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16"/>
  </p:notesMasterIdLst>
  <p:sldIdLst>
    <p:sldId id="256" r:id="rId3"/>
    <p:sldId id="257" r:id="rId4"/>
    <p:sldId id="258" r:id="rId5"/>
    <p:sldId id="269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05" autoAdjust="0"/>
  </p:normalViewPr>
  <p:slideViewPr>
    <p:cSldViewPr snapToGrid="0">
      <p:cViewPr varScale="1">
        <p:scale>
          <a:sx n="81" d="100"/>
          <a:sy n="81" d="100"/>
        </p:scale>
        <p:origin x="86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db2a2264d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" name="Google Shape;71;g2bdb2a2264d_1_19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265" cy="41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</a:pPr>
            <a:endParaRPr sz="1300" dirty="0"/>
          </a:p>
        </p:txBody>
      </p:sp>
      <p:sp>
        <p:nvSpPr>
          <p:cNvPr id="72" name="Google Shape;72;g2bdb2a2264d_1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932" cy="45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/>
              <a:t>1</a:t>
            </a:fld>
            <a:endParaRPr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db2a2264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g2bdb2a2264d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265" cy="41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</a:pPr>
            <a:endParaRPr sz="1300"/>
          </a:p>
        </p:txBody>
      </p:sp>
      <p:sp>
        <p:nvSpPr>
          <p:cNvPr id="175" name="Google Shape;175;g2bdb2a2264d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932" cy="45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/>
              <a:t>10</a:t>
            </a:fld>
            <a:endParaRPr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db2a2264d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" name="Google Shape;182;g2bdb2a2264d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265" cy="41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</a:pPr>
            <a:endParaRPr sz="1300"/>
          </a:p>
        </p:txBody>
      </p:sp>
      <p:sp>
        <p:nvSpPr>
          <p:cNvPr id="183" name="Google Shape;183;g2bdb2a2264d_1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932" cy="45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/>
              <a:t>11</a:t>
            </a:fld>
            <a:endParaRPr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db2a2264d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8" name="Google Shape;208;g2bdb2a2264d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265" cy="41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 discuss the advantages and drawbacks of this flexibility, including code complexity and technical debt, and how we address these issues through quality assurance measures like comprehensive testing and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GitLab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-based deployment.</a:t>
            </a:r>
            <a:endParaRPr sz="1300" dirty="0"/>
          </a:p>
        </p:txBody>
      </p:sp>
      <p:sp>
        <p:nvSpPr>
          <p:cNvPr id="209" name="Google Shape;209;g2bdb2a2264d_1_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932" cy="45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/>
              <a:t>12</a:t>
            </a:fld>
            <a:endParaRPr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bdb2a2264d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9" name="Google Shape;219;g2bdb2a2264d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265" cy="41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</a:pPr>
            <a:endParaRPr sz="1300"/>
          </a:p>
        </p:txBody>
      </p:sp>
      <p:sp>
        <p:nvSpPr>
          <p:cNvPr id="220" name="Google Shape;220;g2bdb2a2264d_1_154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932" cy="45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/>
              <a:t>13</a:t>
            </a:fld>
            <a:endParaRPr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db2a2264d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" name="Google Shape;79;g2bdb2a2264d_1_27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265" cy="41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</a:pPr>
            <a:endParaRPr sz="1300"/>
          </a:p>
        </p:txBody>
      </p:sp>
      <p:sp>
        <p:nvSpPr>
          <p:cNvPr id="80" name="Google Shape;80;g2bdb2a2264d_1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932" cy="45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/>
              <a:t>2</a:t>
            </a:fld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db2a2264d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g2bdb2a2264d_1_34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265" cy="41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BERD@NFDI consortium aims to establish a research data management platform for economics within the German National Research Data Infrastructure (NFDI).</a:t>
            </a:r>
            <a:endParaRPr sz="1300" dirty="0"/>
          </a:p>
        </p:txBody>
      </p:sp>
      <p:sp>
        <p:nvSpPr>
          <p:cNvPr id="88" name="Google Shape;88;g2bdb2a2264d_1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932" cy="45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/>
              <a:t>3</a:t>
            </a:fld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db2a2264d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g2bdb2a2264d_1_34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265" cy="41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BERD@NFDI consortium aims to establish a research data management platform for economics within the German National Research Data Infrastructure (NFDI).</a:t>
            </a:r>
            <a:endParaRPr sz="1300" dirty="0"/>
          </a:p>
        </p:txBody>
      </p:sp>
      <p:sp>
        <p:nvSpPr>
          <p:cNvPr id="88" name="Google Shape;88;g2bdb2a2264d_1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932" cy="45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/>
              <a:t>4</a:t>
            </a:fld>
            <a:endParaRPr sz="1300"/>
          </a:p>
        </p:txBody>
      </p:sp>
    </p:spTree>
    <p:extLst>
      <p:ext uri="{BB962C8B-B14F-4D97-AF65-F5344CB8AC3E}">
        <p14:creationId xmlns:p14="http://schemas.microsoft.com/office/powerpoint/2010/main" val="4063801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db2a2264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g2bdb2a2264d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265" cy="41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results in an agile, user-driven requirements engineering process.</a:t>
            </a:r>
            <a:endParaRPr sz="1300" dirty="0"/>
          </a:p>
        </p:txBody>
      </p:sp>
      <p:sp>
        <p:nvSpPr>
          <p:cNvPr id="175" name="Google Shape;175;g2bdb2a2264d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932" cy="45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/>
              <a:t>5</a:t>
            </a:fld>
            <a:endParaRPr sz="1300"/>
          </a:p>
        </p:txBody>
      </p:sp>
    </p:spTree>
    <p:extLst>
      <p:ext uri="{BB962C8B-B14F-4D97-AF65-F5344CB8AC3E}">
        <p14:creationId xmlns:p14="http://schemas.microsoft.com/office/powerpoint/2010/main" val="2784659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db2a2264d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g2bdb2a2264d_1_42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265" cy="41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</a:pPr>
            <a:r>
              <a:rPr lang="en-US" sz="1300" dirty="0" smtClean="0"/>
              <a:t>For scalability and maintainability while remaining</a:t>
            </a:r>
            <a:r>
              <a:rPr lang="en-US" sz="1300" baseline="0" dirty="0" smtClean="0"/>
              <a:t> relatively affordable and for legal reasons</a:t>
            </a:r>
            <a:endParaRPr sz="1300" dirty="0"/>
          </a:p>
        </p:txBody>
      </p:sp>
      <p:sp>
        <p:nvSpPr>
          <p:cNvPr id="97" name="Google Shape;97;g2bdb2a2264d_1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932" cy="45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/>
              <a:t>6</a:t>
            </a:fld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db2a2264d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2bdb2a2264d_1_50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265" cy="41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Its modular and domain-driven architecture, characterized by distinct layers encompassing data access, service, and presentation</a:t>
            </a:r>
            <a:endParaRPr lang="en-US" sz="1300" dirty="0" smtClean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</a:pPr>
            <a:r>
              <a:rPr lang="en-US" sz="1300" dirty="0" smtClean="0"/>
              <a:t>Communities is a collections of records/resources that</a:t>
            </a:r>
            <a:r>
              <a:rPr lang="en-US" sz="1300" baseline="0" dirty="0" smtClean="0"/>
              <a:t> share certain metadata/characteristics</a:t>
            </a:r>
            <a:endParaRPr sz="1300" dirty="0"/>
          </a:p>
        </p:txBody>
      </p:sp>
      <p:sp>
        <p:nvSpPr>
          <p:cNvPr id="106" name="Google Shape;106;g2bdb2a2264d_1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932" cy="45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/>
              <a:t>7</a:t>
            </a:fld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db2a2264d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3" name="Google Shape;113;g2bdb2a2264d_1_57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265" cy="41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adaptation and extension of this framework reflecting the specific needs of the BERD user community</a:t>
            </a:r>
            <a:endParaRPr sz="1300" dirty="0"/>
          </a:p>
        </p:txBody>
      </p:sp>
      <p:sp>
        <p:nvSpPr>
          <p:cNvPr id="114" name="Google Shape;114;g2bdb2a2264d_1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932" cy="45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/>
              <a:t>8</a:t>
            </a:fld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db2a2264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8" name="Google Shape;138;g2bdb2a2264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265" cy="41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</a:pPr>
            <a:endParaRPr sz="1300"/>
          </a:p>
        </p:txBody>
      </p:sp>
      <p:sp>
        <p:nvSpPr>
          <p:cNvPr id="139" name="Google Shape;139;g2bdb2a2264d_1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932" cy="45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/>
              <a:t>9</a:t>
            </a:fld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95536" y="1239602"/>
            <a:ext cx="8243996" cy="160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429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 sz="1800"/>
            </a:lvl2pPr>
            <a:lvl3pPr marL="1371600" lvl="2" indent="-3429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 sz="1800"/>
            </a:lvl3pPr>
            <a:lvl4pPr marL="1828800" lvl="3" indent="-3429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 sz="1800"/>
            </a:lvl4pPr>
            <a:lvl5pPr marL="2286000" lvl="4" indent="-3429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 sz="1800"/>
            </a:lvl5pPr>
            <a:lvl6pPr marL="2743200" lvl="5" indent="-342900" algn="l">
              <a:lnSpc>
                <a:spcPct val="139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/>
            </a:lvl6pPr>
            <a:lvl7pPr marL="3200400" lvl="6" indent="-342900" algn="l">
              <a:lnSpc>
                <a:spcPct val="139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/>
            </a:lvl7pPr>
            <a:lvl8pPr marL="3657600" lvl="7" indent="-342900" algn="l">
              <a:lnSpc>
                <a:spcPct val="139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/>
            </a:lvl8pPr>
            <a:lvl9pPr marL="4114800" lvl="8" indent="-342900" algn="l">
              <a:lnSpc>
                <a:spcPct val="139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408330" y="413512"/>
            <a:ext cx="824399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49588" y="4732338"/>
            <a:ext cx="3576637" cy="15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395536" y="1233083"/>
            <a:ext cx="4039568" cy="31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1pPr>
            <a:lvl2pPr marL="914400" lvl="1" indent="-228600" algn="l">
              <a:lnSpc>
                <a:spcPct val="19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2pPr>
            <a:lvl3pPr marL="1371600" lvl="2" indent="-228600" algn="l">
              <a:lnSpc>
                <a:spcPct val="227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3pPr>
            <a:lvl4pPr marL="1828800" lvl="3" indent="-22860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4pPr>
            <a:lvl5pPr marL="2286000" lvl="4" indent="-22860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5pPr>
            <a:lvl6pPr marL="2743200" lvl="5" indent="-2286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6pPr>
            <a:lvl7pPr marL="3200400" lvl="6" indent="-2286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7pPr>
            <a:lvl8pPr marL="3657600" lvl="7" indent="-2286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8pPr>
            <a:lvl9pPr marL="4114800" lvl="8" indent="-2286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2"/>
          </p:nvPr>
        </p:nvSpPr>
        <p:spPr>
          <a:xfrm>
            <a:off x="395536" y="1618425"/>
            <a:ext cx="4039568" cy="159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429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 sz="1800"/>
            </a:lvl2pPr>
            <a:lvl3pPr marL="1371600" lvl="2" indent="-3429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 sz="1800"/>
            </a:lvl3pPr>
            <a:lvl4pPr marL="1828800" lvl="3" indent="-3429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 sz="1800"/>
            </a:lvl4pPr>
            <a:lvl5pPr marL="2286000" lvl="4" indent="-3429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 sz="1800"/>
            </a:lvl5pPr>
            <a:lvl6pPr marL="2743200" lvl="5" indent="-2921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∙"/>
              <a:defRPr sz="1000"/>
            </a:lvl6pPr>
            <a:lvl7pPr marL="3200400" lvl="6" indent="-2921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∙"/>
              <a:defRPr sz="1000"/>
            </a:lvl7pPr>
            <a:lvl8pPr marL="3657600" lvl="7" indent="-2921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∙"/>
              <a:defRPr sz="1000"/>
            </a:lvl8pPr>
            <a:lvl9pPr marL="4114800" lvl="8" indent="-2921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∙"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3"/>
          </p:nvPr>
        </p:nvSpPr>
        <p:spPr>
          <a:xfrm>
            <a:off x="4582444" y="1233083"/>
            <a:ext cx="4041799" cy="31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1pPr>
            <a:lvl2pPr marL="914400" lvl="1" indent="-228600" algn="l">
              <a:lnSpc>
                <a:spcPct val="1923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2pPr>
            <a:lvl3pPr marL="1371600" lvl="2" indent="-228600" algn="l">
              <a:lnSpc>
                <a:spcPct val="227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3pPr>
            <a:lvl4pPr marL="1828800" lvl="3" indent="-22860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4pPr>
            <a:lvl5pPr marL="2286000" lvl="4" indent="-22860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5pPr>
            <a:lvl6pPr marL="2743200" lvl="5" indent="-2286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6pPr>
            <a:lvl7pPr marL="3200400" lvl="6" indent="-2286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7pPr>
            <a:lvl8pPr marL="3657600" lvl="7" indent="-2286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8pPr>
            <a:lvl9pPr marL="4114800" lvl="8" indent="-2286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4"/>
          </p:nvPr>
        </p:nvSpPr>
        <p:spPr>
          <a:xfrm>
            <a:off x="4582444" y="1618425"/>
            <a:ext cx="4041799" cy="159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429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 sz="1800"/>
            </a:lvl2pPr>
            <a:lvl3pPr marL="1371600" lvl="2" indent="-3429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 sz="1800"/>
            </a:lvl3pPr>
            <a:lvl4pPr marL="1828800" lvl="3" indent="-3429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 sz="1800"/>
            </a:lvl4pPr>
            <a:lvl5pPr marL="2286000" lvl="4" indent="-3429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∙"/>
              <a:defRPr sz="1800"/>
            </a:lvl5pPr>
            <a:lvl6pPr marL="2743200" lvl="5" indent="-2921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∙"/>
              <a:defRPr sz="1000"/>
            </a:lvl6pPr>
            <a:lvl7pPr marL="3200400" lvl="6" indent="-2921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∙"/>
              <a:defRPr sz="1000"/>
            </a:lvl7pPr>
            <a:lvl8pPr marL="3657600" lvl="7" indent="-2921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∙"/>
              <a:defRPr sz="1000"/>
            </a:lvl8pPr>
            <a:lvl9pPr marL="4114800" lvl="8" indent="-292100" algn="l">
              <a:lnSpc>
                <a:spcPct val="25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∙"/>
              <a:defRPr sz="10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95536" y="628956"/>
            <a:ext cx="824399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49588" y="4732338"/>
            <a:ext cx="3576637" cy="15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95288" y="542925"/>
            <a:ext cx="82438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95288" y="2679700"/>
            <a:ext cx="8243887" cy="160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∙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∙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∙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∙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39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39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39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39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49588" y="4732338"/>
            <a:ext cx="3576637" cy="15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4" name="Google Shape;54;p13" descr="Linie_unt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8" y="4440238"/>
            <a:ext cx="8280400" cy="1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descr="Linie_ob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8" y="1112838"/>
            <a:ext cx="8280400" cy="1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descr="Logo_ZB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288" y="4505325"/>
            <a:ext cx="2052637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67045" y="4491678"/>
            <a:ext cx="700324" cy="57688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350" y="413491"/>
            <a:ext cx="1211650" cy="6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95536" y="1239602"/>
            <a:ext cx="8243996" cy="160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 dirty="0"/>
              <a:t>BERD@NFDI</a:t>
            </a:r>
            <a:br>
              <a:rPr lang="en" sz="2400" dirty="0"/>
            </a:br>
            <a:r>
              <a:rPr lang="en" sz="2400" dirty="0"/>
              <a:t>Agile Software Engineering of Research Data Management Infrastructures</a:t>
            </a:r>
            <a:endParaRPr sz="2400" dirty="0"/>
          </a:p>
        </p:txBody>
      </p:sp>
      <p:sp>
        <p:nvSpPr>
          <p:cNvPr id="76" name="Google Shape;76;p16"/>
          <p:cNvSpPr txBox="1"/>
          <p:nvPr/>
        </p:nvSpPr>
        <p:spPr>
          <a:xfrm>
            <a:off x="395536" y="2842156"/>
            <a:ext cx="7912892" cy="7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2860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i="1" u="none" strike="noStrike" dirty="0">
                <a:ln w="0"/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March </a:t>
            </a:r>
            <a:r>
              <a:rPr lang="en" sz="1800" i="1" u="none" strike="noStrike" dirty="0" smtClean="0">
                <a:ln w="0"/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</a:p>
          <a:p>
            <a:pPr marL="457200" indent="-228600">
              <a:lnSpc>
                <a:spcPct val="138888"/>
              </a:lnSpc>
              <a:buSzPts val="1400"/>
            </a:pPr>
            <a:r>
              <a:rPr lang="en" sz="1800" i="1" u="none" strike="noStrike" dirty="0" smtClean="0">
                <a:ln w="0"/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Mahmoud Hassan (</a:t>
            </a:r>
            <a:r>
              <a:rPr lang="de-DE" sz="1800" i="1" dirty="0" smtClean="0">
                <a:ln w="0"/>
                <a:solidFill>
                  <a:schemeClr val="tx1"/>
                </a:solidFill>
              </a:rPr>
              <a:t>ZBW – </a:t>
            </a:r>
            <a:r>
              <a:rPr lang="de-DE" sz="1800" i="1" dirty="0">
                <a:solidFill>
                  <a:schemeClr val="dk1"/>
                </a:solidFill>
              </a:rPr>
              <a:t>Leibniz Information </a:t>
            </a:r>
            <a:r>
              <a:rPr lang="de-DE" sz="1800" i="1" dirty="0" err="1">
                <a:solidFill>
                  <a:schemeClr val="dk1"/>
                </a:solidFill>
              </a:rPr>
              <a:t>Centre</a:t>
            </a:r>
            <a:r>
              <a:rPr lang="de-DE" sz="1800" i="1" dirty="0">
                <a:solidFill>
                  <a:schemeClr val="dk1"/>
                </a:solidFill>
              </a:rPr>
              <a:t> </a:t>
            </a:r>
            <a:r>
              <a:rPr lang="de-DE" sz="1800" i="1" dirty="0" err="1">
                <a:solidFill>
                  <a:schemeClr val="dk1"/>
                </a:solidFill>
              </a:rPr>
              <a:t>for</a:t>
            </a:r>
            <a:r>
              <a:rPr lang="de-DE" sz="1800" i="1" dirty="0">
                <a:solidFill>
                  <a:schemeClr val="dk1"/>
                </a:solidFill>
              </a:rPr>
              <a:t> </a:t>
            </a:r>
            <a:r>
              <a:rPr lang="de-DE" sz="1800" i="1" dirty="0" smtClean="0">
                <a:solidFill>
                  <a:schemeClr val="dk1"/>
                </a:solidFill>
              </a:rPr>
              <a:t>Economics</a:t>
            </a:r>
            <a:r>
              <a:rPr lang="en" sz="1800" i="1" u="none" strike="noStrike" dirty="0" smtClean="0">
                <a:ln w="0"/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i="1" u="none" strike="noStrike" dirty="0">
              <a:ln w="0"/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ctrTitle"/>
          </p:nvPr>
        </p:nvSpPr>
        <p:spPr>
          <a:xfrm>
            <a:off x="408330" y="413512"/>
            <a:ext cx="824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D</a:t>
            </a:r>
            <a:r>
              <a:rPr lang="en" dirty="0" smtClean="0"/>
              <a:t>eployment </a:t>
            </a:r>
            <a:endParaRPr dirty="0"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350" y="413491"/>
            <a:ext cx="1211650" cy="6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/>
        </p:nvSpPr>
        <p:spPr>
          <a:xfrm>
            <a:off x="311699" y="1152475"/>
            <a:ext cx="8260259" cy="3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Via Gitlab :-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Merge requests are created per feature/bug/ticket.</a:t>
            </a:r>
            <a:endParaRPr dirty="0"/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Committing code triggers testing and build stages in the Gitlab pipeline.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approved, it is merged to the main branch which deploys automatically to a Staging server.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testing on staging and confirming that everything is working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deployed to the (Beta) Production server via protected tags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ctrTitle"/>
          </p:nvPr>
        </p:nvSpPr>
        <p:spPr>
          <a:xfrm>
            <a:off x="408330" y="389864"/>
            <a:ext cx="824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Testing and deployment pipeline</a:t>
            </a:r>
            <a:endParaRPr dirty="0"/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350" y="413491"/>
            <a:ext cx="1211650" cy="6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/>
          <p:nvPr/>
        </p:nvSpPr>
        <p:spPr>
          <a:xfrm>
            <a:off x="7208111" y="3632144"/>
            <a:ext cx="1768128" cy="499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IONOS (Staging server)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24"/>
          <p:cNvCxnSpPr>
            <a:stCxn id="189" idx="2"/>
            <a:endCxn id="187" idx="0"/>
          </p:cNvCxnSpPr>
          <p:nvPr/>
        </p:nvCxnSpPr>
        <p:spPr>
          <a:xfrm>
            <a:off x="6728874" y="2918523"/>
            <a:ext cx="1363200" cy="7137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0" name="Google Shape;190;p24"/>
          <p:cNvSpPr/>
          <p:nvPr/>
        </p:nvSpPr>
        <p:spPr>
          <a:xfrm>
            <a:off x="3381547" y="2418723"/>
            <a:ext cx="960300" cy="499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4703243" y="2418723"/>
            <a:ext cx="960300" cy="499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</a:t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6203221" y="2418723"/>
            <a:ext cx="1051307" cy="499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Deployment</a:t>
            </a:r>
            <a:endParaRPr/>
          </a:p>
        </p:txBody>
      </p:sp>
      <p:cxnSp>
        <p:nvCxnSpPr>
          <p:cNvPr id="192" name="Google Shape;192;p24"/>
          <p:cNvCxnSpPr>
            <a:stCxn id="191" idx="3"/>
            <a:endCxn id="189" idx="1"/>
          </p:cNvCxnSpPr>
          <p:nvPr/>
        </p:nvCxnSpPr>
        <p:spPr>
          <a:xfrm>
            <a:off x="5663543" y="2668623"/>
            <a:ext cx="539700" cy="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3" name="Google Shape;193;p24"/>
          <p:cNvCxnSpPr>
            <a:stCxn id="190" idx="3"/>
            <a:endCxn id="191" idx="1"/>
          </p:cNvCxnSpPr>
          <p:nvPr/>
        </p:nvCxnSpPr>
        <p:spPr>
          <a:xfrm>
            <a:off x="4341847" y="2668623"/>
            <a:ext cx="361500" cy="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4" name="Google Shape;194;p24"/>
          <p:cNvSpPr txBox="1"/>
          <p:nvPr/>
        </p:nvSpPr>
        <p:spPr>
          <a:xfrm>
            <a:off x="4637622" y="1427167"/>
            <a:ext cx="12258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Gitlab runner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 rot="5400000">
            <a:off x="4959862" y="582090"/>
            <a:ext cx="489702" cy="288621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ADAD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1697157" y="2415044"/>
            <a:ext cx="960300" cy="499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 branch</a:t>
            </a:r>
            <a:endParaRPr/>
          </a:p>
        </p:txBody>
      </p:sp>
      <p:cxnSp>
        <p:nvCxnSpPr>
          <p:cNvPr id="197" name="Google Shape;197;p24"/>
          <p:cNvCxnSpPr>
            <a:stCxn id="196" idx="3"/>
            <a:endCxn id="190" idx="1"/>
          </p:cNvCxnSpPr>
          <p:nvPr/>
        </p:nvCxnSpPr>
        <p:spPr>
          <a:xfrm>
            <a:off x="2657457" y="2664944"/>
            <a:ext cx="724200" cy="36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8" name="Google Shape;198;p24"/>
          <p:cNvSpPr txBox="1"/>
          <p:nvPr/>
        </p:nvSpPr>
        <p:spPr>
          <a:xfrm>
            <a:off x="2716986" y="2418723"/>
            <a:ext cx="66456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triggers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73594" y="2418723"/>
            <a:ext cx="960300" cy="499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Code base</a:t>
            </a:r>
            <a:endParaRPr dirty="0"/>
          </a:p>
        </p:txBody>
      </p:sp>
      <p:cxnSp>
        <p:nvCxnSpPr>
          <p:cNvPr id="200" name="Google Shape;200;p24"/>
          <p:cNvCxnSpPr>
            <a:stCxn id="199" idx="3"/>
            <a:endCxn id="196" idx="1"/>
          </p:cNvCxnSpPr>
          <p:nvPr/>
        </p:nvCxnSpPr>
        <p:spPr>
          <a:xfrm rot="10800000" flipH="1">
            <a:off x="1033894" y="2665023"/>
            <a:ext cx="663300" cy="36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1" name="Google Shape;201;p24"/>
          <p:cNvSpPr/>
          <p:nvPr/>
        </p:nvSpPr>
        <p:spPr>
          <a:xfrm>
            <a:off x="4977813" y="3632144"/>
            <a:ext cx="1911138" cy="499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IONOS (beta prod server)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24"/>
          <p:cNvCxnSpPr>
            <a:stCxn id="189" idx="2"/>
            <a:endCxn id="201" idx="0"/>
          </p:cNvCxnSpPr>
          <p:nvPr/>
        </p:nvCxnSpPr>
        <p:spPr>
          <a:xfrm flipH="1">
            <a:off x="5933274" y="2918523"/>
            <a:ext cx="795600" cy="7137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3" name="Google Shape;203;p24"/>
          <p:cNvSpPr txBox="1"/>
          <p:nvPr/>
        </p:nvSpPr>
        <p:spPr>
          <a:xfrm>
            <a:off x="1044185" y="2415044"/>
            <a:ext cx="6132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merges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 rot="1729149">
            <a:off x="7169577" y="3092617"/>
            <a:ext cx="9294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automatically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 rot="-2476815">
            <a:off x="5554941" y="3015673"/>
            <a:ext cx="10357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Protected tags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ctrTitle"/>
          </p:nvPr>
        </p:nvSpPr>
        <p:spPr>
          <a:xfrm>
            <a:off x="408330" y="413512"/>
            <a:ext cx="824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Pros and Cons</a:t>
            </a:r>
            <a:endParaRPr dirty="0"/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350" y="413491"/>
            <a:ext cx="1211650" cy="6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/>
        </p:nvSpPr>
        <p:spPr>
          <a:xfrm>
            <a:off x="408330" y="1276868"/>
            <a:ext cx="5283022" cy="163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2900" b="1" i="0" u="none" strike="noStrike" cap="none" dirty="0">
                <a:solidFill>
                  <a:srgbClr val="000000"/>
                </a:solidFill>
                <a:sym typeface="Arial"/>
              </a:rPr>
              <a:t>Pros :-</a:t>
            </a:r>
            <a:endParaRPr sz="2900" b="1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2900" b="0" i="0" u="none" strike="noStrike" cap="none" dirty="0">
                <a:solidFill>
                  <a:srgbClr val="000000"/>
                </a:solidFill>
                <a:sym typeface="Arial"/>
              </a:rPr>
              <a:t>Extensible data model for research data</a:t>
            </a:r>
            <a:endParaRPr sz="29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2900" b="0" i="0" u="none" strike="noStrike" cap="none" dirty="0">
                <a:solidFill>
                  <a:srgbClr val="000000"/>
                </a:solidFill>
                <a:sym typeface="Arial"/>
              </a:rPr>
              <a:t>Modular and highly </a:t>
            </a:r>
            <a:r>
              <a:rPr lang="en" sz="2900" b="0" i="0" u="none" strike="noStrike" cap="none" dirty="0" smtClean="0">
                <a:solidFill>
                  <a:srgbClr val="000000"/>
                </a:solidFill>
                <a:sym typeface="Arial"/>
              </a:rPr>
              <a:t>customizable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2900" dirty="0" smtClean="0"/>
              <a:t>Modules are battle tested for better </a:t>
            </a:r>
            <a:r>
              <a:rPr lang="en" sz="2900" dirty="0" smtClean="0"/>
              <a:t>security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2900" b="0" i="0" u="none" strike="noStrike" cap="none" dirty="0" smtClean="0">
                <a:solidFill>
                  <a:srgbClr val="000000"/>
                </a:solidFill>
                <a:sym typeface="Arial"/>
              </a:rPr>
              <a:t>Features well developed and reusable</a:t>
            </a:r>
            <a:endParaRPr sz="29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13;p25"/>
          <p:cNvSpPr txBox="1"/>
          <p:nvPr/>
        </p:nvSpPr>
        <p:spPr>
          <a:xfrm>
            <a:off x="408329" y="2914917"/>
            <a:ext cx="5503739" cy="151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lvl="0">
              <a:lnSpc>
                <a:spcPct val="150000"/>
              </a:lnSpc>
              <a:buSzPct val="100000"/>
            </a:pPr>
            <a:r>
              <a:rPr lang="en-US" sz="1700" b="1" dirty="0"/>
              <a:t>Cons :-</a:t>
            </a:r>
          </a:p>
          <a:p>
            <a:pPr marL="457200" lvl="0" indent="-317500">
              <a:lnSpc>
                <a:spcPct val="115000"/>
              </a:lnSpc>
              <a:spcBef>
                <a:spcPts val="1000"/>
              </a:spcBef>
              <a:buSzPct val="129032"/>
              <a:buFont typeface="Arial"/>
              <a:buChar char="-"/>
            </a:pPr>
            <a:r>
              <a:rPr lang="en-US" sz="1700" dirty="0"/>
              <a:t>Heavy modifications led to partially adapting modules</a:t>
            </a:r>
          </a:p>
          <a:p>
            <a:pPr marL="457200" lvl="0" indent="-317500">
              <a:lnSpc>
                <a:spcPct val="115000"/>
              </a:lnSpc>
              <a:spcBef>
                <a:spcPts val="1000"/>
              </a:spcBef>
              <a:buSzPct val="129032"/>
              <a:buFont typeface="Arial"/>
              <a:buChar char="-"/>
            </a:pPr>
            <a:r>
              <a:rPr lang="en-US" sz="1700" dirty="0"/>
              <a:t>Certain level of complexity requires to be maintained</a:t>
            </a:r>
          </a:p>
          <a:p>
            <a:pPr marL="457200" lvl="0" indent="-317500">
              <a:lnSpc>
                <a:spcPct val="115000"/>
              </a:lnSpc>
              <a:spcBef>
                <a:spcPts val="1000"/>
              </a:spcBef>
              <a:buSzPct val="129032"/>
              <a:buFont typeface="Arial"/>
              <a:buChar char="-"/>
            </a:pPr>
            <a:r>
              <a:rPr lang="en-US" sz="1700" dirty="0"/>
              <a:t>Documentation may not be up-to-date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350" y="413491"/>
            <a:ext cx="1211650" cy="6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>
            <a:spLocks noGrp="1"/>
          </p:cNvSpPr>
          <p:nvPr>
            <p:ph type="body" idx="1"/>
          </p:nvPr>
        </p:nvSpPr>
        <p:spPr>
          <a:xfrm>
            <a:off x="197069" y="3113689"/>
            <a:ext cx="8606792" cy="108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7200" lvl="0" indent="-22860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5400" b="1" dirty="0"/>
              <a:t>				</a:t>
            </a:r>
            <a:r>
              <a:rPr lang="en" sz="5400" b="1" dirty="0">
                <a:solidFill>
                  <a:srgbClr val="00B050"/>
                </a:solidFill>
              </a:rPr>
              <a:t>Thank you!</a:t>
            </a:r>
            <a:endParaRPr dirty="0"/>
          </a:p>
        </p:txBody>
      </p:sp>
      <p:sp>
        <p:nvSpPr>
          <p:cNvPr id="4" name="Google Shape;223;p26"/>
          <p:cNvSpPr txBox="1">
            <a:spLocks/>
          </p:cNvSpPr>
          <p:nvPr/>
        </p:nvSpPr>
        <p:spPr>
          <a:xfrm>
            <a:off x="124107" y="1279634"/>
            <a:ext cx="8803861" cy="108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39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39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39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39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indent="-317500">
              <a:lnSpc>
                <a:spcPct val="115000"/>
              </a:lnSpc>
              <a:spcBef>
                <a:spcPts val="1000"/>
              </a:spcBef>
              <a:buFont typeface="Arial"/>
              <a:buChar char="-"/>
            </a:pPr>
            <a:r>
              <a:rPr lang="en-US" sz="4500" dirty="0">
                <a:solidFill>
                  <a:srgbClr val="000000"/>
                </a:solidFill>
              </a:rPr>
              <a:t>Beta version is </a:t>
            </a:r>
            <a:r>
              <a:rPr lang="en-US" sz="4500" dirty="0" smtClean="0">
                <a:solidFill>
                  <a:srgbClr val="000000"/>
                </a:solidFill>
              </a:rPr>
              <a:t>out </a:t>
            </a:r>
            <a:r>
              <a:rPr lang="en-US" sz="4500" dirty="0">
                <a:solidFill>
                  <a:srgbClr val="000000"/>
                </a:solidFill>
              </a:rPr>
              <a:t>:- https://berd-platform.de/</a:t>
            </a:r>
          </a:p>
          <a:p>
            <a:pPr lvl="0" indent="-317500">
              <a:lnSpc>
                <a:spcPct val="115000"/>
              </a:lnSpc>
              <a:spcBef>
                <a:spcPts val="1000"/>
              </a:spcBef>
              <a:buFont typeface="Arial"/>
              <a:buChar char="-"/>
            </a:pPr>
            <a:r>
              <a:rPr lang="en-US" sz="4500" dirty="0">
                <a:solidFill>
                  <a:srgbClr val="000000"/>
                </a:solidFill>
              </a:rPr>
              <a:t>Comments/suggestions :- </a:t>
            </a:r>
            <a:r>
              <a:rPr lang="en-US" sz="4500" dirty="0" smtClean="0">
                <a:solidFill>
                  <a:srgbClr val="000000"/>
                </a:solidFill>
              </a:rPr>
              <a:t>mhassan@zbw-workspace.eu</a:t>
            </a:r>
            <a:r>
              <a:rPr lang="de-DE" sz="5400" b="1" dirty="0" smtClean="0"/>
              <a:t>	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95529" y="1468200"/>
            <a:ext cx="8432115" cy="241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 dirty="0" smtClean="0"/>
              <a:t>Introduction</a:t>
            </a:r>
          </a:p>
          <a:p>
            <a:pPr marL="34290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 dirty="0" smtClean="0"/>
              <a:t>Quick demo</a:t>
            </a:r>
            <a:endParaRPr lang="en" sz="1600" dirty="0" smtClean="0"/>
          </a:p>
          <a:p>
            <a:pPr marL="34290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 dirty="0" smtClean="0"/>
              <a:t>Requirement gathering and development</a:t>
            </a:r>
            <a:endParaRPr dirty="0"/>
          </a:p>
          <a:p>
            <a:pPr marL="34290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 dirty="0"/>
              <a:t>Cloud infrastructure (IONOS)</a:t>
            </a:r>
            <a:endParaRPr dirty="0"/>
          </a:p>
          <a:p>
            <a:pPr marL="34290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 dirty="0"/>
              <a:t>BERD platform development</a:t>
            </a:r>
            <a:endParaRPr dirty="0"/>
          </a:p>
          <a:p>
            <a:pPr marL="34290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 dirty="0"/>
              <a:t>D</a:t>
            </a:r>
            <a:r>
              <a:rPr lang="en" sz="1600" dirty="0" smtClean="0"/>
              <a:t>eployment</a:t>
            </a:r>
            <a:endParaRPr dirty="0"/>
          </a:p>
          <a:p>
            <a:pPr marL="34290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 dirty="0"/>
              <a:t>Pros and </a:t>
            </a:r>
            <a:r>
              <a:rPr lang="en" sz="1600" dirty="0" smtClean="0"/>
              <a:t>Cons</a:t>
            </a:r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ctrTitle"/>
          </p:nvPr>
        </p:nvSpPr>
        <p:spPr>
          <a:xfrm>
            <a:off x="408330" y="475280"/>
            <a:ext cx="82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 dirty="0"/>
              <a:t>Agenda</a:t>
            </a: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350" y="413491"/>
            <a:ext cx="1211650" cy="6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95525" y="1210225"/>
            <a:ext cx="4705200" cy="335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300" dirty="0"/>
              <a:t>A National Research Data Infrastructure (NFDI) consortium which one of its goals is to build a powerful platform for collecting, processing, analyzing and preserving Business, Economic and Related Data all in one place</a:t>
            </a:r>
            <a:r>
              <a:rPr lang="en" sz="1300" dirty="0" smtClean="0"/>
              <a:t>.</a:t>
            </a:r>
          </a:p>
          <a:p>
            <a:pPr marL="0" lvl="0" indent="0">
              <a:lnSpc>
                <a:spcPct val="100000"/>
              </a:lnSpc>
            </a:pPr>
            <a:endParaRPr lang="en-US" sz="1300" dirty="0"/>
          </a:p>
          <a:p>
            <a:pPr lvl="0" indent="-311150">
              <a:lnSpc>
                <a:spcPct val="100000"/>
              </a:lnSpc>
              <a:buSzPts val="1300"/>
              <a:buFont typeface="Arial"/>
              <a:buChar char="●"/>
            </a:pPr>
            <a:r>
              <a:rPr lang="en-US" sz="1300" dirty="0"/>
              <a:t>BERD Cloud-based Platform</a:t>
            </a:r>
          </a:p>
          <a:p>
            <a:pPr lvl="1" indent="-311150">
              <a:lnSpc>
                <a:spcPct val="100000"/>
              </a:lnSpc>
              <a:buClr>
                <a:srgbClr val="000000"/>
              </a:buClr>
              <a:buSzPts val="1300"/>
              <a:buFont typeface="Arial"/>
              <a:buChar char="○"/>
            </a:pPr>
            <a:r>
              <a:rPr lang="en-US" sz="1300" dirty="0"/>
              <a:t>Data Portal as community service</a:t>
            </a:r>
          </a:p>
          <a:p>
            <a:pPr lvl="1" indent="-311150">
              <a:lnSpc>
                <a:spcPct val="100000"/>
              </a:lnSpc>
              <a:buClr>
                <a:srgbClr val="000000"/>
              </a:buClr>
              <a:buSzPts val="1300"/>
              <a:buFont typeface="Arial"/>
              <a:buChar char="○"/>
            </a:pPr>
            <a:r>
              <a:rPr lang="en-US" sz="1300" dirty="0"/>
              <a:t>Marketplace for data from companies</a:t>
            </a:r>
          </a:p>
          <a:p>
            <a:pPr lvl="1" indent="-311150">
              <a:lnSpc>
                <a:spcPct val="100000"/>
              </a:lnSpc>
              <a:buClr>
                <a:srgbClr val="000000"/>
              </a:buClr>
              <a:buSzPts val="1300"/>
              <a:buFont typeface="Arial"/>
              <a:buChar char="○"/>
            </a:pPr>
            <a:r>
              <a:rPr lang="en-US" sz="1300" dirty="0"/>
              <a:t>Connect </a:t>
            </a:r>
            <a:r>
              <a:rPr lang="en-US" sz="1300" dirty="0" smtClean="0"/>
              <a:t>publications and data</a:t>
            </a:r>
          </a:p>
          <a:p>
            <a:pPr lvl="1" indent="-311150">
              <a:lnSpc>
                <a:spcPct val="100000"/>
              </a:lnSpc>
              <a:buClr>
                <a:srgbClr val="000000"/>
              </a:buClr>
              <a:buSzPts val="1300"/>
              <a:buFont typeface="Arial"/>
              <a:buChar char="○"/>
            </a:pPr>
            <a:r>
              <a:rPr lang="en-US" sz="1300" dirty="0">
                <a:solidFill>
                  <a:srgbClr val="000000"/>
                </a:solidFill>
              </a:rPr>
              <a:t>Facilitate learning </a:t>
            </a:r>
            <a:r>
              <a:rPr lang="en-US" sz="1300" dirty="0"/>
              <a:t>and training (BERD Academy</a:t>
            </a:r>
            <a:r>
              <a:rPr lang="en-US" sz="1300" dirty="0" smtClean="0"/>
              <a:t>)</a:t>
            </a:r>
            <a:endParaRPr lang="en-US" sz="1300" dirty="0"/>
          </a:p>
          <a:p>
            <a:pPr lvl="1" indent="-311150">
              <a:lnSpc>
                <a:spcPct val="100000"/>
              </a:lnSpc>
              <a:buClr>
                <a:srgbClr val="000000"/>
              </a:buClr>
              <a:buSzPts val="1300"/>
              <a:buFont typeface="Arial"/>
              <a:buChar char="○"/>
            </a:pPr>
            <a:r>
              <a:rPr lang="en-US" sz="1300" dirty="0" smtClean="0"/>
              <a:t>Services/Tools portal </a:t>
            </a:r>
            <a:endParaRPr lang="en-US" sz="13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</a:pPr>
            <a:endParaRPr lang="en-US" sz="1200" dirty="0"/>
          </a:p>
          <a:p>
            <a:pPr marL="34290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endParaRPr sz="1200" dirty="0"/>
          </a:p>
          <a:p>
            <a:pPr marL="342900" lvl="0" indent="-3302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endParaRPr sz="1200" dirty="0"/>
          </a:p>
        </p:txBody>
      </p:sp>
      <p:sp>
        <p:nvSpPr>
          <p:cNvPr id="91" name="Google Shape;91;p18"/>
          <p:cNvSpPr txBox="1">
            <a:spLocks noGrp="1"/>
          </p:cNvSpPr>
          <p:nvPr>
            <p:ph type="ctrTitle"/>
          </p:nvPr>
        </p:nvSpPr>
        <p:spPr>
          <a:xfrm>
            <a:off x="408330" y="413512"/>
            <a:ext cx="824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 dirty="0"/>
              <a:t>Business Economics and Related Data (BERD)</a:t>
            </a:r>
            <a:r>
              <a:rPr lang="en" dirty="0"/>
              <a:t> </a:t>
            </a:r>
            <a:endParaRPr dirty="0"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350" y="413491"/>
            <a:ext cx="1211650" cy="69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9;p3"/>
          <p:cNvPicPr preferRelativeResize="0"/>
          <p:nvPr/>
        </p:nvPicPr>
        <p:blipFill rotWithShape="1">
          <a:blip r:embed="rId4">
            <a:alphaModFix/>
          </a:blip>
          <a:srcRect l="16408" t="11169" r="18188" b="11153"/>
          <a:stretch/>
        </p:blipFill>
        <p:spPr>
          <a:xfrm>
            <a:off x="5270500" y="1145372"/>
            <a:ext cx="3256748" cy="3112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ctrTitle"/>
          </p:nvPr>
        </p:nvSpPr>
        <p:spPr>
          <a:xfrm>
            <a:off x="408330" y="475280"/>
            <a:ext cx="82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/>
            <a:r>
              <a:rPr lang="de-DE" sz="2400" dirty="0"/>
              <a:t>Beta BERD </a:t>
            </a:r>
            <a:r>
              <a:rPr lang="de-DE" sz="2400" dirty="0" err="1"/>
              <a:t>Platform</a:t>
            </a:r>
            <a:r>
              <a:rPr lang="de-DE" sz="2400" dirty="0"/>
              <a:t> - Demo </a:t>
            </a:r>
            <a:endParaRPr dirty="0"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350" y="413491"/>
            <a:ext cx="1211650" cy="69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0;g20229f6dfba_2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1650" y="1467626"/>
            <a:ext cx="5320448" cy="2629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" name="Google Shape;121;g20229f6dfba_2_5"/>
          <p:cNvSpPr/>
          <p:nvPr/>
        </p:nvSpPr>
        <p:spPr>
          <a:xfrm>
            <a:off x="6205475" y="2175100"/>
            <a:ext cx="1886700" cy="1576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2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ctrTitle"/>
          </p:nvPr>
        </p:nvSpPr>
        <p:spPr>
          <a:xfrm>
            <a:off x="408330" y="413512"/>
            <a:ext cx="824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 smtClean="0"/>
              <a:t>Requirement gathering and development</a:t>
            </a:r>
            <a:endParaRPr dirty="0"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350" y="413491"/>
            <a:ext cx="1211650" cy="6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/>
        </p:nvSpPr>
        <p:spPr>
          <a:xfrm>
            <a:off x="311699" y="1107141"/>
            <a:ext cx="3974997" cy="3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30200">
              <a:lnSpc>
                <a:spcPct val="140000"/>
              </a:lnSpc>
              <a:spcBef>
                <a:spcPts val="1000"/>
              </a:spcBef>
              <a:buClr>
                <a:schemeClr val="dk1"/>
              </a:buClr>
              <a:buSzPts val="1600"/>
              <a:buChar char="-"/>
            </a:pPr>
            <a:r>
              <a:rPr lang="en-US" dirty="0" smtClean="0"/>
              <a:t>Gather </a:t>
            </a:r>
            <a:r>
              <a:rPr lang="en-US" dirty="0"/>
              <a:t>requirements and discuss use cases</a:t>
            </a:r>
            <a:endParaRPr lang="en-US" b="1" dirty="0"/>
          </a:p>
          <a:p>
            <a:pPr marL="342900" lvl="0" indent="-330200">
              <a:lnSpc>
                <a:spcPct val="140000"/>
              </a:lnSpc>
              <a:spcBef>
                <a:spcPts val="1000"/>
              </a:spcBef>
              <a:buClr>
                <a:schemeClr val="dk1"/>
              </a:buClr>
              <a:buSzPts val="1600"/>
              <a:buChar char="-"/>
            </a:pPr>
            <a:r>
              <a:rPr lang="en-US" dirty="0"/>
              <a:t>Creating </a:t>
            </a:r>
            <a:r>
              <a:rPr lang="en-US" dirty="0" smtClean="0"/>
              <a:t>wireframes via google drawings </a:t>
            </a:r>
            <a:r>
              <a:rPr lang="en-US" dirty="0"/>
              <a:t>and </a:t>
            </a:r>
            <a:r>
              <a:rPr lang="en-US" dirty="0" smtClean="0"/>
              <a:t>mockups via interactive non functional interfaces </a:t>
            </a:r>
            <a:endParaRPr lang="en-US" dirty="0"/>
          </a:p>
          <a:p>
            <a:pPr marL="342900" lvl="0" indent="-330200">
              <a:lnSpc>
                <a:spcPct val="140000"/>
              </a:lnSpc>
              <a:spcBef>
                <a:spcPts val="2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-"/>
            </a:pPr>
            <a:r>
              <a:rPr lang="en-US" dirty="0"/>
              <a:t>Development of the </a:t>
            </a:r>
            <a:r>
              <a:rPr lang="en-US" dirty="0" smtClean="0"/>
              <a:t>prototype via sprints in Jira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767" y="1164346"/>
            <a:ext cx="2829475" cy="1592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313" y="1164346"/>
            <a:ext cx="1656135" cy="2741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6710" y="2776706"/>
            <a:ext cx="2837589" cy="14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559081" y="1200571"/>
            <a:ext cx="7611046" cy="129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 dirty="0"/>
              <a:t>Preference for Cloud </a:t>
            </a:r>
            <a:r>
              <a:rPr lang="en" sz="1600" dirty="0" smtClean="0"/>
              <a:t>Infrastructure provider </a:t>
            </a:r>
            <a:r>
              <a:rPr lang="en" sz="1600" dirty="0"/>
              <a:t>compared to Hosting Model</a:t>
            </a:r>
            <a:endParaRPr sz="1600" dirty="0"/>
          </a:p>
          <a:p>
            <a:pPr marL="342900" lvl="0" indent="-3302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 dirty="0"/>
              <a:t>Decision </a:t>
            </a:r>
            <a:r>
              <a:rPr lang="en" sz="1600" dirty="0" smtClean="0"/>
              <a:t>for </a:t>
            </a:r>
            <a:r>
              <a:rPr lang="en" sz="1600" dirty="0"/>
              <a:t>Cloud Infrastructure Provider</a:t>
            </a:r>
            <a:r>
              <a:rPr lang="en" sz="1600" b="1" dirty="0"/>
              <a:t> </a:t>
            </a:r>
            <a:r>
              <a:rPr lang="en" sz="1600" b="1" dirty="0" smtClean="0"/>
              <a:t>IONOS</a:t>
            </a:r>
          </a:p>
          <a:p>
            <a:pPr marL="342900" lvl="0" indent="-3302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endParaRPr sz="1600" b="1"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ctrTitle"/>
          </p:nvPr>
        </p:nvSpPr>
        <p:spPr>
          <a:xfrm>
            <a:off x="408330" y="413512"/>
            <a:ext cx="824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Cloud-based Research Data Management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350" y="413491"/>
            <a:ext cx="1211650" cy="69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2629" y="2091335"/>
            <a:ext cx="6143949" cy="22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ctrTitle"/>
          </p:nvPr>
        </p:nvSpPr>
        <p:spPr>
          <a:xfrm>
            <a:off x="408330" y="413512"/>
            <a:ext cx="824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BERD platform development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350" y="413491"/>
            <a:ext cx="1211650" cy="6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311699" y="1152474"/>
            <a:ext cx="8446045" cy="349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lvl="0">
              <a:lnSpc>
                <a:spcPct val="150000"/>
              </a:lnSpc>
              <a:buSzPts val="1600"/>
            </a:pPr>
            <a:r>
              <a:rPr lang="en-US" dirty="0" err="1" smtClean="0"/>
              <a:t>InvenioRDM</a:t>
            </a:r>
            <a:r>
              <a:rPr lang="en-US" dirty="0" smtClean="0"/>
              <a:t> (v12 beta) A research data management repository platform </a:t>
            </a:r>
            <a:r>
              <a:rPr lang="en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:-</a:t>
            </a:r>
            <a:endParaRPr sz="1600" b="1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Flexible data model (</a:t>
            </a:r>
            <a:r>
              <a:rPr lang="en" dirty="0" smtClean="0"/>
              <a:t>Extensible</a:t>
            </a: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Data-cite based model)</a:t>
            </a:r>
            <a:endParaRPr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OpenSearch 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open source search engine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Modular and domain-driven architecture </a:t>
            </a:r>
            <a:endParaRPr dirty="0"/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Fine-grained search </a:t>
            </a: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capabilities</a:t>
            </a:r>
          </a:p>
          <a:p>
            <a:pPr marL="457200" indent="-317500">
              <a:lnSpc>
                <a:spcPct val="115000"/>
              </a:lnSpc>
              <a:spcBef>
                <a:spcPts val="1000"/>
              </a:spcBef>
              <a:buSzPts val="1400"/>
              <a:buFont typeface="Arial"/>
              <a:buChar char="-"/>
            </a:pPr>
            <a:r>
              <a:rPr lang="en" dirty="0"/>
              <a:t>Reuse of the concept of communities for BERD </a:t>
            </a:r>
            <a:r>
              <a:rPr lang="en" dirty="0" smtClean="0"/>
              <a:t>purposes (ex. </a:t>
            </a:r>
            <a:r>
              <a:rPr lang="de-DE" dirty="0"/>
              <a:t>q</a:t>
            </a:r>
            <a:r>
              <a:rPr lang="en" dirty="0" smtClean="0"/>
              <a:t>uality checking ..etc)</a:t>
            </a:r>
            <a:endParaRPr lang="en" dirty="0"/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Ex. </a:t>
            </a:r>
            <a:r>
              <a:rPr lang="de-DE" sz="1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Zenodo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Arial"/>
              <a:buChar char="-"/>
            </a:pPr>
            <a:r>
              <a:rPr lang="en" dirty="0"/>
              <a:t>Battle tested modules &amp; </a:t>
            </a:r>
            <a:r>
              <a:rPr lang="de-DE" dirty="0" err="1"/>
              <a:t>delivers</a:t>
            </a:r>
            <a:r>
              <a:rPr lang="en" dirty="0" smtClean="0"/>
              <a:t> features required by our community (i.e user overview &amp; removal..)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ctrTitle"/>
          </p:nvPr>
        </p:nvSpPr>
        <p:spPr>
          <a:xfrm>
            <a:off x="408330" y="413512"/>
            <a:ext cx="824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BERD platform development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350" y="413491"/>
            <a:ext cx="1211650" cy="6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>
            <a:off x="6210154" y="2418723"/>
            <a:ext cx="960300" cy="499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Invenio-app-rdm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7703201" y="2418723"/>
            <a:ext cx="960300" cy="499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BERD platform Extension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21"/>
          <p:cNvCxnSpPr>
            <a:stCxn id="118" idx="3"/>
            <a:endCxn id="119" idx="1"/>
          </p:cNvCxnSpPr>
          <p:nvPr/>
        </p:nvCxnSpPr>
        <p:spPr>
          <a:xfrm>
            <a:off x="7170454" y="2668623"/>
            <a:ext cx="532800" cy="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1" name="Google Shape;121;p21"/>
          <p:cNvSpPr/>
          <p:nvPr/>
        </p:nvSpPr>
        <p:spPr>
          <a:xfrm>
            <a:off x="100275" y="3515400"/>
            <a:ext cx="1449900" cy="3696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invenio-rdm-records</a:t>
            </a: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1935200" y="1236450"/>
            <a:ext cx="1537500" cy="499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invenio-administration</a:t>
            </a:r>
            <a:endParaRPr/>
          </a:p>
        </p:txBody>
      </p:sp>
      <p:sp>
        <p:nvSpPr>
          <p:cNvPr id="123" name="Google Shape;123;p21"/>
          <p:cNvSpPr/>
          <p:nvPr/>
        </p:nvSpPr>
        <p:spPr>
          <a:xfrm>
            <a:off x="100200" y="2567700"/>
            <a:ext cx="1397100" cy="4644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invenio-vocabularies</a:t>
            </a: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4072100" y="1236450"/>
            <a:ext cx="1211700" cy="499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invenio-accounts</a:t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100275" y="1521900"/>
            <a:ext cx="1397100" cy="4311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invenio-user-profiles</a:t>
            </a:r>
            <a:endParaRPr/>
          </a:p>
        </p:txBody>
      </p:sp>
      <p:cxnSp>
        <p:nvCxnSpPr>
          <p:cNvPr id="126" name="Google Shape;126;p21"/>
          <p:cNvCxnSpPr>
            <a:stCxn id="121" idx="3"/>
            <a:endCxn id="118" idx="1"/>
          </p:cNvCxnSpPr>
          <p:nvPr/>
        </p:nvCxnSpPr>
        <p:spPr>
          <a:xfrm rot="10800000" flipH="1">
            <a:off x="1550175" y="2668500"/>
            <a:ext cx="4659900" cy="10317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7" name="Google Shape;127;p21"/>
          <p:cNvCxnSpPr>
            <a:stCxn id="124" idx="3"/>
            <a:endCxn id="118" idx="1"/>
          </p:cNvCxnSpPr>
          <p:nvPr/>
        </p:nvCxnSpPr>
        <p:spPr>
          <a:xfrm>
            <a:off x="5283800" y="1486350"/>
            <a:ext cx="926400" cy="11823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8" name="Google Shape;128;p21"/>
          <p:cNvCxnSpPr>
            <a:stCxn id="122" idx="3"/>
            <a:endCxn id="118" idx="1"/>
          </p:cNvCxnSpPr>
          <p:nvPr/>
        </p:nvCxnSpPr>
        <p:spPr>
          <a:xfrm>
            <a:off x="3472700" y="1486350"/>
            <a:ext cx="2737500" cy="11823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9" name="Google Shape;129;p21"/>
          <p:cNvCxnSpPr>
            <a:stCxn id="130" idx="3"/>
            <a:endCxn id="118" idx="1"/>
          </p:cNvCxnSpPr>
          <p:nvPr/>
        </p:nvCxnSpPr>
        <p:spPr>
          <a:xfrm>
            <a:off x="1785250" y="2260350"/>
            <a:ext cx="4425000" cy="4083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31" name="Google Shape;131;p21"/>
          <p:cNvCxnSpPr>
            <a:stCxn id="123" idx="3"/>
            <a:endCxn id="118" idx="1"/>
          </p:cNvCxnSpPr>
          <p:nvPr/>
        </p:nvCxnSpPr>
        <p:spPr>
          <a:xfrm rot="10800000" flipH="1">
            <a:off x="1497300" y="2668500"/>
            <a:ext cx="4713000" cy="1314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2" name="Google Shape;132;p21"/>
          <p:cNvSpPr txBox="1"/>
          <p:nvPr/>
        </p:nvSpPr>
        <p:spPr>
          <a:xfrm rot="5400000">
            <a:off x="511600" y="3166950"/>
            <a:ext cx="42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27250" y="2028150"/>
            <a:ext cx="1758000" cy="4644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invenio-</a:t>
            </a:r>
            <a:r>
              <a:rPr lang="en" sz="1000">
                <a:solidFill>
                  <a:srgbClr val="FFFFFF"/>
                </a:solidFill>
              </a:rPr>
              <a:t>records-resources</a:t>
            </a:r>
            <a:endParaRPr/>
          </a:p>
        </p:txBody>
      </p:sp>
      <p:cxnSp>
        <p:nvCxnSpPr>
          <p:cNvPr id="133" name="Google Shape;133;p21"/>
          <p:cNvCxnSpPr>
            <a:stCxn id="125" idx="3"/>
            <a:endCxn id="118" idx="1"/>
          </p:cNvCxnSpPr>
          <p:nvPr/>
        </p:nvCxnSpPr>
        <p:spPr>
          <a:xfrm>
            <a:off x="1497375" y="1737450"/>
            <a:ext cx="4712700" cy="9312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4" name="Google Shape;134;p21"/>
          <p:cNvSpPr/>
          <p:nvPr/>
        </p:nvSpPr>
        <p:spPr>
          <a:xfrm rot="-5400000">
            <a:off x="3635200" y="1190025"/>
            <a:ext cx="224400" cy="5736600"/>
          </a:xfrm>
          <a:prstGeom prst="leftBrace">
            <a:avLst>
              <a:gd name="adj1" fmla="val 8333"/>
              <a:gd name="adj2" fmla="val 50467"/>
            </a:avLst>
          </a:prstGeom>
          <a:noFill/>
          <a:ln w="9525" cap="flat" cmpd="sng">
            <a:solidFill>
              <a:srgbClr val="ADAD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3265350" y="4213075"/>
            <a:ext cx="960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InvenioRDM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ctrTitle"/>
          </p:nvPr>
        </p:nvSpPr>
        <p:spPr>
          <a:xfrm>
            <a:off x="408330" y="413512"/>
            <a:ext cx="824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BERD platform development</a:t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350" y="413491"/>
            <a:ext cx="1211650" cy="6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/>
          <p:nvPr/>
        </p:nvSpPr>
        <p:spPr>
          <a:xfrm>
            <a:off x="2314716" y="1214161"/>
            <a:ext cx="853800" cy="7239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2404760" y="1502424"/>
            <a:ext cx="686391" cy="430691"/>
          </a:xfrm>
          <a:prstGeom prst="flowChartMagneticDisk">
            <a:avLst/>
          </a:prstGeom>
          <a:solidFill>
            <a:srgbClr val="EFEFEF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endParaRPr sz="10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3873572" y="3780882"/>
            <a:ext cx="960300" cy="499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 API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22"/>
          <p:cNvCxnSpPr>
            <a:stCxn id="147" idx="2"/>
            <a:endCxn id="148" idx="3"/>
          </p:cNvCxnSpPr>
          <p:nvPr/>
        </p:nvCxnSpPr>
        <p:spPr>
          <a:xfrm rot="10800000">
            <a:off x="6423894" y="4030782"/>
            <a:ext cx="1179000" cy="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9" name="Google Shape;149;p22"/>
          <p:cNvSpPr txBox="1"/>
          <p:nvPr/>
        </p:nvSpPr>
        <p:spPr>
          <a:xfrm>
            <a:off x="2215455" y="1339541"/>
            <a:ext cx="1065000" cy="24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OpenSearch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5484738" y="3799932"/>
            <a:ext cx="939300" cy="4617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Crawlers(s)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8204634" y="2288315"/>
            <a:ext cx="880447" cy="3816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 Data Portal 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356636" y="1255956"/>
            <a:ext cx="686391" cy="430691"/>
          </a:xfrm>
          <a:prstGeom prst="flowChartMagneticDisk">
            <a:avLst/>
          </a:prstGeom>
          <a:solidFill>
            <a:srgbClr val="808080"/>
          </a:solidFill>
          <a:ln w="25400" cap="flat" cmpd="sng">
            <a:solidFill>
              <a:srgbClr val="606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Postgres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7598603" y="3624277"/>
            <a:ext cx="1383281" cy="813010"/>
          </a:xfrm>
          <a:prstGeom prst="cloud">
            <a:avLst/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usiness, </a:t>
            </a:r>
            <a:b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conomic and </a:t>
            </a:r>
            <a:r>
              <a:rPr lang="en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elated </a:t>
            </a:r>
            <a:b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ata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3876311" y="3083175"/>
            <a:ext cx="939300" cy="4617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BERD data model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22"/>
          <p:cNvCxnSpPr>
            <a:stCxn id="145" idx="0"/>
            <a:endCxn id="152" idx="2"/>
          </p:cNvCxnSpPr>
          <p:nvPr/>
        </p:nvCxnSpPr>
        <p:spPr>
          <a:xfrm rot="10800000">
            <a:off x="4345922" y="3544782"/>
            <a:ext cx="7800" cy="2361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4" name="Google Shape;154;p22"/>
          <p:cNvSpPr/>
          <p:nvPr/>
        </p:nvSpPr>
        <p:spPr>
          <a:xfrm>
            <a:off x="8253753" y="2760325"/>
            <a:ext cx="728131" cy="3831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Data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Upload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22"/>
          <p:cNvCxnSpPr>
            <a:stCxn id="156" idx="3"/>
            <a:endCxn id="154" idx="1"/>
          </p:cNvCxnSpPr>
          <p:nvPr/>
        </p:nvCxnSpPr>
        <p:spPr>
          <a:xfrm>
            <a:off x="4825961" y="2632550"/>
            <a:ext cx="3427800" cy="3192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57" name="Google Shape;157;p22"/>
          <p:cNvSpPr/>
          <p:nvPr/>
        </p:nvSpPr>
        <p:spPr>
          <a:xfrm>
            <a:off x="8032352" y="1263044"/>
            <a:ext cx="1016701" cy="3831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Search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22"/>
          <p:cNvCxnSpPr>
            <a:stCxn id="149" idx="3"/>
            <a:endCxn id="157" idx="1"/>
          </p:cNvCxnSpPr>
          <p:nvPr/>
        </p:nvCxnSpPr>
        <p:spPr>
          <a:xfrm rot="10800000" flipH="1">
            <a:off x="3280455" y="1454591"/>
            <a:ext cx="4752000" cy="81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59" name="Google Shape;159;p22"/>
          <p:cNvCxnSpPr>
            <a:stCxn id="148" idx="1"/>
            <a:endCxn id="145" idx="3"/>
          </p:cNvCxnSpPr>
          <p:nvPr/>
        </p:nvCxnSpPr>
        <p:spPr>
          <a:xfrm rot="10800000">
            <a:off x="4833738" y="4030782"/>
            <a:ext cx="651000" cy="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6" name="Google Shape;156;p22"/>
          <p:cNvSpPr/>
          <p:nvPr/>
        </p:nvSpPr>
        <p:spPr>
          <a:xfrm>
            <a:off x="3865661" y="2382650"/>
            <a:ext cx="960300" cy="499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BERD extension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22"/>
          <p:cNvCxnSpPr>
            <a:stCxn id="156" idx="3"/>
            <a:endCxn id="150" idx="1"/>
          </p:cNvCxnSpPr>
          <p:nvPr/>
        </p:nvCxnSpPr>
        <p:spPr>
          <a:xfrm rot="10800000" flipH="1">
            <a:off x="4825961" y="2479250"/>
            <a:ext cx="3378600" cy="1533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61" name="Google Shape;161;p22"/>
          <p:cNvSpPr/>
          <p:nvPr/>
        </p:nvSpPr>
        <p:spPr>
          <a:xfrm>
            <a:off x="8253753" y="1816866"/>
            <a:ext cx="795300" cy="3831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Login,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Sign up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22"/>
          <p:cNvCxnSpPr>
            <a:stCxn id="156" idx="3"/>
            <a:endCxn id="161" idx="1"/>
          </p:cNvCxnSpPr>
          <p:nvPr/>
        </p:nvCxnSpPr>
        <p:spPr>
          <a:xfrm rot="10800000" flipH="1">
            <a:off x="4825961" y="2008550"/>
            <a:ext cx="3427800" cy="6240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63" name="Google Shape;163;p22"/>
          <p:cNvCxnSpPr>
            <a:stCxn id="151" idx="4"/>
            <a:endCxn id="149" idx="1"/>
          </p:cNvCxnSpPr>
          <p:nvPr/>
        </p:nvCxnSpPr>
        <p:spPr>
          <a:xfrm rot="10800000" flipH="1">
            <a:off x="1043027" y="1462602"/>
            <a:ext cx="1172400" cy="87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64" name="Google Shape;164;p22"/>
          <p:cNvCxnSpPr>
            <a:stCxn id="165" idx="0"/>
            <a:endCxn id="144" idx="3"/>
          </p:cNvCxnSpPr>
          <p:nvPr/>
        </p:nvCxnSpPr>
        <p:spPr>
          <a:xfrm rot="10800000">
            <a:off x="2747941" y="1933250"/>
            <a:ext cx="0" cy="4494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66" name="Google Shape;166;p22"/>
          <p:cNvCxnSpPr>
            <a:stCxn id="152" idx="0"/>
            <a:endCxn id="156" idx="2"/>
          </p:cNvCxnSpPr>
          <p:nvPr/>
        </p:nvCxnSpPr>
        <p:spPr>
          <a:xfrm rot="10800000">
            <a:off x="4345961" y="2882475"/>
            <a:ext cx="0" cy="2007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5" name="Google Shape;165;p22"/>
          <p:cNvSpPr/>
          <p:nvPr/>
        </p:nvSpPr>
        <p:spPr>
          <a:xfrm>
            <a:off x="2267791" y="2382650"/>
            <a:ext cx="960300" cy="499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InvenioRDM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22"/>
          <p:cNvCxnSpPr>
            <a:stCxn id="165" idx="3"/>
            <a:endCxn id="156" idx="1"/>
          </p:cNvCxnSpPr>
          <p:nvPr/>
        </p:nvCxnSpPr>
        <p:spPr>
          <a:xfrm>
            <a:off x="3228091" y="2632550"/>
            <a:ext cx="637500" cy="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8" name="Google Shape;168;p22"/>
          <p:cNvCxnSpPr>
            <a:stCxn id="156" idx="0"/>
            <a:endCxn id="157" idx="1"/>
          </p:cNvCxnSpPr>
          <p:nvPr/>
        </p:nvCxnSpPr>
        <p:spPr>
          <a:xfrm rot="10800000" flipH="1">
            <a:off x="4345811" y="1454450"/>
            <a:ext cx="3686400" cy="9282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69" name="Google Shape;169;p22"/>
          <p:cNvSpPr/>
          <p:nvPr/>
        </p:nvSpPr>
        <p:spPr>
          <a:xfrm>
            <a:off x="7780113" y="3201775"/>
            <a:ext cx="1142871" cy="3831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25400" cap="flat" cmpd="sng">
            <a:solidFill>
              <a:srgbClr val="8181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Administration</a:t>
            </a:r>
            <a:endParaRPr/>
          </a:p>
        </p:txBody>
      </p:sp>
      <p:cxnSp>
        <p:nvCxnSpPr>
          <p:cNvPr id="170" name="Google Shape;170;p22"/>
          <p:cNvCxnSpPr>
            <a:stCxn id="156" idx="3"/>
            <a:endCxn id="169" idx="1"/>
          </p:cNvCxnSpPr>
          <p:nvPr/>
        </p:nvCxnSpPr>
        <p:spPr>
          <a:xfrm>
            <a:off x="4825961" y="2632550"/>
            <a:ext cx="2954100" cy="7608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71" name="Google Shape;171;p22"/>
          <p:cNvCxnSpPr>
            <a:stCxn id="165" idx="1"/>
            <a:endCxn id="151" idx="3"/>
          </p:cNvCxnSpPr>
          <p:nvPr/>
        </p:nvCxnSpPr>
        <p:spPr>
          <a:xfrm rot="10800000">
            <a:off x="699691" y="1686650"/>
            <a:ext cx="1568100" cy="945900"/>
          </a:xfrm>
          <a:prstGeom prst="straightConnector1">
            <a:avLst/>
          </a:prstGeom>
          <a:noFill/>
          <a:ln w="31750" cap="flat" cmpd="sng">
            <a:solidFill>
              <a:srgbClr val="ADADAD"/>
            </a:solidFill>
            <a:prstDash val="solid"/>
            <a:round/>
            <a:headEnd type="stealth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_Vorlage_Master_CC_neu">
  <a:themeElements>
    <a:clrScheme name="Benutzerdefiniert 2">
      <a:dk1>
        <a:srgbClr val="000000"/>
      </a:dk1>
      <a:lt1>
        <a:srgbClr val="FFFFFF"/>
      </a:lt1>
      <a:dk2>
        <a:srgbClr val="FF9900"/>
      </a:dk2>
      <a:lt2>
        <a:srgbClr val="007BB4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4D4D4D"/>
      </a:hlink>
      <a:folHlink>
        <a:srgbClr val="29292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On-screen Show (16:9)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Noto Sans Symbols</vt:lpstr>
      <vt:lpstr>Simple Light</vt:lpstr>
      <vt:lpstr>PPT_Vorlage_Master_CC_neu</vt:lpstr>
      <vt:lpstr>PowerPoint Presentation</vt:lpstr>
      <vt:lpstr>Agenda</vt:lpstr>
      <vt:lpstr>Business Economics and Related Data (BERD) </vt:lpstr>
      <vt:lpstr>Beta BERD Platform - Demo </vt:lpstr>
      <vt:lpstr>Requirement gathering and development</vt:lpstr>
      <vt:lpstr>Cloud-based Research Data Management</vt:lpstr>
      <vt:lpstr>BERD platform development</vt:lpstr>
      <vt:lpstr>BERD platform development</vt:lpstr>
      <vt:lpstr>BERD platform development</vt:lpstr>
      <vt:lpstr>Deployment </vt:lpstr>
      <vt:lpstr>Testing and deployment pipeline</vt:lpstr>
      <vt:lpstr>Pros and Cons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Hassan, Mahmoud</cp:lastModifiedBy>
  <cp:revision>31</cp:revision>
  <dcterms:modified xsi:type="dcterms:W3CDTF">2024-03-06T12:19:59Z</dcterms:modified>
</cp:coreProperties>
</file>