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25"/>
  </p:notesMasterIdLst>
  <p:sldIdLst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71" r:id="rId14"/>
    <p:sldId id="272" r:id="rId15"/>
    <p:sldId id="270" r:id="rId16"/>
    <p:sldId id="273" r:id="rId17"/>
    <p:sldId id="279" r:id="rId18"/>
    <p:sldId id="275" r:id="rId19"/>
    <p:sldId id="277" r:id="rId20"/>
    <p:sldId id="274" r:id="rId21"/>
    <p:sldId id="276" r:id="rId22"/>
    <p:sldId id="268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tivation" id="{0DA80C76-FD99-4AC8-87F5-E046DE521D88}">
          <p14:sldIdLst>
            <p14:sldId id="256"/>
            <p14:sldId id="266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Path to WiKoDa" id="{E2C604CE-F718-4A7B-BDBA-AD1655DFECB2}">
          <p14:sldIdLst>
            <p14:sldId id="264"/>
            <p14:sldId id="267"/>
            <p14:sldId id="269"/>
            <p14:sldId id="271"/>
            <p14:sldId id="272"/>
            <p14:sldId id="270"/>
            <p14:sldId id="273"/>
            <p14:sldId id="279"/>
            <p14:sldId id="275"/>
            <p14:sldId id="277"/>
          </p14:sldIdLst>
        </p14:section>
        <p14:section name="Evaluation" id="{EF7C474D-0BD6-485E-A089-6CDC532B7F30}">
          <p14:sldIdLst>
            <p14:sldId id="274"/>
          </p14:sldIdLst>
        </p14:section>
        <p14:section name="Architecture of WiKoDa" id="{ED5014A1-E7DB-48EB-9FD7-34AFB7CD6EE6}">
          <p14:sldIdLst/>
        </p14:section>
        <p14:section name="Appendix" id="{84D9F255-4154-447B-997E-271EBD1AA1DE}">
          <p14:sldIdLst>
            <p14:sldId id="276"/>
            <p14:sldId id="268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004260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0698" autoAdjust="0"/>
  </p:normalViewPr>
  <p:slideViewPr>
    <p:cSldViewPr snapToGrid="0">
      <p:cViewPr>
        <p:scale>
          <a:sx n="100" d="100"/>
          <a:sy n="100" d="100"/>
        </p:scale>
        <p:origin x="389" y="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450DB-9D53-48DB-999D-F27FCEECD08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53E65CA-C6F6-4C43-90C3-BD3F9AB7703B}">
      <dgm:prSet phldrT="[Text]"/>
      <dgm:spPr/>
      <dgm:t>
        <a:bodyPr/>
        <a:lstStyle/>
        <a:p>
          <a:r>
            <a:rPr lang="de-DE" dirty="0"/>
            <a:t>Extract Text </a:t>
          </a:r>
          <a:r>
            <a:rPr lang="de-DE" dirty="0" err="1"/>
            <a:t>from</a:t>
          </a:r>
          <a:r>
            <a:rPr lang="de-DE" dirty="0"/>
            <a:t> Newspaper </a:t>
          </a:r>
          <a:r>
            <a:rPr lang="de-DE" dirty="0" err="1"/>
            <a:t>Articles</a:t>
          </a:r>
          <a:endParaRPr lang="en-GB" dirty="0"/>
        </a:p>
      </dgm:t>
    </dgm:pt>
    <dgm:pt modelId="{7B4F0472-E089-4571-AF20-508EE94F0749}" type="parTrans" cxnId="{84C70732-5051-4E7E-89E2-849A627F42F1}">
      <dgm:prSet/>
      <dgm:spPr/>
      <dgm:t>
        <a:bodyPr/>
        <a:lstStyle/>
        <a:p>
          <a:endParaRPr lang="en-GB"/>
        </a:p>
      </dgm:t>
    </dgm:pt>
    <dgm:pt modelId="{11F6B3FA-73DF-4A28-82D5-7147C85C7196}" type="sibTrans" cxnId="{84C70732-5051-4E7E-89E2-849A627F42F1}">
      <dgm:prSet/>
      <dgm:spPr/>
      <dgm:t>
        <a:bodyPr/>
        <a:lstStyle/>
        <a:p>
          <a:endParaRPr lang="en-GB"/>
        </a:p>
      </dgm:t>
    </dgm:pt>
    <dgm:pt modelId="{35A80468-0463-4B90-9F75-AF7AD662B875}">
      <dgm:prSet phldrT="[Text]"/>
      <dgm:spPr/>
      <dgm:t>
        <a:bodyPr/>
        <a:lstStyle/>
        <a:p>
          <a:r>
            <a:rPr lang="de-DE" dirty="0"/>
            <a:t>Store </a:t>
          </a:r>
          <a:r>
            <a:rPr lang="de-DE" dirty="0" err="1"/>
            <a:t>it</a:t>
          </a:r>
          <a:r>
            <a:rPr lang="de-DE" dirty="0"/>
            <a:t> in a backend </a:t>
          </a:r>
          <a:r>
            <a:rPr lang="de-DE" dirty="0" err="1"/>
            <a:t>database</a:t>
          </a:r>
          <a:endParaRPr lang="en-GB" dirty="0"/>
        </a:p>
      </dgm:t>
    </dgm:pt>
    <dgm:pt modelId="{16998F2C-E4A2-4AF9-8836-3021BE3523AC}" type="parTrans" cxnId="{64BB1781-69D7-4623-9E5C-F31B796B31B9}">
      <dgm:prSet/>
      <dgm:spPr/>
      <dgm:t>
        <a:bodyPr/>
        <a:lstStyle/>
        <a:p>
          <a:endParaRPr lang="en-GB"/>
        </a:p>
      </dgm:t>
    </dgm:pt>
    <dgm:pt modelId="{499E1F89-89B2-4F11-B5A2-73C0ACC48B84}" type="sibTrans" cxnId="{64BB1781-69D7-4623-9E5C-F31B796B31B9}">
      <dgm:prSet/>
      <dgm:spPr/>
      <dgm:t>
        <a:bodyPr/>
        <a:lstStyle/>
        <a:p>
          <a:endParaRPr lang="en-GB"/>
        </a:p>
      </dgm:t>
    </dgm:pt>
    <dgm:pt modelId="{DBC16CDE-0195-4968-B548-1BEA1A6C4ADE}">
      <dgm:prSet phldrT="[Text]"/>
      <dgm:spPr/>
      <dgm:t>
        <a:bodyPr/>
        <a:lstStyle/>
        <a:p>
          <a:r>
            <a:rPr lang="de-DE" dirty="0" err="1"/>
            <a:t>Classify</a:t>
          </a:r>
          <a:r>
            <a:rPr lang="de-DE" dirty="0"/>
            <a:t> Text and </a:t>
          </a:r>
          <a:r>
            <a:rPr lang="de-DE" dirty="0" err="1"/>
            <a:t>label</a:t>
          </a:r>
          <a:r>
            <a:rPr lang="de-DE" dirty="0"/>
            <a:t> </a:t>
          </a:r>
          <a:r>
            <a:rPr lang="de-DE" dirty="0" err="1"/>
            <a:t>disciplines</a:t>
          </a:r>
          <a:r>
            <a:rPr lang="de-DE" dirty="0"/>
            <a:t> </a:t>
          </a:r>
          <a:r>
            <a:rPr lang="de-DE" dirty="0" err="1"/>
            <a:t>based</a:t>
          </a:r>
          <a:r>
            <a:rPr lang="de-DE" dirty="0"/>
            <a:t> on </a:t>
          </a:r>
          <a:r>
            <a:rPr lang="de-DE" dirty="0" err="1"/>
            <a:t>research</a:t>
          </a:r>
          <a:r>
            <a:rPr lang="de-DE" dirty="0"/>
            <a:t> at UP</a:t>
          </a:r>
          <a:endParaRPr lang="en-GB" dirty="0"/>
        </a:p>
      </dgm:t>
    </dgm:pt>
    <dgm:pt modelId="{04837755-092C-4864-BA81-CB29FEC2F7E1}" type="parTrans" cxnId="{E318CC14-0C50-4540-8A8D-8AE3D9E3D636}">
      <dgm:prSet/>
      <dgm:spPr/>
      <dgm:t>
        <a:bodyPr/>
        <a:lstStyle/>
        <a:p>
          <a:endParaRPr lang="en-GB"/>
        </a:p>
      </dgm:t>
    </dgm:pt>
    <dgm:pt modelId="{B85B4873-5250-4F31-9760-91E173FE804E}" type="sibTrans" cxnId="{E318CC14-0C50-4540-8A8D-8AE3D9E3D636}">
      <dgm:prSet/>
      <dgm:spPr/>
      <dgm:t>
        <a:bodyPr/>
        <a:lstStyle/>
        <a:p>
          <a:endParaRPr lang="en-GB"/>
        </a:p>
      </dgm:t>
    </dgm:pt>
    <dgm:pt modelId="{FAF3CB8F-F8BE-4666-8340-539BAB3F8D4C}" type="pres">
      <dgm:prSet presAssocID="{CF3450DB-9D53-48DB-999D-F27FCEECD08F}" presName="Name0" presStyleCnt="0">
        <dgm:presLayoutVars>
          <dgm:dir/>
          <dgm:animLvl val="lvl"/>
          <dgm:resizeHandles val="exact"/>
        </dgm:presLayoutVars>
      </dgm:prSet>
      <dgm:spPr/>
    </dgm:pt>
    <dgm:pt modelId="{DB093856-33A8-4790-8EEE-3918A940F009}" type="pres">
      <dgm:prSet presAssocID="{B53E65CA-C6F6-4C43-90C3-BD3F9AB7703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356F5B-922C-42E9-8C80-586C52D8C2E7}" type="pres">
      <dgm:prSet presAssocID="{11F6B3FA-73DF-4A28-82D5-7147C85C7196}" presName="parTxOnlySpace" presStyleCnt="0"/>
      <dgm:spPr/>
    </dgm:pt>
    <dgm:pt modelId="{99C75549-FD84-4B39-A83B-C6B2AFE0512C}" type="pres">
      <dgm:prSet presAssocID="{35A80468-0463-4B90-9F75-AF7AD662B8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1A1CC1F-6DC2-45FD-AFCD-BB708E922714}" type="pres">
      <dgm:prSet presAssocID="{499E1F89-89B2-4F11-B5A2-73C0ACC48B84}" presName="parTxOnlySpace" presStyleCnt="0"/>
      <dgm:spPr/>
    </dgm:pt>
    <dgm:pt modelId="{B914EB46-61CA-46CF-B5D3-329A249617CB}" type="pres">
      <dgm:prSet presAssocID="{DBC16CDE-0195-4968-B548-1BEA1A6C4AD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318CC14-0C50-4540-8A8D-8AE3D9E3D636}" srcId="{CF3450DB-9D53-48DB-999D-F27FCEECD08F}" destId="{DBC16CDE-0195-4968-B548-1BEA1A6C4ADE}" srcOrd="2" destOrd="0" parTransId="{04837755-092C-4864-BA81-CB29FEC2F7E1}" sibTransId="{B85B4873-5250-4F31-9760-91E173FE804E}"/>
    <dgm:cxn modelId="{84C70732-5051-4E7E-89E2-849A627F42F1}" srcId="{CF3450DB-9D53-48DB-999D-F27FCEECD08F}" destId="{B53E65CA-C6F6-4C43-90C3-BD3F9AB7703B}" srcOrd="0" destOrd="0" parTransId="{7B4F0472-E089-4571-AF20-508EE94F0749}" sibTransId="{11F6B3FA-73DF-4A28-82D5-7147C85C7196}"/>
    <dgm:cxn modelId="{E1AC9A59-7F72-41FE-9110-81E74A0FE4B3}" type="presOf" srcId="{35A80468-0463-4B90-9F75-AF7AD662B875}" destId="{99C75549-FD84-4B39-A83B-C6B2AFE0512C}" srcOrd="0" destOrd="0" presId="urn:microsoft.com/office/officeart/2005/8/layout/chevron1"/>
    <dgm:cxn modelId="{64BB1781-69D7-4623-9E5C-F31B796B31B9}" srcId="{CF3450DB-9D53-48DB-999D-F27FCEECD08F}" destId="{35A80468-0463-4B90-9F75-AF7AD662B875}" srcOrd="1" destOrd="0" parTransId="{16998F2C-E4A2-4AF9-8836-3021BE3523AC}" sibTransId="{499E1F89-89B2-4F11-B5A2-73C0ACC48B84}"/>
    <dgm:cxn modelId="{5D367B94-6453-455B-B884-4D8D0357BF8C}" type="presOf" srcId="{CF3450DB-9D53-48DB-999D-F27FCEECD08F}" destId="{FAF3CB8F-F8BE-4666-8340-539BAB3F8D4C}" srcOrd="0" destOrd="0" presId="urn:microsoft.com/office/officeart/2005/8/layout/chevron1"/>
    <dgm:cxn modelId="{044351C7-F94C-4EE3-8E9D-AF66A3CB8430}" type="presOf" srcId="{B53E65CA-C6F6-4C43-90C3-BD3F9AB7703B}" destId="{DB093856-33A8-4790-8EEE-3918A940F009}" srcOrd="0" destOrd="0" presId="urn:microsoft.com/office/officeart/2005/8/layout/chevron1"/>
    <dgm:cxn modelId="{5CAD14E4-B389-43DB-B010-CB96E6EA16A3}" type="presOf" srcId="{DBC16CDE-0195-4968-B548-1BEA1A6C4ADE}" destId="{B914EB46-61CA-46CF-B5D3-329A249617CB}" srcOrd="0" destOrd="0" presId="urn:microsoft.com/office/officeart/2005/8/layout/chevron1"/>
    <dgm:cxn modelId="{8D9D10F1-5A61-47AD-A3AC-B97AEB91BEF3}" type="presParOf" srcId="{FAF3CB8F-F8BE-4666-8340-539BAB3F8D4C}" destId="{DB093856-33A8-4790-8EEE-3918A940F009}" srcOrd="0" destOrd="0" presId="urn:microsoft.com/office/officeart/2005/8/layout/chevron1"/>
    <dgm:cxn modelId="{58A29A58-2F14-413D-80FB-E7355EB69DE2}" type="presParOf" srcId="{FAF3CB8F-F8BE-4666-8340-539BAB3F8D4C}" destId="{1B356F5B-922C-42E9-8C80-586C52D8C2E7}" srcOrd="1" destOrd="0" presId="urn:microsoft.com/office/officeart/2005/8/layout/chevron1"/>
    <dgm:cxn modelId="{42C0B3CF-D767-4DEA-ADCB-26FBE68ECFF0}" type="presParOf" srcId="{FAF3CB8F-F8BE-4666-8340-539BAB3F8D4C}" destId="{99C75549-FD84-4B39-A83B-C6B2AFE0512C}" srcOrd="2" destOrd="0" presId="urn:microsoft.com/office/officeart/2005/8/layout/chevron1"/>
    <dgm:cxn modelId="{DE579C9E-047C-4525-A267-48A2D00E2601}" type="presParOf" srcId="{FAF3CB8F-F8BE-4666-8340-539BAB3F8D4C}" destId="{21A1CC1F-6DC2-45FD-AFCD-BB708E922714}" srcOrd="3" destOrd="0" presId="urn:microsoft.com/office/officeart/2005/8/layout/chevron1"/>
    <dgm:cxn modelId="{6C24DD84-BE75-46F8-8C93-D1819D5E90FF}" type="presParOf" srcId="{FAF3CB8F-F8BE-4666-8340-539BAB3F8D4C}" destId="{B914EB46-61CA-46CF-B5D3-329A249617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3856-33A8-4790-8EEE-3918A940F009}">
      <dsp:nvSpPr>
        <dsp:cNvPr id="0" name=""/>
        <dsp:cNvSpPr/>
      </dsp:nvSpPr>
      <dsp:spPr>
        <a:xfrm>
          <a:off x="2468" y="1482850"/>
          <a:ext cx="3007683" cy="1203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Extract Text </a:t>
          </a:r>
          <a:r>
            <a:rPr lang="de-DE" sz="2000" kern="1200" dirty="0" err="1"/>
            <a:t>from</a:t>
          </a:r>
          <a:r>
            <a:rPr lang="de-DE" sz="2000" kern="1200" dirty="0"/>
            <a:t> Newspaper </a:t>
          </a:r>
          <a:r>
            <a:rPr lang="de-DE" sz="2000" kern="1200" dirty="0" err="1"/>
            <a:t>Articles</a:t>
          </a:r>
          <a:endParaRPr lang="en-GB" sz="2000" kern="1200" dirty="0"/>
        </a:p>
      </dsp:txBody>
      <dsp:txXfrm>
        <a:off x="604005" y="1482850"/>
        <a:ext cx="1804610" cy="1203073"/>
      </dsp:txXfrm>
    </dsp:sp>
    <dsp:sp modelId="{99C75549-FD84-4B39-A83B-C6B2AFE0512C}">
      <dsp:nvSpPr>
        <dsp:cNvPr id="0" name=""/>
        <dsp:cNvSpPr/>
      </dsp:nvSpPr>
      <dsp:spPr>
        <a:xfrm>
          <a:off x="2709383" y="1482850"/>
          <a:ext cx="3007683" cy="1203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Store </a:t>
          </a:r>
          <a:r>
            <a:rPr lang="de-DE" sz="2000" kern="1200" dirty="0" err="1"/>
            <a:t>it</a:t>
          </a:r>
          <a:r>
            <a:rPr lang="de-DE" sz="2000" kern="1200" dirty="0"/>
            <a:t> in a backend </a:t>
          </a:r>
          <a:r>
            <a:rPr lang="de-DE" sz="2000" kern="1200" dirty="0" err="1"/>
            <a:t>database</a:t>
          </a:r>
          <a:endParaRPr lang="en-GB" sz="2000" kern="1200" dirty="0"/>
        </a:p>
      </dsp:txBody>
      <dsp:txXfrm>
        <a:off x="3310920" y="1482850"/>
        <a:ext cx="1804610" cy="1203073"/>
      </dsp:txXfrm>
    </dsp:sp>
    <dsp:sp modelId="{B914EB46-61CA-46CF-B5D3-329A249617CB}">
      <dsp:nvSpPr>
        <dsp:cNvPr id="0" name=""/>
        <dsp:cNvSpPr/>
      </dsp:nvSpPr>
      <dsp:spPr>
        <a:xfrm>
          <a:off x="5416298" y="1482850"/>
          <a:ext cx="3007683" cy="1203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Classify</a:t>
          </a:r>
          <a:r>
            <a:rPr lang="de-DE" sz="2000" kern="1200" dirty="0"/>
            <a:t> Text and </a:t>
          </a:r>
          <a:r>
            <a:rPr lang="de-DE" sz="2000" kern="1200" dirty="0" err="1"/>
            <a:t>label</a:t>
          </a:r>
          <a:r>
            <a:rPr lang="de-DE" sz="2000" kern="1200" dirty="0"/>
            <a:t> </a:t>
          </a:r>
          <a:r>
            <a:rPr lang="de-DE" sz="2000" kern="1200" dirty="0" err="1"/>
            <a:t>disciplines</a:t>
          </a:r>
          <a:r>
            <a:rPr lang="de-DE" sz="2000" kern="1200" dirty="0"/>
            <a:t> </a:t>
          </a:r>
          <a:r>
            <a:rPr lang="de-DE" sz="2000" kern="1200" dirty="0" err="1"/>
            <a:t>based</a:t>
          </a:r>
          <a:r>
            <a:rPr lang="de-DE" sz="2000" kern="1200" dirty="0"/>
            <a:t> on </a:t>
          </a:r>
          <a:r>
            <a:rPr lang="de-DE" sz="2000" kern="1200" dirty="0" err="1"/>
            <a:t>research</a:t>
          </a:r>
          <a:r>
            <a:rPr lang="de-DE" sz="2000" kern="1200" dirty="0"/>
            <a:t> at UP</a:t>
          </a:r>
          <a:endParaRPr lang="en-GB" sz="2000" kern="1200" dirty="0"/>
        </a:p>
      </dsp:txBody>
      <dsp:txXfrm>
        <a:off x="6017835" y="1482850"/>
        <a:ext cx="1804610" cy="120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2024-03-06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Potsdam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Kopfbereich Logo Universität Potsdam Hintergrund Grau Blauer Balken" title="Kopfbereich Logo Universität Potsdam Hintergrund Grau Blauer Balken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971"/>
            <a:ext cx="1953802" cy="861971"/>
          </a:xfrm>
          <a:prstGeom prst="rect">
            <a:avLst/>
          </a:prstGeom>
        </p:spPr>
      </p:pic>
      <p:sp>
        <p:nvSpPr>
          <p:cNvPr id="11" name="Fußzeilenplatzhalter Blau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986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rgbClr val="EDEDE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4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Kopfzeilenplatzhalter 5" descr="Kopfbereich Balken blau" title="Kopfbereich Balken blau"/>
          <p:cNvSpPr/>
          <p:nvPr userDrawn="1"/>
        </p:nvSpPr>
        <p:spPr>
          <a:xfrm>
            <a:off x="-1" y="242622"/>
            <a:ext cx="1953802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Hintergrund Fuß Blau 5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355" y="4889183"/>
            <a:ext cx="540765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/>
              <a:t>Universität Potsdam</a:t>
            </a: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01.03.2024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EDEDED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mailto:Jan.bernoth@uni-potsdam.d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WiKoDa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A dashboard to enhance science communication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Jan Bernoth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Potsdam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2024-03-06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2014B0-8DBB-4625-934F-52059878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7" r="-4525" b="43132"/>
          <a:stretch/>
        </p:blipFill>
        <p:spPr>
          <a:xfrm>
            <a:off x="2049751" y="1876726"/>
            <a:ext cx="4803169" cy="1134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593AD-DE31-440E-AA0B-DD0B60503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: press review</a:t>
            </a:r>
            <a:endParaRPr lang="en-GB" dirty="0"/>
          </a:p>
        </p:txBody>
      </p:sp>
      <p:pic>
        <p:nvPicPr>
          <p:cNvPr id="8" name="Inhaltsplatzhalter 7" descr="Zeitung mit einfarbiger Füllung">
            <a:extLst>
              <a:ext uri="{FF2B5EF4-FFF2-40B4-BE49-F238E27FC236}">
                <a16:creationId xmlns:a16="http://schemas.microsoft.com/office/drawing/2014/main" id="{FB980E2A-F43E-4700-B462-A0FE4D045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758" y="716337"/>
            <a:ext cx="914400" cy="9144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99C1F2-36A0-4D24-8A6F-52793C5E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3952EF-1858-47FE-A28C-AF275AA8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AC3459-6B9F-45CF-B094-FA859554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Inhaltsplatzhalter 7" descr="Zeitung mit einfarbiger Füllung">
            <a:extLst>
              <a:ext uri="{FF2B5EF4-FFF2-40B4-BE49-F238E27FC236}">
                <a16:creationId xmlns:a16="http://schemas.microsoft.com/office/drawing/2014/main" id="{DCEB6034-1837-4454-8034-D2CC034E1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758" y="1807893"/>
            <a:ext cx="914400" cy="914400"/>
          </a:xfrm>
          <a:prstGeom prst="rect">
            <a:avLst/>
          </a:prstGeom>
        </p:spPr>
      </p:pic>
      <p:pic>
        <p:nvPicPr>
          <p:cNvPr id="11" name="Inhaltsplatzhalter 7" descr="Zeitung mit einfarbiger Füllung">
            <a:extLst>
              <a:ext uri="{FF2B5EF4-FFF2-40B4-BE49-F238E27FC236}">
                <a16:creationId xmlns:a16="http://schemas.microsoft.com/office/drawing/2014/main" id="{FF57ABCB-552C-4A16-B5BF-D60DD4AC0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758" y="2899449"/>
            <a:ext cx="914400" cy="914400"/>
          </a:xfrm>
          <a:prstGeom prst="rect">
            <a:avLst/>
          </a:prstGeom>
        </p:spPr>
      </p:pic>
      <p:pic>
        <p:nvPicPr>
          <p:cNvPr id="12" name="Inhaltsplatzhalter 7" descr="Zeitung mit einfarbiger Füllung">
            <a:extLst>
              <a:ext uri="{FF2B5EF4-FFF2-40B4-BE49-F238E27FC236}">
                <a16:creationId xmlns:a16="http://schemas.microsoft.com/office/drawing/2014/main" id="{ED55C98B-F0BB-48F4-8E46-4F5FB44D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758" y="3991004"/>
            <a:ext cx="914400" cy="914400"/>
          </a:xfrm>
          <a:prstGeom prst="rect">
            <a:avLst/>
          </a:prstGeom>
        </p:spPr>
      </p:pic>
      <p:pic>
        <p:nvPicPr>
          <p:cNvPr id="14" name="Grafik 13" descr="Dokument mit einfarbiger Füllung">
            <a:extLst>
              <a:ext uri="{FF2B5EF4-FFF2-40B4-BE49-F238E27FC236}">
                <a16:creationId xmlns:a16="http://schemas.microsoft.com/office/drawing/2014/main" id="{FF5A7EDE-8917-4DFA-A0CE-B5E7B57FD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9920" y="1230630"/>
            <a:ext cx="914400" cy="914400"/>
          </a:xfrm>
          <a:prstGeom prst="rect">
            <a:avLst/>
          </a:prstGeom>
        </p:spPr>
      </p:pic>
      <p:pic>
        <p:nvPicPr>
          <p:cNvPr id="15" name="Grafik 14" descr="Dokument mit einfarbiger Füllung">
            <a:extLst>
              <a:ext uri="{FF2B5EF4-FFF2-40B4-BE49-F238E27FC236}">
                <a16:creationId xmlns:a16="http://schemas.microsoft.com/office/drawing/2014/main" id="{66A1B4DE-315A-42DD-B861-08E7B0CF2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9920" y="2265093"/>
            <a:ext cx="914400" cy="914400"/>
          </a:xfrm>
          <a:prstGeom prst="rect">
            <a:avLst/>
          </a:prstGeom>
        </p:spPr>
      </p:pic>
      <p:pic>
        <p:nvPicPr>
          <p:cNvPr id="16" name="Grafik 15" descr="Dokument mit einfarbiger Füllung">
            <a:extLst>
              <a:ext uri="{FF2B5EF4-FFF2-40B4-BE49-F238E27FC236}">
                <a16:creationId xmlns:a16="http://schemas.microsoft.com/office/drawing/2014/main" id="{2698390C-F150-47A3-A241-12FD46744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9920" y="3299556"/>
            <a:ext cx="914400" cy="914400"/>
          </a:xfrm>
          <a:prstGeom prst="rect">
            <a:avLst/>
          </a:prstGeom>
        </p:spPr>
      </p:pic>
      <p:pic>
        <p:nvPicPr>
          <p:cNvPr id="18" name="Grafik 17" descr="Gruppe von Personen mit einfarbiger Füllung">
            <a:extLst>
              <a:ext uri="{FF2B5EF4-FFF2-40B4-BE49-F238E27FC236}">
                <a16:creationId xmlns:a16="http://schemas.microsoft.com/office/drawing/2014/main" id="{454A03C4-CF46-4BAD-A680-8DC4F1AB49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0602" y="2530045"/>
            <a:ext cx="1653208" cy="1653208"/>
          </a:xfrm>
          <a:prstGeom prst="rect">
            <a:avLst/>
          </a:prstGeom>
        </p:spPr>
      </p:pic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22741488-6FDD-4650-BEB9-80C0372C0D2F}"/>
              </a:ext>
            </a:extLst>
          </p:cNvPr>
          <p:cNvSpPr/>
          <p:nvPr/>
        </p:nvSpPr>
        <p:spPr>
          <a:xfrm>
            <a:off x="2156460" y="2486988"/>
            <a:ext cx="1013460" cy="552450"/>
          </a:xfrm>
          <a:prstGeom prst="right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93BB2037-2875-4433-8570-A03A71FDA1B9}"/>
              </a:ext>
            </a:extLst>
          </p:cNvPr>
          <p:cNvSpPr/>
          <p:nvPr/>
        </p:nvSpPr>
        <p:spPr>
          <a:xfrm>
            <a:off x="4218622" y="2486988"/>
            <a:ext cx="1013460" cy="552450"/>
          </a:xfrm>
          <a:prstGeom prst="right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3413A91-DF73-4A8A-8790-1CDB9EBB3916}"/>
              </a:ext>
            </a:extLst>
          </p:cNvPr>
          <p:cNvSpPr txBox="1"/>
          <p:nvPr/>
        </p:nvSpPr>
        <p:spPr>
          <a:xfrm>
            <a:off x="6606540" y="2486988"/>
            <a:ext cx="2558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4260"/>
                </a:solidFill>
              </a:rPr>
              <a:t>To</a:t>
            </a:r>
            <a:r>
              <a:rPr lang="de-DE" dirty="0">
                <a:solidFill>
                  <a:srgbClr val="004260"/>
                </a:solidFill>
              </a:rPr>
              <a:t>: Profs, Group Leader, </a:t>
            </a:r>
            <a:br>
              <a:rPr lang="de-DE" dirty="0">
                <a:solidFill>
                  <a:srgbClr val="004260"/>
                </a:solidFill>
              </a:rPr>
            </a:br>
            <a:r>
              <a:rPr lang="de-DE" dirty="0">
                <a:solidFill>
                  <a:srgbClr val="004260"/>
                </a:solidFill>
              </a:rPr>
              <a:t>Institute Administrations,</a:t>
            </a:r>
            <a:br>
              <a:rPr lang="de-DE" dirty="0">
                <a:solidFill>
                  <a:srgbClr val="004260"/>
                </a:solidFill>
              </a:rPr>
            </a:br>
            <a:r>
              <a:rPr lang="de-DE" dirty="0">
                <a:solidFill>
                  <a:srgbClr val="004260"/>
                </a:solidFill>
              </a:rPr>
              <a:t>Project </a:t>
            </a:r>
            <a:r>
              <a:rPr lang="de-DE" dirty="0" err="1">
                <a:solidFill>
                  <a:srgbClr val="004260"/>
                </a:solidFill>
              </a:rPr>
              <a:t>Coordinators</a:t>
            </a:r>
            <a:endParaRPr lang="en-GB" dirty="0">
              <a:solidFill>
                <a:srgbClr val="004260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A5850FA-5B8B-4899-9133-89AF3BA0EEEF}"/>
              </a:ext>
            </a:extLst>
          </p:cNvPr>
          <p:cNvSpPr/>
          <p:nvPr/>
        </p:nvSpPr>
        <p:spPr>
          <a:xfrm>
            <a:off x="4678680" y="3116580"/>
            <a:ext cx="1795130" cy="1066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EB6244-A790-4011-BC50-FC006CA1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392279"/>
            <a:ext cx="8426746" cy="657852"/>
          </a:xfrm>
        </p:spPr>
        <p:txBody>
          <a:bodyPr/>
          <a:lstStyle/>
          <a:p>
            <a:pPr algn="ctr"/>
            <a:r>
              <a:rPr lang="en-US" dirty="0"/>
              <a:t>Goal: </a:t>
            </a:r>
            <a:r>
              <a:rPr lang="en-GB" dirty="0"/>
              <a:t>Create a dashboard that provides everyone at the University of Potsdam with an overview of their research interests as discussed in the media.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C0D277-641D-436D-A076-59FA095C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8E25D4-DCF3-40BB-8C91-D7711A1A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1D3AA4-47CB-489D-A49A-56F443CD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49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5121C-EEFD-4C3D-8AC2-06A3F488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CBA768-DDE2-4C37-880C-4B7919C6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BD570C-BF57-458B-A4E3-9F3D1337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EB570E-388E-4973-B464-7C199730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 descr="Benutzer mit einfarbiger Füllung">
            <a:extLst>
              <a:ext uri="{FF2B5EF4-FFF2-40B4-BE49-F238E27FC236}">
                <a16:creationId xmlns:a16="http://schemas.microsoft.com/office/drawing/2014/main" id="{97C7B30E-F05F-4AE2-AF5C-4CD5E0BD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7170" y="1500668"/>
            <a:ext cx="544830" cy="5448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4E7EE3D-FBB3-4A44-86C5-B7B4CCB5C067}"/>
              </a:ext>
            </a:extLst>
          </p:cNvPr>
          <p:cNvSpPr/>
          <p:nvPr/>
        </p:nvSpPr>
        <p:spPr>
          <a:xfrm>
            <a:off x="3324225" y="2525874"/>
            <a:ext cx="2160000" cy="273844"/>
          </a:xfrm>
          <a:prstGeom prst="rec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Dashboard</a:t>
            </a:r>
            <a:endParaRPr lang="en-GB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E7E755-EDDB-4928-92D8-D8D5B370BA4B}"/>
              </a:ext>
            </a:extLst>
          </p:cNvPr>
          <p:cNvSpPr/>
          <p:nvPr/>
        </p:nvSpPr>
        <p:spPr>
          <a:xfrm>
            <a:off x="3324225" y="3280094"/>
            <a:ext cx="2160000" cy="544830"/>
          </a:xfrm>
          <a:prstGeom prst="rec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API</a:t>
            </a:r>
            <a:br>
              <a:rPr lang="de-DE" dirty="0"/>
            </a:br>
            <a:r>
              <a:rPr lang="de-DE" sz="1400" dirty="0"/>
              <a:t>(Python/Django)</a:t>
            </a:r>
            <a:endParaRPr lang="en-GB" sz="1400" dirty="0"/>
          </a:p>
        </p:txBody>
      </p:sp>
      <p:sp>
        <p:nvSpPr>
          <p:cNvPr id="10" name="Zylinder 9">
            <a:extLst>
              <a:ext uri="{FF2B5EF4-FFF2-40B4-BE49-F238E27FC236}">
                <a16:creationId xmlns:a16="http://schemas.microsoft.com/office/drawing/2014/main" id="{5D453301-DE8D-44AB-B6D8-DB5C11B3501E}"/>
              </a:ext>
            </a:extLst>
          </p:cNvPr>
          <p:cNvSpPr/>
          <p:nvPr/>
        </p:nvSpPr>
        <p:spPr>
          <a:xfrm>
            <a:off x="1975922" y="3132772"/>
            <a:ext cx="662940" cy="839474"/>
          </a:xfrm>
          <a:prstGeom prst="can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DB</a:t>
            </a:r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FDEDE4-11A4-45A2-99A8-32D9F0393031}"/>
              </a:ext>
            </a:extLst>
          </p:cNvPr>
          <p:cNvSpPr/>
          <p:nvPr/>
        </p:nvSpPr>
        <p:spPr>
          <a:xfrm>
            <a:off x="6169588" y="3280094"/>
            <a:ext cx="1080000" cy="543600"/>
          </a:xfrm>
          <a:prstGeom prst="rec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Extractor</a:t>
            </a:r>
            <a:endParaRPr lang="en-GB" dirty="0"/>
          </a:p>
        </p:txBody>
      </p:sp>
      <p:pic>
        <p:nvPicPr>
          <p:cNvPr id="12" name="Inhaltsplatzhalter 7" descr="Zeitung mit einfarbiger Füllung">
            <a:extLst>
              <a:ext uri="{FF2B5EF4-FFF2-40B4-BE49-F238E27FC236}">
                <a16:creationId xmlns:a16="http://schemas.microsoft.com/office/drawing/2014/main" id="{FB2AC59B-E8F4-4DCE-B9FE-7DB9E1BA8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2420" y="3057846"/>
            <a:ext cx="914400" cy="9144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9259C3A4-0191-4A3E-8775-6A012A79FB25}"/>
              </a:ext>
            </a:extLst>
          </p:cNvPr>
          <p:cNvSpPr/>
          <p:nvPr/>
        </p:nvSpPr>
        <p:spPr>
          <a:xfrm>
            <a:off x="3324225" y="4305300"/>
            <a:ext cx="2160000" cy="544830"/>
          </a:xfrm>
          <a:prstGeom prst="rec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Classifying Algorithms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07EF5641-4EC1-430D-BE50-1E43773F4435}"/>
              </a:ext>
            </a:extLst>
          </p:cNvPr>
          <p:cNvSpPr/>
          <p:nvPr/>
        </p:nvSpPr>
        <p:spPr>
          <a:xfrm>
            <a:off x="4162785" y="2799718"/>
            <a:ext cx="273600" cy="479364"/>
          </a:xfrm>
          <a:prstGeom prst="down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2919DA0-5068-4241-95FE-ECA4BDC3AC7C}"/>
              </a:ext>
            </a:extLst>
          </p:cNvPr>
          <p:cNvSpPr txBox="1"/>
          <p:nvPr/>
        </p:nvSpPr>
        <p:spPr>
          <a:xfrm>
            <a:off x="4589007" y="2035108"/>
            <a:ext cx="1630126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Views Analytics</a:t>
            </a:r>
            <a:endParaRPr lang="en-GB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BD02CB2-E081-441B-9805-AD5783EB9CC6}"/>
              </a:ext>
            </a:extLst>
          </p:cNvPr>
          <p:cNvSpPr txBox="1"/>
          <p:nvPr/>
        </p:nvSpPr>
        <p:spPr>
          <a:xfrm>
            <a:off x="4646297" y="2836806"/>
            <a:ext cx="1082219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Calls data</a:t>
            </a:r>
          </a:p>
        </p:txBody>
      </p:sp>
      <p:sp>
        <p:nvSpPr>
          <p:cNvPr id="19" name="Pfeil: nach links und rechts 18">
            <a:extLst>
              <a:ext uri="{FF2B5EF4-FFF2-40B4-BE49-F238E27FC236}">
                <a16:creationId xmlns:a16="http://schemas.microsoft.com/office/drawing/2014/main" id="{329C5E29-DEDB-473D-AF0D-C98260CE38C0}"/>
              </a:ext>
            </a:extLst>
          </p:cNvPr>
          <p:cNvSpPr/>
          <p:nvPr/>
        </p:nvSpPr>
        <p:spPr>
          <a:xfrm>
            <a:off x="2650074" y="3400630"/>
            <a:ext cx="662940" cy="273844"/>
          </a:xfrm>
          <a:prstGeom prst="leftRight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E8DB268-003D-4A99-9A4B-0B60BC479A3B}"/>
              </a:ext>
            </a:extLst>
          </p:cNvPr>
          <p:cNvSpPr txBox="1"/>
          <p:nvPr/>
        </p:nvSpPr>
        <p:spPr>
          <a:xfrm>
            <a:off x="2357943" y="3785491"/>
            <a:ext cx="1247201" cy="646331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Stores and </a:t>
            </a:r>
            <a:br>
              <a:rPr lang="en-US" dirty="0"/>
            </a:br>
            <a:r>
              <a:rPr lang="en-US" dirty="0"/>
              <a:t>recalls data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124756C8-36C3-44BC-B234-B3DCFBF79DEA}"/>
              </a:ext>
            </a:extLst>
          </p:cNvPr>
          <p:cNvSpPr/>
          <p:nvPr/>
        </p:nvSpPr>
        <p:spPr>
          <a:xfrm>
            <a:off x="4162785" y="2025876"/>
            <a:ext cx="273600" cy="479364"/>
          </a:xfrm>
          <a:prstGeom prst="down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03097231-494B-4868-BE6D-47C781386905}"/>
              </a:ext>
            </a:extLst>
          </p:cNvPr>
          <p:cNvSpPr/>
          <p:nvPr/>
        </p:nvSpPr>
        <p:spPr>
          <a:xfrm rot="5400000">
            <a:off x="4058904" y="3927575"/>
            <a:ext cx="481606" cy="273844"/>
          </a:xfrm>
          <a:prstGeom prst="leftRight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F1C7403-2A70-450D-9F72-34BEDBBCF5BB}"/>
              </a:ext>
            </a:extLst>
          </p:cNvPr>
          <p:cNvSpPr txBox="1"/>
          <p:nvPr/>
        </p:nvSpPr>
        <p:spPr>
          <a:xfrm>
            <a:off x="4522229" y="3879831"/>
            <a:ext cx="1502334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Labels articles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8064DAEA-3FB0-4F82-B83C-0549B9C3C43A}"/>
              </a:ext>
            </a:extLst>
          </p:cNvPr>
          <p:cNvSpPr/>
          <p:nvPr/>
        </p:nvSpPr>
        <p:spPr>
          <a:xfrm rot="5400000">
            <a:off x="7489377" y="3174023"/>
            <a:ext cx="273600" cy="755741"/>
          </a:xfrm>
          <a:prstGeom prst="down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39EF03BE-4FB6-46E4-9E92-24C75AA5FFD6}"/>
              </a:ext>
            </a:extLst>
          </p:cNvPr>
          <p:cNvSpPr/>
          <p:nvPr/>
        </p:nvSpPr>
        <p:spPr>
          <a:xfrm rot="5400000">
            <a:off x="5696652" y="3215759"/>
            <a:ext cx="273600" cy="672272"/>
          </a:xfrm>
          <a:prstGeom prst="downArrow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679DD4-78C7-4FE7-9609-34647990FEE0}"/>
              </a:ext>
            </a:extLst>
          </p:cNvPr>
          <p:cNvSpPr/>
          <p:nvPr/>
        </p:nvSpPr>
        <p:spPr>
          <a:xfrm>
            <a:off x="1072896" y="1500668"/>
            <a:ext cx="4685748" cy="26568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Topic A: Create analytics which 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 err="1"/>
              <a:t>supportiv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Science Communication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06973E4-7F9F-4FB1-BC92-EE16F77FD0B8}"/>
              </a:ext>
            </a:extLst>
          </p:cNvPr>
          <p:cNvSpPr/>
          <p:nvPr/>
        </p:nvSpPr>
        <p:spPr>
          <a:xfrm>
            <a:off x="1072896" y="4231428"/>
            <a:ext cx="4685748" cy="6914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/>
              <a:t>Topic B: Solid </a:t>
            </a:r>
            <a:br>
              <a:rPr lang="de-DE" dirty="0"/>
            </a:br>
            <a:r>
              <a:rPr lang="de-DE" dirty="0"/>
              <a:t>Classification</a:t>
            </a:r>
            <a:endParaRPr lang="en-GB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3F81389-3583-4784-B44D-562F59AD8ED2}"/>
              </a:ext>
            </a:extLst>
          </p:cNvPr>
          <p:cNvSpPr/>
          <p:nvPr/>
        </p:nvSpPr>
        <p:spPr>
          <a:xfrm>
            <a:off x="3324225" y="4304727"/>
            <a:ext cx="2160000" cy="5448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</a:t>
            </a:r>
          </a:p>
        </p:txBody>
      </p:sp>
    </p:spTree>
    <p:extLst>
      <p:ext uri="{BB962C8B-B14F-4D97-AF65-F5344CB8AC3E}">
        <p14:creationId xmlns:p14="http://schemas.microsoft.com/office/powerpoint/2010/main" val="26747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4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4A25207-5116-4C6A-9FB9-11D341C4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simulator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5F6EA7-D206-4342-9D1B-C76641582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enough data to let scientists explore the functionalities</a:t>
            </a:r>
          </a:p>
          <a:p>
            <a:r>
              <a:rPr lang="en-US" dirty="0"/>
              <a:t>Build upon scenarios to analyze motivational aspects science communication, e.g. by a high public attention to a scientific topic</a:t>
            </a:r>
          </a:p>
          <a:p>
            <a:r>
              <a:rPr lang="en-US" dirty="0"/>
              <a:t>Test and recreate visualization</a:t>
            </a:r>
          </a:p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18E2C1-3168-4C72-ABFC-88921047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FBB05B-99ED-4073-852E-9D9F646B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7C48C0-667B-4407-B833-8AA190DA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8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ED67E-F0BD-4AF8-B6A8-ECA993A7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Simulation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D7C3223-32B9-4148-8585-0766DCF3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935614"/>
            <a:ext cx="8426450" cy="3738997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D27A5-4AAA-4F58-B4F2-03953735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Universität Potsdam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CA5127-7E5E-4661-8A3B-44663CB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06.03.2024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7349C1-69EA-4B8E-AAB5-93C2FAB2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631AF70-44C2-4191-ACEC-F31F606BFA3C}"/>
              </a:ext>
            </a:extLst>
          </p:cNvPr>
          <p:cNvSpPr/>
          <p:nvPr/>
        </p:nvSpPr>
        <p:spPr>
          <a:xfrm>
            <a:off x="2240280" y="4532040"/>
            <a:ext cx="609600" cy="25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Title</a:t>
            </a:r>
            <a:endParaRPr lang="en-GB" sz="1200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AF0A3A6-F3B4-4674-B639-CB4B44F73944}"/>
              </a:ext>
            </a:extLst>
          </p:cNvPr>
          <p:cNvSpPr/>
          <p:nvPr/>
        </p:nvSpPr>
        <p:spPr>
          <a:xfrm>
            <a:off x="3185160" y="4548881"/>
            <a:ext cx="1021080" cy="25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Release date</a:t>
            </a:r>
            <a:endParaRPr lang="en-GB" sz="12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E81048D-464D-4916-ABAD-5D76BB78F40C}"/>
              </a:ext>
            </a:extLst>
          </p:cNvPr>
          <p:cNvSpPr/>
          <p:nvPr/>
        </p:nvSpPr>
        <p:spPr>
          <a:xfrm>
            <a:off x="5419090" y="4548881"/>
            <a:ext cx="1021080" cy="251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Reach</a:t>
            </a:r>
            <a:endParaRPr lang="en-GB" sz="1200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79BBAD2-6602-4CE3-A977-9797097123DC}"/>
              </a:ext>
            </a:extLst>
          </p:cNvPr>
          <p:cNvSpPr/>
          <p:nvPr/>
        </p:nvSpPr>
        <p:spPr>
          <a:xfrm>
            <a:off x="4792648" y="1195343"/>
            <a:ext cx="1220802" cy="43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Distribution in </a:t>
            </a:r>
            <a:r>
              <a:rPr lang="de-DE" sz="1200" dirty="0" err="1"/>
              <a:t>media</a:t>
            </a:r>
            <a:endParaRPr lang="en-GB" sz="12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92FBE7E-5C22-448A-BFC6-0EDF2259C02A}"/>
              </a:ext>
            </a:extLst>
          </p:cNvPr>
          <p:cNvSpPr/>
          <p:nvPr/>
        </p:nvSpPr>
        <p:spPr>
          <a:xfrm>
            <a:off x="6979920" y="1911623"/>
            <a:ext cx="1577340" cy="435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Distribution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topics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4517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000D6-66EF-4980-8860-EFB90A95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WiKoDa</a:t>
            </a:r>
            <a:endParaRPr lang="en-GB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C079453-2ADD-4C3C-AD7D-13C5A65CD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860386"/>
            <a:ext cx="8426450" cy="388945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F33657-29BF-4433-8FDD-5CCDB5E2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584A87-3C26-46A3-B921-68D230C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06.03.2024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2B3DAD-6436-40FB-B222-88517BE7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53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CCF9D-619D-4379-982F-B8CCF9A9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92279"/>
            <a:ext cx="8426747" cy="358942"/>
          </a:xfrm>
        </p:spPr>
        <p:txBody>
          <a:bodyPr/>
          <a:lstStyle/>
          <a:p>
            <a:pPr algn="ctr"/>
            <a:r>
              <a:rPr lang="en-US" dirty="0"/>
              <a:t>Evaluation of and in the simulation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82919-87EA-4EC2-998B-8B071EB5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8AEE33-995E-451D-BAC0-A463C4CA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79828-53E7-4BE6-9BDD-9B916EA6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34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153A7-FB9B-47B3-9E70-70C4A6D0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Quantative</a:t>
            </a:r>
            <a:r>
              <a:rPr lang="en-US" dirty="0"/>
              <a:t> Questionnaire Study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5C905F-0645-4F3B-8761-DEE86A7AA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Assessment of Experience in Science Communication</a:t>
            </a:r>
          </a:p>
          <a:p>
            <a:pPr lvl="1"/>
            <a:r>
              <a:rPr lang="en-US" dirty="0"/>
              <a:t>Goals in Science Communication</a:t>
            </a:r>
          </a:p>
          <a:p>
            <a:pPr lvl="1"/>
            <a:r>
              <a:rPr lang="en-US" dirty="0"/>
              <a:t>Usage of Communication Channels</a:t>
            </a:r>
          </a:p>
          <a:p>
            <a:r>
              <a:rPr lang="en-US" dirty="0"/>
              <a:t>Task to full in the dashboard and rate how easy it was to fulfill</a:t>
            </a:r>
          </a:p>
          <a:p>
            <a:r>
              <a:rPr lang="en-US" dirty="0"/>
              <a:t>Rating User Experience, via Scales of UEQ+</a:t>
            </a:r>
          </a:p>
          <a:p>
            <a:pPr lvl="1"/>
            <a:r>
              <a:rPr lang="en-US" dirty="0"/>
              <a:t>Quality of Content</a:t>
            </a:r>
          </a:p>
          <a:p>
            <a:pPr lvl="1"/>
            <a:r>
              <a:rPr lang="en-US" dirty="0"/>
              <a:t>Trustworthiness of Content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GB" dirty="0"/>
              <a:t>Perspicuity (Easy to learn)</a:t>
            </a:r>
          </a:p>
          <a:p>
            <a:pPr lvl="1"/>
            <a:r>
              <a:rPr lang="en-GB" dirty="0"/>
              <a:t>Usefulness</a:t>
            </a:r>
          </a:p>
          <a:p>
            <a:pPr lvl="1"/>
            <a:r>
              <a:rPr lang="en-GB" dirty="0"/>
              <a:t>Clarity</a:t>
            </a:r>
          </a:p>
          <a:p>
            <a:r>
              <a:rPr lang="en-US" dirty="0"/>
              <a:t>Rating the dashboard in different given aspects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20791E-C82E-44A3-837A-17AA5BFA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2F3A3D-F62B-4264-977C-7DB5041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908C4-DE34-4F21-A754-BE8E2EE4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0E08409-31FD-4A07-ADF3-6E5719B5AFDE}"/>
              </a:ext>
            </a:extLst>
          </p:cNvPr>
          <p:cNvSpPr/>
          <p:nvPr/>
        </p:nvSpPr>
        <p:spPr>
          <a:xfrm>
            <a:off x="6682740" y="3589020"/>
            <a:ext cx="1920240" cy="107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16 </a:t>
            </a:r>
            <a:r>
              <a:rPr lang="de-DE" dirty="0" err="1"/>
              <a:t>Participants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26D83F2-90A5-43E6-96E9-B04E5961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92279"/>
            <a:ext cx="8426746" cy="358942"/>
          </a:xfrm>
        </p:spPr>
        <p:txBody>
          <a:bodyPr/>
          <a:lstStyle/>
          <a:p>
            <a:pPr algn="ctr"/>
            <a:r>
              <a:rPr lang="en-US" dirty="0"/>
              <a:t>Next step: Analyze evaluation data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29CEBD-2667-4FC4-8E67-71B18B02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2E3D49-8454-4471-8F35-0E307A7F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5A23B-C8F5-4FC6-935B-7D9855BB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83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CDF8750-B858-490B-A3FB-39BCCCC7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</a:t>
            </a:r>
            <a:r>
              <a:rPr lang="en-US" dirty="0" err="1"/>
              <a:t>attentention</a:t>
            </a:r>
            <a:r>
              <a:rPr lang="en-US" dirty="0"/>
              <a:t>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44B253D-63A7-4519-9139-EDC94EC14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Jan Bernoth</a:t>
            </a:r>
          </a:p>
          <a:p>
            <a:r>
              <a:rPr lang="de-DE" dirty="0">
                <a:hlinkClick r:id="rId2"/>
              </a:rPr>
              <a:t>Jan.bernoth@uni-potsdam.de</a:t>
            </a:r>
            <a:endParaRPr lang="de-DE" dirty="0"/>
          </a:p>
          <a:p>
            <a:r>
              <a:rPr lang="de-DE" dirty="0"/>
              <a:t>ORCID: 0000-0002-4127-0053</a:t>
            </a:r>
            <a:endParaRPr lang="en-GB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CB80FCF8-FD59-4408-A565-4933B47390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1992"/>
          <a:stretch>
            <a:fillRect/>
          </a:stretch>
        </p:blipFill>
        <p:spPr/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1B328E8-4C90-4CB3-91E0-D8B6AD9684B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5DD9F8-BC29-4E86-A127-D1B8B1E75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290A49-76E4-46E3-B6E2-8009DA77E5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56C94C-6EE6-415B-9DB0-B5E3E6BA9E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16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CCF9D-619D-4379-982F-B8CCF9A9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392279"/>
            <a:ext cx="8426747" cy="358942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82919-87EA-4EC2-998B-8B071EB5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8AEE33-995E-451D-BAC0-A463C4CA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879828-53E7-4BE6-9BDD-9B916EA6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6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4123A-7CE2-41C7-9960-E35C90AB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is the simulation perceived?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CB6CD22-4651-43E2-AEC3-CC4CEAD8A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26" y="1584325"/>
            <a:ext cx="3785424" cy="31924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F89958-5D0A-4777-B7A9-6C0FB533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215583-DE56-4944-A769-8C258883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1D13B-4707-4001-AF50-DFF189A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95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77345-A76B-42A2-808F-09CE8BA9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 to create an analytical dashboard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FE2B6C3-5456-46EE-A51A-4F8142B71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690910"/>
              </p:ext>
            </p:extLst>
          </p:nvPr>
        </p:nvGraphicFramePr>
        <p:xfrm>
          <a:off x="468313" y="720725"/>
          <a:ext cx="8426450" cy="416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2C5BFE-42BC-4D0E-B85D-814B6E8D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Universität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A98B3F-DD8E-4ABE-A19D-28E71806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05.03.2024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12AD3C-C1D5-4290-A06B-355D6294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7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F014C-8EFC-4502-8B31-D590BB53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workshop for analytical components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3C4F4D3-1606-45A9-AA05-35AF54D0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24" y="1584325"/>
            <a:ext cx="4255227" cy="31924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6B553C-5BE6-4829-A778-423868B2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C37301-EEF2-4FA0-9AD8-AB705DD0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ECD4CA-964C-4171-88F1-1C98F9B8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8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E2473-6BBA-445A-A476-65BC79AE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of activity in academia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6BB43B-DC5B-4F36-9D61-CDA6750B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89148F-592C-4C86-9D2D-17A0BA4F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54315-3F99-48AA-AF9C-D0C74E4E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04F8666-A7F1-41B6-BFA3-63F037C49335}"/>
              </a:ext>
            </a:extLst>
          </p:cNvPr>
          <p:cNvGrpSpPr/>
          <p:nvPr/>
        </p:nvGrpSpPr>
        <p:grpSpPr>
          <a:xfrm>
            <a:off x="938784" y="2148020"/>
            <a:ext cx="1578864" cy="1158240"/>
            <a:chOff x="938784" y="2148020"/>
            <a:chExt cx="1578864" cy="1158240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A12BDE9-BB2F-4B57-9446-10576253F681}"/>
                </a:ext>
              </a:extLst>
            </p:cNvPr>
            <p:cNvSpPr/>
            <p:nvPr/>
          </p:nvSpPr>
          <p:spPr>
            <a:xfrm>
              <a:off x="938784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fik 8" descr="Klassenzimmer mit einfarbiger Füllung">
              <a:extLst>
                <a:ext uri="{FF2B5EF4-FFF2-40B4-BE49-F238E27FC236}">
                  <a16:creationId xmlns:a16="http://schemas.microsoft.com/office/drawing/2014/main" id="{4533758B-B24F-401B-8C19-552E147D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1016" y="2269940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36286A49-6861-4F08-9DE0-FF4230BE723E}"/>
              </a:ext>
            </a:extLst>
          </p:cNvPr>
          <p:cNvSpPr txBox="1"/>
          <p:nvPr/>
        </p:nvSpPr>
        <p:spPr>
          <a:xfrm>
            <a:off x="917448" y="3428180"/>
            <a:ext cx="1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260"/>
                </a:solidFill>
              </a:rPr>
              <a:t>Education</a:t>
            </a:r>
            <a:endParaRPr lang="en-GB" dirty="0">
              <a:solidFill>
                <a:srgbClr val="00426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368548-FCC2-44B1-9FE1-66B26AA23055}"/>
              </a:ext>
            </a:extLst>
          </p:cNvPr>
          <p:cNvSpPr txBox="1"/>
          <p:nvPr/>
        </p:nvSpPr>
        <p:spPr>
          <a:xfrm>
            <a:off x="3761232" y="3428180"/>
            <a:ext cx="1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260"/>
                </a:solidFill>
              </a:rPr>
              <a:t>Research</a:t>
            </a:r>
            <a:endParaRPr lang="en-GB" dirty="0">
              <a:solidFill>
                <a:srgbClr val="00426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FC19D4A-9EF1-40E9-9A4B-4F4D8173745E}"/>
              </a:ext>
            </a:extLst>
          </p:cNvPr>
          <p:cNvSpPr txBox="1"/>
          <p:nvPr/>
        </p:nvSpPr>
        <p:spPr>
          <a:xfrm>
            <a:off x="6605016" y="3428180"/>
            <a:ext cx="167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260"/>
                </a:solidFill>
              </a:rPr>
              <a:t>Academic </a:t>
            </a:r>
            <a:br>
              <a:rPr lang="de-DE" dirty="0">
                <a:solidFill>
                  <a:srgbClr val="004260"/>
                </a:solidFill>
              </a:rPr>
            </a:br>
            <a:r>
              <a:rPr lang="de-DE" dirty="0">
                <a:solidFill>
                  <a:srgbClr val="004260"/>
                </a:solidFill>
              </a:rPr>
              <a:t>Self-</a:t>
            </a:r>
            <a:r>
              <a:rPr lang="de-DE" dirty="0" err="1">
                <a:solidFill>
                  <a:srgbClr val="004260"/>
                </a:solidFill>
              </a:rPr>
              <a:t>governance</a:t>
            </a:r>
            <a:endParaRPr lang="en-GB" dirty="0">
              <a:solidFill>
                <a:srgbClr val="004260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B77A988-41E5-417C-9DCE-7B230ACC07DF}"/>
              </a:ext>
            </a:extLst>
          </p:cNvPr>
          <p:cNvGrpSpPr/>
          <p:nvPr/>
        </p:nvGrpSpPr>
        <p:grpSpPr>
          <a:xfrm>
            <a:off x="3785616" y="2148020"/>
            <a:ext cx="1578864" cy="1158240"/>
            <a:chOff x="3785616" y="2148020"/>
            <a:chExt cx="1578864" cy="1158240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A3653E4-22DA-48E7-BD6C-53330135E946}"/>
                </a:ext>
              </a:extLst>
            </p:cNvPr>
            <p:cNvSpPr/>
            <p:nvPr/>
          </p:nvSpPr>
          <p:spPr>
            <a:xfrm>
              <a:off x="3785616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fik 15" descr="Becherglas mit einfarbiger Füllung">
              <a:extLst>
                <a:ext uri="{FF2B5EF4-FFF2-40B4-BE49-F238E27FC236}">
                  <a16:creationId xmlns:a16="http://schemas.microsoft.com/office/drawing/2014/main" id="{62E6CFB5-C8A2-4682-8F07-023FE397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256108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D37389E-44FC-4CD6-AF82-E9D100CF9375}"/>
              </a:ext>
            </a:extLst>
          </p:cNvPr>
          <p:cNvGrpSpPr/>
          <p:nvPr/>
        </p:nvGrpSpPr>
        <p:grpSpPr>
          <a:xfrm>
            <a:off x="6632448" y="2148020"/>
            <a:ext cx="1578864" cy="1158240"/>
            <a:chOff x="6632448" y="2148020"/>
            <a:chExt cx="1578864" cy="1158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6347459A-8B0A-44F6-98D1-3552762D3924}"/>
                </a:ext>
              </a:extLst>
            </p:cNvPr>
            <p:cNvSpPr/>
            <p:nvPr/>
          </p:nvSpPr>
          <p:spPr>
            <a:xfrm>
              <a:off x="6632448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fik 17" descr="Bank mit einfarbiger Füllung">
              <a:extLst>
                <a:ext uri="{FF2B5EF4-FFF2-40B4-BE49-F238E27FC236}">
                  <a16:creationId xmlns:a16="http://schemas.microsoft.com/office/drawing/2014/main" id="{DC8638D6-4179-47E6-8FE2-24CD4FC93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58584" y="225610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D5F41-05CF-4DD5-88CC-EAF9D3E6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Transfer seems little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27CB65-4C9A-44FA-B3CE-546A9F5F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6C5960-B2D9-4E40-A454-9F97ADBB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46DDEE-338B-40B6-B0D0-328E570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BE55CA6-9480-434C-8554-CFCDE01919B6}"/>
              </a:ext>
            </a:extLst>
          </p:cNvPr>
          <p:cNvGrpSpPr/>
          <p:nvPr/>
        </p:nvGrpSpPr>
        <p:grpSpPr>
          <a:xfrm>
            <a:off x="7858086" y="1586608"/>
            <a:ext cx="792000" cy="579600"/>
            <a:chOff x="938784" y="2148020"/>
            <a:chExt cx="1578864" cy="1158240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A1C132C9-C7AA-48BF-8D40-DE8F3D338C66}"/>
                </a:ext>
              </a:extLst>
            </p:cNvPr>
            <p:cNvSpPr/>
            <p:nvPr/>
          </p:nvSpPr>
          <p:spPr>
            <a:xfrm>
              <a:off x="938784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fik 8" descr="Klassenzimmer mit einfarbiger Füllung">
              <a:extLst>
                <a:ext uri="{FF2B5EF4-FFF2-40B4-BE49-F238E27FC236}">
                  <a16:creationId xmlns:a16="http://schemas.microsoft.com/office/drawing/2014/main" id="{2D25B76B-8A37-43E7-A30C-B72559E69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1016" y="226994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D6AC523-B78D-42E4-BCD3-8705F86ED3DB}"/>
              </a:ext>
            </a:extLst>
          </p:cNvPr>
          <p:cNvGrpSpPr/>
          <p:nvPr/>
        </p:nvGrpSpPr>
        <p:grpSpPr>
          <a:xfrm>
            <a:off x="7858086" y="2165728"/>
            <a:ext cx="792000" cy="579600"/>
            <a:chOff x="3785616" y="2148020"/>
            <a:chExt cx="1578864" cy="1158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9DFA4527-B81F-4CD7-9A17-CE2DF89439AA}"/>
                </a:ext>
              </a:extLst>
            </p:cNvPr>
            <p:cNvSpPr/>
            <p:nvPr/>
          </p:nvSpPr>
          <p:spPr>
            <a:xfrm>
              <a:off x="3785616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fik 11" descr="Becherglas mit einfarbiger Füllung">
              <a:extLst>
                <a:ext uri="{FF2B5EF4-FFF2-40B4-BE49-F238E27FC236}">
                  <a16:creationId xmlns:a16="http://schemas.microsoft.com/office/drawing/2014/main" id="{CD41A8B5-75B6-4BA5-8583-C8C07472A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256108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91F9869-04D9-4F79-A9A0-793E3CDAEFFD}"/>
              </a:ext>
            </a:extLst>
          </p:cNvPr>
          <p:cNvGrpSpPr/>
          <p:nvPr/>
        </p:nvGrpSpPr>
        <p:grpSpPr>
          <a:xfrm>
            <a:off x="6136950" y="1586608"/>
            <a:ext cx="1578864" cy="1158240"/>
            <a:chOff x="6632448" y="2148020"/>
            <a:chExt cx="1578864" cy="115824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992BC4F1-A4C0-41D0-A78D-2D645142B61C}"/>
                </a:ext>
              </a:extLst>
            </p:cNvPr>
            <p:cNvSpPr/>
            <p:nvPr/>
          </p:nvSpPr>
          <p:spPr>
            <a:xfrm>
              <a:off x="6632448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fik 14" descr="Bank mit einfarbiger Füllung">
              <a:extLst>
                <a:ext uri="{FF2B5EF4-FFF2-40B4-BE49-F238E27FC236}">
                  <a16:creationId xmlns:a16="http://schemas.microsoft.com/office/drawing/2014/main" id="{25BA345A-F5D8-430B-865D-4D7F2141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58584" y="225610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580CA69-9B52-437A-AD6A-1224CA382AA6}"/>
              </a:ext>
            </a:extLst>
          </p:cNvPr>
          <p:cNvSpPr txBox="1"/>
          <p:nvPr/>
        </p:nvSpPr>
        <p:spPr>
          <a:xfrm>
            <a:off x="530587" y="1586608"/>
            <a:ext cx="5268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Academic Self-Governance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Elective duties in university bodies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Being part of university commission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Organizing in scientific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Administrative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Organizing institutes or faculties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260"/>
                </a:solidFill>
              </a:rPr>
              <a:t>Knowledge transfer and public engagement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6FF9970-F274-4EA1-98FD-AB6692EAFE0C}"/>
              </a:ext>
            </a:extLst>
          </p:cNvPr>
          <p:cNvSpPr/>
          <p:nvPr/>
        </p:nvSpPr>
        <p:spPr>
          <a:xfrm>
            <a:off x="1030405" y="3275463"/>
            <a:ext cx="4490114" cy="34247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03A8-DAAF-47B2-B3BF-15A5FC6D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and Technology Transfer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EED9B3-010A-4F78-8F30-EE5DD764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6879DE-8050-4384-8981-914B4997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19485-D498-4D79-9A32-8AEBE9C8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3173406-73A4-4301-B49C-8107988FAFA4}"/>
              </a:ext>
            </a:extLst>
          </p:cNvPr>
          <p:cNvGrpSpPr/>
          <p:nvPr/>
        </p:nvGrpSpPr>
        <p:grpSpPr>
          <a:xfrm>
            <a:off x="714980" y="1809116"/>
            <a:ext cx="1578864" cy="1158240"/>
            <a:chOff x="938784" y="2148020"/>
            <a:chExt cx="1578864" cy="1158240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A6BA1BB1-75FA-4E54-9DD2-5E85B8DF35DD}"/>
                </a:ext>
              </a:extLst>
            </p:cNvPr>
            <p:cNvSpPr/>
            <p:nvPr/>
          </p:nvSpPr>
          <p:spPr>
            <a:xfrm>
              <a:off x="938784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fik 8" descr="Klassenzimmer mit einfarbiger Füllung">
              <a:extLst>
                <a:ext uri="{FF2B5EF4-FFF2-40B4-BE49-F238E27FC236}">
                  <a16:creationId xmlns:a16="http://schemas.microsoft.com/office/drawing/2014/main" id="{29216224-C989-4081-AD42-B46E9858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1016" y="226994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160DE0-07C2-431E-BCE5-867F3DF8CDB7}"/>
              </a:ext>
            </a:extLst>
          </p:cNvPr>
          <p:cNvGrpSpPr/>
          <p:nvPr/>
        </p:nvGrpSpPr>
        <p:grpSpPr>
          <a:xfrm>
            <a:off x="2626076" y="1809116"/>
            <a:ext cx="1578864" cy="1158240"/>
            <a:chOff x="3785616" y="2148020"/>
            <a:chExt cx="1578864" cy="1158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B654EF53-D44A-427E-9DE3-63EE65D956C8}"/>
                </a:ext>
              </a:extLst>
            </p:cNvPr>
            <p:cNvSpPr/>
            <p:nvPr/>
          </p:nvSpPr>
          <p:spPr>
            <a:xfrm>
              <a:off x="3785616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fik 11" descr="Becherglas mit einfarbiger Füllung">
              <a:extLst>
                <a:ext uri="{FF2B5EF4-FFF2-40B4-BE49-F238E27FC236}">
                  <a16:creationId xmlns:a16="http://schemas.microsoft.com/office/drawing/2014/main" id="{195ADE06-10C8-4522-B832-673B3597A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256108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480AA0C-C8F6-4878-80DD-78C01F9C518D}"/>
              </a:ext>
            </a:extLst>
          </p:cNvPr>
          <p:cNvSpPr/>
          <p:nvPr/>
        </p:nvSpPr>
        <p:spPr>
          <a:xfrm>
            <a:off x="714980" y="3349150"/>
            <a:ext cx="3489960" cy="1159200"/>
          </a:xfrm>
          <a:prstGeom prst="roundRect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	Research Results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DA3C312-BA86-4E37-95E0-ABAE90DA348C}"/>
              </a:ext>
            </a:extLst>
          </p:cNvPr>
          <p:cNvSpPr/>
          <p:nvPr/>
        </p:nvSpPr>
        <p:spPr>
          <a:xfrm>
            <a:off x="1334960" y="2978626"/>
            <a:ext cx="338904" cy="370524"/>
          </a:xfrm>
          <a:prstGeom prst="down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7C3F850F-221D-4E0C-BB6A-A9F14D7F74A4}"/>
              </a:ext>
            </a:extLst>
          </p:cNvPr>
          <p:cNvSpPr/>
          <p:nvPr/>
        </p:nvSpPr>
        <p:spPr>
          <a:xfrm>
            <a:off x="3243008" y="2978626"/>
            <a:ext cx="338904" cy="370524"/>
          </a:xfrm>
          <a:prstGeom prst="down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fik 16" descr="Glühbirne und Zahnrad mit einfarbiger Füllung">
            <a:extLst>
              <a:ext uri="{FF2B5EF4-FFF2-40B4-BE49-F238E27FC236}">
                <a16:creationId xmlns:a16="http://schemas.microsoft.com/office/drawing/2014/main" id="{9289EBD3-4517-42A3-85B8-D97363DC1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464" y="3430777"/>
            <a:ext cx="914400" cy="914400"/>
          </a:xfrm>
          <a:prstGeom prst="rect">
            <a:avLst/>
          </a:prstGeom>
        </p:spPr>
      </p:pic>
      <p:sp>
        <p:nvSpPr>
          <p:cNvPr id="18" name="Wolke 17">
            <a:extLst>
              <a:ext uri="{FF2B5EF4-FFF2-40B4-BE49-F238E27FC236}">
                <a16:creationId xmlns:a16="http://schemas.microsoft.com/office/drawing/2014/main" id="{F21EC403-14BD-4B63-8D72-A5B5F89CE192}"/>
              </a:ext>
            </a:extLst>
          </p:cNvPr>
          <p:cNvSpPr/>
          <p:nvPr/>
        </p:nvSpPr>
        <p:spPr>
          <a:xfrm>
            <a:off x="5995182" y="3210940"/>
            <a:ext cx="2180492" cy="1435619"/>
          </a:xfrm>
          <a:prstGeom prst="cloud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/>
              <a:t>Society</a:t>
            </a:r>
            <a:endParaRPr lang="en-GB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8BAAC0FF-5D82-4662-B0DB-F79BBDAD372F}"/>
              </a:ext>
            </a:extLst>
          </p:cNvPr>
          <p:cNvSpPr/>
          <p:nvPr/>
        </p:nvSpPr>
        <p:spPr>
          <a:xfrm>
            <a:off x="4258558" y="3808162"/>
            <a:ext cx="1754892" cy="485975"/>
          </a:xfrm>
          <a:prstGeom prst="right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</a:t>
            </a:r>
          </a:p>
        </p:txBody>
      </p:sp>
      <p:pic>
        <p:nvPicPr>
          <p:cNvPr id="21" name="Grafik 20" descr="Gruppenerfolg mit einfarbiger Füllung">
            <a:extLst>
              <a:ext uri="{FF2B5EF4-FFF2-40B4-BE49-F238E27FC236}">
                <a16:creationId xmlns:a16="http://schemas.microsoft.com/office/drawing/2014/main" id="{8289B5BB-BD6B-430E-BE7C-E15E7563E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2795" y="3593950"/>
            <a:ext cx="914400" cy="914400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4187ADC-688F-4B6B-BC1F-6FBFC0298005}"/>
              </a:ext>
            </a:extLst>
          </p:cNvPr>
          <p:cNvGrpSpPr/>
          <p:nvPr/>
        </p:nvGrpSpPr>
        <p:grpSpPr>
          <a:xfrm>
            <a:off x="7271911" y="3348440"/>
            <a:ext cx="537129" cy="459722"/>
            <a:chOff x="7271911" y="3348440"/>
            <a:chExt cx="537129" cy="459722"/>
          </a:xfrm>
        </p:grpSpPr>
        <p:sp>
          <p:nvSpPr>
            <p:cNvPr id="22" name="Flussdiagramm: Vorbereitung 21">
              <a:extLst>
                <a:ext uri="{FF2B5EF4-FFF2-40B4-BE49-F238E27FC236}">
                  <a16:creationId xmlns:a16="http://schemas.microsoft.com/office/drawing/2014/main" id="{C076DA8A-1AE5-47AD-8A52-08144AE82EC3}"/>
                </a:ext>
              </a:extLst>
            </p:cNvPr>
            <p:cNvSpPr/>
            <p:nvPr/>
          </p:nvSpPr>
          <p:spPr>
            <a:xfrm>
              <a:off x="7271911" y="3348440"/>
              <a:ext cx="537129" cy="338113"/>
            </a:xfrm>
            <a:prstGeom prst="flowChartPrepara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b="1" dirty="0">
                  <a:solidFill>
                    <a:schemeClr val="tx1"/>
                  </a:solidFill>
                </a:rPr>
                <a:t>LIE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AA2807DD-4225-4121-ADED-4EC91CC58F08}"/>
                </a:ext>
              </a:extLst>
            </p:cNvPr>
            <p:cNvCxnSpPr>
              <a:endCxn id="22" idx="2"/>
            </p:cNvCxnSpPr>
            <p:nvPr/>
          </p:nvCxnSpPr>
          <p:spPr>
            <a:xfrm flipV="1">
              <a:off x="7475060" y="3686553"/>
              <a:ext cx="65416" cy="12160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3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03A8-DAAF-47B2-B3BF-15A5FC6D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Knowledge and Technology Transfer (modern </a:t>
            </a:r>
            <a:r>
              <a:rPr lang="de-DE" dirty="0" err="1"/>
              <a:t>approach</a:t>
            </a:r>
            <a:r>
              <a:rPr lang="de-DE" dirty="0"/>
              <a:t>)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EED9B3-010A-4F78-8F30-EE5DD764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6879DE-8050-4384-8981-914B4997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19485-D498-4D79-9A32-8AEBE9C8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3173406-73A4-4301-B49C-8107988FAFA4}"/>
              </a:ext>
            </a:extLst>
          </p:cNvPr>
          <p:cNvGrpSpPr/>
          <p:nvPr/>
        </p:nvGrpSpPr>
        <p:grpSpPr>
          <a:xfrm>
            <a:off x="714980" y="1809116"/>
            <a:ext cx="1578864" cy="1158240"/>
            <a:chOff x="938784" y="2148020"/>
            <a:chExt cx="1578864" cy="1158240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A6BA1BB1-75FA-4E54-9DD2-5E85B8DF35DD}"/>
                </a:ext>
              </a:extLst>
            </p:cNvPr>
            <p:cNvSpPr/>
            <p:nvPr/>
          </p:nvSpPr>
          <p:spPr>
            <a:xfrm>
              <a:off x="938784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fik 8" descr="Klassenzimmer mit einfarbiger Füllung">
              <a:extLst>
                <a:ext uri="{FF2B5EF4-FFF2-40B4-BE49-F238E27FC236}">
                  <a16:creationId xmlns:a16="http://schemas.microsoft.com/office/drawing/2014/main" id="{29216224-C989-4081-AD42-B46E9858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1016" y="2269940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160DE0-07C2-431E-BCE5-867F3DF8CDB7}"/>
              </a:ext>
            </a:extLst>
          </p:cNvPr>
          <p:cNvGrpSpPr/>
          <p:nvPr/>
        </p:nvGrpSpPr>
        <p:grpSpPr>
          <a:xfrm>
            <a:off x="2626076" y="1809116"/>
            <a:ext cx="1578864" cy="1158240"/>
            <a:chOff x="3785616" y="2148020"/>
            <a:chExt cx="1578864" cy="1158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B654EF53-D44A-427E-9DE3-63EE65D956C8}"/>
                </a:ext>
              </a:extLst>
            </p:cNvPr>
            <p:cNvSpPr/>
            <p:nvPr/>
          </p:nvSpPr>
          <p:spPr>
            <a:xfrm>
              <a:off x="3785616" y="2148020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fik 11" descr="Becherglas mit einfarbiger Füllung">
              <a:extLst>
                <a:ext uri="{FF2B5EF4-FFF2-40B4-BE49-F238E27FC236}">
                  <a16:creationId xmlns:a16="http://schemas.microsoft.com/office/drawing/2014/main" id="{195ADE06-10C8-4522-B832-673B3597A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256108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480AA0C-C8F6-4878-80DD-78C01F9C518D}"/>
              </a:ext>
            </a:extLst>
          </p:cNvPr>
          <p:cNvSpPr/>
          <p:nvPr/>
        </p:nvSpPr>
        <p:spPr>
          <a:xfrm>
            <a:off x="714980" y="3349150"/>
            <a:ext cx="3489960" cy="1159200"/>
          </a:xfrm>
          <a:prstGeom prst="roundRect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	Research Results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DA3C312-BA86-4E37-95E0-ABAE90DA348C}"/>
              </a:ext>
            </a:extLst>
          </p:cNvPr>
          <p:cNvSpPr/>
          <p:nvPr/>
        </p:nvSpPr>
        <p:spPr>
          <a:xfrm>
            <a:off x="1334960" y="2978626"/>
            <a:ext cx="338904" cy="370524"/>
          </a:xfrm>
          <a:prstGeom prst="down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7C3F850F-221D-4E0C-BB6A-A9F14D7F74A4}"/>
              </a:ext>
            </a:extLst>
          </p:cNvPr>
          <p:cNvSpPr/>
          <p:nvPr/>
        </p:nvSpPr>
        <p:spPr>
          <a:xfrm>
            <a:off x="3243008" y="2978626"/>
            <a:ext cx="338904" cy="370524"/>
          </a:xfrm>
          <a:prstGeom prst="down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fik 16" descr="Glühbirne und Zahnrad mit einfarbiger Füllung">
            <a:extLst>
              <a:ext uri="{FF2B5EF4-FFF2-40B4-BE49-F238E27FC236}">
                <a16:creationId xmlns:a16="http://schemas.microsoft.com/office/drawing/2014/main" id="{9289EBD3-4517-42A3-85B8-D97363DC1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464" y="3430777"/>
            <a:ext cx="914400" cy="914400"/>
          </a:xfrm>
          <a:prstGeom prst="rect">
            <a:avLst/>
          </a:prstGeom>
        </p:spPr>
      </p:pic>
      <p:sp>
        <p:nvSpPr>
          <p:cNvPr id="18" name="Wolke 17">
            <a:extLst>
              <a:ext uri="{FF2B5EF4-FFF2-40B4-BE49-F238E27FC236}">
                <a16:creationId xmlns:a16="http://schemas.microsoft.com/office/drawing/2014/main" id="{F21EC403-14BD-4B63-8D72-A5B5F89CE192}"/>
              </a:ext>
            </a:extLst>
          </p:cNvPr>
          <p:cNvSpPr/>
          <p:nvPr/>
        </p:nvSpPr>
        <p:spPr>
          <a:xfrm>
            <a:off x="5995182" y="3210940"/>
            <a:ext cx="2180492" cy="1435619"/>
          </a:xfrm>
          <a:prstGeom prst="cloud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/>
              <a:t>Society</a:t>
            </a:r>
            <a:endParaRPr lang="en-GB" dirty="0"/>
          </a:p>
        </p:txBody>
      </p:sp>
      <p:pic>
        <p:nvPicPr>
          <p:cNvPr id="21" name="Grafik 20" descr="Gruppenerfolg mit einfarbiger Füllung">
            <a:extLst>
              <a:ext uri="{FF2B5EF4-FFF2-40B4-BE49-F238E27FC236}">
                <a16:creationId xmlns:a16="http://schemas.microsoft.com/office/drawing/2014/main" id="{8289B5BB-BD6B-430E-BE7C-E15E7563E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2795" y="3593950"/>
            <a:ext cx="914400" cy="914400"/>
          </a:xfrm>
          <a:prstGeom prst="rect">
            <a:avLst/>
          </a:prstGeom>
        </p:spPr>
      </p:pic>
      <p:sp>
        <p:nvSpPr>
          <p:cNvPr id="3" name="Pfeil: nach links und rechts 2">
            <a:extLst>
              <a:ext uri="{FF2B5EF4-FFF2-40B4-BE49-F238E27FC236}">
                <a16:creationId xmlns:a16="http://schemas.microsoft.com/office/drawing/2014/main" id="{E934369A-BA1C-41A8-BD24-8CC6AE51BD28}"/>
              </a:ext>
            </a:extLst>
          </p:cNvPr>
          <p:cNvSpPr/>
          <p:nvPr/>
        </p:nvSpPr>
        <p:spPr>
          <a:xfrm>
            <a:off x="4214074" y="3808162"/>
            <a:ext cx="1790242" cy="485975"/>
          </a:xfrm>
          <a:prstGeom prst="leftRightArrow">
            <a:avLst/>
          </a:prstGeom>
          <a:solidFill>
            <a:srgbClr val="004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Communicate about</a:t>
            </a:r>
          </a:p>
        </p:txBody>
      </p:sp>
    </p:spTree>
    <p:extLst>
      <p:ext uri="{BB962C8B-B14F-4D97-AF65-F5344CB8AC3E}">
        <p14:creationId xmlns:p14="http://schemas.microsoft.com/office/powerpoint/2010/main" val="385588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97C6F-22C1-4CCE-9B6B-AD52F76C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Communication (definition)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4F12A0-2ABE-4351-8CB9-9C406DCF1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„the use of appropriate skills, media, activities, and dialog to produce one or more of the following personal responses to science</a:t>
            </a:r>
          </a:p>
          <a:p>
            <a:pPr marL="0" indent="0">
              <a:buNone/>
            </a:pPr>
            <a:r>
              <a:rPr lang="en-US" dirty="0"/>
              <a:t>	Awareness</a:t>
            </a:r>
          </a:p>
          <a:p>
            <a:pPr marL="0" indent="0">
              <a:buNone/>
            </a:pPr>
            <a:r>
              <a:rPr lang="en-US" dirty="0"/>
              <a:t>	Enjoyment or other affective responses</a:t>
            </a:r>
          </a:p>
          <a:p>
            <a:pPr marL="0" indent="0">
              <a:buNone/>
            </a:pPr>
            <a:r>
              <a:rPr lang="en-US" dirty="0"/>
              <a:t>	Interest</a:t>
            </a:r>
          </a:p>
          <a:p>
            <a:pPr marL="0" indent="0">
              <a:buNone/>
            </a:pPr>
            <a:r>
              <a:rPr lang="en-US" dirty="0"/>
              <a:t>	Opinions</a:t>
            </a:r>
          </a:p>
          <a:p>
            <a:pPr marL="0" indent="0">
              <a:buNone/>
            </a:pPr>
            <a:r>
              <a:rPr lang="en-US" dirty="0"/>
              <a:t>	Understanding of science, its content, processes, and social factors.“</a:t>
            </a:r>
          </a:p>
          <a:p>
            <a:pPr marL="0" indent="0">
              <a:buNone/>
            </a:pPr>
            <a:r>
              <a:rPr lang="en-GB" sz="1200" dirty="0">
                <a:latin typeface="Segoe UI" panose="020B0502040204020203" pitchFamily="34" charset="0"/>
              </a:rPr>
              <a:t>Source: Burns, T. W., O'Connor, D. J. y </a:t>
            </a:r>
            <a:r>
              <a:rPr lang="en-GB" sz="1200" dirty="0" err="1">
                <a:latin typeface="Segoe UI" panose="020B0502040204020203" pitchFamily="34" charset="0"/>
              </a:rPr>
              <a:t>Stocklmayer</a:t>
            </a:r>
            <a:r>
              <a:rPr lang="en-GB" sz="1200" dirty="0">
                <a:latin typeface="Segoe UI" panose="020B0502040204020203" pitchFamily="34" charset="0"/>
              </a:rPr>
              <a:t>, S. M. (2003). Science Communication: A Contemporary Definition. </a:t>
            </a:r>
            <a:r>
              <a:rPr lang="en-GB" sz="1200" i="1" dirty="0">
                <a:latin typeface="Segoe UI" panose="020B0502040204020203" pitchFamily="34" charset="0"/>
              </a:rPr>
              <a:t>Public Understanding of Science</a:t>
            </a:r>
            <a:r>
              <a:rPr lang="en-GB" sz="1200" i="0" dirty="0">
                <a:latin typeface="Segoe UI" panose="020B0502040204020203" pitchFamily="34" charset="0"/>
              </a:rPr>
              <a:t>, </a:t>
            </a:r>
            <a:r>
              <a:rPr lang="en-GB" sz="1200" i="1" dirty="0">
                <a:latin typeface="Segoe UI" panose="020B0502040204020203" pitchFamily="34" charset="0"/>
              </a:rPr>
              <a:t>12</a:t>
            </a:r>
            <a:r>
              <a:rPr lang="en-GB" sz="1200" i="0" dirty="0">
                <a:latin typeface="Segoe UI" panose="020B0502040204020203" pitchFamily="34" charset="0"/>
              </a:rPr>
              <a:t>(2), 183–202. https://doi.org/10.1177/09636625030122004</a:t>
            </a:r>
            <a:endParaRPr lang="en-GB" sz="1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682710-6D09-4592-9C02-75913839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9612AB-BCDC-48D3-B341-9C7AABB6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A0256F-1F3E-4ACB-B707-B48E3348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9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EB6244-A790-4011-BC50-FC006CA1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392279"/>
            <a:ext cx="8426746" cy="657852"/>
          </a:xfrm>
        </p:spPr>
        <p:txBody>
          <a:bodyPr/>
          <a:lstStyle/>
          <a:p>
            <a:pPr algn="ctr"/>
            <a:r>
              <a:rPr lang="en-US" dirty="0"/>
              <a:t>How can an analytical dashboard support </a:t>
            </a:r>
            <a:br>
              <a:rPr lang="en-US" dirty="0"/>
            </a:br>
            <a:r>
              <a:rPr lang="en-US" dirty="0"/>
              <a:t>science communication?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C0D277-641D-436D-A076-59FA095C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8E25D4-DCF3-40BB-8C91-D7711A1A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1D3AA4-47CB-489D-A49A-56F443CD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08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D0BD6A9-71CA-4BBF-931A-F6BE12AD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construct a user-centric application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5D27A6-0DBA-4569-9A9E-C2BFAF32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Potsdam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4119CC-3003-4FA8-9DB5-01C95F39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2024-03-06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2EB4-F572-49A5-8113-F28D8E03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282BA4A-186A-4C40-A311-0941943976CE}"/>
              </a:ext>
            </a:extLst>
          </p:cNvPr>
          <p:cNvGrpSpPr/>
          <p:nvPr/>
        </p:nvGrpSpPr>
        <p:grpSpPr>
          <a:xfrm>
            <a:off x="1480458" y="2833260"/>
            <a:ext cx="1578864" cy="1158240"/>
            <a:chOff x="3173852" y="2705319"/>
            <a:chExt cx="1578864" cy="1158240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D8D8BA2A-51A6-4D6F-9076-CCA005E561C4}"/>
                </a:ext>
              </a:extLst>
            </p:cNvPr>
            <p:cNvSpPr/>
            <p:nvPr/>
          </p:nvSpPr>
          <p:spPr>
            <a:xfrm>
              <a:off x="3173852" y="2705319"/>
              <a:ext cx="1578864" cy="1158240"/>
            </a:xfrm>
            <a:prstGeom prst="roundRect">
              <a:avLst/>
            </a:prstGeom>
            <a:solidFill>
              <a:srgbClr val="0042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fik 8" descr="Fragen mit einfarbiger Füllung">
              <a:extLst>
                <a:ext uri="{FF2B5EF4-FFF2-40B4-BE49-F238E27FC236}">
                  <a16:creationId xmlns:a16="http://schemas.microsoft.com/office/drawing/2014/main" id="{8966E9CB-1D08-44B6-9FC4-1864B437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6084" y="2827239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4B221510-C4C4-4CAC-89E4-A1398A8AC9DC}"/>
              </a:ext>
            </a:extLst>
          </p:cNvPr>
          <p:cNvSpPr txBox="1"/>
          <p:nvPr/>
        </p:nvSpPr>
        <p:spPr>
          <a:xfrm>
            <a:off x="468000" y="4017416"/>
            <a:ext cx="35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260"/>
                </a:solidFill>
              </a:rPr>
              <a:t>User-</a:t>
            </a:r>
            <a:r>
              <a:rPr lang="de-DE" dirty="0" err="1">
                <a:solidFill>
                  <a:srgbClr val="004260"/>
                </a:solidFill>
              </a:rPr>
              <a:t>centric</a:t>
            </a:r>
            <a:r>
              <a:rPr lang="de-DE" dirty="0">
                <a:solidFill>
                  <a:srgbClr val="004260"/>
                </a:solidFill>
              </a:rPr>
              <a:t> </a:t>
            </a:r>
            <a:br>
              <a:rPr lang="de-DE" dirty="0">
                <a:solidFill>
                  <a:srgbClr val="004260"/>
                </a:solidFill>
              </a:rPr>
            </a:br>
            <a:r>
              <a:rPr lang="de-DE" dirty="0">
                <a:solidFill>
                  <a:srgbClr val="004260"/>
                </a:solidFill>
              </a:rPr>
              <a:t>Workshops/Interviews</a:t>
            </a:r>
            <a:endParaRPr lang="en-GB" dirty="0">
              <a:solidFill>
                <a:srgbClr val="004260"/>
              </a:solidFill>
            </a:endParaRPr>
          </a:p>
        </p:txBody>
      </p:sp>
      <p:sp>
        <p:nvSpPr>
          <p:cNvPr id="19" name="Denkblase: wolkenförmig 18">
            <a:extLst>
              <a:ext uri="{FF2B5EF4-FFF2-40B4-BE49-F238E27FC236}">
                <a16:creationId xmlns:a16="http://schemas.microsoft.com/office/drawing/2014/main" id="{8116C1DD-B537-4A0D-A2D7-707838BF2BD3}"/>
              </a:ext>
            </a:extLst>
          </p:cNvPr>
          <p:cNvSpPr/>
          <p:nvPr/>
        </p:nvSpPr>
        <p:spPr>
          <a:xfrm>
            <a:off x="2415654" y="1536858"/>
            <a:ext cx="1671851" cy="1096882"/>
          </a:xfrm>
          <a:prstGeom prst="cloudCallou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Grafik 20" descr="Kreisdiagramm mit einfarbiger Füllung">
            <a:extLst>
              <a:ext uri="{FF2B5EF4-FFF2-40B4-BE49-F238E27FC236}">
                <a16:creationId xmlns:a16="http://schemas.microsoft.com/office/drawing/2014/main" id="{169D1F3B-052D-4255-B9B3-CBC1E3861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1845" y="1909428"/>
            <a:ext cx="410302" cy="410302"/>
          </a:xfrm>
          <a:prstGeom prst="rect">
            <a:avLst/>
          </a:prstGeom>
        </p:spPr>
      </p:pic>
      <p:pic>
        <p:nvPicPr>
          <p:cNvPr id="23" name="Grafik 22" descr="Balkendiagramm mit einfarbiger Füllung">
            <a:extLst>
              <a:ext uri="{FF2B5EF4-FFF2-40B4-BE49-F238E27FC236}">
                <a16:creationId xmlns:a16="http://schemas.microsoft.com/office/drawing/2014/main" id="{99CA13E8-4521-422B-ADC6-DE15221333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9322" y="1697352"/>
            <a:ext cx="317467" cy="317467"/>
          </a:xfrm>
          <a:prstGeom prst="rect">
            <a:avLst/>
          </a:prstGeom>
        </p:spPr>
      </p:pic>
      <p:pic>
        <p:nvPicPr>
          <p:cNvPr id="25" name="Grafik 24" descr="Verbindungen mit einfarbiger Füllung">
            <a:extLst>
              <a:ext uri="{FF2B5EF4-FFF2-40B4-BE49-F238E27FC236}">
                <a16:creationId xmlns:a16="http://schemas.microsoft.com/office/drawing/2014/main" id="{71689B0E-EB3F-4EC8-A905-5033DC5D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41277" y="2055606"/>
            <a:ext cx="410302" cy="410302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50DC104D-7AC2-4203-876B-0567B56C407B}"/>
              </a:ext>
            </a:extLst>
          </p:cNvPr>
          <p:cNvCxnSpPr>
            <a:stCxn id="6" idx="2"/>
          </p:cNvCxnSpPr>
          <p:nvPr/>
        </p:nvCxnSpPr>
        <p:spPr>
          <a:xfrm>
            <a:off x="4681374" y="1510942"/>
            <a:ext cx="20280" cy="3429548"/>
          </a:xfrm>
          <a:prstGeom prst="line">
            <a:avLst/>
          </a:prstGeom>
          <a:ln w="38100">
            <a:solidFill>
              <a:srgbClr val="0042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2949149-4BD9-4E74-AC43-660D234C44FC}"/>
              </a:ext>
            </a:extLst>
          </p:cNvPr>
          <p:cNvSpPr/>
          <p:nvPr/>
        </p:nvSpPr>
        <p:spPr>
          <a:xfrm>
            <a:off x="6063488" y="2859176"/>
            <a:ext cx="1578864" cy="1158240"/>
          </a:xfrm>
          <a:prstGeom prst="roundRect">
            <a:avLst/>
          </a:prstGeom>
          <a:solidFill>
            <a:srgbClr val="0042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Grafik 31" descr="Kreisdiagramm mit einfarbiger Füllung">
            <a:extLst>
              <a:ext uri="{FF2B5EF4-FFF2-40B4-BE49-F238E27FC236}">
                <a16:creationId xmlns:a16="http://schemas.microsoft.com/office/drawing/2014/main" id="{BB33DB36-B669-4F54-A5C8-6A2FB2609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0663" y="3342281"/>
            <a:ext cx="207612" cy="207612"/>
          </a:xfrm>
          <a:prstGeom prst="rect">
            <a:avLst/>
          </a:prstGeom>
        </p:spPr>
      </p:pic>
      <p:pic>
        <p:nvPicPr>
          <p:cNvPr id="33" name="Grafik 32" descr="Balkendiagramm mit einfarbiger Füllung">
            <a:extLst>
              <a:ext uri="{FF2B5EF4-FFF2-40B4-BE49-F238E27FC236}">
                <a16:creationId xmlns:a16="http://schemas.microsoft.com/office/drawing/2014/main" id="{9DA09283-A1DD-4420-A07F-F83D4B5DDF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3405" y="3204613"/>
            <a:ext cx="175059" cy="175059"/>
          </a:xfrm>
          <a:prstGeom prst="rect">
            <a:avLst/>
          </a:prstGeom>
        </p:spPr>
      </p:pic>
      <p:pic>
        <p:nvPicPr>
          <p:cNvPr id="34" name="Grafik 33" descr="Verbindungen mit einfarbiger Füllung">
            <a:extLst>
              <a:ext uri="{FF2B5EF4-FFF2-40B4-BE49-F238E27FC236}">
                <a16:creationId xmlns:a16="http://schemas.microsoft.com/office/drawing/2014/main" id="{C249B60F-9291-44F3-96D6-68A0225280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4010" y="3248285"/>
            <a:ext cx="262774" cy="262774"/>
          </a:xfrm>
          <a:prstGeom prst="rect">
            <a:avLst/>
          </a:prstGeom>
        </p:spPr>
      </p:pic>
      <p:pic>
        <p:nvPicPr>
          <p:cNvPr id="36" name="Grafik 35" descr="Lehrer mit einfarbiger Füllung">
            <a:extLst>
              <a:ext uri="{FF2B5EF4-FFF2-40B4-BE49-F238E27FC236}">
                <a16:creationId xmlns:a16="http://schemas.microsoft.com/office/drawing/2014/main" id="{7B13733E-4D24-42D4-873F-E5189D9C06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8197" y="2988887"/>
            <a:ext cx="914400" cy="91440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374D3998-A89C-4B98-8B44-5A4EF283498D}"/>
              </a:ext>
            </a:extLst>
          </p:cNvPr>
          <p:cNvSpPr txBox="1"/>
          <p:nvPr/>
        </p:nvSpPr>
        <p:spPr>
          <a:xfrm>
            <a:off x="4865201" y="4016920"/>
            <a:ext cx="35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4260"/>
                </a:solidFill>
              </a:rPr>
              <a:t>Interaction-</a:t>
            </a:r>
            <a:r>
              <a:rPr lang="de-DE" dirty="0" err="1">
                <a:solidFill>
                  <a:srgbClr val="004260"/>
                </a:solidFill>
              </a:rPr>
              <a:t>centric</a:t>
            </a:r>
            <a:r>
              <a:rPr lang="de-DE" dirty="0">
                <a:solidFill>
                  <a:srgbClr val="004260"/>
                </a:solidFill>
              </a:rPr>
              <a:t> </a:t>
            </a:r>
            <a:br>
              <a:rPr lang="de-DE" dirty="0">
                <a:solidFill>
                  <a:srgbClr val="004260"/>
                </a:solidFill>
              </a:rPr>
            </a:br>
            <a:r>
              <a:rPr lang="de-DE" dirty="0">
                <a:solidFill>
                  <a:srgbClr val="004260"/>
                </a:solidFill>
              </a:rPr>
              <a:t>Evaluation</a:t>
            </a:r>
            <a:endParaRPr lang="en-GB" dirty="0">
              <a:solidFill>
                <a:srgbClr val="004260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BDB7C2D-CCC5-424F-957B-8BFBF879F8B2}"/>
              </a:ext>
            </a:extLst>
          </p:cNvPr>
          <p:cNvSpPr/>
          <p:nvPr/>
        </p:nvSpPr>
        <p:spPr>
          <a:xfrm>
            <a:off x="5433060" y="2720340"/>
            <a:ext cx="2579546" cy="194291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0EE922EA-D18E-4D0B-8BD5-4F76FBE0C45E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w.pptx" id="{2211A4EF-D98C-4073-BE47-EFF2DEDAEEA8}" vid="{64C383AB-72C4-4C9B-B95E-29802A76749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UP_00_Praesentation_16_9_Vorlage_BF_Web</Template>
  <TotalTime>0</TotalTime>
  <Words>588</Words>
  <Application>Microsoft Office PowerPoint</Application>
  <PresentationFormat>Bildschirmpräsentation (16:9)</PresentationFormat>
  <Paragraphs>156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Segoe UI</vt:lpstr>
      <vt:lpstr>Symbol</vt:lpstr>
      <vt:lpstr>1_UP_Praesentation_16_9_KopfBreit_Vorlage_BF_Web</vt:lpstr>
      <vt:lpstr>2_UP_Praesentation_16_9_KopfSchmal_Vorlage_BF_Web</vt:lpstr>
      <vt:lpstr>WiKoDa</vt:lpstr>
      <vt:lpstr>Motivation</vt:lpstr>
      <vt:lpstr>Areas of activity in academia</vt:lpstr>
      <vt:lpstr>Knowledge Transfer seems little</vt:lpstr>
      <vt:lpstr>Knowledge and Technology Transfer</vt:lpstr>
      <vt:lpstr>Knowledge and Technology Transfer (modern approach)</vt:lpstr>
      <vt:lpstr>Science Communication (definition) </vt:lpstr>
      <vt:lpstr>How can an analytical dashboard support  science communication?</vt:lpstr>
      <vt:lpstr>Path to construct a user-centric application</vt:lpstr>
      <vt:lpstr>Data source for science communication: press review</vt:lpstr>
      <vt:lpstr>Goal: Create a dashboard that provides everyone at the University of Potsdam with an overview of their research interests as discussed in the media.</vt:lpstr>
      <vt:lpstr>Architecture</vt:lpstr>
      <vt:lpstr>Characteristics of the simulator</vt:lpstr>
      <vt:lpstr>Data Simulation</vt:lpstr>
      <vt:lpstr>WiKoDa</vt:lpstr>
      <vt:lpstr>Evaluation of and in the simulation</vt:lpstr>
      <vt:lpstr>Quantative Questionnaire Study</vt:lpstr>
      <vt:lpstr>Next step: Analyze evaluation data </vt:lpstr>
      <vt:lpstr>Thank you for your attentention!</vt:lpstr>
      <vt:lpstr>How well is the simulation perceived? </vt:lpstr>
      <vt:lpstr>Toolchain to create an analytical dashboard</vt:lpstr>
      <vt:lpstr>Idea workshop for analytical components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deRSE24: WiKoDa</dc:title>
  <dc:creator>Jan Bernoth</dc:creator>
  <cp:keywords>Folienmaster, Uni Potsdam, 16:9, DE, barrierefrei</cp:keywords>
  <dc:description>16:9 DE barrierefrei</dc:description>
  <cp:lastModifiedBy>Jan Bernoth</cp:lastModifiedBy>
  <cp:revision>45</cp:revision>
  <dcterms:created xsi:type="dcterms:W3CDTF">2024-03-01T10:04:12Z</dcterms:created>
  <dcterms:modified xsi:type="dcterms:W3CDTF">2024-03-06T11:56:24Z</dcterms:modified>
  <cp:category>Folienmaster Universität Potsdam</cp:category>
</cp:coreProperties>
</file>