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09" r:id="rId2"/>
    <p:sldId id="261" r:id="rId3"/>
    <p:sldId id="310" r:id="rId4"/>
    <p:sldId id="262" r:id="rId5"/>
    <p:sldId id="259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7" r:id="rId21"/>
    <p:sldId id="281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F3"/>
    <a:srgbClr val="FCF6D3"/>
    <a:srgbClr val="FCF4CE"/>
    <a:srgbClr val="F5DC50"/>
    <a:srgbClr val="F7F9F0"/>
    <a:srgbClr val="ECF2D9"/>
    <a:srgbClr val="DEE8C2"/>
    <a:srgbClr val="B5CA69"/>
    <a:srgbClr val="E7F7FA"/>
    <a:srgbClr val="CB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14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E76295D-E20E-919F-946F-82E3A703EF7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517667735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5A43E47-9416-3DCC-8243-87AE52AE206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EB41DB-513E-D1FC-EB6E-F88FF4034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420EE52-882B-A637-C5E2-47028BC6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450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2DBFF28-78F7-CE5C-80EF-B1493B457FD7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D53DA9-BA6F-1D85-AA3B-A2C995551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CCA48CB-D9E0-3C96-4AF8-C1F8DE1FA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Mustertabelle</a:t>
            </a:r>
          </a:p>
        </p:txBody>
      </p:sp>
      <p:graphicFrame>
        <p:nvGraphicFramePr>
          <p:cNvPr id="8" name="Tabellenplatzhalter 7">
            <a:extLst>
              <a:ext uri="{FF2B5EF4-FFF2-40B4-BE49-F238E27FC236}">
                <a16:creationId xmlns:a16="http://schemas.microsoft.com/office/drawing/2014/main" id="{02407A3F-1F2B-E0D5-A10F-0A8F1438AB2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76007648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81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BA7B2BA1-DEA6-487B-8F3C-964FED0DF2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BDD83327-53A9-43F0-B118-4772C151B9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A0B66065-A90B-42CE-AB21-A10BC99E2F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1DF29164-F178-452D-BFF5-C254D0EE07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5C28B56B-7948-4592-91CE-ABFAA2C3B0F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999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2C564B2-3B65-9088-DFD7-AB7EDE92BA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47377C49-3294-4587-8A74-26F3B30552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63091490-BE07-49DA-AB3E-77A9AAE5750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6133B2B-12C4-FE1C-E575-FCC33EDD08E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r>
              <a:rPr lang="de-DE"/>
              <a:t>Tabelle durch Klicken auf Symbol hinzufügen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C0A269-0A22-1F24-8A6F-92CF83B25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D6C117F-FFC7-BDD4-24D7-796BC82D0E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68C062-180C-99B8-FA50-EA5C7929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260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4F5C07C-2A50-6CEC-8903-DECE4340365F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02498D1E-5152-5ED6-C08A-6CCBDFC135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E7B69D-E0FA-E32D-919C-DDCBB4E93B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70CD29C-DC1E-D2B3-C8FD-6766D144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Mustertabelle</a:t>
            </a:r>
          </a:p>
        </p:txBody>
      </p:sp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6A231A57-5F02-685A-7690-A0C2EC8D0D9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04763259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732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1259D6A6-05B5-46EA-8EC9-375D1F6F0D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5400000">
            <a:off x="9600966" y="3917193"/>
            <a:ext cx="4388725" cy="262943"/>
          </a:xfrm>
        </p:spPr>
        <p:txBody>
          <a:bodyPr lIns="0" tIns="54000" rIns="0" bIns="54000">
            <a:spAutoFit/>
          </a:bodyPr>
          <a:lstStyle>
            <a:lvl1pPr marL="0" indent="0" algn="r"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9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840187B5-C0D9-4C3E-BD8E-DD1348AC91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D5005EEB-DB82-4172-9E38-FC638B5896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24DA91B3-7F0D-4241-84E4-2EBCD4975D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  <p:sp>
        <p:nvSpPr>
          <p:cNvPr id="21" name="Textplatzhalter 7">
            <a:extLst>
              <a:ext uri="{FF2B5EF4-FFF2-40B4-BE49-F238E27FC236}">
                <a16:creationId xmlns:a16="http://schemas.microsoft.com/office/drawing/2014/main" id="{8C45FF28-3202-404B-992F-4940BF37FD9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D9449500-5A2E-4015-B95B-ECFCF1275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14E77E2-5257-225C-6093-789249091B8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913AF20-2093-81B8-D3CF-3988C0D0E2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601CA69-20CF-6A99-B9FF-A1A44574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AA2D8C-E67C-1DBB-33C4-8FC8AE2C9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89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6936D21-44AB-C808-60FD-59960B5BE16F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D2AC5C40-240E-1C7B-4CCB-00BAC8B7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B36172-2984-0DCA-FE69-CA1BD40685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E49866A-B491-3947-BEF2-8D98AC1449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Mustertabelle</a:t>
            </a:r>
          </a:p>
        </p:txBody>
      </p:sp>
      <p:graphicFrame>
        <p:nvGraphicFramePr>
          <p:cNvPr id="8" name="Tabellenplatzhalter 7">
            <a:extLst>
              <a:ext uri="{FF2B5EF4-FFF2-40B4-BE49-F238E27FC236}">
                <a16:creationId xmlns:a16="http://schemas.microsoft.com/office/drawing/2014/main" id="{B691546E-BFD2-B398-FDCB-DD9AE09CB87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883930194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398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/Fullscree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97CA40FB-9E4D-45A8-9C4F-536A54ACB2C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347327" y="396547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/>
              <a:t>Bildquelle hier angeben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3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40475" y="1487788"/>
            <a:ext cx="5156200" cy="5036837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1491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alt 2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3632156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E99B02-7125-B0DB-A965-82CB442B297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6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4773894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</a:t>
            </a:r>
            <a:r>
              <a:rPr lang="de-DE" dirty="0" err="1"/>
              <a:t>ersetzen</a:t>
            </a:r>
            <a:r>
              <a:rPr lang="de-DE" sz="2400" dirty="0" err="1">
                <a:solidFill>
                  <a:schemeClr val="tx1">
                    <a:alpha val="50000"/>
                  </a:schemeClr>
                </a:solidFill>
              </a:rPr>
              <a:t>e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BECCF2-24E5-51A8-E7D9-E053B81C2C0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14" name="Textplatzhalter 7">
            <a:extLst>
              <a:ext uri="{FF2B5EF4-FFF2-40B4-BE49-F238E27FC236}">
                <a16:creationId xmlns:a16="http://schemas.microsoft.com/office/drawing/2014/main" id="{FFAB55FF-7E3A-4DE0-A225-FD666F3E36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40475" y="6261682"/>
            <a:ext cx="5156200" cy="262943"/>
          </a:xfrm>
        </p:spPr>
        <p:txBody>
          <a:bodyPr lIns="0" tIns="54000" rIns="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3E07709-F5D6-04F5-13BA-175ED852645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424654-2778-EA1B-0192-6D8875E1171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EB3BC564-E400-44DF-82B6-7223959C27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  <p:sp>
        <p:nvSpPr>
          <p:cNvPr id="23" name="Textplatzhalter 7">
            <a:extLst>
              <a:ext uri="{FF2B5EF4-FFF2-40B4-BE49-F238E27FC236}">
                <a16:creationId xmlns:a16="http://schemas.microsoft.com/office/drawing/2014/main" id="{16682E80-61C2-4DDC-9EA1-ADBF9434CC7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54979" y="4691485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  <p:sp>
        <p:nvSpPr>
          <p:cNvPr id="27" name="Textplatzhalter 7">
            <a:extLst>
              <a:ext uri="{FF2B5EF4-FFF2-40B4-BE49-F238E27FC236}">
                <a16:creationId xmlns:a16="http://schemas.microsoft.com/office/drawing/2014/main" id="{1EC0424D-15CA-45DF-9663-BF48917BB6F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14637" y="4687047"/>
            <a:ext cx="3482037" cy="262943"/>
          </a:xfrm>
        </p:spPr>
        <p:txBody>
          <a:bodyPr lIns="54000" tIns="54000" rIns="54000" bIns="54000">
            <a:sp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91817E-6423-D72F-7A29-7C696C78E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Textplatzhalter 7">
            <a:extLst>
              <a:ext uri="{FF2B5EF4-FFF2-40B4-BE49-F238E27FC236}">
                <a16:creationId xmlns:a16="http://schemas.microsoft.com/office/drawing/2014/main" id="{86E99E62-198F-4104-88B8-EC3DBE4E83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5400000">
            <a:off x="9180145" y="3945152"/>
            <a:ext cx="4896003" cy="262943"/>
          </a:xfrm>
        </p:spPr>
        <p:txBody>
          <a:bodyPr lIns="54000" tIns="54000" rIns="54000" bIns="54000">
            <a:spAutoFit/>
          </a:bodyPr>
          <a:lstStyle>
            <a:lvl1pPr marL="0" indent="0" algn="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Bildquelle hier angeben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84" r:id="rId11"/>
    <p:sldLayoutId id="2147483683" r:id="rId12"/>
    <p:sldLayoutId id="2147483662" r:id="rId13"/>
    <p:sldLayoutId id="2147483658" r:id="rId14"/>
    <p:sldLayoutId id="2147483663" r:id="rId15"/>
    <p:sldLayoutId id="2147483671" r:id="rId16"/>
    <p:sldLayoutId id="2147483675" r:id="rId17"/>
    <p:sldLayoutId id="2147483664" r:id="rId18"/>
    <p:sldLayoutId id="2147483665" r:id="rId19"/>
    <p:sldLayoutId id="2147483681" r:id="rId20"/>
    <p:sldLayoutId id="2147483670" r:id="rId21"/>
    <p:sldLayoutId id="2147483678" r:id="rId22"/>
    <p:sldLayoutId id="2147483685" r:id="rId23"/>
    <p:sldLayoutId id="2147483686" r:id="rId24"/>
    <p:sldLayoutId id="2147483661" r:id="rId25"/>
    <p:sldLayoutId id="2147483659" r:id="rId26"/>
    <p:sldLayoutId id="2147483667" r:id="rId27"/>
    <p:sldLayoutId id="2147483673" r:id="rId28"/>
    <p:sldLayoutId id="2147483676" r:id="rId29"/>
    <p:sldLayoutId id="2147483668" r:id="rId30"/>
    <p:sldLayoutId id="2147483669" r:id="rId31"/>
    <p:sldLayoutId id="2147483682" r:id="rId32"/>
    <p:sldLayoutId id="2147483666" r:id="rId33"/>
    <p:sldLayoutId id="2147483677" r:id="rId34"/>
    <p:sldLayoutId id="2147483687" r:id="rId35"/>
    <p:sldLayoutId id="2147483688" r:id="rId36"/>
    <p:sldLayoutId id="2147483655" r:id="rId37"/>
    <p:sldLayoutId id="2147483689" r:id="rId38"/>
    <p:sldLayoutId id="2147483690" r:id="rId39"/>
    <p:sldLayoutId id="2147483691" r:id="rId4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7" Type="http://schemas.openxmlformats.org/officeDocument/2006/relationships/image" Target="../media/image23.tm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tmp"/><Relationship Id="rId5" Type="http://schemas.openxmlformats.org/officeDocument/2006/relationships/image" Target="../media/image21.tmp"/><Relationship Id="rId4" Type="http://schemas.openxmlformats.org/officeDocument/2006/relationships/image" Target="../media/image2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i.org/10.1145/3341161.3343520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arver.cs.ua.edu/" TargetMode="External"/><Relationship Id="rId2" Type="http://schemas.openxmlformats.org/officeDocument/2006/relationships/hyperlink" Target="https://se4science.org/workshops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63F80DC-CC91-46B5-94ED-E0195C981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de-RSE’24, 05. – 07.03.2024, Universität Würzburg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52812B9-518E-431D-ABA4-BAB24826E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Results on the Security Culture Survey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95C0E8-DFE0-43DC-949C-E5FAC410E0B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C62710-8F72-4EB1-8A9C-B01FA2F56D4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Michael Meinel, Institut für Softwaretechnologie, Berlin</a:t>
            </a:r>
          </a:p>
        </p:txBody>
      </p:sp>
    </p:spTree>
    <p:extLst>
      <p:ext uri="{BB962C8B-B14F-4D97-AF65-F5344CB8AC3E}">
        <p14:creationId xmlns:p14="http://schemas.microsoft.com/office/powerpoint/2010/main" val="3120715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A25B970-CF06-4ECE-8CB6-CC924F27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Acknoledgements</a:t>
            </a:r>
            <a:endParaRPr lang="de-DE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5670192D-FCAB-4C3B-A93C-23AA2090A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Jeff Carver et. al.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preparing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 and </a:t>
            </a:r>
            <a:r>
              <a:rPr lang="de-DE" dirty="0" err="1"/>
              <a:t>teaming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us</a:t>
            </a:r>
            <a:r>
              <a:rPr lang="de-DE" dirty="0"/>
              <a:t>!</a:t>
            </a:r>
          </a:p>
          <a:p>
            <a:pPr lvl="1"/>
            <a:r>
              <a:rPr lang="de-DE" dirty="0" err="1"/>
              <a:t>Demographic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UA </a:t>
            </a:r>
            <a:r>
              <a:rPr lang="de-DE" dirty="0" err="1"/>
              <a:t>staff</a:t>
            </a:r>
            <a:endParaRPr lang="de-DE" dirty="0"/>
          </a:p>
          <a:p>
            <a:pPr lvl="1"/>
            <a:r>
              <a:rPr lang="de-DE" dirty="0"/>
              <a:t>Additional </a:t>
            </a:r>
            <a:r>
              <a:rPr lang="de-DE" dirty="0" err="1"/>
              <a:t>Vingettes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UA</a:t>
            </a:r>
          </a:p>
          <a:p>
            <a:pPr lvl="1"/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were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own </a:t>
            </a:r>
            <a:r>
              <a:rPr lang="de-DE" dirty="0" err="1"/>
              <a:t>questions</a:t>
            </a:r>
            <a:br>
              <a:rPr lang="de-DE" dirty="0"/>
            </a:br>
            <a:r>
              <a:rPr lang="de-DE" dirty="0"/>
              <a:t>(</a:t>
            </a:r>
            <a:r>
              <a:rPr lang="de-DE" dirty="0" err="1"/>
              <a:t>about</a:t>
            </a:r>
            <a:r>
              <a:rPr lang="de-DE" dirty="0"/>
              <a:t> EU </a:t>
            </a:r>
            <a:r>
              <a:rPr lang="de-DE" dirty="0" err="1"/>
              <a:t>Cyber</a:t>
            </a:r>
            <a:r>
              <a:rPr lang="de-DE" dirty="0"/>
              <a:t> </a:t>
            </a:r>
            <a:r>
              <a:rPr lang="de-DE" dirty="0" err="1"/>
              <a:t>Resilience</a:t>
            </a:r>
            <a:r>
              <a:rPr lang="de-DE" dirty="0"/>
              <a:t> Act and legal </a:t>
            </a:r>
            <a:r>
              <a:rPr lang="de-DE" dirty="0" err="1"/>
              <a:t>restrictions</a:t>
            </a:r>
            <a:r>
              <a:rPr lang="de-DE" dirty="0"/>
              <a:t>)</a:t>
            </a:r>
          </a:p>
          <a:p>
            <a:endParaRPr lang="de-DE" dirty="0"/>
          </a:p>
          <a:p>
            <a:r>
              <a:rPr lang="de-DE" dirty="0" err="1"/>
              <a:t>Thanks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Michael Felderer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supporting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approach</a:t>
            </a:r>
            <a:r>
              <a:rPr lang="de-DE" dirty="0"/>
              <a:t>!</a:t>
            </a:r>
          </a:p>
          <a:p>
            <a:endParaRPr lang="de-DE" dirty="0"/>
          </a:p>
          <a:p>
            <a:r>
              <a:rPr lang="de-DE" dirty="0"/>
              <a:t>But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all: </a:t>
            </a:r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participating</a:t>
            </a:r>
            <a:r>
              <a:rPr lang="de-DE" dirty="0"/>
              <a:t>!</a:t>
            </a:r>
          </a:p>
          <a:p>
            <a:pPr lvl="1"/>
            <a:r>
              <a:rPr lang="de-DE" dirty="0"/>
              <a:t>Survey ran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mid</a:t>
            </a:r>
            <a:r>
              <a:rPr lang="de-DE" dirty="0"/>
              <a:t> </a:t>
            </a:r>
            <a:r>
              <a:rPr lang="de-DE" dirty="0" err="1"/>
              <a:t>December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mid</a:t>
            </a:r>
            <a:r>
              <a:rPr lang="de-DE" dirty="0"/>
              <a:t> </a:t>
            </a:r>
            <a:r>
              <a:rPr lang="de-DE" dirty="0" err="1"/>
              <a:t>January</a:t>
            </a:r>
            <a:r>
              <a:rPr lang="de-DE" dirty="0"/>
              <a:t> (</a:t>
            </a:r>
            <a:r>
              <a:rPr lang="de-DE" dirty="0" err="1"/>
              <a:t>approx</a:t>
            </a:r>
            <a:r>
              <a:rPr lang="de-DE" dirty="0"/>
              <a:t>. 5 </a:t>
            </a:r>
            <a:r>
              <a:rPr lang="de-DE" dirty="0" err="1"/>
              <a:t>weeks</a:t>
            </a:r>
            <a:r>
              <a:rPr lang="de-DE" dirty="0"/>
              <a:t>)</a:t>
            </a:r>
          </a:p>
          <a:p>
            <a:pPr lvl="1"/>
            <a:r>
              <a:rPr lang="de-DE" dirty="0"/>
              <a:t>Survey </a:t>
            </a:r>
            <a:r>
              <a:rPr lang="de-DE" dirty="0" err="1"/>
              <a:t>server</a:t>
            </a:r>
            <a:r>
              <a:rPr lang="de-DE" dirty="0"/>
              <a:t> was down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whole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week</a:t>
            </a:r>
            <a:r>
              <a:rPr lang="de-DE" dirty="0"/>
              <a:t> in 2024</a:t>
            </a:r>
          </a:p>
          <a:p>
            <a:pPr lvl="1"/>
            <a:r>
              <a:rPr lang="de-DE" dirty="0" err="1"/>
              <a:t>Yet</a:t>
            </a:r>
            <a:r>
              <a:rPr lang="de-DE" dirty="0"/>
              <a:t>,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got</a:t>
            </a:r>
            <a:r>
              <a:rPr lang="de-DE" dirty="0"/>
              <a:t> 66 </a:t>
            </a:r>
            <a:r>
              <a:rPr lang="de-DE" dirty="0" err="1"/>
              <a:t>full</a:t>
            </a:r>
            <a:r>
              <a:rPr lang="de-DE" dirty="0"/>
              <a:t> and 79 partial </a:t>
            </a:r>
            <a:r>
              <a:rPr lang="de-DE" dirty="0" err="1"/>
              <a:t>answers</a:t>
            </a:r>
            <a:r>
              <a:rPr lang="de-DE" dirty="0"/>
              <a:t> (i.e., </a:t>
            </a:r>
            <a:r>
              <a:rPr lang="de-DE" dirty="0" err="1"/>
              <a:t>those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at least </a:t>
            </a:r>
            <a:r>
              <a:rPr lang="de-DE" dirty="0" err="1"/>
              <a:t>filled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first</a:t>
            </a:r>
            <a:r>
              <a:rPr lang="de-DE" dirty="0"/>
              <a:t> half)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30B9D80-A03D-4536-8463-0032C937F3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E35F2EA-58E0-430F-BA85-AE6C7E8A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111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E048D8-17AF-47EB-BE51-40CEBEB15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Disclaimer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02C8AB-9C3F-4A75-9EE4-4DE6BF94A5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I‘m</a:t>
            </a:r>
            <a:r>
              <a:rPr lang="de-DE" dirty="0"/>
              <a:t> </a:t>
            </a:r>
            <a:r>
              <a:rPr lang="de-DE" dirty="0" err="1"/>
              <a:t>only</a:t>
            </a:r>
            <a:r>
              <a:rPr lang="de-DE" dirty="0"/>
              <a:t> </a:t>
            </a:r>
            <a:r>
              <a:rPr lang="de-DE" dirty="0" err="1"/>
              <a:t>allowed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show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(German) </a:t>
            </a:r>
            <a:r>
              <a:rPr lang="de-DE" dirty="0" err="1"/>
              <a:t>results</a:t>
            </a:r>
            <a:r>
              <a:rPr lang="de-DE" dirty="0"/>
              <a:t>…</a:t>
            </a:r>
            <a:br>
              <a:rPr lang="de-DE" dirty="0"/>
            </a:br>
            <a:r>
              <a:rPr lang="de-DE" dirty="0"/>
              <a:t>Well, I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yet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I just </a:t>
            </a:r>
            <a:r>
              <a:rPr lang="de-DE" dirty="0" err="1"/>
              <a:t>started</a:t>
            </a:r>
            <a:r>
              <a:rPr lang="de-DE" dirty="0"/>
              <a:t> in </a:t>
            </a:r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</a:t>
            </a:r>
            <a:r>
              <a:rPr lang="de-DE" dirty="0" err="1"/>
              <a:t>using</a:t>
            </a:r>
            <a:r>
              <a:rPr lang="de-DE" dirty="0"/>
              <a:t> </a:t>
            </a:r>
            <a:r>
              <a:rPr lang="de-DE" dirty="0" err="1"/>
              <a:t>Jupyter</a:t>
            </a:r>
            <a:r>
              <a:rPr lang="de-DE" dirty="0"/>
              <a:t>).</a:t>
            </a:r>
            <a:br>
              <a:rPr lang="de-DE" dirty="0"/>
            </a:br>
            <a:r>
              <a:rPr lang="de-DE" dirty="0"/>
              <a:t>Numbers and </a:t>
            </a:r>
            <a:r>
              <a:rPr lang="de-DE" dirty="0" err="1"/>
              <a:t>diagrams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yet</a:t>
            </a:r>
            <a:r>
              <a:rPr lang="de-DE" dirty="0"/>
              <a:t> </a:t>
            </a:r>
            <a:r>
              <a:rPr lang="de-DE" dirty="0" err="1"/>
              <a:t>cross-checked</a:t>
            </a:r>
            <a:r>
              <a:rPr lang="de-DE" dirty="0"/>
              <a:t> and </a:t>
            </a:r>
            <a:r>
              <a:rPr lang="de-DE" dirty="0" err="1"/>
              <a:t>hardly</a:t>
            </a:r>
            <a:r>
              <a:rPr lang="de-DE" dirty="0"/>
              <a:t> </a:t>
            </a:r>
            <a:r>
              <a:rPr lang="de-DE" dirty="0" err="1"/>
              <a:t>reproducible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This </a:t>
            </a:r>
            <a:r>
              <a:rPr lang="de-DE" dirty="0" err="1"/>
              <a:t>slide</a:t>
            </a:r>
            <a:r>
              <a:rPr lang="de-DE" dirty="0"/>
              <a:t> deck was </a:t>
            </a:r>
            <a:r>
              <a:rPr lang="de-DE" dirty="0" err="1"/>
              <a:t>finished</a:t>
            </a:r>
            <a:r>
              <a:rPr lang="de-DE" dirty="0"/>
              <a:t> just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midnight</a:t>
            </a:r>
            <a:r>
              <a:rPr lang="de-DE" dirty="0"/>
              <a:t>…</a:t>
            </a:r>
            <a:br>
              <a:rPr lang="de-DE" dirty="0"/>
            </a:br>
            <a:r>
              <a:rPr lang="de-DE" dirty="0"/>
              <a:t>(... </a:t>
            </a:r>
            <a:r>
              <a:rPr lang="de-DE" dirty="0" err="1"/>
              <a:t>other</a:t>
            </a:r>
            <a:r>
              <a:rPr lang="de-DE" dirty="0"/>
              <a:t> </a:t>
            </a:r>
            <a:r>
              <a:rPr lang="de-DE" dirty="0" err="1"/>
              <a:t>stuff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, like </a:t>
            </a:r>
            <a:r>
              <a:rPr lang="de-DE" dirty="0" err="1"/>
              <a:t>the</a:t>
            </a:r>
            <a:r>
              <a:rPr lang="de-DE" dirty="0"/>
              <a:t> HERMES and </a:t>
            </a:r>
            <a:r>
              <a:rPr lang="de-DE" dirty="0" err="1"/>
              <a:t>Reproducibility</a:t>
            </a:r>
            <a:r>
              <a:rPr lang="de-DE" dirty="0"/>
              <a:t> WS)</a:t>
            </a:r>
          </a:p>
          <a:p>
            <a:endParaRPr lang="de-DE" dirty="0"/>
          </a:p>
          <a:p>
            <a:r>
              <a:rPr lang="de-DE" dirty="0" err="1"/>
              <a:t>Nevertheless</a:t>
            </a:r>
            <a:r>
              <a:rPr lang="de-DE" dirty="0"/>
              <a:t>, </a:t>
            </a:r>
            <a:r>
              <a:rPr lang="de-DE" dirty="0" err="1"/>
              <a:t>lets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…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33ADCC-3F49-4C5F-BA1E-1D86698102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A886D4-9C45-4723-9729-D515370FD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1308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2F744-5905-451A-9B77-D75DF448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did</a:t>
            </a:r>
            <a:r>
              <a:rPr lang="de-DE" dirty="0"/>
              <a:t> </a:t>
            </a:r>
            <a:r>
              <a:rPr lang="de-DE" dirty="0" err="1"/>
              <a:t>participate</a:t>
            </a:r>
            <a:r>
              <a:rPr lang="de-DE" dirty="0"/>
              <a:t>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1DA55F-1263-402F-8443-FDB89BF2D8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7B63FE-D202-47FA-967A-E6313A077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4809AE9-AC4B-46A4-9B78-875CE7276A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1" y="1027073"/>
            <a:ext cx="3467999" cy="252170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7F247CB-4B04-45CE-8DB8-10156DCB5C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502" y="993225"/>
            <a:ext cx="3661897" cy="291000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9E43A4C-F92A-4350-92AF-9E17D1334A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3" y="3701617"/>
            <a:ext cx="3802713" cy="2910003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2822E27-3360-4CE4-A6C9-0B8D2DF658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11" y="4000898"/>
            <a:ext cx="3348477" cy="251769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584B52D-6F41-4664-B588-7B5812EC9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79" y="952703"/>
            <a:ext cx="3967590" cy="304819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21B990A-76A5-403F-B7D7-AD5C9D3E4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074" y="3690799"/>
            <a:ext cx="3214863" cy="255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913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7820C8-DEC4-4F08-B9BB-1C29F9C6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Overall </a:t>
            </a:r>
            <a:r>
              <a:rPr lang="de-DE" dirty="0" err="1"/>
              <a:t>results</a:t>
            </a:r>
            <a:r>
              <a:rPr lang="de-DE" dirty="0"/>
              <a:t>, </a:t>
            </a:r>
            <a:r>
              <a:rPr lang="de-DE" dirty="0" err="1"/>
              <a:t>compared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original </a:t>
            </a:r>
            <a:r>
              <a:rPr lang="de-DE" dirty="0" err="1"/>
              <a:t>study</a:t>
            </a:r>
            <a:endParaRPr lang="de-DE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D17916D-452D-4DFF-986C-957187C312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0530" y="1803602"/>
            <a:ext cx="5399088" cy="3964218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29BFBD-E2B7-4527-8BA8-6A83A4E61C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F2C55BC-8DE5-41DA-8E9F-72012BAE0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31D811CB-9DC9-4A3B-9EC4-B47D59AB195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3"/>
          <a:srcRect l="4885" r="4885"/>
          <a:stretch>
            <a:fillRect/>
          </a:stretch>
        </p:blipFill>
        <p:spPr>
          <a:xfrm>
            <a:off x="821862" y="1337711"/>
            <a:ext cx="5156200" cy="48960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885402-766F-4DF9-94F2-71C8028C01F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>
                <a:hlinkClick r:id="rId4"/>
              </a:rPr>
              <a:t>https://doi.org/10.1145/3341161.3343520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3205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0F6400-D6DD-42B4-8181-C61F8E872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14</a:t>
            </a:fld>
            <a:endParaRPr lang="de-DE" dirty="0"/>
          </a:p>
        </p:txBody>
      </p:sp>
      <p:graphicFrame>
        <p:nvGraphicFramePr>
          <p:cNvPr id="7" name="Tabellenplatzhalter 6">
            <a:extLst>
              <a:ext uri="{FF2B5EF4-FFF2-40B4-BE49-F238E27FC236}">
                <a16:creationId xmlns:a16="http://schemas.microsoft.com/office/drawing/2014/main" id="{32035DA3-C201-4666-A405-4D7898A48D5B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951235111"/>
              </p:ext>
            </p:extLst>
          </p:nvPr>
        </p:nvGraphicFramePr>
        <p:xfrm>
          <a:off x="695325" y="1996440"/>
          <a:ext cx="1080135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3352503024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52162443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5695495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01945159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661808305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923952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Strongly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Somewhat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Neither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nor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Somewhat</a:t>
                      </a:r>
                      <a:endParaRPr lang="de-DE" dirty="0"/>
                    </a:p>
                    <a:p>
                      <a:r>
                        <a:rPr lang="de-DE" dirty="0" err="1"/>
                        <a:t>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Strongly</a:t>
                      </a:r>
                      <a:br>
                        <a:rPr lang="de-DE" dirty="0"/>
                      </a:br>
                      <a:r>
                        <a:rPr lang="de-DE" dirty="0" err="1"/>
                        <a:t>agree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86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83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662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Responsibility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50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94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Positivity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0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01245"/>
                  </a:ext>
                </a:extLst>
              </a:tr>
            </a:tbl>
          </a:graphicData>
        </a:graphic>
      </p:graphicFrame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DD0252-7AE9-4766-B97B-0A4A0C9468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DF5E59-378E-4787-82DB-066523F5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Attitude</a:t>
            </a:r>
          </a:p>
        </p:txBody>
      </p:sp>
    </p:spTree>
    <p:extLst>
      <p:ext uri="{BB962C8B-B14F-4D97-AF65-F5344CB8AC3E}">
        <p14:creationId xmlns:p14="http://schemas.microsoft.com/office/powerpoint/2010/main" val="1783916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0F6400-D6DD-42B4-8181-C61F8E872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DD0252-7AE9-4766-B97B-0A4A0C9468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DF5E59-378E-4787-82DB-066523F5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Behaviour</a:t>
            </a:r>
            <a:endParaRPr lang="de-DE" dirty="0"/>
          </a:p>
        </p:txBody>
      </p:sp>
      <p:graphicFrame>
        <p:nvGraphicFramePr>
          <p:cNvPr id="8" name="Tabellenplatzhalter 6">
            <a:extLst>
              <a:ext uri="{FF2B5EF4-FFF2-40B4-BE49-F238E27FC236}">
                <a16:creationId xmlns:a16="http://schemas.microsoft.com/office/drawing/2014/main" id="{909337C4-D3CD-47C0-9B82-F918202A00B5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2016474360"/>
              </p:ext>
            </p:extLst>
          </p:nvPr>
        </p:nvGraphicFramePr>
        <p:xfrm>
          <a:off x="695325" y="1996440"/>
          <a:ext cx="1080135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3352503024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52162443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5695495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01945159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661808305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923952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Strongly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Somewhat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Neither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nor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Somewhat</a:t>
                      </a:r>
                      <a:endParaRPr lang="de-DE" dirty="0"/>
                    </a:p>
                    <a:p>
                      <a:r>
                        <a:rPr lang="de-DE" dirty="0" err="1"/>
                        <a:t>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Strongly</a:t>
                      </a:r>
                      <a:br>
                        <a:rPr lang="de-DE" dirty="0"/>
                      </a:br>
                      <a:r>
                        <a:rPr lang="de-DE" dirty="0" err="1"/>
                        <a:t>agree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86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83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662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Compliance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50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94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Risk-</a:t>
                      </a:r>
                      <a:r>
                        <a:rPr lang="de-DE" dirty="0" err="1"/>
                        <a:t>Taking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0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0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0118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0F6400-D6DD-42B4-8181-C61F8E872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DD0252-7AE9-4766-B97B-0A4A0C9468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DF5E59-378E-4787-82DB-066523F5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Competency</a:t>
            </a:r>
            <a:endParaRPr lang="de-DE" dirty="0"/>
          </a:p>
        </p:txBody>
      </p:sp>
      <p:graphicFrame>
        <p:nvGraphicFramePr>
          <p:cNvPr id="8" name="Tabellenplatzhalter 6">
            <a:extLst>
              <a:ext uri="{FF2B5EF4-FFF2-40B4-BE49-F238E27FC236}">
                <a16:creationId xmlns:a16="http://schemas.microsoft.com/office/drawing/2014/main" id="{1330FDBB-0D58-461C-B8AA-19A99F0D3502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141611272"/>
              </p:ext>
            </p:extLst>
          </p:nvPr>
        </p:nvGraphicFramePr>
        <p:xfrm>
          <a:off x="695325" y="1996440"/>
          <a:ext cx="1080135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3352503024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52162443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5695495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01945159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661808305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923952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Strongly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Somewhat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Neither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nor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Somewhat</a:t>
                      </a:r>
                      <a:endParaRPr lang="de-DE" dirty="0"/>
                    </a:p>
                    <a:p>
                      <a:r>
                        <a:rPr lang="de-DE" dirty="0" err="1"/>
                        <a:t>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Strongly</a:t>
                      </a:r>
                      <a:br>
                        <a:rPr lang="de-DE" dirty="0"/>
                      </a:br>
                      <a:r>
                        <a:rPr lang="de-DE" dirty="0" err="1"/>
                        <a:t>agree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86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83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662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50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94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Effectiveness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0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0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103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0F6400-D6DD-42B4-8181-C61F8E872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DD0252-7AE9-4766-B97B-0A4A0C9468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DF5E59-378E-4787-82DB-066523F5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Subjective</a:t>
            </a:r>
            <a:r>
              <a:rPr lang="de-DE" dirty="0"/>
              <a:t> </a:t>
            </a:r>
            <a:r>
              <a:rPr lang="de-DE" dirty="0" err="1"/>
              <a:t>Norms</a:t>
            </a:r>
            <a:endParaRPr lang="de-DE" dirty="0"/>
          </a:p>
        </p:txBody>
      </p:sp>
      <p:graphicFrame>
        <p:nvGraphicFramePr>
          <p:cNvPr id="8" name="Tabellenplatzhalter 6">
            <a:extLst>
              <a:ext uri="{FF2B5EF4-FFF2-40B4-BE49-F238E27FC236}">
                <a16:creationId xmlns:a16="http://schemas.microsoft.com/office/drawing/2014/main" id="{9DE70915-1115-4112-AE4A-95B0A69EC904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4227799995"/>
              </p:ext>
            </p:extLst>
          </p:nvPr>
        </p:nvGraphicFramePr>
        <p:xfrm>
          <a:off x="695325" y="1996440"/>
          <a:ext cx="1080135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3352503024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52162443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5695495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01945159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661808305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923952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Strongly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Somewhat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Neither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nor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Somewhat</a:t>
                      </a:r>
                      <a:endParaRPr lang="de-DE" dirty="0"/>
                    </a:p>
                    <a:p>
                      <a:r>
                        <a:rPr lang="de-DE" dirty="0" err="1"/>
                        <a:t>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Strongly</a:t>
                      </a:r>
                      <a:br>
                        <a:rPr lang="de-DE" dirty="0"/>
                      </a:br>
                      <a:r>
                        <a:rPr lang="de-DE" dirty="0" err="1"/>
                        <a:t>agree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86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Trust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83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662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Supportiveness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50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94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Expectation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0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0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509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0F6400-D6DD-42B4-8181-C61F8E872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DD0252-7AE9-4766-B97B-0A4A0C9468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DF5E59-378E-4787-82DB-066523F5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Governance</a:t>
            </a:r>
            <a:endParaRPr lang="de-DE" dirty="0"/>
          </a:p>
        </p:txBody>
      </p:sp>
      <p:graphicFrame>
        <p:nvGraphicFramePr>
          <p:cNvPr id="8" name="Tabellenplatzhalter 6">
            <a:extLst>
              <a:ext uri="{FF2B5EF4-FFF2-40B4-BE49-F238E27FC236}">
                <a16:creationId xmlns:a16="http://schemas.microsoft.com/office/drawing/2014/main" id="{D25A34D4-666D-4A01-9511-28F58C22D623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923422034"/>
              </p:ext>
            </p:extLst>
          </p:nvPr>
        </p:nvGraphicFramePr>
        <p:xfrm>
          <a:off x="695325" y="1996440"/>
          <a:ext cx="1080135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3352503024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52162443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5695495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01945159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661808305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923952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Strongly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Somewhat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Neither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nor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Somewhat</a:t>
                      </a:r>
                      <a:endParaRPr lang="de-DE" dirty="0"/>
                    </a:p>
                    <a:p>
                      <a:r>
                        <a:rPr lang="de-DE" dirty="0" err="1"/>
                        <a:t>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Strongly</a:t>
                      </a:r>
                      <a:br>
                        <a:rPr lang="de-DE" dirty="0"/>
                      </a:br>
                      <a:r>
                        <a:rPr lang="de-DE" dirty="0" err="1"/>
                        <a:t>agree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86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Expertise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83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662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Policies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50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94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0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0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41234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0F6400-D6DD-42B4-8181-C61F8E872D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DD0252-7AE9-4766-B97B-0A4A0C9468A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F6DF5E59-378E-4787-82DB-066523F5B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Communication</a:t>
            </a:r>
          </a:p>
        </p:txBody>
      </p:sp>
      <p:graphicFrame>
        <p:nvGraphicFramePr>
          <p:cNvPr id="8" name="Tabellenplatzhalter 6">
            <a:extLst>
              <a:ext uri="{FF2B5EF4-FFF2-40B4-BE49-F238E27FC236}">
                <a16:creationId xmlns:a16="http://schemas.microsoft.com/office/drawing/2014/main" id="{343A44D1-FD83-4C4A-9467-5F7E4065ADCD}"/>
              </a:ext>
            </a:extLst>
          </p:cNvPr>
          <p:cNvGraphicFramePr>
            <a:graphicFrameLocks noGrp="1"/>
          </p:cNvGraphicFramePr>
          <p:nvPr>
            <p:ph type="tbl" sz="quarter" idx="11"/>
            <p:extLst>
              <p:ext uri="{D42A27DB-BD31-4B8C-83A1-F6EECF244321}">
                <p14:modId xmlns:p14="http://schemas.microsoft.com/office/powerpoint/2010/main" val="1397210257"/>
              </p:ext>
            </p:extLst>
          </p:nvPr>
        </p:nvGraphicFramePr>
        <p:xfrm>
          <a:off x="695325" y="1996440"/>
          <a:ext cx="1080135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3352503024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521624438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405695495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01945159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3661808305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9239520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Strongly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Somewhat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Neither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agree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nor</a:t>
                      </a:r>
                      <a:r>
                        <a:rPr lang="de-DE" dirty="0"/>
                        <a:t> </a:t>
                      </a:r>
                      <a:r>
                        <a:rPr lang="de-DE" dirty="0" err="1"/>
                        <a:t>disagree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Somewhat</a:t>
                      </a:r>
                      <a:endParaRPr lang="de-DE" dirty="0"/>
                    </a:p>
                    <a:p>
                      <a:r>
                        <a:rPr lang="de-DE" dirty="0" err="1"/>
                        <a:t>agree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Strongly</a:t>
                      </a:r>
                      <a:br>
                        <a:rPr lang="de-DE" dirty="0"/>
                      </a:br>
                      <a:r>
                        <a:rPr lang="de-DE" dirty="0" err="1"/>
                        <a:t>agree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08664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837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662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Codification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509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945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/>
                        <a:t>Personalization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60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97012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48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729C4-9DEB-459D-9541-FF71C54DE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About Me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C7024C2B-11A2-46E1-BE1A-381D81218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Research in </a:t>
            </a:r>
            <a:r>
              <a:rPr lang="de-DE" dirty="0" err="1"/>
              <a:t>Aeronatuics</a:t>
            </a:r>
            <a:r>
              <a:rPr lang="de-DE" dirty="0"/>
              <a:t>, Space, Transportation, Energy, Security, and </a:t>
            </a:r>
            <a:r>
              <a:rPr lang="de-DE" dirty="0" err="1"/>
              <a:t>Digitalisation</a:t>
            </a:r>
            <a:endParaRPr lang="de-DE" dirty="0"/>
          </a:p>
          <a:p>
            <a:r>
              <a:rPr lang="de-DE" dirty="0"/>
              <a:t>50+ Institutes, 30+ Sites in Germany,</a:t>
            </a:r>
            <a:br>
              <a:rPr lang="de-DE" dirty="0"/>
            </a:br>
            <a:r>
              <a:rPr lang="de-DE" dirty="0"/>
              <a:t>10 000+ </a:t>
            </a:r>
            <a:r>
              <a:rPr lang="de-DE" dirty="0" err="1"/>
              <a:t>Employees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1D51577-0A2F-4ABD-974D-6BCE2DEE84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179F7BB2-8A69-4F10-9D6A-9012A934047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German Aerospace Center (DLR)</a:t>
            </a:r>
          </a:p>
        </p:txBody>
      </p:sp>
      <p:sp>
        <p:nvSpPr>
          <p:cNvPr id="15" name="Inhaltsplatzhalter 14">
            <a:extLst>
              <a:ext uri="{FF2B5EF4-FFF2-40B4-BE49-F238E27FC236}">
                <a16:creationId xmlns:a16="http://schemas.microsoft.com/office/drawing/2014/main" id="{CC332A22-8DBA-4055-B30C-506B5AA4018A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/>
              <a:t>Group </a:t>
            </a:r>
            <a:r>
              <a:rPr lang="de-DE" dirty="0" err="1"/>
              <a:t>within</a:t>
            </a:r>
            <a:r>
              <a:rPr lang="de-DE" dirty="0"/>
              <a:t> „Institute </a:t>
            </a:r>
            <a:r>
              <a:rPr lang="de-DE" dirty="0" err="1"/>
              <a:t>for</a:t>
            </a:r>
            <a:r>
              <a:rPr lang="de-DE" dirty="0"/>
              <a:t> Software Technology“</a:t>
            </a:r>
          </a:p>
          <a:p>
            <a:r>
              <a:rPr lang="de-DE" dirty="0"/>
              <a:t>„</a:t>
            </a:r>
            <a:r>
              <a:rPr lang="de-DE" dirty="0" err="1"/>
              <a:t>Classical</a:t>
            </a:r>
            <a:r>
              <a:rPr lang="de-DE" dirty="0"/>
              <a:t> RSE </a:t>
            </a:r>
            <a:r>
              <a:rPr lang="de-DE" dirty="0" err="1"/>
              <a:t>work</a:t>
            </a:r>
            <a:r>
              <a:rPr lang="de-DE" dirty="0"/>
              <a:t>“</a:t>
            </a:r>
          </a:p>
          <a:p>
            <a:pPr lvl="1"/>
            <a:r>
              <a:rPr lang="de-DE" dirty="0"/>
              <a:t>Guidelines: rse.dlr.de</a:t>
            </a:r>
          </a:p>
          <a:p>
            <a:pPr lvl="1"/>
            <a:r>
              <a:rPr lang="de-DE" dirty="0"/>
              <a:t>Tools + Trainings</a:t>
            </a:r>
          </a:p>
          <a:p>
            <a:pPr lvl="1"/>
            <a:r>
              <a:rPr lang="de-DE" dirty="0"/>
              <a:t>Support + Consulting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588BDB12-F4D2-42CB-9932-45AF61966E3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Sustainable</a:t>
            </a:r>
            <a:r>
              <a:rPr lang="de-DE" dirty="0"/>
              <a:t> Software Engineering</a:t>
            </a:r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809CBE03-2DAD-4A11-94F3-763AB95FB87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9" r="15879"/>
          <a:stretch>
            <a:fillRect/>
          </a:stretch>
        </p:blipFill>
        <p:spPr/>
      </p:pic>
      <p:sp>
        <p:nvSpPr>
          <p:cNvPr id="25" name="Sprechblase: rechteckig 24">
            <a:extLst>
              <a:ext uri="{FF2B5EF4-FFF2-40B4-BE49-F238E27FC236}">
                <a16:creationId xmlns:a16="http://schemas.microsoft.com/office/drawing/2014/main" id="{80F52863-4877-44CC-813B-45EDBD519B46}"/>
              </a:ext>
            </a:extLst>
          </p:cNvPr>
          <p:cNvSpPr/>
          <p:nvPr/>
        </p:nvSpPr>
        <p:spPr>
          <a:xfrm>
            <a:off x="7025930" y="4921560"/>
            <a:ext cx="4122019" cy="1355396"/>
          </a:xfrm>
          <a:prstGeom prst="wedgeRectCallout">
            <a:avLst>
              <a:gd name="adj1" fmla="val 573"/>
              <a:gd name="adj2" fmla="val -9170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i="1" dirty="0">
                <a:solidFill>
                  <a:schemeClr val="bg1"/>
                </a:solidFill>
              </a:rPr>
              <a:t>Michael Meinel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Research Software Engineer</a:t>
            </a:r>
          </a:p>
          <a:p>
            <a:pPr marL="285750" indent="-285750">
              <a:buFontTx/>
              <a:buChar char="-"/>
            </a:pPr>
            <a:r>
              <a:rPr lang="de-DE" dirty="0" err="1">
                <a:solidFill>
                  <a:schemeClr val="bg1"/>
                </a:solidFill>
              </a:rPr>
              <a:t>Helping</a:t>
            </a:r>
            <a:r>
              <a:rPr lang="de-DE" dirty="0">
                <a:solidFill>
                  <a:schemeClr val="bg1"/>
                </a:solidFill>
              </a:rPr>
              <a:t> Developers </a:t>
            </a:r>
            <a:r>
              <a:rPr lang="de-DE" dirty="0" err="1">
                <a:solidFill>
                  <a:schemeClr val="bg1"/>
                </a:solidFill>
              </a:rPr>
              <a:t>since</a:t>
            </a:r>
            <a:r>
              <a:rPr lang="de-DE" dirty="0">
                <a:solidFill>
                  <a:schemeClr val="bg1"/>
                </a:solidFill>
              </a:rPr>
              <a:t> 2004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chemeClr val="bg1"/>
                </a:solidFill>
              </a:rPr>
              <a:t>M.Sc. IT-Security (still) in </a:t>
            </a:r>
            <a:r>
              <a:rPr lang="de-DE" dirty="0" err="1">
                <a:solidFill>
                  <a:schemeClr val="bg1"/>
                </a:solidFill>
              </a:rPr>
              <a:t>progress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122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A6F45A6-2BA6-440E-8CF9-D63BA8B7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Outlook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B32B358-DD16-4C9B-B581-A9D98AF8C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Evaluate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 (</a:t>
            </a:r>
            <a:r>
              <a:rPr lang="de-DE" dirty="0" err="1"/>
              <a:t>maybe</a:t>
            </a:r>
            <a:r>
              <a:rPr lang="de-DE" dirty="0"/>
              <a:t>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notebook</a:t>
            </a:r>
            <a:r>
              <a:rPr lang="de-DE" dirty="0"/>
              <a:t>…)</a:t>
            </a:r>
          </a:p>
          <a:p>
            <a:pPr lvl="1"/>
            <a:r>
              <a:rPr lang="de-DE" dirty="0"/>
              <a:t>I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data</a:t>
            </a:r>
            <a:r>
              <a:rPr lang="de-DE" dirty="0"/>
              <a:t>, </a:t>
            </a:r>
            <a:r>
              <a:rPr lang="de-DE" dirty="0" err="1"/>
              <a:t>waiting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come</a:t>
            </a:r>
            <a:r>
              <a:rPr lang="de-DE" dirty="0"/>
              <a:t> back</a:t>
            </a:r>
          </a:p>
          <a:p>
            <a:pPr lvl="1"/>
            <a:r>
              <a:rPr lang="de-DE" dirty="0" err="1"/>
              <a:t>Compare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communities</a:t>
            </a:r>
            <a:endParaRPr lang="de-DE" dirty="0"/>
          </a:p>
          <a:p>
            <a:endParaRPr lang="de-DE" dirty="0"/>
          </a:p>
          <a:p>
            <a:r>
              <a:rPr lang="de-DE" dirty="0"/>
              <a:t>Write and publish a high </a:t>
            </a:r>
            <a:r>
              <a:rPr lang="de-DE" dirty="0" err="1"/>
              <a:t>impact</a:t>
            </a:r>
            <a:r>
              <a:rPr lang="de-DE" dirty="0"/>
              <a:t> </a:t>
            </a:r>
            <a:r>
              <a:rPr lang="de-DE" dirty="0" err="1"/>
              <a:t>paper</a:t>
            </a:r>
            <a:r>
              <a:rPr lang="de-DE" dirty="0"/>
              <a:t>!</a:t>
            </a:r>
          </a:p>
          <a:p>
            <a:pPr lvl="1"/>
            <a:r>
              <a:rPr lang="de-DE" dirty="0"/>
              <a:t>Maybe </a:t>
            </a:r>
            <a:r>
              <a:rPr lang="de-DE" dirty="0" err="1"/>
              <a:t>we‘ll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again</a:t>
            </a:r>
            <a:r>
              <a:rPr lang="de-DE" dirty="0"/>
              <a:t> at </a:t>
            </a:r>
            <a:r>
              <a:rPr lang="de-DE" dirty="0" err="1"/>
              <a:t>RSECon</a:t>
            </a:r>
            <a:r>
              <a:rPr lang="de-DE" dirty="0"/>
              <a:t> UK ;)</a:t>
            </a:r>
          </a:p>
          <a:p>
            <a:pPr lvl="1"/>
            <a:r>
              <a:rPr lang="de-DE" dirty="0"/>
              <a:t>Kick off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</a:t>
            </a:r>
            <a:r>
              <a:rPr lang="de-DE" dirty="0" err="1"/>
              <a:t>newly</a:t>
            </a:r>
            <a:r>
              <a:rPr lang="de-DE" dirty="0"/>
              <a:t> </a:t>
            </a:r>
            <a:r>
              <a:rPr lang="de-DE" dirty="0" err="1"/>
              <a:t>established</a:t>
            </a:r>
            <a:r>
              <a:rPr lang="de-DE" dirty="0"/>
              <a:t> Secure Software Engineering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group</a:t>
            </a:r>
            <a:endParaRPr lang="de-DE" dirty="0"/>
          </a:p>
          <a:p>
            <a:endParaRPr lang="de-DE" dirty="0"/>
          </a:p>
          <a:p>
            <a:r>
              <a:rPr lang="de-DE" dirty="0"/>
              <a:t>Start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targeted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towards</a:t>
            </a:r>
            <a:r>
              <a:rPr lang="de-DE" dirty="0"/>
              <a:t> Secure Research Software </a:t>
            </a:r>
            <a:r>
              <a:rPr lang="de-DE" dirty="0" err="1"/>
              <a:t>Engieering</a:t>
            </a:r>
            <a:endParaRPr lang="de-DE" dirty="0"/>
          </a:p>
          <a:p>
            <a:pPr lvl="1"/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guineapigs</a:t>
            </a:r>
            <a:r>
              <a:rPr lang="de-DE" dirty="0"/>
              <a:t> and </a:t>
            </a:r>
            <a:r>
              <a:rPr lang="de-DE" dirty="0" err="1"/>
              <a:t>I‘m</a:t>
            </a:r>
            <a:r>
              <a:rPr lang="de-DE" dirty="0"/>
              <a:t> </a:t>
            </a:r>
            <a:r>
              <a:rPr lang="de-DE" dirty="0" err="1"/>
              <a:t>very</a:t>
            </a:r>
            <a:r>
              <a:rPr lang="de-DE" dirty="0"/>
              <a:t> </a:t>
            </a:r>
            <a:r>
              <a:rPr lang="de-DE" dirty="0" err="1"/>
              <a:t>thankful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endParaRPr lang="de-DE" dirty="0"/>
          </a:p>
          <a:p>
            <a:pPr lvl="1"/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 and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ideas</a:t>
            </a:r>
            <a:r>
              <a:rPr lang="de-DE" dirty="0"/>
              <a:t>, </a:t>
            </a:r>
            <a:r>
              <a:rPr lang="de-DE" dirty="0" err="1"/>
              <a:t>don‘t</a:t>
            </a:r>
            <a:r>
              <a:rPr lang="de-DE" dirty="0"/>
              <a:t> </a:t>
            </a:r>
            <a:r>
              <a:rPr lang="de-DE" dirty="0" err="1"/>
              <a:t>hesitate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me</a:t>
            </a:r>
            <a:endParaRPr lang="de-DE" dirty="0"/>
          </a:p>
          <a:p>
            <a:pPr lvl="1"/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goal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our</a:t>
            </a:r>
            <a:r>
              <a:rPr lang="de-DE" dirty="0"/>
              <a:t> RSE </a:t>
            </a:r>
            <a:r>
              <a:rPr lang="de-DE" dirty="0" err="1"/>
              <a:t>guidelines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secure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D84E180-D3F9-46F2-8F9F-4DEFE85C6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E0A0B53-89B6-4661-9428-368E68A55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7845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>
            <a:extLst>
              <a:ext uri="{FF2B5EF4-FFF2-40B4-BE49-F238E27FC236}">
                <a16:creationId xmlns:a16="http://schemas.microsoft.com/office/drawing/2014/main" id="{7B4EA774-811D-49A6-B74B-5FDAE494A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Impressum</a:t>
            </a:r>
          </a:p>
        </p:txBody>
      </p:sp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EA537F64-230B-42FD-89E7-DE3CBE577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2288" indent="-1792288" defTabSz="1616075">
              <a:buNone/>
            </a:pPr>
            <a:r>
              <a:rPr lang="de-DE" dirty="0"/>
              <a:t>Thema: 	</a:t>
            </a:r>
            <a:r>
              <a:rPr lang="en-US" b="1" dirty="0"/>
              <a:t>First Results on the Security Culture Survey</a:t>
            </a:r>
            <a:br>
              <a:rPr lang="de-DE" dirty="0"/>
            </a:br>
            <a:r>
              <a:rPr lang="de-DE" dirty="0"/>
              <a:t>de-RSE‘24 Conference, 05. – 07.03.2024, Uni Würzburg</a:t>
            </a:r>
          </a:p>
          <a:p>
            <a:pPr marL="1792288" indent="-1792288" defTabSz="1616075">
              <a:buNone/>
            </a:pPr>
            <a:r>
              <a:rPr lang="de-DE" dirty="0"/>
              <a:t>Datum: 	2024-03-05</a:t>
            </a:r>
          </a:p>
          <a:p>
            <a:pPr marL="1792288" indent="-1792288" defTabSz="1616075">
              <a:buNone/>
            </a:pPr>
            <a:r>
              <a:rPr lang="de-DE" dirty="0"/>
              <a:t>Autor: 	Michael Meinel</a:t>
            </a:r>
          </a:p>
          <a:p>
            <a:pPr marL="1792288" indent="-1792288" defTabSz="1616075">
              <a:buNone/>
            </a:pPr>
            <a:r>
              <a:rPr lang="de-DE" dirty="0"/>
              <a:t>Institut: 	DLR Institut </a:t>
            </a:r>
            <a:r>
              <a:rPr lang="de-DE"/>
              <a:t>für Softwaretechnologie</a:t>
            </a:r>
            <a:endParaRPr lang="de-DE" dirty="0"/>
          </a:p>
          <a:p>
            <a:pPr marL="1792288" indent="-1792288" defTabSz="1616075">
              <a:buNone/>
            </a:pPr>
            <a:r>
              <a:rPr lang="de-DE" dirty="0"/>
              <a:t>Bildquellen: 	Alle Bilder „DLR (CC BY-NC-ND 3.0)“,</a:t>
            </a:r>
            <a:br>
              <a:rPr lang="de-DE" dirty="0"/>
            </a:br>
            <a:r>
              <a:rPr lang="de-DE" dirty="0"/>
              <a:t>sofern nicht anders angegeben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4B6424F-DB66-7B23-8F6D-278E818E2F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21</a:t>
            </a:fld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3D0EFD3-8E7B-77B0-FB7C-244F1E7C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5898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>
            <a:extLst>
              <a:ext uri="{FF2B5EF4-FFF2-40B4-BE49-F238E27FC236}">
                <a16:creationId xmlns:a16="http://schemas.microsoft.com/office/drawing/2014/main" id="{23DDACC9-8F49-4EB6-8385-97738002928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4" b="10744"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BD1D39-02ED-45CD-AA83-CA21CE395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9417D1A8-D426-4B5D-B2E1-3B2642FC0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First,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History</a:t>
            </a:r>
            <a:r>
              <a:rPr lang="de-DE" dirty="0"/>
              <a:t>!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D3CFE467-1637-4012-9C99-B314C3ECA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25875A05-3ED7-4C6E-AD1B-BCF0FE9BB1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11B60E6-89D4-40B8-807B-6BEAC9C8CB9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7349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B3FF3286-17C5-42A9-9D01-7C4657BF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305" y="1502273"/>
            <a:ext cx="3477311" cy="450542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9F6B03A1-D3F8-42C6-B81B-FB35DFB5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3100" dirty="0"/>
              <a:t>DLR Secure Software Engineering</a:t>
            </a:r>
            <a:br>
              <a:rPr lang="de-DE" sz="3100" dirty="0"/>
            </a:br>
            <a:br>
              <a:rPr lang="de-DE" sz="1800" dirty="0"/>
            </a:br>
            <a:r>
              <a:rPr lang="de-DE" sz="2000" b="0" dirty="0"/>
              <a:t>2018 ACM/IEEE 1st International Workshop on Security Awareness </a:t>
            </a:r>
            <a:r>
              <a:rPr lang="de-DE" sz="2000" b="0" dirty="0" err="1"/>
              <a:t>from</a:t>
            </a:r>
            <a:r>
              <a:rPr lang="de-DE" sz="2000" b="0" dirty="0"/>
              <a:t> Design </a:t>
            </a:r>
            <a:r>
              <a:rPr lang="de-DE" sz="2000" b="0" dirty="0" err="1"/>
              <a:t>to</a:t>
            </a:r>
            <a:r>
              <a:rPr lang="de-DE" sz="2000" b="0" dirty="0"/>
              <a:t> </a:t>
            </a:r>
            <a:r>
              <a:rPr lang="de-DE" sz="2000" b="0" dirty="0" err="1"/>
              <a:t>Deployment</a:t>
            </a:r>
            <a:endParaRPr lang="de-DE" sz="2000" b="0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73EB2A11-391D-43A2-BE86-51A95D944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007" y="2111224"/>
            <a:ext cx="3487213" cy="4510983"/>
          </a:xfrm>
          <a:ln w="3175">
            <a:solidFill>
              <a:schemeClr val="tx1"/>
            </a:solidFill>
          </a:ln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EC251B-B882-434C-AEA3-6C215E0E10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7189393-AE09-4E16-96CF-FA102BCB1F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b="0" dirty="0"/>
              <a:t>Position and Vision Paper</a:t>
            </a:r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326299A-1DB1-42B3-A334-EAF8E5FD4AE5}"/>
              </a:ext>
            </a:extLst>
          </p:cNvPr>
          <p:cNvSpPr/>
          <p:nvPr/>
        </p:nvSpPr>
        <p:spPr>
          <a:xfrm>
            <a:off x="7700827" y="6084120"/>
            <a:ext cx="3280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err="1"/>
              <a:t>Full</a:t>
            </a:r>
            <a:r>
              <a:rPr lang="de-DE" sz="1200" dirty="0"/>
              <a:t> Paper:</a:t>
            </a:r>
          </a:p>
          <a:p>
            <a:r>
              <a:rPr lang="de-DE" sz="1200" dirty="0"/>
              <a:t>https://doi.org/10.23919/SEAD.2018.8472854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57B46364-7621-40FC-99F8-39D96335ECD9}"/>
              </a:ext>
            </a:extLst>
          </p:cNvPr>
          <p:cNvSpPr txBox="1">
            <a:spLocks/>
          </p:cNvSpPr>
          <p:nvPr/>
        </p:nvSpPr>
        <p:spPr>
          <a:xfrm>
            <a:off x="695327" y="2096739"/>
            <a:ext cx="3477311" cy="45199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/>
              <a:t>Published</a:t>
            </a:r>
            <a:r>
              <a:rPr lang="de-DE" sz="1800" dirty="0"/>
              <a:t> in 2018 at ICSE Workshop „SEAD’18“</a:t>
            </a:r>
          </a:p>
          <a:p>
            <a:endParaRPr lang="de-DE" sz="1800" dirty="0"/>
          </a:p>
          <a:p>
            <a:r>
              <a:rPr lang="de-DE" sz="1800" dirty="0"/>
              <a:t>Possible </a:t>
            </a:r>
            <a:r>
              <a:rPr lang="de-DE" sz="1800" dirty="0" err="1"/>
              <a:t>Collaboration</a:t>
            </a:r>
            <a:r>
              <a:rPr lang="de-DE" sz="1800" dirty="0"/>
              <a:t> </a:t>
            </a:r>
            <a:r>
              <a:rPr lang="de-DE" sz="1800" dirty="0" err="1"/>
              <a:t>ideas</a:t>
            </a:r>
            <a:r>
              <a:rPr lang="de-DE" sz="1800" dirty="0"/>
              <a:t> </a:t>
            </a:r>
            <a:r>
              <a:rPr lang="de-DE" sz="1800" dirty="0" err="1"/>
              <a:t>with</a:t>
            </a:r>
            <a:r>
              <a:rPr lang="de-DE" sz="1800" dirty="0"/>
              <a:t> </a:t>
            </a:r>
            <a:r>
              <a:rPr lang="de-DE" sz="1800" dirty="0" err="1"/>
              <a:t>newly</a:t>
            </a:r>
            <a:r>
              <a:rPr lang="de-DE" sz="1800" dirty="0"/>
              <a:t> </a:t>
            </a:r>
            <a:r>
              <a:rPr lang="de-DE" sz="1800" dirty="0" err="1"/>
              <a:t>founded</a:t>
            </a:r>
            <a:r>
              <a:rPr lang="de-DE" sz="1800" dirty="0"/>
              <a:t> Institute </a:t>
            </a:r>
            <a:r>
              <a:rPr lang="de-DE" sz="1800" dirty="0" err="1"/>
              <a:t>for</a:t>
            </a:r>
            <a:r>
              <a:rPr lang="de-DE" sz="1800" dirty="0"/>
              <a:t> Data Science (DW)</a:t>
            </a:r>
          </a:p>
          <a:p>
            <a:pPr lvl="1"/>
            <a:r>
              <a:rPr lang="de-DE" sz="1600" dirty="0"/>
              <a:t>Data </a:t>
            </a:r>
            <a:r>
              <a:rPr lang="de-DE" sz="1600" dirty="0" err="1"/>
              <a:t>driven</a:t>
            </a:r>
            <a:r>
              <a:rPr lang="de-DE" sz="1600" dirty="0"/>
              <a:t>, </a:t>
            </a:r>
            <a:r>
              <a:rPr lang="de-DE" sz="1600" dirty="0" err="1"/>
              <a:t>automated</a:t>
            </a:r>
            <a:r>
              <a:rPr lang="de-DE" sz="1600" dirty="0"/>
              <a:t> </a:t>
            </a:r>
            <a:r>
              <a:rPr lang="de-DE" sz="1600" dirty="0" err="1"/>
              <a:t>security</a:t>
            </a:r>
            <a:r>
              <a:rPr lang="de-DE" sz="1600" dirty="0"/>
              <a:t> </a:t>
            </a:r>
            <a:r>
              <a:rPr lang="de-DE" sz="1600" dirty="0" err="1"/>
              <a:t>audition</a:t>
            </a:r>
            <a:endParaRPr lang="de-DE" sz="1600" dirty="0"/>
          </a:p>
          <a:p>
            <a:pPr lvl="1"/>
            <a:r>
              <a:rPr lang="de-DE" sz="1600" dirty="0" err="1"/>
              <a:t>Adoptation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Software Engineering </a:t>
            </a:r>
            <a:r>
              <a:rPr lang="de-DE" sz="1600" dirty="0" err="1"/>
              <a:t>methods</a:t>
            </a:r>
            <a:r>
              <a:rPr lang="de-DE" sz="1600" dirty="0"/>
              <a:t> and </a:t>
            </a:r>
            <a:r>
              <a:rPr lang="de-DE" sz="1600" dirty="0" err="1"/>
              <a:t>processes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increase</a:t>
            </a:r>
            <a:r>
              <a:rPr lang="de-DE" sz="1600" dirty="0"/>
              <a:t> </a:t>
            </a:r>
            <a:r>
              <a:rPr lang="de-DE" sz="1600" dirty="0" err="1"/>
              <a:t>security</a:t>
            </a:r>
            <a:endParaRPr lang="de-DE" sz="1600" dirty="0"/>
          </a:p>
          <a:p>
            <a:endParaRPr lang="de-DE" sz="2000" dirty="0"/>
          </a:p>
          <a:p>
            <a:r>
              <a:rPr lang="de-DE" sz="2000" dirty="0"/>
              <a:t>DW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now</a:t>
            </a:r>
            <a:r>
              <a:rPr lang="de-DE" sz="2000" dirty="0"/>
              <a:t> operational</a:t>
            </a:r>
          </a:p>
        </p:txBody>
      </p:sp>
    </p:spTree>
    <p:extLst>
      <p:ext uri="{BB962C8B-B14F-4D97-AF65-F5344CB8AC3E}">
        <p14:creationId xmlns:p14="http://schemas.microsoft.com/office/powerpoint/2010/main" val="145332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C3760762-4B20-4786-ABFF-A7B554261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RSECon</a:t>
            </a:r>
            <a:r>
              <a:rPr lang="en-US" dirty="0"/>
              <a:t> UK 2022, </a:t>
            </a:r>
          </a:p>
          <a:p>
            <a:r>
              <a:rPr lang="en-US" dirty="0"/>
              <a:t>Michael Meinel, Martin </a:t>
            </a:r>
            <a:r>
              <a:rPr lang="en-US" dirty="0" err="1"/>
              <a:t>Stoffers</a:t>
            </a:r>
            <a:r>
              <a:rPr lang="en-US" dirty="0"/>
              <a:t> – German Aerospace Center (DLR)</a:t>
            </a: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DD4181-7174-4B48-BCBE-00B8051A4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</a:t>
            </a:r>
            <a:br>
              <a:rPr lang="en-US" dirty="0"/>
            </a:br>
            <a:r>
              <a:rPr lang="en-US" dirty="0"/>
              <a:t>Secure Software</a:t>
            </a:r>
            <a:br>
              <a:rPr lang="en-US" dirty="0"/>
            </a:br>
            <a:r>
              <a:rPr lang="en-US" dirty="0"/>
              <a:t>Engineering</a:t>
            </a:r>
            <a:br>
              <a:rPr lang="en-US" dirty="0"/>
            </a:br>
            <a:r>
              <a:rPr lang="en-US" dirty="0"/>
              <a:t>For Research Software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4235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2A2971D-835D-4B6E-B184-63FDD3991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Prof. Dr. Michael Felderer </a:t>
            </a:r>
            <a:r>
              <a:rPr lang="de-DE" dirty="0" err="1"/>
              <a:t>joins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DLR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B10F19D-6829-4DA8-9461-D3CD9FFE6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New </a:t>
            </a:r>
            <a:r>
              <a:rPr lang="de-DE" dirty="0" err="1"/>
              <a:t>head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institute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</a:t>
            </a:r>
            <a:r>
              <a:rPr lang="de-DE" dirty="0" err="1"/>
              <a:t>beginning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2023</a:t>
            </a:r>
          </a:p>
          <a:p>
            <a:endParaRPr lang="de-DE" dirty="0"/>
          </a:p>
          <a:p>
            <a:r>
              <a:rPr lang="de-DE" dirty="0"/>
              <a:t>Brings in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topics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Explicit RSE Research</a:t>
            </a:r>
          </a:p>
          <a:p>
            <a:pPr lvl="1"/>
            <a:r>
              <a:rPr lang="de-DE" dirty="0"/>
              <a:t>Security Topics</a:t>
            </a:r>
          </a:p>
          <a:p>
            <a:pPr lvl="1"/>
            <a:r>
              <a:rPr lang="de-DE" dirty="0"/>
              <a:t>…</a:t>
            </a:r>
          </a:p>
          <a:p>
            <a:endParaRPr lang="de-DE"/>
          </a:p>
          <a:p>
            <a:r>
              <a:rPr lang="de-DE"/>
              <a:t>Comes </a:t>
            </a:r>
            <a:r>
              <a:rPr lang="de-DE" dirty="0" err="1"/>
              <a:t>with</a:t>
            </a:r>
            <a:r>
              <a:rPr lang="de-DE" dirty="0"/>
              <a:t> a </a:t>
            </a:r>
            <a:r>
              <a:rPr lang="de-DE" dirty="0" err="1"/>
              <a:t>broad</a:t>
            </a:r>
            <a:r>
              <a:rPr lang="de-DE" dirty="0"/>
              <a:t> network</a:t>
            </a:r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D469CF6D-91A2-40A8-85F3-F1D82767520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6" r="14966"/>
          <a:stretch>
            <a:fillRect/>
          </a:stretch>
        </p:blipFill>
        <p:spPr/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7C8005E-4197-48CD-918C-F27642660EF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C57C116A-8C55-4331-A17A-008C63641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A40ECDA-5537-4EDB-AA4D-03DD48892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763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34E0C9A6-6289-41CB-B6DF-38BFF23F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Getting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…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A38489F-53B5-405D-A663-7D6653E6C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Michael,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I just listened to </a:t>
            </a:r>
            <a:r>
              <a:rPr lang="en-US" dirty="0">
                <a:highlight>
                  <a:srgbClr val="FFFF00"/>
                </a:highlight>
              </a:rPr>
              <a:t>your talk from the RSECon2022</a:t>
            </a:r>
            <a:r>
              <a:rPr lang="en-US" dirty="0"/>
              <a:t>. I found it very interesting. I have interacted with a number of people from DLR in the past including </a:t>
            </a:r>
            <a:r>
              <a:rPr lang="en-US" dirty="0">
                <a:highlight>
                  <a:srgbClr val="FFFF00"/>
                </a:highlight>
              </a:rPr>
              <a:t>Carina Haupt, Tobias </a:t>
            </a:r>
            <a:r>
              <a:rPr lang="en-US" dirty="0" err="1">
                <a:highlight>
                  <a:srgbClr val="FFFF00"/>
                </a:highlight>
              </a:rPr>
              <a:t>Schlauch</a:t>
            </a:r>
            <a:r>
              <a:rPr lang="en-US" dirty="0">
                <a:highlight>
                  <a:srgbClr val="FFFF00"/>
                </a:highlight>
              </a:rPr>
              <a:t>, and Stephan Druskat</a:t>
            </a:r>
            <a:r>
              <a:rPr lang="en-US" dirty="0"/>
              <a:t>.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A brief introduction of me. I have been working with Software Engineering for Research Software for a long time. I have been one of the primary organizers of the SE4Science workshop series (</a:t>
            </a:r>
            <a:r>
              <a:rPr lang="en-US" u="sng" dirty="0">
                <a:hlinkClick r:id="rId2"/>
              </a:rPr>
              <a:t>https://se4science.org/workshops/</a:t>
            </a:r>
            <a:r>
              <a:rPr lang="en-US" dirty="0"/>
              <a:t>). I am also on the Steering Committee for the US-RSE association. I have done a lot of research on adapting various software engineering practices for appropriate use in research software. I use empirical methods to conduct human-based research. I’ve also done some work on security and research software. I attach an editorial that will appear in the Computing in Science &amp; Engineering magazine at some point in the future. This is definitely a topic of interest to me.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You can find more about my work on my webpage: </a:t>
            </a:r>
            <a:r>
              <a:rPr lang="en-US" u="sng" dirty="0">
                <a:hlinkClick r:id="rId3"/>
              </a:rPr>
              <a:t>http://carver.cs.ua.edu/</a:t>
            </a:r>
            <a:r>
              <a:rPr lang="en-US" dirty="0"/>
              <a:t> 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I thought I would contact you to see if there were any projects where my expertise might be useful or where we might collaborate in this area or others.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Look forward to hearing from you.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Best,</a:t>
            </a:r>
            <a:endParaRPr lang="de-DE" dirty="0"/>
          </a:p>
          <a:p>
            <a:pPr marL="0" indent="0">
              <a:buNone/>
            </a:pPr>
            <a:r>
              <a:rPr lang="en-US" dirty="0"/>
              <a:t>-- Jeff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A123CC-C7A6-4140-B19E-57253AAF55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19A4F44-0DF6-48AB-8E38-05DD58890D3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4" y="1487788"/>
            <a:ext cx="5400675" cy="43982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Subject: Secure Software Engineering for Research Software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A84F6B-41F9-43D4-A09F-15135B76AF1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709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49D43ABD-A112-4394-A3B1-932CEE38F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So </a:t>
            </a:r>
            <a:r>
              <a:rPr lang="de-DE" dirty="0" err="1"/>
              <a:t>now</a:t>
            </a:r>
            <a:r>
              <a:rPr lang="de-DE" dirty="0"/>
              <a:t>, </a:t>
            </a:r>
            <a:r>
              <a:rPr lang="de-DE" dirty="0" err="1"/>
              <a:t>we‘re</a:t>
            </a:r>
            <a:r>
              <a:rPr lang="de-DE" dirty="0"/>
              <a:t> </a:t>
            </a:r>
            <a:r>
              <a:rPr lang="de-DE" dirty="0" err="1"/>
              <a:t>ready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…</a:t>
            </a:r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A149E871-CB49-4757-B5AD-6BC83FB5E4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kind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expertise</a:t>
            </a:r>
            <a:r>
              <a:rPr lang="de-DE" dirty="0"/>
              <a:t> in </a:t>
            </a:r>
            <a:r>
              <a:rPr lang="de-DE" dirty="0" err="1"/>
              <a:t>security</a:t>
            </a:r>
            <a:r>
              <a:rPr lang="de-DE" dirty="0"/>
              <a:t> </a:t>
            </a:r>
            <a:r>
              <a:rPr lang="de-DE" dirty="0" err="1"/>
              <a:t>topics</a:t>
            </a:r>
            <a:endParaRPr lang="de-DE" dirty="0"/>
          </a:p>
          <a:p>
            <a:endParaRPr lang="de-DE" dirty="0"/>
          </a:p>
          <a:p>
            <a:r>
              <a:rPr lang="de-DE" dirty="0"/>
              <a:t>A </a:t>
            </a:r>
            <a:r>
              <a:rPr lang="de-DE" dirty="0" err="1"/>
              <a:t>great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head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institute</a:t>
            </a:r>
            <a:r>
              <a:rPr lang="de-DE" dirty="0"/>
              <a:t> </a:t>
            </a:r>
            <a:r>
              <a:rPr lang="de-DE" dirty="0" err="1"/>
              <a:t>interested</a:t>
            </a:r>
            <a:r>
              <a:rPr lang="de-DE" dirty="0"/>
              <a:t> in Secure Software Engineering</a:t>
            </a:r>
          </a:p>
          <a:p>
            <a:endParaRPr lang="de-DE" dirty="0"/>
          </a:p>
          <a:p>
            <a:r>
              <a:rPr lang="de-DE" dirty="0"/>
              <a:t>An </a:t>
            </a:r>
            <a:r>
              <a:rPr lang="de-DE" dirty="0" err="1"/>
              <a:t>even</a:t>
            </a:r>
            <a:r>
              <a:rPr lang="de-DE" dirty="0"/>
              <a:t> </a:t>
            </a:r>
            <a:r>
              <a:rPr lang="de-DE" dirty="0" err="1"/>
              <a:t>greater</a:t>
            </a:r>
            <a:r>
              <a:rPr lang="de-DE" dirty="0"/>
              <a:t> </a:t>
            </a:r>
            <a:r>
              <a:rPr lang="de-DE" dirty="0" err="1"/>
              <a:t>team</a:t>
            </a:r>
            <a:r>
              <a:rPr lang="de-DE" dirty="0"/>
              <a:t> and network,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helps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 do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research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Interesting</a:t>
            </a:r>
            <a:r>
              <a:rPr lang="de-DE" dirty="0"/>
              <a:t> and </a:t>
            </a:r>
            <a:r>
              <a:rPr lang="de-DE" dirty="0" err="1"/>
              <a:t>interested</a:t>
            </a:r>
            <a:r>
              <a:rPr lang="de-DE" dirty="0"/>
              <a:t>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partners</a:t>
            </a:r>
            <a:endParaRPr lang="de-DE" dirty="0"/>
          </a:p>
          <a:p>
            <a:endParaRPr lang="de-DE" dirty="0"/>
          </a:p>
          <a:p>
            <a:r>
              <a:rPr lang="de-DE" dirty="0"/>
              <a:t>A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begin</a:t>
            </a:r>
            <a:r>
              <a:rPr lang="de-DE" dirty="0"/>
              <a:t> </a:t>
            </a:r>
            <a:r>
              <a:rPr lang="de-DE" dirty="0" err="1"/>
              <a:t>research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666AD2-1894-4469-B804-4B285FA56A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DD909E2-71F1-42DB-B1D9-A53D80E0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pic>
        <p:nvPicPr>
          <p:cNvPr id="14" name="Grafik 13" descr="Häkchen">
            <a:extLst>
              <a:ext uri="{FF2B5EF4-FFF2-40B4-BE49-F238E27FC236}">
                <a16:creationId xmlns:a16="http://schemas.microsoft.com/office/drawing/2014/main" id="{B18AFEB1-4D54-4C65-AABC-4C891B32ED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9474" y="1372072"/>
            <a:ext cx="914400" cy="914400"/>
          </a:xfrm>
          <a:prstGeom prst="rect">
            <a:avLst/>
          </a:prstGeom>
        </p:spPr>
      </p:pic>
      <p:pic>
        <p:nvPicPr>
          <p:cNvPr id="16" name="Grafik 15" descr="Schließen">
            <a:extLst>
              <a:ext uri="{FF2B5EF4-FFF2-40B4-BE49-F238E27FC236}">
                <a16:creationId xmlns:a16="http://schemas.microsoft.com/office/drawing/2014/main" id="{42BECC88-E876-4D6C-8993-2354A126DF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39474" y="5230800"/>
            <a:ext cx="914400" cy="914400"/>
          </a:xfrm>
          <a:prstGeom prst="rect">
            <a:avLst/>
          </a:prstGeom>
        </p:spPr>
      </p:pic>
      <p:pic>
        <p:nvPicPr>
          <p:cNvPr id="17" name="Grafik 16" descr="Häkchen">
            <a:extLst>
              <a:ext uri="{FF2B5EF4-FFF2-40B4-BE49-F238E27FC236}">
                <a16:creationId xmlns:a16="http://schemas.microsoft.com/office/drawing/2014/main" id="{0A962758-A479-4E1D-A8B0-708C2C097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9474" y="2342492"/>
            <a:ext cx="914400" cy="914400"/>
          </a:xfrm>
          <a:prstGeom prst="rect">
            <a:avLst/>
          </a:prstGeom>
        </p:spPr>
      </p:pic>
      <p:pic>
        <p:nvPicPr>
          <p:cNvPr id="18" name="Grafik 17" descr="Häkchen">
            <a:extLst>
              <a:ext uri="{FF2B5EF4-FFF2-40B4-BE49-F238E27FC236}">
                <a16:creationId xmlns:a16="http://schemas.microsoft.com/office/drawing/2014/main" id="{D66AEF13-CE37-4287-89CD-F4E4269AE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9474" y="3312912"/>
            <a:ext cx="914400" cy="914400"/>
          </a:xfrm>
          <a:prstGeom prst="rect">
            <a:avLst/>
          </a:prstGeom>
        </p:spPr>
      </p:pic>
      <p:pic>
        <p:nvPicPr>
          <p:cNvPr id="19" name="Grafik 18" descr="Häkchen">
            <a:extLst>
              <a:ext uri="{FF2B5EF4-FFF2-40B4-BE49-F238E27FC236}">
                <a16:creationId xmlns:a16="http://schemas.microsoft.com/office/drawing/2014/main" id="{573247EB-98E7-4999-9DD2-3ADA871C66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39474" y="42747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1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82E803-5D2A-4DC3-8416-7E05E5BDF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at?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D5709BD-30BB-4D12-9981-C221BB9EEC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5216" y="2273749"/>
            <a:ext cx="10801350" cy="33516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C05A33-BD25-4831-BB8C-0CC38229D5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11433B-8240-427B-844B-8261B25B1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Michael Meinel, Institut für Softwaretechnologie, Berlin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56E5DCF-A03E-4E3B-96E4-718D494DAC29}"/>
              </a:ext>
            </a:extLst>
          </p:cNvPr>
          <p:cNvSpPr txBox="1"/>
          <p:nvPr/>
        </p:nvSpPr>
        <p:spPr>
          <a:xfrm>
            <a:off x="695325" y="1250389"/>
            <a:ext cx="753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Jeff Carver, UA et. al.: „</a:t>
            </a:r>
            <a:r>
              <a:rPr lang="de-DE" dirty="0" err="1"/>
              <a:t>Let</a:t>
            </a:r>
            <a:r>
              <a:rPr lang="de-DE" dirty="0"/>
              <a:t>‘´s </a:t>
            </a:r>
            <a:r>
              <a:rPr lang="de-DE" dirty="0" err="1"/>
              <a:t>replicate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empirical</a:t>
            </a:r>
            <a:r>
              <a:rPr lang="de-DE" dirty="0"/>
              <a:t> </a:t>
            </a:r>
            <a:r>
              <a:rPr lang="de-DE" dirty="0" err="1"/>
              <a:t>study</a:t>
            </a:r>
            <a:r>
              <a:rPr lang="de-DE" dirty="0"/>
              <a:t>, but </a:t>
            </a:r>
            <a:r>
              <a:rPr lang="de-DE" dirty="0" err="1"/>
              <a:t>for</a:t>
            </a:r>
            <a:r>
              <a:rPr lang="de-DE" dirty="0"/>
              <a:t> RSEs“</a:t>
            </a:r>
          </a:p>
        </p:txBody>
      </p:sp>
    </p:spTree>
    <p:extLst>
      <p:ext uri="{BB962C8B-B14F-4D97-AF65-F5344CB8AC3E}">
        <p14:creationId xmlns:p14="http://schemas.microsoft.com/office/powerpoint/2010/main" val="2114245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DLR-PPT-Master_1.30_DE.pptx" id="{37D53D67-6097-47C2-8C75-A8830727BBC0}" vid="{78D60396-1854-4CFD-8927-768417D8AFD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DLR_Präsentation_16zu9_DE</Template>
  <TotalTime>0</TotalTime>
  <Words>1580</Words>
  <Application>Microsoft Office PowerPoint</Application>
  <PresentationFormat>Breitbild</PresentationFormat>
  <Paragraphs>382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Office</vt:lpstr>
      <vt:lpstr>First Results on the Security Culture Survey</vt:lpstr>
      <vt:lpstr>About Me</vt:lpstr>
      <vt:lpstr>First, some History!</vt:lpstr>
      <vt:lpstr>DLR Secure Software Engineering  2018 ACM/IEEE 1st International Workshop on Security Awareness from Design to Deployment</vt:lpstr>
      <vt:lpstr>Revisiting Secure Software Engineering For Research Software</vt:lpstr>
      <vt:lpstr>Prof. Dr. Michael Felderer joins the DLR</vt:lpstr>
      <vt:lpstr>Getting attention…</vt:lpstr>
      <vt:lpstr>So now, we‘re ready to go…</vt:lpstr>
      <vt:lpstr>Where to look at?</vt:lpstr>
      <vt:lpstr>Acknoledgements</vt:lpstr>
      <vt:lpstr>Disclaimer</vt:lpstr>
      <vt:lpstr>Who did participate?</vt:lpstr>
      <vt:lpstr>Overall results, compared to original study</vt:lpstr>
      <vt:lpstr>Attitude</vt:lpstr>
      <vt:lpstr>Behaviour</vt:lpstr>
      <vt:lpstr>Competency</vt:lpstr>
      <vt:lpstr>Subjective Norms</vt:lpstr>
      <vt:lpstr>Governance</vt:lpstr>
      <vt:lpstr>Communication</vt:lpstr>
      <vt:lpstr>Outlook</vt:lpstr>
      <vt:lpstr>Impressum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Results on the Security Culture Survey</dc:title>
  <dc:creator>Meinel, Michael</dc:creator>
  <cp:lastModifiedBy>Meinel, Michael</cp:lastModifiedBy>
  <cp:revision>15</cp:revision>
  <dcterms:created xsi:type="dcterms:W3CDTF">2024-03-04T21:54:19Z</dcterms:created>
  <dcterms:modified xsi:type="dcterms:W3CDTF">2024-03-05T09:16:55Z</dcterms:modified>
</cp:coreProperties>
</file>