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70" r:id="rId5"/>
    <p:sldId id="275" r:id="rId6"/>
    <p:sldId id="276" r:id="rId7"/>
    <p:sldId id="277" r:id="rId8"/>
    <p:sldId id="262" r:id="rId9"/>
    <p:sldId id="259" r:id="rId10"/>
    <p:sldId id="263" r:id="rId11"/>
    <p:sldId id="264" r:id="rId12"/>
    <p:sldId id="265" r:id="rId13"/>
    <p:sldId id="266" r:id="rId14"/>
    <p:sldId id="267" r:id="rId15"/>
    <p:sldId id="271" r:id="rId16"/>
    <p:sldId id="274" r:id="rId17"/>
    <p:sldId id="279" r:id="rId18"/>
    <p:sldId id="282" r:id="rId19"/>
    <p:sldId id="280" r:id="rId20"/>
    <p:sldId id="273" r:id="rId21"/>
    <p:sldId id="278" r:id="rId22"/>
    <p:sldId id="281" r:id="rId23"/>
    <p:sldId id="283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94"/>
  </p:normalViewPr>
  <p:slideViewPr>
    <p:cSldViewPr snapToGrid="0">
      <p:cViewPr varScale="1">
        <p:scale>
          <a:sx n="129" d="100"/>
          <a:sy n="129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6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64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6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9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8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9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3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4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4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4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48D4D1-D5DB-6B47-87C3-36412D0F0FA9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E66EC7-5435-9946-B9EB-968EF2454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4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is.id.ethz.ch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uwe.schmitt@id.ethz.ch%0bFranziska" TargetMode="External"/><Relationship Id="rId2" Type="http://schemas.openxmlformats.org/officeDocument/2006/relationships/hyperlink" Target="mailto:uwe.schmitt@id.ethz.c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arun.chadha@id.ethz.ch" TargetMode="External"/><Relationship Id="rId4" Type="http://schemas.openxmlformats.org/officeDocument/2006/relationships/hyperlink" Target="mailto:franziska.oschmann@id.ethz.c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secon2022.society-rse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secon23.society-rse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D7175-71BA-E973-49A3-121A04CC5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86409"/>
            <a:ext cx="9144000" cy="6101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B67745-E1CD-9018-4227-C154DFB01DC6}"/>
              </a:ext>
            </a:extLst>
          </p:cNvPr>
          <p:cNvSpPr txBox="1"/>
          <p:nvPr/>
        </p:nvSpPr>
        <p:spPr>
          <a:xfrm>
            <a:off x="0" y="3289186"/>
            <a:ext cx="6033052" cy="1500411"/>
          </a:xfrm>
          <a:prstGeom prst="rect">
            <a:avLst/>
          </a:prstGeom>
          <a:solidFill>
            <a:srgbClr val="215CAF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Building a community for Research Software Engineers @ ETH Zurich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 err="1">
                <a:solidFill>
                  <a:schemeClr val="bg1"/>
                </a:solidFill>
              </a:rPr>
              <a:t>Tarun</a:t>
            </a:r>
            <a:r>
              <a:rPr lang="en-US" sz="1500" dirty="0">
                <a:solidFill>
                  <a:schemeClr val="bg1"/>
                </a:solidFill>
              </a:rPr>
              <a:t> Chadha, Franziska </a:t>
            </a:r>
            <a:r>
              <a:rPr lang="en-US" sz="1500" dirty="0" err="1">
                <a:solidFill>
                  <a:schemeClr val="bg1"/>
                </a:solidFill>
              </a:rPr>
              <a:t>Oschmann</a:t>
            </a:r>
            <a:r>
              <a:rPr lang="en-US" sz="1500" dirty="0">
                <a:solidFill>
                  <a:schemeClr val="bg1"/>
                </a:solidFill>
              </a:rPr>
              <a:t>, Uwe Schmitt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deRSE24, 7</a:t>
            </a:r>
            <a:r>
              <a:rPr lang="en-US" sz="1500" baseline="30000" dirty="0">
                <a:solidFill>
                  <a:schemeClr val="bg1"/>
                </a:solidFill>
              </a:rPr>
              <a:t>th</a:t>
            </a:r>
            <a:r>
              <a:rPr lang="en-US" sz="1500" dirty="0">
                <a:solidFill>
                  <a:schemeClr val="bg1"/>
                </a:solidFill>
              </a:rPr>
              <a:t> of March 2024</a:t>
            </a:r>
          </a:p>
        </p:txBody>
      </p:sp>
      <p:pic>
        <p:nvPicPr>
          <p:cNvPr id="6" name="Picture 5" descr="A blue sign with white letters&#10;&#10;Description automatically generated">
            <a:extLst>
              <a:ext uri="{FF2B5EF4-FFF2-40B4-BE49-F238E27FC236}">
                <a16:creationId xmlns:a16="http://schemas.microsoft.com/office/drawing/2014/main" id="{68AE188E-0D82-BE7F-2362-167C2D04D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0" y="188843"/>
            <a:ext cx="1510831" cy="14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7F686-CA10-9E1F-BC1A-41F53465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1st online information event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1D5FA-375E-CC8B-021B-0A14B5CED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de-CH" sz="1800" dirty="0" err="1"/>
              <a:t>Around</a:t>
            </a:r>
            <a:r>
              <a:rPr lang="de-CH" sz="1800" dirty="0"/>
              <a:t> </a:t>
            </a:r>
            <a:r>
              <a:rPr lang="en-CH" sz="1800" dirty="0"/>
              <a:t>120 participants</a:t>
            </a:r>
          </a:p>
          <a:p>
            <a:pPr>
              <a:lnSpc>
                <a:spcPct val="150000"/>
              </a:lnSpc>
            </a:pPr>
            <a:r>
              <a:rPr lang="en-CH" sz="1800" dirty="0"/>
              <a:t>2 parts: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CH" dirty="0"/>
              <a:t>Talk by Prof. Simon Hettrick (Software Sustainability Institute UK)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CH" dirty="0"/>
              <a:t>Information on community building @ ETH</a:t>
            </a:r>
          </a:p>
          <a:p>
            <a:pPr lvl="2">
              <a:lnSpc>
                <a:spcPct val="150000"/>
              </a:lnSpc>
            </a:pPr>
            <a:r>
              <a:rPr lang="en-CH" sz="1800" dirty="0"/>
              <a:t>RSE community survey</a:t>
            </a:r>
          </a:p>
          <a:p>
            <a:pPr lvl="2">
              <a:lnSpc>
                <a:spcPct val="150000"/>
              </a:lnSpc>
            </a:pPr>
            <a:r>
              <a:rPr lang="en-CH" sz="18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44629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2F831A-272A-99AB-E5DD-37100C9B6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" t="23023" r="-5679" b="3380"/>
          <a:stretch/>
        </p:blipFill>
        <p:spPr>
          <a:xfrm>
            <a:off x="1862302" y="840635"/>
            <a:ext cx="6407055" cy="3492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1C0F9-F42D-F794-BD77-A5CAAFF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Results of RSE community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F742C-D464-6D46-8A5B-4D77DE9E14FE}"/>
              </a:ext>
            </a:extLst>
          </p:cNvPr>
          <p:cNvSpPr txBox="1"/>
          <p:nvPr/>
        </p:nvSpPr>
        <p:spPr>
          <a:xfrm>
            <a:off x="1118153" y="4333460"/>
            <a:ext cx="69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13 out of 16 ETH Zurich departments represented!</a:t>
            </a:r>
          </a:p>
        </p:txBody>
      </p:sp>
    </p:spTree>
    <p:extLst>
      <p:ext uri="{BB962C8B-B14F-4D97-AF65-F5344CB8AC3E}">
        <p14:creationId xmlns:p14="http://schemas.microsoft.com/office/powerpoint/2010/main" val="4047260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530BD-8128-8D34-132B-AE763A56C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D0E3-E670-E0D2-9BF3-7DB79335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First on-site event: 1st of February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382ED-B1D1-5E66-F9C4-D53FBA446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b="1" dirty="0">
                <a:latin typeface="Aptos"/>
                <a:cs typeface="Arial"/>
              </a:rPr>
              <a:t>Part 1: Lightning talks:</a:t>
            </a:r>
            <a:endParaRPr lang="en-US" dirty="0">
              <a:latin typeface="Aptos"/>
              <a:cs typeface="Arial"/>
            </a:endParaRPr>
          </a:p>
          <a:p>
            <a:pPr marL="342900" indent="-342900">
              <a:lnSpc>
                <a:spcPct val="150000"/>
              </a:lnSpc>
            </a:pPr>
            <a:r>
              <a:rPr lang="en-US" b="1" dirty="0">
                <a:latin typeface="Aptos"/>
                <a:cs typeface="Arial"/>
              </a:rPr>
              <a:t>Part 2: Talk by Mr. Peter Schmidt</a:t>
            </a:r>
          </a:p>
          <a:p>
            <a:pPr marL="342900" indent="-342900">
              <a:lnSpc>
                <a:spcPct val="150000"/>
              </a:lnSpc>
            </a:pPr>
            <a:r>
              <a:rPr lang="en-US" b="1" dirty="0">
                <a:latin typeface="Aptos"/>
                <a:cs typeface="Arial"/>
              </a:rPr>
              <a:t>Part 3: Discussion rounds in small groups:</a:t>
            </a:r>
            <a:endParaRPr lang="en-US" dirty="0">
              <a:latin typeface="Aptos"/>
              <a:cs typeface="Arial"/>
            </a:endParaRPr>
          </a:p>
          <a:p>
            <a:pPr marL="900113" lvl="1" indent="-342900"/>
            <a:r>
              <a:rPr lang="en-US" sz="1950" dirty="0">
                <a:latin typeface="Aptos"/>
                <a:cs typeface="Arial"/>
              </a:rPr>
              <a:t>What do you expect from the </a:t>
            </a:r>
            <a:r>
              <a:rPr lang="en-US" sz="1950" dirty="0" err="1">
                <a:latin typeface="Aptos"/>
                <a:cs typeface="Arial"/>
              </a:rPr>
              <a:t>RSE</a:t>
            </a:r>
            <a:r>
              <a:rPr lang="en-US" sz="1950" dirty="0">
                <a:latin typeface="Aptos"/>
                <a:cs typeface="Arial"/>
              </a:rPr>
              <a:t> community?</a:t>
            </a:r>
          </a:p>
          <a:p>
            <a:pPr marL="900113" lvl="1" indent="-342900"/>
            <a:r>
              <a:rPr lang="en-US" sz="1950" dirty="0">
                <a:latin typeface="Aptos"/>
                <a:cs typeface="Arial"/>
              </a:rPr>
              <a:t>What kind of role do you imagine for yourself in this community?</a:t>
            </a:r>
          </a:p>
          <a:p>
            <a:pPr marL="900113" lvl="1" indent="-342900"/>
            <a:r>
              <a:rPr lang="en-US" sz="1950" dirty="0">
                <a:latin typeface="Aptos"/>
                <a:cs typeface="Arial"/>
              </a:rPr>
              <a:t>How can we build the community?</a:t>
            </a:r>
            <a:endParaRPr lang="en-US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13756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1639-6566-040E-701B-45A0F13D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167D-5F89-A220-A8BE-6E35F6DA0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EPFL</a:t>
            </a:r>
            <a:r>
              <a:rPr lang="en-US" b="1" dirty="0"/>
              <a:t> Lausanne</a:t>
            </a:r>
            <a:r>
              <a:rPr lang="en-US" dirty="0"/>
              <a:t>: we also want to do something!</a:t>
            </a:r>
          </a:p>
          <a:p>
            <a:r>
              <a:rPr lang="en-US" b="1" dirty="0"/>
              <a:t>KOF Swiss Economic Institute</a:t>
            </a:r>
            <a:r>
              <a:rPr lang="en-US" dirty="0"/>
              <a:t>: We were just about to set up something of our own!</a:t>
            </a:r>
          </a:p>
          <a:p>
            <a:endParaRPr lang="en-US" dirty="0"/>
          </a:p>
          <a:p>
            <a:r>
              <a:rPr lang="en-US" dirty="0"/>
              <a:t>280 members on mailing list</a:t>
            </a:r>
          </a:p>
          <a:p>
            <a:r>
              <a:rPr lang="en-US" dirty="0"/>
              <a:t>~80 on matrix chat</a:t>
            </a:r>
          </a:p>
          <a:p>
            <a:r>
              <a:rPr lang="en-US" dirty="0"/>
              <a:t>~65 at first on-site event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9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F1E105-E047-41D4-1F79-6B09DBA66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148" y="-745436"/>
            <a:ext cx="9283148" cy="696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DE0C7-7F88-A40F-87DB-7C08F2BC9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6862"/>
            <a:ext cx="7886700" cy="729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215CAF"/>
                </a:solidFill>
              </a:rPr>
              <a:t>Ongoing / future activities</a:t>
            </a:r>
          </a:p>
        </p:txBody>
      </p:sp>
    </p:spTree>
    <p:extLst>
      <p:ext uri="{BB962C8B-B14F-4D97-AF65-F5344CB8AC3E}">
        <p14:creationId xmlns:p14="http://schemas.microsoft.com/office/powerpoint/2010/main" val="2716729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world with blue and white signs&#10;&#10;Description automatically generated">
            <a:extLst>
              <a:ext uri="{FF2B5EF4-FFF2-40B4-BE49-F238E27FC236}">
                <a16:creationId xmlns:a16="http://schemas.microsoft.com/office/drawing/2014/main" id="{3222BDB1-E76A-9E0B-B8B3-D55F03BC9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66" y="517067"/>
            <a:ext cx="8024468" cy="4626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A5A29-E6BE-B49C-5BA6-5FC977ADDBDF}"/>
              </a:ext>
            </a:extLst>
          </p:cNvPr>
          <p:cNvSpPr txBox="1"/>
          <p:nvPr/>
        </p:nvSpPr>
        <p:spPr>
          <a:xfrm>
            <a:off x="139147" y="159026"/>
            <a:ext cx="5088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15CAF"/>
                </a:solidFill>
              </a:rPr>
              <a:t>ETH Domain</a:t>
            </a:r>
          </a:p>
        </p:txBody>
      </p:sp>
    </p:spTree>
    <p:extLst>
      <p:ext uri="{BB962C8B-B14F-4D97-AF65-F5344CB8AC3E}">
        <p14:creationId xmlns:p14="http://schemas.microsoft.com/office/powerpoint/2010/main" val="1559926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3064-0036-94DE-44AF-5C568389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3E9F-EE99-C4B3-2316-3159618F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263504"/>
          </a:xfrm>
        </p:spPr>
        <p:txBody>
          <a:bodyPr>
            <a:normAutofit/>
          </a:bodyPr>
          <a:lstStyle/>
          <a:p>
            <a:r>
              <a:rPr lang="en-US" dirty="0"/>
              <a:t>We submitted a pre-proposal for funding by ORD-CH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Setup network of </a:t>
            </a:r>
            <a:r>
              <a:rPr lang="en-US" dirty="0" err="1"/>
              <a:t>RSE</a:t>
            </a:r>
            <a:r>
              <a:rPr lang="en-US" dirty="0"/>
              <a:t> ambassadors in ETH Domain</a:t>
            </a:r>
          </a:p>
          <a:p>
            <a:pPr lvl="1"/>
            <a:r>
              <a:rPr lang="en-US" dirty="0"/>
              <a:t>Work towards Swiss </a:t>
            </a:r>
            <a:r>
              <a:rPr lang="en-US" dirty="0" err="1"/>
              <a:t>RSE</a:t>
            </a:r>
            <a:r>
              <a:rPr lang="en-US" dirty="0"/>
              <a:t> association.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62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53E7F-89AC-E31A-A66F-E4D3C473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event: 12</a:t>
            </a:r>
            <a:r>
              <a:rPr lang="en-US" baseline="30000" dirty="0"/>
              <a:t>th</a:t>
            </a:r>
            <a:r>
              <a:rPr lang="en-US" dirty="0"/>
              <a:t> of March,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9FC60-D95F-AF1D-7FEE-288798465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Overview of latest activities</a:t>
            </a:r>
          </a:p>
          <a:p>
            <a:pPr>
              <a:lnSpc>
                <a:spcPct val="150000"/>
              </a:lnSpc>
            </a:pPr>
            <a:r>
              <a:rPr lang="en-US" dirty="0"/>
              <a:t>Suggest working groups: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Event planning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Outreach, </a:t>
            </a:r>
            <a:r>
              <a:rPr lang="en-US" dirty="0" err="1"/>
              <a:t>RSE</a:t>
            </a:r>
            <a:r>
              <a:rPr lang="en-US" dirty="0"/>
              <a:t> ambassadors in institutes</a:t>
            </a:r>
          </a:p>
          <a:p>
            <a:pPr lvl="1">
              <a:lnSpc>
                <a:spcPct val="150000"/>
              </a:lnSpc>
            </a:pPr>
            <a:r>
              <a:rPr lang="en-US" dirty="0" err="1"/>
              <a:t>RSE</a:t>
            </a:r>
            <a:r>
              <a:rPr lang="en-US" dirty="0"/>
              <a:t> education</a:t>
            </a:r>
          </a:p>
          <a:p>
            <a:pPr>
              <a:lnSpc>
                <a:spcPct val="150000"/>
              </a:lnSpc>
            </a:pPr>
            <a:r>
              <a:rPr lang="en-US" dirty="0"/>
              <a:t>Lightning talks + Technical presentation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91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E0A671E-0083-8802-BFA0-DB279B9F6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9470" y="1148072"/>
            <a:ext cx="5095295" cy="3266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D1C740-0478-9CFF-D005-7AAFC38E1F82}"/>
              </a:ext>
            </a:extLst>
          </p:cNvPr>
          <p:cNvSpPr txBox="1"/>
          <p:nvPr/>
        </p:nvSpPr>
        <p:spPr>
          <a:xfrm>
            <a:off x="1719470" y="4562061"/>
            <a:ext cx="500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Wikimedia.org</a:t>
            </a:r>
            <a:r>
              <a:rPr lang="en-US" dirty="0"/>
              <a:t>          (CC BY-SA 3.0 Deed)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CEEFC1-DBAF-2DA6-5BC2-23657BF0F5F7}"/>
              </a:ext>
            </a:extLst>
          </p:cNvPr>
          <p:cNvSpPr txBox="1"/>
          <p:nvPr/>
        </p:nvSpPr>
        <p:spPr>
          <a:xfrm>
            <a:off x="1719470" y="477078"/>
            <a:ext cx="509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Swiss </a:t>
            </a:r>
            <a:r>
              <a:rPr lang="en-US" sz="2800" dirty="0" err="1"/>
              <a:t>RSESoc</a:t>
            </a:r>
            <a:r>
              <a:rPr lang="en-US" sz="2800" dirty="0"/>
              <a:t>? When? How?</a:t>
            </a:r>
          </a:p>
        </p:txBody>
      </p:sp>
    </p:spTree>
    <p:extLst>
      <p:ext uri="{BB962C8B-B14F-4D97-AF65-F5344CB8AC3E}">
        <p14:creationId xmlns:p14="http://schemas.microsoft.com/office/powerpoint/2010/main" val="256254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4171-243B-2B4F-1829-237D1D6C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0A4BB-5D5B-32F5-6B9B-05DB970A0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https://sis.id.ethz.ch</a:t>
            </a:r>
            <a:r>
              <a:rPr lang="en-US" dirty="0"/>
              <a:t>   </a:t>
            </a:r>
          </a:p>
          <a:p>
            <a:r>
              <a:rPr lang="en-US" dirty="0"/>
              <a:t>Scientific IT Services of ETH Zurich, 10 years old</a:t>
            </a:r>
          </a:p>
          <a:p>
            <a:r>
              <a:rPr lang="en-US" dirty="0"/>
              <a:t>Research IT group (~50 people):</a:t>
            </a:r>
          </a:p>
          <a:p>
            <a:pPr lvl="1"/>
            <a:r>
              <a:rPr lang="en-US" dirty="0" err="1"/>
              <a:t>RSE</a:t>
            </a:r>
            <a:endParaRPr lang="en-US" dirty="0"/>
          </a:p>
          <a:p>
            <a:pPr lvl="1"/>
            <a:r>
              <a:rPr lang="en-US" dirty="0"/>
              <a:t>Data science</a:t>
            </a:r>
          </a:p>
          <a:p>
            <a:pPr lvl="1"/>
            <a:r>
              <a:rPr lang="en-US" dirty="0" err="1"/>
              <a:t>HPC</a:t>
            </a:r>
            <a:endParaRPr lang="en-US" dirty="0"/>
          </a:p>
          <a:p>
            <a:pPr lvl="1"/>
            <a:r>
              <a:rPr lang="en-US" dirty="0"/>
              <a:t>Trainings and </a:t>
            </a:r>
            <a:r>
              <a:rPr lang="en-US" dirty="0" err="1"/>
              <a:t>Consultings</a:t>
            </a:r>
            <a:endParaRPr lang="en-US" dirty="0"/>
          </a:p>
          <a:p>
            <a:pPr lvl="1"/>
            <a:r>
              <a:rPr lang="en-US" dirty="0"/>
              <a:t>Trusted Research Environments</a:t>
            </a:r>
          </a:p>
          <a:p>
            <a:pPr lvl="1"/>
            <a:r>
              <a:rPr lang="en-US" dirty="0"/>
              <a:t>Part of central IT</a:t>
            </a:r>
          </a:p>
        </p:txBody>
      </p:sp>
    </p:spTree>
    <p:extLst>
      <p:ext uri="{BB962C8B-B14F-4D97-AF65-F5344CB8AC3E}">
        <p14:creationId xmlns:p14="http://schemas.microsoft.com/office/powerpoint/2010/main" val="1239050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658D-8B75-1257-26D6-F8339889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28" y="1322164"/>
            <a:ext cx="7886700" cy="2499172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215CAF"/>
                </a:solidFill>
              </a:rPr>
              <a:t>Contact:</a:t>
            </a:r>
            <a:br>
              <a:rPr lang="en-US" sz="2400" dirty="0">
                <a:solidFill>
                  <a:srgbClr val="215CAF"/>
                </a:solidFill>
              </a:rPr>
            </a:br>
            <a:br>
              <a:rPr lang="en-US" sz="2400" dirty="0">
                <a:solidFill>
                  <a:srgbClr val="215CAF"/>
                </a:solidFill>
              </a:rPr>
            </a:br>
            <a:r>
              <a:rPr lang="en-US" sz="2400" dirty="0">
                <a:solidFill>
                  <a:srgbClr val="215CAF"/>
                </a:solidFill>
              </a:rPr>
              <a:t>Uwe Schmitt, </a:t>
            </a:r>
            <a:r>
              <a:rPr lang="en-US" sz="2400" dirty="0">
                <a:solidFill>
                  <a:srgbClr val="4678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uwe.schmitt@id.ethz.ch</a:t>
            </a:r>
            <a:br>
              <a:rPr lang="en-US" sz="2400" dirty="0">
                <a:solidFill>
                  <a:srgbClr val="4678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400" dirty="0">
                <a:solidFill>
                  <a:srgbClr val="215CA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Franziska</a:t>
            </a:r>
            <a:r>
              <a:rPr lang="en-US" sz="2400" dirty="0">
                <a:solidFill>
                  <a:srgbClr val="215CAF"/>
                </a:solidFill>
              </a:rPr>
              <a:t> </a:t>
            </a:r>
            <a:r>
              <a:rPr lang="en-US" sz="2400" dirty="0" err="1">
                <a:solidFill>
                  <a:srgbClr val="215CAF"/>
                </a:solidFill>
              </a:rPr>
              <a:t>Oschmann</a:t>
            </a:r>
            <a:r>
              <a:rPr lang="en-US" sz="2400" dirty="0">
                <a:solidFill>
                  <a:srgbClr val="215CAF"/>
                </a:solidFill>
              </a:rPr>
              <a:t>, </a:t>
            </a:r>
            <a:r>
              <a:rPr lang="en-US" sz="2400" dirty="0">
                <a:solidFill>
                  <a:srgbClr val="215CAF"/>
                </a:solidFill>
                <a:hlinkClick r:id="rId4"/>
              </a:rPr>
              <a:t>franziska.oschmann@id.ethz.ch</a:t>
            </a:r>
            <a:r>
              <a:rPr lang="en-US" sz="2400" dirty="0">
                <a:solidFill>
                  <a:srgbClr val="215CAF"/>
                </a:solidFill>
              </a:rPr>
              <a:t>,</a:t>
            </a:r>
            <a:br>
              <a:rPr lang="en-US" sz="2400" dirty="0">
                <a:solidFill>
                  <a:srgbClr val="215CAF"/>
                </a:solidFill>
              </a:rPr>
            </a:br>
            <a:r>
              <a:rPr lang="en-US" sz="2400" dirty="0" err="1">
                <a:solidFill>
                  <a:srgbClr val="215CAF"/>
                </a:solidFill>
              </a:rPr>
              <a:t>Tarun</a:t>
            </a:r>
            <a:r>
              <a:rPr lang="en-US" sz="2400" dirty="0">
                <a:solidFill>
                  <a:srgbClr val="215CAF"/>
                </a:solidFill>
              </a:rPr>
              <a:t> Chadha, </a:t>
            </a:r>
            <a:r>
              <a:rPr lang="en-US" sz="2400" dirty="0">
                <a:solidFill>
                  <a:srgbClr val="215CAF"/>
                </a:solidFill>
                <a:hlinkClick r:id="rId5"/>
              </a:rPr>
              <a:t>tarun.chadha@id.ethz.ch</a:t>
            </a:r>
            <a:br>
              <a:rPr lang="en-US" sz="2400" dirty="0">
                <a:solidFill>
                  <a:srgbClr val="215CAF"/>
                </a:solidFill>
              </a:rPr>
            </a:br>
            <a:br>
              <a:rPr lang="en-US" sz="2400" dirty="0">
                <a:solidFill>
                  <a:srgbClr val="215CAF"/>
                </a:solidFill>
              </a:rPr>
            </a:br>
            <a:r>
              <a:rPr lang="en-US" sz="2400" dirty="0">
                <a:solidFill>
                  <a:srgbClr val="215CAF"/>
                </a:solidFill>
              </a:rPr>
              <a:t>License:  CC BY-NC-SA 4.0 Deed </a:t>
            </a:r>
            <a:br>
              <a:rPr lang="en-US" sz="2400" dirty="0">
                <a:solidFill>
                  <a:srgbClr val="215CAF"/>
                </a:solidFill>
              </a:rPr>
            </a:br>
            <a:r>
              <a:rPr lang="en-US" sz="2400" dirty="0">
                <a:solidFill>
                  <a:srgbClr val="215CAF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2E65A-0546-E6F7-D03B-D56C96B38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128" y="4241626"/>
            <a:ext cx="7886700" cy="326350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0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steps&#10;&#10;Description automatically generated">
            <a:extLst>
              <a:ext uri="{FF2B5EF4-FFF2-40B4-BE49-F238E27FC236}">
                <a16:creationId xmlns:a16="http://schemas.microsoft.com/office/drawing/2014/main" id="{413D325B-02E8-A8DB-D708-A8321F680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9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238ED-7EC0-673D-0ED6-3031D925BF5D}"/>
              </a:ext>
            </a:extLst>
          </p:cNvPr>
          <p:cNvSpPr txBox="1"/>
          <p:nvPr/>
        </p:nvSpPr>
        <p:spPr>
          <a:xfrm>
            <a:off x="2504662" y="1937927"/>
            <a:ext cx="6282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15CAF"/>
                </a:solidFill>
              </a:rPr>
              <a:t>A bit of history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D7765-82AF-2060-E941-315ECB9A5C08}"/>
              </a:ext>
            </a:extLst>
          </p:cNvPr>
          <p:cNvSpPr txBox="1"/>
          <p:nvPr/>
        </p:nvSpPr>
        <p:spPr>
          <a:xfrm>
            <a:off x="-1192694" y="7695720"/>
            <a:ext cx="578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happened ?</a:t>
            </a:r>
          </a:p>
        </p:txBody>
      </p:sp>
    </p:spTree>
    <p:extLst>
      <p:ext uri="{BB962C8B-B14F-4D97-AF65-F5344CB8AC3E}">
        <p14:creationId xmlns:p14="http://schemas.microsoft.com/office/powerpoint/2010/main" val="56847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mpty conference room&#10;&#10;Description automatically generated">
            <a:extLst>
              <a:ext uri="{FF2B5EF4-FFF2-40B4-BE49-F238E27FC236}">
                <a16:creationId xmlns:a16="http://schemas.microsoft.com/office/drawing/2014/main" id="{9ED934AA-2606-CC02-B9AF-1BA36908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21"/>
            <a:ext cx="10482993" cy="343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2A70F-7541-49A3-DBB5-8CC69D3DCD5A}"/>
              </a:ext>
            </a:extLst>
          </p:cNvPr>
          <p:cNvSpPr txBox="1"/>
          <p:nvPr/>
        </p:nvSpPr>
        <p:spPr>
          <a:xfrm>
            <a:off x="1426265" y="4512365"/>
            <a:ext cx="629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https://rsecon2022.society-rse.org/</a:t>
            </a:r>
            <a:r>
              <a:rPr lang="en-US" dirty="0"/>
              <a:t>  (CC BY 4.0 Deed)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58BCA39-21AA-EDA5-4DF2-3F1BD128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5" y="545850"/>
            <a:ext cx="8061610" cy="40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FE2122-2016-1D2B-777B-8D34DBE5FF9B}"/>
              </a:ext>
            </a:extLst>
          </p:cNvPr>
          <p:cNvSpPr txBox="1"/>
          <p:nvPr/>
        </p:nvSpPr>
        <p:spPr>
          <a:xfrm>
            <a:off x="1885669" y="208894"/>
            <a:ext cx="57096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err="1"/>
              <a:t>RSECon</a:t>
            </a:r>
            <a:r>
              <a:rPr lang="en-US" sz="2100"/>
              <a:t> UK - 5-7 September 2023  -  Swansea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D5B23-D9B7-ADFD-DF2F-BA4A5F6289A0}"/>
              </a:ext>
            </a:extLst>
          </p:cNvPr>
          <p:cNvSpPr txBox="1"/>
          <p:nvPr/>
        </p:nvSpPr>
        <p:spPr>
          <a:xfrm>
            <a:off x="1561889" y="4749939"/>
            <a:ext cx="602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https://rsecon23.society-rse.org/</a:t>
            </a:r>
            <a:r>
              <a:rPr lang="en-US" dirty="0"/>
              <a:t>  (CC BY 4.0 Deed)</a:t>
            </a:r>
          </a:p>
        </p:txBody>
      </p:sp>
    </p:spTree>
    <p:extLst>
      <p:ext uri="{BB962C8B-B14F-4D97-AF65-F5344CB8AC3E}">
        <p14:creationId xmlns:p14="http://schemas.microsoft.com/office/powerpoint/2010/main" val="2281792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document with white text&#10;&#10;Description automatically generated">
            <a:extLst>
              <a:ext uri="{FF2B5EF4-FFF2-40B4-BE49-F238E27FC236}">
                <a16:creationId xmlns:a16="http://schemas.microsoft.com/office/drawing/2014/main" id="{F35FE803-C83F-BDC7-A88A-8DF0ED84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64" y="809520"/>
            <a:ext cx="8360072" cy="3305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0871D-7857-2F3B-565B-18A71FCCED97}"/>
              </a:ext>
            </a:extLst>
          </p:cNvPr>
          <p:cNvSpPr txBox="1"/>
          <p:nvPr/>
        </p:nvSpPr>
        <p:spPr>
          <a:xfrm>
            <a:off x="2763078" y="4522304"/>
            <a:ext cx="36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www.enhancer.ch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5650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B82EA7-345C-216F-5B9A-370EADCA7645}"/>
              </a:ext>
            </a:extLst>
          </p:cNvPr>
          <p:cNvSpPr txBox="1"/>
          <p:nvPr/>
        </p:nvSpPr>
        <p:spPr>
          <a:xfrm>
            <a:off x="556480" y="782843"/>
            <a:ext cx="757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2022  -  </a:t>
            </a:r>
            <a:r>
              <a:rPr lang="en-US" sz="1800" dirty="0" err="1"/>
              <a:t>RSE</a:t>
            </a:r>
            <a:r>
              <a:rPr lang="en-US" sz="1800" dirty="0"/>
              <a:t> Con UK  Newcastle - </a:t>
            </a:r>
            <a:r>
              <a:rPr lang="en-US" sz="1800" b="1" dirty="0"/>
              <a:t>Why don’t we have this in Switzerland?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11682-BB16-39CF-815F-5E405BED209F}"/>
              </a:ext>
            </a:extLst>
          </p:cNvPr>
          <p:cNvSpPr txBox="1"/>
          <p:nvPr/>
        </p:nvSpPr>
        <p:spPr>
          <a:xfrm>
            <a:off x="556480" y="2801153"/>
            <a:ext cx="757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October 2023  - </a:t>
            </a:r>
            <a:r>
              <a:rPr lang="en-US" sz="1800" err="1"/>
              <a:t>EnhanceR</a:t>
            </a:r>
            <a:r>
              <a:rPr lang="en-US" sz="1800"/>
              <a:t> symposium – </a:t>
            </a:r>
            <a:r>
              <a:rPr lang="en-US" sz="1800" b="1"/>
              <a:t>Why don’t we have this in Switzerland?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16BFE-CA1B-6994-CF2D-6C8C58CA4FB9}"/>
              </a:ext>
            </a:extLst>
          </p:cNvPr>
          <p:cNvSpPr txBox="1"/>
          <p:nvPr/>
        </p:nvSpPr>
        <p:spPr>
          <a:xfrm>
            <a:off x="556480" y="1653498"/>
            <a:ext cx="757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September 2023  -  </a:t>
            </a:r>
            <a:r>
              <a:rPr lang="en-US" sz="1800" dirty="0" err="1"/>
              <a:t>RSE</a:t>
            </a:r>
            <a:r>
              <a:rPr lang="en-US" sz="1800" dirty="0"/>
              <a:t> Con UK  Swansea  - </a:t>
            </a:r>
            <a:r>
              <a:rPr lang="en-US" sz="1800" b="1" dirty="0"/>
              <a:t>Why don’t we have this in Switzerland?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0714B-623B-E1F4-ACC7-07CC2953AB3A}"/>
              </a:ext>
            </a:extLst>
          </p:cNvPr>
          <p:cNvSpPr txBox="1"/>
          <p:nvPr/>
        </p:nvSpPr>
        <p:spPr>
          <a:xfrm>
            <a:off x="556480" y="3948807"/>
            <a:ext cx="7571603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800"/>
              <a:t>If no one else is doing it, then </a:t>
            </a:r>
            <a:r>
              <a:rPr lang="en-US" sz="1800" b="1"/>
              <a:t>why not us?</a:t>
            </a:r>
          </a:p>
        </p:txBody>
      </p:sp>
    </p:spTree>
    <p:extLst>
      <p:ext uri="{BB962C8B-B14F-4D97-AF65-F5344CB8AC3E}">
        <p14:creationId xmlns:p14="http://schemas.microsoft.com/office/powerpoint/2010/main" val="13411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474D-EE40-4BBD-9DD6-D790B38D5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RSE community @ ETH: first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721EF-D60C-B8EF-3338-51734B136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</a:t>
            </a:r>
            <a:r>
              <a:rPr lang="en-CH" dirty="0"/>
              <a:t>ail campaign (~7800 emails!)   on 23rd of November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ea typeface="+mn-lt"/>
                <a:cs typeface="+mn-lt"/>
              </a:rPr>
              <a:t>First personal message at UK slack within one hour.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ea typeface="+mn-lt"/>
                <a:cs typeface="+mn-lt"/>
              </a:rPr>
              <a:t>Maybe we get 50 people together for regular meetups</a:t>
            </a:r>
          </a:p>
          <a:p>
            <a:pPr>
              <a:lnSpc>
                <a:spcPct val="150000"/>
              </a:lnSpc>
            </a:pPr>
            <a:r>
              <a:rPr lang="en-CH" dirty="0"/>
              <a:t>Announced 1st online information event on 12th of December</a:t>
            </a:r>
          </a:p>
          <a:p>
            <a:pPr>
              <a:lnSpc>
                <a:spcPct val="150000"/>
              </a:lnSpc>
            </a:pPr>
            <a:endParaRPr lang="en-CH" dirty="0"/>
          </a:p>
          <a:p>
            <a:pPr>
              <a:lnSpc>
                <a:spcPct val="150000"/>
              </a:lnSpc>
            </a:pPr>
            <a:endParaRPr lang="en-CH" dirty="0"/>
          </a:p>
          <a:p>
            <a:pPr marL="0" indent="0">
              <a:lnSpc>
                <a:spcPct val="150000"/>
              </a:lnSpc>
              <a:buNone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89342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F39E40E5D8104EA44691FE3C67B888" ma:contentTypeVersion="5" ma:contentTypeDescription="Ein neues Dokument erstellen." ma:contentTypeScope="" ma:versionID="4fee7dfe6ed0321e7b682ba310938ca7">
  <xsd:schema xmlns:xsd="http://www.w3.org/2001/XMLSchema" xmlns:xs="http://www.w3.org/2001/XMLSchema" xmlns:p="http://schemas.microsoft.com/office/2006/metadata/properties" xmlns:ns2="487d5b8a-4bc9-4771-ad55-263c2cea5f8b" xmlns:ns3="b4d2509a-1029-4c66-bda1-3e207aead8ac" targetNamespace="http://schemas.microsoft.com/office/2006/metadata/properties" ma:root="true" ma:fieldsID="fbf89535d0eba0d0a09d15adbf0b91f1" ns2:_="" ns3:_="">
    <xsd:import namespace="487d5b8a-4bc9-4771-ad55-263c2cea5f8b"/>
    <xsd:import namespace="b4d2509a-1029-4c66-bda1-3e207aead8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d5b8a-4bc9-4771-ad55-263c2cea5f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2509a-1029-4c66-bda1-3e207aead8a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C503FF-F79B-484A-8794-FA25180625B6}">
  <ds:schemaRefs>
    <ds:schemaRef ds:uri="487d5b8a-4bc9-4771-ad55-263c2cea5f8b"/>
    <ds:schemaRef ds:uri="b4d2509a-1029-4c66-bda1-3e207aead8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80A2BE5-7925-4AFB-A856-7E81C7C4D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A878DA-857E-4B4C-A988-6DD079A36B0D}">
  <ds:schemaRefs>
    <ds:schemaRef ds:uri="http://purl.org/dc/dcmitype/"/>
    <ds:schemaRef ds:uri="http://purl.org/dc/terms/"/>
    <ds:schemaRef ds:uri="b4d2509a-1029-4c66-bda1-3e207aead8ac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487d5b8a-4bc9-4771-ad55-263c2cea5f8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2634</TotalTime>
  <Words>514</Words>
  <Application>Microsoft Macintosh PowerPoint</Application>
  <PresentationFormat>On-screen Show (16:9)</PresentationFormat>
  <Paragraphs>69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Who are we?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RSE community @ ETH: first steps</vt:lpstr>
      <vt:lpstr>1st online information event </vt:lpstr>
      <vt:lpstr>Results of RSE community survey</vt:lpstr>
      <vt:lpstr>First on-site event: 1st of February</vt:lpstr>
      <vt:lpstr>Reactions:</vt:lpstr>
      <vt:lpstr>PowerPoint Presentation</vt:lpstr>
      <vt:lpstr>PowerPoint Presentation</vt:lpstr>
      <vt:lpstr>PowerPoint Presentation</vt:lpstr>
      <vt:lpstr>Funding</vt:lpstr>
      <vt:lpstr>Next event: 12th of March, online</vt:lpstr>
      <vt:lpstr>PowerPoint Presentation</vt:lpstr>
      <vt:lpstr>Contact:  Uwe Schmitt, uwe.schmitt@id.ethz.ch Franziska Oschmann, franziska.oschmann@id.ethz.ch, Tarun Chadha, tarun.chadha@id.ethz.ch  License:  CC BY-NC-SA 4.0 Deed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Uwe Schmitt</dc:creator>
  <cp:lastModifiedBy>Uwe Schmitt</cp:lastModifiedBy>
  <cp:revision>3</cp:revision>
  <cp:lastPrinted>2024-01-15T09:35:33Z</cp:lastPrinted>
  <dcterms:created xsi:type="dcterms:W3CDTF">2024-01-12T12:45:00Z</dcterms:created>
  <dcterms:modified xsi:type="dcterms:W3CDTF">2024-03-06T09:53:32Z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0x01010019F39E40E5D8104EA44691FE3C67B888</vt:lpwstr>
  </property>
</Properties>
</file>