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60" r:id="rId6"/>
    <p:sldId id="282" r:id="rId7"/>
    <p:sldId id="264" r:id="rId8"/>
    <p:sldId id="265" r:id="rId9"/>
    <p:sldId id="320" r:id="rId10"/>
    <p:sldId id="319" r:id="rId11"/>
    <p:sldId id="344" r:id="rId12"/>
    <p:sldId id="296" r:id="rId13"/>
    <p:sldId id="297" r:id="rId14"/>
    <p:sldId id="298" r:id="rId15"/>
    <p:sldId id="341" r:id="rId16"/>
    <p:sldId id="300" r:id="rId17"/>
    <p:sldId id="328" r:id="rId18"/>
    <p:sldId id="301" r:id="rId19"/>
    <p:sldId id="306" r:id="rId20"/>
    <p:sldId id="322" r:id="rId21"/>
    <p:sldId id="333" r:id="rId22"/>
    <p:sldId id="335" r:id="rId23"/>
    <p:sldId id="334" r:id="rId24"/>
    <p:sldId id="336" r:id="rId25"/>
    <p:sldId id="338" r:id="rId26"/>
    <p:sldId id="343" r:id="rId27"/>
    <p:sldId id="339" r:id="rId28"/>
    <p:sldId id="326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C1FF"/>
    <a:srgbClr val="37B0FB"/>
    <a:srgbClr val="009AD0"/>
    <a:srgbClr val="94B333"/>
    <a:srgbClr val="BE9600"/>
    <a:srgbClr val="BB9301"/>
    <a:srgbClr val="E8C220"/>
    <a:srgbClr val="CC6600"/>
    <a:srgbClr val="FFCC00"/>
    <a:srgbClr val="D2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4" y="10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DA764-6113-4094-8F3E-4C5365DECE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21BEED-46E3-4E5D-83F8-A14C5D459E8F}">
      <dgm:prSet phldrT="[Text]"/>
      <dgm:spPr/>
      <dgm:t>
        <a:bodyPr/>
        <a:lstStyle/>
        <a:p>
          <a:pPr>
            <a:buNone/>
          </a:pPr>
          <a:r>
            <a:rPr lang="de-DE" dirty="0">
              <a:latin typeface="Bell MT" panose="02020503060305020303" pitchFamily="18" charset="0"/>
            </a:rPr>
            <a:t>SCRUM </a:t>
          </a:r>
          <a:r>
            <a:rPr lang="de-DE" dirty="0" err="1">
              <a:latin typeface="Bell MT" panose="02020503060305020303" pitchFamily="18" charset="0"/>
            </a:rPr>
            <a:t>principles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work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well</a:t>
          </a:r>
          <a:r>
            <a:rPr lang="de-DE" dirty="0">
              <a:latin typeface="Bell MT" panose="02020503060305020303" pitchFamily="18" charset="0"/>
            </a:rPr>
            <a:t> </a:t>
          </a:r>
          <a:endParaRPr lang="de-DE" dirty="0"/>
        </a:p>
      </dgm:t>
    </dgm:pt>
    <dgm:pt modelId="{3C4654F3-27B6-4478-B685-8B00194A547E}" type="parTrans" cxnId="{A9D451DA-4701-4771-9348-72662D410B85}">
      <dgm:prSet/>
      <dgm:spPr/>
      <dgm:t>
        <a:bodyPr/>
        <a:lstStyle/>
        <a:p>
          <a:endParaRPr lang="de-DE"/>
        </a:p>
      </dgm:t>
    </dgm:pt>
    <dgm:pt modelId="{A4F1A8A0-D7F1-479A-AC48-A918715BA3E9}" type="sibTrans" cxnId="{A9D451DA-4701-4771-9348-72662D410B85}">
      <dgm:prSet/>
      <dgm:spPr/>
      <dgm:t>
        <a:bodyPr/>
        <a:lstStyle/>
        <a:p>
          <a:endParaRPr lang="de-DE"/>
        </a:p>
      </dgm:t>
    </dgm:pt>
    <dgm:pt modelId="{CFD571D5-FE54-45E6-B594-B99B41DBCCE4}">
      <dgm:prSet phldrT="[Text]"/>
      <dgm:spPr/>
      <dgm:t>
        <a:bodyPr/>
        <a:lstStyle/>
        <a:p>
          <a:pPr>
            <a:buNone/>
          </a:pPr>
          <a:r>
            <a:rPr lang="de-DE" dirty="0" err="1">
              <a:latin typeface="Bell MT" panose="02020503060305020303" pitchFamily="18" charset="0"/>
            </a:rPr>
            <a:t>Some</a:t>
          </a:r>
          <a:r>
            <a:rPr lang="de-DE" dirty="0">
              <a:latin typeface="Bell MT" panose="02020503060305020303" pitchFamily="18" charset="0"/>
            </a:rPr>
            <a:t> SCRUM </a:t>
          </a:r>
          <a:r>
            <a:rPr lang="de-DE" dirty="0" err="1">
              <a:latin typeface="Bell MT" panose="02020503060305020303" pitchFamily="18" charset="0"/>
            </a:rPr>
            <a:t>concepts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need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adaption</a:t>
          </a:r>
          <a:r>
            <a:rPr lang="de-DE" dirty="0">
              <a:latin typeface="Bell MT" panose="02020503060305020303" pitchFamily="18" charset="0"/>
            </a:rPr>
            <a:t> (</a:t>
          </a:r>
          <a:r>
            <a:rPr lang="de-DE" dirty="0" err="1">
              <a:latin typeface="Bell MT" panose="02020503060305020303" pitchFamily="18" charset="0"/>
            </a:rPr>
            <a:t>sprints</a:t>
          </a:r>
          <a:r>
            <a:rPr lang="de-DE" dirty="0">
              <a:latin typeface="Bell MT" panose="02020503060305020303" pitchFamily="18" charset="0"/>
            </a:rPr>
            <a:t>, </a:t>
          </a:r>
          <a:r>
            <a:rPr lang="de-DE" dirty="0" err="1">
              <a:latin typeface="Bell MT" panose="02020503060305020303" pitchFamily="18" charset="0"/>
            </a:rPr>
            <a:t>roles</a:t>
          </a:r>
          <a:r>
            <a:rPr lang="de-DE" dirty="0">
              <a:latin typeface="Bell MT" panose="02020503060305020303" pitchFamily="18" charset="0"/>
            </a:rPr>
            <a:t>)</a:t>
          </a:r>
          <a:endParaRPr lang="de-DE" dirty="0"/>
        </a:p>
      </dgm:t>
    </dgm:pt>
    <dgm:pt modelId="{9B515FD6-6E36-4376-A0B3-72A511BDC8EF}" type="parTrans" cxnId="{60AA0B6A-03C2-4054-85E9-7B1C3D85754B}">
      <dgm:prSet/>
      <dgm:spPr/>
      <dgm:t>
        <a:bodyPr/>
        <a:lstStyle/>
        <a:p>
          <a:endParaRPr lang="de-DE"/>
        </a:p>
      </dgm:t>
    </dgm:pt>
    <dgm:pt modelId="{A9831E87-ED57-4A65-9D17-445E01F44721}" type="sibTrans" cxnId="{60AA0B6A-03C2-4054-85E9-7B1C3D85754B}">
      <dgm:prSet/>
      <dgm:spPr/>
      <dgm:t>
        <a:bodyPr/>
        <a:lstStyle/>
        <a:p>
          <a:endParaRPr lang="de-DE"/>
        </a:p>
      </dgm:t>
    </dgm:pt>
    <dgm:pt modelId="{40CEF1A3-5DC0-4FF0-A6FA-D6E75EFE80F2}">
      <dgm:prSet phldrT="[Text]"/>
      <dgm:spPr/>
      <dgm:t>
        <a:bodyPr/>
        <a:lstStyle/>
        <a:p>
          <a:pPr>
            <a:buNone/>
          </a:pPr>
          <a:r>
            <a:rPr lang="de-DE" dirty="0" err="1">
              <a:latin typeface="Bell MT" panose="02020503060305020303" pitchFamily="18" charset="0"/>
            </a:rPr>
            <a:t>Effort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estimation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helps</a:t>
          </a:r>
          <a:r>
            <a:rPr lang="de-DE" dirty="0">
              <a:latin typeface="Bell MT" panose="02020503060305020303" pitchFamily="18" charset="0"/>
            </a:rPr>
            <a:t> in </a:t>
          </a:r>
          <a:r>
            <a:rPr lang="de-DE" dirty="0" err="1">
              <a:latin typeface="Bell MT" panose="02020503060305020303" pitchFamily="18" charset="0"/>
            </a:rPr>
            <a:t>many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ways</a:t>
          </a:r>
          <a:endParaRPr lang="de-DE" dirty="0">
            <a:latin typeface="Bell MT" panose="02020503060305020303" pitchFamily="18" charset="0"/>
          </a:endParaRPr>
        </a:p>
      </dgm:t>
    </dgm:pt>
    <dgm:pt modelId="{2B56CE11-475F-4B99-B505-C0784A3A6633}" type="parTrans" cxnId="{D6EFB6A0-48B3-4190-B3F7-5BC010BAE8E1}">
      <dgm:prSet/>
      <dgm:spPr/>
      <dgm:t>
        <a:bodyPr/>
        <a:lstStyle/>
        <a:p>
          <a:endParaRPr lang="de-DE"/>
        </a:p>
      </dgm:t>
    </dgm:pt>
    <dgm:pt modelId="{784A6C13-6F28-443F-BD07-E011197A5DD0}" type="sibTrans" cxnId="{D6EFB6A0-48B3-4190-B3F7-5BC010BAE8E1}">
      <dgm:prSet/>
      <dgm:spPr/>
      <dgm:t>
        <a:bodyPr/>
        <a:lstStyle/>
        <a:p>
          <a:endParaRPr lang="de-DE"/>
        </a:p>
      </dgm:t>
    </dgm:pt>
    <dgm:pt modelId="{FE970A21-74CC-4455-A3BF-16D0B86CC636}">
      <dgm:prSet/>
      <dgm:spPr/>
      <dgm:t>
        <a:bodyPr/>
        <a:lstStyle/>
        <a:p>
          <a:r>
            <a:rPr lang="de-DE" dirty="0">
              <a:latin typeface="Bell MT" panose="02020503060305020303" pitchFamily="18" charset="0"/>
            </a:rPr>
            <a:t>NVC </a:t>
          </a:r>
          <a:r>
            <a:rPr lang="de-DE" dirty="0" err="1">
              <a:latin typeface="Bell MT" panose="02020503060305020303" pitchFamily="18" charset="0"/>
            </a:rPr>
            <a:t>is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cross-sectional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beneficial</a:t>
          </a:r>
          <a:r>
            <a:rPr lang="de-DE" dirty="0">
              <a:latin typeface="Bell MT" panose="02020503060305020303" pitchFamily="18" charset="0"/>
            </a:rPr>
            <a:t> (e.g. </a:t>
          </a:r>
          <a:r>
            <a:rPr lang="de-DE" dirty="0" err="1">
              <a:latin typeface="Bell MT" panose="02020503060305020303" pitchFamily="18" charset="0"/>
            </a:rPr>
            <a:t>requirements</a:t>
          </a:r>
          <a:r>
            <a:rPr lang="de-DE" dirty="0">
              <a:latin typeface="Bell MT" panose="02020503060305020303" pitchFamily="18" charset="0"/>
            </a:rPr>
            <a:t> </a:t>
          </a:r>
          <a:r>
            <a:rPr lang="de-DE" dirty="0" err="1">
              <a:latin typeface="Bell MT" panose="02020503060305020303" pitchFamily="18" charset="0"/>
            </a:rPr>
            <a:t>engineering</a:t>
          </a:r>
          <a:r>
            <a:rPr lang="de-DE" dirty="0">
              <a:latin typeface="Bell MT" panose="02020503060305020303" pitchFamily="18" charset="0"/>
            </a:rPr>
            <a:t>)</a:t>
          </a:r>
        </a:p>
      </dgm:t>
    </dgm:pt>
    <dgm:pt modelId="{E3F10AAC-09FE-4C51-B301-7BD36F73739E}" type="parTrans" cxnId="{E88AF161-863A-45D2-8793-F4D670680A21}">
      <dgm:prSet/>
      <dgm:spPr/>
      <dgm:t>
        <a:bodyPr/>
        <a:lstStyle/>
        <a:p>
          <a:endParaRPr lang="de-DE"/>
        </a:p>
      </dgm:t>
    </dgm:pt>
    <dgm:pt modelId="{FB919CEA-02C4-4E4D-AB54-115E1C2717D6}" type="sibTrans" cxnId="{E88AF161-863A-45D2-8793-F4D670680A21}">
      <dgm:prSet/>
      <dgm:spPr/>
      <dgm:t>
        <a:bodyPr/>
        <a:lstStyle/>
        <a:p>
          <a:endParaRPr lang="de-DE"/>
        </a:p>
      </dgm:t>
    </dgm:pt>
    <dgm:pt modelId="{A4814647-DF6C-4C3A-8DF5-37317CA39230}" type="pres">
      <dgm:prSet presAssocID="{08CDA764-6113-4094-8F3E-4C5365DECE38}" presName="Name0" presStyleCnt="0">
        <dgm:presLayoutVars>
          <dgm:chMax val="7"/>
          <dgm:chPref val="7"/>
          <dgm:dir/>
        </dgm:presLayoutVars>
      </dgm:prSet>
      <dgm:spPr/>
    </dgm:pt>
    <dgm:pt modelId="{FAF25E7D-6CB2-49C2-82A3-74CD525FC338}" type="pres">
      <dgm:prSet presAssocID="{08CDA764-6113-4094-8F3E-4C5365DECE38}" presName="Name1" presStyleCnt="0"/>
      <dgm:spPr/>
    </dgm:pt>
    <dgm:pt modelId="{C71E2F82-6B67-49CA-89F3-A0A2BE608ED1}" type="pres">
      <dgm:prSet presAssocID="{08CDA764-6113-4094-8F3E-4C5365DECE38}" presName="cycle" presStyleCnt="0"/>
      <dgm:spPr/>
    </dgm:pt>
    <dgm:pt modelId="{3C6F3D41-13D4-4CD2-93BA-DA65C1CE777D}" type="pres">
      <dgm:prSet presAssocID="{08CDA764-6113-4094-8F3E-4C5365DECE38}" presName="srcNode" presStyleLbl="node1" presStyleIdx="0" presStyleCnt="4"/>
      <dgm:spPr/>
    </dgm:pt>
    <dgm:pt modelId="{817CF21E-DFF4-4E9F-9030-0AC2F664B758}" type="pres">
      <dgm:prSet presAssocID="{08CDA764-6113-4094-8F3E-4C5365DECE38}" presName="conn" presStyleLbl="parChTrans1D2" presStyleIdx="0" presStyleCnt="1"/>
      <dgm:spPr/>
    </dgm:pt>
    <dgm:pt modelId="{421F7BDF-5B44-45C1-8FFF-B0BFB3C3FC11}" type="pres">
      <dgm:prSet presAssocID="{08CDA764-6113-4094-8F3E-4C5365DECE38}" presName="extraNode" presStyleLbl="node1" presStyleIdx="0" presStyleCnt="4"/>
      <dgm:spPr/>
    </dgm:pt>
    <dgm:pt modelId="{2DED8EE1-86A6-485E-BFB3-84B87FD862E9}" type="pres">
      <dgm:prSet presAssocID="{08CDA764-6113-4094-8F3E-4C5365DECE38}" presName="dstNode" presStyleLbl="node1" presStyleIdx="0" presStyleCnt="4"/>
      <dgm:spPr/>
    </dgm:pt>
    <dgm:pt modelId="{58E6ECB0-DFA0-40C4-A4B2-F11652150139}" type="pres">
      <dgm:prSet presAssocID="{0F21BEED-46E3-4E5D-83F8-A14C5D459E8F}" presName="text_1" presStyleLbl="node1" presStyleIdx="0" presStyleCnt="4">
        <dgm:presLayoutVars>
          <dgm:bulletEnabled val="1"/>
        </dgm:presLayoutVars>
      </dgm:prSet>
      <dgm:spPr/>
    </dgm:pt>
    <dgm:pt modelId="{C81D34B1-07D8-49E5-8F4A-E88F97EE4507}" type="pres">
      <dgm:prSet presAssocID="{0F21BEED-46E3-4E5D-83F8-A14C5D459E8F}" presName="accent_1" presStyleCnt="0"/>
      <dgm:spPr/>
    </dgm:pt>
    <dgm:pt modelId="{364B8941-88F2-4560-A21C-EBCBAEA910F5}" type="pres">
      <dgm:prSet presAssocID="{0F21BEED-46E3-4E5D-83F8-A14C5D459E8F}" presName="accentRepeatNode" presStyleLbl="solidFgAcc1" presStyleIdx="0" presStyleCnt="4"/>
      <dgm:spPr/>
    </dgm:pt>
    <dgm:pt modelId="{5331487F-BA99-40F2-9EA0-02FBCB199BC2}" type="pres">
      <dgm:prSet presAssocID="{CFD571D5-FE54-45E6-B594-B99B41DBCCE4}" presName="text_2" presStyleLbl="node1" presStyleIdx="1" presStyleCnt="4">
        <dgm:presLayoutVars>
          <dgm:bulletEnabled val="1"/>
        </dgm:presLayoutVars>
      </dgm:prSet>
      <dgm:spPr/>
    </dgm:pt>
    <dgm:pt modelId="{ABADAFB8-EB64-4519-9623-4FFDA6DC492C}" type="pres">
      <dgm:prSet presAssocID="{CFD571D5-FE54-45E6-B594-B99B41DBCCE4}" presName="accent_2" presStyleCnt="0"/>
      <dgm:spPr/>
    </dgm:pt>
    <dgm:pt modelId="{630E4ACB-186F-46B1-B4D3-5DD08C777EA7}" type="pres">
      <dgm:prSet presAssocID="{CFD571D5-FE54-45E6-B594-B99B41DBCCE4}" presName="accentRepeatNode" presStyleLbl="solidFgAcc1" presStyleIdx="1" presStyleCnt="4"/>
      <dgm:spPr/>
    </dgm:pt>
    <dgm:pt modelId="{66D5A3AA-E7C9-4835-AD15-A52776A6269E}" type="pres">
      <dgm:prSet presAssocID="{40CEF1A3-5DC0-4FF0-A6FA-D6E75EFE80F2}" presName="text_3" presStyleLbl="node1" presStyleIdx="2" presStyleCnt="4">
        <dgm:presLayoutVars>
          <dgm:bulletEnabled val="1"/>
        </dgm:presLayoutVars>
      </dgm:prSet>
      <dgm:spPr/>
    </dgm:pt>
    <dgm:pt modelId="{286CF3C8-4AA2-4D37-80FE-05F540EDC6DA}" type="pres">
      <dgm:prSet presAssocID="{40CEF1A3-5DC0-4FF0-A6FA-D6E75EFE80F2}" presName="accent_3" presStyleCnt="0"/>
      <dgm:spPr/>
    </dgm:pt>
    <dgm:pt modelId="{D2314D15-5D0D-4BFE-92A9-AA38A6802E1D}" type="pres">
      <dgm:prSet presAssocID="{40CEF1A3-5DC0-4FF0-A6FA-D6E75EFE80F2}" presName="accentRepeatNode" presStyleLbl="solidFgAcc1" presStyleIdx="2" presStyleCnt="4"/>
      <dgm:spPr/>
    </dgm:pt>
    <dgm:pt modelId="{D46EDBCD-F3EB-41B7-9F79-DA11A2FE2360}" type="pres">
      <dgm:prSet presAssocID="{FE970A21-74CC-4455-A3BF-16D0B86CC636}" presName="text_4" presStyleLbl="node1" presStyleIdx="3" presStyleCnt="4">
        <dgm:presLayoutVars>
          <dgm:bulletEnabled val="1"/>
        </dgm:presLayoutVars>
      </dgm:prSet>
      <dgm:spPr/>
    </dgm:pt>
    <dgm:pt modelId="{1B8E0111-63B4-4614-960A-4032845A2E57}" type="pres">
      <dgm:prSet presAssocID="{FE970A21-74CC-4455-A3BF-16D0B86CC636}" presName="accent_4" presStyleCnt="0"/>
      <dgm:spPr/>
    </dgm:pt>
    <dgm:pt modelId="{3C442762-AB15-46A8-ABF4-3360DD4850BE}" type="pres">
      <dgm:prSet presAssocID="{FE970A21-74CC-4455-A3BF-16D0B86CC636}" presName="accentRepeatNode" presStyleLbl="solidFgAcc1" presStyleIdx="3" presStyleCnt="4"/>
      <dgm:spPr/>
    </dgm:pt>
  </dgm:ptLst>
  <dgm:cxnLst>
    <dgm:cxn modelId="{C8E09F0E-312C-4D63-A53B-00391BC10748}" type="presOf" srcId="{A4F1A8A0-D7F1-479A-AC48-A918715BA3E9}" destId="{817CF21E-DFF4-4E9F-9030-0AC2F664B758}" srcOrd="0" destOrd="0" presId="urn:microsoft.com/office/officeart/2008/layout/VerticalCurvedList"/>
    <dgm:cxn modelId="{E88AF161-863A-45D2-8793-F4D670680A21}" srcId="{08CDA764-6113-4094-8F3E-4C5365DECE38}" destId="{FE970A21-74CC-4455-A3BF-16D0B86CC636}" srcOrd="3" destOrd="0" parTransId="{E3F10AAC-09FE-4C51-B301-7BD36F73739E}" sibTransId="{FB919CEA-02C4-4E4D-AB54-115E1C2717D6}"/>
    <dgm:cxn modelId="{E7CA4C46-985D-4FCD-9347-7F59C1E12D6E}" type="presOf" srcId="{CFD571D5-FE54-45E6-B594-B99B41DBCCE4}" destId="{5331487F-BA99-40F2-9EA0-02FBCB199BC2}" srcOrd="0" destOrd="0" presId="urn:microsoft.com/office/officeart/2008/layout/VerticalCurvedList"/>
    <dgm:cxn modelId="{60AA0B6A-03C2-4054-85E9-7B1C3D85754B}" srcId="{08CDA764-6113-4094-8F3E-4C5365DECE38}" destId="{CFD571D5-FE54-45E6-B594-B99B41DBCCE4}" srcOrd="1" destOrd="0" parTransId="{9B515FD6-6E36-4376-A0B3-72A511BDC8EF}" sibTransId="{A9831E87-ED57-4A65-9D17-445E01F44721}"/>
    <dgm:cxn modelId="{8F33846A-CBB7-4C39-83E0-FBCDFAEABA01}" type="presOf" srcId="{40CEF1A3-5DC0-4FF0-A6FA-D6E75EFE80F2}" destId="{66D5A3AA-E7C9-4835-AD15-A52776A6269E}" srcOrd="0" destOrd="0" presId="urn:microsoft.com/office/officeart/2008/layout/VerticalCurvedList"/>
    <dgm:cxn modelId="{0AA72775-8613-4E72-B7CA-3268D2B74E7A}" type="presOf" srcId="{0F21BEED-46E3-4E5D-83F8-A14C5D459E8F}" destId="{58E6ECB0-DFA0-40C4-A4B2-F11652150139}" srcOrd="0" destOrd="0" presId="urn:microsoft.com/office/officeart/2008/layout/VerticalCurvedList"/>
    <dgm:cxn modelId="{DE2AAB95-FBAD-407F-AC74-18E5082DA08A}" type="presOf" srcId="{08CDA764-6113-4094-8F3E-4C5365DECE38}" destId="{A4814647-DF6C-4C3A-8DF5-37317CA39230}" srcOrd="0" destOrd="0" presId="urn:microsoft.com/office/officeart/2008/layout/VerticalCurvedList"/>
    <dgm:cxn modelId="{D6EFB6A0-48B3-4190-B3F7-5BC010BAE8E1}" srcId="{08CDA764-6113-4094-8F3E-4C5365DECE38}" destId="{40CEF1A3-5DC0-4FF0-A6FA-D6E75EFE80F2}" srcOrd="2" destOrd="0" parTransId="{2B56CE11-475F-4B99-B505-C0784A3A6633}" sibTransId="{784A6C13-6F28-443F-BD07-E011197A5DD0}"/>
    <dgm:cxn modelId="{8A3F56B4-A965-46CF-BAE0-9CC0BE96A73B}" type="presOf" srcId="{FE970A21-74CC-4455-A3BF-16D0B86CC636}" destId="{D46EDBCD-F3EB-41B7-9F79-DA11A2FE2360}" srcOrd="0" destOrd="0" presId="urn:microsoft.com/office/officeart/2008/layout/VerticalCurvedList"/>
    <dgm:cxn modelId="{A9D451DA-4701-4771-9348-72662D410B85}" srcId="{08CDA764-6113-4094-8F3E-4C5365DECE38}" destId="{0F21BEED-46E3-4E5D-83F8-A14C5D459E8F}" srcOrd="0" destOrd="0" parTransId="{3C4654F3-27B6-4478-B685-8B00194A547E}" sibTransId="{A4F1A8A0-D7F1-479A-AC48-A918715BA3E9}"/>
    <dgm:cxn modelId="{89154BB0-54EF-4090-A0E0-5B7902BE175E}" type="presParOf" srcId="{A4814647-DF6C-4C3A-8DF5-37317CA39230}" destId="{FAF25E7D-6CB2-49C2-82A3-74CD525FC338}" srcOrd="0" destOrd="0" presId="urn:microsoft.com/office/officeart/2008/layout/VerticalCurvedList"/>
    <dgm:cxn modelId="{0B03A14B-6A5E-4C0C-A42C-A84904B4D006}" type="presParOf" srcId="{FAF25E7D-6CB2-49C2-82A3-74CD525FC338}" destId="{C71E2F82-6B67-49CA-89F3-A0A2BE608ED1}" srcOrd="0" destOrd="0" presId="urn:microsoft.com/office/officeart/2008/layout/VerticalCurvedList"/>
    <dgm:cxn modelId="{6DE85510-F835-4184-B4C7-FFE7E31E73EA}" type="presParOf" srcId="{C71E2F82-6B67-49CA-89F3-A0A2BE608ED1}" destId="{3C6F3D41-13D4-4CD2-93BA-DA65C1CE777D}" srcOrd="0" destOrd="0" presId="urn:microsoft.com/office/officeart/2008/layout/VerticalCurvedList"/>
    <dgm:cxn modelId="{0A2893D6-4596-44CE-90F4-11E0B97107D9}" type="presParOf" srcId="{C71E2F82-6B67-49CA-89F3-A0A2BE608ED1}" destId="{817CF21E-DFF4-4E9F-9030-0AC2F664B758}" srcOrd="1" destOrd="0" presId="urn:microsoft.com/office/officeart/2008/layout/VerticalCurvedList"/>
    <dgm:cxn modelId="{D243647F-E413-46C5-B7DE-512D75AB99E5}" type="presParOf" srcId="{C71E2F82-6B67-49CA-89F3-A0A2BE608ED1}" destId="{421F7BDF-5B44-45C1-8FFF-B0BFB3C3FC11}" srcOrd="2" destOrd="0" presId="urn:microsoft.com/office/officeart/2008/layout/VerticalCurvedList"/>
    <dgm:cxn modelId="{F21B850E-5160-4E74-8C6E-04A473350D27}" type="presParOf" srcId="{C71E2F82-6B67-49CA-89F3-A0A2BE608ED1}" destId="{2DED8EE1-86A6-485E-BFB3-84B87FD862E9}" srcOrd="3" destOrd="0" presId="urn:microsoft.com/office/officeart/2008/layout/VerticalCurvedList"/>
    <dgm:cxn modelId="{560AD7D7-E70A-419A-A08F-649AD8A72819}" type="presParOf" srcId="{FAF25E7D-6CB2-49C2-82A3-74CD525FC338}" destId="{58E6ECB0-DFA0-40C4-A4B2-F11652150139}" srcOrd="1" destOrd="0" presId="urn:microsoft.com/office/officeart/2008/layout/VerticalCurvedList"/>
    <dgm:cxn modelId="{D299423A-7C95-43EA-9B92-0D0EB01052C1}" type="presParOf" srcId="{FAF25E7D-6CB2-49C2-82A3-74CD525FC338}" destId="{C81D34B1-07D8-49E5-8F4A-E88F97EE4507}" srcOrd="2" destOrd="0" presId="urn:microsoft.com/office/officeart/2008/layout/VerticalCurvedList"/>
    <dgm:cxn modelId="{54397BA2-FDE5-4A50-89BB-9123A3D34D8A}" type="presParOf" srcId="{C81D34B1-07D8-49E5-8F4A-E88F97EE4507}" destId="{364B8941-88F2-4560-A21C-EBCBAEA910F5}" srcOrd="0" destOrd="0" presId="urn:microsoft.com/office/officeart/2008/layout/VerticalCurvedList"/>
    <dgm:cxn modelId="{BE72186F-6EFB-4F96-89E3-73F4530797FE}" type="presParOf" srcId="{FAF25E7D-6CB2-49C2-82A3-74CD525FC338}" destId="{5331487F-BA99-40F2-9EA0-02FBCB199BC2}" srcOrd="3" destOrd="0" presId="urn:microsoft.com/office/officeart/2008/layout/VerticalCurvedList"/>
    <dgm:cxn modelId="{3D8C6D1C-C069-4E26-947C-89C059DCFBBF}" type="presParOf" srcId="{FAF25E7D-6CB2-49C2-82A3-74CD525FC338}" destId="{ABADAFB8-EB64-4519-9623-4FFDA6DC492C}" srcOrd="4" destOrd="0" presId="urn:microsoft.com/office/officeart/2008/layout/VerticalCurvedList"/>
    <dgm:cxn modelId="{8947D49C-483D-425E-9F53-08DB6A8244BD}" type="presParOf" srcId="{ABADAFB8-EB64-4519-9623-4FFDA6DC492C}" destId="{630E4ACB-186F-46B1-B4D3-5DD08C777EA7}" srcOrd="0" destOrd="0" presId="urn:microsoft.com/office/officeart/2008/layout/VerticalCurvedList"/>
    <dgm:cxn modelId="{08BBC9A2-D66E-46BB-8327-E5DF4E09BC45}" type="presParOf" srcId="{FAF25E7D-6CB2-49C2-82A3-74CD525FC338}" destId="{66D5A3AA-E7C9-4835-AD15-A52776A6269E}" srcOrd="5" destOrd="0" presId="urn:microsoft.com/office/officeart/2008/layout/VerticalCurvedList"/>
    <dgm:cxn modelId="{646E4588-82BB-4223-93E3-3225B874F23A}" type="presParOf" srcId="{FAF25E7D-6CB2-49C2-82A3-74CD525FC338}" destId="{286CF3C8-4AA2-4D37-80FE-05F540EDC6DA}" srcOrd="6" destOrd="0" presId="urn:microsoft.com/office/officeart/2008/layout/VerticalCurvedList"/>
    <dgm:cxn modelId="{DFAD57DA-EEFB-434C-8B16-EB2C566CA01B}" type="presParOf" srcId="{286CF3C8-4AA2-4D37-80FE-05F540EDC6DA}" destId="{D2314D15-5D0D-4BFE-92A9-AA38A6802E1D}" srcOrd="0" destOrd="0" presId="urn:microsoft.com/office/officeart/2008/layout/VerticalCurvedList"/>
    <dgm:cxn modelId="{E2CC5946-F47B-465E-BDA6-03ED17A0766B}" type="presParOf" srcId="{FAF25E7D-6CB2-49C2-82A3-74CD525FC338}" destId="{D46EDBCD-F3EB-41B7-9F79-DA11A2FE2360}" srcOrd="7" destOrd="0" presId="urn:microsoft.com/office/officeart/2008/layout/VerticalCurvedList"/>
    <dgm:cxn modelId="{9345C0BA-BC0E-47B0-9E59-483ED1E2CE46}" type="presParOf" srcId="{FAF25E7D-6CB2-49C2-82A3-74CD525FC338}" destId="{1B8E0111-63B4-4614-960A-4032845A2E57}" srcOrd="8" destOrd="0" presId="urn:microsoft.com/office/officeart/2008/layout/VerticalCurvedList"/>
    <dgm:cxn modelId="{7D8D5BFE-0101-45C5-81AA-2BB2A38917DF}" type="presParOf" srcId="{1B8E0111-63B4-4614-960A-4032845A2E57}" destId="{3C442762-AB15-46A8-ABF4-3360DD4850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CF21E-DFF4-4E9F-9030-0AC2F664B75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6ECB0-DFA0-40C4-A4B2-F11652150139}">
      <dsp:nvSpPr>
        <dsp:cNvPr id="0" name=""/>
        <dsp:cNvSpPr/>
      </dsp:nvSpPr>
      <dsp:spPr>
        <a:xfrm>
          <a:off x="610504" y="416587"/>
          <a:ext cx="982893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Bell MT" panose="02020503060305020303" pitchFamily="18" charset="0"/>
            </a:rPr>
            <a:t>SCRUM </a:t>
          </a:r>
          <a:r>
            <a:rPr lang="de-DE" sz="2700" kern="1200" dirty="0" err="1">
              <a:latin typeface="Bell MT" panose="02020503060305020303" pitchFamily="18" charset="0"/>
            </a:rPr>
            <a:t>principles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work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well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endParaRPr lang="de-DE" sz="2700" kern="1200" dirty="0"/>
        </a:p>
      </dsp:txBody>
      <dsp:txXfrm>
        <a:off x="610504" y="416587"/>
        <a:ext cx="9828935" cy="833607"/>
      </dsp:txXfrm>
    </dsp:sp>
    <dsp:sp modelId="{364B8941-88F2-4560-A21C-EBCBAEA910F5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487F-BA99-40F2-9EA0-02FBCB199BC2}">
      <dsp:nvSpPr>
        <dsp:cNvPr id="0" name=""/>
        <dsp:cNvSpPr/>
      </dsp:nvSpPr>
      <dsp:spPr>
        <a:xfrm>
          <a:off x="1088431" y="1667215"/>
          <a:ext cx="9351008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>
              <a:latin typeface="Bell MT" panose="02020503060305020303" pitchFamily="18" charset="0"/>
            </a:rPr>
            <a:t>Some</a:t>
          </a:r>
          <a:r>
            <a:rPr lang="de-DE" sz="2700" kern="1200" dirty="0">
              <a:latin typeface="Bell MT" panose="02020503060305020303" pitchFamily="18" charset="0"/>
            </a:rPr>
            <a:t> SCRUM </a:t>
          </a:r>
          <a:r>
            <a:rPr lang="de-DE" sz="2700" kern="1200" dirty="0" err="1">
              <a:latin typeface="Bell MT" panose="02020503060305020303" pitchFamily="18" charset="0"/>
            </a:rPr>
            <a:t>concepts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need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adaption</a:t>
          </a:r>
          <a:r>
            <a:rPr lang="de-DE" sz="2700" kern="1200" dirty="0">
              <a:latin typeface="Bell MT" panose="02020503060305020303" pitchFamily="18" charset="0"/>
            </a:rPr>
            <a:t> (</a:t>
          </a:r>
          <a:r>
            <a:rPr lang="de-DE" sz="2700" kern="1200" dirty="0" err="1">
              <a:latin typeface="Bell MT" panose="02020503060305020303" pitchFamily="18" charset="0"/>
            </a:rPr>
            <a:t>sprints</a:t>
          </a:r>
          <a:r>
            <a:rPr lang="de-DE" sz="2700" kern="1200" dirty="0">
              <a:latin typeface="Bell MT" panose="02020503060305020303" pitchFamily="18" charset="0"/>
            </a:rPr>
            <a:t>, </a:t>
          </a:r>
          <a:r>
            <a:rPr lang="de-DE" sz="2700" kern="1200" dirty="0" err="1">
              <a:latin typeface="Bell MT" panose="02020503060305020303" pitchFamily="18" charset="0"/>
            </a:rPr>
            <a:t>roles</a:t>
          </a:r>
          <a:r>
            <a:rPr lang="de-DE" sz="2700" kern="1200" dirty="0">
              <a:latin typeface="Bell MT" panose="02020503060305020303" pitchFamily="18" charset="0"/>
            </a:rPr>
            <a:t>)</a:t>
          </a:r>
          <a:endParaRPr lang="de-DE" sz="2700" kern="1200" dirty="0"/>
        </a:p>
      </dsp:txBody>
      <dsp:txXfrm>
        <a:off x="1088431" y="1667215"/>
        <a:ext cx="9351008" cy="833607"/>
      </dsp:txXfrm>
    </dsp:sp>
    <dsp:sp modelId="{630E4ACB-186F-46B1-B4D3-5DD08C777EA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A3AA-E7C9-4835-AD15-A52776A6269E}">
      <dsp:nvSpPr>
        <dsp:cNvPr id="0" name=""/>
        <dsp:cNvSpPr/>
      </dsp:nvSpPr>
      <dsp:spPr>
        <a:xfrm>
          <a:off x="1088431" y="2917843"/>
          <a:ext cx="9351008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>
              <a:latin typeface="Bell MT" panose="02020503060305020303" pitchFamily="18" charset="0"/>
            </a:rPr>
            <a:t>Effort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estimation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helps</a:t>
          </a:r>
          <a:r>
            <a:rPr lang="de-DE" sz="2700" kern="1200" dirty="0">
              <a:latin typeface="Bell MT" panose="02020503060305020303" pitchFamily="18" charset="0"/>
            </a:rPr>
            <a:t> in </a:t>
          </a:r>
          <a:r>
            <a:rPr lang="de-DE" sz="2700" kern="1200" dirty="0" err="1">
              <a:latin typeface="Bell MT" panose="02020503060305020303" pitchFamily="18" charset="0"/>
            </a:rPr>
            <a:t>many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ways</a:t>
          </a:r>
          <a:endParaRPr lang="de-DE" sz="2700" kern="1200" dirty="0">
            <a:latin typeface="Bell MT" panose="02020503060305020303" pitchFamily="18" charset="0"/>
          </a:endParaRPr>
        </a:p>
      </dsp:txBody>
      <dsp:txXfrm>
        <a:off x="1088431" y="2917843"/>
        <a:ext cx="9351008" cy="833607"/>
      </dsp:txXfrm>
    </dsp:sp>
    <dsp:sp modelId="{D2314D15-5D0D-4BFE-92A9-AA38A6802E1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EDBCD-F3EB-41B7-9F79-DA11A2FE2360}">
      <dsp:nvSpPr>
        <dsp:cNvPr id="0" name=""/>
        <dsp:cNvSpPr/>
      </dsp:nvSpPr>
      <dsp:spPr>
        <a:xfrm>
          <a:off x="610504" y="4168472"/>
          <a:ext cx="9828935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Bell MT" panose="02020503060305020303" pitchFamily="18" charset="0"/>
            </a:rPr>
            <a:t>NVC </a:t>
          </a:r>
          <a:r>
            <a:rPr lang="de-DE" sz="2700" kern="1200" dirty="0" err="1">
              <a:latin typeface="Bell MT" panose="02020503060305020303" pitchFamily="18" charset="0"/>
            </a:rPr>
            <a:t>is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cross-sectional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beneficial</a:t>
          </a:r>
          <a:r>
            <a:rPr lang="de-DE" sz="2700" kern="1200" dirty="0">
              <a:latin typeface="Bell MT" panose="02020503060305020303" pitchFamily="18" charset="0"/>
            </a:rPr>
            <a:t> (e.g. </a:t>
          </a:r>
          <a:r>
            <a:rPr lang="de-DE" sz="2700" kern="1200" dirty="0" err="1">
              <a:latin typeface="Bell MT" panose="02020503060305020303" pitchFamily="18" charset="0"/>
            </a:rPr>
            <a:t>requirements</a:t>
          </a:r>
          <a:r>
            <a:rPr lang="de-DE" sz="2700" kern="1200" dirty="0">
              <a:latin typeface="Bell MT" panose="02020503060305020303" pitchFamily="18" charset="0"/>
            </a:rPr>
            <a:t> </a:t>
          </a:r>
          <a:r>
            <a:rPr lang="de-DE" sz="2700" kern="1200" dirty="0" err="1">
              <a:latin typeface="Bell MT" panose="02020503060305020303" pitchFamily="18" charset="0"/>
            </a:rPr>
            <a:t>engineering</a:t>
          </a:r>
          <a:r>
            <a:rPr lang="de-DE" sz="2700" kern="1200" dirty="0">
              <a:latin typeface="Bell MT" panose="02020503060305020303" pitchFamily="18" charset="0"/>
            </a:rPr>
            <a:t>)</a:t>
          </a:r>
        </a:p>
      </dsp:txBody>
      <dsp:txXfrm>
        <a:off x="610504" y="4168472"/>
        <a:ext cx="9828935" cy="833607"/>
      </dsp:txXfrm>
    </dsp:sp>
    <dsp:sp modelId="{3C442762-AB15-46A8-ABF4-3360DD4850BE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Knowledge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a </a:t>
            </a:r>
            <a:r>
              <a:rPr lang="de-DE" dirty="0" err="1">
                <a:latin typeface="Bell MT" panose="02020503060305020303" pitchFamily="18" charset="0"/>
              </a:rPr>
              <a:t>continuous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effort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E</a:t>
            </a:r>
            <a:r>
              <a:rPr lang="de-DE" dirty="0" err="1">
                <a:latin typeface="Bell MT" panose="02020503060305020303" pitchFamily="18" charset="0"/>
              </a:rPr>
              <a:t>ver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changing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environment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Communication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a </a:t>
            </a:r>
            <a:r>
              <a:rPr lang="de-DE" dirty="0" err="1">
                <a:latin typeface="Bell MT" panose="02020503060305020303" pitchFamily="18" charset="0"/>
              </a:rPr>
              <a:t>priority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RSE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en-US" dirty="0">
                <a:latin typeface="Bell MT" panose="02020503060305020303" pitchFamily="18" charset="0"/>
              </a:rPr>
              <a:t>are: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context</a:t>
            </a:r>
            <a:r>
              <a:rPr lang="de-DE" dirty="0">
                <a:latin typeface="Bell MT" panose="02020503060305020303" pitchFamily="18" charset="0"/>
              </a:rPr>
              <a:t> sensitive </a:t>
            </a:r>
            <a:r>
              <a:rPr lang="de-DE" dirty="0" err="1">
                <a:latin typeface="Bell MT" panose="02020503060305020303" pitchFamily="18" charset="0"/>
              </a:rPr>
              <a:t>tradeoff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decisions</a:t>
            </a:r>
            <a:endParaRPr lang="de-DE" dirty="0">
              <a:latin typeface="Bell MT" panose="02020503060305020303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1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Our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reality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governed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change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The </a:t>
            </a:r>
            <a:r>
              <a:rPr lang="de-DE" dirty="0" err="1">
                <a:latin typeface="Bell MT" panose="02020503060305020303" pitchFamily="18" charset="0"/>
              </a:rPr>
              <a:t>act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developing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software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part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scientific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insight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process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Requirements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goals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prioritization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change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frequently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Frequent </a:t>
            </a:r>
            <a:r>
              <a:rPr lang="de-DE" dirty="0" err="1">
                <a:latin typeface="Bell MT" panose="02020503060305020303" pitchFamily="18" charset="0"/>
              </a:rPr>
              <a:t>exchanges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synchronization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operational and </a:t>
            </a:r>
            <a:r>
              <a:rPr lang="de-DE" dirty="0" err="1">
                <a:latin typeface="Bell MT" panose="02020503060305020303" pitchFamily="18" charset="0"/>
              </a:rPr>
              <a:t>domain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key</a:t>
            </a:r>
            <a:endParaRPr lang="de-DE" dirty="0">
              <a:latin typeface="Bell MT" panose="02020503060305020303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78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Generally </a:t>
            </a:r>
            <a:r>
              <a:rPr lang="de-DE" dirty="0" err="1">
                <a:latin typeface="Bell MT" panose="02020503060305020303" pitchFamily="18" charset="0"/>
              </a:rPr>
              <a:t>useful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because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we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cannot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avoid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conflicts</a:t>
            </a:r>
            <a:r>
              <a:rPr lang="de-DE" dirty="0">
                <a:latin typeface="Bell MT" panose="02020503060305020303" pitchFamily="18" charset="0"/>
              </a:rPr>
              <a:t> so </a:t>
            </a:r>
            <a:r>
              <a:rPr lang="de-DE" dirty="0" err="1">
                <a:latin typeface="Bell MT" panose="02020503060305020303" pitchFamily="18" charset="0"/>
              </a:rPr>
              <a:t>better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come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prepared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easy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understand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learn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provides</a:t>
            </a:r>
            <a:r>
              <a:rPr lang="de-DE" dirty="0">
                <a:latin typeface="Bell MT" panose="02020503060305020303" pitchFamily="18" charset="0"/>
              </a:rPr>
              <a:t> a </a:t>
            </a:r>
            <a:r>
              <a:rPr lang="de-DE" dirty="0" err="1">
                <a:latin typeface="Bell MT" panose="02020503060305020303" pitchFamily="18" charset="0"/>
              </a:rPr>
              <a:t>process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which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offers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security</a:t>
            </a:r>
            <a:r>
              <a:rPr lang="de-DE" dirty="0">
                <a:latin typeface="Bell MT" panose="02020503060305020303" pitchFamily="18" charset="0"/>
              </a:rPr>
              <a:t> also in </a:t>
            </a:r>
            <a:r>
              <a:rPr lang="de-DE" dirty="0" err="1">
                <a:latin typeface="Bell MT" panose="02020503060305020303" pitchFamily="18" charset="0"/>
              </a:rPr>
              <a:t>challenging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situations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can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applied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even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others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don‘t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method</a:t>
            </a:r>
            <a:endParaRPr lang="de-DE" dirty="0">
              <a:latin typeface="Bell MT" panose="02020503060305020303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2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0475" y="1487788"/>
            <a:ext cx="5156200" cy="50368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981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637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0475" y="1487788"/>
            <a:ext cx="5156200" cy="50368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981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637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DBCB1-41EA-4404-90A9-FB95F95A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0475" y="1487788"/>
            <a:ext cx="5156200" cy="50368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981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637" y="3041584"/>
            <a:ext cx="3482038" cy="191542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54" r:id="rId8"/>
    <p:sldLayoutId id="2147483679" r:id="rId9"/>
    <p:sldLayoutId id="2147483662" r:id="rId10"/>
    <p:sldLayoutId id="2147483658" r:id="rId11"/>
    <p:sldLayoutId id="2147483663" r:id="rId12"/>
    <p:sldLayoutId id="2147483671" r:id="rId13"/>
    <p:sldLayoutId id="2147483675" r:id="rId14"/>
    <p:sldLayoutId id="2147483664" r:id="rId15"/>
    <p:sldLayoutId id="2147483665" r:id="rId16"/>
    <p:sldLayoutId id="2147483670" r:id="rId17"/>
    <p:sldLayoutId id="2147483678" r:id="rId18"/>
    <p:sldLayoutId id="2147483661" r:id="rId19"/>
    <p:sldLayoutId id="2147483659" r:id="rId20"/>
    <p:sldLayoutId id="2147483667" r:id="rId21"/>
    <p:sldLayoutId id="2147483673" r:id="rId22"/>
    <p:sldLayoutId id="2147483676" r:id="rId23"/>
    <p:sldLayoutId id="2147483668" r:id="rId24"/>
    <p:sldLayoutId id="2147483669" r:id="rId25"/>
    <p:sldLayoutId id="2147483666" r:id="rId26"/>
    <p:sldLayoutId id="2147483677" r:id="rId27"/>
    <p:sldLayoutId id="214748365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tromat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2F5EA1E-C452-4F9E-94FD-300368E6E6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Benjamin Fuchs, DLR Institut für Vernetzte Energiesysteme</a:t>
            </a:r>
          </a:p>
          <a:p>
            <a:r>
              <a:rPr lang="de-DE" dirty="0"/>
              <a:t>06.03.2024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66CDAB-5264-4976-B818-2F571B62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RSE and the aspects of communication and education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18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Modified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sprint</a:t>
            </a:r>
            <a:r>
              <a:rPr lang="de-DE" b="1" dirty="0">
                <a:latin typeface="Bell MT" panose="02020503060305020303" pitchFamily="18" charset="0"/>
              </a:rPr>
              <a:t>: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focus</a:t>
            </a:r>
            <a:r>
              <a:rPr lang="de-DE" dirty="0">
                <a:latin typeface="Bell MT" panose="02020503060305020303" pitchFamily="18" charset="0"/>
              </a:rPr>
              <a:t> time and </a:t>
            </a:r>
            <a:r>
              <a:rPr lang="de-DE" dirty="0" err="1">
                <a:latin typeface="Bell MT" panose="02020503060305020303" pitchFamily="18" charset="0"/>
              </a:rPr>
              <a:t>effort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reserve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short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timespans</a:t>
            </a:r>
            <a:r>
              <a:rPr lang="de-DE" dirty="0">
                <a:latin typeface="Bell MT" panose="02020503060305020303" pitchFamily="18" charset="0"/>
              </a:rPr>
              <a:t> (</a:t>
            </a:r>
            <a:r>
              <a:rPr lang="de-DE" dirty="0" err="1">
                <a:latin typeface="Bell MT" panose="02020503060305020303" pitchFamily="18" charset="0"/>
              </a:rPr>
              <a:t>days</a:t>
            </a:r>
            <a:r>
              <a:rPr lang="de-DE" dirty="0">
                <a:latin typeface="Bell MT" panose="02020503060305020303" pitchFamily="18" charset="0"/>
              </a:rPr>
              <a:t>) in a </a:t>
            </a:r>
            <a:r>
              <a:rPr lang="de-DE" dirty="0" err="1">
                <a:latin typeface="Bell MT" panose="02020503060305020303" pitchFamily="18" charset="0"/>
              </a:rPr>
              <a:t>regular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intervalls</a:t>
            </a:r>
            <a:r>
              <a:rPr lang="de-DE" dirty="0">
                <a:latin typeface="Bell MT" panose="02020503060305020303" pitchFamily="18" charset="0"/>
              </a:rPr>
              <a:t> (</a:t>
            </a:r>
            <a:r>
              <a:rPr lang="de-DE" dirty="0" err="1">
                <a:latin typeface="Bell MT" panose="02020503060305020303" pitchFamily="18" charset="0"/>
              </a:rPr>
              <a:t>weekly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quarterly</a:t>
            </a:r>
            <a:r>
              <a:rPr lang="de-DE" dirty="0">
                <a:latin typeface="Bell MT" panose="02020503060305020303" pitchFamily="18" charset="0"/>
              </a:rPr>
              <a:t>)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Focus </a:t>
            </a:r>
            <a:r>
              <a:rPr lang="de-DE" dirty="0" err="1">
                <a:latin typeface="Bell MT" panose="02020503060305020303" pitchFamily="18" charset="0"/>
              </a:rPr>
              <a:t>benefits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traction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transfering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Supplemented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development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phases</a:t>
            </a:r>
            <a:endParaRPr lang="de-DE" b="1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10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11</a:t>
            </a:fld>
            <a:endParaRPr lang="de-DE">
              <a:latin typeface="Bell MT" panose="02020503060305020303" pitchFamily="18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12F1826-0B47-465C-8F97-0A2E52530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0" y="912535"/>
            <a:ext cx="9541099" cy="5032930"/>
          </a:xfrm>
        </p:spPr>
      </p:pic>
    </p:spTree>
    <p:extLst>
      <p:ext uri="{BB962C8B-B14F-4D97-AF65-F5344CB8AC3E}">
        <p14:creationId xmlns:p14="http://schemas.microsoft.com/office/powerpoint/2010/main" val="411576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Bell MT" panose="02020503060305020303" pitchFamily="18" charset="0"/>
              </a:rPr>
              <a:t>Standup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meetings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Work </a:t>
            </a:r>
            <a:r>
              <a:rPr lang="de-DE" dirty="0" err="1">
                <a:latin typeface="Bell MT" panose="02020503060305020303" pitchFamily="18" charset="0"/>
              </a:rPr>
              <a:t>well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b="1" dirty="0">
                <a:latin typeface="Bell MT" panose="02020503060305020303" pitchFamily="18" charset="0"/>
              </a:rPr>
              <a:t>„</a:t>
            </a:r>
            <a:r>
              <a:rPr lang="de-DE" b="1" dirty="0" err="1">
                <a:latin typeface="Bell MT" panose="02020503060305020303" pitchFamily="18" charset="0"/>
              </a:rPr>
              <a:t>What</a:t>
            </a:r>
            <a:r>
              <a:rPr lang="de-DE" b="1" dirty="0">
                <a:latin typeface="Bell MT" panose="02020503060305020303" pitchFamily="18" charset="0"/>
              </a:rPr>
              <a:t> was?“</a:t>
            </a:r>
            <a:r>
              <a:rPr lang="de-DE" dirty="0">
                <a:latin typeface="Bell MT" panose="02020503060305020303" pitchFamily="18" charset="0"/>
              </a:rPr>
              <a:t>   </a:t>
            </a:r>
            <a:r>
              <a:rPr lang="de-DE" b="1" dirty="0">
                <a:latin typeface="Bell MT" panose="02020503060305020303" pitchFamily="18" charset="0"/>
              </a:rPr>
              <a:t>„</a:t>
            </a:r>
            <a:r>
              <a:rPr lang="de-DE" b="1" dirty="0" err="1">
                <a:latin typeface="Bell MT" panose="02020503060305020303" pitchFamily="18" charset="0"/>
              </a:rPr>
              <a:t>What</a:t>
            </a:r>
            <a:r>
              <a:rPr lang="de-DE" b="1" dirty="0">
                <a:latin typeface="Bell MT" panose="02020503060305020303" pitchFamily="18" charset="0"/>
              </a:rPr>
              <a:t> will </a:t>
            </a:r>
            <a:r>
              <a:rPr lang="de-DE" b="1" dirty="0" err="1">
                <a:latin typeface="Bell MT" panose="02020503060305020303" pitchFamily="18" charset="0"/>
              </a:rPr>
              <a:t>be</a:t>
            </a:r>
            <a:r>
              <a:rPr lang="de-DE" b="1" dirty="0">
                <a:latin typeface="Bell MT" panose="02020503060305020303" pitchFamily="18" charset="0"/>
              </a:rPr>
              <a:t>?“ </a:t>
            </a:r>
            <a:r>
              <a:rPr lang="de-DE" dirty="0">
                <a:latin typeface="Bell MT" panose="02020503060305020303" pitchFamily="18" charset="0"/>
              </a:rPr>
              <a:t>and   </a:t>
            </a:r>
            <a:r>
              <a:rPr lang="de-DE" b="1" dirty="0">
                <a:latin typeface="Bell MT" panose="02020503060305020303" pitchFamily="18" charset="0"/>
              </a:rPr>
              <a:t>„</a:t>
            </a:r>
            <a:r>
              <a:rPr lang="de-DE" b="1" dirty="0" err="1">
                <a:latin typeface="Bell MT" panose="02020503060305020303" pitchFamily="18" charset="0"/>
              </a:rPr>
              <a:t>What</a:t>
            </a:r>
            <a:r>
              <a:rPr lang="de-DE" b="1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impedes</a:t>
            </a:r>
            <a:r>
              <a:rPr lang="de-DE" b="1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us</a:t>
            </a:r>
            <a:r>
              <a:rPr lang="de-DE" b="1" dirty="0">
                <a:latin typeface="Bell MT" panose="02020503060305020303" pitchFamily="18" charset="0"/>
              </a:rPr>
              <a:t>?“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Start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sprint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days</a:t>
            </a:r>
            <a:r>
              <a:rPr lang="de-DE" dirty="0">
                <a:latin typeface="Bell MT" panose="02020503060305020303" pitchFamily="18" charset="0"/>
              </a:rPr>
              <a:t> &amp; </a:t>
            </a:r>
            <a:r>
              <a:rPr lang="de-DE" dirty="0" err="1">
                <a:latin typeface="Bell MT" panose="02020503060305020303" pitchFamily="18" charset="0"/>
              </a:rPr>
              <a:t>regular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meetings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12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Bell MT" panose="02020503060305020303" pitchFamily="18" charset="0"/>
              </a:rPr>
              <a:t>Wrapups</a:t>
            </a:r>
            <a:r>
              <a:rPr lang="de-DE" dirty="0">
                <a:latin typeface="Bell MT" panose="02020503060305020303" pitchFamily="18" charset="0"/>
              </a:rPr>
              <a:t> at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end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sprint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days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Suplement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standups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Focus on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athmosphere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what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enjoy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how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Tuning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	</a:t>
            </a:r>
            <a:r>
              <a:rPr lang="de-DE" dirty="0">
                <a:latin typeface="Bell MT" panose="02020503060305020303" pitchFamily="18" charset="0"/>
              </a:rPr>
              <a:t>Mentor </a:t>
            </a:r>
            <a:r>
              <a:rPr lang="de-DE" dirty="0" err="1">
                <a:latin typeface="Bell MT" panose="02020503060305020303" pitchFamily="18" charset="0"/>
              </a:rPr>
              <a:t>learns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what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mentee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13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Bell MT" panose="02020503060305020303" pitchFamily="18" charset="0"/>
              </a:rPr>
              <a:t>Retrospectives</a:t>
            </a:r>
            <a:r>
              <a:rPr lang="de-D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Work </a:t>
            </a:r>
            <a:r>
              <a:rPr lang="de-DE" dirty="0" err="1">
                <a:latin typeface="Bell MT" panose="02020503060305020303" pitchFamily="18" charset="0"/>
              </a:rPr>
              <a:t>well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when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focus</a:t>
            </a:r>
            <a:r>
              <a:rPr lang="de-DE" dirty="0">
                <a:latin typeface="Bell MT" panose="02020503060305020303" pitchFamily="18" charset="0"/>
              </a:rPr>
              <a:t> on </a:t>
            </a:r>
            <a:r>
              <a:rPr lang="de-DE" dirty="0" err="1">
                <a:latin typeface="Bell MT" panose="02020503060305020303" pitchFamily="18" charset="0"/>
              </a:rPr>
              <a:t>improving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methods</a:t>
            </a:r>
            <a:r>
              <a:rPr lang="de-DE" dirty="0">
                <a:latin typeface="Bell MT" panose="02020503060305020303" pitchFamily="18" charset="0"/>
              </a:rPr>
              <a:t> &amp; </a:t>
            </a:r>
            <a:r>
              <a:rPr lang="de-DE" dirty="0" err="1">
                <a:latin typeface="Bell MT" panose="02020503060305020303" pitchFamily="18" charset="0"/>
              </a:rPr>
              <a:t>group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dynamics</a:t>
            </a:r>
            <a:r>
              <a:rPr lang="de-DE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	Foster constructive feedback environment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 </a:t>
            </a:r>
            <a:r>
              <a:rPr lang="de-DE" dirty="0" err="1">
                <a:latin typeface="Bell MT" panose="02020503060305020303" pitchFamily="18" charset="0"/>
              </a:rPr>
              <a:t>encourages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take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ownership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as</a:t>
            </a:r>
            <a:r>
              <a:rPr lang="de-DE" dirty="0">
                <a:latin typeface="Bell MT" panose="02020503060305020303" pitchFamily="18" charset="0"/>
              </a:rPr>
              <a:t> a </a:t>
            </a:r>
            <a:r>
              <a:rPr lang="de-DE" dirty="0" err="1">
                <a:latin typeface="Bell MT" panose="02020503060305020303" pitchFamily="18" charset="0"/>
              </a:rPr>
              <a:t>team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We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use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retromat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prepare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>
                <a:latin typeface="Bell MT" panose="02020503060305020303" pitchFamily="18" charset="0"/>
                <a:hlinkClick r:id="rId2"/>
              </a:rPr>
              <a:t>https://retromat.org/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14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49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Scrum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roles</a:t>
            </a:r>
            <a:r>
              <a:rPr lang="de-DE" b="1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don‘t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need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modification</a:t>
            </a:r>
            <a:r>
              <a:rPr lang="de-DE" dirty="0">
                <a:latin typeface="Bell MT" panose="02020503060305020303" pitchFamily="18" charset="0"/>
              </a:rPr>
              <a:t>: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15</a:t>
            </a:fld>
            <a:endParaRPr lang="de-DE" dirty="0">
              <a:latin typeface="Bell MT" panose="02020503060305020303" pitchFamily="18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16DE850-799D-44F2-8E6A-0FDB67AF8BC9}"/>
              </a:ext>
            </a:extLst>
          </p:cNvPr>
          <p:cNvGrpSpPr/>
          <p:nvPr/>
        </p:nvGrpSpPr>
        <p:grpSpPr>
          <a:xfrm>
            <a:off x="5046056" y="4050048"/>
            <a:ext cx="2099884" cy="2247517"/>
            <a:chOff x="5046056" y="4050048"/>
            <a:chExt cx="2099884" cy="224751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487B480-9A34-4142-81BA-164C0E5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66587" y="4050048"/>
              <a:ext cx="1258823" cy="1258823"/>
            </a:xfrm>
            <a:prstGeom prst="rect">
              <a:avLst/>
            </a:prstGeom>
          </p:spPr>
        </p:pic>
        <p:sp>
          <p:nvSpPr>
            <p:cNvPr id="20" name="Inhaltsplatzhalter 2">
              <a:extLst>
                <a:ext uri="{FF2B5EF4-FFF2-40B4-BE49-F238E27FC236}">
                  <a16:creationId xmlns:a16="http://schemas.microsoft.com/office/drawing/2014/main" id="{101CB2B5-0EED-448D-A4C6-EC5EACA54529}"/>
                </a:ext>
              </a:extLst>
            </p:cNvPr>
            <p:cNvSpPr txBox="1">
              <a:spLocks/>
            </p:cNvSpPr>
            <p:nvPr/>
          </p:nvSpPr>
          <p:spPr>
            <a:xfrm>
              <a:off x="5046056" y="5342399"/>
              <a:ext cx="2099884" cy="9551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de-DE" sz="1600" dirty="0" err="1">
                  <a:latin typeface="Bell MT" panose="02020503060305020303" pitchFamily="18" charset="0"/>
                </a:rPr>
                <a:t>Product</a:t>
              </a:r>
              <a:r>
                <a:rPr lang="de-DE" sz="1600" dirty="0">
                  <a:latin typeface="Bell MT" panose="02020503060305020303" pitchFamily="18" charset="0"/>
                </a:rPr>
                <a:t> </a:t>
              </a:r>
              <a:r>
                <a:rPr lang="de-DE" sz="1600" dirty="0" err="1">
                  <a:latin typeface="Bell MT" panose="02020503060305020303" pitchFamily="18" charset="0"/>
                </a:rPr>
                <a:t>owner</a:t>
              </a:r>
              <a:endParaRPr lang="de-DE" sz="1600" dirty="0">
                <a:latin typeface="Bell MT" panose="02020503060305020303" pitchFamily="18" charset="0"/>
              </a:endParaRPr>
            </a:p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600" dirty="0">
                  <a:latin typeface="Bell MT" panose="02020503060305020303" pitchFamily="18" charset="0"/>
                </a:rPr>
                <a:t>budget &amp; guidelines</a:t>
              </a:r>
              <a:endParaRPr lang="de-DE" sz="1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17E9C3E-1BCF-4F3A-B51B-3E6FA81C1B96}"/>
              </a:ext>
            </a:extLst>
          </p:cNvPr>
          <p:cNvGrpSpPr/>
          <p:nvPr/>
        </p:nvGrpSpPr>
        <p:grpSpPr>
          <a:xfrm>
            <a:off x="2600801" y="2215896"/>
            <a:ext cx="2592134" cy="2075688"/>
            <a:chOff x="2600801" y="2215896"/>
            <a:chExt cx="2592134" cy="2075688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911C135-C330-4169-9D46-DF7839C0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0232" y="2215896"/>
              <a:ext cx="1033272" cy="1033272"/>
            </a:xfrm>
            <a:prstGeom prst="rect">
              <a:avLst/>
            </a:prstGeom>
          </p:spPr>
        </p:pic>
        <p:sp>
          <p:nvSpPr>
            <p:cNvPr id="21" name="Inhaltsplatzhalter 2">
              <a:extLst>
                <a:ext uri="{FF2B5EF4-FFF2-40B4-BE49-F238E27FC236}">
                  <a16:creationId xmlns:a16="http://schemas.microsoft.com/office/drawing/2014/main" id="{AF5D9E44-5D23-49EF-B811-8F69F2934657}"/>
                </a:ext>
              </a:extLst>
            </p:cNvPr>
            <p:cNvSpPr txBox="1">
              <a:spLocks/>
            </p:cNvSpPr>
            <p:nvPr/>
          </p:nvSpPr>
          <p:spPr>
            <a:xfrm>
              <a:off x="2600801" y="3343656"/>
              <a:ext cx="2592134" cy="9479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de-DE" sz="1600" dirty="0">
                  <a:latin typeface="Bell MT" panose="02020503060305020303" pitchFamily="18" charset="0"/>
                </a:rPr>
                <a:t>Lead RSE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600" dirty="0">
                  <a:latin typeface="Bell MT" panose="02020503060305020303" pitchFamily="18" charset="0"/>
                </a:rPr>
                <a:t>Work process, requirements &amp; every day decisions</a:t>
              </a:r>
              <a:endParaRPr lang="de-DE" sz="1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A45B2E3-E4FF-426E-824B-B53185AB7548}"/>
              </a:ext>
            </a:extLst>
          </p:cNvPr>
          <p:cNvGrpSpPr/>
          <p:nvPr/>
        </p:nvGrpSpPr>
        <p:grpSpPr>
          <a:xfrm>
            <a:off x="497682" y="3942969"/>
            <a:ext cx="2592134" cy="1839866"/>
            <a:chOff x="497682" y="3942969"/>
            <a:chExt cx="2592134" cy="183986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7C8378F-B0E3-4AA2-BBD7-281D2399D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68553" y="3942969"/>
              <a:ext cx="850392" cy="850392"/>
            </a:xfrm>
            <a:prstGeom prst="rect">
              <a:avLst/>
            </a:prstGeom>
          </p:spPr>
        </p:pic>
        <p:sp>
          <p:nvSpPr>
            <p:cNvPr id="22" name="Inhaltsplatzhalter 2">
              <a:extLst>
                <a:ext uri="{FF2B5EF4-FFF2-40B4-BE49-F238E27FC236}">
                  <a16:creationId xmlns:a16="http://schemas.microsoft.com/office/drawing/2014/main" id="{D24334F2-43E3-47E9-B024-BDB7FB20AEAE}"/>
                </a:ext>
              </a:extLst>
            </p:cNvPr>
            <p:cNvSpPr txBox="1">
              <a:spLocks/>
            </p:cNvSpPr>
            <p:nvPr/>
          </p:nvSpPr>
          <p:spPr>
            <a:xfrm>
              <a:off x="497682" y="4834907"/>
              <a:ext cx="2592134" cy="9479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de-DE" sz="1600" dirty="0">
                  <a:latin typeface="Bell MT" panose="02020503060305020303" pitchFamily="18" charset="0"/>
                </a:rPr>
                <a:t>RSE </a:t>
              </a:r>
              <a:r>
                <a:rPr lang="de-DE" sz="1600" dirty="0" err="1">
                  <a:latin typeface="Bell MT" panose="02020503060305020303" pitchFamily="18" charset="0"/>
                </a:rPr>
                <a:t>developer</a:t>
              </a:r>
              <a:endParaRPr lang="de-DE" sz="1600" dirty="0">
                <a:latin typeface="Bell MT" panose="02020503060305020303" pitchFamily="18" charset="0"/>
              </a:endParaRPr>
            </a:p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600" dirty="0">
                  <a:latin typeface="Bell MT" panose="02020503060305020303" pitchFamily="18" charset="0"/>
                </a:rPr>
                <a:t>Coding &amp; work process</a:t>
              </a:r>
              <a:endParaRPr lang="de-DE" sz="1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7DFFAD2-280A-4C8E-BD43-D675202B3800}"/>
              </a:ext>
            </a:extLst>
          </p:cNvPr>
          <p:cNvGrpSpPr/>
          <p:nvPr/>
        </p:nvGrpSpPr>
        <p:grpSpPr>
          <a:xfrm>
            <a:off x="6818289" y="1995936"/>
            <a:ext cx="2592134" cy="1907028"/>
            <a:chOff x="6818289" y="1995936"/>
            <a:chExt cx="2592134" cy="190702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53A6FE6-5472-430A-B928-95F371B4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30703" y="1995936"/>
              <a:ext cx="967306" cy="967306"/>
            </a:xfrm>
            <a:prstGeom prst="rect">
              <a:avLst/>
            </a:prstGeom>
          </p:spPr>
        </p:pic>
        <p:sp>
          <p:nvSpPr>
            <p:cNvPr id="23" name="Inhaltsplatzhalter 2">
              <a:extLst>
                <a:ext uri="{FF2B5EF4-FFF2-40B4-BE49-F238E27FC236}">
                  <a16:creationId xmlns:a16="http://schemas.microsoft.com/office/drawing/2014/main" id="{489092A2-7FF3-435F-8775-C2BF315A89F5}"/>
                </a:ext>
              </a:extLst>
            </p:cNvPr>
            <p:cNvSpPr txBox="1">
              <a:spLocks/>
            </p:cNvSpPr>
            <p:nvPr/>
          </p:nvSpPr>
          <p:spPr>
            <a:xfrm>
              <a:off x="6818289" y="2955036"/>
              <a:ext cx="2592134" cy="9479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de-DE" sz="1600" dirty="0">
                  <a:latin typeface="Bell MT" panose="02020503060305020303" pitchFamily="18" charset="0"/>
                </a:rPr>
                <a:t>User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600" dirty="0">
                  <a:latin typeface="Bell MT" panose="02020503060305020303" pitchFamily="18" charset="0"/>
                </a:rPr>
                <a:t>Products &amp; feedback</a:t>
              </a:r>
              <a:endParaRPr lang="de-DE" sz="1600"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95A0903-6145-494F-B45A-38A854DD6426}"/>
              </a:ext>
            </a:extLst>
          </p:cNvPr>
          <p:cNvGrpSpPr/>
          <p:nvPr/>
        </p:nvGrpSpPr>
        <p:grpSpPr>
          <a:xfrm>
            <a:off x="8475629" y="3970401"/>
            <a:ext cx="2807295" cy="2206752"/>
            <a:chOff x="8475629" y="3970401"/>
            <a:chExt cx="2807295" cy="220675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6EAE9EC-B861-492A-9753-542923B6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9865" y="3970401"/>
              <a:ext cx="1258824" cy="1258824"/>
            </a:xfrm>
            <a:prstGeom prst="rect">
              <a:avLst/>
            </a:prstGeom>
          </p:spPr>
        </p:pic>
        <p:sp>
          <p:nvSpPr>
            <p:cNvPr id="24" name="Inhaltsplatzhalter 2">
              <a:extLst>
                <a:ext uri="{FF2B5EF4-FFF2-40B4-BE49-F238E27FC236}">
                  <a16:creationId xmlns:a16="http://schemas.microsoft.com/office/drawing/2014/main" id="{E812FCD2-C85B-4333-AFF5-C0AA7D6EB4E7}"/>
                </a:ext>
              </a:extLst>
            </p:cNvPr>
            <p:cNvSpPr txBox="1">
              <a:spLocks/>
            </p:cNvSpPr>
            <p:nvPr/>
          </p:nvSpPr>
          <p:spPr>
            <a:xfrm>
              <a:off x="8475629" y="5229225"/>
              <a:ext cx="2807295" cy="9479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de-DE" sz="1600" dirty="0">
                  <a:latin typeface="Bell MT" panose="02020503060305020303" pitchFamily="18" charset="0"/>
                </a:rPr>
                <a:t>Stakeholder</a:t>
              </a:r>
            </a:p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600" dirty="0">
                  <a:latin typeface="Bell MT" panose="02020503060305020303" pitchFamily="18" charset="0"/>
                </a:rPr>
                <a:t>Scientific methods &amp; feedback</a:t>
              </a:r>
              <a:endParaRPr lang="de-DE" sz="1600" dirty="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Bell MT" panose="02020503060305020303" pitchFamily="18" charset="0"/>
              </a:rPr>
              <a:t>Effort</a:t>
            </a:r>
            <a:r>
              <a:rPr lang="de-DE" b="1" dirty="0">
                <a:latin typeface="Bell MT" panose="02020503060305020303" pitchFamily="18" charset="0"/>
              </a:rPr>
              <a:t> </a:t>
            </a:r>
            <a:r>
              <a:rPr lang="de-DE" b="1" dirty="0" err="1">
                <a:latin typeface="Bell MT" panose="02020503060305020303" pitchFamily="18" charset="0"/>
              </a:rPr>
              <a:t>estimation</a:t>
            </a:r>
            <a:r>
              <a:rPr lang="de-DE" b="1" dirty="0"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 </a:t>
            </a:r>
            <a:r>
              <a:rPr lang="de-DE" dirty="0" err="1">
                <a:latin typeface="Bell MT" panose="02020503060305020303" pitchFamily="18" charset="0"/>
              </a:rPr>
              <a:t>T-shirt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sizing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with</a:t>
            </a:r>
            <a:r>
              <a:rPr lang="de-DE" dirty="0">
                <a:latin typeface="Bell MT" panose="02020503060305020303" pitchFamily="18" charset="0"/>
              </a:rPr>
              <a:t> non-linear </a:t>
            </a:r>
            <a:r>
              <a:rPr lang="de-DE" dirty="0" err="1">
                <a:latin typeface="Bell MT" panose="02020503060305020303" pitchFamily="18" charset="0"/>
              </a:rPr>
              <a:t>scale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best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improves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planning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prioritization</a:t>
            </a:r>
            <a:r>
              <a:rPr lang="de-DE" dirty="0">
                <a:latin typeface="Bell MT" panose="02020503060305020303" pitchFamily="18" charset="0"/>
              </a:rPr>
              <a:t> &amp; </a:t>
            </a:r>
            <a:r>
              <a:rPr lang="de-DE" dirty="0" err="1">
                <a:latin typeface="Bell MT" panose="02020503060305020303" pitchFamily="18" charset="0"/>
              </a:rPr>
              <a:t>reality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checks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regular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training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mandatory</a:t>
            </a:r>
            <a:r>
              <a:rPr lang="de-DE" dirty="0">
                <a:latin typeface="Bell MT" panose="02020503060305020303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	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evaluate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estimates</a:t>
            </a:r>
            <a:r>
              <a:rPr lang="de-DE" dirty="0">
                <a:latin typeface="Bell MT" panose="02020503060305020303" pitchFamily="18" charset="0"/>
              </a:rPr>
              <a:t> after </a:t>
            </a:r>
            <a:r>
              <a:rPr lang="de-DE" dirty="0" err="1">
                <a:latin typeface="Bell MT" panose="02020503060305020303" pitchFamily="18" charset="0"/>
              </a:rPr>
              <a:t>the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fact</a:t>
            </a:r>
            <a:r>
              <a:rPr lang="de-DE" dirty="0">
                <a:latin typeface="Bell MT" panose="02020503060305020303" pitchFamily="18" charset="0"/>
              </a:rPr>
              <a:t> &amp; </a:t>
            </a:r>
            <a:r>
              <a:rPr lang="de-DE" dirty="0" err="1">
                <a:latin typeface="Bell MT" panose="02020503060305020303" pitchFamily="18" charset="0"/>
              </a:rPr>
              <a:t>identify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causes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misestimates</a:t>
            </a:r>
            <a:r>
              <a:rPr lang="de-DE" dirty="0">
                <a:latin typeface="Bell MT" panose="02020503060305020303" pitchFamily="18" charset="0"/>
              </a:rPr>
              <a:t> 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16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3200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3200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3200" b="1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sz="3200" b="1" dirty="0">
                <a:latin typeface="Bell MT" panose="02020503060305020303" pitchFamily="18" charset="0"/>
              </a:rPr>
              <a:t>„</a:t>
            </a:r>
            <a:r>
              <a:rPr lang="de-DE" sz="3200" b="1" dirty="0" err="1">
                <a:latin typeface="Bell MT" panose="02020503060305020303" pitchFamily="18" charset="0"/>
              </a:rPr>
              <a:t>How</a:t>
            </a:r>
            <a:r>
              <a:rPr lang="de-DE" sz="3200" b="1" dirty="0">
                <a:latin typeface="Bell MT" panose="02020503060305020303" pitchFamily="18" charset="0"/>
              </a:rPr>
              <a:t> </a:t>
            </a:r>
            <a:r>
              <a:rPr lang="de-DE" sz="3200" b="1" dirty="0" err="1">
                <a:latin typeface="Bell MT" panose="02020503060305020303" pitchFamily="18" charset="0"/>
              </a:rPr>
              <a:t>does</a:t>
            </a:r>
            <a:r>
              <a:rPr lang="de-DE" sz="3200" b="1" dirty="0">
                <a:latin typeface="Bell MT" panose="02020503060305020303" pitchFamily="18" charset="0"/>
              </a:rPr>
              <a:t> NVC fit </a:t>
            </a:r>
            <a:r>
              <a:rPr lang="de-DE" sz="3200" b="1" dirty="0" err="1">
                <a:latin typeface="Bell MT" panose="02020503060305020303" pitchFamily="18" charset="0"/>
              </a:rPr>
              <a:t>into</a:t>
            </a:r>
            <a:r>
              <a:rPr lang="de-DE" sz="3200" b="1" dirty="0">
                <a:latin typeface="Bell MT" panose="02020503060305020303" pitchFamily="18" charset="0"/>
              </a:rPr>
              <a:t> </a:t>
            </a:r>
            <a:r>
              <a:rPr lang="de-DE" sz="3200" b="1" dirty="0" err="1">
                <a:latin typeface="Bell MT" panose="02020503060305020303" pitchFamily="18" charset="0"/>
              </a:rPr>
              <a:t>the</a:t>
            </a:r>
            <a:r>
              <a:rPr lang="de-DE" sz="3200" b="1" dirty="0">
                <a:latin typeface="Bell MT" panose="02020503060305020303" pitchFamily="18" charset="0"/>
              </a:rPr>
              <a:t> </a:t>
            </a:r>
            <a:r>
              <a:rPr lang="de-DE" sz="3200" b="1" dirty="0" err="1">
                <a:latin typeface="Bell MT" panose="02020503060305020303" pitchFamily="18" charset="0"/>
              </a:rPr>
              <a:t>picture</a:t>
            </a:r>
            <a:r>
              <a:rPr lang="de-DE" sz="3200" b="1" dirty="0">
                <a:latin typeface="Bell MT" panose="02020503060305020303" pitchFamily="18" charset="0"/>
              </a:rPr>
              <a:t>?“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17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8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Bell MT" panose="02020503060305020303" pitchFamily="18" charset="0"/>
              </a:rPr>
              <a:t>NVC </a:t>
            </a:r>
            <a:r>
              <a:rPr lang="de-DE" b="1" dirty="0" err="1">
                <a:latin typeface="Bell MT" panose="02020503060305020303" pitchFamily="18" charset="0"/>
              </a:rPr>
              <a:t>works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because</a:t>
            </a:r>
            <a:r>
              <a:rPr lang="de-DE" dirty="0">
                <a:latin typeface="Bell MT" panose="02020503060305020303" pitchFamily="18" charset="0"/>
              </a:rPr>
              <a:t>: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supports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building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reciprocal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understanding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shifts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from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focussing</a:t>
            </a:r>
            <a:r>
              <a:rPr lang="de-DE" dirty="0">
                <a:latin typeface="Bell MT" panose="02020503060305020303" pitchFamily="18" charset="0"/>
              </a:rPr>
              <a:t> on </a:t>
            </a:r>
            <a:r>
              <a:rPr lang="de-DE" dirty="0" err="1">
                <a:latin typeface="Bell MT" panose="02020503060305020303" pitchFamily="18" charset="0"/>
              </a:rPr>
              <a:t>solutions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strategies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needs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deescalates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heated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discussions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18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19</a:t>
            </a:fld>
            <a:endParaRPr lang="de-DE">
              <a:latin typeface="Bell MT" panose="020205030603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52AB83-06AD-49A6-9449-6A08BB007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2" y="369316"/>
            <a:ext cx="6189333" cy="6189333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9CD3808-F8F2-4E2D-B84B-EADC600C3770}"/>
              </a:ext>
            </a:extLst>
          </p:cNvPr>
          <p:cNvSpPr txBox="1">
            <a:spLocks/>
          </p:cNvSpPr>
          <p:nvPr/>
        </p:nvSpPr>
        <p:spPr>
          <a:xfrm>
            <a:off x="847725" y="17811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de-DE" sz="1800" dirty="0">
                <a:latin typeface="Bell MT" panose="02020503060305020303" pitchFamily="18" charset="0"/>
              </a:rPr>
              <a:t>By Marshall Rosenberg</a:t>
            </a:r>
          </a:p>
        </p:txBody>
      </p:sp>
    </p:spTree>
    <p:extLst>
      <p:ext uri="{BB962C8B-B14F-4D97-AF65-F5344CB8AC3E}">
        <p14:creationId xmlns:p14="http://schemas.microsoft.com/office/powerpoint/2010/main" val="361647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>
                <a:latin typeface="Bell MT" panose="02020503060305020303" pitchFamily="18" charset="0"/>
              </a:rPr>
              <a:t>I am </a:t>
            </a:r>
            <a:r>
              <a:rPr lang="de-DE" dirty="0" err="1">
                <a:latin typeface="Bell MT" panose="02020503060305020303" pitchFamily="18" charset="0"/>
              </a:rPr>
              <a:t>here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today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report </a:t>
            </a:r>
            <a:r>
              <a:rPr lang="de-DE" dirty="0" err="1">
                <a:latin typeface="Bell MT" panose="02020503060305020303" pitchFamily="18" charset="0"/>
              </a:rPr>
              <a:t>about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experiences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with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adapting</a:t>
            </a:r>
            <a:r>
              <a:rPr lang="de-DE" dirty="0">
                <a:latin typeface="Bell MT" panose="02020503060305020303" pitchFamily="18" charset="0"/>
              </a:rPr>
              <a:t> SE </a:t>
            </a:r>
            <a:r>
              <a:rPr lang="de-DE" dirty="0" err="1">
                <a:latin typeface="Bell MT" panose="02020503060305020303" pitchFamily="18" charset="0"/>
              </a:rPr>
              <a:t>methods</a:t>
            </a:r>
            <a:br>
              <a:rPr lang="de-DE" dirty="0">
                <a:latin typeface="Bell MT" panose="02020503060305020303" pitchFamily="18" charset="0"/>
              </a:rPr>
            </a:b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Bell MT" panose="02020503060305020303" pitchFamily="18" charset="0"/>
              </a:rPr>
              <a:t>Special </a:t>
            </a:r>
            <a:r>
              <a:rPr lang="de-DE" dirty="0" err="1">
                <a:latin typeface="Bell MT" panose="02020503060305020303" pitchFamily="18" charset="0"/>
              </a:rPr>
              <a:t>focus</a:t>
            </a:r>
            <a:r>
              <a:rPr lang="de-DE" dirty="0">
                <a:latin typeface="Bell MT" panose="02020503060305020303" pitchFamily="18" charset="0"/>
              </a:rPr>
              <a:t> will </a:t>
            </a:r>
            <a:r>
              <a:rPr lang="de-DE" dirty="0" err="1">
                <a:latin typeface="Bell MT" panose="02020503060305020303" pitchFamily="18" charset="0"/>
              </a:rPr>
              <a:t>be</a:t>
            </a:r>
            <a:r>
              <a:rPr lang="de-DE" dirty="0">
                <a:latin typeface="Bell MT" panose="02020503060305020303" pitchFamily="18" charset="0"/>
              </a:rPr>
              <a:t> on </a:t>
            </a:r>
            <a:r>
              <a:rPr lang="de-DE" dirty="0" err="1">
                <a:latin typeface="Bell MT" panose="02020503060305020303" pitchFamily="18" charset="0"/>
              </a:rPr>
              <a:t>communication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Bell MT" panose="02020503060305020303" pitchFamily="18" charset="0"/>
              </a:rPr>
              <a:t>This </a:t>
            </a:r>
            <a:r>
              <a:rPr lang="de-DE" dirty="0" err="1">
                <a:latin typeface="Bell MT" panose="02020503060305020303" pitchFamily="18" charset="0"/>
              </a:rPr>
              <a:t>talk</a:t>
            </a:r>
            <a:r>
              <a:rPr lang="de-DE" dirty="0">
                <a:latin typeface="Bell MT" panose="02020503060305020303" pitchFamily="18" charset="0"/>
              </a:rPr>
              <a:t> will </a:t>
            </a:r>
            <a:r>
              <a:rPr lang="de-DE" dirty="0" err="1">
                <a:latin typeface="Bell MT" panose="02020503060305020303" pitchFamily="18" charset="0"/>
              </a:rPr>
              <a:t>be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about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what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worked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what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didn‘t</a:t>
            </a:r>
            <a:r>
              <a:rPr lang="de-DE" dirty="0">
                <a:latin typeface="Bell MT" panose="02020503060305020303" pitchFamily="18" charset="0"/>
              </a:rPr>
              <a:t> … 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0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latin typeface="Bell MT" panose="02020503060305020303" pitchFamily="18" charset="0"/>
              </a:rPr>
              <a:t>NVC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works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best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with</a:t>
            </a:r>
            <a:r>
              <a:rPr lang="de-DE" dirty="0">
                <a:latin typeface="Bell MT" panose="02020503060305020303" pitchFamily="18" charset="0"/>
              </a:rPr>
              <a:t> …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requirements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engineering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retrospectives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educational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settings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conflicts</a:t>
            </a:r>
            <a:r>
              <a:rPr lang="de-DE" dirty="0">
                <a:latin typeface="Bell MT" panose="02020503060305020303" pitchFamily="18" charset="0"/>
              </a:rPr>
              <a:t> (</a:t>
            </a:r>
            <a:r>
              <a:rPr lang="de-DE" dirty="0" err="1">
                <a:latin typeface="Bell MT" panose="02020503060305020303" pitchFamily="18" charset="0"/>
              </a:rPr>
              <a:t>priorities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goals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inter</a:t>
            </a:r>
            <a:r>
              <a:rPr lang="de-DE" dirty="0">
                <a:latin typeface="Bell MT" panose="02020503060305020303" pitchFamily="18" charset="0"/>
              </a:rPr>
              <a:t> personal, …)</a:t>
            </a:r>
          </a:p>
          <a:p>
            <a:pPr marL="0" indent="0" algn="ctr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Very </a:t>
            </a:r>
            <a:r>
              <a:rPr lang="de-DE" dirty="0" err="1">
                <a:latin typeface="Bell MT" panose="02020503060305020303" pitchFamily="18" charset="0"/>
              </a:rPr>
              <a:t>effective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method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for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separating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needs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from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solutions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goals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20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Bell MT" panose="02020503060305020303" pitchFamily="18" charset="0"/>
              </a:rPr>
              <a:t>Challenges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with</a:t>
            </a:r>
            <a:r>
              <a:rPr lang="de-DE" dirty="0">
                <a:latin typeface="Bell MT" panose="02020503060305020303" pitchFamily="18" charset="0"/>
              </a:rPr>
              <a:t> NVC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method</a:t>
            </a:r>
            <a:r>
              <a:rPr lang="de-DE" dirty="0">
                <a:latin typeface="Bell MT" panose="02020503060305020303" pitchFamily="18" charset="0"/>
              </a:rPr>
              <a:t> easy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understand</a:t>
            </a:r>
            <a:r>
              <a:rPr lang="de-DE" dirty="0">
                <a:latin typeface="Bell MT" panose="02020503060305020303" pitchFamily="18" charset="0"/>
              </a:rPr>
              <a:t> but </a:t>
            </a:r>
            <a:r>
              <a:rPr lang="de-DE" dirty="0" err="1">
                <a:latin typeface="Bell MT" panose="02020503060305020303" pitchFamily="18" charset="0"/>
              </a:rPr>
              <a:t>needs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continuous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training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most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are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unfamiliar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with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  <a:r>
              <a:rPr lang="de-DE" dirty="0" err="1">
                <a:latin typeface="Bell MT" panose="02020503060305020303" pitchFamily="18" charset="0"/>
              </a:rPr>
              <a:t>continuous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training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can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challenging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21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sz="3200" b="1" dirty="0">
                <a:latin typeface="Bell MT" panose="02020503060305020303" pitchFamily="18" charset="0"/>
              </a:rPr>
              <a:t>Summary</a:t>
            </a:r>
            <a:endParaRPr lang="de-DE" b="1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22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5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23</a:t>
            </a:fld>
            <a:endParaRPr lang="de-DE">
              <a:latin typeface="Bell MT" panose="02020503060305020303" pitchFamily="18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594D89-5525-42B0-A4A5-4854344BB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712111"/>
              </p:ext>
            </p:extLst>
          </p:nvPr>
        </p:nvGraphicFramePr>
        <p:xfrm>
          <a:off x="235397" y="1363732"/>
          <a:ext cx="105160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7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7CF21E-DFF4-4E9F-9030-0AC2F664B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B8941-88F2-4560-A21C-EBCBAEA9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E6ECB0-DFA0-40C4-A4B2-F11652150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E4ACB-186F-46B1-B4D3-5DD08C777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31487F-BA99-40F2-9EA0-02FBCB199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14D15-5D0D-4BFE-92A9-AA38A680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D5A3AA-E7C9-4835-AD15-A52776A6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42762-AB15-46A8-ABF4-3360DD485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6EDBCD-F3EB-41B7-9F79-DA11A2FE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628775"/>
            <a:ext cx="10801349" cy="48958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3200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sz="3200" dirty="0" err="1">
                <a:latin typeface="Bell MT" panose="02020503060305020303" pitchFamily="18" charset="0"/>
              </a:rPr>
              <a:t>Thank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you</a:t>
            </a:r>
            <a:r>
              <a:rPr lang="de-DE" sz="3200" dirty="0">
                <a:latin typeface="Bell MT" panose="02020503060305020303" pitchFamily="18" charset="0"/>
              </a:rPr>
              <a:t> all </a:t>
            </a:r>
            <a:r>
              <a:rPr lang="de-DE" sz="3200" dirty="0" err="1">
                <a:latin typeface="Bell MT" panose="02020503060305020303" pitchFamily="18" charset="0"/>
              </a:rPr>
              <a:t>for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your</a:t>
            </a:r>
            <a:r>
              <a:rPr lang="de-DE" sz="3200" dirty="0">
                <a:latin typeface="Bell MT" panose="02020503060305020303" pitchFamily="18" charset="0"/>
              </a:rPr>
              <a:t> time!</a:t>
            </a:r>
          </a:p>
          <a:p>
            <a:pPr marL="0" indent="0">
              <a:buNone/>
            </a:pPr>
            <a:r>
              <a:rPr lang="de-DE" sz="3200" dirty="0">
                <a:latin typeface="Bell MT" panose="02020503060305020303" pitchFamily="18" charset="0"/>
              </a:rPr>
              <a:t>	</a:t>
            </a:r>
          </a:p>
          <a:p>
            <a:pPr marL="0" indent="0" algn="ctr">
              <a:buNone/>
            </a:pPr>
            <a:r>
              <a:rPr lang="de-DE" sz="3200" dirty="0">
                <a:latin typeface="Bell MT" panose="02020503060305020303" pitchFamily="18" charset="0"/>
              </a:rPr>
              <a:t>and a </a:t>
            </a:r>
            <a:r>
              <a:rPr lang="de-DE" sz="3200" dirty="0" err="1">
                <a:latin typeface="Bell MT" panose="02020503060305020303" pitchFamily="18" charset="0"/>
              </a:rPr>
              <a:t>big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thank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you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to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the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organizers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of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the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conference</a:t>
            </a:r>
            <a:r>
              <a:rPr lang="de-DE" sz="3200" dirty="0">
                <a:latin typeface="Bell MT" panose="02020503060305020303" pitchFamily="18" charset="0"/>
              </a:rPr>
              <a:t>!</a:t>
            </a:r>
          </a:p>
          <a:p>
            <a:pPr marL="0" indent="0">
              <a:buNone/>
            </a:pPr>
            <a:endParaRPr lang="de-DE" sz="3200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de-DE" sz="2800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de-DE" sz="3200" dirty="0">
                <a:latin typeface="Bell MT" panose="02020503060305020303" pitchFamily="18" charset="0"/>
              </a:rPr>
              <a:t>I </a:t>
            </a:r>
            <a:r>
              <a:rPr lang="de-DE" sz="3200" dirty="0" err="1">
                <a:latin typeface="Bell MT" panose="02020503060305020303" pitchFamily="18" charset="0"/>
              </a:rPr>
              <a:t>look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forward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to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your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questions</a:t>
            </a:r>
            <a:r>
              <a:rPr lang="de-DE" sz="3200" dirty="0">
                <a:latin typeface="Bell MT" panose="02020503060305020303" pitchFamily="18" charset="0"/>
              </a:rPr>
              <a:t> and </a:t>
            </a:r>
            <a:br>
              <a:rPr lang="de-DE" sz="3200" dirty="0">
                <a:latin typeface="Bell MT" panose="02020503060305020303" pitchFamily="18" charset="0"/>
              </a:rPr>
            </a:br>
            <a:r>
              <a:rPr lang="de-DE" sz="3200" dirty="0">
                <a:latin typeface="Bell MT" panose="02020503060305020303" pitchFamily="18" charset="0"/>
              </a:rPr>
              <a:t>individual </a:t>
            </a:r>
            <a:r>
              <a:rPr lang="de-DE" sz="3200" dirty="0" err="1">
                <a:latin typeface="Bell MT" panose="02020503060305020303" pitchFamily="18" charset="0"/>
              </a:rPr>
              <a:t>discussions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during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the</a:t>
            </a:r>
            <a:r>
              <a:rPr lang="de-DE" sz="3200" dirty="0">
                <a:latin typeface="Bell MT" panose="02020503060305020303" pitchFamily="18" charset="0"/>
              </a:rPr>
              <a:t> </a:t>
            </a:r>
            <a:r>
              <a:rPr lang="de-DE" sz="3200" dirty="0" err="1">
                <a:latin typeface="Bell MT" panose="02020503060305020303" pitchFamily="18" charset="0"/>
              </a:rPr>
              <a:t>breaks</a:t>
            </a:r>
            <a:endParaRPr lang="de-DE" sz="32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sz="32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sz="3200" dirty="0">
                <a:latin typeface="Bell MT" panose="02020503060305020303" pitchFamily="18" charset="0"/>
              </a:rPr>
              <a:t>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24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Multi </a:t>
            </a:r>
            <a:r>
              <a:rPr lang="de-DE" dirty="0" err="1">
                <a:latin typeface="Bell MT" panose="02020503060305020303" pitchFamily="18" charset="0"/>
              </a:rPr>
              <a:t>task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environment</a:t>
            </a:r>
            <a:r>
              <a:rPr lang="de-DE" dirty="0">
                <a:latin typeface="Bell MT" panose="02020503060305020303" pitchFamily="18" charset="0"/>
              </a:rPr>
              <a:t>, RSE </a:t>
            </a:r>
            <a:r>
              <a:rPr lang="de-DE" dirty="0" err="1">
                <a:latin typeface="Bell MT" panose="02020503060305020303" pitchFamily="18" charset="0"/>
              </a:rPr>
              <a:t>one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many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Developers lack </a:t>
            </a:r>
            <a:r>
              <a:rPr lang="de-DE" dirty="0" err="1">
                <a:latin typeface="Bell MT" panose="02020503060305020303" pitchFamily="18" charset="0"/>
              </a:rPr>
              <a:t>experience</a:t>
            </a:r>
            <a:r>
              <a:rPr lang="de-DE" dirty="0">
                <a:latin typeface="Bell MT" panose="02020503060305020303" pitchFamily="18" charset="0"/>
              </a:rPr>
              <a:t> and formal </a:t>
            </a:r>
            <a:r>
              <a:rPr lang="de-DE" dirty="0" err="1">
                <a:latin typeface="Bell MT" panose="02020503060305020303" pitchFamily="18" charset="0"/>
              </a:rPr>
              <a:t>education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Staff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fluctuation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Generating </a:t>
            </a:r>
            <a:r>
              <a:rPr lang="de-DE" dirty="0" err="1">
                <a:latin typeface="Bell MT" panose="02020503060305020303" pitchFamily="18" charset="0"/>
              </a:rPr>
              <a:t>insight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New </a:t>
            </a:r>
            <a:r>
              <a:rPr lang="de-DE" dirty="0" err="1">
                <a:latin typeface="Bell MT" panose="02020503060305020303" pitchFamily="18" charset="0"/>
              </a:rPr>
              <a:t>insights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modify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goals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priorities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applied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methods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4</a:t>
            </a:fld>
            <a:endParaRPr lang="de-DE">
              <a:latin typeface="Bell MT" panose="02020503060305020303" pitchFamily="18" charset="0"/>
            </a:endParaRP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F33F398B-A57F-4757-8BEB-DE82CFDC4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13" y="1008886"/>
            <a:ext cx="6644374" cy="5515739"/>
          </a:xfrm>
        </p:spPr>
      </p:pic>
    </p:spTree>
    <p:extLst>
      <p:ext uri="{BB962C8B-B14F-4D97-AF65-F5344CB8AC3E}">
        <p14:creationId xmlns:p14="http://schemas.microsoft.com/office/powerpoint/2010/main" val="244006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44" y="1426476"/>
            <a:ext cx="2719514" cy="556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explicit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5</a:t>
            </a:fld>
            <a:endParaRPr lang="de-DE">
              <a:latin typeface="Bell MT" panose="020205030603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97BAE4-C75A-4193-8971-EB0B7C03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8800" y="210397"/>
            <a:ext cx="6858000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391FCAC-B7AF-4B03-A83A-D46DE9EAFFE1}"/>
              </a:ext>
            </a:extLst>
          </p:cNvPr>
          <p:cNvSpPr txBox="1">
            <a:spLocks/>
          </p:cNvSpPr>
          <p:nvPr/>
        </p:nvSpPr>
        <p:spPr>
          <a:xfrm>
            <a:off x="906652" y="3204947"/>
            <a:ext cx="2719514" cy="5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latin typeface="Bell MT" panose="02020503060305020303" pitchFamily="18" charset="0"/>
              </a:rPr>
              <a:t>implicit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99C9454-95D6-4D05-9346-2EF6A5F6396C}"/>
              </a:ext>
            </a:extLst>
          </p:cNvPr>
          <p:cNvSpPr txBox="1">
            <a:spLocks/>
          </p:cNvSpPr>
          <p:nvPr/>
        </p:nvSpPr>
        <p:spPr>
          <a:xfrm>
            <a:off x="1434018" y="5136672"/>
            <a:ext cx="2719514" cy="5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latin typeface="Bell MT" panose="02020503060305020303" pitchFamily="18" charset="0"/>
              </a:rPr>
              <a:t>tacit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99103F5-D3B1-4482-A6AA-37E7CC2AB506}"/>
              </a:ext>
            </a:extLst>
          </p:cNvPr>
          <p:cNvSpPr txBox="1">
            <a:spLocks/>
          </p:cNvSpPr>
          <p:nvPr/>
        </p:nvSpPr>
        <p:spPr>
          <a:xfrm>
            <a:off x="8135573" y="1545220"/>
            <a:ext cx="2719514" cy="5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latin typeface="Bell MT" panose="02020503060305020303" pitchFamily="18" charset="0"/>
              </a:rPr>
              <a:t>What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do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B4D46AD-ED84-40B2-B17E-8DA511344773}"/>
              </a:ext>
            </a:extLst>
          </p:cNvPr>
          <p:cNvSpPr txBox="1">
            <a:spLocks/>
          </p:cNvSpPr>
          <p:nvPr/>
        </p:nvSpPr>
        <p:spPr>
          <a:xfrm>
            <a:off x="8394517" y="3523812"/>
            <a:ext cx="2719514" cy="5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latin typeface="Bell MT" panose="02020503060305020303" pitchFamily="18" charset="0"/>
              </a:rPr>
              <a:t>How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to</a:t>
            </a:r>
            <a:r>
              <a:rPr lang="de-DE" dirty="0">
                <a:latin typeface="Bell MT" panose="02020503060305020303" pitchFamily="18" charset="0"/>
              </a:rPr>
              <a:t> do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AE5452E-C436-4829-9A50-53E7EB158227}"/>
              </a:ext>
            </a:extLst>
          </p:cNvPr>
          <p:cNvSpPr txBox="1">
            <a:spLocks/>
          </p:cNvSpPr>
          <p:nvPr/>
        </p:nvSpPr>
        <p:spPr>
          <a:xfrm>
            <a:off x="7388407" y="5296104"/>
            <a:ext cx="2719514" cy="5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latin typeface="Bell MT" panose="02020503060305020303" pitchFamily="18" charset="0"/>
              </a:rPr>
              <a:t>Why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we</a:t>
            </a:r>
            <a:r>
              <a:rPr lang="de-DE" dirty="0">
                <a:latin typeface="Bell MT" panose="02020503060305020303" pitchFamily="18" charset="0"/>
              </a:rPr>
              <a:t> do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0FAE69C-6389-47B5-97A6-1CF6895744E3}"/>
              </a:ext>
            </a:extLst>
          </p:cNvPr>
          <p:cNvCxnSpPr/>
          <p:nvPr/>
        </p:nvCxnSpPr>
        <p:spPr>
          <a:xfrm>
            <a:off x="906652" y="2862560"/>
            <a:ext cx="103817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D100D01-13E1-4C54-AE55-1FB94504105F}"/>
              </a:ext>
            </a:extLst>
          </p:cNvPr>
          <p:cNvCxnSpPr/>
          <p:nvPr/>
        </p:nvCxnSpPr>
        <p:spPr>
          <a:xfrm>
            <a:off x="892787" y="4746655"/>
            <a:ext cx="103817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CA4F89D2-7342-47EC-9208-DC082DB08F6E}"/>
              </a:ext>
            </a:extLst>
          </p:cNvPr>
          <p:cNvSpPr/>
          <p:nvPr/>
        </p:nvSpPr>
        <p:spPr>
          <a:xfrm>
            <a:off x="288000" y="6201459"/>
            <a:ext cx="1120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ell MT" panose="02020503060305020303" pitchFamily="18" charset="0"/>
              </a:rPr>
              <a:t>Core </a:t>
            </a:r>
            <a:r>
              <a:rPr lang="de-DE" dirty="0" err="1">
                <a:latin typeface="Bell MT" panose="02020503060305020303" pitchFamily="18" charset="0"/>
              </a:rPr>
              <a:t>challenge</a:t>
            </a:r>
            <a:r>
              <a:rPr lang="de-DE" dirty="0">
                <a:latin typeface="Bell MT" panose="02020503060305020303" pitchFamily="18" charset="0"/>
              </a:rPr>
              <a:t>: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experience</a:t>
            </a:r>
            <a:r>
              <a:rPr lang="de-DE" dirty="0">
                <a:latin typeface="Bell MT" panose="02020503060305020303" pitchFamily="18" charset="0"/>
              </a:rPr>
              <a:t> (</a:t>
            </a:r>
            <a:r>
              <a:rPr lang="de-DE" dirty="0" err="1">
                <a:latin typeface="Bell MT" panose="02020503060305020303" pitchFamily="18" charset="0"/>
              </a:rPr>
              <a:t>implicit</a:t>
            </a:r>
            <a:r>
              <a:rPr lang="de-DE" dirty="0">
                <a:latin typeface="Bell MT" panose="02020503060305020303" pitchFamily="18" charset="0"/>
              </a:rPr>
              <a:t> / </a:t>
            </a:r>
            <a:r>
              <a:rPr lang="de-DE" dirty="0" err="1">
                <a:latin typeface="Bell MT" panose="02020503060305020303" pitchFamily="18" charset="0"/>
              </a:rPr>
              <a:t>tacit</a:t>
            </a:r>
            <a:r>
              <a:rPr lang="de-DE" dirty="0">
                <a:latin typeface="Bell MT" panose="020205030603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04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Bell MT" panose="02020503060305020303" pitchFamily="18" charset="0"/>
              </a:rPr>
              <a:t>“The methods we apply”</a:t>
            </a:r>
            <a:endParaRPr lang="de-DE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6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Bell MT" panose="02020503060305020303" pitchFamily="18" charset="0"/>
              </a:rPr>
              <a:t>Mentor </a:t>
            </a:r>
            <a:r>
              <a:rPr lang="de-DE" b="1" dirty="0" err="1">
                <a:latin typeface="Bell MT" panose="02020503060305020303" pitchFamily="18" charset="0"/>
              </a:rPr>
              <a:t>mentee</a:t>
            </a:r>
            <a:r>
              <a:rPr lang="de-DE" b="1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setup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very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efficient</a:t>
            </a:r>
            <a:r>
              <a:rPr lang="de-DE" dirty="0">
                <a:latin typeface="Bell MT" panose="02020503060305020303" pitchFamily="18" charset="0"/>
              </a:rPr>
              <a:t> (</a:t>
            </a:r>
            <a:r>
              <a:rPr lang="de-DE" dirty="0" err="1">
                <a:latin typeface="Bell MT" panose="02020503060305020303" pitchFamily="18" charset="0"/>
              </a:rPr>
              <a:t>implicit</a:t>
            </a:r>
            <a:r>
              <a:rPr lang="de-DE" dirty="0">
                <a:latin typeface="Bell MT" panose="02020503060305020303" pitchFamily="18" charset="0"/>
              </a:rPr>
              <a:t>/</a:t>
            </a:r>
            <a:r>
              <a:rPr lang="de-DE" dirty="0" err="1">
                <a:latin typeface="Bell MT" panose="02020503060305020303" pitchFamily="18" charset="0"/>
              </a:rPr>
              <a:t>tacit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knowledge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r>
              <a:rPr lang="de-DE" dirty="0">
                <a:latin typeface="Bell MT" panose="02020503060305020303" pitchFamily="18" charset="0"/>
              </a:rPr>
              <a:t>)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Time and </a:t>
            </a:r>
            <a:r>
              <a:rPr lang="de-DE" dirty="0" err="1">
                <a:latin typeface="Bell MT" panose="02020503060305020303" pitchFamily="18" charset="0"/>
              </a:rPr>
              <a:t>effort</a:t>
            </a:r>
            <a:r>
              <a:rPr lang="de-DE" dirty="0">
                <a:latin typeface="Bell MT" panose="02020503060305020303" pitchFamily="18" charset="0"/>
              </a:rPr>
              <a:t> intensive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Bell MT" panose="02020503060305020303" pitchFamily="18" charset="0"/>
              </a:rPr>
              <a:t>Better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efficiency</a:t>
            </a:r>
            <a:r>
              <a:rPr lang="de-DE" dirty="0">
                <a:latin typeface="Bell MT" panose="02020503060305020303" pitchFamily="18" charset="0"/>
              </a:rPr>
              <a:t> in </a:t>
            </a:r>
            <a:r>
              <a:rPr lang="de-DE" dirty="0" err="1">
                <a:latin typeface="Bell MT" panose="02020503060305020303" pitchFamily="18" charset="0"/>
              </a:rPr>
              <a:t>transfer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crucial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Next on </a:t>
            </a:r>
            <a:r>
              <a:rPr lang="de-DE" dirty="0" err="1">
                <a:latin typeface="Bell MT" panose="02020503060305020303" pitchFamily="18" charset="0"/>
              </a:rPr>
              <a:t>our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institutes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agenda</a:t>
            </a:r>
            <a:r>
              <a:rPr lang="de-DE" dirty="0">
                <a:latin typeface="Bell MT" panose="02020503060305020303" pitchFamily="18" charset="0"/>
              </a:rPr>
              <a:t>:     </a:t>
            </a:r>
            <a:r>
              <a:rPr lang="de-DE" dirty="0" err="1">
                <a:latin typeface="Bell MT" panose="02020503060305020303" pitchFamily="18" charset="0"/>
              </a:rPr>
              <a:t>communication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didactic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trainings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7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b="1" dirty="0" err="1">
                <a:latin typeface="Bell MT" panose="02020503060305020303" pitchFamily="18" charset="0"/>
              </a:rPr>
              <a:t>Adapting</a:t>
            </a:r>
            <a:r>
              <a:rPr lang="de-DE" sz="3200" b="1" dirty="0">
                <a:latin typeface="Bell MT" panose="02020503060305020303" pitchFamily="18" charset="0"/>
              </a:rPr>
              <a:t> SCRUM / Agile </a:t>
            </a:r>
            <a:r>
              <a:rPr lang="de-DE" sz="3200" b="1" dirty="0" err="1">
                <a:latin typeface="Bell MT" panose="02020503060305020303" pitchFamily="18" charset="0"/>
              </a:rPr>
              <a:t>methods</a:t>
            </a:r>
            <a:endParaRPr lang="de-DE" sz="3200" b="1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8</a:t>
            </a:fld>
            <a:endParaRPr lang="de-DE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76361-89C0-4D0F-B067-DA01F2B2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96DEF-56CC-49EF-9412-9EFAA30C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SCRUM style </a:t>
            </a:r>
            <a:r>
              <a:rPr lang="de-DE" b="1" dirty="0" err="1">
                <a:latin typeface="Bell MT" panose="02020503060305020303" pitchFamily="18" charset="0"/>
              </a:rPr>
              <a:t>sprints</a:t>
            </a:r>
            <a:endParaRPr lang="de-DE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b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Not </a:t>
            </a:r>
            <a:r>
              <a:rPr lang="de-DE" dirty="0" err="1">
                <a:latin typeface="Bell MT" panose="02020503060305020303" pitchFamily="18" charset="0"/>
              </a:rPr>
              <a:t>feasible</a:t>
            </a:r>
            <a:r>
              <a:rPr lang="de-DE" dirty="0">
                <a:latin typeface="Bell MT" panose="02020503060305020303" pitchFamily="18" charset="0"/>
              </a:rPr>
              <a:t>, </a:t>
            </a:r>
            <a:r>
              <a:rPr lang="de-DE" dirty="0" err="1">
                <a:latin typeface="Bell MT" panose="02020503060305020303" pitchFamily="18" charset="0"/>
              </a:rPr>
              <a:t>needs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adaption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because</a:t>
            </a:r>
            <a:r>
              <a:rPr lang="de-DE" dirty="0">
                <a:latin typeface="Bell MT" panose="02020503060305020303" pitchFamily="18" charset="0"/>
              </a:rPr>
              <a:t>:</a:t>
            </a: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RSE: </a:t>
            </a:r>
            <a:r>
              <a:rPr lang="de-DE" dirty="0" err="1">
                <a:latin typeface="Bell MT" panose="02020503060305020303" pitchFamily="18" charset="0"/>
              </a:rPr>
              <a:t>one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many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competing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tasks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Lack </a:t>
            </a:r>
            <a:r>
              <a:rPr lang="de-DE" dirty="0" err="1">
                <a:latin typeface="Bell MT" panose="02020503060305020303" pitchFamily="18" charset="0"/>
              </a:rPr>
              <a:t>of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long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uninterrupted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timeframes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Bell MT" panose="02020503060305020303" pitchFamily="18" charset="0"/>
              </a:rPr>
              <a:t>	Different </a:t>
            </a:r>
            <a:r>
              <a:rPr lang="de-DE" dirty="0" err="1">
                <a:latin typeface="Bell MT" panose="02020503060305020303" pitchFamily="18" charset="0"/>
              </a:rPr>
              <a:t>work</a:t>
            </a:r>
            <a:r>
              <a:rPr lang="de-DE" dirty="0">
                <a:latin typeface="Bell MT" panose="02020503060305020303" pitchFamily="18" charset="0"/>
              </a:rPr>
              <a:t> </a:t>
            </a:r>
            <a:r>
              <a:rPr lang="de-DE" dirty="0" err="1">
                <a:latin typeface="Bell MT" panose="02020503060305020303" pitchFamily="18" charset="0"/>
              </a:rPr>
              <a:t>schedules</a:t>
            </a:r>
            <a:r>
              <a:rPr lang="de-DE" dirty="0">
                <a:latin typeface="Bell MT" panose="02020503060305020303" pitchFamily="18" charset="0"/>
              </a:rPr>
              <a:t> and </a:t>
            </a:r>
            <a:r>
              <a:rPr lang="de-DE" dirty="0" err="1">
                <a:latin typeface="Bell MT" panose="02020503060305020303" pitchFamily="18" charset="0"/>
              </a:rPr>
              <a:t>rhythms</a:t>
            </a:r>
            <a:r>
              <a:rPr lang="de-DE" dirty="0">
                <a:latin typeface="Bell MT" panose="02020503060305020303" pitchFamily="18" charset="0"/>
              </a:rPr>
              <a:t> in </a:t>
            </a:r>
            <a:r>
              <a:rPr lang="de-DE" dirty="0" err="1">
                <a:latin typeface="Bell MT" panose="02020503060305020303" pitchFamily="18" charset="0"/>
              </a:rPr>
              <a:t>teams</a:t>
            </a:r>
            <a:endParaRPr lang="de-DE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de-DE" dirty="0">
              <a:latin typeface="Bell MT" panose="02020503060305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4D2A2-39A0-4489-8078-98FB246EA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>
                <a:latin typeface="Bell MT" panose="02020503060305020303" pitchFamily="18" charset="0"/>
              </a:rPr>
              <a:pPr/>
              <a:t>9</a:t>
            </a:fld>
            <a:endParaRPr lang="de-DE">
              <a:latin typeface="Bell MT" panose="02020503060305020303" pitchFamily="18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6B8F228-C90E-4F9A-9370-3DDBC2736A4D}"/>
              </a:ext>
            </a:extLst>
          </p:cNvPr>
          <p:cNvSpPr txBox="1">
            <a:spLocks/>
          </p:cNvSpPr>
          <p:nvPr/>
        </p:nvSpPr>
        <p:spPr>
          <a:xfrm>
            <a:off x="695324" y="2292096"/>
            <a:ext cx="10801349" cy="431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latin typeface="Bell MT" panose="020205030603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67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RJR4FMAMASVY-255725602-1541</_dlc_DocId>
    <_dlc_DocIdUrl xmlns="2acd48d8-921c-4259-8a3d-b0781ba679a3">
      <Url>https://teamsites.dlr.de/sites/corporatedesign/_layouts/15/DocIdRedir.aspx?ID=RJR4FMAMASVY-255725602-1541</Url>
      <Description>RJR4FMAMASVY-255725602-1541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7" ma:contentTypeDescription="Ein neues Dokument erstellen." ma:contentTypeScope="" ma:versionID="805142680efd2dff13456da6ca9dfc7f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e8b519347e20ca2acbfa3ff94d80d67f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A46463-74D7-4A82-A579-ECDCF13F6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449AEC-07FB-447F-A607-4D16E9497501}">
  <ds:schemaRefs>
    <ds:schemaRef ds:uri="http://purl.org/dc/terms/"/>
    <ds:schemaRef ds:uri="http://schemas.microsoft.com/office/2006/metadata/properties"/>
    <ds:schemaRef ds:uri="2acd48d8-921c-4259-8a3d-b0781ba679a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FFB759-4015-484F-A714-60C85CDB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23F7AFC-F8AF-421E-8712-269F763C149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Breitbild</PresentationFormat>
  <Paragraphs>204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Bell MT</vt:lpstr>
      <vt:lpstr>Calibri</vt:lpstr>
      <vt:lpstr>Wingdings</vt:lpstr>
      <vt:lpstr>Office</vt:lpstr>
      <vt:lpstr>RSE and the aspects of communication and education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Fuchs, Benjamin</cp:lastModifiedBy>
  <cp:revision>488</cp:revision>
  <dcterms:created xsi:type="dcterms:W3CDTF">2022-03-24T21:12:41Z</dcterms:created>
  <dcterms:modified xsi:type="dcterms:W3CDTF">2024-03-05T22:11:13Z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adc77f82-f04f-46cd-8964-4f01fdec870a</vt:lpwstr>
  </property>
</Properties>
</file>