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  <p:sldMasterId id="2147483656" r:id="rId2"/>
  </p:sldMasterIdLst>
  <p:notesMasterIdLst>
    <p:notesMasterId r:id="rId12"/>
  </p:notesMasterIdLst>
  <p:handoutMasterIdLst>
    <p:handoutMasterId r:id="rId13"/>
  </p:handoutMasterIdLst>
  <p:sldIdLst>
    <p:sldId id="264" r:id="rId3"/>
    <p:sldId id="269" r:id="rId4"/>
    <p:sldId id="268" r:id="rId5"/>
    <p:sldId id="267" r:id="rId6"/>
    <p:sldId id="270" r:id="rId7"/>
    <p:sldId id="271" r:id="rId8"/>
    <p:sldId id="272" r:id="rId9"/>
    <p:sldId id="273" r:id="rId10"/>
    <p:sldId id="274" r:id="rId11"/>
  </p:sldIdLst>
  <p:sldSz cx="9144000" cy="5143500" type="screen16x9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userDrawn="1">
          <p15:clr>
            <a:srgbClr val="A4A3A4"/>
          </p15:clr>
        </p15:guide>
        <p15:guide id="3" orient="horz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C000C0"/>
    <a:srgbClr val="0000FF"/>
    <a:srgbClr val="98A4AE"/>
    <a:srgbClr val="768592"/>
    <a:srgbClr val="0038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642" autoAdjust="0"/>
    <p:restoredTop sz="86803" autoAdjust="0"/>
  </p:normalViewPr>
  <p:slideViewPr>
    <p:cSldViewPr snapToGrid="0" showGuides="1">
      <p:cViewPr varScale="1">
        <p:scale>
          <a:sx n="147" d="100"/>
          <a:sy n="147" d="100"/>
        </p:scale>
        <p:origin x="216" y="192"/>
      </p:cViewPr>
      <p:guideLst>
        <p:guide/>
        <p:guide orient="horz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 snapToGrid="0" showGuides="1">
      <p:cViewPr varScale="1">
        <p:scale>
          <a:sx n="84" d="100"/>
          <a:sy n="84" d="100"/>
        </p:scale>
        <p:origin x="-3768" y="-78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9004BC-B0E3-4208-A222-418A4F529526}" type="datetimeFigureOut">
              <a:rPr lang="de-DE" smtClean="0"/>
              <a:pPr/>
              <a:t>04.03.24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E8CCCE-5D86-4F2C-A810-6EA86A7CE748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53341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1D818D-C606-4ACC-B471-870C5A9C4C11}" type="datetimeFigureOut">
              <a:rPr lang="de-DE" smtClean="0"/>
              <a:pPr/>
              <a:t>04.03.24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A32A09-A8F9-4844-A50B-996B9FD8E092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336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32A09-A8F9-4844-A50B-996B9FD8E092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93888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 authentication with Symfony, reverse engineering is hard because over engineered object-oriented code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A32A09-A8F9-4844-A50B-996B9FD8E092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2759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 community is pragmatic not religious. Driven by enabling god performing, secure, and bug-free code with controllable effort.</a:t>
            </a:r>
          </a:p>
          <a:p>
            <a:r>
              <a:rPr lang="en-US" dirty="0"/>
              <a:t>The language evolves.</a:t>
            </a:r>
          </a:p>
          <a:p>
            <a:endParaRPr lang="en-US" dirty="0"/>
          </a:p>
          <a:p>
            <a:r>
              <a:rPr lang="en-US" dirty="0"/>
              <a:t>Do not bury complexity by just another layer of complexity but make things simple at the root!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A32A09-A8F9-4844-A50B-996B9FD8E092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5958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master + Benz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209600" y="1986682"/>
            <a:ext cx="8934400" cy="2950419"/>
          </a:xfrm>
          <a:prstGeom prst="rect">
            <a:avLst/>
          </a:prstGeom>
          <a:solidFill>
            <a:srgbClr val="98A4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 userDrawn="1"/>
        </p:nvSpPr>
        <p:spPr>
          <a:xfrm>
            <a:off x="209600" y="986040"/>
            <a:ext cx="8934400" cy="976109"/>
          </a:xfrm>
          <a:prstGeom prst="rect">
            <a:avLst/>
          </a:prstGeom>
          <a:solidFill>
            <a:srgbClr val="98A4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69707" y="1234721"/>
            <a:ext cx="8568000" cy="43575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96000" y="2264070"/>
            <a:ext cx="8568000" cy="46039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32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154876DD-2DB3-4111-879F-9BFA354E83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65645" y="2299713"/>
            <a:ext cx="3115110" cy="298174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seite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umsplatzhalt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07.03.2024</a:t>
            </a:r>
            <a:endParaRPr lang="de-DE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59437E-DD65-47AE-A718-65B9481C0A9E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deRSE24</a:t>
            </a:r>
            <a:endParaRPr lang="de-DE" dirty="0"/>
          </a:p>
        </p:txBody>
      </p:sp>
      <p:sp>
        <p:nvSpPr>
          <p:cNvPr id="6" name="Title Placeholder 2">
            <a:extLst>
              <a:ext uri="{FF2B5EF4-FFF2-40B4-BE49-F238E27FC236}">
                <a16:creationId xmlns:a16="http://schemas.microsoft.com/office/drawing/2014/main" id="{BF719A62-1672-DA45-901A-6A0A1B4B3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353" y="46047"/>
            <a:ext cx="8677902" cy="4071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Inhaltsplatzhalter 6">
            <a:extLst>
              <a:ext uri="{FF2B5EF4-FFF2-40B4-BE49-F238E27FC236}">
                <a16:creationId xmlns:a16="http://schemas.microsoft.com/office/drawing/2014/main" id="{C1573E3D-1FB4-BE46-A4B9-791D42FF77D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69353" y="704146"/>
            <a:ext cx="8677902" cy="40159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69875" indent="-269875" defTabSz="360000">
              <a:buClr>
                <a:schemeClr val="tx1">
                  <a:lumMod val="65000"/>
                  <a:lumOff val="35000"/>
                </a:schemeClr>
              </a:buClr>
              <a:buFont typeface="Wingdings" pitchFamily="2" charset="2"/>
              <a:buChar char="§"/>
              <a:tabLst>
                <a:tab pos="179388" algn="l"/>
              </a:tabLst>
              <a:defRPr sz="2000" b="0">
                <a:solidFill>
                  <a:schemeClr val="tx2"/>
                </a:solidFill>
              </a:defRPr>
            </a:lvl1pPr>
            <a:lvl2pPr marL="538163" indent="-179388" defTabSz="360000">
              <a:buClr>
                <a:schemeClr val="bg1">
                  <a:lumMod val="50000"/>
                </a:schemeClr>
              </a:buClr>
              <a:buSzPct val="80000"/>
              <a:buFont typeface="Wingdings" panose="05000000000000000000" pitchFamily="2" charset="2"/>
              <a:buChar char="§"/>
              <a:tabLst>
                <a:tab pos="360000" algn="l"/>
              </a:tabLst>
              <a:defRPr sz="1800">
                <a:solidFill>
                  <a:schemeClr val="tx2"/>
                </a:solidFill>
              </a:defRPr>
            </a:lvl2pPr>
            <a:lvl3pPr marL="808038" indent="-179388" defTabSz="360000">
              <a:buClr>
                <a:schemeClr val="tx1">
                  <a:lumMod val="50000"/>
                  <a:lumOff val="50000"/>
                </a:schemeClr>
              </a:buClr>
              <a:buSzPct val="60000"/>
              <a:buFont typeface="Wingdings" panose="05000000000000000000" pitchFamily="2" charset="2"/>
              <a:buChar char="§"/>
              <a:tabLst>
                <a:tab pos="360000" algn="l"/>
              </a:tabLst>
              <a:defRPr sz="1600">
                <a:solidFill>
                  <a:schemeClr val="tx2"/>
                </a:solidFill>
              </a:defRPr>
            </a:lvl3pPr>
            <a:lvl4pPr marL="719137" indent="0">
              <a:buClr>
                <a:schemeClr val="tx1">
                  <a:lumMod val="50000"/>
                  <a:lumOff val="50000"/>
                </a:schemeClr>
              </a:buClr>
              <a:buSzPct val="65000"/>
              <a:buFont typeface="Wingdings" panose="05000000000000000000" pitchFamily="2" charset="2"/>
              <a:buNone/>
              <a:defRPr sz="1800"/>
            </a:lvl4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seite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umsplatzhalt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07.03.2024</a:t>
            </a:r>
            <a:endParaRPr lang="de-DE" dirty="0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59437E-DD65-47AE-A718-65B9481C0A9E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6" name="Fußzeilenplatzhalt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deRSE24</a:t>
            </a:r>
            <a:endParaRPr lang="de-DE" dirty="0"/>
          </a:p>
        </p:txBody>
      </p:sp>
      <p:sp>
        <p:nvSpPr>
          <p:cNvPr id="8" name="Title Placeholder 2">
            <a:extLst>
              <a:ext uri="{FF2B5EF4-FFF2-40B4-BE49-F238E27FC236}">
                <a16:creationId xmlns:a16="http://schemas.microsoft.com/office/drawing/2014/main" id="{93058391-C183-EE40-A62E-127AF5888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353" y="46047"/>
            <a:ext cx="8677902" cy="4071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Inhaltsplatzhalter 6">
            <a:extLst>
              <a:ext uri="{FF2B5EF4-FFF2-40B4-BE49-F238E27FC236}">
                <a16:creationId xmlns:a16="http://schemas.microsoft.com/office/drawing/2014/main" id="{C1573E3D-1FB4-BE46-A4B9-791D42FF77D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69353" y="704146"/>
            <a:ext cx="4173693" cy="40159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69875" indent="-269875" defTabSz="360000">
              <a:buClr>
                <a:schemeClr val="tx1">
                  <a:lumMod val="65000"/>
                  <a:lumOff val="35000"/>
                </a:schemeClr>
              </a:buClr>
              <a:buFont typeface="Wingdings" pitchFamily="2" charset="2"/>
              <a:buChar char="§"/>
              <a:tabLst>
                <a:tab pos="179388" algn="l"/>
              </a:tabLst>
              <a:defRPr sz="2000" b="0">
                <a:solidFill>
                  <a:schemeClr val="tx2"/>
                </a:solidFill>
              </a:defRPr>
            </a:lvl1pPr>
            <a:lvl2pPr marL="538163" indent="-179388" defTabSz="360000">
              <a:buClr>
                <a:schemeClr val="bg1">
                  <a:lumMod val="50000"/>
                </a:schemeClr>
              </a:buClr>
              <a:buSzPct val="80000"/>
              <a:buFont typeface="Wingdings" panose="05000000000000000000" pitchFamily="2" charset="2"/>
              <a:buChar char="§"/>
              <a:tabLst>
                <a:tab pos="360000" algn="l"/>
              </a:tabLst>
              <a:defRPr sz="1800">
                <a:solidFill>
                  <a:schemeClr val="tx2"/>
                </a:solidFill>
              </a:defRPr>
            </a:lvl2pPr>
            <a:lvl3pPr marL="808038" indent="-179388" defTabSz="360000">
              <a:buClr>
                <a:schemeClr val="tx1">
                  <a:lumMod val="50000"/>
                  <a:lumOff val="50000"/>
                </a:schemeClr>
              </a:buClr>
              <a:buSzPct val="60000"/>
              <a:buFont typeface="Wingdings" panose="05000000000000000000" pitchFamily="2" charset="2"/>
              <a:buChar char="§"/>
              <a:tabLst>
                <a:tab pos="360000" algn="l"/>
              </a:tabLst>
              <a:defRPr sz="1600">
                <a:solidFill>
                  <a:schemeClr val="tx2"/>
                </a:solidFill>
              </a:defRPr>
            </a:lvl3pPr>
            <a:lvl4pPr marL="719137" indent="0">
              <a:buClr>
                <a:schemeClr val="tx1">
                  <a:lumMod val="50000"/>
                  <a:lumOff val="50000"/>
                </a:schemeClr>
              </a:buClr>
              <a:buSzPct val="65000"/>
              <a:buFont typeface="Wingdings" panose="05000000000000000000" pitchFamily="2" charset="2"/>
              <a:buNone/>
              <a:defRPr sz="1800"/>
            </a:lvl4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0" name="Inhaltsplatzhalter 6">
            <a:extLst>
              <a:ext uri="{FF2B5EF4-FFF2-40B4-BE49-F238E27FC236}">
                <a16:creationId xmlns:a16="http://schemas.microsoft.com/office/drawing/2014/main" id="{C1573E3D-1FB4-BE46-A4B9-791D42FF77D9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653783" y="704146"/>
            <a:ext cx="4173693" cy="40159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69875" indent="-269875" defTabSz="360000">
              <a:buClr>
                <a:schemeClr val="tx1">
                  <a:lumMod val="65000"/>
                  <a:lumOff val="35000"/>
                </a:schemeClr>
              </a:buClr>
              <a:buFont typeface="Wingdings" pitchFamily="2" charset="2"/>
              <a:buChar char="§"/>
              <a:tabLst>
                <a:tab pos="179388" algn="l"/>
              </a:tabLst>
              <a:defRPr sz="2000" b="0">
                <a:solidFill>
                  <a:schemeClr val="tx2"/>
                </a:solidFill>
              </a:defRPr>
            </a:lvl1pPr>
            <a:lvl2pPr marL="538163" indent="-179388" defTabSz="360000">
              <a:buClr>
                <a:schemeClr val="bg1">
                  <a:lumMod val="50000"/>
                </a:schemeClr>
              </a:buClr>
              <a:buSzPct val="80000"/>
              <a:buFont typeface="Wingdings" panose="05000000000000000000" pitchFamily="2" charset="2"/>
              <a:buChar char="§"/>
              <a:tabLst>
                <a:tab pos="360000" algn="l"/>
              </a:tabLst>
              <a:defRPr sz="1800">
                <a:solidFill>
                  <a:schemeClr val="tx2"/>
                </a:solidFill>
              </a:defRPr>
            </a:lvl2pPr>
            <a:lvl3pPr marL="808038" indent="-179388" defTabSz="360000">
              <a:buClr>
                <a:schemeClr val="tx1">
                  <a:lumMod val="50000"/>
                  <a:lumOff val="50000"/>
                </a:schemeClr>
              </a:buClr>
              <a:buSzPct val="60000"/>
              <a:buFont typeface="Wingdings" panose="05000000000000000000" pitchFamily="2" charset="2"/>
              <a:buChar char="§"/>
              <a:tabLst>
                <a:tab pos="360000" algn="l"/>
              </a:tabLst>
              <a:defRPr sz="1600">
                <a:solidFill>
                  <a:schemeClr val="tx2"/>
                </a:solidFill>
              </a:defRPr>
            </a:lvl3pPr>
            <a:lvl4pPr marL="719137" indent="0">
              <a:buClr>
                <a:schemeClr val="tx1">
                  <a:lumMod val="50000"/>
                  <a:lumOff val="50000"/>
                </a:schemeClr>
              </a:buClr>
              <a:buSzPct val="65000"/>
              <a:buFont typeface="Wingdings" panose="05000000000000000000" pitchFamily="2" charset="2"/>
              <a:buNone/>
              <a:defRPr sz="1800"/>
            </a:lvl4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1181317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seite 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umsplatzhalt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07.03.2024</a:t>
            </a:r>
            <a:endParaRPr lang="de-DE" dirty="0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59437E-DD65-47AE-A718-65B9481C0A9E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6" name="Fußzeilenplatzhalt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deRSE24</a:t>
            </a:r>
            <a:endParaRPr lang="de-DE" dirty="0"/>
          </a:p>
        </p:txBody>
      </p:sp>
      <p:sp>
        <p:nvSpPr>
          <p:cNvPr id="8" name="Title Placeholder 2">
            <a:extLst>
              <a:ext uri="{FF2B5EF4-FFF2-40B4-BE49-F238E27FC236}">
                <a16:creationId xmlns:a16="http://schemas.microsoft.com/office/drawing/2014/main" id="{93058391-C183-EE40-A62E-127AF5888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353" y="46047"/>
            <a:ext cx="8677902" cy="4071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master + HPC-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209600" y="1986682"/>
            <a:ext cx="8934400" cy="2950419"/>
          </a:xfrm>
          <a:prstGeom prst="rect">
            <a:avLst/>
          </a:prstGeom>
          <a:solidFill>
            <a:srgbClr val="98A4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 userDrawn="1"/>
        </p:nvSpPr>
        <p:spPr>
          <a:xfrm>
            <a:off x="209600" y="986040"/>
            <a:ext cx="8934400" cy="976109"/>
          </a:xfrm>
          <a:prstGeom prst="rect">
            <a:avLst/>
          </a:prstGeom>
          <a:solidFill>
            <a:srgbClr val="98A4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69707" y="1234721"/>
            <a:ext cx="8568000" cy="43575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96000" y="2264070"/>
            <a:ext cx="8568000" cy="46039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32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B0F54589-E505-0742-A754-FD8460F23F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603" y="4247401"/>
            <a:ext cx="3129748" cy="546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814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209600" y="1986682"/>
            <a:ext cx="8934400" cy="2950419"/>
          </a:xfrm>
          <a:prstGeom prst="rect">
            <a:avLst/>
          </a:prstGeom>
          <a:solidFill>
            <a:srgbClr val="98A4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 userDrawn="1"/>
        </p:nvSpPr>
        <p:spPr>
          <a:xfrm>
            <a:off x="209600" y="986040"/>
            <a:ext cx="8934400" cy="976109"/>
          </a:xfrm>
          <a:prstGeom prst="rect">
            <a:avLst/>
          </a:prstGeom>
          <a:solidFill>
            <a:srgbClr val="98A4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69707" y="1234721"/>
            <a:ext cx="8568000" cy="43575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96000" y="2264070"/>
            <a:ext cx="8568000" cy="46039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32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790941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master mit größerem Raum für Titel + Benz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208800" y="2986088"/>
            <a:ext cx="8932069" cy="1951013"/>
          </a:xfrm>
          <a:prstGeom prst="rect">
            <a:avLst/>
          </a:prstGeom>
          <a:solidFill>
            <a:srgbClr val="98A4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/>
          <p:cNvSpPr/>
          <p:nvPr userDrawn="1"/>
        </p:nvSpPr>
        <p:spPr>
          <a:xfrm>
            <a:off x="208800" y="986040"/>
            <a:ext cx="8935200" cy="1971473"/>
          </a:xfrm>
          <a:prstGeom prst="rect">
            <a:avLst/>
          </a:prstGeom>
          <a:solidFill>
            <a:srgbClr val="98A4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81599" y="1047750"/>
            <a:ext cx="8576963" cy="934516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79832" y="2014237"/>
            <a:ext cx="8591519" cy="85685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54876DD-2DB3-4111-879F-9BFA354E83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65645" y="2299713"/>
            <a:ext cx="3115110" cy="298174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master mit größerem Raum für Titel + HPC-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208800" y="2986088"/>
            <a:ext cx="8932069" cy="1951013"/>
          </a:xfrm>
          <a:prstGeom prst="rect">
            <a:avLst/>
          </a:prstGeom>
          <a:solidFill>
            <a:srgbClr val="98A4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/>
          <p:cNvSpPr/>
          <p:nvPr userDrawn="1"/>
        </p:nvSpPr>
        <p:spPr>
          <a:xfrm>
            <a:off x="208800" y="986040"/>
            <a:ext cx="8935200" cy="1971473"/>
          </a:xfrm>
          <a:prstGeom prst="rect">
            <a:avLst/>
          </a:prstGeom>
          <a:solidFill>
            <a:srgbClr val="98A4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81599" y="1047750"/>
            <a:ext cx="8576963" cy="934516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79832" y="2014237"/>
            <a:ext cx="8591519" cy="85685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B0F54589-E505-0742-A754-FD8460F23F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603" y="4247401"/>
            <a:ext cx="3129748" cy="54618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master mit größerem Raum fü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208800" y="2986088"/>
            <a:ext cx="8932069" cy="1951013"/>
          </a:xfrm>
          <a:prstGeom prst="rect">
            <a:avLst/>
          </a:prstGeom>
          <a:solidFill>
            <a:srgbClr val="98A4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/>
          <p:cNvSpPr/>
          <p:nvPr userDrawn="1"/>
        </p:nvSpPr>
        <p:spPr>
          <a:xfrm>
            <a:off x="208800" y="986040"/>
            <a:ext cx="8935200" cy="1971473"/>
          </a:xfrm>
          <a:prstGeom prst="rect">
            <a:avLst/>
          </a:prstGeom>
          <a:solidFill>
            <a:srgbClr val="98A4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81599" y="1047750"/>
            <a:ext cx="8576963" cy="934516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79832" y="2014237"/>
            <a:ext cx="8591519" cy="85685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983750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Zwischenfolie + Benz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209600" y="986039"/>
            <a:ext cx="8934400" cy="3952673"/>
          </a:xfrm>
          <a:prstGeom prst="rect">
            <a:avLst/>
          </a:prstGeom>
          <a:solidFill>
            <a:srgbClr val="98A4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81599" y="2864694"/>
            <a:ext cx="8589751" cy="198226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6000" y="1047751"/>
            <a:ext cx="8568000" cy="172742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28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54876DD-2DB3-4111-879F-9BFA354E83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65645" y="2299713"/>
            <a:ext cx="3115110" cy="2981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228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Zwischenfolie + HPC-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209600" y="986039"/>
            <a:ext cx="8934400" cy="3952673"/>
          </a:xfrm>
          <a:prstGeom prst="rect">
            <a:avLst/>
          </a:prstGeom>
          <a:solidFill>
            <a:srgbClr val="98A4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81599" y="2864694"/>
            <a:ext cx="8589751" cy="198226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6000" y="1047751"/>
            <a:ext cx="8568000" cy="172742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28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7FA3389B-9878-6C4D-8CC3-997BB1B24C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652" y="4213173"/>
            <a:ext cx="3129748" cy="546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878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Zwische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209600" y="986039"/>
            <a:ext cx="8934400" cy="3952673"/>
          </a:xfrm>
          <a:prstGeom prst="rect">
            <a:avLst/>
          </a:prstGeom>
          <a:solidFill>
            <a:srgbClr val="98A4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81599" y="2864694"/>
            <a:ext cx="8589751" cy="198226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6000" y="1047751"/>
            <a:ext cx="8568000" cy="172742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2800"/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sv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hteck 55"/>
          <p:cNvSpPr/>
          <p:nvPr userDrawn="1"/>
        </p:nvSpPr>
        <p:spPr>
          <a:xfrm>
            <a:off x="0" y="987573"/>
            <a:ext cx="190500" cy="972195"/>
          </a:xfrm>
          <a:prstGeom prst="rect">
            <a:avLst/>
          </a:prstGeom>
          <a:solidFill>
            <a:srgbClr val="98A4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7" name="Rechteck 56"/>
          <p:cNvSpPr/>
          <p:nvPr userDrawn="1"/>
        </p:nvSpPr>
        <p:spPr>
          <a:xfrm>
            <a:off x="-1" y="1984722"/>
            <a:ext cx="190800" cy="97200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94E50BC-E93E-4EE3-A32C-3CD986CE7757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453687" y="140530"/>
            <a:ext cx="3458741" cy="672269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A2E626F7-B9B0-4724-B15F-48CD480F4F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 t="42519" b="42515"/>
          <a:stretch/>
        </p:blipFill>
        <p:spPr>
          <a:xfrm>
            <a:off x="-182057" y="140530"/>
            <a:ext cx="3174235" cy="67226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70" r:id="rId2"/>
    <p:sldLayoutId id="2147483671" r:id="rId3"/>
    <p:sldLayoutId id="2147483658" r:id="rId4"/>
    <p:sldLayoutId id="2147483663" r:id="rId5"/>
    <p:sldLayoutId id="2147483667" r:id="rId6"/>
    <p:sldLayoutId id="2147483668" r:id="rId7"/>
    <p:sldLayoutId id="2147483669" r:id="rId8"/>
    <p:sldLayoutId id="2147483661" r:id="rId9"/>
  </p:sldLayoutIdLst>
  <p:hf hdr="0"/>
  <p:txStyles>
    <p:titleStyle>
      <a:lvl1pPr algn="l" defTabSz="914400" rtl="0" eaLnBrk="1" latinLnBrk="0" hangingPunct="1">
        <a:lnSpc>
          <a:spcPts val="3200"/>
        </a:lnSpc>
        <a:spcBef>
          <a:spcPct val="0"/>
        </a:spcBef>
        <a:buNone/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Font typeface="+mj-lt"/>
        <a:buAutoNum type="arabicPeriod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23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Fußzeilenplatzhalter 116"/>
          <p:cNvSpPr>
            <a:spLocks noGrp="1"/>
          </p:cNvSpPr>
          <p:nvPr>
            <p:ph type="ftr" sz="quarter" idx="3"/>
          </p:nvPr>
        </p:nvSpPr>
        <p:spPr>
          <a:xfrm>
            <a:off x="205970" y="4950000"/>
            <a:ext cx="6120000" cy="1443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rgbClr val="003865"/>
                </a:solidFill>
              </a:defRPr>
            </a:lvl1pPr>
          </a:lstStyle>
          <a:p>
            <a:r>
              <a:rPr lang="de-DE"/>
              <a:t>deRSE24</a:t>
            </a:r>
            <a:endParaRPr lang="de-DE" dirty="0"/>
          </a:p>
        </p:txBody>
      </p:sp>
      <p:sp>
        <p:nvSpPr>
          <p:cNvPr id="118" name="Datumsplatzhalter 117"/>
          <p:cNvSpPr>
            <a:spLocks noGrp="1"/>
          </p:cNvSpPr>
          <p:nvPr>
            <p:ph type="dt" sz="half" idx="2"/>
          </p:nvPr>
        </p:nvSpPr>
        <p:spPr>
          <a:xfrm>
            <a:off x="6809840" y="4950000"/>
            <a:ext cx="1080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rgbClr val="003865"/>
                </a:solidFill>
              </a:defRPr>
            </a:lvl1pPr>
          </a:lstStyle>
          <a:p>
            <a:r>
              <a:rPr lang="en-US"/>
              <a:t>07.03.2024</a:t>
            </a:r>
            <a:endParaRPr lang="de-DE" dirty="0"/>
          </a:p>
        </p:txBody>
      </p:sp>
      <p:sp>
        <p:nvSpPr>
          <p:cNvPr id="119" name="Foliennummernplatzhalter 118"/>
          <p:cNvSpPr>
            <a:spLocks noGrp="1"/>
          </p:cNvSpPr>
          <p:nvPr>
            <p:ph type="sldNum" sz="quarter" idx="4"/>
          </p:nvPr>
        </p:nvSpPr>
        <p:spPr>
          <a:xfrm>
            <a:off x="8227255" y="4950000"/>
            <a:ext cx="720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rgbClr val="003865"/>
                </a:solidFill>
              </a:defRPr>
            </a:lvl1pPr>
          </a:lstStyle>
          <a:p>
            <a:fld id="{0759437E-DD65-47AE-A718-65B9481C0A9E}" type="slidenum">
              <a:rPr lang="de-DE" smtClean="0"/>
              <a:pPr/>
              <a:t>‹#›</a:t>
            </a:fld>
            <a:endParaRPr lang="de-DE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330D6D8-473C-0445-80D7-3C4076A2F372}"/>
              </a:ext>
            </a:extLst>
          </p:cNvPr>
          <p:cNvCxnSpPr>
            <a:cxnSpLocks/>
          </p:cNvCxnSpPr>
          <p:nvPr userDrawn="1"/>
        </p:nvCxnSpPr>
        <p:spPr>
          <a:xfrm>
            <a:off x="0" y="4868173"/>
            <a:ext cx="914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8C028A7-0EB5-2B40-AD49-DB18B55EED5A}"/>
              </a:ext>
            </a:extLst>
          </p:cNvPr>
          <p:cNvCxnSpPr>
            <a:cxnSpLocks/>
          </p:cNvCxnSpPr>
          <p:nvPr userDrawn="1"/>
        </p:nvCxnSpPr>
        <p:spPr>
          <a:xfrm>
            <a:off x="0" y="500825"/>
            <a:ext cx="914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6" r:id="rId2"/>
    <p:sldLayoutId id="2147483665" r:id="rId3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14350" indent="-514350" algn="l" defTabSz="914400" rtl="0" eaLnBrk="1" latinLnBrk="0" hangingPunct="1">
        <a:spcBef>
          <a:spcPct val="20000"/>
        </a:spcBef>
        <a:buFont typeface="+mj-lt"/>
        <a:buAutoNum type="arabicPeriod"/>
        <a:defRPr lang="de-DE" sz="3200" b="1" kern="1200" dirty="0" smtClean="0">
          <a:solidFill>
            <a:srgbClr val="003865"/>
          </a:solidFill>
          <a:latin typeface="+mn-lt"/>
          <a:ea typeface="+mn-ea"/>
          <a:cs typeface="+mn-cs"/>
        </a:defRPr>
      </a:lvl1pPr>
      <a:lvl2pPr marL="971550" indent="-514350" algn="l" defTabSz="914400" rtl="0" eaLnBrk="1" latinLnBrk="0" hangingPunct="1">
        <a:spcBef>
          <a:spcPct val="20000"/>
        </a:spcBef>
        <a:buFont typeface="+mj-lt"/>
        <a:buAutoNum type="arabicPeriod"/>
        <a:defRPr sz="2800" kern="1200">
          <a:solidFill>
            <a:srgbClr val="003865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ct val="20000"/>
        </a:spcBef>
        <a:buFont typeface="+mj-lt"/>
        <a:buAutoNum type="arabicPeriod"/>
        <a:defRPr sz="2400" kern="1200">
          <a:solidFill>
            <a:srgbClr val="003865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3865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386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8.tiff"/><Relationship Id="rId4" Type="http://schemas.openxmlformats.org/officeDocument/2006/relationships/hyperlink" Target="https://github.com/ClusterCockpit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69707" y="1117929"/>
            <a:ext cx="8568000" cy="687212"/>
          </a:xfrm>
        </p:spPr>
        <p:txBody>
          <a:bodyPr>
            <a:noAutofit/>
          </a:bodyPr>
          <a:lstStyle/>
          <a:p>
            <a:r>
              <a:rPr lang="en-US" dirty="0">
                <a:effectLst/>
                <a:latin typeface="LinLibertineOB-Identity-H"/>
              </a:rPr>
              <a:t>Developing the </a:t>
            </a:r>
            <a:r>
              <a:rPr lang="en-US" dirty="0" err="1">
                <a:effectLst/>
                <a:latin typeface="LinLibertineOB-Identity-H"/>
              </a:rPr>
              <a:t>ClusterCockpit</a:t>
            </a:r>
            <a:r>
              <a:rPr lang="en-US" dirty="0">
                <a:effectLst/>
                <a:latin typeface="LinLibertineOB-Identity-H"/>
              </a:rPr>
              <a:t> Monitoring Framework - An Odyssey from PHP to Go 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96000" y="2264070"/>
            <a:ext cx="8568000" cy="1272086"/>
          </a:xfrm>
        </p:spPr>
        <p:txBody>
          <a:bodyPr/>
          <a:lstStyle/>
          <a:p>
            <a:r>
              <a:rPr lang="en-US" dirty="0"/>
              <a:t>Jan Eitzinger, NHR@FAU</a:t>
            </a:r>
          </a:p>
          <a:p>
            <a:r>
              <a:rPr lang="en-US" dirty="0" err="1"/>
              <a:t>deRSE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3559148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07.03.2024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59437E-DD65-47AE-A718-65B9481C0A9E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deRSE24</a:t>
            </a:r>
            <a:endParaRPr lang="de-DE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ClusterCockpit</a:t>
            </a:r>
            <a:r>
              <a:rPr lang="en-US" dirty="0"/>
              <a:t> Overview</a:t>
            </a:r>
          </a:p>
        </p:txBody>
      </p:sp>
      <p:pic>
        <p:nvPicPr>
          <p:cNvPr id="6" name="Content Placeholder 5" descr="A diagram of a computer&#10;&#10;Description automatically generated">
            <a:extLst>
              <a:ext uri="{FF2B5EF4-FFF2-40B4-BE49-F238E27FC236}">
                <a16:creationId xmlns:a16="http://schemas.microsoft.com/office/drawing/2014/main" id="{9657E148-F553-CC71-B30F-5E643B4B62A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4754269" y="694218"/>
            <a:ext cx="4111142" cy="4014788"/>
          </a:xfrm>
        </p:spPr>
      </p:pic>
      <p:sp>
        <p:nvSpPr>
          <p:cNvPr id="7" name="Inhaltsplatzhalter 5">
            <a:extLst>
              <a:ext uri="{FF2B5EF4-FFF2-40B4-BE49-F238E27FC236}">
                <a16:creationId xmlns:a16="http://schemas.microsoft.com/office/drawing/2014/main" id="{3B255BDF-5EB2-2065-01D4-07AAC97ADEAA}"/>
              </a:ext>
            </a:extLst>
          </p:cNvPr>
          <p:cNvSpPr txBox="1">
            <a:spLocks/>
          </p:cNvSpPr>
          <p:nvPr/>
        </p:nvSpPr>
        <p:spPr>
          <a:xfrm>
            <a:off x="269353" y="704146"/>
            <a:ext cx="4173693" cy="40159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69875" indent="-269875" algn="l" defTabSz="360000" rtl="0" eaLnBrk="1" latinLnBrk="0" hangingPunct="1"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Font typeface="Wingdings" pitchFamily="2" charset="2"/>
              <a:buChar char="§"/>
              <a:tabLst>
                <a:tab pos="179388" algn="l"/>
              </a:tabLst>
              <a:defRPr lang="de-DE"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38163" indent="-179388" algn="l" defTabSz="3600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SzPct val="80000"/>
              <a:buFont typeface="Wingdings" panose="05000000000000000000" pitchFamily="2" charset="2"/>
              <a:buChar char="§"/>
              <a:tabLst>
                <a:tab pos="360000" algn="l"/>
              </a:tabLst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08038" indent="-179388" algn="l" defTabSz="3600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60000"/>
              <a:buFont typeface="Wingdings" panose="05000000000000000000" pitchFamily="2" charset="2"/>
              <a:buChar char="§"/>
              <a:tabLst>
                <a:tab pos="360000" algn="l"/>
              </a:tabLst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9137" indent="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65000"/>
              <a:buFont typeface="Wingdings" panose="05000000000000000000" pitchFamily="2" charset="2"/>
              <a:buNone/>
              <a:defRPr sz="1800" kern="1200">
                <a:solidFill>
                  <a:srgbClr val="00386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00386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Job-specific Performance Monitoring Framework in HPC computing centers</a:t>
            </a:r>
          </a:p>
          <a:p>
            <a:r>
              <a:rPr lang="en-US" dirty="0"/>
              <a:t>Components:</a:t>
            </a:r>
          </a:p>
          <a:p>
            <a:pPr lvl="1"/>
            <a:r>
              <a:rPr lang="en-US" dirty="0"/>
              <a:t>cc-backend</a:t>
            </a:r>
          </a:p>
          <a:p>
            <a:pPr lvl="1"/>
            <a:r>
              <a:rPr lang="en-US" dirty="0"/>
              <a:t>cc-metric-collector</a:t>
            </a:r>
          </a:p>
          <a:p>
            <a:pPr lvl="1"/>
            <a:r>
              <a:rPr lang="en-US" dirty="0"/>
              <a:t>cc-metric-store</a:t>
            </a:r>
          </a:p>
          <a:p>
            <a:r>
              <a:rPr lang="en-US" dirty="0"/>
              <a:t>Initial commit in 2018</a:t>
            </a:r>
          </a:p>
          <a:p>
            <a:r>
              <a:rPr lang="en-US" dirty="0"/>
              <a:t>Open-Source MIT license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hlinkClick r:id="rId4"/>
              </a:rPr>
              <a:t>     https://github.com/ClusterCockpit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A965F2F-4198-4C9C-FFFF-EEC2523259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970" y="4103203"/>
            <a:ext cx="415126" cy="41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761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07.03.2024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59437E-DD65-47AE-A718-65B9481C0A9E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deRSE24</a:t>
            </a:r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decision process in 2018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Scared by complexity</a:t>
            </a:r>
          </a:p>
          <a:p>
            <a:endParaRPr lang="en-US" dirty="0"/>
          </a:p>
          <a:p>
            <a:r>
              <a:rPr lang="en-US" dirty="0"/>
              <a:t>Searching guidance and best practices:</a:t>
            </a:r>
          </a:p>
          <a:p>
            <a:pPr lvl="1"/>
            <a:r>
              <a:rPr lang="en-US" dirty="0"/>
              <a:t>Model-View-Controller pattern (MVC)</a:t>
            </a:r>
          </a:p>
          <a:p>
            <a:pPr lvl="1"/>
            <a:r>
              <a:rPr lang="en-US" dirty="0"/>
              <a:t>Object-relational mapping (ORM)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Decision for Symfony</a:t>
            </a:r>
          </a:p>
          <a:p>
            <a:pPr lvl="1"/>
            <a:r>
              <a:rPr lang="en-US" dirty="0"/>
              <a:t>PHP looked familiar (and was/is the dominant backend language)</a:t>
            </a:r>
          </a:p>
          <a:p>
            <a:pPr lvl="1"/>
            <a:r>
              <a:rPr lang="en-US" dirty="0"/>
              <a:t>Already integrates everything that is required for a professional web app</a:t>
            </a:r>
          </a:p>
          <a:p>
            <a:pPr lvl="1"/>
            <a:r>
              <a:rPr lang="en-US" dirty="0"/>
              <a:t>Large community, good documentation, many examples</a:t>
            </a:r>
          </a:p>
        </p:txBody>
      </p:sp>
      <p:pic>
        <p:nvPicPr>
          <p:cNvPr id="1026" name="Picture 2" descr="iOS 16.4">
            <a:extLst>
              <a:ext uri="{FF2B5EF4-FFF2-40B4-BE49-F238E27FC236}">
                <a16:creationId xmlns:a16="http://schemas.microsoft.com/office/drawing/2014/main" id="{D83BCFDE-C39E-3F4F-46F5-2FE3B23115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794" y="561271"/>
            <a:ext cx="681742" cy="681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D6B6086-FA19-D10A-4A21-85CD2F63FD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9563" y="1325563"/>
            <a:ext cx="1420277" cy="504797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EC1415AD-C151-FA42-EB62-E70831995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920" y="1196697"/>
            <a:ext cx="1549840" cy="539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What is Laravel? image">
            <a:extLst>
              <a:ext uri="{FF2B5EF4-FFF2-40B4-BE49-F238E27FC236}">
                <a16:creationId xmlns:a16="http://schemas.microsoft.com/office/drawing/2014/main" id="{ED119DE0-A3D2-E129-524D-FA51177DA7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603" y="1927588"/>
            <a:ext cx="2079626" cy="103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6C86762-F0C0-57CA-B3F9-015C773A5E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1229" y="1968953"/>
            <a:ext cx="1122697" cy="10398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E6DE8C9-4922-4D21-4968-7029CE6858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88280" y="2131788"/>
            <a:ext cx="946882" cy="876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182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07.03.2024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59437E-DD65-47AE-A718-65B9481C0A9E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deRSE24</a:t>
            </a:r>
            <a:endParaRPr lang="de-DE" dirty="0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wait, didn’t you forget something?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0D7935F-E27A-FCAF-61E8-2D9FEB9ED88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Core technologies</a:t>
            </a:r>
          </a:p>
          <a:p>
            <a:r>
              <a:rPr lang="en-US" dirty="0">
                <a:solidFill>
                  <a:srgbClr val="00B050"/>
                </a:solidFill>
              </a:rPr>
              <a:t>HTML</a:t>
            </a:r>
          </a:p>
          <a:p>
            <a:pPr lvl="1"/>
            <a:r>
              <a:rPr lang="en-US" dirty="0" err="1"/>
              <a:t>HyperText</a:t>
            </a:r>
            <a:r>
              <a:rPr lang="en-US" dirty="0"/>
              <a:t> Markup Language</a:t>
            </a:r>
          </a:p>
          <a:p>
            <a:pPr lvl="1"/>
            <a:r>
              <a:rPr lang="en-US" dirty="0"/>
              <a:t>Describe meaning and structure of a document</a:t>
            </a:r>
          </a:p>
          <a:p>
            <a:r>
              <a:rPr lang="en-US" dirty="0">
                <a:solidFill>
                  <a:srgbClr val="00B050"/>
                </a:solidFill>
              </a:rPr>
              <a:t>CSS</a:t>
            </a:r>
          </a:p>
          <a:p>
            <a:pPr lvl="1"/>
            <a:r>
              <a:rPr lang="en-US" dirty="0"/>
              <a:t>Cascading Style Sheets </a:t>
            </a:r>
          </a:p>
          <a:p>
            <a:pPr lvl="1"/>
            <a:r>
              <a:rPr lang="en-US" dirty="0"/>
              <a:t>Describe the presentation of a document</a:t>
            </a:r>
          </a:p>
          <a:p>
            <a:r>
              <a:rPr lang="en-US" dirty="0">
                <a:solidFill>
                  <a:srgbClr val="00B050"/>
                </a:solidFill>
              </a:rPr>
              <a:t>JavaScript</a:t>
            </a:r>
          </a:p>
          <a:p>
            <a:pPr lvl="1"/>
            <a:r>
              <a:rPr lang="en-US" dirty="0"/>
              <a:t>Interpreted programming language</a:t>
            </a:r>
          </a:p>
          <a:p>
            <a:pPr lvl="1"/>
            <a:r>
              <a:rPr lang="en-US" dirty="0"/>
              <a:t>For client-side dynamic aspects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63A642-72B2-65DB-9E4D-80738DC3CA4B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Common lore</a:t>
            </a:r>
          </a:p>
          <a:p>
            <a:r>
              <a:rPr lang="en-US" dirty="0"/>
              <a:t>Web development is </a:t>
            </a:r>
            <a:r>
              <a:rPr lang="en-US" dirty="0">
                <a:solidFill>
                  <a:srgbClr val="00B050"/>
                </a:solidFill>
              </a:rPr>
              <a:t>chaotic and messy</a:t>
            </a:r>
          </a:p>
          <a:p>
            <a:r>
              <a:rPr lang="en-US" dirty="0"/>
              <a:t>You </a:t>
            </a:r>
            <a:r>
              <a:rPr lang="en-US" dirty="0">
                <a:solidFill>
                  <a:srgbClr val="00B050"/>
                </a:solidFill>
              </a:rPr>
              <a:t>need a</a:t>
            </a:r>
            <a:r>
              <a:rPr lang="en-US" dirty="0"/>
              <a:t> </a:t>
            </a:r>
            <a:r>
              <a:rPr lang="en-US" dirty="0">
                <a:solidFill>
                  <a:srgbClr val="00B050"/>
                </a:solidFill>
              </a:rPr>
              <a:t>framework</a:t>
            </a:r>
            <a:r>
              <a:rPr lang="en-US" dirty="0"/>
              <a:t> to succeed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setting</a:t>
            </a:r>
          </a:p>
          <a:p>
            <a:r>
              <a:rPr lang="en-US" dirty="0">
                <a:solidFill>
                  <a:srgbClr val="00B050"/>
                </a:solidFill>
              </a:rPr>
              <a:t>Fast evolving </a:t>
            </a:r>
            <a:r>
              <a:rPr lang="en-US" dirty="0"/>
              <a:t>technology</a:t>
            </a:r>
          </a:p>
          <a:p>
            <a:r>
              <a:rPr lang="en-US" dirty="0">
                <a:solidFill>
                  <a:srgbClr val="00B050"/>
                </a:solidFill>
              </a:rPr>
              <a:t>Endless</a:t>
            </a:r>
            <a:r>
              <a:rPr lang="en-US" dirty="0"/>
              <a:t> information and </a:t>
            </a:r>
            <a:r>
              <a:rPr lang="en-US" dirty="0">
                <a:solidFill>
                  <a:srgbClr val="00B050"/>
                </a:solidFill>
              </a:rPr>
              <a:t>resources</a:t>
            </a:r>
          </a:p>
          <a:p>
            <a:r>
              <a:rPr lang="en-US" dirty="0"/>
              <a:t>Often autodidact, lateral entrant </a:t>
            </a:r>
            <a:r>
              <a:rPr lang="en-US" dirty="0">
                <a:solidFill>
                  <a:srgbClr val="00B050"/>
                </a:solidFill>
              </a:rPr>
              <a:t>non-professional</a:t>
            </a:r>
            <a:r>
              <a:rPr lang="en-US" dirty="0"/>
              <a:t> programmers</a:t>
            </a:r>
          </a:p>
        </p:txBody>
      </p:sp>
    </p:spTree>
    <p:extLst>
      <p:ext uri="{BB962C8B-B14F-4D97-AF65-F5344CB8AC3E}">
        <p14:creationId xmlns:p14="http://schemas.microsoft.com/office/powerpoint/2010/main" val="3690224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A46B35-C95C-F9F6-628E-938274725E1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07.03.2024</a:t>
            </a:r>
            <a:endParaRPr lang="de-D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847535-F19A-1C2E-E4EE-03C0B7D20C8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59437E-DD65-47AE-A718-65B9481C0A9E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7CC549-F27F-AD5B-FD7B-BA1262565A4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deRSE24</a:t>
            </a:r>
            <a:endParaRPr lang="de-DE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93F9B29-6BA4-55B6-9F5B-250980A5C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component stack V1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F97C5C-1977-0D2D-8586-1F0C254A0C9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33049" y="639852"/>
            <a:ext cx="8677902" cy="924629"/>
          </a:xfrm>
        </p:spPr>
        <p:txBody>
          <a:bodyPr/>
          <a:lstStyle/>
          <a:p>
            <a:r>
              <a:rPr lang="en-US" dirty="0"/>
              <a:t>As much as possible processed in server-side templates</a:t>
            </a:r>
          </a:p>
          <a:p>
            <a:r>
              <a:rPr lang="en-US" dirty="0"/>
              <a:t>Pre-processed data loaded with REST API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7E85927C-C32B-E61D-B29F-538F830D787D}"/>
              </a:ext>
            </a:extLst>
          </p:cNvPr>
          <p:cNvSpPr/>
          <p:nvPr/>
        </p:nvSpPr>
        <p:spPr>
          <a:xfrm>
            <a:off x="233049" y="1564482"/>
            <a:ext cx="2443163" cy="1657348"/>
          </a:xfrm>
          <a:prstGeom prst="roundRect">
            <a:avLst/>
          </a:prstGeom>
          <a:solidFill>
            <a:srgbClr val="FFFFCC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Symfony 2</a:t>
            </a:r>
            <a:r>
              <a:rPr lang="en-US" dirty="0">
                <a:solidFill>
                  <a:schemeClr val="tx1"/>
                </a:solidFill>
              </a:rPr>
              <a:t> stack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50"/>
                </a:solidFill>
              </a:rPr>
              <a:t>Doctrine</a:t>
            </a:r>
            <a:r>
              <a:rPr lang="en-US" dirty="0">
                <a:solidFill>
                  <a:schemeClr val="tx1"/>
                </a:solidFill>
              </a:rPr>
              <a:t> ORM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50"/>
                </a:solidFill>
              </a:rPr>
              <a:t>Twig</a:t>
            </a:r>
            <a:r>
              <a:rPr lang="en-US" dirty="0">
                <a:solidFill>
                  <a:schemeClr val="tx1"/>
                </a:solidFill>
              </a:rPr>
              <a:t> Templates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FOS </a:t>
            </a:r>
            <a:r>
              <a:rPr lang="en-US" dirty="0" err="1">
                <a:solidFill>
                  <a:schemeClr val="tx1"/>
                </a:solidFill>
              </a:rPr>
              <a:t>RestBundle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5424804-74A5-7E00-CD18-02BE07235F22}"/>
              </a:ext>
            </a:extLst>
          </p:cNvPr>
          <p:cNvSpPr/>
          <p:nvPr/>
        </p:nvSpPr>
        <p:spPr>
          <a:xfrm>
            <a:off x="2862308" y="1564482"/>
            <a:ext cx="2538367" cy="1657349"/>
          </a:xfrm>
          <a:prstGeom prst="roundRect">
            <a:avLst/>
          </a:prstGeom>
          <a:solidFill>
            <a:srgbClr val="FFFFCC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Util applications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50"/>
                </a:solidFill>
              </a:rPr>
              <a:t>Yarn</a:t>
            </a:r>
            <a:r>
              <a:rPr lang="en-US" dirty="0">
                <a:solidFill>
                  <a:schemeClr val="tx1"/>
                </a:solidFill>
              </a:rPr>
              <a:t> JavaScript package manager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50"/>
                </a:solidFill>
              </a:rPr>
              <a:t>Composer</a:t>
            </a:r>
            <a:r>
              <a:rPr lang="en-US" dirty="0">
                <a:solidFill>
                  <a:schemeClr val="tx1"/>
                </a:solidFill>
              </a:rPr>
              <a:t> PHP package manager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96825583-ACAC-A6C7-BB42-372249803922}"/>
              </a:ext>
            </a:extLst>
          </p:cNvPr>
          <p:cNvSpPr/>
          <p:nvPr/>
        </p:nvSpPr>
        <p:spPr>
          <a:xfrm>
            <a:off x="5586771" y="1564481"/>
            <a:ext cx="3164323" cy="1657349"/>
          </a:xfrm>
          <a:prstGeom prst="roundRect">
            <a:avLst/>
          </a:prstGeom>
          <a:solidFill>
            <a:srgbClr val="FFFFCC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External components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50"/>
                </a:solidFill>
              </a:rPr>
              <a:t>MySQL</a:t>
            </a:r>
            <a:r>
              <a:rPr lang="en-US" dirty="0">
                <a:solidFill>
                  <a:schemeClr val="tx1"/>
                </a:solidFill>
              </a:rPr>
              <a:t> database server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50"/>
                </a:solidFill>
              </a:rPr>
              <a:t>Redis</a:t>
            </a:r>
            <a:r>
              <a:rPr lang="en-US" dirty="0">
                <a:solidFill>
                  <a:schemeClr val="tx1"/>
                </a:solidFill>
              </a:rPr>
              <a:t> caching server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50"/>
                </a:solidFill>
              </a:rPr>
              <a:t>Apache</a:t>
            </a:r>
            <a:r>
              <a:rPr lang="en-US" dirty="0">
                <a:solidFill>
                  <a:schemeClr val="tx1"/>
                </a:solidFill>
              </a:rPr>
              <a:t> web server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3359DA9B-6932-4C23-754C-46EB982912BA}"/>
              </a:ext>
            </a:extLst>
          </p:cNvPr>
          <p:cNvSpPr/>
          <p:nvPr/>
        </p:nvSpPr>
        <p:spPr>
          <a:xfrm>
            <a:off x="233049" y="3317785"/>
            <a:ext cx="2443163" cy="1425665"/>
          </a:xfrm>
          <a:prstGeom prst="roundRect">
            <a:avLst/>
          </a:prstGeom>
          <a:solidFill>
            <a:srgbClr val="FFFFCC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Frontend libraries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50"/>
                </a:solidFill>
              </a:rPr>
              <a:t>jQuery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50"/>
                </a:solidFill>
              </a:rPr>
              <a:t>Bootstrap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0B050"/>
                </a:solidFill>
              </a:rPr>
              <a:t>DataTables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0B050"/>
                </a:solidFill>
              </a:rPr>
              <a:t>Plotly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40B25BC8-4472-6114-0EE2-681077A13A37}"/>
              </a:ext>
            </a:extLst>
          </p:cNvPr>
          <p:cNvSpPr txBox="1">
            <a:spLocks/>
          </p:cNvSpPr>
          <p:nvPr/>
        </p:nvSpPr>
        <p:spPr>
          <a:xfrm>
            <a:off x="2862308" y="3317785"/>
            <a:ext cx="5844428" cy="142566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69875" indent="-269875" algn="l" defTabSz="360000" rtl="0" eaLnBrk="1" latinLnBrk="0" hangingPunct="1"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Font typeface="Wingdings" pitchFamily="2" charset="2"/>
              <a:buChar char="§"/>
              <a:tabLst>
                <a:tab pos="179388" algn="l"/>
              </a:tabLst>
              <a:defRPr lang="de-DE"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38163" indent="-179388" algn="l" defTabSz="3600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SzPct val="80000"/>
              <a:buFont typeface="Wingdings" panose="05000000000000000000" pitchFamily="2" charset="2"/>
              <a:buChar char="§"/>
              <a:tabLst>
                <a:tab pos="360000" algn="l"/>
              </a:tabLst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08038" indent="-179388" algn="l" defTabSz="3600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60000"/>
              <a:buFont typeface="Wingdings" panose="05000000000000000000" pitchFamily="2" charset="2"/>
              <a:buChar char="§"/>
              <a:tabLst>
                <a:tab pos="360000" algn="l"/>
              </a:tabLst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9137" indent="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65000"/>
              <a:buFont typeface="Wingdings" panose="05000000000000000000" pitchFamily="2" charset="2"/>
              <a:buNone/>
              <a:defRPr sz="1800" kern="1200">
                <a:solidFill>
                  <a:srgbClr val="00386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00386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Experiences</a:t>
            </a:r>
          </a:p>
          <a:p>
            <a:r>
              <a:rPr lang="en-US" dirty="0"/>
              <a:t>Much time wasted with framework</a:t>
            </a:r>
          </a:p>
          <a:p>
            <a:r>
              <a:rPr lang="en-US" dirty="0"/>
              <a:t>Performance problems</a:t>
            </a:r>
          </a:p>
          <a:p>
            <a:r>
              <a:rPr lang="en-US" dirty="0"/>
              <a:t>Production setup complex and error prone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055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606284-3AD6-8E62-57D1-D468A1CC8B9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07.03.2024</a:t>
            </a:r>
            <a:endParaRPr lang="de-D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707C2F-FEA9-DF6A-F2CF-B385429B521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59437E-DD65-47AE-A718-65B9481C0A9E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E2C49A-CEEF-AA76-FD98-C7BF1830A18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deRSE24</a:t>
            </a:r>
            <a:endParaRPr lang="de-DE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29CFCCA-7605-F05E-160E-6E0EE3D9D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component stack V2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5C699E-6723-910A-0FAB-3F2020FF611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Switch to Svelte as  JavaScript component library</a:t>
            </a:r>
          </a:p>
          <a:p>
            <a:r>
              <a:rPr lang="en-US" dirty="0"/>
              <a:t>Backend is mostly REST API data provider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24B92CC-5214-1FE9-D05D-820CAF1B84E7}"/>
              </a:ext>
            </a:extLst>
          </p:cNvPr>
          <p:cNvSpPr/>
          <p:nvPr/>
        </p:nvSpPr>
        <p:spPr>
          <a:xfrm>
            <a:off x="233049" y="1564482"/>
            <a:ext cx="2443163" cy="1657348"/>
          </a:xfrm>
          <a:prstGeom prst="roundRect">
            <a:avLst/>
          </a:prstGeom>
          <a:solidFill>
            <a:srgbClr val="FFFFCC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Symfony 5</a:t>
            </a:r>
            <a:r>
              <a:rPr lang="en-US" dirty="0">
                <a:solidFill>
                  <a:schemeClr val="tx1"/>
                </a:solidFill>
              </a:rPr>
              <a:t> stack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50"/>
                </a:solidFill>
              </a:rPr>
              <a:t>Doctrine</a:t>
            </a:r>
            <a:r>
              <a:rPr lang="en-US" dirty="0">
                <a:solidFill>
                  <a:schemeClr val="tx1"/>
                </a:solidFill>
              </a:rPr>
              <a:t> ORM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50"/>
                </a:solidFill>
              </a:rPr>
              <a:t>Twig</a:t>
            </a:r>
            <a:r>
              <a:rPr lang="en-US" dirty="0">
                <a:solidFill>
                  <a:schemeClr val="tx1"/>
                </a:solidFill>
              </a:rPr>
              <a:t> Templates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50"/>
                </a:solidFill>
              </a:rPr>
              <a:t>Webpack</a:t>
            </a:r>
            <a:r>
              <a:rPr lang="en-US" dirty="0">
                <a:solidFill>
                  <a:schemeClr val="tx1"/>
                </a:solidFill>
              </a:rPr>
              <a:t> Encore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50"/>
                </a:solidFill>
              </a:rPr>
              <a:t>API Platform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E4D34CC3-43CC-C9C7-D17E-22635672A7FB}"/>
              </a:ext>
            </a:extLst>
          </p:cNvPr>
          <p:cNvSpPr/>
          <p:nvPr/>
        </p:nvSpPr>
        <p:spPr>
          <a:xfrm>
            <a:off x="233049" y="3317785"/>
            <a:ext cx="2443163" cy="1425665"/>
          </a:xfrm>
          <a:prstGeom prst="roundRect">
            <a:avLst/>
          </a:prstGeom>
          <a:solidFill>
            <a:srgbClr val="FFFFCC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Frontend libraries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0B050"/>
                </a:solidFill>
              </a:rPr>
              <a:t>Uplot</a:t>
            </a:r>
            <a:endParaRPr lang="en-US" dirty="0">
              <a:solidFill>
                <a:srgbClr val="00B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50"/>
                </a:solidFill>
              </a:rPr>
              <a:t>Bootstrap 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DADFA710-8F36-7136-68C7-97F616A241D4}"/>
              </a:ext>
            </a:extLst>
          </p:cNvPr>
          <p:cNvSpPr/>
          <p:nvPr/>
        </p:nvSpPr>
        <p:spPr>
          <a:xfrm>
            <a:off x="2862308" y="1564482"/>
            <a:ext cx="2538367" cy="1657349"/>
          </a:xfrm>
          <a:prstGeom prst="roundRect">
            <a:avLst/>
          </a:prstGeom>
          <a:solidFill>
            <a:srgbClr val="FFFFCC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Util applications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50"/>
                </a:solidFill>
              </a:rPr>
              <a:t>Svelte</a:t>
            </a:r>
            <a:r>
              <a:rPr lang="en-US" dirty="0">
                <a:solidFill>
                  <a:schemeClr val="tx1"/>
                </a:solidFill>
              </a:rPr>
              <a:t> Source to source compiler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50"/>
                </a:solidFill>
              </a:rPr>
              <a:t>Composer</a:t>
            </a:r>
            <a:r>
              <a:rPr lang="en-US" dirty="0">
                <a:solidFill>
                  <a:schemeClr val="tx1"/>
                </a:solidFill>
              </a:rPr>
              <a:t> PHP package manager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2F437879-9261-A734-D9D4-68463E25557A}"/>
              </a:ext>
            </a:extLst>
          </p:cNvPr>
          <p:cNvSpPr/>
          <p:nvPr/>
        </p:nvSpPr>
        <p:spPr>
          <a:xfrm>
            <a:off x="5586771" y="1564481"/>
            <a:ext cx="3287876" cy="1657349"/>
          </a:xfrm>
          <a:prstGeom prst="roundRect">
            <a:avLst/>
          </a:prstGeom>
          <a:solidFill>
            <a:srgbClr val="FFFFCC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External components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50"/>
                </a:solidFill>
              </a:rPr>
              <a:t>MariaDB</a:t>
            </a:r>
            <a:r>
              <a:rPr lang="en-US" dirty="0">
                <a:solidFill>
                  <a:schemeClr val="tx1"/>
                </a:solidFill>
              </a:rPr>
              <a:t> database server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50"/>
                </a:solidFill>
              </a:rPr>
              <a:t>Redis</a:t>
            </a:r>
            <a:r>
              <a:rPr lang="en-US" dirty="0">
                <a:solidFill>
                  <a:schemeClr val="tx1"/>
                </a:solidFill>
              </a:rPr>
              <a:t> caching server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0B050"/>
                </a:solidFill>
              </a:rPr>
              <a:t>InfluxDB</a:t>
            </a:r>
            <a:r>
              <a:rPr lang="en-US" dirty="0">
                <a:solidFill>
                  <a:schemeClr val="tx1"/>
                </a:solidFill>
              </a:rPr>
              <a:t> time-series DB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50"/>
                </a:solidFill>
              </a:rPr>
              <a:t>Nginx</a:t>
            </a:r>
            <a:r>
              <a:rPr lang="en-US" dirty="0">
                <a:solidFill>
                  <a:schemeClr val="tx1"/>
                </a:solidFill>
              </a:rPr>
              <a:t> web server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764113A5-A78B-9EA3-6E62-17BFF97AC3F9}"/>
              </a:ext>
            </a:extLst>
          </p:cNvPr>
          <p:cNvSpPr txBox="1">
            <a:spLocks/>
          </p:cNvSpPr>
          <p:nvPr/>
        </p:nvSpPr>
        <p:spPr>
          <a:xfrm>
            <a:off x="2862307" y="3317785"/>
            <a:ext cx="6119999" cy="142566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69875" indent="-269875" algn="l" defTabSz="360000" rtl="0" eaLnBrk="1" latinLnBrk="0" hangingPunct="1"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Font typeface="Wingdings" pitchFamily="2" charset="2"/>
              <a:buChar char="§"/>
              <a:tabLst>
                <a:tab pos="179388" algn="l"/>
              </a:tabLst>
              <a:defRPr lang="de-DE"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38163" indent="-179388" algn="l" defTabSz="3600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SzPct val="80000"/>
              <a:buFont typeface="Wingdings" panose="05000000000000000000" pitchFamily="2" charset="2"/>
              <a:buChar char="§"/>
              <a:tabLst>
                <a:tab pos="360000" algn="l"/>
              </a:tabLst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08038" indent="-179388" algn="l" defTabSz="3600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60000"/>
              <a:buFont typeface="Wingdings" panose="05000000000000000000" pitchFamily="2" charset="2"/>
              <a:buChar char="§"/>
              <a:tabLst>
                <a:tab pos="360000" algn="l"/>
              </a:tabLst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9137" indent="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65000"/>
              <a:buFont typeface="Wingdings" panose="05000000000000000000" pitchFamily="2" charset="2"/>
              <a:buNone/>
              <a:defRPr sz="1800" kern="1200">
                <a:solidFill>
                  <a:srgbClr val="00386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00386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Experiences</a:t>
            </a:r>
          </a:p>
          <a:p>
            <a:r>
              <a:rPr lang="en-US" dirty="0"/>
              <a:t>Much time wasted with framework</a:t>
            </a:r>
          </a:p>
          <a:p>
            <a:r>
              <a:rPr lang="en-US" dirty="0"/>
              <a:t>Production setup complex and error prone</a:t>
            </a:r>
          </a:p>
          <a:p>
            <a:r>
              <a:rPr lang="en-US" dirty="0"/>
              <a:t>Provide Docker compose setup for deployment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566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0A040B-2F9B-9E79-FD25-DF81D47F845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07.03.2024</a:t>
            </a:r>
            <a:endParaRPr lang="de-D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CEE9E0B-4F03-CD67-9F67-038BA04B2DE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59437E-DD65-47AE-A718-65B9481C0A9E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AA8BC5-B891-7090-3A6E-D9BEB17C89D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deRSE24</a:t>
            </a:r>
            <a:endParaRPr lang="de-DE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220FC66-6B89-53BD-5F25-56EECEE63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 needs to hurt, otherwise it’s not professional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9DD3494D-8701-8109-FFF9-D00704BABE0B}"/>
              </a:ext>
            </a:extLst>
          </p:cNvPr>
          <p:cNvSpPr txBox="1">
            <a:spLocks/>
          </p:cNvSpPr>
          <p:nvPr/>
        </p:nvSpPr>
        <p:spPr>
          <a:xfrm>
            <a:off x="269353" y="704146"/>
            <a:ext cx="4173693" cy="40159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69875" indent="-269875" algn="l" defTabSz="360000" rtl="0" eaLnBrk="1" latinLnBrk="0" hangingPunct="1"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Font typeface="Wingdings" pitchFamily="2" charset="2"/>
              <a:buChar char="§"/>
              <a:tabLst>
                <a:tab pos="179388" algn="l"/>
              </a:tabLst>
              <a:defRPr lang="de-DE"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38163" indent="-179388" algn="l" defTabSz="3600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SzPct val="80000"/>
              <a:buFont typeface="Wingdings" panose="05000000000000000000" pitchFamily="2" charset="2"/>
              <a:buChar char="§"/>
              <a:tabLst>
                <a:tab pos="360000" algn="l"/>
              </a:tabLst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08038" indent="-179388" algn="l" defTabSz="3600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60000"/>
              <a:buFont typeface="Wingdings" panose="05000000000000000000" pitchFamily="2" charset="2"/>
              <a:buChar char="§"/>
              <a:tabLst>
                <a:tab pos="360000" algn="l"/>
              </a:tabLst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9137" indent="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65000"/>
              <a:buFont typeface="Wingdings" panose="05000000000000000000" pitchFamily="2" charset="2"/>
              <a:buNone/>
              <a:defRPr sz="1800" kern="1200">
                <a:solidFill>
                  <a:srgbClr val="00386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00386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PHP Symfony framework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Font typeface="Wingdings" pitchFamily="2" charset="2"/>
              <a:buNone/>
            </a:pPr>
            <a:r>
              <a:rPr lang="en-US" dirty="0"/>
              <a:t>For non-experts                   required</a:t>
            </a:r>
          </a:p>
          <a:p>
            <a:r>
              <a:rPr lang="en-US" dirty="0"/>
              <a:t>Updates at customer side</a:t>
            </a:r>
          </a:p>
          <a:p>
            <a:r>
              <a:rPr lang="en-US" dirty="0"/>
              <a:t>Significant effort to follow Symfony development cycle</a:t>
            </a:r>
          </a:p>
          <a:p>
            <a:r>
              <a:rPr lang="en-US" dirty="0"/>
              <a:t>Framework often gets into way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FCEC7787-D13E-BC8A-A7F0-433CC5B1F8BC}"/>
              </a:ext>
            </a:extLst>
          </p:cNvPr>
          <p:cNvSpPr/>
          <p:nvPr/>
        </p:nvSpPr>
        <p:spPr>
          <a:xfrm>
            <a:off x="582246" y="2049579"/>
            <a:ext cx="841829" cy="248489"/>
          </a:xfrm>
          <a:prstGeom prst="roundRect">
            <a:avLst/>
          </a:prstGeom>
          <a:solidFill>
            <a:srgbClr val="FFFFCC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nginx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276730F-766C-E096-5519-787EEDE120E8}"/>
              </a:ext>
            </a:extLst>
          </p:cNvPr>
          <p:cNvSpPr/>
          <p:nvPr/>
        </p:nvSpPr>
        <p:spPr>
          <a:xfrm>
            <a:off x="1596184" y="2049578"/>
            <a:ext cx="1124858" cy="248490"/>
          </a:xfrm>
          <a:prstGeom prst="roundRect">
            <a:avLst/>
          </a:prstGeom>
          <a:solidFill>
            <a:srgbClr val="FFFFCC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php</a:t>
            </a:r>
            <a:r>
              <a:rPr lang="en-US" dirty="0">
                <a:solidFill>
                  <a:schemeClr val="tx1"/>
                </a:solidFill>
              </a:rPr>
              <a:t>-fpm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77CD1CDB-8708-F8D9-5E5E-A48852FC9E51}"/>
              </a:ext>
            </a:extLst>
          </p:cNvPr>
          <p:cNvSpPr/>
          <p:nvPr/>
        </p:nvSpPr>
        <p:spPr>
          <a:xfrm>
            <a:off x="269353" y="1119995"/>
            <a:ext cx="1175657" cy="389491"/>
          </a:xfrm>
          <a:prstGeom prst="roundRect">
            <a:avLst/>
          </a:prstGeom>
          <a:solidFill>
            <a:srgbClr val="FFFFCC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MariaDB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3A38D849-8F70-DA69-7577-EC5F91F0D8F2}"/>
              </a:ext>
            </a:extLst>
          </p:cNvPr>
          <p:cNvSpPr/>
          <p:nvPr/>
        </p:nvSpPr>
        <p:spPr>
          <a:xfrm>
            <a:off x="1675939" y="1119995"/>
            <a:ext cx="1523719" cy="614462"/>
          </a:xfrm>
          <a:prstGeom prst="roundRect">
            <a:avLst/>
          </a:prstGeom>
          <a:solidFill>
            <a:srgbClr val="FFFFCC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Symfony project tree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9F9FCC-81C2-1F03-6880-B6F10887BF21}"/>
              </a:ext>
            </a:extLst>
          </p:cNvPr>
          <p:cNvSpPr txBox="1"/>
          <p:nvPr/>
        </p:nvSpPr>
        <p:spPr>
          <a:xfrm>
            <a:off x="411982" y="2372884"/>
            <a:ext cx="2706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Optimized  Configuration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D66A00E5-0C91-D916-3F6B-93876CBCC023}"/>
              </a:ext>
            </a:extLst>
          </p:cNvPr>
          <p:cNvSpPr/>
          <p:nvPr/>
        </p:nvSpPr>
        <p:spPr>
          <a:xfrm>
            <a:off x="2156768" y="2771794"/>
            <a:ext cx="1124858" cy="442686"/>
          </a:xfrm>
          <a:prstGeom prst="roundRect">
            <a:avLst/>
          </a:prstGeom>
          <a:solidFill>
            <a:srgbClr val="FFFFCC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Docker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C9B06E8-81CE-0EF7-9C8B-4276C283C432}"/>
              </a:ext>
            </a:extLst>
          </p:cNvPr>
          <p:cNvSpPr txBox="1"/>
          <p:nvPr/>
        </p:nvSpPr>
        <p:spPr>
          <a:xfrm>
            <a:off x="3199658" y="1094422"/>
            <a:ext cx="16328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163 MB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31176 files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composer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webpack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DDD28F1A-668E-921D-1AF3-43BE568CCF32}"/>
              </a:ext>
            </a:extLst>
          </p:cNvPr>
          <p:cNvSpPr/>
          <p:nvPr/>
        </p:nvSpPr>
        <p:spPr>
          <a:xfrm>
            <a:off x="269353" y="1565661"/>
            <a:ext cx="1175657" cy="389491"/>
          </a:xfrm>
          <a:prstGeom prst="roundRect">
            <a:avLst/>
          </a:prstGeom>
          <a:solidFill>
            <a:srgbClr val="FFFFCC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InfluxDB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5464BE2E-511C-EE03-48C0-1D2CECAEEDB3}"/>
              </a:ext>
            </a:extLst>
          </p:cNvPr>
          <p:cNvSpPr txBox="1">
            <a:spLocks/>
          </p:cNvSpPr>
          <p:nvPr/>
        </p:nvSpPr>
        <p:spPr>
          <a:xfrm>
            <a:off x="4821588" y="734266"/>
            <a:ext cx="4173693" cy="4015900"/>
          </a:xfrm>
          <a:prstGeom prst="rect">
            <a:avLst/>
          </a:prstGeom>
        </p:spPr>
        <p:txBody>
          <a:bodyPr/>
          <a:lstStyle>
            <a:lvl1pPr marL="514350" indent="-514350" algn="l" defTabSz="914400" rtl="0" eaLnBrk="1" latinLnBrk="0" hangingPunct="1">
              <a:spcBef>
                <a:spcPct val="20000"/>
              </a:spcBef>
              <a:buFont typeface="+mj-lt"/>
              <a:buAutoNum type="arabicPeriod"/>
              <a:defRPr lang="de-DE" sz="3200" b="1" kern="1200" dirty="0" smtClean="0">
                <a:solidFill>
                  <a:srgbClr val="003865"/>
                </a:solidFill>
                <a:latin typeface="+mn-lt"/>
                <a:ea typeface="+mn-ea"/>
                <a:cs typeface="+mn-cs"/>
              </a:defRPr>
            </a:lvl1pPr>
            <a:lvl2pPr marL="971550" indent="-514350" algn="l" defTabSz="914400" rtl="0" eaLnBrk="1" latinLnBrk="0" hangingPunct="1">
              <a:spcBef>
                <a:spcPct val="20000"/>
              </a:spcBef>
              <a:buFont typeface="+mj-lt"/>
              <a:buAutoNum type="arabicPeriod"/>
              <a:defRPr sz="2800" kern="1200">
                <a:solidFill>
                  <a:srgbClr val="003865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ct val="20000"/>
              </a:spcBef>
              <a:buFont typeface="+mj-lt"/>
              <a:buAutoNum type="arabicPeriod"/>
              <a:defRPr sz="2400" kern="1200">
                <a:solidFill>
                  <a:srgbClr val="00386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00386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00386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0" dirty="0">
                <a:solidFill>
                  <a:schemeClr val="tx2"/>
                </a:solidFill>
              </a:rPr>
              <a:t>Go based</a:t>
            </a:r>
          </a:p>
          <a:p>
            <a:pPr marL="0" indent="0">
              <a:buNone/>
            </a:pPr>
            <a:endParaRPr lang="en-US" sz="2000" b="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2000" b="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2000" b="0" dirty="0">
              <a:solidFill>
                <a:schemeClr val="tx2"/>
              </a:solidFill>
            </a:endParaRP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2"/>
                </a:solidFill>
              </a:rPr>
              <a:t>Binary embeds templates, all frontend assets and JSON schemas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000" b="0" dirty="0" err="1">
                <a:solidFill>
                  <a:schemeClr val="tx2"/>
                </a:solidFill>
              </a:rPr>
              <a:t>systemd</a:t>
            </a:r>
            <a:r>
              <a:rPr lang="en-US" sz="2000" b="0" dirty="0">
                <a:solidFill>
                  <a:schemeClr val="tx2"/>
                </a:solidFill>
              </a:rPr>
              <a:t> setup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2"/>
                </a:solidFill>
              </a:rPr>
              <a:t>Upgrading a matter of file copy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2"/>
                </a:solidFill>
              </a:rPr>
              <a:t>No special domain knowledge required!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49F91B25-7952-FF2E-A77B-E7BBACA07BF1}"/>
              </a:ext>
            </a:extLst>
          </p:cNvPr>
          <p:cNvSpPr/>
          <p:nvPr/>
        </p:nvSpPr>
        <p:spPr>
          <a:xfrm>
            <a:off x="5107066" y="1553964"/>
            <a:ext cx="2138217" cy="421067"/>
          </a:xfrm>
          <a:prstGeom prst="roundRect">
            <a:avLst/>
          </a:prstGeom>
          <a:solidFill>
            <a:srgbClr val="FFFFCC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cc-backend binary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0DEF368-0321-4FD7-8B49-7B1E5072BFCC}"/>
              </a:ext>
            </a:extLst>
          </p:cNvPr>
          <p:cNvSpPr txBox="1"/>
          <p:nvPr/>
        </p:nvSpPr>
        <p:spPr>
          <a:xfrm>
            <a:off x="7349840" y="1265455"/>
            <a:ext cx="16328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29 MB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config.json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job.db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2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08A42B-A6B4-3332-FC44-25A39AD92E2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07.03.2024</a:t>
            </a:r>
            <a:endParaRPr lang="de-D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32EE627-7323-B273-B5FD-E5439F4A37B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59437E-DD65-47AE-A718-65B9481C0A9E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852E67-7B3C-9EDA-B439-91B5272E072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deRSE24</a:t>
            </a:r>
            <a:endParaRPr lang="de-DE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9CA14CC-6E30-2FC5-47B5-B88CBCADC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the loop of abstraction layer complexity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B13CE3-38CF-2103-C548-983723AAB21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69353" y="704146"/>
            <a:ext cx="4781278" cy="4015900"/>
          </a:xfrm>
        </p:spPr>
        <p:txBody>
          <a:bodyPr/>
          <a:lstStyle/>
          <a:p>
            <a:r>
              <a:rPr lang="en-US" dirty="0"/>
              <a:t>Focus on </a:t>
            </a:r>
            <a:r>
              <a:rPr lang="en-US" dirty="0">
                <a:solidFill>
                  <a:srgbClr val="00B050"/>
                </a:solidFill>
              </a:rPr>
              <a:t>simplicity</a:t>
            </a:r>
          </a:p>
          <a:p>
            <a:r>
              <a:rPr lang="en-US" dirty="0">
                <a:solidFill>
                  <a:srgbClr val="00B050"/>
                </a:solidFill>
              </a:rPr>
              <a:t>Minimum distraction</a:t>
            </a:r>
            <a:endParaRPr lang="en-US" dirty="0"/>
          </a:p>
          <a:p>
            <a:r>
              <a:rPr lang="en-US" dirty="0">
                <a:solidFill>
                  <a:srgbClr val="00B050"/>
                </a:solidFill>
              </a:rPr>
              <a:t>Go tool </a:t>
            </a:r>
            <a:r>
              <a:rPr lang="en-US" dirty="0"/>
              <a:t>provides all you need</a:t>
            </a:r>
          </a:p>
          <a:p>
            <a:pPr lvl="1"/>
            <a:r>
              <a:rPr lang="en-US" dirty="0"/>
              <a:t>Package manager</a:t>
            </a:r>
          </a:p>
          <a:p>
            <a:pPr lvl="1"/>
            <a:r>
              <a:rPr lang="en-US" dirty="0"/>
              <a:t>Build tool</a:t>
            </a:r>
          </a:p>
          <a:p>
            <a:pPr lvl="1"/>
            <a:r>
              <a:rPr lang="en-US" dirty="0"/>
              <a:t>Test environment</a:t>
            </a:r>
          </a:p>
          <a:p>
            <a:pPr lvl="1"/>
            <a:r>
              <a:rPr lang="en-US" dirty="0"/>
              <a:t>Source code formatter and linter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rgbClr val="00B050"/>
                </a:solidFill>
              </a:rPr>
              <a:t>Complete standard library </a:t>
            </a:r>
            <a:r>
              <a:rPr lang="en-US" dirty="0"/>
              <a:t>with just the right level of abstraction</a:t>
            </a:r>
          </a:p>
          <a:p>
            <a:r>
              <a:rPr lang="en-US" dirty="0">
                <a:solidFill>
                  <a:srgbClr val="00B050"/>
                </a:solidFill>
              </a:rPr>
              <a:t>Performance</a:t>
            </a:r>
            <a:r>
              <a:rPr lang="en-US" dirty="0"/>
              <a:t> through easy-to-use </a:t>
            </a:r>
            <a:r>
              <a:rPr lang="en-US" dirty="0">
                <a:solidFill>
                  <a:srgbClr val="00B050"/>
                </a:solidFill>
              </a:rPr>
              <a:t>threading</a:t>
            </a:r>
            <a:r>
              <a:rPr lang="en-US" dirty="0"/>
              <a:t> interface</a:t>
            </a:r>
          </a:p>
        </p:txBody>
      </p:sp>
      <p:pic>
        <p:nvPicPr>
          <p:cNvPr id="2050" name="Picture 2" descr="Who first created and drew the Golang gopher? | by Tremaine Eto | Medium">
            <a:extLst>
              <a:ext uri="{FF2B5EF4-FFF2-40B4-BE49-F238E27FC236}">
                <a16:creationId xmlns:a16="http://schemas.microsoft.com/office/drawing/2014/main" id="{EEFBAF06-C4F6-1C1C-9BD6-480883B5B5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5" y="614362"/>
            <a:ext cx="1014413" cy="101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896676DB-5A8A-D94D-ECBC-B6589E918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621" y="818596"/>
            <a:ext cx="1623219" cy="605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3BE24BA6-295C-4C3C-8060-6F6C5D09CA24}"/>
              </a:ext>
            </a:extLst>
          </p:cNvPr>
          <p:cNvSpPr/>
          <p:nvPr/>
        </p:nvSpPr>
        <p:spPr>
          <a:xfrm>
            <a:off x="529390" y="1787978"/>
            <a:ext cx="3740101" cy="1470861"/>
          </a:xfrm>
          <a:prstGeom prst="roundRect">
            <a:avLst/>
          </a:prstGeom>
          <a:solidFill>
            <a:srgbClr val="FFFFCC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Other modern languages offer similar functionality, but Go’s implementation is especially portable, robust and fast.</a:t>
            </a:r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980EDEE1-2E87-1A19-7ED0-A2DFE753F968}"/>
              </a:ext>
            </a:extLst>
          </p:cNvPr>
          <p:cNvSpPr/>
          <p:nvPr/>
        </p:nvSpPr>
        <p:spPr>
          <a:xfrm>
            <a:off x="6262238" y="2286372"/>
            <a:ext cx="1775312" cy="1467651"/>
          </a:xfrm>
          <a:prstGeom prst="triangl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Sweet spot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A62F55-105E-0072-A86D-697D48CED40E}"/>
              </a:ext>
            </a:extLst>
          </p:cNvPr>
          <p:cNvSpPr txBox="1"/>
          <p:nvPr/>
        </p:nvSpPr>
        <p:spPr>
          <a:xfrm>
            <a:off x="5424014" y="3718962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Flexibility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4231C5-7BE9-7704-473D-C6A1203083D0}"/>
              </a:ext>
            </a:extLst>
          </p:cNvPr>
          <p:cNvSpPr txBox="1"/>
          <p:nvPr/>
        </p:nvSpPr>
        <p:spPr>
          <a:xfrm>
            <a:off x="7515225" y="3692181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Functionality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91A30D-FA0E-6E34-8786-9C6A5BD2317B}"/>
              </a:ext>
            </a:extLst>
          </p:cNvPr>
          <p:cNvSpPr txBox="1"/>
          <p:nvPr/>
        </p:nvSpPr>
        <p:spPr>
          <a:xfrm>
            <a:off x="6470340" y="1952101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Productivity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DDC04FC-D734-A808-7995-D4A0B7739162}"/>
              </a:ext>
            </a:extLst>
          </p:cNvPr>
          <p:cNvSpPr txBox="1"/>
          <p:nvPr/>
        </p:nvSpPr>
        <p:spPr>
          <a:xfrm>
            <a:off x="5128594" y="4350714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Security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8226AB3-00E4-1628-5BAA-005EB53F2FC6}"/>
              </a:ext>
            </a:extLst>
          </p:cNvPr>
          <p:cNvSpPr txBox="1"/>
          <p:nvPr/>
        </p:nvSpPr>
        <p:spPr>
          <a:xfrm>
            <a:off x="7847640" y="4344472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Stability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1083EEF-010A-6C97-17A2-58CDA28F60D0}"/>
              </a:ext>
            </a:extLst>
          </p:cNvPr>
          <p:cNvSpPr txBox="1"/>
          <p:nvPr/>
        </p:nvSpPr>
        <p:spPr>
          <a:xfrm>
            <a:off x="6262238" y="4347465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Performance</a:t>
            </a:r>
          </a:p>
        </p:txBody>
      </p:sp>
    </p:spTree>
    <p:extLst>
      <p:ext uri="{BB962C8B-B14F-4D97-AF65-F5344CB8AC3E}">
        <p14:creationId xmlns:p14="http://schemas.microsoft.com/office/powerpoint/2010/main" val="869166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1FAB15-D925-8077-847D-03B7892EC00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07.03.2024</a:t>
            </a:r>
            <a:endParaRPr lang="de-D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CF8BBC-38E9-7BE7-F0A1-8CADEAD6079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59437E-DD65-47AE-A718-65B9481C0A9E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C41D18-0B0B-36B3-B8A1-95BCC67FD56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deRSE24</a:t>
            </a:r>
            <a:endParaRPr lang="de-DE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C9F6D07-CB3E-9BCC-1DA0-D4EFFFD35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 home message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446739-5CD9-16EA-00A7-1FA13CB6F96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>
                <a:solidFill>
                  <a:srgbClr val="00B050"/>
                </a:solidFill>
              </a:rPr>
              <a:t>PHP</a:t>
            </a:r>
            <a:r>
              <a:rPr lang="en-US" dirty="0"/>
              <a:t> legacy implementation reached </a:t>
            </a:r>
            <a:r>
              <a:rPr lang="en-US" dirty="0">
                <a:solidFill>
                  <a:srgbClr val="00B050"/>
                </a:solidFill>
              </a:rPr>
              <a:t>limitations</a:t>
            </a:r>
            <a:r>
              <a:rPr lang="en-US" dirty="0"/>
              <a:t> in complexity, performance, and productivity</a:t>
            </a:r>
          </a:p>
          <a:p>
            <a:endParaRPr lang="en-US" dirty="0"/>
          </a:p>
          <a:p>
            <a:r>
              <a:rPr lang="en-US" dirty="0"/>
              <a:t>A re-implementation in </a:t>
            </a:r>
            <a:r>
              <a:rPr lang="en-US" dirty="0">
                <a:solidFill>
                  <a:srgbClr val="00B050"/>
                </a:solidFill>
              </a:rPr>
              <a:t>Go</a:t>
            </a:r>
            <a:r>
              <a:rPr lang="en-US" dirty="0"/>
              <a:t> </a:t>
            </a:r>
            <a:r>
              <a:rPr lang="en-US" dirty="0">
                <a:solidFill>
                  <a:srgbClr val="00B050"/>
                </a:solidFill>
              </a:rPr>
              <a:t>simplified</a:t>
            </a:r>
            <a:r>
              <a:rPr lang="en-US" dirty="0"/>
              <a:t> the </a:t>
            </a:r>
            <a:r>
              <a:rPr lang="en-US" dirty="0">
                <a:solidFill>
                  <a:srgbClr val="00B050"/>
                </a:solidFill>
              </a:rPr>
              <a:t>implementation</a:t>
            </a:r>
            <a:r>
              <a:rPr lang="en-US" dirty="0"/>
              <a:t> and </a:t>
            </a:r>
            <a:r>
              <a:rPr lang="en-US" dirty="0">
                <a:solidFill>
                  <a:srgbClr val="00B050"/>
                </a:solidFill>
              </a:rPr>
              <a:t>deployment</a:t>
            </a:r>
            <a:r>
              <a:rPr lang="en-US" dirty="0"/>
              <a:t> while providing </a:t>
            </a:r>
            <a:r>
              <a:rPr lang="en-US" dirty="0">
                <a:solidFill>
                  <a:srgbClr val="00B050"/>
                </a:solidFill>
              </a:rPr>
              <a:t>better performance</a:t>
            </a:r>
          </a:p>
          <a:p>
            <a:endParaRPr lang="en-US" dirty="0"/>
          </a:p>
          <a:p>
            <a:r>
              <a:rPr lang="en-US" dirty="0"/>
              <a:t>The </a:t>
            </a:r>
            <a:r>
              <a:rPr lang="en-US" dirty="0">
                <a:solidFill>
                  <a:srgbClr val="00B050"/>
                </a:solidFill>
              </a:rPr>
              <a:t>Go</a:t>
            </a:r>
            <a:r>
              <a:rPr lang="en-US" dirty="0"/>
              <a:t> programming environment is </a:t>
            </a:r>
            <a:r>
              <a:rPr lang="en-US" dirty="0">
                <a:solidFill>
                  <a:srgbClr val="00B050"/>
                </a:solidFill>
              </a:rPr>
              <a:t>well suited </a:t>
            </a:r>
            <a:r>
              <a:rPr lang="en-US" dirty="0"/>
              <a:t>for implementing </a:t>
            </a:r>
            <a:r>
              <a:rPr lang="en-US" dirty="0">
                <a:solidFill>
                  <a:srgbClr val="00B050"/>
                </a:solidFill>
              </a:rPr>
              <a:t>web application</a:t>
            </a:r>
            <a:r>
              <a:rPr lang="en-US" dirty="0"/>
              <a:t> backends</a:t>
            </a:r>
          </a:p>
          <a:p>
            <a:endParaRPr lang="en-US" dirty="0"/>
          </a:p>
          <a:p>
            <a:r>
              <a:rPr lang="en-US" dirty="0"/>
              <a:t>A </a:t>
            </a:r>
            <a:r>
              <a:rPr lang="en-US" dirty="0">
                <a:solidFill>
                  <a:srgbClr val="00B050"/>
                </a:solidFill>
              </a:rPr>
              <a:t>simpler solution </a:t>
            </a:r>
            <a:r>
              <a:rPr lang="en-US" dirty="0"/>
              <a:t>is often the </a:t>
            </a:r>
            <a:r>
              <a:rPr lang="en-US" dirty="0">
                <a:solidFill>
                  <a:srgbClr val="00B050"/>
                </a:solidFill>
              </a:rPr>
              <a:t>better solution</a:t>
            </a:r>
          </a:p>
        </p:txBody>
      </p:sp>
    </p:spTree>
    <p:extLst>
      <p:ext uri="{BB962C8B-B14F-4D97-AF65-F5344CB8AC3E}">
        <p14:creationId xmlns:p14="http://schemas.microsoft.com/office/powerpoint/2010/main" val="3424573143"/>
      </p:ext>
    </p:extLst>
  </p:cSld>
  <p:clrMapOvr>
    <a:masterClrMapping/>
  </p:clrMapOvr>
</p:sld>
</file>

<file path=ppt/theme/theme1.xml><?xml version="1.0" encoding="utf-8"?>
<a:theme xmlns:a="http://schemas.openxmlformats.org/drawingml/2006/main" name="Titelfolienmaster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A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nhaltsseite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A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CC"/>
        </a:solidFill>
        <a:ln w="12700"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441</TotalTime>
  <Words>611</Words>
  <Application>Microsoft Macintosh PowerPoint</Application>
  <PresentationFormat>On-screen Show (16:9)</PresentationFormat>
  <Paragraphs>183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LinLibertineOB-Identity-H</vt:lpstr>
      <vt:lpstr>Wingdings</vt:lpstr>
      <vt:lpstr>Titelfolienmaster</vt:lpstr>
      <vt:lpstr>Inhaltsseite</vt:lpstr>
      <vt:lpstr>Developing the ClusterCockpit Monitoring Framework - An Odyssey from PHP to Go  </vt:lpstr>
      <vt:lpstr>ClusterCockpit Overview</vt:lpstr>
      <vt:lpstr>Technical decision process in 2018</vt:lpstr>
      <vt:lpstr>But wait, didn’t you forget something?</vt:lpstr>
      <vt:lpstr>Technical component stack V1</vt:lpstr>
      <vt:lpstr>Technical component stack V2</vt:lpstr>
      <vt:lpstr>It needs to hurt, otherwise it’s not professional</vt:lpstr>
      <vt:lpstr>Break the loop of abstraction layer complexity</vt:lpstr>
      <vt:lpstr>Take home message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FAU</dc:creator>
  <cp:lastModifiedBy>Eitzinger, Jan (RRZE)</cp:lastModifiedBy>
  <cp:revision>392</cp:revision>
  <dcterms:created xsi:type="dcterms:W3CDTF">2014-02-08T08:57:37Z</dcterms:created>
  <dcterms:modified xsi:type="dcterms:W3CDTF">2024-03-04T08:51:11Z</dcterms:modified>
</cp:coreProperties>
</file>