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0" r:id="rId3"/>
    <p:sldId id="371" r:id="rId4"/>
    <p:sldId id="361" r:id="rId5"/>
    <p:sldId id="359" r:id="rId6"/>
    <p:sldId id="362" r:id="rId7"/>
    <p:sldId id="360" r:id="rId8"/>
    <p:sldId id="363" r:id="rId9"/>
    <p:sldId id="364" r:id="rId10"/>
    <p:sldId id="366" r:id="rId11"/>
    <p:sldId id="367" r:id="rId12"/>
    <p:sldId id="373" r:id="rId13"/>
    <p:sldId id="374" r:id="rId14"/>
    <p:sldId id="369" r:id="rId15"/>
    <p:sldId id="357" r:id="rId16"/>
  </p:sldIdLst>
  <p:sldSz cx="12601575" cy="709295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28650" indent="-1714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58888" indent="-3444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89125" indent="-517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519363" indent="-6905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1" userDrawn="1">
          <p15:clr>
            <a:srgbClr val="A4A3A4"/>
          </p15:clr>
        </p15:guide>
        <p15:guide id="2" orient="horz" pos="873" userDrawn="1">
          <p15:clr>
            <a:srgbClr val="A4A3A4"/>
          </p15:clr>
        </p15:guide>
        <p15:guide id="3" pos="5330" userDrawn="1">
          <p15:clr>
            <a:srgbClr val="A4A3A4"/>
          </p15:clr>
        </p15:guide>
        <p15:guide id="4" pos="1247" userDrawn="1">
          <p15:clr>
            <a:srgbClr val="A4A3A4"/>
          </p15:clr>
        </p15:guide>
        <p15:guide id="5" pos="7734" userDrawn="1">
          <p15:clr>
            <a:srgbClr val="A4A3A4"/>
          </p15:clr>
        </p15:guide>
        <p15:guide id="6" pos="32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ja Dahlhaus" initials="ND" lastIdx="19" clrIdx="0">
    <p:extLst>
      <p:ext uri="{19B8F6BF-5375-455C-9EA6-DF929625EA0E}">
        <p15:presenceInfo xmlns:p15="http://schemas.microsoft.com/office/powerpoint/2012/main" userId="Nadja Dahlhaus" providerId="None"/>
      </p:ext>
    </p:extLst>
  </p:cmAuthor>
  <p:cmAuthor id="2" name="Gerhardt, Stefan" initials="GS" lastIdx="2" clrIdx="1">
    <p:extLst>
      <p:ext uri="{19B8F6BF-5375-455C-9EA6-DF929625EA0E}">
        <p15:presenceInfo xmlns:p15="http://schemas.microsoft.com/office/powerpoint/2012/main" userId="S-1-5-21-2000751969-2162630839-3037503007-9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54"/>
    <a:srgbClr val="4C8EDA"/>
    <a:srgbClr val="F79767"/>
    <a:srgbClr val="A4AAB7"/>
    <a:srgbClr val="A4AAB6"/>
    <a:srgbClr val="002658"/>
    <a:srgbClr val="48AF7A"/>
    <a:srgbClr val="FFFF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4617" autoAdjust="0"/>
  </p:normalViewPr>
  <p:slideViewPr>
    <p:cSldViewPr showGuides="1">
      <p:cViewPr varScale="1">
        <p:scale>
          <a:sx n="81" d="100"/>
          <a:sy n="81" d="100"/>
        </p:scale>
        <p:origin x="571" y="77"/>
      </p:cViewPr>
      <p:guideLst>
        <p:guide orient="horz" pos="4411"/>
        <p:guide orient="horz" pos="873"/>
        <p:guide pos="5330"/>
        <p:guide pos="1247"/>
        <p:guide pos="7734"/>
        <p:guide pos="32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78592C-4C39-4E36-B0EC-99793D271A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99B564-FCE3-4D55-8689-A9E0D749B9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286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2588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8891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5193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151022" algn="l" defTabSz="12604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81227" algn="l" defTabSz="12604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11431" algn="l" defTabSz="12604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41636" algn="l" defTabSz="12604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037E6-4D4E-44A8-ACF4-AA5BA99FA5C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48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512" y="0"/>
            <a:ext cx="2150561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109" y="2244769"/>
            <a:ext cx="10162981" cy="857064"/>
          </a:xfrm>
        </p:spPr>
        <p:txBody>
          <a:bodyPr/>
          <a:lstStyle>
            <a:lvl1pPr>
              <a:spcBef>
                <a:spcPct val="20000"/>
              </a:spcBef>
              <a:defRPr sz="3900">
                <a:solidFill>
                  <a:srgbClr val="4D4D4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5488" y="3223333"/>
            <a:ext cx="6882735" cy="1812643"/>
          </a:xfrm>
          <a:ln/>
        </p:spPr>
        <p:txBody>
          <a:bodyPr/>
          <a:lstStyle>
            <a:lvl1pPr marL="245080" indent="-245080">
              <a:defRPr sz="25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355" y="5922739"/>
            <a:ext cx="1449946" cy="1196901"/>
          </a:xfrm>
          <a:prstGeom prst="rect">
            <a:avLst/>
          </a:prstGeom>
        </p:spPr>
      </p:pic>
      <p:pic>
        <p:nvPicPr>
          <p:cNvPr id="7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6559550"/>
            <a:ext cx="52197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16215" y="1123054"/>
            <a:ext cx="4942180" cy="540180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3000"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 sz="3000"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68428" y="1123054"/>
            <a:ext cx="4942181" cy="540180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3000"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 sz="3000"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079" y="1602261"/>
            <a:ext cx="5567884" cy="102591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630204" indent="0">
              <a:buNone/>
              <a:defRPr sz="2800" b="1"/>
            </a:lvl2pPr>
            <a:lvl3pPr marL="1260409" indent="0">
              <a:buNone/>
              <a:defRPr sz="2500" b="1"/>
            </a:lvl3pPr>
            <a:lvl4pPr marL="1890613" indent="0">
              <a:buNone/>
              <a:defRPr sz="2200" b="1"/>
            </a:lvl4pPr>
            <a:lvl5pPr marL="2520818" indent="0">
              <a:buNone/>
              <a:defRPr sz="2200" b="1"/>
            </a:lvl5pPr>
            <a:lvl6pPr marL="3151022" indent="0">
              <a:buNone/>
              <a:defRPr sz="2200" b="1"/>
            </a:lvl6pPr>
            <a:lvl7pPr marL="3781227" indent="0">
              <a:buNone/>
              <a:defRPr sz="2200" b="1"/>
            </a:lvl7pPr>
            <a:lvl8pPr marL="4411431" indent="0">
              <a:buNone/>
              <a:defRPr sz="2200" b="1"/>
            </a:lvl8pPr>
            <a:lvl9pPr marL="5041636" indent="0">
              <a:buNone/>
              <a:defRPr sz="2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79" y="2628171"/>
            <a:ext cx="5567884" cy="408665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200"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8820" y="1602261"/>
            <a:ext cx="5570071" cy="102591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630204" indent="0">
              <a:buNone/>
              <a:defRPr sz="2800" b="1"/>
            </a:lvl2pPr>
            <a:lvl3pPr marL="1260409" indent="0">
              <a:buNone/>
              <a:defRPr sz="2500" b="1"/>
            </a:lvl3pPr>
            <a:lvl4pPr marL="1890613" indent="0">
              <a:buNone/>
              <a:defRPr sz="2200" b="1"/>
            </a:lvl4pPr>
            <a:lvl5pPr marL="2520818" indent="0">
              <a:buNone/>
              <a:defRPr sz="2200" b="1"/>
            </a:lvl5pPr>
            <a:lvl6pPr marL="3151022" indent="0">
              <a:buNone/>
              <a:defRPr sz="2200" b="1"/>
            </a:lvl6pPr>
            <a:lvl7pPr marL="3781227" indent="0">
              <a:buNone/>
              <a:defRPr sz="2200" b="1"/>
            </a:lvl7pPr>
            <a:lvl8pPr marL="4411431" indent="0">
              <a:buNone/>
              <a:defRPr sz="2200" b="1"/>
            </a:lvl8pPr>
            <a:lvl9pPr marL="5041636" indent="0">
              <a:buNone/>
              <a:defRPr sz="2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8820" y="2628171"/>
            <a:ext cx="5570071" cy="408665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1pPr>
            <a:lvl2pPr marL="1049338" indent="-419100">
              <a:buClr>
                <a:srgbClr val="002658"/>
              </a:buClr>
              <a:buFont typeface="Wingdings" panose="05000000000000000000" pitchFamily="2" charset="2"/>
              <a:buChar char="§"/>
              <a:defRPr sz="2800"/>
            </a:lvl2pPr>
            <a:lvl3pPr marL="1731963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500"/>
            </a:lvl3pPr>
            <a:lvl4pPr marL="2362200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200"/>
            </a:lvl4pPr>
            <a:lvl5pPr marL="2992438" indent="-471488">
              <a:buClr>
                <a:srgbClr val="002658"/>
              </a:buClr>
              <a:buFont typeface="Wingdings" panose="05000000000000000000" pitchFamily="2" charset="2"/>
              <a:buChar char="§"/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32875" y="1205469"/>
            <a:ext cx="7560945" cy="3868881"/>
          </a:xfrm>
        </p:spPr>
        <p:txBody>
          <a:bodyPr/>
          <a:lstStyle>
            <a:lvl1pPr marL="0" indent="0">
              <a:buNone/>
              <a:defRPr sz="4400"/>
            </a:lvl1pPr>
            <a:lvl2pPr marL="630204" indent="0">
              <a:buNone/>
              <a:defRPr sz="3900"/>
            </a:lvl2pPr>
            <a:lvl3pPr marL="1260409" indent="0">
              <a:buNone/>
              <a:defRPr sz="3300"/>
            </a:lvl3pPr>
            <a:lvl4pPr marL="1890613" indent="0">
              <a:buNone/>
              <a:defRPr sz="2800"/>
            </a:lvl4pPr>
            <a:lvl5pPr marL="2520818" indent="0">
              <a:buNone/>
              <a:defRPr sz="2800"/>
            </a:lvl5pPr>
            <a:lvl6pPr marL="3151022" indent="0">
              <a:buNone/>
              <a:defRPr sz="2800"/>
            </a:lvl6pPr>
            <a:lvl7pPr marL="3781227" indent="0">
              <a:buNone/>
              <a:defRPr sz="2800"/>
            </a:lvl7pPr>
            <a:lvl8pPr marL="4411431" indent="0">
              <a:buNone/>
              <a:defRPr sz="2800"/>
            </a:lvl8pPr>
            <a:lvl9pPr marL="5041636" indent="0">
              <a:buNone/>
              <a:defRPr sz="28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24218" y="5130653"/>
            <a:ext cx="7560945" cy="756761"/>
          </a:xfrm>
        </p:spPr>
        <p:txBody>
          <a:bodyPr/>
          <a:lstStyle>
            <a:lvl1pPr marL="0" indent="0">
              <a:buNone/>
              <a:defRPr sz="1900"/>
            </a:lvl1pPr>
            <a:lvl2pPr marL="630204" indent="0">
              <a:buNone/>
              <a:defRPr sz="1700"/>
            </a:lvl2pPr>
            <a:lvl3pPr marL="1260409" indent="0">
              <a:buNone/>
              <a:defRPr sz="1400"/>
            </a:lvl3pPr>
            <a:lvl4pPr marL="1890613" indent="0">
              <a:buNone/>
              <a:defRPr sz="1200"/>
            </a:lvl4pPr>
            <a:lvl5pPr marL="2520818" indent="0">
              <a:buNone/>
              <a:defRPr sz="1200"/>
            </a:lvl5pPr>
            <a:lvl6pPr marL="3151022" indent="0">
              <a:buNone/>
              <a:defRPr sz="1200"/>
            </a:lvl6pPr>
            <a:lvl7pPr marL="3781227" indent="0">
              <a:buNone/>
              <a:defRPr sz="1200"/>
            </a:lvl7pPr>
            <a:lvl8pPr marL="4411431" indent="0">
              <a:buNone/>
              <a:defRPr sz="1200"/>
            </a:lvl8pPr>
            <a:lvl9pPr marL="5041636" indent="0">
              <a:buNone/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140508" y="1123054"/>
            <a:ext cx="9939491" cy="5401806"/>
          </a:xfrm>
        </p:spPr>
        <p:txBody>
          <a:bodyPr/>
          <a:lstStyle>
            <a:lvl1pPr marL="471488" indent="-471488">
              <a:buClr>
                <a:srgbClr val="002658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Gleichschenkliges Dreieck 3"/>
          <p:cNvSpPr/>
          <p:nvPr userDrawn="1"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601575" cy="709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6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06388"/>
            <a:ext cx="89154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122363"/>
            <a:ext cx="10094913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2008188" y="1000125"/>
            <a:ext cx="10607675" cy="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126041" tIns="63020" rIns="126041" bIns="63020"/>
          <a:lstStyle/>
          <a:p>
            <a:pPr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4225" y="6686550"/>
            <a:ext cx="8037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030" name="Picture 10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6" y="-3175"/>
            <a:ext cx="159691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15438" y="6654800"/>
            <a:ext cx="29400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41" tIns="63020" rIns="126041" bIns="630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9E61146E-CD89-417D-96C3-002DCD4A33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5" r:id="rId8"/>
    <p:sldLayoutId id="214748409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1E46"/>
          </a:solidFill>
          <a:latin typeface="Arial" charset="0"/>
        </a:defRPr>
      </a:lvl5pPr>
      <a:lvl6pPr marL="630204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1E46"/>
          </a:solidFill>
          <a:latin typeface="Arial" charset="0"/>
        </a:defRPr>
      </a:lvl6pPr>
      <a:lvl7pPr marL="1260409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1E46"/>
          </a:solidFill>
          <a:latin typeface="Arial" charset="0"/>
        </a:defRPr>
      </a:lvl7pPr>
      <a:lvl8pPr marL="1890613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1E46"/>
          </a:solidFill>
          <a:latin typeface="Arial" charset="0"/>
        </a:defRPr>
      </a:lvl8pPr>
      <a:lvl9pPr marL="2520818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1E46"/>
          </a:solidFill>
          <a:latin typeface="Arial" charset="0"/>
        </a:defRPr>
      </a:lvl9pPr>
    </p:titleStyle>
    <p:bodyStyle>
      <a:lvl1pPr marL="471488" indent="-471488" algn="l" rtl="0" eaLnBrk="1" fontAlgn="base" hangingPunct="1">
        <a:spcBef>
          <a:spcPct val="20000"/>
        </a:spcBef>
        <a:spcAft>
          <a:spcPct val="0"/>
        </a:spcAft>
        <a:buClr>
          <a:srgbClr val="002658"/>
        </a:buClr>
        <a:buFont typeface="Wingdings" panose="05000000000000000000" pitchFamily="2" charset="2"/>
        <a:buChar char="§"/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1049338" indent="-4191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1731963" indent="-471488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3pPr>
      <a:lvl4pPr marL="2362200" indent="-471488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4pPr>
      <a:lvl5pPr marL="2992438" indent="-47148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623676" indent="-47265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4253880" indent="-47265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884085" indent="-47265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5514289" indent="-47265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04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09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613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818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1022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81227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11431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41636" algn="l" defTabSz="12604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mind.google/technologies/gemini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lasma-mds.org/ws-fair-data-plasma-science-3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abftw.net/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2688/f1000research.110875.1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plasma-mds.github.io/adama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dpcidat.rub.de/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inptdat.d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61051" y="2723474"/>
            <a:ext cx="9260416" cy="1190291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de-DE" sz="3200" dirty="0" smtClean="0">
                <a:solidFill>
                  <a:srgbClr val="4D4D4D"/>
                </a:solidFill>
              </a:rPr>
              <a:t>Structured Experiment Metadata Acquisition Using Adamant: Current State and Concepts</a:t>
            </a:r>
            <a:endParaRPr lang="en-GB" altLang="de-DE" sz="3310" dirty="0">
              <a:solidFill>
                <a:srgbClr val="4D4D4D"/>
              </a:solidFill>
            </a:endParaRPr>
          </a:p>
        </p:txBody>
      </p:sp>
      <p:cxnSp>
        <p:nvCxnSpPr>
          <p:cNvPr id="6" name="Gerade Verbindung 2"/>
          <p:cNvCxnSpPr/>
          <p:nvPr/>
        </p:nvCxnSpPr>
        <p:spPr>
          <a:xfrm>
            <a:off x="3310462" y="4052176"/>
            <a:ext cx="752148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3996531" y="4134733"/>
            <a:ext cx="694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en-US" sz="2000" u="sng" dirty="0" smtClean="0">
                <a:solidFill>
                  <a:srgbClr val="4D4D4D"/>
                </a:solidFill>
              </a:rPr>
              <a:t>Ihda Chaerony Siffa</a:t>
            </a:r>
            <a:r>
              <a:rPr lang="en-US" altLang="en-US" sz="2000" dirty="0" smtClean="0">
                <a:solidFill>
                  <a:srgbClr val="4D4D4D"/>
                </a:solidFill>
              </a:rPr>
              <a:t>, Robert Wagner, and Markus M. Becker</a:t>
            </a:r>
          </a:p>
          <a:p>
            <a:pPr algn="r" eaLnBrk="1" hangingPunct="1"/>
            <a:r>
              <a:rPr lang="en-US" altLang="en-US" sz="2000" dirty="0" smtClean="0">
                <a:solidFill>
                  <a:srgbClr val="4D4D4D"/>
                </a:solidFill>
              </a:rPr>
              <a:t>7 March 2024</a:t>
            </a:r>
            <a:endParaRPr lang="en-US" altLang="en-US" sz="2000" dirty="0">
              <a:solidFill>
                <a:srgbClr val="4D4D4D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61051" y="2309736"/>
            <a:ext cx="421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2658"/>
                </a:solidFill>
              </a:rPr>
              <a:t>deRSE24 Conference, Würzburg</a:t>
            </a:r>
            <a:endParaRPr lang="en-GB" sz="2000" b="1" dirty="0">
              <a:solidFill>
                <a:srgbClr val="002658"/>
              </a:solidFill>
            </a:endParaRPr>
          </a:p>
        </p:txBody>
      </p:sp>
      <p:pic>
        <p:nvPicPr>
          <p:cNvPr id="8" name="Google Shape;65;g6da8c06a8e_0_4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20641"/>
          <a:stretch/>
        </p:blipFill>
        <p:spPr>
          <a:xfrm>
            <a:off x="252115" y="3834507"/>
            <a:ext cx="2158738" cy="187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6" y="3172683"/>
            <a:ext cx="1714604" cy="49152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04643" y="4931177"/>
            <a:ext cx="590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Department </a:t>
            </a:r>
            <a:r>
              <a:rPr lang="en-US" sz="1600" dirty="0"/>
              <a:t>of Plasma </a:t>
            </a:r>
            <a:r>
              <a:rPr lang="en-US" sz="1600" dirty="0" smtClean="0"/>
              <a:t>Modelling </a:t>
            </a:r>
            <a:r>
              <a:rPr lang="en-US" sz="1600" dirty="0"/>
              <a:t>&amp; Data Science, Leibniz Institute for Plasma Science and Technology (INP</a:t>
            </a:r>
            <a:r>
              <a:rPr lang="en-US" sz="1600" dirty="0" smtClean="0"/>
              <a:t>) </a:t>
            </a:r>
            <a:r>
              <a:rPr lang="en-US" sz="1600" dirty="0"/>
              <a:t> 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569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03" y="1503197"/>
            <a:ext cx="4745444" cy="5110963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383748" y="3742179"/>
            <a:ext cx="0" cy="1135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ihandform 7"/>
          <p:cNvSpPr/>
          <p:nvPr/>
        </p:nvSpPr>
        <p:spPr>
          <a:xfrm>
            <a:off x="7209013" y="2985881"/>
            <a:ext cx="2763007" cy="1872208"/>
          </a:xfrm>
          <a:custGeom>
            <a:avLst/>
            <a:gdLst>
              <a:gd name="connsiteX0" fmla="*/ 233599 w 2763007"/>
              <a:gd name="connsiteY0" fmla="*/ 0 h 1872208"/>
              <a:gd name="connsiteX1" fmla="*/ 2754133 w 2763007"/>
              <a:gd name="connsiteY1" fmla="*/ 0 h 1872208"/>
              <a:gd name="connsiteX2" fmla="*/ 2763007 w 2763007"/>
              <a:gd name="connsiteY2" fmla="*/ 8874 h 1872208"/>
              <a:gd name="connsiteX3" fmla="*/ 2763007 w 2763007"/>
              <a:gd name="connsiteY3" fmla="*/ 1863334 h 1872208"/>
              <a:gd name="connsiteX4" fmla="*/ 2754133 w 2763007"/>
              <a:gd name="connsiteY4" fmla="*/ 1872208 h 1872208"/>
              <a:gd name="connsiteX5" fmla="*/ 233599 w 2763007"/>
              <a:gd name="connsiteY5" fmla="*/ 1872208 h 1872208"/>
              <a:gd name="connsiteX6" fmla="*/ 224725 w 2763007"/>
              <a:gd name="connsiteY6" fmla="*/ 1863334 h 1872208"/>
              <a:gd name="connsiteX7" fmla="*/ 224725 w 2763007"/>
              <a:gd name="connsiteY7" fmla="*/ 926229 h 1872208"/>
              <a:gd name="connsiteX8" fmla="*/ 0 w 2763007"/>
              <a:gd name="connsiteY8" fmla="*/ 850594 h 1872208"/>
              <a:gd name="connsiteX9" fmla="*/ 224725 w 2763007"/>
              <a:gd name="connsiteY9" fmla="*/ 774959 h 1872208"/>
              <a:gd name="connsiteX10" fmla="*/ 224725 w 2763007"/>
              <a:gd name="connsiteY10" fmla="*/ 8874 h 1872208"/>
              <a:gd name="connsiteX11" fmla="*/ 233599 w 2763007"/>
              <a:gd name="connsiteY11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3007" h="1872208">
                <a:moveTo>
                  <a:pt x="233599" y="0"/>
                </a:moveTo>
                <a:lnTo>
                  <a:pt x="2754133" y="0"/>
                </a:lnTo>
                <a:cubicBezTo>
                  <a:pt x="2759034" y="0"/>
                  <a:pt x="2763007" y="3973"/>
                  <a:pt x="2763007" y="8874"/>
                </a:cubicBezTo>
                <a:lnTo>
                  <a:pt x="2763007" y="1863334"/>
                </a:lnTo>
                <a:cubicBezTo>
                  <a:pt x="2763007" y="1868235"/>
                  <a:pt x="2759034" y="1872208"/>
                  <a:pt x="2754133" y="1872208"/>
                </a:cubicBezTo>
                <a:lnTo>
                  <a:pt x="233599" y="1872208"/>
                </a:lnTo>
                <a:cubicBezTo>
                  <a:pt x="228698" y="1872208"/>
                  <a:pt x="224725" y="1868235"/>
                  <a:pt x="224725" y="1863334"/>
                </a:cubicBezTo>
                <a:lnTo>
                  <a:pt x="224725" y="926229"/>
                </a:lnTo>
                <a:lnTo>
                  <a:pt x="0" y="850594"/>
                </a:lnTo>
                <a:lnTo>
                  <a:pt x="224725" y="774959"/>
                </a:lnTo>
                <a:lnTo>
                  <a:pt x="224725" y="8874"/>
                </a:lnTo>
                <a:cubicBezTo>
                  <a:pt x="224725" y="3973"/>
                  <a:pt x="228698" y="0"/>
                  <a:pt x="233599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7433738" y="3001729"/>
            <a:ext cx="213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We found several existing metadata based on your input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7537228" y="3477015"/>
            <a:ext cx="2268252" cy="26688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kINPen-495AD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505495" y="347446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4D4D4D"/>
                </a:solidFill>
              </a:rPr>
              <a:t>◄</a:t>
            </a:r>
            <a:endParaRPr lang="en-GB" sz="900" b="1" dirty="0">
              <a:solidFill>
                <a:srgbClr val="4D4D4D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500261" y="348902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4D4D4D"/>
                </a:solidFill>
              </a:rPr>
              <a:t>?</a:t>
            </a:r>
            <a:endParaRPr lang="en-GB" sz="1200" dirty="0">
              <a:solidFill>
                <a:srgbClr val="4D4D4D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7537228" y="3780576"/>
            <a:ext cx="2248458" cy="26688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kINPen-496GCE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483170" y="377804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4D4D4D"/>
                </a:solidFill>
              </a:rPr>
              <a:t>?</a:t>
            </a:r>
            <a:endParaRPr lang="en-GB" sz="1200" dirty="0">
              <a:solidFill>
                <a:srgbClr val="4D4D4D"/>
              </a:solidFill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H="1">
            <a:off x="7463076" y="3402459"/>
            <a:ext cx="247126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9652702" y="295244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50057"/>
                </a:solidFill>
              </a:rPr>
              <a:t>×</a:t>
            </a:r>
            <a:endParaRPr lang="en-GB" dirty="0">
              <a:solidFill>
                <a:srgbClr val="F50057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7537228" y="4087704"/>
            <a:ext cx="2248458" cy="26688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kINPen-49C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483170" y="408516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4D4D4D"/>
                </a:solidFill>
              </a:rPr>
              <a:t>?</a:t>
            </a:r>
            <a:endParaRPr lang="en-GB" sz="1200" dirty="0">
              <a:solidFill>
                <a:srgbClr val="4D4D4D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7432871" y="2659359"/>
            <a:ext cx="2540324" cy="290698"/>
          </a:xfrm>
          <a:prstGeom prst="roundRect">
            <a:avLst>
              <a:gd name="adj" fmla="val 2713"/>
            </a:avLst>
          </a:prstGeom>
          <a:solidFill>
            <a:schemeClr val="bg1"/>
          </a:solidFill>
          <a:ln w="952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feld 19"/>
          <p:cNvSpPr txBox="1"/>
          <p:nvPr/>
        </p:nvSpPr>
        <p:spPr>
          <a:xfrm>
            <a:off x="7432871" y="2674544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Suggested field elements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651835" y="26252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50057"/>
                </a:solidFill>
              </a:rPr>
              <a:t>×</a:t>
            </a:r>
            <a:endParaRPr lang="en-GB" dirty="0">
              <a:solidFill>
                <a:srgbClr val="F50057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537838" y="2757167"/>
            <a:ext cx="105526" cy="105526"/>
          </a:xfrm>
          <a:prstGeom prst="rect">
            <a:avLst/>
          </a:prstGeom>
          <a:solidFill>
            <a:schemeClr val="bg1"/>
          </a:solidFill>
          <a:ln w="952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Gerader Verbinder 22"/>
          <p:cNvCxnSpPr/>
          <p:nvPr/>
        </p:nvCxnSpPr>
        <p:spPr>
          <a:xfrm>
            <a:off x="9537838" y="3132534"/>
            <a:ext cx="105526" cy="0"/>
          </a:xfrm>
          <a:prstGeom prst="line">
            <a:avLst/>
          </a:prstGeom>
          <a:ln w="1270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9535933" y="2766774"/>
            <a:ext cx="105526" cy="0"/>
          </a:xfrm>
          <a:prstGeom prst="line">
            <a:avLst/>
          </a:prstGeom>
          <a:ln w="1270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505495" y="3774250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4D4D4D"/>
                </a:solidFill>
              </a:rPr>
              <a:t>◄</a:t>
            </a:r>
            <a:endParaRPr lang="en-GB" sz="900" b="1" dirty="0">
              <a:solidFill>
                <a:srgbClr val="4D4D4D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05495" y="4077590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4D4D4D"/>
                </a:solidFill>
              </a:rPr>
              <a:t>◄</a:t>
            </a:r>
            <a:endParaRPr lang="en-GB" sz="900" b="1" dirty="0">
              <a:solidFill>
                <a:srgbClr val="4D4D4D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52" y="4203723"/>
            <a:ext cx="152364" cy="187491"/>
          </a:xfrm>
          <a:prstGeom prst="rect">
            <a:avLst/>
          </a:prstGeom>
        </p:spPr>
      </p:pic>
      <p:sp>
        <p:nvSpPr>
          <p:cNvPr id="28" name="Abgerundetes Rechteck 27"/>
          <p:cNvSpPr/>
          <p:nvPr/>
        </p:nvSpPr>
        <p:spPr>
          <a:xfrm>
            <a:off x="7451840" y="3840547"/>
            <a:ext cx="1559787" cy="246526"/>
          </a:xfrm>
          <a:prstGeom prst="roundRect">
            <a:avLst>
              <a:gd name="adj" fmla="val 21082"/>
            </a:avLst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Use this metadata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  <p:sp>
        <p:nvSpPr>
          <p:cNvPr id="30" name="Titel 1"/>
          <p:cNvSpPr txBox="1">
            <a:spLocks/>
          </p:cNvSpPr>
          <p:nvPr/>
        </p:nvSpPr>
        <p:spPr bwMode="auto">
          <a:xfrm>
            <a:off x="1899537" y="162099"/>
            <a:ext cx="8915177" cy="85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GB" sz="2000" b="1" dirty="0" smtClean="0"/>
              <a:t>Concept</a:t>
            </a:r>
            <a:r>
              <a:rPr lang="en-GB" dirty="0" smtClean="0"/>
              <a:t>: o</a:t>
            </a:r>
            <a:r>
              <a:rPr lang="en-GB" sz="2000" dirty="0" smtClean="0"/>
              <a:t>ntology </a:t>
            </a:r>
            <a:r>
              <a:rPr lang="en-GB" sz="2000" dirty="0"/>
              <a:t>and knowledge graph for standardized and </a:t>
            </a:r>
            <a:r>
              <a:rPr lang="en-GB" sz="2000" i="1" dirty="0"/>
              <a:t>assisted</a:t>
            </a:r>
            <a:r>
              <a:rPr lang="en-GB" sz="2000" dirty="0"/>
              <a:t> experiment design, and </a:t>
            </a:r>
            <a:r>
              <a:rPr lang="en-GB" sz="2000" b="1" dirty="0"/>
              <a:t>quick re-use of existing metadata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10559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1899537" y="162099"/>
            <a:ext cx="8915177" cy="85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GB" sz="2000" b="1" dirty="0" smtClean="0"/>
              <a:t>Concept</a:t>
            </a:r>
            <a:r>
              <a:rPr lang="en-GB" dirty="0" smtClean="0"/>
              <a:t>: graph visualization for stored experiments</a:t>
            </a:r>
            <a:endParaRPr lang="en-US" sz="2000" b="1" kern="0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5206550" y="4032128"/>
            <a:ext cx="1567219" cy="428112"/>
          </a:xfrm>
          <a:prstGeom prst="straightConnector1">
            <a:avLst/>
          </a:prstGeom>
          <a:ln w="57150">
            <a:solidFill>
              <a:srgbClr val="A4A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7100000">
            <a:off x="5658902" y="4100884"/>
            <a:ext cx="751782" cy="30777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400" dirty="0" smtClean="0"/>
              <a:t>isUsedIn</a:t>
            </a:r>
            <a:endParaRPr lang="en-GB" sz="1400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7055813" y="2812648"/>
            <a:ext cx="206158" cy="1231032"/>
          </a:xfrm>
          <a:prstGeom prst="straightConnector1">
            <a:avLst/>
          </a:prstGeom>
          <a:ln w="57150">
            <a:solidFill>
              <a:srgbClr val="A4A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 rot="21251118">
            <a:off x="6831492" y="3367741"/>
            <a:ext cx="751782" cy="30777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400" dirty="0" smtClean="0"/>
              <a:t>hasDone</a:t>
            </a:r>
            <a:endParaRPr lang="en-GB" sz="1400" dirty="0"/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2060150" y="5451676"/>
            <a:ext cx="1106569" cy="405795"/>
          </a:xfrm>
          <a:prstGeom prst="straightConnector1">
            <a:avLst/>
          </a:prstGeom>
          <a:ln w="57150">
            <a:solidFill>
              <a:srgbClr val="A4A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 rot="4026963">
            <a:off x="2376004" y="5451955"/>
            <a:ext cx="751782" cy="30777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400" dirty="0" smtClean="0"/>
              <a:t>hasDone</a:t>
            </a:r>
            <a:endParaRPr lang="en-GB" sz="1400" dirty="0"/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870204" y="3688080"/>
            <a:ext cx="1393047" cy="546946"/>
          </a:xfrm>
          <a:prstGeom prst="straightConnector1">
            <a:avLst/>
          </a:prstGeom>
          <a:ln w="57150">
            <a:solidFill>
              <a:srgbClr val="A4A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 rot="4170817">
            <a:off x="1402787" y="3667492"/>
            <a:ext cx="751782" cy="30777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400" dirty="0" smtClean="0"/>
              <a:t>hasDone</a:t>
            </a:r>
            <a:endParaRPr lang="en-GB" sz="1400" dirty="0"/>
          </a:p>
        </p:txBody>
      </p:sp>
      <p:cxnSp>
        <p:nvCxnSpPr>
          <p:cNvPr id="34" name="Gerade Verbindung mit Pfeil 33"/>
          <p:cNvCxnSpPr/>
          <p:nvPr/>
        </p:nvCxnSpPr>
        <p:spPr>
          <a:xfrm flipH="1">
            <a:off x="4023246" y="3893077"/>
            <a:ext cx="924798" cy="921991"/>
          </a:xfrm>
          <a:prstGeom prst="straightConnector1">
            <a:avLst/>
          </a:prstGeom>
          <a:ln w="57150">
            <a:solidFill>
              <a:srgbClr val="A4A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 rot="2577168">
            <a:off x="4032093" y="4290559"/>
            <a:ext cx="751782" cy="30777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400" dirty="0" smtClean="0"/>
              <a:t>isUsedIn</a:t>
            </a:r>
            <a:endParaRPr lang="en-GB" sz="1400" dirty="0"/>
          </a:p>
        </p:txBody>
      </p:sp>
      <p:cxnSp>
        <p:nvCxnSpPr>
          <p:cNvPr id="38" name="Gerade Verbindung mit Pfeil 37"/>
          <p:cNvCxnSpPr/>
          <p:nvPr/>
        </p:nvCxnSpPr>
        <p:spPr>
          <a:xfrm flipH="1" flipV="1">
            <a:off x="3305616" y="3495555"/>
            <a:ext cx="1632030" cy="393539"/>
          </a:xfrm>
          <a:prstGeom prst="straightConnector1">
            <a:avLst/>
          </a:prstGeom>
          <a:ln w="57150">
            <a:solidFill>
              <a:srgbClr val="A4A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4393636" y="1713053"/>
            <a:ext cx="1608881" cy="231494"/>
          </a:xfrm>
          <a:prstGeom prst="straightConnector1">
            <a:avLst/>
          </a:prstGeom>
          <a:ln w="57150">
            <a:solidFill>
              <a:srgbClr val="A4A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 rot="17254854">
            <a:off x="3668573" y="3524912"/>
            <a:ext cx="751782" cy="30777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400" dirty="0" smtClean="0"/>
              <a:t>isUsedIn</a:t>
            </a:r>
            <a:endParaRPr lang="en-GB" sz="1400" dirty="0"/>
          </a:p>
        </p:txBody>
      </p:sp>
      <p:sp>
        <p:nvSpPr>
          <p:cNvPr id="49" name="Textfeld 48"/>
          <p:cNvSpPr txBox="1"/>
          <p:nvPr/>
        </p:nvSpPr>
        <p:spPr>
          <a:xfrm rot="15672826">
            <a:off x="4664115" y="1701140"/>
            <a:ext cx="751782" cy="30777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400" dirty="0" smtClean="0"/>
              <a:t>hasDone</a:t>
            </a:r>
            <a:endParaRPr lang="en-GB" sz="1400" dirty="0"/>
          </a:p>
        </p:txBody>
      </p:sp>
      <p:sp>
        <p:nvSpPr>
          <p:cNvPr id="9" name="Ellipse 8"/>
          <p:cNvSpPr/>
          <p:nvPr/>
        </p:nvSpPr>
        <p:spPr>
          <a:xfrm>
            <a:off x="323419" y="3618483"/>
            <a:ext cx="1080120" cy="1080120"/>
          </a:xfrm>
          <a:prstGeom prst="ellipse">
            <a:avLst/>
          </a:prstGeom>
          <a:solidFill>
            <a:srgbClr val="F797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2217932" y="2952008"/>
            <a:ext cx="1080120" cy="1080120"/>
          </a:xfrm>
          <a:prstGeom prst="ellipse">
            <a:avLst/>
          </a:prstGeom>
          <a:solidFill>
            <a:srgbClr val="4C8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3321081" y="1530251"/>
            <a:ext cx="1080120" cy="1080120"/>
          </a:xfrm>
          <a:prstGeom prst="ellipse">
            <a:avLst/>
          </a:prstGeom>
          <a:solidFill>
            <a:srgbClr val="4C8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3140270" y="4709596"/>
            <a:ext cx="1080120" cy="1080120"/>
          </a:xfrm>
          <a:prstGeom prst="ellipse">
            <a:avLst/>
          </a:prstGeom>
          <a:solidFill>
            <a:srgbClr val="4C8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1484086" y="5317411"/>
            <a:ext cx="1080120" cy="1080120"/>
          </a:xfrm>
          <a:prstGeom prst="ellipse">
            <a:avLst/>
          </a:prstGeom>
          <a:solidFill>
            <a:srgbClr val="F797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>
            <a:off x="6773769" y="4032128"/>
            <a:ext cx="1080120" cy="1080120"/>
          </a:xfrm>
          <a:prstGeom prst="ellipse">
            <a:avLst/>
          </a:prstGeom>
          <a:solidFill>
            <a:srgbClr val="4C8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6516811" y="2202327"/>
            <a:ext cx="1080120" cy="1080120"/>
          </a:xfrm>
          <a:prstGeom prst="ellipse">
            <a:avLst/>
          </a:prstGeom>
          <a:solidFill>
            <a:srgbClr val="F797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/>
          <p:cNvSpPr/>
          <p:nvPr/>
        </p:nvSpPr>
        <p:spPr>
          <a:xfrm>
            <a:off x="5436691" y="1170211"/>
            <a:ext cx="1080120" cy="1080120"/>
          </a:xfrm>
          <a:prstGeom prst="ellipse">
            <a:avLst/>
          </a:prstGeom>
          <a:solidFill>
            <a:srgbClr val="F797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Gerade Verbindung mit Pfeil 40"/>
          <p:cNvCxnSpPr/>
          <p:nvPr/>
        </p:nvCxnSpPr>
        <p:spPr>
          <a:xfrm flipH="1" flipV="1">
            <a:off x="4173718" y="2511707"/>
            <a:ext cx="775503" cy="1365812"/>
          </a:xfrm>
          <a:prstGeom prst="straightConnector1">
            <a:avLst/>
          </a:prstGeom>
          <a:ln w="57150">
            <a:solidFill>
              <a:srgbClr val="A4A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407984" y="3330451"/>
            <a:ext cx="1080120" cy="1080120"/>
          </a:xfrm>
          <a:prstGeom prst="ellipse">
            <a:avLst/>
          </a:prstGeom>
          <a:solidFill>
            <a:srgbClr val="FFC45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feld 49"/>
          <p:cNvSpPr txBox="1"/>
          <p:nvPr/>
        </p:nvSpPr>
        <p:spPr>
          <a:xfrm>
            <a:off x="5406954" y="1585813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Researcher A</a:t>
            </a:r>
            <a:endParaRPr lang="en-GB" sz="1200" b="1" dirty="0"/>
          </a:p>
        </p:txBody>
      </p:sp>
      <p:sp>
        <p:nvSpPr>
          <p:cNvPr id="51" name="Textfeld 50"/>
          <p:cNvSpPr txBox="1"/>
          <p:nvPr/>
        </p:nvSpPr>
        <p:spPr>
          <a:xfrm>
            <a:off x="6496715" y="2610371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Researcher B</a:t>
            </a:r>
            <a:endParaRPr lang="en-GB" sz="1200" b="1" dirty="0"/>
          </a:p>
        </p:txBody>
      </p:sp>
      <p:sp>
        <p:nvSpPr>
          <p:cNvPr id="52" name="Textfeld 51"/>
          <p:cNvSpPr txBox="1"/>
          <p:nvPr/>
        </p:nvSpPr>
        <p:spPr>
          <a:xfrm>
            <a:off x="293183" y="4020043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Researcher C</a:t>
            </a:r>
            <a:endParaRPr lang="en-GB" sz="1200" b="1" dirty="0"/>
          </a:p>
        </p:txBody>
      </p:sp>
      <p:sp>
        <p:nvSpPr>
          <p:cNvPr id="53" name="Textfeld 52"/>
          <p:cNvSpPr txBox="1"/>
          <p:nvPr/>
        </p:nvSpPr>
        <p:spPr>
          <a:xfrm>
            <a:off x="1440941" y="5719459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Researcher C</a:t>
            </a:r>
            <a:endParaRPr lang="en-GB" sz="1200" b="1" dirty="0"/>
          </a:p>
        </p:txBody>
      </p:sp>
      <p:sp>
        <p:nvSpPr>
          <p:cNvPr id="48" name="Textfeld 47"/>
          <p:cNvSpPr txBox="1"/>
          <p:nvPr/>
        </p:nvSpPr>
        <p:spPr>
          <a:xfrm rot="19623662">
            <a:off x="4067716" y="2839039"/>
            <a:ext cx="751782" cy="30777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de-DE" sz="1400" dirty="0" smtClean="0"/>
              <a:t>isUsedIn</a:t>
            </a:r>
            <a:endParaRPr lang="en-GB" sz="1400" dirty="0"/>
          </a:p>
        </p:txBody>
      </p:sp>
      <p:sp>
        <p:nvSpPr>
          <p:cNvPr id="54" name="Textfeld 53"/>
          <p:cNvSpPr txBox="1"/>
          <p:nvPr/>
        </p:nvSpPr>
        <p:spPr>
          <a:xfrm>
            <a:off x="4544204" y="3753137"/>
            <a:ext cx="82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Device A</a:t>
            </a:r>
            <a:endParaRPr lang="en-GB" sz="1200" b="1" dirty="0"/>
          </a:p>
        </p:txBody>
      </p:sp>
      <p:sp>
        <p:nvSpPr>
          <p:cNvPr id="55" name="Textfeld 54"/>
          <p:cNvSpPr txBox="1"/>
          <p:nvPr/>
        </p:nvSpPr>
        <p:spPr>
          <a:xfrm>
            <a:off x="3294534" y="1948536"/>
            <a:ext cx="116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Experiment A</a:t>
            </a:r>
            <a:endParaRPr lang="en-GB" sz="1200" b="1" dirty="0"/>
          </a:p>
        </p:txBody>
      </p:sp>
      <p:sp>
        <p:nvSpPr>
          <p:cNvPr id="56" name="Textfeld 55"/>
          <p:cNvSpPr txBox="1"/>
          <p:nvPr/>
        </p:nvSpPr>
        <p:spPr>
          <a:xfrm>
            <a:off x="6734957" y="4451816"/>
            <a:ext cx="116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Experiment B</a:t>
            </a:r>
            <a:endParaRPr lang="en-GB" sz="1200" b="1" dirty="0"/>
          </a:p>
        </p:txBody>
      </p:sp>
      <p:sp>
        <p:nvSpPr>
          <p:cNvPr id="57" name="Textfeld 56"/>
          <p:cNvSpPr txBox="1"/>
          <p:nvPr/>
        </p:nvSpPr>
        <p:spPr>
          <a:xfrm>
            <a:off x="3095522" y="5126321"/>
            <a:ext cx="116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Experiment C</a:t>
            </a:r>
            <a:endParaRPr lang="en-GB" sz="120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2174799" y="3383129"/>
            <a:ext cx="116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Experiment D</a:t>
            </a:r>
            <a:endParaRPr lang="en-GB" sz="1200" b="1" dirty="0"/>
          </a:p>
        </p:txBody>
      </p:sp>
      <p:sp>
        <p:nvSpPr>
          <p:cNvPr id="59" name="Abgerundetes Rechteck 58"/>
          <p:cNvSpPr/>
          <p:nvPr/>
        </p:nvSpPr>
        <p:spPr>
          <a:xfrm>
            <a:off x="8918380" y="1319455"/>
            <a:ext cx="2808312" cy="401097"/>
          </a:xfrm>
          <a:prstGeom prst="roundRect">
            <a:avLst>
              <a:gd name="adj" fmla="val 50000"/>
            </a:avLst>
          </a:prstGeom>
          <a:solidFill>
            <a:srgbClr val="A4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(9)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8918380" y="1878738"/>
            <a:ext cx="2808312" cy="401097"/>
          </a:xfrm>
          <a:prstGeom prst="roundRect">
            <a:avLst>
              <a:gd name="adj" fmla="val 50000"/>
            </a:avLst>
          </a:prstGeom>
          <a:solidFill>
            <a:srgbClr val="4C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Experiment (4)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Abgerundetes Rechteck 60"/>
          <p:cNvSpPr/>
          <p:nvPr/>
        </p:nvSpPr>
        <p:spPr>
          <a:xfrm>
            <a:off x="8918380" y="2434837"/>
            <a:ext cx="2808312" cy="401097"/>
          </a:xfrm>
          <a:prstGeom prst="roundRect">
            <a:avLst>
              <a:gd name="adj" fmla="val 50000"/>
            </a:avLst>
          </a:prstGeom>
          <a:solidFill>
            <a:srgbClr val="F79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Researcher (4)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Abgerundetes Rechteck 61"/>
          <p:cNvSpPr/>
          <p:nvPr/>
        </p:nvSpPr>
        <p:spPr>
          <a:xfrm>
            <a:off x="8918380" y="2990936"/>
            <a:ext cx="2808312" cy="401097"/>
          </a:xfrm>
          <a:prstGeom prst="roundRect">
            <a:avLst>
              <a:gd name="adj" fmla="val 50000"/>
            </a:avLst>
          </a:prstGeom>
          <a:solidFill>
            <a:srgbClr val="FFC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Device (1)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8346932" y="4336580"/>
            <a:ext cx="38603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Graph created from the JSON data coming from Adamant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Made possible by machine-readable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and idea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Challenge</a:t>
            </a:r>
            <a:r>
              <a:rPr lang="en-US" dirty="0" smtClean="0"/>
              <a:t>: spaghetti code – hard to maintain and implement new features. Need </a:t>
            </a:r>
            <a:r>
              <a:rPr lang="en-US" dirty="0"/>
              <a:t>massive refactoring!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Idea</a:t>
            </a:r>
            <a:r>
              <a:rPr lang="en-US" dirty="0" smtClean="0"/>
              <a:t>: using a long-context large language model to help with refactoring. Maybe?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96331" y="4820215"/>
            <a:ext cx="2686653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Adamant‘s whole code base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(~20k lines of code)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618801" y="5490691"/>
            <a:ext cx="208823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Expert prompting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836128" y="4770611"/>
            <a:ext cx="208823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Profit?!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5269645" y="3105967"/>
            <a:ext cx="2835203" cy="1435053"/>
            <a:chOff x="5253027" y="3335558"/>
            <a:chExt cx="2835203" cy="1435053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7054"/>
            <a:stretch/>
          </p:blipFill>
          <p:spPr>
            <a:xfrm>
              <a:off x="5253027" y="3335558"/>
              <a:ext cx="2819781" cy="1435053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1" name="Textfeld 10"/>
            <p:cNvSpPr txBox="1"/>
            <p:nvPr/>
          </p:nvSpPr>
          <p:spPr>
            <a:xfrm>
              <a:off x="5268227" y="4198822"/>
              <a:ext cx="2820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Accept &gt;30k lines of code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Gerade Verbindung mit Pfeil 13"/>
          <p:cNvCxnSpPr/>
          <p:nvPr/>
        </p:nvCxnSpPr>
        <p:spPr>
          <a:xfrm flipV="1">
            <a:off x="6660827" y="4698603"/>
            <a:ext cx="0" cy="6480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ogen 14"/>
          <p:cNvSpPr/>
          <p:nvPr/>
        </p:nvSpPr>
        <p:spPr>
          <a:xfrm flipH="1">
            <a:off x="3522620" y="3835351"/>
            <a:ext cx="3138205" cy="1369862"/>
          </a:xfrm>
          <a:prstGeom prst="arc">
            <a:avLst/>
          </a:prstGeom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Bogen 15"/>
          <p:cNvSpPr/>
          <p:nvPr/>
        </p:nvSpPr>
        <p:spPr>
          <a:xfrm>
            <a:off x="6756417" y="3834507"/>
            <a:ext cx="3138205" cy="1369862"/>
          </a:xfrm>
          <a:prstGeom prst="arc">
            <a:avLst/>
          </a:prstGeom>
          <a:ln w="762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269645" y="4282336"/>
            <a:ext cx="28953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hlinkClick r:id="rId3"/>
              </a:rPr>
              <a:t>https://</a:t>
            </a:r>
            <a:r>
              <a:rPr lang="en-GB" sz="1050" dirty="0" smtClean="0">
                <a:hlinkClick r:id="rId3"/>
              </a:rPr>
              <a:t>deepmind.google/technologies/gemini</a:t>
            </a:r>
            <a:r>
              <a:rPr lang="en-GB" sz="1050" dirty="0" smtClean="0"/>
              <a:t>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985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Adamant to collect human- and machine-readable experiment metadata</a:t>
            </a:r>
          </a:p>
          <a:p>
            <a:endParaRPr lang="en-US" dirty="0" smtClean="0"/>
          </a:p>
          <a:p>
            <a:r>
              <a:rPr lang="en-US" dirty="0" smtClean="0"/>
              <a:t>Based on the JSON Schema standard</a:t>
            </a:r>
          </a:p>
          <a:p>
            <a:endParaRPr lang="en-US" dirty="0" smtClean="0"/>
          </a:p>
          <a:p>
            <a:r>
              <a:rPr lang="en-US" dirty="0" smtClean="0"/>
              <a:t>User-friendly UI (edit and create JSON schemas without knowing JSON)</a:t>
            </a:r>
          </a:p>
          <a:p>
            <a:endParaRPr lang="en-US" dirty="0" smtClean="0"/>
          </a:p>
          <a:p>
            <a:r>
              <a:rPr lang="en-US" dirty="0" smtClean="0"/>
              <a:t>Flask API for seamless integration of RDM workflows and tools</a:t>
            </a:r>
          </a:p>
          <a:p>
            <a:endParaRPr lang="de-DE" dirty="0"/>
          </a:p>
          <a:p>
            <a:r>
              <a:rPr lang="en-US" dirty="0" smtClean="0"/>
              <a:t>Future work includes knowledge graph and ontology integrations</a:t>
            </a:r>
            <a:r>
              <a:rPr lang="en-GB" dirty="0" smtClean="0"/>
              <a:t> as well as graph data visualization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r="1680" b="1691"/>
          <a:stretch/>
        </p:blipFill>
        <p:spPr>
          <a:xfrm>
            <a:off x="972195" y="1400481"/>
            <a:ext cx="8633618" cy="371184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05273" y="5497901"/>
            <a:ext cx="10424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When</a:t>
            </a:r>
            <a:r>
              <a:rPr lang="de-DE" sz="2000" b="1" dirty="0" smtClean="0"/>
              <a:t>: </a:t>
            </a:r>
            <a:r>
              <a:rPr lang="en-GB" sz="2000" b="1" dirty="0"/>
              <a:t>May 13-14, 2024</a:t>
            </a:r>
            <a:endParaRPr lang="de-DE" sz="2000" b="1" dirty="0" smtClean="0"/>
          </a:p>
          <a:p>
            <a:r>
              <a:rPr lang="de-DE" sz="2000" b="1" dirty="0" err="1" smtClean="0"/>
              <a:t>Where</a:t>
            </a:r>
            <a:r>
              <a:rPr lang="de-DE" sz="2000" b="1" dirty="0" smtClean="0"/>
              <a:t>: </a:t>
            </a:r>
            <a:r>
              <a:rPr lang="en-GB" sz="2000" b="1" dirty="0"/>
              <a:t>Institute of Experimental and Applied </a:t>
            </a:r>
            <a:r>
              <a:rPr lang="en-GB" sz="2000" b="1" dirty="0" smtClean="0"/>
              <a:t>Physics, Kiel University (and ONLINE!)</a:t>
            </a:r>
            <a:endParaRPr lang="en-GB" sz="20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r="1476" b="1850"/>
          <a:stretch/>
        </p:blipFill>
        <p:spPr>
          <a:xfrm>
            <a:off x="9829179" y="2025551"/>
            <a:ext cx="2158505" cy="22050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605813" y="423876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www.plasma-mds.org/ws-fair-data-plasma-science-3.html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620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7538" y="454025"/>
            <a:ext cx="89154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+mn-lt"/>
              </a:rPr>
              <a:t>Contact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1909858" y="5338054"/>
            <a:ext cx="6559057" cy="13767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24056" tIns="64509" rIns="124056" bIns="64509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1E46"/>
                </a:solidFill>
                <a:latin typeface="+mn-lt"/>
              </a:rPr>
              <a:t>Leibniz Institute for Plasma Science and Technology (INP)</a:t>
            </a:r>
            <a:endParaRPr lang="de-DE" b="1" dirty="0">
              <a:solidFill>
                <a:srgbClr val="001E46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GB" dirty="0">
                <a:solidFill>
                  <a:srgbClr val="4D4D4D"/>
                </a:solidFill>
                <a:latin typeface="+mn-lt"/>
              </a:rPr>
              <a:t>Address: Felix-</a:t>
            </a:r>
            <a:r>
              <a:rPr lang="en-GB" dirty="0" err="1">
                <a:solidFill>
                  <a:srgbClr val="4D4D4D"/>
                </a:solidFill>
                <a:latin typeface="+mn-lt"/>
              </a:rPr>
              <a:t>Hausdorff</a:t>
            </a:r>
            <a:r>
              <a:rPr lang="en-GB" dirty="0">
                <a:solidFill>
                  <a:srgbClr val="4D4D4D"/>
                </a:solidFill>
                <a:latin typeface="+mn-lt"/>
              </a:rPr>
              <a:t>-Str. 2, 17489 Greifswald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GB" dirty="0">
                <a:solidFill>
                  <a:srgbClr val="4D4D4D"/>
                </a:solidFill>
                <a:latin typeface="+mn-lt"/>
              </a:rPr>
              <a:t>Phone: +49 - 3834 - 554 300, Fax: +49 - 3834 - 554 301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GB" dirty="0">
                <a:solidFill>
                  <a:srgbClr val="4D4D4D"/>
                </a:solidFill>
                <a:latin typeface="+mn-lt"/>
              </a:rPr>
              <a:t>E-Mail: welcome@inp-greifswald.de, Web: www.</a:t>
            </a:r>
            <a:r>
              <a:rPr lang="en-GB" dirty="0">
                <a:solidFill>
                  <a:srgbClr val="4D4D4D"/>
                </a:solidFill>
              </a:rPr>
              <a:t>leibniz-inp</a:t>
            </a:r>
            <a:r>
              <a:rPr lang="en-GB" dirty="0">
                <a:solidFill>
                  <a:srgbClr val="4D4D4D"/>
                </a:solidFill>
                <a:latin typeface="+mn-lt"/>
              </a:rPr>
              <a:t>.de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2945" y="1244501"/>
            <a:ext cx="4609380" cy="3958158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1979612" y="1173512"/>
            <a:ext cx="4675189" cy="3885131"/>
            <a:chOff x="1979612" y="1173512"/>
            <a:chExt cx="4675189" cy="3885131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612" y="1173512"/>
              <a:ext cx="4675189" cy="3885131"/>
            </a:xfrm>
            <a:prstGeom prst="rect">
              <a:avLst/>
            </a:prstGeom>
          </p:spPr>
        </p:pic>
        <p:cxnSp>
          <p:nvCxnSpPr>
            <p:cNvPr id="17" name="Gerader Verbinder 16"/>
            <p:cNvCxnSpPr/>
            <p:nvPr/>
          </p:nvCxnSpPr>
          <p:spPr>
            <a:xfrm flipV="1">
              <a:off x="4644603" y="3486150"/>
              <a:ext cx="48047" cy="4203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4667794" y="3644900"/>
              <a:ext cx="682081" cy="273957"/>
            </a:xfrm>
            <a:custGeom>
              <a:avLst/>
              <a:gdLst>
                <a:gd name="connsiteX0" fmla="*/ 766355 w 766355"/>
                <a:gd name="connsiteY0" fmla="*/ 0 h 278674"/>
                <a:gd name="connsiteX1" fmla="*/ 722812 w 766355"/>
                <a:gd name="connsiteY1" fmla="*/ 8708 h 278674"/>
                <a:gd name="connsiteX2" fmla="*/ 653143 w 766355"/>
                <a:gd name="connsiteY2" fmla="*/ 26126 h 278674"/>
                <a:gd name="connsiteX3" fmla="*/ 478972 w 766355"/>
                <a:gd name="connsiteY3" fmla="*/ 43543 h 278674"/>
                <a:gd name="connsiteX4" fmla="*/ 391886 w 766355"/>
                <a:gd name="connsiteY4" fmla="*/ 60960 h 278674"/>
                <a:gd name="connsiteX5" fmla="*/ 330926 w 766355"/>
                <a:gd name="connsiteY5" fmla="*/ 78377 h 278674"/>
                <a:gd name="connsiteX6" fmla="*/ 261257 w 766355"/>
                <a:gd name="connsiteY6" fmla="*/ 139337 h 278674"/>
                <a:gd name="connsiteX7" fmla="*/ 235132 w 766355"/>
                <a:gd name="connsiteY7" fmla="*/ 165463 h 278674"/>
                <a:gd name="connsiteX8" fmla="*/ 209006 w 766355"/>
                <a:gd name="connsiteY8" fmla="*/ 182880 h 278674"/>
                <a:gd name="connsiteX9" fmla="*/ 174172 w 766355"/>
                <a:gd name="connsiteY9" fmla="*/ 217714 h 278674"/>
                <a:gd name="connsiteX10" fmla="*/ 156755 w 766355"/>
                <a:gd name="connsiteY10" fmla="*/ 243840 h 278674"/>
                <a:gd name="connsiteX11" fmla="*/ 104503 w 766355"/>
                <a:gd name="connsiteY11" fmla="*/ 261257 h 278674"/>
                <a:gd name="connsiteX12" fmla="*/ 52252 w 766355"/>
                <a:gd name="connsiteY12" fmla="*/ 278674 h 278674"/>
                <a:gd name="connsiteX13" fmla="*/ 0 w 766355"/>
                <a:gd name="connsiteY13" fmla="*/ 278674 h 2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355" h="278674">
                  <a:moveTo>
                    <a:pt x="766355" y="0"/>
                  </a:moveTo>
                  <a:cubicBezTo>
                    <a:pt x="751841" y="2903"/>
                    <a:pt x="737172" y="5118"/>
                    <a:pt x="722812" y="8708"/>
                  </a:cubicBezTo>
                  <a:cubicBezTo>
                    <a:pt x="676945" y="20175"/>
                    <a:pt x="714876" y="18718"/>
                    <a:pt x="653143" y="26126"/>
                  </a:cubicBezTo>
                  <a:cubicBezTo>
                    <a:pt x="595212" y="33078"/>
                    <a:pt x="478972" y="43543"/>
                    <a:pt x="478972" y="43543"/>
                  </a:cubicBezTo>
                  <a:cubicBezTo>
                    <a:pt x="398055" y="63770"/>
                    <a:pt x="498654" y="39606"/>
                    <a:pt x="391886" y="60960"/>
                  </a:cubicBezTo>
                  <a:cubicBezTo>
                    <a:pt x="382581" y="62821"/>
                    <a:pt x="341996" y="72842"/>
                    <a:pt x="330926" y="78377"/>
                  </a:cubicBezTo>
                  <a:cubicBezTo>
                    <a:pt x="302122" y="92779"/>
                    <a:pt x="283958" y="116635"/>
                    <a:pt x="261257" y="139337"/>
                  </a:cubicBezTo>
                  <a:cubicBezTo>
                    <a:pt x="252549" y="148046"/>
                    <a:pt x="245379" y="158632"/>
                    <a:pt x="235132" y="165463"/>
                  </a:cubicBezTo>
                  <a:lnTo>
                    <a:pt x="209006" y="182880"/>
                  </a:lnTo>
                  <a:cubicBezTo>
                    <a:pt x="190004" y="239884"/>
                    <a:pt x="216395" y="183935"/>
                    <a:pt x="174172" y="217714"/>
                  </a:cubicBezTo>
                  <a:cubicBezTo>
                    <a:pt x="165999" y="224252"/>
                    <a:pt x="165631" y="238293"/>
                    <a:pt x="156755" y="243840"/>
                  </a:cubicBezTo>
                  <a:cubicBezTo>
                    <a:pt x="141186" y="253570"/>
                    <a:pt x="121920" y="255451"/>
                    <a:pt x="104503" y="261257"/>
                  </a:cubicBezTo>
                  <a:cubicBezTo>
                    <a:pt x="104501" y="261258"/>
                    <a:pt x="52255" y="278674"/>
                    <a:pt x="52252" y="278674"/>
                  </a:cubicBezTo>
                  <a:lnTo>
                    <a:pt x="0" y="27867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665295" y="6785067"/>
            <a:ext cx="936280" cy="251299"/>
          </a:xfrm>
        </p:spPr>
        <p:txBody>
          <a:bodyPr rIns="90000"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385" b="18416"/>
          <a:stretch/>
        </p:blipFill>
        <p:spPr>
          <a:xfrm>
            <a:off x="6876852" y="390094"/>
            <a:ext cx="5760640" cy="668477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044202" y="4698603"/>
            <a:ext cx="10480675" cy="1778000"/>
          </a:xfrm>
          <a:noFill/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The Leibniz Institute for Plasma Science and Technology (INP) </a:t>
            </a:r>
            <a:br>
              <a:rPr lang="en-US" sz="2400" dirty="0"/>
            </a:br>
            <a:r>
              <a:rPr lang="en-US" sz="2400" dirty="0"/>
              <a:t>is one of the leading research institutes in the area of </a:t>
            </a:r>
            <a:br>
              <a:rPr lang="en-US" sz="2400" dirty="0"/>
            </a:br>
            <a:r>
              <a:rPr lang="en-US" sz="2400" dirty="0"/>
              <a:t>physical plasma, its basics and applications.</a:t>
            </a:r>
            <a:endParaRPr lang="de-DE" sz="2400" dirty="0">
              <a:solidFill>
                <a:srgbClr val="002658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DE" sz="2800" dirty="0">
                <a:solidFill>
                  <a:srgbClr val="001E46"/>
                </a:solidFill>
                <a:latin typeface="+mj-lt"/>
                <a:ea typeface="+mj-ea"/>
                <a:cs typeface="+mj-cs"/>
              </a:rPr>
              <a:t>		</a:t>
            </a:r>
            <a:r>
              <a:rPr lang="de-DE" sz="2400" dirty="0">
                <a:solidFill>
                  <a:srgbClr val="001E46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2800" dirty="0">
                <a:solidFill>
                  <a:srgbClr val="001E46"/>
                </a:solidFill>
                <a:latin typeface="+mj-lt"/>
                <a:ea typeface="+mj-ea"/>
                <a:cs typeface="+mj-cs"/>
              </a:rPr>
              <a:t>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2800" dirty="0">
                <a:solidFill>
                  <a:srgbClr val="001E46"/>
                </a:solidFill>
                <a:latin typeface="+mj-lt"/>
                <a:ea typeface="+mj-ea"/>
                <a:cs typeface="+mj-cs"/>
              </a:rPr>
              <a:t>				</a:t>
            </a:r>
            <a:endParaRPr lang="en-US" sz="2800" dirty="0">
              <a:solidFill>
                <a:srgbClr val="001E4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466" y="1961933"/>
            <a:ext cx="3575712" cy="2376630"/>
          </a:xfrm>
          <a:prstGeom prst="rect">
            <a:avLst/>
          </a:prstGeom>
        </p:spPr>
      </p:pic>
      <p:pic>
        <p:nvPicPr>
          <p:cNvPr id="5" name="Grafik 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03" y="1961933"/>
            <a:ext cx="3575712" cy="2376264"/>
          </a:xfrm>
          <a:prstGeom prst="rect">
            <a:avLst/>
          </a:prstGeom>
        </p:spPr>
      </p:pic>
      <p:pic>
        <p:nvPicPr>
          <p:cNvPr id="6" name="Grafik 5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529" y="1961933"/>
            <a:ext cx="3575712" cy="23762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31" y="378123"/>
            <a:ext cx="1667411" cy="642957"/>
          </a:xfrm>
          <a:prstGeom prst="rect">
            <a:avLst/>
          </a:prstGeom>
        </p:spPr>
      </p:pic>
      <p:sp>
        <p:nvSpPr>
          <p:cNvPr id="10" name="Gleichschenkliges Dreieck 3"/>
          <p:cNvSpPr/>
          <p:nvPr/>
        </p:nvSpPr>
        <p:spPr>
          <a:xfrm>
            <a:off x="12217018" y="6625241"/>
            <a:ext cx="316776" cy="411125"/>
          </a:xfrm>
          <a:custGeom>
            <a:avLst/>
            <a:gdLst>
              <a:gd name="connsiteX0" fmla="*/ 0 w 753417"/>
              <a:gd name="connsiteY0" fmla="*/ 490756 h 490756"/>
              <a:gd name="connsiteX1" fmla="*/ 376709 w 753417"/>
              <a:gd name="connsiteY1" fmla="*/ 0 h 490756"/>
              <a:gd name="connsiteX2" fmla="*/ 753417 w 753417"/>
              <a:gd name="connsiteY2" fmla="*/ 490756 h 490756"/>
              <a:gd name="connsiteX3" fmla="*/ 0 w 753417"/>
              <a:gd name="connsiteY3" fmla="*/ 490756 h 490756"/>
              <a:gd name="connsiteX0" fmla="*/ 0 w 381942"/>
              <a:gd name="connsiteY0" fmla="*/ 490756 h 490756"/>
              <a:gd name="connsiteX1" fmla="*/ 376709 w 381942"/>
              <a:gd name="connsiteY1" fmla="*/ 0 h 490756"/>
              <a:gd name="connsiteX2" fmla="*/ 381942 w 381942"/>
              <a:gd name="connsiteY2" fmla="*/ 490756 h 490756"/>
              <a:gd name="connsiteX3" fmla="*/ 0 w 381942"/>
              <a:gd name="connsiteY3" fmla="*/ 490756 h 490756"/>
              <a:gd name="connsiteX0" fmla="*/ 0 w 378132"/>
              <a:gd name="connsiteY0" fmla="*/ 490756 h 490756"/>
              <a:gd name="connsiteX1" fmla="*/ 376709 w 378132"/>
              <a:gd name="connsiteY1" fmla="*/ 0 h 490756"/>
              <a:gd name="connsiteX2" fmla="*/ 378132 w 378132"/>
              <a:gd name="connsiteY2" fmla="*/ 490756 h 490756"/>
              <a:gd name="connsiteX3" fmla="*/ 0 w 378132"/>
              <a:gd name="connsiteY3" fmla="*/ 490756 h 4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32" h="490756">
                <a:moveTo>
                  <a:pt x="0" y="490756"/>
                </a:moveTo>
                <a:lnTo>
                  <a:pt x="376709" y="0"/>
                </a:lnTo>
                <a:cubicBezTo>
                  <a:pt x="378453" y="163585"/>
                  <a:pt x="376388" y="327171"/>
                  <a:pt x="378132" y="490756"/>
                </a:cubicBezTo>
                <a:lnTo>
                  <a:pt x="0" y="4907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/>
          </a:p>
        </p:txBody>
      </p:sp>
      <p:sp>
        <p:nvSpPr>
          <p:cNvPr id="11" name="Foliennummernplatzhalter 1"/>
          <p:cNvSpPr txBox="1">
            <a:spLocks/>
          </p:cNvSpPr>
          <p:nvPr/>
        </p:nvSpPr>
        <p:spPr>
          <a:xfrm>
            <a:off x="11665295" y="6785067"/>
            <a:ext cx="936280" cy="251299"/>
          </a:xfrm>
          <a:prstGeom prst="rect">
            <a:avLst/>
          </a:prstGeom>
        </p:spPr>
        <p:txBody>
          <a:bodyPr rIns="9000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58888" indent="-3444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89125" indent="-517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519363" indent="-6905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072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99536" y="422186"/>
            <a:ext cx="10103552" cy="592720"/>
          </a:xfrm>
        </p:spPr>
        <p:txBody>
          <a:bodyPr/>
          <a:lstStyle/>
          <a:p>
            <a:r>
              <a:rPr lang="en-GB" dirty="0" smtClean="0"/>
              <a:t>Challenges in plasma science and technology</a:t>
            </a:r>
            <a:endParaRPr lang="en-GB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908175" y="1122363"/>
            <a:ext cx="10094913" cy="5402262"/>
          </a:xfrm>
        </p:spPr>
        <p:txBody>
          <a:bodyPr/>
          <a:lstStyle/>
          <a:p>
            <a:r>
              <a:rPr lang="en-GB" sz="2000" dirty="0" smtClean="0"/>
              <a:t>Multidisciplinary research with unique experiment setups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Manifold </a:t>
            </a:r>
            <a:r>
              <a:rPr lang="en-GB" sz="2000" dirty="0"/>
              <a:t>interactions with gaseous, liquid and solid surroundings </a:t>
            </a:r>
            <a:r>
              <a:rPr lang="en-GB" sz="2000" dirty="0" smtClean="0"/>
              <a:t>are important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Hard to compare and validate different experiments due to incomplete documentations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Many </a:t>
            </a:r>
            <a:r>
              <a:rPr lang="en-US" sz="2000" dirty="0" smtClean="0"/>
              <a:t>still use </a:t>
            </a:r>
            <a:r>
              <a:rPr lang="en-US" sz="2000" dirty="0" smtClean="0"/>
              <a:t>physical </a:t>
            </a:r>
            <a:r>
              <a:rPr lang="en-US" sz="2000" dirty="0" smtClean="0"/>
              <a:t>lab notebooks</a:t>
            </a:r>
            <a:endParaRPr lang="en-US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955" y="3167533"/>
            <a:ext cx="3741276" cy="28272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" b="41878"/>
          <a:stretch/>
        </p:blipFill>
        <p:spPr>
          <a:xfrm>
            <a:off x="1628941" y="3565013"/>
            <a:ext cx="5369768" cy="24080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06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</a:t>
            </a:r>
            <a:r>
              <a:rPr lang="en-US" b="1" dirty="0" smtClean="0"/>
              <a:t>eLabFTW</a:t>
            </a:r>
            <a:r>
              <a:rPr lang="en-US" dirty="0" smtClean="0"/>
              <a:t> + Adamant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9537" y="1403405"/>
            <a:ext cx="6120804" cy="5402262"/>
          </a:xfrm>
        </p:spPr>
        <p:txBody>
          <a:bodyPr/>
          <a:lstStyle/>
          <a:p>
            <a:endParaRPr lang="de-DE" dirty="0" smtClean="0"/>
          </a:p>
          <a:p>
            <a:r>
              <a:rPr lang="en-US" dirty="0" smtClean="0"/>
              <a:t>Open source </a:t>
            </a:r>
            <a:r>
              <a:rPr lang="de-DE" dirty="0" smtClean="0"/>
              <a:t>(</a:t>
            </a:r>
            <a:r>
              <a:rPr lang="en-GB" dirty="0"/>
              <a:t>AGPL-3.0 </a:t>
            </a:r>
            <a:r>
              <a:rPr lang="en-GB" dirty="0" smtClean="0"/>
              <a:t>)</a:t>
            </a:r>
            <a:endParaRPr lang="de-DE" dirty="0" smtClean="0"/>
          </a:p>
          <a:p>
            <a:endParaRPr lang="de-DE" dirty="0"/>
          </a:p>
          <a:p>
            <a:r>
              <a:rPr lang="en-US" dirty="0" smtClean="0"/>
              <a:t>Can be self-hosted</a:t>
            </a:r>
          </a:p>
          <a:p>
            <a:endParaRPr lang="en-US" dirty="0" smtClean="0"/>
          </a:p>
          <a:p>
            <a:r>
              <a:rPr lang="en-US" dirty="0" smtClean="0"/>
              <a:t>Generic (mostly free text)</a:t>
            </a:r>
          </a:p>
          <a:p>
            <a:endParaRPr lang="en-US" dirty="0" smtClean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256" y="1983400"/>
            <a:ext cx="3799458" cy="1926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766" y="3703264"/>
            <a:ext cx="3748669" cy="2573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02" y="1004290"/>
            <a:ext cx="2981890" cy="90423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072543" y="4728773"/>
            <a:ext cx="5947798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Limited in terms of the ability to describe your experiment metadata/documentation in a </a:t>
            </a:r>
            <a:r>
              <a:rPr lang="en-US" sz="2400" b="1" dirty="0">
                <a:solidFill>
                  <a:srgbClr val="FF0000"/>
                </a:solidFill>
              </a:rPr>
              <a:t>machine-readable </a:t>
            </a:r>
            <a:r>
              <a:rPr lang="en-US" sz="2400" dirty="0">
                <a:solidFill>
                  <a:srgbClr val="FF0000"/>
                </a:solidFill>
              </a:rPr>
              <a:t>way</a:t>
            </a:r>
          </a:p>
        </p:txBody>
      </p:sp>
      <p:sp>
        <p:nvSpPr>
          <p:cNvPr id="6" name="Rechteck 5"/>
          <p:cNvSpPr/>
          <p:nvPr/>
        </p:nvSpPr>
        <p:spPr>
          <a:xfrm>
            <a:off x="8490167" y="6345015"/>
            <a:ext cx="265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https://www.elabftw.net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51" y="1732051"/>
            <a:ext cx="4320480" cy="271695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2036"/>
          <a:stretch/>
        </p:blipFill>
        <p:spPr>
          <a:xfrm>
            <a:off x="5940747" y="1626421"/>
            <a:ext cx="5639261" cy="293911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90609" y="4793616"/>
            <a:ext cx="7303829" cy="18235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User-friendly browser based RDM tool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generation of web-forms from JSON schemas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correctness of the inputted data (JSON schema validation feature)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Machine-readable output (because JSON)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Flask-based API to integrate with different RDM components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04243" y="4565532"/>
            <a:ext cx="3066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Try </a:t>
            </a:r>
            <a:r>
              <a:rPr lang="en-US" sz="1050" dirty="0" smtClean="0"/>
              <a:t>it</a:t>
            </a:r>
            <a:r>
              <a:rPr lang="de-DE" sz="1050" dirty="0" smtClean="0"/>
              <a:t> </a:t>
            </a:r>
            <a:r>
              <a:rPr lang="de-DE" sz="1050" dirty="0"/>
              <a:t>on: </a:t>
            </a:r>
            <a:r>
              <a:rPr lang="de-DE" sz="1050" dirty="0">
                <a:hlinkClick r:id="rId4"/>
              </a:rPr>
              <a:t>https://plasma-mds.github.io/adamant</a:t>
            </a:r>
            <a:r>
              <a:rPr lang="de-DE" sz="1050" dirty="0" smtClean="0">
                <a:hlinkClick r:id="rId4"/>
              </a:rPr>
              <a:t>/</a:t>
            </a:r>
            <a:r>
              <a:rPr lang="en-GB" sz="1050" dirty="0" smtClean="0"/>
              <a:t> </a:t>
            </a:r>
            <a:endParaRPr lang="de-DE" sz="1050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019" y="4320224"/>
            <a:ext cx="2804043" cy="23946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924419" y="6733301"/>
            <a:ext cx="29690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6"/>
              </a:rPr>
              <a:t>https://</a:t>
            </a:r>
            <a:r>
              <a:rPr lang="en-GB" sz="1000" dirty="0" smtClean="0">
                <a:hlinkClick r:id="rId6"/>
              </a:rPr>
              <a:t>doi.org/10.12688/f1000research.110875.1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cxnSp>
        <p:nvCxnSpPr>
          <p:cNvPr id="12" name="Gekrümmter Verbinder 11"/>
          <p:cNvCxnSpPr/>
          <p:nvPr/>
        </p:nvCxnSpPr>
        <p:spPr>
          <a:xfrm rot="5400000">
            <a:off x="9797193" y="3310075"/>
            <a:ext cx="1334469" cy="1346772"/>
          </a:xfrm>
          <a:prstGeom prst="curvedConnector3">
            <a:avLst>
              <a:gd name="adj1" fmla="val 63422"/>
            </a:avLst>
          </a:prstGeom>
          <a:ln w="28575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9917918" y="627171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eLabFTW</a:t>
            </a:r>
            <a:endParaRPr lang="en-GB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2700387" y="1097902"/>
            <a:ext cx="804258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RDM tool for schema based metadata acquisition</a:t>
            </a:r>
            <a:endParaRPr lang="en-US" sz="2800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/>
          <a:p>
            <a:r>
              <a:rPr lang="en-US" dirty="0" smtClean="0"/>
              <a:t>Our approach: eLabFTW + </a:t>
            </a:r>
            <a:r>
              <a:rPr lang="en-US" b="1" dirty="0" smtClean="0"/>
              <a:t>Adamant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09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9501517" y="1526664"/>
            <a:ext cx="2954563" cy="4084830"/>
            <a:chOff x="9856464" y="1814212"/>
            <a:chExt cx="2566038" cy="3547675"/>
          </a:xfrm>
        </p:grpSpPr>
        <p:sp>
          <p:nvSpPr>
            <p:cNvPr id="5" name="Rechteck 4"/>
            <p:cNvSpPr/>
            <p:nvPr/>
          </p:nvSpPr>
          <p:spPr>
            <a:xfrm>
              <a:off x="10189219" y="1814212"/>
              <a:ext cx="1897187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9856464" y="2239253"/>
              <a:ext cx="2562865" cy="2888316"/>
            </a:xfrm>
            <a:prstGeom prst="roundRect">
              <a:avLst>
                <a:gd name="adj" fmla="val 1714"/>
              </a:avLst>
            </a:prstGeom>
            <a:solidFill>
              <a:schemeClr val="bg1"/>
            </a:solidFill>
            <a:ln w="3175">
              <a:solidFill>
                <a:srgbClr val="303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300" dirty="0">
                <a:solidFill>
                  <a:srgbClr val="D7AE0D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9856464" y="5095922"/>
              <a:ext cx="2566038" cy="265965"/>
            </a:xfrm>
            <a:prstGeom prst="rect">
              <a:avLst/>
            </a:prstGeom>
            <a:solidFill>
              <a:srgbClr val="303030"/>
            </a:solidFill>
            <a:ln>
              <a:solidFill>
                <a:srgbClr val="303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smtClean="0"/>
                <a:t>Human- and machine-readable metadata</a:t>
              </a:r>
              <a:endParaRPr lang="en-US" sz="11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9879560" y="3805898"/>
              <a:ext cx="2376344" cy="213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Scanning Electron Microscopy (SEM)</a:t>
              </a:r>
              <a:endParaRPr lang="en-US" sz="1000" b="1" dirty="0"/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9952532" y="2327745"/>
              <a:ext cx="2398095" cy="1137971"/>
            </a:xfrm>
            <a:prstGeom prst="roundRect">
              <a:avLst>
                <a:gd name="adj" fmla="val 1714"/>
              </a:avLst>
            </a:prstGeom>
            <a:solidFill>
              <a:srgbClr val="3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 smtClean="0">
                  <a:solidFill>
                    <a:srgbClr val="D7AE0D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1000" dirty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</a:t>
              </a:r>
              <a:r>
                <a:rPr lang="en-GB" sz="10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 "DeviceModel"</a:t>
              </a:r>
              <a:r>
                <a:rPr lang="en-GB" sz="10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10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“Jeol JSM-7500F"</a:t>
              </a:r>
              <a:r>
                <a:rPr lang="en-GB" sz="10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10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</a:t>
              </a:r>
              <a:r>
                <a:rPr lang="en-GB" sz="10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"SEMParameters"</a:t>
              </a:r>
              <a:r>
                <a:rPr lang="en-GB" sz="10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10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10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       "AccelerationVoltage"</a:t>
              </a:r>
              <a:r>
                <a:rPr lang="en-GB" sz="10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10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</a:t>
              </a:r>
              <a:r>
                <a:rPr lang="en-GB" sz="1000" dirty="0" smtClean="0">
                  <a:solidFill>
                    <a:srgbClr val="A4C28A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15</a:t>
              </a:r>
              <a:r>
                <a:rPr lang="en-GB" sz="1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  <a:endParaRPr lang="en-GB" sz="1000" dirty="0" smtClean="0">
                <a:latin typeface="Consolas" panose="020B0609020204030204" pitchFamily="49" charset="0"/>
                <a:cs typeface="Arial" panose="020B0604020202020204" pitchFamily="34" charset="0"/>
              </a:endParaRPr>
            </a:p>
            <a:p>
              <a:r>
                <a:rPr lang="en-GB" sz="10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</a:t>
              </a:r>
              <a:r>
                <a:rPr lang="en-GB" sz="10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"WorkingDistance"</a:t>
              </a:r>
              <a:r>
                <a:rPr lang="en-GB" sz="10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1000" dirty="0" smtClean="0">
                  <a:solidFill>
                    <a:srgbClr val="A4C28A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10</a:t>
              </a:r>
              <a:r>
                <a:rPr lang="en-GB" sz="1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  <a:endParaRPr lang="en-GB" sz="1000" dirty="0">
                <a:solidFill>
                  <a:srgbClr val="BD5D94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  <a:p>
              <a:r>
                <a:rPr lang="en-GB" sz="10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       "ProbeCurrent"</a:t>
              </a:r>
              <a:r>
                <a:rPr lang="en-GB" sz="10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1000" dirty="0" smtClean="0">
                  <a:solidFill>
                    <a:srgbClr val="A4C28A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10</a:t>
              </a:r>
              <a:endParaRPr lang="en-GB" sz="1000" dirty="0" smtClean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  <a:p>
              <a:r>
                <a:rPr lang="en-GB" sz="1000" dirty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</a:t>
              </a:r>
              <a:r>
                <a:rPr lang="en-GB" sz="10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 }</a:t>
              </a:r>
            </a:p>
            <a:p>
              <a:r>
                <a:rPr lang="en-GB" sz="1000" dirty="0" smtClean="0">
                  <a:solidFill>
                    <a:srgbClr val="D7AE0D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  <a:endParaRPr lang="en-GB" sz="1000" dirty="0">
                <a:solidFill>
                  <a:srgbClr val="D7AE0D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1011958" y="3429498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303030"/>
                  </a:solidFill>
                </a:rPr>
                <a:t>+</a:t>
              </a:r>
              <a:endParaRPr lang="en-GB" sz="900" b="1" dirty="0">
                <a:solidFill>
                  <a:srgbClr val="303030"/>
                </a:solidFill>
              </a:endParaRP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15997" y="1958125"/>
            <a:ext cx="3547332" cy="3588374"/>
            <a:chOff x="-10553028" y="7559879"/>
            <a:chExt cx="6605507" cy="6681932"/>
          </a:xfrm>
        </p:grpSpPr>
        <p:sp>
          <p:nvSpPr>
            <p:cNvPr id="7" name="Abgerundetes Rechteck 6"/>
            <p:cNvSpPr/>
            <p:nvPr/>
          </p:nvSpPr>
          <p:spPr>
            <a:xfrm>
              <a:off x="-10553028" y="7559879"/>
              <a:ext cx="6605507" cy="6192688"/>
            </a:xfrm>
            <a:prstGeom prst="roundRect">
              <a:avLst>
                <a:gd name="adj" fmla="val 1714"/>
              </a:avLst>
            </a:prstGeom>
            <a:solidFill>
              <a:srgbClr val="3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500" dirty="0" smtClean="0">
                  <a:solidFill>
                    <a:srgbClr val="D7AE0D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"$schema"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"http://json-schema.org/draft-04/schema#"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"id"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"http://scanning-electron-microscopy"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"title"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"Scanning Electron Microscopy (SEM)"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"description"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"A schema to describe a Scanning Electron Microscopy used in an </a:t>
              </a:r>
            </a:p>
            <a:p>
              <a:r>
                <a:rPr lang="en-GB" sz="500" dirty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                  experiment (demo schema)"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"type"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"object"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"required"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"DeviceModel"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"SEMParameters"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]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"properties"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"DeviceModel"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500" dirty="0" smtClean="0">
                  <a:solidFill>
                    <a:srgbClr val="1B79A5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"title"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"Model of SEM Device"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"description"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"SEM device model used in the experiment"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"type"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"string"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</a:t>
              </a:r>
              <a:r>
                <a:rPr lang="en-GB" sz="500" dirty="0" smtClean="0">
                  <a:solidFill>
                    <a:srgbClr val="1B79A5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"SEMParameters"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500" dirty="0" smtClean="0">
                  <a:solidFill>
                    <a:srgbClr val="1B79A5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"title"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"SEM Parameters"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"description"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"SEM parameters used in the experiment"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"type"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"object"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"properties"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D7AE0D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"AccelerationVoltage"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"title"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"Acceleration Voltage [kV]"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"description"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"Voltage applied to accelerate the electrons"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"type"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"number"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"WorkingDistance"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"title"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"Working Distance [mm]"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"description"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"Distance from the lens to the sample/specimen"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"type"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"number"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"ProbeCurrent"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{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"title"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"Probe Current [nA]"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"description"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"Electrical current or electron beam focused on the </a:t>
              </a:r>
            </a:p>
            <a:p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                    sample/specimen"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    </a:t>
              </a:r>
              <a:r>
                <a:rPr lang="en-GB" sz="500" dirty="0" smtClean="0">
                  <a:solidFill>
                    <a:srgbClr val="8AC8E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"type"</a:t>
              </a:r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: </a:t>
              </a:r>
              <a:r>
                <a:rPr lang="en-GB" sz="500" dirty="0" smtClean="0">
                  <a:solidFill>
                    <a:srgbClr val="B77B56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"number"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    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    </a:t>
              </a:r>
              <a:r>
                <a:rPr lang="en-GB" sz="500" dirty="0" smtClean="0">
                  <a:solidFill>
                    <a:srgbClr val="D7AE0D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    </a:t>
              </a:r>
              <a:r>
                <a:rPr lang="en-GB" sz="500" dirty="0" smtClean="0">
                  <a:solidFill>
                    <a:srgbClr val="1B79A5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</a:p>
            <a:p>
              <a:r>
                <a:rPr lang="en-GB" sz="500" dirty="0" smtClean="0">
                  <a:latin typeface="Consolas" panose="020B0609020204030204" pitchFamily="49" charset="0"/>
                  <a:cs typeface="Arial" panose="020B0604020202020204" pitchFamily="34" charset="0"/>
                </a:rPr>
                <a:t>    </a:t>
              </a:r>
              <a:r>
                <a:rPr lang="en-GB" sz="500" dirty="0" smtClean="0">
                  <a:solidFill>
                    <a:srgbClr val="BD5D94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</a:p>
            <a:p>
              <a:r>
                <a:rPr lang="en-GB" sz="500" dirty="0" smtClean="0">
                  <a:solidFill>
                    <a:srgbClr val="D7AE0D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}</a:t>
              </a:r>
              <a:endParaRPr lang="en-GB" sz="500" dirty="0">
                <a:solidFill>
                  <a:srgbClr val="D7AE0D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-10553028" y="13671570"/>
              <a:ext cx="6605507" cy="570241"/>
            </a:xfrm>
            <a:prstGeom prst="rect">
              <a:avLst/>
            </a:prstGeom>
            <a:solidFill>
              <a:srgbClr val="682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smtClean="0"/>
                <a:t>Metadata schema described in JSON</a:t>
              </a:r>
              <a:endParaRPr lang="en-US" sz="1100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9534701" y="4266593"/>
            <a:ext cx="160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SEM Parameters</a:t>
            </a:r>
            <a:endParaRPr lang="en-GB" sz="1000" b="1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2461824" y="1734205"/>
            <a:ext cx="5003619" cy="3818130"/>
            <a:chOff x="2461824" y="1593776"/>
            <a:chExt cx="5003619" cy="381813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553" y="1825497"/>
              <a:ext cx="3136890" cy="3303694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4337526" y="5105671"/>
              <a:ext cx="3116575" cy="306235"/>
            </a:xfrm>
            <a:prstGeom prst="rect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smtClean="0"/>
                <a:t>Dynamically rendered and editable web-form</a:t>
              </a:r>
              <a:endParaRPr lang="en-US" sz="1100" dirty="0"/>
            </a:p>
          </p:txBody>
        </p:sp>
        <p:sp>
          <p:nvSpPr>
            <p:cNvPr id="17" name="Freihandform 16"/>
            <p:cNvSpPr/>
            <p:nvPr/>
          </p:nvSpPr>
          <p:spPr>
            <a:xfrm flipV="1">
              <a:off x="2461824" y="1593776"/>
              <a:ext cx="2211644" cy="624022"/>
            </a:xfrm>
            <a:custGeom>
              <a:avLst/>
              <a:gdLst>
                <a:gd name="connsiteX0" fmla="*/ 0 w 1697355"/>
                <a:gd name="connsiteY0" fmla="*/ 95250 h 382905"/>
                <a:gd name="connsiteX1" fmla="*/ 1371600 w 1697355"/>
                <a:gd name="connsiteY1" fmla="*/ 167640 h 382905"/>
                <a:gd name="connsiteX2" fmla="*/ 1289685 w 1697355"/>
                <a:gd name="connsiteY2" fmla="*/ 66675 h 382905"/>
                <a:gd name="connsiteX3" fmla="*/ 1697355 w 1697355"/>
                <a:gd name="connsiteY3" fmla="*/ 0 h 382905"/>
                <a:gd name="connsiteX4" fmla="*/ 1558290 w 1697355"/>
                <a:gd name="connsiteY4" fmla="*/ 382905 h 382905"/>
                <a:gd name="connsiteX5" fmla="*/ 1483995 w 1697355"/>
                <a:gd name="connsiteY5" fmla="*/ 299085 h 382905"/>
                <a:gd name="connsiteX6" fmla="*/ 0 w 1697355"/>
                <a:gd name="connsiteY6" fmla="*/ 95250 h 382905"/>
                <a:gd name="connsiteX0" fmla="*/ 0 w 1697355"/>
                <a:gd name="connsiteY0" fmla="*/ 95250 h 482355"/>
                <a:gd name="connsiteX1" fmla="*/ 1371600 w 1697355"/>
                <a:gd name="connsiteY1" fmla="*/ 167640 h 482355"/>
                <a:gd name="connsiteX2" fmla="*/ 1289685 w 1697355"/>
                <a:gd name="connsiteY2" fmla="*/ 66675 h 482355"/>
                <a:gd name="connsiteX3" fmla="*/ 1697355 w 1697355"/>
                <a:gd name="connsiteY3" fmla="*/ 0 h 482355"/>
                <a:gd name="connsiteX4" fmla="*/ 1558290 w 1697355"/>
                <a:gd name="connsiteY4" fmla="*/ 382905 h 482355"/>
                <a:gd name="connsiteX5" fmla="*/ 1483995 w 1697355"/>
                <a:gd name="connsiteY5" fmla="*/ 299085 h 482355"/>
                <a:gd name="connsiteX6" fmla="*/ 874395 w 1697355"/>
                <a:gd name="connsiteY6" fmla="*/ 480060 h 482355"/>
                <a:gd name="connsiteX7" fmla="*/ 0 w 1697355"/>
                <a:gd name="connsiteY7" fmla="*/ 95250 h 482355"/>
                <a:gd name="connsiteX0" fmla="*/ 0 w 1697355"/>
                <a:gd name="connsiteY0" fmla="*/ 95250 h 482355"/>
                <a:gd name="connsiteX1" fmla="*/ 1371600 w 1697355"/>
                <a:gd name="connsiteY1" fmla="*/ 167640 h 482355"/>
                <a:gd name="connsiteX2" fmla="*/ 1289685 w 1697355"/>
                <a:gd name="connsiteY2" fmla="*/ 66675 h 482355"/>
                <a:gd name="connsiteX3" fmla="*/ 1697355 w 1697355"/>
                <a:gd name="connsiteY3" fmla="*/ 0 h 482355"/>
                <a:gd name="connsiteX4" fmla="*/ 1558290 w 1697355"/>
                <a:gd name="connsiteY4" fmla="*/ 382905 h 482355"/>
                <a:gd name="connsiteX5" fmla="*/ 1483995 w 1697355"/>
                <a:gd name="connsiteY5" fmla="*/ 299085 h 482355"/>
                <a:gd name="connsiteX6" fmla="*/ 874395 w 1697355"/>
                <a:gd name="connsiteY6" fmla="*/ 480060 h 482355"/>
                <a:gd name="connsiteX7" fmla="*/ 0 w 1697355"/>
                <a:gd name="connsiteY7" fmla="*/ 95250 h 482355"/>
                <a:gd name="connsiteX0" fmla="*/ 0 w 1697355"/>
                <a:gd name="connsiteY0" fmla="*/ 95250 h 483332"/>
                <a:gd name="connsiteX1" fmla="*/ 1371600 w 1697355"/>
                <a:gd name="connsiteY1" fmla="*/ 167640 h 483332"/>
                <a:gd name="connsiteX2" fmla="*/ 1289685 w 1697355"/>
                <a:gd name="connsiteY2" fmla="*/ 66675 h 483332"/>
                <a:gd name="connsiteX3" fmla="*/ 1697355 w 1697355"/>
                <a:gd name="connsiteY3" fmla="*/ 0 h 483332"/>
                <a:gd name="connsiteX4" fmla="*/ 1558290 w 1697355"/>
                <a:gd name="connsiteY4" fmla="*/ 382905 h 483332"/>
                <a:gd name="connsiteX5" fmla="*/ 1483995 w 1697355"/>
                <a:gd name="connsiteY5" fmla="*/ 299085 h 483332"/>
                <a:gd name="connsiteX6" fmla="*/ 874395 w 1697355"/>
                <a:gd name="connsiteY6" fmla="*/ 480060 h 483332"/>
                <a:gd name="connsiteX7" fmla="*/ 0 w 1697355"/>
                <a:gd name="connsiteY7" fmla="*/ 95250 h 483332"/>
                <a:gd name="connsiteX0" fmla="*/ 0 w 1697355"/>
                <a:gd name="connsiteY0" fmla="*/ 95250 h 480060"/>
                <a:gd name="connsiteX1" fmla="*/ 1371600 w 1697355"/>
                <a:gd name="connsiteY1" fmla="*/ 167640 h 480060"/>
                <a:gd name="connsiteX2" fmla="*/ 1289685 w 1697355"/>
                <a:gd name="connsiteY2" fmla="*/ 66675 h 480060"/>
                <a:gd name="connsiteX3" fmla="*/ 1697355 w 1697355"/>
                <a:gd name="connsiteY3" fmla="*/ 0 h 480060"/>
                <a:gd name="connsiteX4" fmla="*/ 1558290 w 1697355"/>
                <a:gd name="connsiteY4" fmla="*/ 382905 h 480060"/>
                <a:gd name="connsiteX5" fmla="*/ 1483995 w 1697355"/>
                <a:gd name="connsiteY5" fmla="*/ 299085 h 480060"/>
                <a:gd name="connsiteX6" fmla="*/ 874395 w 1697355"/>
                <a:gd name="connsiteY6" fmla="*/ 480060 h 480060"/>
                <a:gd name="connsiteX7" fmla="*/ 0 w 1697355"/>
                <a:gd name="connsiteY7" fmla="*/ 95250 h 480060"/>
                <a:gd name="connsiteX0" fmla="*/ 0 w 1697355"/>
                <a:gd name="connsiteY0" fmla="*/ 95250 h 382905"/>
                <a:gd name="connsiteX1" fmla="*/ 1371600 w 1697355"/>
                <a:gd name="connsiteY1" fmla="*/ 167640 h 382905"/>
                <a:gd name="connsiteX2" fmla="*/ 1289685 w 1697355"/>
                <a:gd name="connsiteY2" fmla="*/ 66675 h 382905"/>
                <a:gd name="connsiteX3" fmla="*/ 1697355 w 1697355"/>
                <a:gd name="connsiteY3" fmla="*/ 0 h 382905"/>
                <a:gd name="connsiteX4" fmla="*/ 1558290 w 1697355"/>
                <a:gd name="connsiteY4" fmla="*/ 382905 h 382905"/>
                <a:gd name="connsiteX5" fmla="*/ 1483995 w 1697355"/>
                <a:gd name="connsiteY5" fmla="*/ 299085 h 382905"/>
                <a:gd name="connsiteX6" fmla="*/ 0 w 1697355"/>
                <a:gd name="connsiteY6" fmla="*/ 95250 h 382905"/>
                <a:gd name="connsiteX0" fmla="*/ 0 w 1697355"/>
                <a:gd name="connsiteY0" fmla="*/ 95250 h 473160"/>
                <a:gd name="connsiteX1" fmla="*/ 1371600 w 1697355"/>
                <a:gd name="connsiteY1" fmla="*/ 167640 h 473160"/>
                <a:gd name="connsiteX2" fmla="*/ 1289685 w 1697355"/>
                <a:gd name="connsiteY2" fmla="*/ 66675 h 473160"/>
                <a:gd name="connsiteX3" fmla="*/ 1697355 w 1697355"/>
                <a:gd name="connsiteY3" fmla="*/ 0 h 473160"/>
                <a:gd name="connsiteX4" fmla="*/ 1558290 w 1697355"/>
                <a:gd name="connsiteY4" fmla="*/ 382905 h 473160"/>
                <a:gd name="connsiteX5" fmla="*/ 1483995 w 1697355"/>
                <a:gd name="connsiteY5" fmla="*/ 299085 h 473160"/>
                <a:gd name="connsiteX6" fmla="*/ 0 w 1697355"/>
                <a:gd name="connsiteY6" fmla="*/ 95250 h 473160"/>
                <a:gd name="connsiteX0" fmla="*/ 0 w 1697355"/>
                <a:gd name="connsiteY0" fmla="*/ 95250 h 478914"/>
                <a:gd name="connsiteX1" fmla="*/ 1371600 w 1697355"/>
                <a:gd name="connsiteY1" fmla="*/ 167640 h 478914"/>
                <a:gd name="connsiteX2" fmla="*/ 1289685 w 1697355"/>
                <a:gd name="connsiteY2" fmla="*/ 66675 h 478914"/>
                <a:gd name="connsiteX3" fmla="*/ 1697355 w 1697355"/>
                <a:gd name="connsiteY3" fmla="*/ 0 h 478914"/>
                <a:gd name="connsiteX4" fmla="*/ 1558290 w 1697355"/>
                <a:gd name="connsiteY4" fmla="*/ 382905 h 478914"/>
                <a:gd name="connsiteX5" fmla="*/ 1483995 w 1697355"/>
                <a:gd name="connsiteY5" fmla="*/ 299085 h 478914"/>
                <a:gd name="connsiteX6" fmla="*/ 0 w 1697355"/>
                <a:gd name="connsiteY6" fmla="*/ 95250 h 478914"/>
                <a:gd name="connsiteX0" fmla="*/ 0 w 1697355"/>
                <a:gd name="connsiteY0" fmla="*/ 95250 h 478914"/>
                <a:gd name="connsiteX1" fmla="*/ 1371600 w 1697355"/>
                <a:gd name="connsiteY1" fmla="*/ 167640 h 478914"/>
                <a:gd name="connsiteX2" fmla="*/ 1289685 w 1697355"/>
                <a:gd name="connsiteY2" fmla="*/ 66675 h 478914"/>
                <a:gd name="connsiteX3" fmla="*/ 1697355 w 1697355"/>
                <a:gd name="connsiteY3" fmla="*/ 0 h 478914"/>
                <a:gd name="connsiteX4" fmla="*/ 1558290 w 1697355"/>
                <a:gd name="connsiteY4" fmla="*/ 382905 h 478914"/>
                <a:gd name="connsiteX5" fmla="*/ 1483995 w 1697355"/>
                <a:gd name="connsiteY5" fmla="*/ 299085 h 478914"/>
                <a:gd name="connsiteX6" fmla="*/ 0 w 1697355"/>
                <a:gd name="connsiteY6" fmla="*/ 95250 h 478914"/>
                <a:gd name="connsiteX0" fmla="*/ 0 w 1697355"/>
                <a:gd name="connsiteY0" fmla="*/ 95250 h 478914"/>
                <a:gd name="connsiteX1" fmla="*/ 1371600 w 1697355"/>
                <a:gd name="connsiteY1" fmla="*/ 167640 h 478914"/>
                <a:gd name="connsiteX2" fmla="*/ 1289685 w 1697355"/>
                <a:gd name="connsiteY2" fmla="*/ 66675 h 478914"/>
                <a:gd name="connsiteX3" fmla="*/ 1697355 w 1697355"/>
                <a:gd name="connsiteY3" fmla="*/ 0 h 478914"/>
                <a:gd name="connsiteX4" fmla="*/ 1558290 w 1697355"/>
                <a:gd name="connsiteY4" fmla="*/ 382905 h 478914"/>
                <a:gd name="connsiteX5" fmla="*/ 1483995 w 1697355"/>
                <a:gd name="connsiteY5" fmla="*/ 299085 h 478914"/>
                <a:gd name="connsiteX6" fmla="*/ 0 w 1697355"/>
                <a:gd name="connsiteY6" fmla="*/ 95250 h 478914"/>
                <a:gd name="connsiteX0" fmla="*/ 0 w 1697355"/>
                <a:gd name="connsiteY0" fmla="*/ 95250 h 478914"/>
                <a:gd name="connsiteX1" fmla="*/ 1371600 w 1697355"/>
                <a:gd name="connsiteY1" fmla="*/ 167640 h 478914"/>
                <a:gd name="connsiteX2" fmla="*/ 1289685 w 1697355"/>
                <a:gd name="connsiteY2" fmla="*/ 66675 h 478914"/>
                <a:gd name="connsiteX3" fmla="*/ 1697355 w 1697355"/>
                <a:gd name="connsiteY3" fmla="*/ 0 h 478914"/>
                <a:gd name="connsiteX4" fmla="*/ 1558290 w 1697355"/>
                <a:gd name="connsiteY4" fmla="*/ 382905 h 478914"/>
                <a:gd name="connsiteX5" fmla="*/ 1483995 w 1697355"/>
                <a:gd name="connsiteY5" fmla="*/ 299085 h 478914"/>
                <a:gd name="connsiteX6" fmla="*/ 0 w 1697355"/>
                <a:gd name="connsiteY6" fmla="*/ 95250 h 4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55" h="478914">
                  <a:moveTo>
                    <a:pt x="0" y="95250"/>
                  </a:moveTo>
                  <a:cubicBezTo>
                    <a:pt x="379095" y="382270"/>
                    <a:pt x="1002030" y="494030"/>
                    <a:pt x="1371600" y="167640"/>
                  </a:cubicBezTo>
                  <a:lnTo>
                    <a:pt x="1289685" y="66675"/>
                  </a:lnTo>
                  <a:lnTo>
                    <a:pt x="1697355" y="0"/>
                  </a:lnTo>
                  <a:lnTo>
                    <a:pt x="1558290" y="382905"/>
                  </a:lnTo>
                  <a:lnTo>
                    <a:pt x="1483995" y="299085"/>
                  </a:lnTo>
                  <a:cubicBezTo>
                    <a:pt x="805180" y="778828"/>
                    <a:pt x="72072" y="153352"/>
                    <a:pt x="0" y="9525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</p:grp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78702"/>
              </p:ext>
            </p:extLst>
          </p:nvPr>
        </p:nvGraphicFramePr>
        <p:xfrm>
          <a:off x="9562203" y="4502094"/>
          <a:ext cx="2821201" cy="669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445">
                  <a:extLst>
                    <a:ext uri="{9D8B030D-6E8A-4147-A177-3AD203B41FA5}">
                      <a16:colId xmlns:a16="http://schemas.microsoft.com/office/drawing/2014/main" val="751469918"/>
                    </a:ext>
                  </a:extLst>
                </a:gridCol>
                <a:gridCol w="1287756">
                  <a:extLst>
                    <a:ext uri="{9D8B030D-6E8A-4147-A177-3AD203B41FA5}">
                      <a16:colId xmlns:a16="http://schemas.microsoft.com/office/drawing/2014/main" val="377405346"/>
                    </a:ext>
                  </a:extLst>
                </a:gridCol>
              </a:tblGrid>
              <a:tr h="223281">
                <a:tc>
                  <a:txBody>
                    <a:bodyPr/>
                    <a:lstStyle/>
                    <a:p>
                      <a:r>
                        <a:rPr lang="en-US" sz="1000" b="0" noProof="0" dirty="0" smtClean="0"/>
                        <a:t>Acceleration Voltage [kV]</a:t>
                      </a:r>
                      <a:endParaRPr lang="en-US" sz="1000" b="0" noProof="0" dirty="0"/>
                    </a:p>
                  </a:txBody>
                  <a:tcPr marL="49383" marR="49383" marT="24693" marB="24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E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</a:t>
                      </a:r>
                      <a:endParaRPr lang="en-US" sz="10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9383" marR="49383" marT="24693" marB="24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111541"/>
                  </a:ext>
                </a:extLst>
              </a:tr>
              <a:tr h="223281">
                <a:tc>
                  <a:txBody>
                    <a:bodyPr/>
                    <a:lstStyle/>
                    <a:p>
                      <a:r>
                        <a:rPr lang="en-US" sz="1000" b="0" noProof="0" dirty="0" smtClean="0">
                          <a:solidFill>
                            <a:schemeClr val="bg1"/>
                          </a:solidFill>
                        </a:rPr>
                        <a:t>Working Distance [mm]</a:t>
                      </a:r>
                      <a:endParaRPr lang="en-US" sz="1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49383" marR="49383" marT="24693" marB="24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E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</a:t>
                      </a:r>
                      <a:endParaRPr lang="en-US" sz="10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9383" marR="49383" marT="24693" marB="24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43916"/>
                  </a:ext>
                </a:extLst>
              </a:tr>
              <a:tr h="223281">
                <a:tc>
                  <a:txBody>
                    <a:bodyPr/>
                    <a:lstStyle/>
                    <a:p>
                      <a:r>
                        <a:rPr lang="en-US" sz="1000" b="0" noProof="0" dirty="0" smtClean="0">
                          <a:solidFill>
                            <a:schemeClr val="bg1"/>
                          </a:solidFill>
                        </a:rPr>
                        <a:t>Probe Current [nA]</a:t>
                      </a:r>
                      <a:endParaRPr lang="en-US" sz="1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49383" marR="49383" marT="24693" marB="24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E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</a:t>
                      </a:r>
                      <a:endParaRPr lang="en-US" sz="10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9383" marR="49383" marT="24693" marB="24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69372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59979"/>
              </p:ext>
            </p:extLst>
          </p:nvPr>
        </p:nvGraphicFramePr>
        <p:xfrm>
          <a:off x="9562202" y="4068638"/>
          <a:ext cx="2821200" cy="20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20">
                  <a:extLst>
                    <a:ext uri="{9D8B030D-6E8A-4147-A177-3AD203B41FA5}">
                      <a16:colId xmlns:a16="http://schemas.microsoft.com/office/drawing/2014/main" val="751469918"/>
                    </a:ext>
                  </a:extLst>
                </a:gridCol>
                <a:gridCol w="1325580">
                  <a:extLst>
                    <a:ext uri="{9D8B030D-6E8A-4147-A177-3AD203B41FA5}">
                      <a16:colId xmlns:a16="http://schemas.microsoft.com/office/drawing/2014/main" val="377405346"/>
                    </a:ext>
                  </a:extLst>
                </a:gridCol>
              </a:tblGrid>
              <a:tr h="201576">
                <a:tc>
                  <a:txBody>
                    <a:bodyPr/>
                    <a:lstStyle/>
                    <a:p>
                      <a:r>
                        <a:rPr lang="en-US" sz="1000" b="0" noProof="0" dirty="0" smtClean="0">
                          <a:solidFill>
                            <a:schemeClr val="bg1"/>
                          </a:solidFill>
                        </a:rPr>
                        <a:t>Model of SEM Device</a:t>
                      </a:r>
                      <a:endParaRPr lang="en-US" sz="1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49383" marR="49383" marT="24693" marB="24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E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Jeol</a:t>
                      </a:r>
                      <a:r>
                        <a:rPr lang="en-US" sz="1000" b="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JSM-7500F</a:t>
                      </a:r>
                      <a:endParaRPr lang="en-US" sz="10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9383" marR="49383" marT="24693" marB="24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43916"/>
                  </a:ext>
                </a:extLst>
              </a:tr>
            </a:tbl>
          </a:graphicData>
        </a:graphic>
      </p:graphicFrame>
      <p:sp>
        <p:nvSpPr>
          <p:cNvPr id="15" name="Freihandform 14"/>
          <p:cNvSpPr/>
          <p:nvPr/>
        </p:nvSpPr>
        <p:spPr>
          <a:xfrm>
            <a:off x="7235052" y="4915547"/>
            <a:ext cx="2804039" cy="791168"/>
          </a:xfrm>
          <a:custGeom>
            <a:avLst/>
            <a:gdLst>
              <a:gd name="connsiteX0" fmla="*/ 0 w 1697355"/>
              <a:gd name="connsiteY0" fmla="*/ 95250 h 382905"/>
              <a:gd name="connsiteX1" fmla="*/ 1371600 w 1697355"/>
              <a:gd name="connsiteY1" fmla="*/ 167640 h 382905"/>
              <a:gd name="connsiteX2" fmla="*/ 1289685 w 1697355"/>
              <a:gd name="connsiteY2" fmla="*/ 66675 h 382905"/>
              <a:gd name="connsiteX3" fmla="*/ 1697355 w 1697355"/>
              <a:gd name="connsiteY3" fmla="*/ 0 h 382905"/>
              <a:gd name="connsiteX4" fmla="*/ 1558290 w 1697355"/>
              <a:gd name="connsiteY4" fmla="*/ 382905 h 382905"/>
              <a:gd name="connsiteX5" fmla="*/ 1483995 w 1697355"/>
              <a:gd name="connsiteY5" fmla="*/ 299085 h 382905"/>
              <a:gd name="connsiteX6" fmla="*/ 0 w 1697355"/>
              <a:gd name="connsiteY6" fmla="*/ 95250 h 382905"/>
              <a:gd name="connsiteX0" fmla="*/ 0 w 1697355"/>
              <a:gd name="connsiteY0" fmla="*/ 95250 h 482355"/>
              <a:gd name="connsiteX1" fmla="*/ 1371600 w 1697355"/>
              <a:gd name="connsiteY1" fmla="*/ 167640 h 482355"/>
              <a:gd name="connsiteX2" fmla="*/ 1289685 w 1697355"/>
              <a:gd name="connsiteY2" fmla="*/ 66675 h 482355"/>
              <a:gd name="connsiteX3" fmla="*/ 1697355 w 1697355"/>
              <a:gd name="connsiteY3" fmla="*/ 0 h 482355"/>
              <a:gd name="connsiteX4" fmla="*/ 1558290 w 1697355"/>
              <a:gd name="connsiteY4" fmla="*/ 382905 h 482355"/>
              <a:gd name="connsiteX5" fmla="*/ 1483995 w 1697355"/>
              <a:gd name="connsiteY5" fmla="*/ 299085 h 482355"/>
              <a:gd name="connsiteX6" fmla="*/ 874395 w 1697355"/>
              <a:gd name="connsiteY6" fmla="*/ 480060 h 482355"/>
              <a:gd name="connsiteX7" fmla="*/ 0 w 1697355"/>
              <a:gd name="connsiteY7" fmla="*/ 95250 h 482355"/>
              <a:gd name="connsiteX0" fmla="*/ 0 w 1697355"/>
              <a:gd name="connsiteY0" fmla="*/ 95250 h 482355"/>
              <a:gd name="connsiteX1" fmla="*/ 1371600 w 1697355"/>
              <a:gd name="connsiteY1" fmla="*/ 167640 h 482355"/>
              <a:gd name="connsiteX2" fmla="*/ 1289685 w 1697355"/>
              <a:gd name="connsiteY2" fmla="*/ 66675 h 482355"/>
              <a:gd name="connsiteX3" fmla="*/ 1697355 w 1697355"/>
              <a:gd name="connsiteY3" fmla="*/ 0 h 482355"/>
              <a:gd name="connsiteX4" fmla="*/ 1558290 w 1697355"/>
              <a:gd name="connsiteY4" fmla="*/ 382905 h 482355"/>
              <a:gd name="connsiteX5" fmla="*/ 1483995 w 1697355"/>
              <a:gd name="connsiteY5" fmla="*/ 299085 h 482355"/>
              <a:gd name="connsiteX6" fmla="*/ 874395 w 1697355"/>
              <a:gd name="connsiteY6" fmla="*/ 480060 h 482355"/>
              <a:gd name="connsiteX7" fmla="*/ 0 w 1697355"/>
              <a:gd name="connsiteY7" fmla="*/ 95250 h 482355"/>
              <a:gd name="connsiteX0" fmla="*/ 0 w 1697355"/>
              <a:gd name="connsiteY0" fmla="*/ 95250 h 483332"/>
              <a:gd name="connsiteX1" fmla="*/ 1371600 w 1697355"/>
              <a:gd name="connsiteY1" fmla="*/ 167640 h 483332"/>
              <a:gd name="connsiteX2" fmla="*/ 1289685 w 1697355"/>
              <a:gd name="connsiteY2" fmla="*/ 66675 h 483332"/>
              <a:gd name="connsiteX3" fmla="*/ 1697355 w 1697355"/>
              <a:gd name="connsiteY3" fmla="*/ 0 h 483332"/>
              <a:gd name="connsiteX4" fmla="*/ 1558290 w 1697355"/>
              <a:gd name="connsiteY4" fmla="*/ 382905 h 483332"/>
              <a:gd name="connsiteX5" fmla="*/ 1483995 w 1697355"/>
              <a:gd name="connsiteY5" fmla="*/ 299085 h 483332"/>
              <a:gd name="connsiteX6" fmla="*/ 874395 w 1697355"/>
              <a:gd name="connsiteY6" fmla="*/ 480060 h 483332"/>
              <a:gd name="connsiteX7" fmla="*/ 0 w 1697355"/>
              <a:gd name="connsiteY7" fmla="*/ 95250 h 483332"/>
              <a:gd name="connsiteX0" fmla="*/ 0 w 1697355"/>
              <a:gd name="connsiteY0" fmla="*/ 95250 h 480060"/>
              <a:gd name="connsiteX1" fmla="*/ 1371600 w 1697355"/>
              <a:gd name="connsiteY1" fmla="*/ 167640 h 480060"/>
              <a:gd name="connsiteX2" fmla="*/ 1289685 w 1697355"/>
              <a:gd name="connsiteY2" fmla="*/ 66675 h 480060"/>
              <a:gd name="connsiteX3" fmla="*/ 1697355 w 1697355"/>
              <a:gd name="connsiteY3" fmla="*/ 0 h 480060"/>
              <a:gd name="connsiteX4" fmla="*/ 1558290 w 1697355"/>
              <a:gd name="connsiteY4" fmla="*/ 382905 h 480060"/>
              <a:gd name="connsiteX5" fmla="*/ 1483995 w 1697355"/>
              <a:gd name="connsiteY5" fmla="*/ 299085 h 480060"/>
              <a:gd name="connsiteX6" fmla="*/ 874395 w 1697355"/>
              <a:gd name="connsiteY6" fmla="*/ 480060 h 480060"/>
              <a:gd name="connsiteX7" fmla="*/ 0 w 1697355"/>
              <a:gd name="connsiteY7" fmla="*/ 95250 h 480060"/>
              <a:gd name="connsiteX0" fmla="*/ 0 w 1697355"/>
              <a:gd name="connsiteY0" fmla="*/ 95250 h 382905"/>
              <a:gd name="connsiteX1" fmla="*/ 1371600 w 1697355"/>
              <a:gd name="connsiteY1" fmla="*/ 167640 h 382905"/>
              <a:gd name="connsiteX2" fmla="*/ 1289685 w 1697355"/>
              <a:gd name="connsiteY2" fmla="*/ 66675 h 382905"/>
              <a:gd name="connsiteX3" fmla="*/ 1697355 w 1697355"/>
              <a:gd name="connsiteY3" fmla="*/ 0 h 382905"/>
              <a:gd name="connsiteX4" fmla="*/ 1558290 w 1697355"/>
              <a:gd name="connsiteY4" fmla="*/ 382905 h 382905"/>
              <a:gd name="connsiteX5" fmla="*/ 1483995 w 1697355"/>
              <a:gd name="connsiteY5" fmla="*/ 299085 h 382905"/>
              <a:gd name="connsiteX6" fmla="*/ 0 w 1697355"/>
              <a:gd name="connsiteY6" fmla="*/ 95250 h 382905"/>
              <a:gd name="connsiteX0" fmla="*/ 0 w 1697355"/>
              <a:gd name="connsiteY0" fmla="*/ 95250 h 473160"/>
              <a:gd name="connsiteX1" fmla="*/ 1371600 w 1697355"/>
              <a:gd name="connsiteY1" fmla="*/ 167640 h 473160"/>
              <a:gd name="connsiteX2" fmla="*/ 1289685 w 1697355"/>
              <a:gd name="connsiteY2" fmla="*/ 66675 h 473160"/>
              <a:gd name="connsiteX3" fmla="*/ 1697355 w 1697355"/>
              <a:gd name="connsiteY3" fmla="*/ 0 h 473160"/>
              <a:gd name="connsiteX4" fmla="*/ 1558290 w 1697355"/>
              <a:gd name="connsiteY4" fmla="*/ 382905 h 473160"/>
              <a:gd name="connsiteX5" fmla="*/ 1483995 w 1697355"/>
              <a:gd name="connsiteY5" fmla="*/ 299085 h 473160"/>
              <a:gd name="connsiteX6" fmla="*/ 0 w 1697355"/>
              <a:gd name="connsiteY6" fmla="*/ 95250 h 473160"/>
              <a:gd name="connsiteX0" fmla="*/ 0 w 1697355"/>
              <a:gd name="connsiteY0" fmla="*/ 95250 h 478914"/>
              <a:gd name="connsiteX1" fmla="*/ 1371600 w 1697355"/>
              <a:gd name="connsiteY1" fmla="*/ 167640 h 478914"/>
              <a:gd name="connsiteX2" fmla="*/ 1289685 w 1697355"/>
              <a:gd name="connsiteY2" fmla="*/ 66675 h 478914"/>
              <a:gd name="connsiteX3" fmla="*/ 1697355 w 1697355"/>
              <a:gd name="connsiteY3" fmla="*/ 0 h 478914"/>
              <a:gd name="connsiteX4" fmla="*/ 1558290 w 1697355"/>
              <a:gd name="connsiteY4" fmla="*/ 382905 h 478914"/>
              <a:gd name="connsiteX5" fmla="*/ 1483995 w 1697355"/>
              <a:gd name="connsiteY5" fmla="*/ 299085 h 478914"/>
              <a:gd name="connsiteX6" fmla="*/ 0 w 1697355"/>
              <a:gd name="connsiteY6" fmla="*/ 95250 h 478914"/>
              <a:gd name="connsiteX0" fmla="*/ 0 w 1697355"/>
              <a:gd name="connsiteY0" fmla="*/ 95250 h 478914"/>
              <a:gd name="connsiteX1" fmla="*/ 1371600 w 1697355"/>
              <a:gd name="connsiteY1" fmla="*/ 167640 h 478914"/>
              <a:gd name="connsiteX2" fmla="*/ 1289685 w 1697355"/>
              <a:gd name="connsiteY2" fmla="*/ 66675 h 478914"/>
              <a:gd name="connsiteX3" fmla="*/ 1697355 w 1697355"/>
              <a:gd name="connsiteY3" fmla="*/ 0 h 478914"/>
              <a:gd name="connsiteX4" fmla="*/ 1558290 w 1697355"/>
              <a:gd name="connsiteY4" fmla="*/ 382905 h 478914"/>
              <a:gd name="connsiteX5" fmla="*/ 1483995 w 1697355"/>
              <a:gd name="connsiteY5" fmla="*/ 299085 h 478914"/>
              <a:gd name="connsiteX6" fmla="*/ 0 w 1697355"/>
              <a:gd name="connsiteY6" fmla="*/ 95250 h 478914"/>
              <a:gd name="connsiteX0" fmla="*/ 0 w 1697355"/>
              <a:gd name="connsiteY0" fmla="*/ 95250 h 478914"/>
              <a:gd name="connsiteX1" fmla="*/ 1371600 w 1697355"/>
              <a:gd name="connsiteY1" fmla="*/ 167640 h 478914"/>
              <a:gd name="connsiteX2" fmla="*/ 1289685 w 1697355"/>
              <a:gd name="connsiteY2" fmla="*/ 66675 h 478914"/>
              <a:gd name="connsiteX3" fmla="*/ 1697355 w 1697355"/>
              <a:gd name="connsiteY3" fmla="*/ 0 h 478914"/>
              <a:gd name="connsiteX4" fmla="*/ 1558290 w 1697355"/>
              <a:gd name="connsiteY4" fmla="*/ 382905 h 478914"/>
              <a:gd name="connsiteX5" fmla="*/ 1483995 w 1697355"/>
              <a:gd name="connsiteY5" fmla="*/ 299085 h 478914"/>
              <a:gd name="connsiteX6" fmla="*/ 0 w 1697355"/>
              <a:gd name="connsiteY6" fmla="*/ 95250 h 478914"/>
              <a:gd name="connsiteX0" fmla="*/ 0 w 1697355"/>
              <a:gd name="connsiteY0" fmla="*/ 95250 h 478914"/>
              <a:gd name="connsiteX1" fmla="*/ 1371600 w 1697355"/>
              <a:gd name="connsiteY1" fmla="*/ 167640 h 478914"/>
              <a:gd name="connsiteX2" fmla="*/ 1289685 w 1697355"/>
              <a:gd name="connsiteY2" fmla="*/ 66675 h 478914"/>
              <a:gd name="connsiteX3" fmla="*/ 1697355 w 1697355"/>
              <a:gd name="connsiteY3" fmla="*/ 0 h 478914"/>
              <a:gd name="connsiteX4" fmla="*/ 1558290 w 1697355"/>
              <a:gd name="connsiteY4" fmla="*/ 382905 h 478914"/>
              <a:gd name="connsiteX5" fmla="*/ 1483995 w 1697355"/>
              <a:gd name="connsiteY5" fmla="*/ 299085 h 478914"/>
              <a:gd name="connsiteX6" fmla="*/ 0 w 1697355"/>
              <a:gd name="connsiteY6" fmla="*/ 95250 h 47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355" h="478914">
                <a:moveTo>
                  <a:pt x="0" y="95250"/>
                </a:moveTo>
                <a:cubicBezTo>
                  <a:pt x="379095" y="382270"/>
                  <a:pt x="1002030" y="494030"/>
                  <a:pt x="1371600" y="167640"/>
                </a:cubicBezTo>
                <a:lnTo>
                  <a:pt x="1289685" y="66675"/>
                </a:lnTo>
                <a:lnTo>
                  <a:pt x="1697355" y="0"/>
                </a:lnTo>
                <a:lnTo>
                  <a:pt x="1558290" y="382905"/>
                </a:lnTo>
                <a:lnTo>
                  <a:pt x="1483995" y="299085"/>
                </a:lnTo>
                <a:cubicBezTo>
                  <a:pt x="805180" y="778828"/>
                  <a:pt x="72072" y="153352"/>
                  <a:pt x="0" y="952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grpSp>
        <p:nvGrpSpPr>
          <p:cNvPr id="29" name="Gruppieren 28"/>
          <p:cNvGrpSpPr/>
          <p:nvPr/>
        </p:nvGrpSpPr>
        <p:grpSpPr>
          <a:xfrm>
            <a:off x="7082905" y="2095789"/>
            <a:ext cx="2130580" cy="2702792"/>
            <a:chOff x="7082905" y="1955360"/>
            <a:chExt cx="2130580" cy="2702792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7243" y="1955360"/>
              <a:ext cx="1572073" cy="251049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cxnSp>
          <p:nvCxnSpPr>
            <p:cNvPr id="22" name="Gerader Verbinder 21"/>
            <p:cNvCxnSpPr>
              <a:stCxn id="24" idx="0"/>
            </p:cNvCxnSpPr>
            <p:nvPr/>
          </p:nvCxnSpPr>
          <p:spPr>
            <a:xfrm flipV="1">
              <a:off x="7147500" y="1955360"/>
              <a:ext cx="489743" cy="1628089"/>
            </a:xfrm>
            <a:prstGeom prst="line">
              <a:avLst/>
            </a:prstGeom>
            <a:ln w="127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>
              <a:stCxn id="24" idx="4"/>
            </p:cNvCxnSpPr>
            <p:nvPr/>
          </p:nvCxnSpPr>
          <p:spPr>
            <a:xfrm>
              <a:off x="7147500" y="3712639"/>
              <a:ext cx="489743" cy="753211"/>
            </a:xfrm>
            <a:prstGeom prst="line">
              <a:avLst/>
            </a:prstGeom>
            <a:ln w="127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>
              <a:off x="7082905" y="3583449"/>
              <a:ext cx="129190" cy="12919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7634685" y="4472688"/>
              <a:ext cx="1578800" cy="185464"/>
            </a:xfrm>
            <a:prstGeom prst="rect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/>
                <a:t>Edit-field panel</a:t>
              </a:r>
              <a:endParaRPr lang="en-US" sz="1000" dirty="0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2611844" y="132605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Browse or select</a:t>
            </a:r>
            <a:endParaRPr lang="en-US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7235691" y="5759017"/>
            <a:ext cx="245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Edit-compile, ingest, and submit</a:t>
            </a:r>
            <a:endParaRPr lang="en-US" b="1" dirty="0"/>
          </a:p>
        </p:txBody>
      </p:sp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/>
          <a:p>
            <a:r>
              <a:rPr lang="en-US" dirty="0" smtClean="0"/>
              <a:t>Adamant: general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679288" y="1405744"/>
            <a:ext cx="3750750" cy="5089983"/>
            <a:chOff x="6679288" y="1405744"/>
            <a:chExt cx="3750750" cy="5089983"/>
          </a:xfrm>
        </p:grpSpPr>
        <p:sp>
          <p:nvSpPr>
            <p:cNvPr id="6" name="Abgerundetes Rechteck 5"/>
            <p:cNvSpPr/>
            <p:nvPr/>
          </p:nvSpPr>
          <p:spPr>
            <a:xfrm>
              <a:off x="6679288" y="1958207"/>
              <a:ext cx="3726341" cy="4537520"/>
            </a:xfrm>
            <a:prstGeom prst="roundRect">
              <a:avLst>
                <a:gd name="adj" fmla="val 3375"/>
              </a:avLst>
            </a:prstGeom>
            <a:solidFill>
              <a:schemeClr val="bg1"/>
            </a:solidFill>
            <a:ln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703697" y="1405744"/>
              <a:ext cx="3726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Publication of FAIR-assured dataset with records of ownership</a:t>
              </a: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6952888" y="2154049"/>
              <a:ext cx="853990" cy="801465"/>
              <a:chOff x="1862749" y="2185928"/>
              <a:chExt cx="853990" cy="801465"/>
            </a:xfrm>
          </p:grpSpPr>
          <p:sp>
            <p:nvSpPr>
              <p:cNvPr id="9" name="Abgerundetes Rechteck 8"/>
              <p:cNvSpPr/>
              <p:nvPr/>
            </p:nvSpPr>
            <p:spPr>
              <a:xfrm>
                <a:off x="1862749" y="2185928"/>
                <a:ext cx="853990" cy="801465"/>
              </a:xfrm>
              <a:prstGeom prst="roundRect">
                <a:avLst>
                  <a:gd name="adj" fmla="val 8472"/>
                </a:avLst>
              </a:prstGeom>
              <a:solidFill>
                <a:schemeClr val="bg1"/>
              </a:solidFill>
              <a:ln>
                <a:solidFill>
                  <a:srgbClr val="4D4D4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" name="Gruppieren 9"/>
              <p:cNvGrpSpPr/>
              <p:nvPr/>
            </p:nvGrpSpPr>
            <p:grpSpPr>
              <a:xfrm>
                <a:off x="1897486" y="2271249"/>
                <a:ext cx="813043" cy="691455"/>
                <a:chOff x="1087328" y="4050531"/>
                <a:chExt cx="813043" cy="691455"/>
              </a:xfrm>
            </p:grpSpPr>
            <p:sp>
              <p:nvSpPr>
                <p:cNvPr id="11" name="Textfeld 10"/>
                <p:cNvSpPr txBox="1"/>
                <p:nvPr/>
              </p:nvSpPr>
              <p:spPr>
                <a:xfrm>
                  <a:off x="1087328" y="4511154"/>
                  <a:ext cx="81304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b="1" dirty="0" smtClean="0">
                      <a:latin typeface="+mn-lt"/>
                    </a:rPr>
                    <a:t>Researcher</a:t>
                  </a:r>
                  <a:endParaRPr lang="en-GB" sz="900" b="1" dirty="0">
                    <a:latin typeface="+mn-lt"/>
                  </a:endParaRPr>
                </a:p>
              </p:txBody>
            </p:sp>
            <p:grpSp>
              <p:nvGrpSpPr>
                <p:cNvPr id="12" name="Gruppieren 11"/>
                <p:cNvGrpSpPr/>
                <p:nvPr/>
              </p:nvGrpSpPr>
              <p:grpSpPr>
                <a:xfrm>
                  <a:off x="1239987" y="4050531"/>
                  <a:ext cx="473781" cy="473781"/>
                  <a:chOff x="3443700" y="7943547"/>
                  <a:chExt cx="2353056" cy="2353056"/>
                </a:xfrm>
              </p:grpSpPr>
              <p:sp>
                <p:nvSpPr>
                  <p:cNvPr id="13" name="Ellipse 12"/>
                  <p:cNvSpPr/>
                  <p:nvPr/>
                </p:nvSpPr>
                <p:spPr>
                  <a:xfrm>
                    <a:off x="3443700" y="7943547"/>
                    <a:ext cx="2353056" cy="2353056"/>
                  </a:xfrm>
                  <a:prstGeom prst="ellipse">
                    <a:avLst/>
                  </a:prstGeom>
                  <a:solidFill>
                    <a:srgbClr val="D7E7F2"/>
                  </a:solidFill>
                  <a:ln w="3175">
                    <a:solidFill>
                      <a:srgbClr val="D7E7F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801"/>
                  </a:p>
                </p:txBody>
              </p:sp>
              <p:sp>
                <p:nvSpPr>
                  <p:cNvPr id="14" name="Ellipse 13"/>
                  <p:cNvSpPr/>
                  <p:nvPr/>
                </p:nvSpPr>
                <p:spPr>
                  <a:xfrm>
                    <a:off x="4232888" y="8321139"/>
                    <a:ext cx="722635" cy="7226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801"/>
                  </a:p>
                </p:txBody>
              </p:sp>
              <p:sp>
                <p:nvSpPr>
                  <p:cNvPr id="15" name="Freihandform 14"/>
                  <p:cNvSpPr/>
                  <p:nvPr/>
                </p:nvSpPr>
                <p:spPr>
                  <a:xfrm>
                    <a:off x="3749834" y="9145260"/>
                    <a:ext cx="1658542" cy="1013830"/>
                  </a:xfrm>
                  <a:custGeom>
                    <a:avLst/>
                    <a:gdLst>
                      <a:gd name="connsiteX0" fmla="*/ 872072 w 1782860"/>
                      <a:gd name="connsiteY0" fmla="*/ 0 h 1044315"/>
                      <a:gd name="connsiteX1" fmla="*/ 1777864 w 1782860"/>
                      <a:gd name="connsiteY1" fmla="*/ 666397 h 1044315"/>
                      <a:gd name="connsiteX2" fmla="*/ 1782860 w 1782860"/>
                      <a:gd name="connsiteY2" fmla="*/ 685825 h 1044315"/>
                      <a:gd name="connsiteX3" fmla="*/ 1770234 w 1782860"/>
                      <a:gd name="connsiteY3" fmla="*/ 699718 h 1044315"/>
                      <a:gd name="connsiteX4" fmla="*/ 938303 w 1782860"/>
                      <a:gd name="connsiteY4" fmla="*/ 1044315 h 1044315"/>
                      <a:gd name="connsiteX5" fmla="*/ 30437 w 1782860"/>
                      <a:gd name="connsiteY5" fmla="*/ 616168 h 1044315"/>
                      <a:gd name="connsiteX6" fmla="*/ 0 w 1782860"/>
                      <a:gd name="connsiteY6" fmla="*/ 575465 h 1044315"/>
                      <a:gd name="connsiteX7" fmla="*/ 38111 w 1782860"/>
                      <a:gd name="connsiteY7" fmla="*/ 496353 h 1044315"/>
                      <a:gd name="connsiteX8" fmla="*/ 872072 w 1782860"/>
                      <a:gd name="connsiteY8" fmla="*/ 0 h 1044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2860" h="1044315">
                        <a:moveTo>
                          <a:pt x="872072" y="0"/>
                        </a:moveTo>
                        <a:cubicBezTo>
                          <a:pt x="1297664" y="0"/>
                          <a:pt x="1657782" y="280320"/>
                          <a:pt x="1777864" y="666397"/>
                        </a:cubicBezTo>
                        <a:lnTo>
                          <a:pt x="1782860" y="685825"/>
                        </a:lnTo>
                        <a:lnTo>
                          <a:pt x="1770234" y="699718"/>
                        </a:lnTo>
                        <a:cubicBezTo>
                          <a:pt x="1557324" y="912628"/>
                          <a:pt x="1263192" y="1044315"/>
                          <a:pt x="938303" y="1044315"/>
                        </a:cubicBezTo>
                        <a:cubicBezTo>
                          <a:pt x="572803" y="1044315"/>
                          <a:pt x="246230" y="877648"/>
                          <a:pt x="30437" y="616168"/>
                        </a:cubicBezTo>
                        <a:lnTo>
                          <a:pt x="0" y="575465"/>
                        </a:lnTo>
                        <a:lnTo>
                          <a:pt x="38111" y="496353"/>
                        </a:lnTo>
                        <a:cubicBezTo>
                          <a:pt x="198717" y="200703"/>
                          <a:pt x="511956" y="0"/>
                          <a:pt x="872072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801"/>
                  </a:p>
                </p:txBody>
              </p:sp>
            </p:grpSp>
          </p:grpSp>
        </p:grpSp>
        <p:grpSp>
          <p:nvGrpSpPr>
            <p:cNvPr id="16" name="Gruppieren 15"/>
            <p:cNvGrpSpPr/>
            <p:nvPr/>
          </p:nvGrpSpPr>
          <p:grpSpPr>
            <a:xfrm>
              <a:off x="9348176" y="2159483"/>
              <a:ext cx="871171" cy="817589"/>
              <a:chOff x="5052081" y="3795443"/>
              <a:chExt cx="871171" cy="81758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Abgerundetes Rechteck 16"/>
              <p:cNvSpPr/>
              <p:nvPr/>
            </p:nvSpPr>
            <p:spPr>
              <a:xfrm>
                <a:off x="5052081" y="3795443"/>
                <a:ext cx="871171" cy="817589"/>
              </a:xfrm>
              <a:prstGeom prst="roundRect">
                <a:avLst>
                  <a:gd name="adj" fmla="val 8472"/>
                </a:avLst>
              </a:prstGeom>
              <a:solidFill>
                <a:schemeClr val="bg1"/>
              </a:solidFill>
              <a:ln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5277445" y="4382200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900" b="1" dirty="0" smtClean="0">
                    <a:latin typeface="+mn-lt"/>
                  </a:rPr>
                  <a:t>ELN</a:t>
                </a:r>
                <a:endParaRPr lang="en-GB" sz="900" b="1" dirty="0">
                  <a:latin typeface="+mn-lt"/>
                </a:endParaRPr>
              </a:p>
            </p:txBody>
          </p:sp>
          <p:pic>
            <p:nvPicPr>
              <p:cNvPr id="19" name="Grafik 18"/>
              <p:cNvPicPr>
                <a:picLocks noChangeAspect="1"/>
              </p:cNvPicPr>
              <p:nvPr/>
            </p:nvPicPr>
            <p:blipFill rotWithShape="1">
              <a:blip r:embed="rId2"/>
              <a:srcRect l="24612" t="10510" r="13946" b="10153"/>
              <a:stretch/>
            </p:blipFill>
            <p:spPr>
              <a:xfrm>
                <a:off x="5189638" y="3816280"/>
                <a:ext cx="591112" cy="591112"/>
              </a:xfrm>
              <a:prstGeom prst="rect">
                <a:avLst/>
              </a:prstGeom>
            </p:spPr>
          </p:pic>
        </p:grpSp>
        <p:grpSp>
          <p:nvGrpSpPr>
            <p:cNvPr id="20" name="Gruppieren 19"/>
            <p:cNvGrpSpPr/>
            <p:nvPr/>
          </p:nvGrpSpPr>
          <p:grpSpPr>
            <a:xfrm>
              <a:off x="8153200" y="3528364"/>
              <a:ext cx="853990" cy="801465"/>
              <a:chOff x="987722" y="3465090"/>
              <a:chExt cx="853990" cy="801465"/>
            </a:xfrm>
          </p:grpSpPr>
          <p:grpSp>
            <p:nvGrpSpPr>
              <p:cNvPr id="21" name="Gruppieren 20"/>
              <p:cNvGrpSpPr/>
              <p:nvPr/>
            </p:nvGrpSpPr>
            <p:grpSpPr>
              <a:xfrm>
                <a:off x="987722" y="3465090"/>
                <a:ext cx="853990" cy="801465"/>
                <a:chOff x="2165962" y="3291509"/>
                <a:chExt cx="853990" cy="801465"/>
              </a:xfrm>
            </p:grpSpPr>
            <p:sp>
              <p:nvSpPr>
                <p:cNvPr id="23" name="Abgerundetes Rechteck 22"/>
                <p:cNvSpPr/>
                <p:nvPr/>
              </p:nvSpPr>
              <p:spPr>
                <a:xfrm>
                  <a:off x="2165962" y="3291509"/>
                  <a:ext cx="853990" cy="801465"/>
                </a:xfrm>
                <a:prstGeom prst="roundRect">
                  <a:avLst>
                    <a:gd name="adj" fmla="val 8472"/>
                  </a:avLst>
                </a:prstGeom>
                <a:solidFill>
                  <a:schemeClr val="bg1"/>
                </a:solidFill>
                <a:ln>
                  <a:solidFill>
                    <a:srgbClr val="4D4D4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Grafik 2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917" t="2151" r="1335" b="1"/>
                <a:stretch/>
              </p:blipFill>
              <p:spPr>
                <a:xfrm>
                  <a:off x="2210744" y="3320752"/>
                  <a:ext cx="780005" cy="532975"/>
                </a:xfrm>
                <a:prstGeom prst="rect">
                  <a:avLst/>
                </a:prstGeom>
              </p:spPr>
            </p:pic>
          </p:grpSp>
          <p:sp>
            <p:nvSpPr>
              <p:cNvPr id="22" name="Textfeld 21"/>
              <p:cNvSpPr txBox="1"/>
              <p:nvPr/>
            </p:nvSpPr>
            <p:spPr>
              <a:xfrm>
                <a:off x="1055489" y="4005728"/>
                <a:ext cx="67839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900" b="1" dirty="0" smtClean="0">
                    <a:latin typeface="+mn-lt"/>
                  </a:rPr>
                  <a:t>Adamant</a:t>
                </a:r>
                <a:endParaRPr lang="en-GB" sz="900" b="1" dirty="0">
                  <a:latin typeface="+mn-lt"/>
                </a:endParaRP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7150325" y="4733580"/>
              <a:ext cx="944831" cy="804546"/>
              <a:chOff x="5514660" y="2378299"/>
              <a:chExt cx="944831" cy="804546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5556921" y="2378299"/>
                <a:ext cx="851824" cy="799432"/>
                <a:chOff x="5435264" y="1943474"/>
                <a:chExt cx="1697989" cy="1593553"/>
              </a:xfrm>
            </p:grpSpPr>
            <p:sp>
              <p:nvSpPr>
                <p:cNvPr id="28" name="Abgerundetes Rechteck 27"/>
                <p:cNvSpPr/>
                <p:nvPr/>
              </p:nvSpPr>
              <p:spPr>
                <a:xfrm>
                  <a:off x="5435264" y="1943474"/>
                  <a:ext cx="1697989" cy="1593553"/>
                </a:xfrm>
                <a:prstGeom prst="roundRect">
                  <a:avLst>
                    <a:gd name="adj" fmla="val 8472"/>
                  </a:avLst>
                </a:prstGeom>
                <a:solidFill>
                  <a:schemeClr val="bg1"/>
                </a:solidFill>
                <a:ln>
                  <a:solidFill>
                    <a:srgbClr val="4D4D4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Grafik 2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04101" y="2068023"/>
                  <a:ext cx="956530" cy="920207"/>
                </a:xfrm>
                <a:prstGeom prst="rect">
                  <a:avLst/>
                </a:prstGeom>
              </p:spPr>
            </p:pic>
          </p:grpSp>
          <p:sp>
            <p:nvSpPr>
              <p:cNvPr id="27" name="Textfeld 26"/>
              <p:cNvSpPr txBox="1"/>
              <p:nvPr/>
            </p:nvSpPr>
            <p:spPr>
              <a:xfrm>
                <a:off x="5514660" y="2875068"/>
                <a:ext cx="9448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 smtClean="0">
                    <a:latin typeface="+mn-lt"/>
                  </a:rPr>
                  <a:t>Blockchain / Smart Contracts</a:t>
                </a:r>
                <a:endParaRPr lang="en-US" sz="700" b="1" dirty="0">
                  <a:latin typeface="+mn-lt"/>
                </a:endParaRPr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8860109" y="5439241"/>
              <a:ext cx="1152128" cy="853937"/>
              <a:chOff x="8893075" y="3114427"/>
              <a:chExt cx="1152128" cy="853937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9037091" y="3114427"/>
                <a:ext cx="851824" cy="799432"/>
                <a:chOff x="10124569" y="1738946"/>
                <a:chExt cx="1697989" cy="1593554"/>
              </a:xfrm>
            </p:grpSpPr>
            <p:sp>
              <p:nvSpPr>
                <p:cNvPr id="33" name="Abgerundetes Rechteck 32"/>
                <p:cNvSpPr/>
                <p:nvPr/>
              </p:nvSpPr>
              <p:spPr>
                <a:xfrm>
                  <a:off x="10124569" y="1738946"/>
                  <a:ext cx="1697989" cy="1593554"/>
                </a:xfrm>
                <a:prstGeom prst="roundRect">
                  <a:avLst>
                    <a:gd name="adj" fmla="val 8472"/>
                  </a:avLst>
                </a:prstGeom>
                <a:solidFill>
                  <a:schemeClr val="bg1"/>
                </a:solidFill>
                <a:ln>
                  <a:solidFill>
                    <a:srgbClr val="4D4D4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4" name="Grafik 3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26012"/>
                <a:stretch/>
              </p:blipFill>
              <p:spPr>
                <a:xfrm>
                  <a:off x="10288842" y="1801591"/>
                  <a:ext cx="1369444" cy="942119"/>
                </a:xfrm>
                <a:prstGeom prst="rect">
                  <a:avLst/>
                </a:prstGeom>
              </p:spPr>
            </p:pic>
          </p:grpSp>
          <p:sp>
            <p:nvSpPr>
              <p:cNvPr id="32" name="Rechteck 31"/>
              <p:cNvSpPr/>
              <p:nvPr/>
            </p:nvSpPr>
            <p:spPr>
              <a:xfrm>
                <a:off x="8893075" y="3554106"/>
                <a:ext cx="1152128" cy="414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RD Repository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5" name="Gekrümmter Verbinder 34"/>
            <p:cNvCxnSpPr>
              <a:stCxn id="17" idx="2"/>
              <a:endCxn id="23" idx="3"/>
            </p:cNvCxnSpPr>
            <p:nvPr/>
          </p:nvCxnSpPr>
          <p:spPr>
            <a:xfrm rot="5400000">
              <a:off x="8919464" y="3064798"/>
              <a:ext cx="952025" cy="776572"/>
            </a:xfrm>
            <a:prstGeom prst="curvedConnector2">
              <a:avLst/>
            </a:prstGeom>
            <a:ln w="28575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krümmter Verbinder 35"/>
            <p:cNvCxnSpPr>
              <a:stCxn id="9" idx="2"/>
              <a:endCxn id="23" idx="0"/>
            </p:cNvCxnSpPr>
            <p:nvPr/>
          </p:nvCxnSpPr>
          <p:spPr>
            <a:xfrm rot="16200000" flipH="1">
              <a:off x="7693614" y="2641783"/>
              <a:ext cx="572850" cy="1200312"/>
            </a:xfrm>
            <a:prstGeom prst="curvedConnector3">
              <a:avLst/>
            </a:prstGeom>
            <a:ln w="28575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krümmter Verbinder 36"/>
            <p:cNvCxnSpPr>
              <a:stCxn id="23" idx="2"/>
              <a:endCxn id="28" idx="0"/>
            </p:cNvCxnSpPr>
            <p:nvPr/>
          </p:nvCxnSpPr>
          <p:spPr>
            <a:xfrm rot="5400000">
              <a:off x="7897472" y="4050856"/>
              <a:ext cx="403751" cy="961697"/>
            </a:xfrm>
            <a:prstGeom prst="curvedConnector3">
              <a:avLst/>
            </a:prstGeom>
            <a:ln w="28575">
              <a:solidFill>
                <a:srgbClr val="4D4D4D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krümmter Verbinder 37"/>
            <p:cNvCxnSpPr>
              <a:stCxn id="28" idx="2"/>
              <a:endCxn id="33" idx="0"/>
            </p:cNvCxnSpPr>
            <p:nvPr/>
          </p:nvCxnSpPr>
          <p:spPr>
            <a:xfrm rot="5400000" flipH="1" flipV="1">
              <a:off x="8477381" y="4580357"/>
              <a:ext cx="93771" cy="1811539"/>
            </a:xfrm>
            <a:prstGeom prst="curvedConnector5">
              <a:avLst>
                <a:gd name="adj1" fmla="val -243785"/>
                <a:gd name="adj2" fmla="val 50000"/>
                <a:gd name="adj3" fmla="val 343785"/>
              </a:avLst>
            </a:prstGeom>
            <a:ln w="28575">
              <a:solidFill>
                <a:srgbClr val="4D4D4D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krümmter Verbinder 38"/>
            <p:cNvCxnSpPr>
              <a:stCxn id="23" idx="2"/>
              <a:endCxn id="33" idx="0"/>
            </p:cNvCxnSpPr>
            <p:nvPr/>
          </p:nvCxnSpPr>
          <p:spPr>
            <a:xfrm rot="16200000" flipH="1">
              <a:off x="8450410" y="4459614"/>
              <a:ext cx="1109412" cy="849842"/>
            </a:xfrm>
            <a:prstGeom prst="curvedConnector3">
              <a:avLst>
                <a:gd name="adj1" fmla="val 40384"/>
              </a:avLst>
            </a:prstGeom>
            <a:ln w="28575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pieren 39"/>
            <p:cNvGrpSpPr/>
            <p:nvPr/>
          </p:nvGrpSpPr>
          <p:grpSpPr>
            <a:xfrm>
              <a:off x="9490070" y="3277336"/>
              <a:ext cx="397903" cy="405320"/>
              <a:chOff x="1687840" y="5559691"/>
              <a:chExt cx="397903" cy="405320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1687840" y="5559691"/>
                <a:ext cx="397903" cy="385532"/>
                <a:chOff x="942362" y="5709231"/>
                <a:chExt cx="786529" cy="762072"/>
              </a:xfrm>
            </p:grpSpPr>
            <p:grpSp>
              <p:nvGrpSpPr>
                <p:cNvPr id="43" name="Gruppieren 42"/>
                <p:cNvGrpSpPr/>
                <p:nvPr/>
              </p:nvGrpSpPr>
              <p:grpSpPr>
                <a:xfrm>
                  <a:off x="1120362" y="5709231"/>
                  <a:ext cx="608529" cy="710915"/>
                  <a:chOff x="3779533" y="7925022"/>
                  <a:chExt cx="1598600" cy="1867564"/>
                </a:xfrm>
              </p:grpSpPr>
              <p:sp>
                <p:nvSpPr>
                  <p:cNvPr id="48" name="Gefaltete Ecke 47"/>
                  <p:cNvSpPr/>
                  <p:nvPr/>
                </p:nvSpPr>
                <p:spPr>
                  <a:xfrm rot="10800000" flipH="1">
                    <a:off x="3779533" y="7925022"/>
                    <a:ext cx="1413733" cy="1867558"/>
                  </a:xfrm>
                  <a:prstGeom prst="foldedCorner">
                    <a:avLst>
                      <a:gd name="adj" fmla="val 29463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/>
                  </a:p>
                </p:txBody>
              </p: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3803238" y="8227794"/>
                    <a:ext cx="1574895" cy="8790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{</a:t>
                    </a:r>
                    <a:r>
                      <a:rPr lang="en-GB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✓</a:t>
                    </a:r>
                    <a:r>
                      <a:rPr lang="en-GB" sz="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radley Hand ITC" panose="03070402050302030203" pitchFamily="66" charset="0"/>
                      </a:rPr>
                      <a:t>x</a:t>
                    </a:r>
                    <a:r>
                      <a: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}</a:t>
                    </a:r>
                    <a:endParaRPr lang="en-GB" sz="5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0" name="Rechteck 49"/>
                  <p:cNvSpPr/>
                  <p:nvPr/>
                </p:nvSpPr>
                <p:spPr>
                  <a:xfrm>
                    <a:off x="3779533" y="9130668"/>
                    <a:ext cx="1413733" cy="66191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de-DE" sz="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 SemiBold" panose="020B0502040204020203" pitchFamily="34" charset="0"/>
                      </a:rPr>
                      <a:t>JSON</a:t>
                    </a:r>
                    <a:endParaRPr lang="en-GB" sz="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Bahnschrift SemiBold" panose="020B0502040204020203" pitchFamily="34" charset="0"/>
                    </a:endParaRPr>
                  </a:p>
                </p:txBody>
              </p:sp>
            </p:grpSp>
            <p:grpSp>
              <p:nvGrpSpPr>
                <p:cNvPr id="44" name="Gruppieren 43"/>
                <p:cNvGrpSpPr/>
                <p:nvPr/>
              </p:nvGrpSpPr>
              <p:grpSpPr>
                <a:xfrm>
                  <a:off x="942362" y="5760390"/>
                  <a:ext cx="745262" cy="710913"/>
                  <a:chOff x="3507501" y="7925028"/>
                  <a:chExt cx="1957797" cy="1867558"/>
                </a:xfrm>
              </p:grpSpPr>
              <p:sp>
                <p:nvSpPr>
                  <p:cNvPr id="45" name="Gefaltete Ecke 44"/>
                  <p:cNvSpPr/>
                  <p:nvPr/>
                </p:nvSpPr>
                <p:spPr>
                  <a:xfrm rot="10800000" flipH="1">
                    <a:off x="3779535" y="7925028"/>
                    <a:ext cx="1413732" cy="1867558"/>
                  </a:xfrm>
                  <a:prstGeom prst="foldedCorner">
                    <a:avLst>
                      <a:gd name="adj" fmla="val 29463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/>
                  </a:p>
                </p:txBody>
              </p:sp>
              <p:sp>
                <p:nvSpPr>
                  <p:cNvPr id="46" name="Textfeld 45"/>
                  <p:cNvSpPr txBox="1"/>
                  <p:nvPr/>
                </p:nvSpPr>
                <p:spPr>
                  <a:xfrm>
                    <a:off x="3507501" y="8061248"/>
                    <a:ext cx="1957797" cy="11187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800" dirty="0"/>
                      <a:t>{</a:t>
                    </a:r>
                    <a:r>
                      <a:rPr lang="en-GB" sz="800" dirty="0"/>
                      <a:t>✓</a:t>
                    </a:r>
                    <a:r>
                      <a:rPr lang="en-GB" sz="800" b="1" dirty="0">
                        <a:latin typeface="Bradley Hand ITC" panose="03070402050302030203" pitchFamily="66" charset="0"/>
                      </a:rPr>
                      <a:t>x</a:t>
                    </a:r>
                    <a:r>
                      <a:rPr lang="de-DE" sz="800" dirty="0"/>
                      <a:t>}</a:t>
                    </a:r>
                    <a:endParaRPr lang="en-GB" sz="800" dirty="0"/>
                  </a:p>
                </p:txBody>
              </p:sp>
              <p:sp>
                <p:nvSpPr>
                  <p:cNvPr id="47" name="Rechteck 46"/>
                  <p:cNvSpPr/>
                  <p:nvPr/>
                </p:nvSpPr>
                <p:spPr>
                  <a:xfrm>
                    <a:off x="3779533" y="9130666"/>
                    <a:ext cx="1413733" cy="66192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42" name="Textfeld 41"/>
              <p:cNvSpPr txBox="1"/>
              <p:nvPr/>
            </p:nvSpPr>
            <p:spPr>
              <a:xfrm>
                <a:off x="1695045" y="5795734"/>
                <a:ext cx="35618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500" smtClean="0"/>
                  <a:t>JSON</a:t>
                </a:r>
                <a:endParaRPr lang="en-GB" sz="500" dirty="0"/>
              </a:p>
            </p:txBody>
          </p:sp>
        </p:grpSp>
        <p:sp>
          <p:nvSpPr>
            <p:cNvPr id="51" name="Flussdiagramm: Mehrere Dokumente 50"/>
            <p:cNvSpPr/>
            <p:nvPr/>
          </p:nvSpPr>
          <p:spPr>
            <a:xfrm>
              <a:off x="7736069" y="3070380"/>
              <a:ext cx="460703" cy="330001"/>
            </a:xfrm>
            <a:prstGeom prst="flowChartMultidocument">
              <a:avLst/>
            </a:prstGeom>
            <a:solidFill>
              <a:srgbClr val="EBEBE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dirty="0" smtClean="0">
                  <a:solidFill>
                    <a:schemeClr val="tx1"/>
                  </a:solidFill>
                </a:rPr>
                <a:t>Data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196331" y="1405744"/>
            <a:ext cx="3761168" cy="5089983"/>
            <a:chOff x="2196331" y="1405744"/>
            <a:chExt cx="3761168" cy="5089983"/>
          </a:xfrm>
        </p:grpSpPr>
        <p:sp>
          <p:nvSpPr>
            <p:cNvPr id="52" name="Abgerundetes Rechteck 51"/>
            <p:cNvSpPr/>
            <p:nvPr/>
          </p:nvSpPr>
          <p:spPr>
            <a:xfrm>
              <a:off x="2231158" y="1958207"/>
              <a:ext cx="3726341" cy="4537520"/>
            </a:xfrm>
            <a:prstGeom prst="roundRect">
              <a:avLst>
                <a:gd name="adj" fmla="val 3375"/>
              </a:avLst>
            </a:prstGeom>
            <a:solidFill>
              <a:schemeClr val="bg1"/>
            </a:solidFill>
            <a:ln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W</a:t>
              </a:r>
              <a:endParaRPr lang="en-GB" dirty="0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2196331" y="1405744"/>
              <a:ext cx="3726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Documentation </a:t>
              </a:r>
              <a:r>
                <a:rPr lang="en-US" sz="1400" b="1" smtClean="0">
                  <a:latin typeface="+mn-lt"/>
                </a:rPr>
                <a:t>of experiments </a:t>
              </a:r>
              <a:r>
                <a:rPr lang="en-US" sz="1400" b="1" dirty="0" smtClean="0">
                  <a:latin typeface="+mn-lt"/>
                </a:rPr>
                <a:t>leading to FAIR data</a:t>
              </a:r>
              <a:endParaRPr lang="en-US" sz="1400" b="1" dirty="0">
                <a:latin typeface="+mn-lt"/>
              </a:endParaRPr>
            </a:p>
          </p:txBody>
        </p:sp>
        <p:cxnSp>
          <p:nvCxnSpPr>
            <p:cNvPr id="54" name="Gekrümmter Verbinder 53"/>
            <p:cNvCxnSpPr>
              <a:stCxn id="58" idx="2"/>
              <a:endCxn id="73" idx="0"/>
            </p:cNvCxnSpPr>
            <p:nvPr/>
          </p:nvCxnSpPr>
          <p:spPr>
            <a:xfrm rot="5400000">
              <a:off x="3505341" y="2861767"/>
              <a:ext cx="332912" cy="463176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krümmter Verbinder 54"/>
            <p:cNvCxnSpPr>
              <a:stCxn id="58" idx="3"/>
              <a:endCxn id="68" idx="0"/>
            </p:cNvCxnSpPr>
            <p:nvPr/>
          </p:nvCxnSpPr>
          <p:spPr>
            <a:xfrm>
              <a:off x="4330380" y="2526167"/>
              <a:ext cx="749600" cy="1304422"/>
            </a:xfrm>
            <a:prstGeom prst="curvedConnector2">
              <a:avLst/>
            </a:prstGeom>
            <a:ln w="28575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krümmter Verbinder 55"/>
            <p:cNvCxnSpPr>
              <a:stCxn id="73" idx="3"/>
              <a:endCxn id="68" idx="1"/>
            </p:cNvCxnSpPr>
            <p:nvPr/>
          </p:nvCxnSpPr>
          <p:spPr>
            <a:xfrm>
              <a:off x="3867204" y="3660544"/>
              <a:ext cx="785781" cy="570778"/>
            </a:xfrm>
            <a:prstGeom prst="curvedConnector3">
              <a:avLst/>
            </a:prstGeom>
            <a:ln w="28575">
              <a:solidFill>
                <a:srgbClr val="4D4D4D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uppieren 56"/>
            <p:cNvGrpSpPr/>
            <p:nvPr/>
          </p:nvGrpSpPr>
          <p:grpSpPr>
            <a:xfrm>
              <a:off x="3476390" y="2125434"/>
              <a:ext cx="853990" cy="801465"/>
              <a:chOff x="1862749" y="2185928"/>
              <a:chExt cx="853990" cy="801465"/>
            </a:xfrm>
          </p:grpSpPr>
          <p:sp>
            <p:nvSpPr>
              <p:cNvPr id="58" name="Abgerundetes Rechteck 57"/>
              <p:cNvSpPr/>
              <p:nvPr/>
            </p:nvSpPr>
            <p:spPr>
              <a:xfrm>
                <a:off x="1862749" y="2185928"/>
                <a:ext cx="853990" cy="801465"/>
              </a:xfrm>
              <a:prstGeom prst="roundRect">
                <a:avLst>
                  <a:gd name="adj" fmla="val 8472"/>
                </a:avLst>
              </a:prstGeom>
              <a:solidFill>
                <a:schemeClr val="bg1"/>
              </a:solidFill>
              <a:ln>
                <a:solidFill>
                  <a:srgbClr val="4D4D4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59" name="Gruppieren 58"/>
              <p:cNvGrpSpPr/>
              <p:nvPr/>
            </p:nvGrpSpPr>
            <p:grpSpPr>
              <a:xfrm>
                <a:off x="1897486" y="2271249"/>
                <a:ext cx="813043" cy="691455"/>
                <a:chOff x="1087328" y="4050531"/>
                <a:chExt cx="813043" cy="691455"/>
              </a:xfrm>
            </p:grpSpPr>
            <p:sp>
              <p:nvSpPr>
                <p:cNvPr id="60" name="Textfeld 59"/>
                <p:cNvSpPr txBox="1"/>
                <p:nvPr/>
              </p:nvSpPr>
              <p:spPr>
                <a:xfrm>
                  <a:off x="1087328" y="4511154"/>
                  <a:ext cx="81304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b="1" dirty="0" smtClean="0">
                      <a:latin typeface="+mn-lt"/>
                    </a:rPr>
                    <a:t>Researcher</a:t>
                  </a:r>
                  <a:endParaRPr lang="en-GB" sz="900" b="1" dirty="0">
                    <a:latin typeface="+mn-lt"/>
                  </a:endParaRPr>
                </a:p>
              </p:txBody>
            </p:sp>
            <p:grpSp>
              <p:nvGrpSpPr>
                <p:cNvPr id="61" name="Gruppieren 60"/>
                <p:cNvGrpSpPr/>
                <p:nvPr/>
              </p:nvGrpSpPr>
              <p:grpSpPr>
                <a:xfrm>
                  <a:off x="1239987" y="4050531"/>
                  <a:ext cx="473781" cy="473781"/>
                  <a:chOff x="3443700" y="7943547"/>
                  <a:chExt cx="2353056" cy="2353056"/>
                </a:xfrm>
              </p:grpSpPr>
              <p:sp>
                <p:nvSpPr>
                  <p:cNvPr id="62" name="Ellipse 61"/>
                  <p:cNvSpPr/>
                  <p:nvPr/>
                </p:nvSpPr>
                <p:spPr>
                  <a:xfrm>
                    <a:off x="3443700" y="7943547"/>
                    <a:ext cx="2353056" cy="2353056"/>
                  </a:xfrm>
                  <a:prstGeom prst="ellipse">
                    <a:avLst/>
                  </a:prstGeom>
                  <a:solidFill>
                    <a:srgbClr val="D7E7F2"/>
                  </a:solidFill>
                  <a:ln w="3175">
                    <a:solidFill>
                      <a:srgbClr val="D7E7F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801"/>
                  </a:p>
                </p:txBody>
              </p:sp>
              <p:sp>
                <p:nvSpPr>
                  <p:cNvPr id="63" name="Ellipse 62"/>
                  <p:cNvSpPr/>
                  <p:nvPr/>
                </p:nvSpPr>
                <p:spPr>
                  <a:xfrm>
                    <a:off x="4232888" y="8321139"/>
                    <a:ext cx="722635" cy="7226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801"/>
                  </a:p>
                </p:txBody>
              </p:sp>
              <p:sp>
                <p:nvSpPr>
                  <p:cNvPr id="64" name="Freihandform 63"/>
                  <p:cNvSpPr/>
                  <p:nvPr/>
                </p:nvSpPr>
                <p:spPr>
                  <a:xfrm>
                    <a:off x="3749834" y="9145260"/>
                    <a:ext cx="1658542" cy="1013830"/>
                  </a:xfrm>
                  <a:custGeom>
                    <a:avLst/>
                    <a:gdLst>
                      <a:gd name="connsiteX0" fmla="*/ 872072 w 1782860"/>
                      <a:gd name="connsiteY0" fmla="*/ 0 h 1044315"/>
                      <a:gd name="connsiteX1" fmla="*/ 1777864 w 1782860"/>
                      <a:gd name="connsiteY1" fmla="*/ 666397 h 1044315"/>
                      <a:gd name="connsiteX2" fmla="*/ 1782860 w 1782860"/>
                      <a:gd name="connsiteY2" fmla="*/ 685825 h 1044315"/>
                      <a:gd name="connsiteX3" fmla="*/ 1770234 w 1782860"/>
                      <a:gd name="connsiteY3" fmla="*/ 699718 h 1044315"/>
                      <a:gd name="connsiteX4" fmla="*/ 938303 w 1782860"/>
                      <a:gd name="connsiteY4" fmla="*/ 1044315 h 1044315"/>
                      <a:gd name="connsiteX5" fmla="*/ 30437 w 1782860"/>
                      <a:gd name="connsiteY5" fmla="*/ 616168 h 1044315"/>
                      <a:gd name="connsiteX6" fmla="*/ 0 w 1782860"/>
                      <a:gd name="connsiteY6" fmla="*/ 575465 h 1044315"/>
                      <a:gd name="connsiteX7" fmla="*/ 38111 w 1782860"/>
                      <a:gd name="connsiteY7" fmla="*/ 496353 h 1044315"/>
                      <a:gd name="connsiteX8" fmla="*/ 872072 w 1782860"/>
                      <a:gd name="connsiteY8" fmla="*/ 0 h 1044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2860" h="1044315">
                        <a:moveTo>
                          <a:pt x="872072" y="0"/>
                        </a:moveTo>
                        <a:cubicBezTo>
                          <a:pt x="1297664" y="0"/>
                          <a:pt x="1657782" y="280320"/>
                          <a:pt x="1777864" y="666397"/>
                        </a:cubicBezTo>
                        <a:lnTo>
                          <a:pt x="1782860" y="685825"/>
                        </a:lnTo>
                        <a:lnTo>
                          <a:pt x="1770234" y="699718"/>
                        </a:lnTo>
                        <a:cubicBezTo>
                          <a:pt x="1557324" y="912628"/>
                          <a:pt x="1263192" y="1044315"/>
                          <a:pt x="938303" y="1044315"/>
                        </a:cubicBezTo>
                        <a:cubicBezTo>
                          <a:pt x="572803" y="1044315"/>
                          <a:pt x="246230" y="877648"/>
                          <a:pt x="30437" y="616168"/>
                        </a:cubicBezTo>
                        <a:lnTo>
                          <a:pt x="0" y="575465"/>
                        </a:lnTo>
                        <a:lnTo>
                          <a:pt x="38111" y="496353"/>
                        </a:lnTo>
                        <a:cubicBezTo>
                          <a:pt x="198717" y="200703"/>
                          <a:pt x="511956" y="0"/>
                          <a:pt x="872072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801"/>
                  </a:p>
                </p:txBody>
              </p:sp>
            </p:grpSp>
          </p:grpSp>
        </p:grpSp>
        <p:grpSp>
          <p:nvGrpSpPr>
            <p:cNvPr id="65" name="Gruppieren 64"/>
            <p:cNvGrpSpPr/>
            <p:nvPr/>
          </p:nvGrpSpPr>
          <p:grpSpPr>
            <a:xfrm>
              <a:off x="4584380" y="3830589"/>
              <a:ext cx="975125" cy="801465"/>
              <a:chOff x="2775749" y="4127728"/>
              <a:chExt cx="975125" cy="801465"/>
            </a:xfrm>
          </p:grpSpPr>
          <p:grpSp>
            <p:nvGrpSpPr>
              <p:cNvPr id="66" name="Gruppieren 65"/>
              <p:cNvGrpSpPr/>
              <p:nvPr/>
            </p:nvGrpSpPr>
            <p:grpSpPr>
              <a:xfrm>
                <a:off x="2844354" y="4127728"/>
                <a:ext cx="853990" cy="801465"/>
                <a:chOff x="1339605" y="5283909"/>
                <a:chExt cx="1697989" cy="1593553"/>
              </a:xfrm>
            </p:grpSpPr>
            <p:sp>
              <p:nvSpPr>
                <p:cNvPr id="68" name="Abgerundetes Rechteck 67"/>
                <p:cNvSpPr/>
                <p:nvPr/>
              </p:nvSpPr>
              <p:spPr>
                <a:xfrm>
                  <a:off x="1339605" y="5283909"/>
                  <a:ext cx="1697989" cy="1593553"/>
                </a:xfrm>
                <a:prstGeom prst="roundRect">
                  <a:avLst>
                    <a:gd name="adj" fmla="val 8472"/>
                  </a:avLst>
                </a:prstGeom>
                <a:solidFill>
                  <a:schemeClr val="bg1"/>
                </a:solidFill>
                <a:ln>
                  <a:solidFill>
                    <a:srgbClr val="4D4D4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69" name="Grafik 6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88509" y="5497564"/>
                  <a:ext cx="1640784" cy="901106"/>
                </a:xfrm>
                <a:prstGeom prst="rect">
                  <a:avLst/>
                </a:prstGeom>
              </p:spPr>
            </p:pic>
          </p:grpSp>
          <p:sp>
            <p:nvSpPr>
              <p:cNvPr id="67" name="Rechteck 66"/>
              <p:cNvSpPr/>
              <p:nvPr/>
            </p:nvSpPr>
            <p:spPr>
              <a:xfrm>
                <a:off x="2775749" y="4688388"/>
                <a:ext cx="975125" cy="1788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900" b="1" dirty="0" smtClean="0">
                    <a:solidFill>
                      <a:schemeClr val="tx1"/>
                    </a:solidFill>
                  </a:rPr>
                  <a:t>Experiment</a:t>
                </a:r>
                <a:endParaRPr lang="de-DE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uppieren 69"/>
            <p:cNvGrpSpPr/>
            <p:nvPr/>
          </p:nvGrpSpPr>
          <p:grpSpPr>
            <a:xfrm>
              <a:off x="3013214" y="3259811"/>
              <a:ext cx="853990" cy="801465"/>
              <a:chOff x="987722" y="3465090"/>
              <a:chExt cx="853990" cy="801465"/>
            </a:xfrm>
          </p:grpSpPr>
          <p:grpSp>
            <p:nvGrpSpPr>
              <p:cNvPr id="71" name="Gruppieren 70"/>
              <p:cNvGrpSpPr/>
              <p:nvPr/>
            </p:nvGrpSpPr>
            <p:grpSpPr>
              <a:xfrm>
                <a:off x="987722" y="3465090"/>
                <a:ext cx="853990" cy="801465"/>
                <a:chOff x="2165962" y="3291509"/>
                <a:chExt cx="853990" cy="801465"/>
              </a:xfrm>
            </p:grpSpPr>
            <p:sp>
              <p:nvSpPr>
                <p:cNvPr id="73" name="Abgerundetes Rechteck 72"/>
                <p:cNvSpPr/>
                <p:nvPr/>
              </p:nvSpPr>
              <p:spPr>
                <a:xfrm>
                  <a:off x="2165962" y="3291509"/>
                  <a:ext cx="853990" cy="801465"/>
                </a:xfrm>
                <a:prstGeom prst="roundRect">
                  <a:avLst>
                    <a:gd name="adj" fmla="val 8472"/>
                  </a:avLst>
                </a:prstGeom>
                <a:solidFill>
                  <a:schemeClr val="bg1"/>
                </a:solidFill>
                <a:ln>
                  <a:solidFill>
                    <a:srgbClr val="4D4D4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4" name="Grafik 7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917" t="2151" r="1335" b="1"/>
                <a:stretch/>
              </p:blipFill>
              <p:spPr>
                <a:xfrm>
                  <a:off x="2210744" y="3320752"/>
                  <a:ext cx="780005" cy="532975"/>
                </a:xfrm>
                <a:prstGeom prst="rect">
                  <a:avLst/>
                </a:prstGeom>
              </p:spPr>
            </p:pic>
          </p:grpSp>
          <p:sp>
            <p:nvSpPr>
              <p:cNvPr id="72" name="Textfeld 71"/>
              <p:cNvSpPr txBox="1"/>
              <p:nvPr/>
            </p:nvSpPr>
            <p:spPr>
              <a:xfrm>
                <a:off x="1055489" y="4005728"/>
                <a:ext cx="67839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900" b="1" dirty="0" smtClean="0">
                    <a:latin typeface="+mn-lt"/>
                  </a:rPr>
                  <a:t>Adamant</a:t>
                </a:r>
                <a:endParaRPr lang="en-GB" sz="900" b="1" dirty="0">
                  <a:latin typeface="+mn-lt"/>
                </a:endParaRPr>
              </a:p>
            </p:txBody>
          </p:sp>
        </p:grpSp>
        <p:cxnSp>
          <p:nvCxnSpPr>
            <p:cNvPr id="75" name="Gekrümmter Verbinder 74"/>
            <p:cNvCxnSpPr>
              <a:stCxn id="73" idx="2"/>
              <a:endCxn id="92" idx="0"/>
            </p:cNvCxnSpPr>
            <p:nvPr/>
          </p:nvCxnSpPr>
          <p:spPr>
            <a:xfrm rot="5400000">
              <a:off x="2870071" y="4222988"/>
              <a:ext cx="731850" cy="408427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krümmter Verbinder 75"/>
            <p:cNvCxnSpPr>
              <a:stCxn id="68" idx="2"/>
            </p:cNvCxnSpPr>
            <p:nvPr/>
          </p:nvCxnSpPr>
          <p:spPr>
            <a:xfrm rot="5400000">
              <a:off x="4500311" y="4876353"/>
              <a:ext cx="823968" cy="335371"/>
            </a:xfrm>
            <a:prstGeom prst="curvedConnector3">
              <a:avLst/>
            </a:prstGeom>
            <a:ln w="28575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lussdiagramm: Mehrere Dokumente 76"/>
            <p:cNvSpPr/>
            <p:nvPr/>
          </p:nvSpPr>
          <p:spPr>
            <a:xfrm>
              <a:off x="4710901" y="4847263"/>
              <a:ext cx="460703" cy="330001"/>
            </a:xfrm>
            <a:prstGeom prst="flowChartMultidocument">
              <a:avLst/>
            </a:prstGeom>
            <a:solidFill>
              <a:srgbClr val="EBEBE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dirty="0" smtClean="0">
                  <a:solidFill>
                    <a:schemeClr val="tx1"/>
                  </a:solidFill>
                </a:rPr>
                <a:t>Data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8" name="Gruppieren 77"/>
            <p:cNvGrpSpPr/>
            <p:nvPr/>
          </p:nvGrpSpPr>
          <p:grpSpPr>
            <a:xfrm>
              <a:off x="3061500" y="4186884"/>
              <a:ext cx="397903" cy="405320"/>
              <a:chOff x="1687840" y="5559691"/>
              <a:chExt cx="397903" cy="405320"/>
            </a:xfrm>
          </p:grpSpPr>
          <p:grpSp>
            <p:nvGrpSpPr>
              <p:cNvPr id="79" name="Gruppieren 78"/>
              <p:cNvGrpSpPr/>
              <p:nvPr/>
            </p:nvGrpSpPr>
            <p:grpSpPr>
              <a:xfrm>
                <a:off x="1687840" y="5559691"/>
                <a:ext cx="397903" cy="385532"/>
                <a:chOff x="942362" y="5709231"/>
                <a:chExt cx="786529" cy="762072"/>
              </a:xfrm>
            </p:grpSpPr>
            <p:grpSp>
              <p:nvGrpSpPr>
                <p:cNvPr id="81" name="Gruppieren 80"/>
                <p:cNvGrpSpPr/>
                <p:nvPr/>
              </p:nvGrpSpPr>
              <p:grpSpPr>
                <a:xfrm>
                  <a:off x="1120362" y="5709231"/>
                  <a:ext cx="608529" cy="710915"/>
                  <a:chOff x="3779533" y="7925022"/>
                  <a:chExt cx="1598600" cy="1867564"/>
                </a:xfrm>
              </p:grpSpPr>
              <p:sp>
                <p:nvSpPr>
                  <p:cNvPr id="86" name="Gefaltete Ecke 85"/>
                  <p:cNvSpPr/>
                  <p:nvPr/>
                </p:nvSpPr>
                <p:spPr>
                  <a:xfrm rot="10800000" flipH="1">
                    <a:off x="3779533" y="7925022"/>
                    <a:ext cx="1413733" cy="1867558"/>
                  </a:xfrm>
                  <a:prstGeom prst="foldedCorner">
                    <a:avLst>
                      <a:gd name="adj" fmla="val 29463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/>
                  </a:p>
                </p:txBody>
              </p:sp>
              <p:sp>
                <p:nvSpPr>
                  <p:cNvPr id="87" name="Textfeld 86"/>
                  <p:cNvSpPr txBox="1"/>
                  <p:nvPr/>
                </p:nvSpPr>
                <p:spPr>
                  <a:xfrm>
                    <a:off x="3803238" y="8227794"/>
                    <a:ext cx="1574895" cy="8790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{</a:t>
                    </a:r>
                    <a:r>
                      <a:rPr lang="en-GB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✓</a:t>
                    </a:r>
                    <a:r>
                      <a:rPr lang="en-GB" sz="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radley Hand ITC" panose="03070402050302030203" pitchFamily="66" charset="0"/>
                      </a:rPr>
                      <a:t>x</a:t>
                    </a:r>
                    <a:r>
                      <a: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}</a:t>
                    </a:r>
                    <a:endParaRPr lang="en-GB" sz="5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8" name="Rechteck 87"/>
                  <p:cNvSpPr/>
                  <p:nvPr/>
                </p:nvSpPr>
                <p:spPr>
                  <a:xfrm>
                    <a:off x="3779533" y="9130668"/>
                    <a:ext cx="1413733" cy="66191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de-DE" sz="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 SemiBold" panose="020B0502040204020203" pitchFamily="34" charset="0"/>
                      </a:rPr>
                      <a:t>JSON</a:t>
                    </a:r>
                    <a:endParaRPr lang="en-GB" sz="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Bahnschrift SemiBold" panose="020B0502040204020203" pitchFamily="34" charset="0"/>
                    </a:endParaRPr>
                  </a:p>
                </p:txBody>
              </p:sp>
            </p:grpSp>
            <p:grpSp>
              <p:nvGrpSpPr>
                <p:cNvPr id="82" name="Gruppieren 81"/>
                <p:cNvGrpSpPr/>
                <p:nvPr/>
              </p:nvGrpSpPr>
              <p:grpSpPr>
                <a:xfrm>
                  <a:off x="942362" y="5760390"/>
                  <a:ext cx="745262" cy="710913"/>
                  <a:chOff x="3507501" y="7925028"/>
                  <a:chExt cx="1957797" cy="1867558"/>
                </a:xfrm>
              </p:grpSpPr>
              <p:sp>
                <p:nvSpPr>
                  <p:cNvPr id="83" name="Gefaltete Ecke 82"/>
                  <p:cNvSpPr/>
                  <p:nvPr/>
                </p:nvSpPr>
                <p:spPr>
                  <a:xfrm rot="10800000" flipH="1">
                    <a:off x="3779535" y="7925028"/>
                    <a:ext cx="1413732" cy="1867558"/>
                  </a:xfrm>
                  <a:prstGeom prst="foldedCorner">
                    <a:avLst>
                      <a:gd name="adj" fmla="val 29463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/>
                  </a:p>
                </p:txBody>
              </p:sp>
              <p:sp>
                <p:nvSpPr>
                  <p:cNvPr id="84" name="Textfeld 83"/>
                  <p:cNvSpPr txBox="1"/>
                  <p:nvPr/>
                </p:nvSpPr>
                <p:spPr>
                  <a:xfrm>
                    <a:off x="3507501" y="8061248"/>
                    <a:ext cx="1957797" cy="11187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800" dirty="0"/>
                      <a:t>{</a:t>
                    </a:r>
                    <a:r>
                      <a:rPr lang="en-GB" sz="800" dirty="0"/>
                      <a:t>✓</a:t>
                    </a:r>
                    <a:r>
                      <a:rPr lang="en-GB" sz="800" b="1" dirty="0">
                        <a:latin typeface="Bradley Hand ITC" panose="03070402050302030203" pitchFamily="66" charset="0"/>
                      </a:rPr>
                      <a:t>x</a:t>
                    </a:r>
                    <a:r>
                      <a:rPr lang="de-DE" sz="800" dirty="0"/>
                      <a:t>}</a:t>
                    </a:r>
                    <a:endParaRPr lang="en-GB" sz="800" dirty="0"/>
                  </a:p>
                </p:txBody>
              </p:sp>
              <p:sp>
                <p:nvSpPr>
                  <p:cNvPr id="85" name="Rechteck 84"/>
                  <p:cNvSpPr/>
                  <p:nvPr/>
                </p:nvSpPr>
                <p:spPr>
                  <a:xfrm>
                    <a:off x="3779533" y="9130666"/>
                    <a:ext cx="1413733" cy="66192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80" name="Textfeld 79"/>
              <p:cNvSpPr txBox="1"/>
              <p:nvPr/>
            </p:nvSpPr>
            <p:spPr>
              <a:xfrm>
                <a:off x="1695045" y="5795734"/>
                <a:ext cx="35618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500" smtClean="0"/>
                  <a:t>JSON</a:t>
                </a:r>
                <a:endParaRPr lang="en-GB" sz="500" dirty="0"/>
              </a:p>
            </p:txBody>
          </p:sp>
        </p:grpSp>
        <p:grpSp>
          <p:nvGrpSpPr>
            <p:cNvPr id="89" name="Gruppieren 88"/>
            <p:cNvGrpSpPr/>
            <p:nvPr/>
          </p:nvGrpSpPr>
          <p:grpSpPr>
            <a:xfrm>
              <a:off x="2598669" y="4772289"/>
              <a:ext cx="871171" cy="817589"/>
              <a:chOff x="5052081" y="3795443"/>
              <a:chExt cx="871171" cy="81758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Abgerundetes Rechteck 89"/>
              <p:cNvSpPr/>
              <p:nvPr/>
            </p:nvSpPr>
            <p:spPr>
              <a:xfrm>
                <a:off x="5052081" y="3795443"/>
                <a:ext cx="871171" cy="817589"/>
              </a:xfrm>
              <a:prstGeom prst="roundRect">
                <a:avLst>
                  <a:gd name="adj" fmla="val 8472"/>
                </a:avLst>
              </a:prstGeom>
              <a:solidFill>
                <a:schemeClr val="bg1"/>
              </a:solidFill>
              <a:ln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5277445" y="4382200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900" b="1" dirty="0" smtClean="0">
                    <a:latin typeface="+mn-lt"/>
                  </a:rPr>
                  <a:t>ELN</a:t>
                </a:r>
                <a:endParaRPr lang="en-GB" sz="900" b="1" dirty="0">
                  <a:latin typeface="+mn-lt"/>
                </a:endParaRPr>
              </a:p>
            </p:txBody>
          </p:sp>
          <p:pic>
            <p:nvPicPr>
              <p:cNvPr id="92" name="Grafik 91"/>
              <p:cNvPicPr>
                <a:picLocks noChangeAspect="1"/>
              </p:cNvPicPr>
              <p:nvPr/>
            </p:nvPicPr>
            <p:blipFill rotWithShape="1">
              <a:blip r:embed="rId2"/>
              <a:srcRect l="24612" t="10510" r="13946" b="10153"/>
              <a:stretch/>
            </p:blipFill>
            <p:spPr>
              <a:xfrm>
                <a:off x="5189638" y="3816280"/>
                <a:ext cx="591112" cy="591112"/>
              </a:xfrm>
              <a:prstGeom prst="rect">
                <a:avLst/>
              </a:prstGeom>
            </p:spPr>
          </p:pic>
        </p:grpSp>
        <p:cxnSp>
          <p:nvCxnSpPr>
            <p:cNvPr id="93" name="Gekrümmter Verbinder 92"/>
            <p:cNvCxnSpPr>
              <a:stCxn id="91" idx="2"/>
            </p:cNvCxnSpPr>
            <p:nvPr/>
          </p:nvCxnSpPr>
          <p:spPr>
            <a:xfrm rot="5400000" flipH="1" flipV="1">
              <a:off x="3821267" y="4666536"/>
              <a:ext cx="133856" cy="1712827"/>
            </a:xfrm>
            <a:prstGeom prst="curvedConnector5">
              <a:avLst>
                <a:gd name="adj1" fmla="val -170781"/>
                <a:gd name="adj2" fmla="val 43600"/>
                <a:gd name="adj3" fmla="val 270781"/>
              </a:avLst>
            </a:prstGeom>
            <a:ln w="28575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uppieren 93"/>
            <p:cNvGrpSpPr/>
            <p:nvPr/>
          </p:nvGrpSpPr>
          <p:grpSpPr>
            <a:xfrm>
              <a:off x="4317614" y="5456022"/>
              <a:ext cx="902409" cy="801465"/>
              <a:chOff x="1684789" y="5402391"/>
              <a:chExt cx="902409" cy="801465"/>
            </a:xfrm>
          </p:grpSpPr>
          <p:grpSp>
            <p:nvGrpSpPr>
              <p:cNvPr id="95" name="Gruppieren 94"/>
              <p:cNvGrpSpPr/>
              <p:nvPr/>
            </p:nvGrpSpPr>
            <p:grpSpPr>
              <a:xfrm>
                <a:off x="1684789" y="5402391"/>
                <a:ext cx="853990" cy="801465"/>
                <a:chOff x="1862749" y="2185928"/>
                <a:chExt cx="853990" cy="801465"/>
              </a:xfr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Ellipse 96"/>
                <p:cNvSpPr/>
                <p:nvPr/>
              </p:nvSpPr>
              <p:spPr>
                <a:xfrm>
                  <a:off x="2209043" y="2347271"/>
                  <a:ext cx="145500" cy="145500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801"/>
                </a:p>
              </p:txBody>
            </p:sp>
            <p:sp>
              <p:nvSpPr>
                <p:cNvPr id="98" name="Abgerundetes Rechteck 97"/>
                <p:cNvSpPr/>
                <p:nvPr/>
              </p:nvSpPr>
              <p:spPr>
                <a:xfrm>
                  <a:off x="1862749" y="2185928"/>
                  <a:ext cx="853990" cy="801465"/>
                </a:xfrm>
                <a:prstGeom prst="roundRect">
                  <a:avLst>
                    <a:gd name="adj" fmla="val 8472"/>
                  </a:avLst>
                </a:prstGeom>
                <a:grpFill/>
                <a:ln>
                  <a:solidFill>
                    <a:srgbClr val="4D4D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6" name="Textfeld 95"/>
              <p:cNvSpPr txBox="1"/>
              <p:nvPr/>
            </p:nvSpPr>
            <p:spPr>
              <a:xfrm>
                <a:off x="1691345" y="5841902"/>
                <a:ext cx="8958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Well-described research data</a:t>
                </a:r>
                <a:endParaRPr lang="en-US" sz="800" dirty="0"/>
              </a:p>
            </p:txBody>
          </p:sp>
        </p:grpSp>
        <p:sp>
          <p:nvSpPr>
            <p:cNvPr id="99" name="Flussdiagramm: Mehrere Dokumente 98"/>
            <p:cNvSpPr/>
            <p:nvPr/>
          </p:nvSpPr>
          <p:spPr>
            <a:xfrm>
              <a:off x="4413891" y="5553494"/>
              <a:ext cx="460703" cy="330001"/>
            </a:xfrm>
            <a:prstGeom prst="flowChartMultidocument">
              <a:avLst/>
            </a:prstGeom>
            <a:solidFill>
              <a:srgbClr val="EBEBE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dirty="0" smtClean="0">
                  <a:solidFill>
                    <a:schemeClr val="tx1"/>
                  </a:solidFill>
                </a:rPr>
                <a:t>Data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100" name="Gruppieren 99"/>
            <p:cNvGrpSpPr/>
            <p:nvPr/>
          </p:nvGrpSpPr>
          <p:grpSpPr>
            <a:xfrm>
              <a:off x="4689295" y="5513950"/>
              <a:ext cx="397903" cy="405320"/>
              <a:chOff x="1687840" y="5559691"/>
              <a:chExt cx="397903" cy="405320"/>
            </a:xfrm>
          </p:grpSpPr>
          <p:grpSp>
            <p:nvGrpSpPr>
              <p:cNvPr id="101" name="Gruppieren 100"/>
              <p:cNvGrpSpPr/>
              <p:nvPr/>
            </p:nvGrpSpPr>
            <p:grpSpPr>
              <a:xfrm>
                <a:off x="1687840" y="5559691"/>
                <a:ext cx="397903" cy="385532"/>
                <a:chOff x="942362" y="5709231"/>
                <a:chExt cx="786529" cy="762072"/>
              </a:xfrm>
            </p:grpSpPr>
            <p:grpSp>
              <p:nvGrpSpPr>
                <p:cNvPr id="103" name="Gruppieren 102"/>
                <p:cNvGrpSpPr/>
                <p:nvPr/>
              </p:nvGrpSpPr>
              <p:grpSpPr>
                <a:xfrm>
                  <a:off x="1120362" y="5709231"/>
                  <a:ext cx="608529" cy="710915"/>
                  <a:chOff x="3779533" y="7925022"/>
                  <a:chExt cx="1598600" cy="1867564"/>
                </a:xfrm>
              </p:grpSpPr>
              <p:sp>
                <p:nvSpPr>
                  <p:cNvPr id="108" name="Gefaltete Ecke 107"/>
                  <p:cNvSpPr/>
                  <p:nvPr/>
                </p:nvSpPr>
                <p:spPr>
                  <a:xfrm rot="10800000" flipH="1">
                    <a:off x="3779533" y="7925022"/>
                    <a:ext cx="1413733" cy="1867558"/>
                  </a:xfrm>
                  <a:prstGeom prst="foldedCorner">
                    <a:avLst>
                      <a:gd name="adj" fmla="val 29463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/>
                  </a:p>
                </p:txBody>
              </p:sp>
              <p:sp>
                <p:nvSpPr>
                  <p:cNvPr id="109" name="Textfeld 108"/>
                  <p:cNvSpPr txBox="1"/>
                  <p:nvPr/>
                </p:nvSpPr>
                <p:spPr>
                  <a:xfrm>
                    <a:off x="3803238" y="8227794"/>
                    <a:ext cx="1574895" cy="8790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{</a:t>
                    </a:r>
                    <a:r>
                      <a:rPr lang="en-GB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✓</a:t>
                    </a:r>
                    <a:r>
                      <a:rPr lang="en-GB" sz="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radley Hand ITC" panose="03070402050302030203" pitchFamily="66" charset="0"/>
                      </a:rPr>
                      <a:t>x</a:t>
                    </a:r>
                    <a:r>
                      <a: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}</a:t>
                    </a:r>
                    <a:endParaRPr lang="en-GB" sz="5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10" name="Rechteck 109"/>
                  <p:cNvSpPr/>
                  <p:nvPr/>
                </p:nvSpPr>
                <p:spPr>
                  <a:xfrm>
                    <a:off x="3779533" y="9130668"/>
                    <a:ext cx="1413733" cy="66191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de-DE" sz="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 SemiBold" panose="020B0502040204020203" pitchFamily="34" charset="0"/>
                      </a:rPr>
                      <a:t>JSON</a:t>
                    </a:r>
                    <a:endParaRPr lang="en-GB" sz="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Bahnschrift SemiBold" panose="020B0502040204020203" pitchFamily="34" charset="0"/>
                    </a:endParaRPr>
                  </a:p>
                </p:txBody>
              </p:sp>
            </p:grpSp>
            <p:grpSp>
              <p:nvGrpSpPr>
                <p:cNvPr id="104" name="Gruppieren 103"/>
                <p:cNvGrpSpPr/>
                <p:nvPr/>
              </p:nvGrpSpPr>
              <p:grpSpPr>
                <a:xfrm>
                  <a:off x="942362" y="5760390"/>
                  <a:ext cx="745262" cy="710913"/>
                  <a:chOff x="3507501" y="7925028"/>
                  <a:chExt cx="1957797" cy="1867558"/>
                </a:xfrm>
              </p:grpSpPr>
              <p:sp>
                <p:nvSpPr>
                  <p:cNvPr id="105" name="Gefaltete Ecke 104"/>
                  <p:cNvSpPr/>
                  <p:nvPr/>
                </p:nvSpPr>
                <p:spPr>
                  <a:xfrm rot="10800000" flipH="1">
                    <a:off x="3779535" y="7925028"/>
                    <a:ext cx="1413732" cy="1867558"/>
                  </a:xfrm>
                  <a:prstGeom prst="foldedCorner">
                    <a:avLst>
                      <a:gd name="adj" fmla="val 29463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/>
                  </a:p>
                </p:txBody>
              </p:sp>
              <p:sp>
                <p:nvSpPr>
                  <p:cNvPr id="106" name="Textfeld 105"/>
                  <p:cNvSpPr txBox="1"/>
                  <p:nvPr/>
                </p:nvSpPr>
                <p:spPr>
                  <a:xfrm>
                    <a:off x="3507501" y="8061248"/>
                    <a:ext cx="1957797" cy="11187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800" dirty="0"/>
                      <a:t>{</a:t>
                    </a:r>
                    <a:r>
                      <a:rPr lang="en-GB" sz="800" dirty="0"/>
                      <a:t>✓</a:t>
                    </a:r>
                    <a:r>
                      <a:rPr lang="en-GB" sz="800" b="1" dirty="0">
                        <a:latin typeface="Bradley Hand ITC" panose="03070402050302030203" pitchFamily="66" charset="0"/>
                      </a:rPr>
                      <a:t>x</a:t>
                    </a:r>
                    <a:r>
                      <a:rPr lang="de-DE" sz="800" dirty="0"/>
                      <a:t>}</a:t>
                    </a:r>
                    <a:endParaRPr lang="en-GB" sz="800" dirty="0"/>
                  </a:p>
                </p:txBody>
              </p:sp>
              <p:sp>
                <p:nvSpPr>
                  <p:cNvPr id="107" name="Rechteck 106"/>
                  <p:cNvSpPr/>
                  <p:nvPr/>
                </p:nvSpPr>
                <p:spPr>
                  <a:xfrm>
                    <a:off x="3779533" y="9130666"/>
                    <a:ext cx="1413733" cy="66192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5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102" name="Textfeld 101"/>
              <p:cNvSpPr txBox="1"/>
              <p:nvPr/>
            </p:nvSpPr>
            <p:spPr>
              <a:xfrm>
                <a:off x="1695045" y="5795734"/>
                <a:ext cx="35618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500" smtClean="0"/>
                  <a:t>JSON</a:t>
                </a:r>
                <a:endParaRPr lang="en-GB" sz="500" dirty="0"/>
              </a:p>
            </p:txBody>
          </p:sp>
        </p:grpSp>
      </p:grpSp>
      <p:sp>
        <p:nvSpPr>
          <p:cNvPr id="111" name="Textfeld 110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  <p:sp>
        <p:nvSpPr>
          <p:cNvPr id="112" name="Textfeld 111"/>
          <p:cNvSpPr txBox="1"/>
          <p:nvPr/>
        </p:nvSpPr>
        <p:spPr>
          <a:xfrm>
            <a:off x="8370367" y="5267184"/>
            <a:ext cx="2406345" cy="11695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Research data repositories for plasma science and technology: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hlinkClick r:id="rId7"/>
              </a:rPr>
              <a:t>https</a:t>
            </a:r>
            <a:r>
              <a:rPr lang="en-GB" sz="1400" dirty="0">
                <a:hlinkClick r:id="rId7"/>
              </a:rPr>
              <a:t>://www.inptdat.de</a:t>
            </a:r>
            <a:r>
              <a:rPr lang="en-GB" sz="1400" dirty="0" smtClean="0">
                <a:hlinkClick r:id="rId7"/>
              </a:rPr>
              <a:t>/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8"/>
              </a:rPr>
              <a:t>https://rdpcidat.rub.de</a:t>
            </a:r>
            <a:r>
              <a:rPr lang="en-GB" sz="1400" dirty="0" smtClean="0">
                <a:hlinkClick r:id="rId8"/>
              </a:rPr>
              <a:t>/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13" name="Titel 1"/>
          <p:cNvSpPr>
            <a:spLocks noGrp="1"/>
          </p:cNvSpPr>
          <p:nvPr>
            <p:ph type="title"/>
          </p:nvPr>
        </p:nvSpPr>
        <p:spPr>
          <a:xfrm>
            <a:off x="1899537" y="422186"/>
            <a:ext cx="8915177" cy="592720"/>
          </a:xfrm>
        </p:spPr>
        <p:txBody>
          <a:bodyPr/>
          <a:lstStyle/>
          <a:p>
            <a:r>
              <a:rPr lang="en-US" dirty="0" smtClean="0"/>
              <a:t>Production ready workflows at INP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761182" y="3042419"/>
            <a:ext cx="2448272" cy="1951405"/>
            <a:chOff x="191776" y="2296901"/>
            <a:chExt cx="1085250" cy="865003"/>
          </a:xfrm>
        </p:grpSpPr>
        <p:sp>
          <p:nvSpPr>
            <p:cNvPr id="7" name="Abgerundetes Rechteck 6"/>
            <p:cNvSpPr/>
            <p:nvPr/>
          </p:nvSpPr>
          <p:spPr>
            <a:xfrm>
              <a:off x="311894" y="2296901"/>
              <a:ext cx="853990" cy="801465"/>
            </a:xfrm>
            <a:prstGeom prst="roundRect">
              <a:avLst>
                <a:gd name="adj" fmla="val 8472"/>
              </a:avLst>
            </a:prstGeom>
            <a:solidFill>
              <a:schemeClr val="bg1"/>
            </a:solidFill>
            <a:ln>
              <a:solidFill>
                <a:srgbClr val="4D4D4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oogle Shape;362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225" y="2368165"/>
              <a:ext cx="641626" cy="42557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Rechteck 8"/>
            <p:cNvSpPr/>
            <p:nvPr/>
          </p:nvSpPr>
          <p:spPr>
            <a:xfrm>
              <a:off x="191776" y="2747646"/>
              <a:ext cx="1085250" cy="414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Ontology / </a:t>
              </a:r>
              <a:br>
                <a:rPr lang="en-US" sz="1400" b="1" dirty="0" smtClean="0">
                  <a:solidFill>
                    <a:schemeClr val="tx1"/>
                  </a:solidFill>
                </a:rPr>
              </a:br>
              <a:r>
                <a:rPr lang="en-US" sz="1400" b="1" dirty="0" smtClean="0">
                  <a:solidFill>
                    <a:schemeClr val="tx1"/>
                  </a:solidFill>
                </a:rPr>
                <a:t>Knowledge Graph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384918" y="3045268"/>
            <a:ext cx="1926560" cy="1808066"/>
            <a:chOff x="987722" y="3465090"/>
            <a:chExt cx="853990" cy="80146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987722" y="3465090"/>
              <a:ext cx="853990" cy="801465"/>
              <a:chOff x="2165962" y="3291509"/>
              <a:chExt cx="853990" cy="801465"/>
            </a:xfrm>
          </p:grpSpPr>
          <p:sp>
            <p:nvSpPr>
              <p:cNvPr id="13" name="Abgerundetes Rechteck 12"/>
              <p:cNvSpPr/>
              <p:nvPr/>
            </p:nvSpPr>
            <p:spPr>
              <a:xfrm>
                <a:off x="2165962" y="3291509"/>
                <a:ext cx="853990" cy="801465"/>
              </a:xfrm>
              <a:prstGeom prst="roundRect">
                <a:avLst>
                  <a:gd name="adj" fmla="val 8472"/>
                </a:avLst>
              </a:prstGeom>
              <a:solidFill>
                <a:schemeClr val="bg1"/>
              </a:solidFill>
              <a:ln>
                <a:solidFill>
                  <a:srgbClr val="4D4D4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/>
              <a:srcRect l="917" t="2151" r="1335" b="1"/>
              <a:stretch/>
            </p:blipFill>
            <p:spPr>
              <a:xfrm>
                <a:off x="2210744" y="3320752"/>
                <a:ext cx="780005" cy="532975"/>
              </a:xfrm>
              <a:prstGeom prst="rect">
                <a:avLst/>
              </a:prstGeom>
            </p:spPr>
          </p:pic>
        </p:grpSp>
        <p:sp>
          <p:nvSpPr>
            <p:cNvPr id="12" name="Textfeld 11"/>
            <p:cNvSpPr txBox="1"/>
            <p:nvPr/>
          </p:nvSpPr>
          <p:spPr>
            <a:xfrm>
              <a:off x="1147667" y="4051586"/>
              <a:ext cx="470537" cy="150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latin typeface="+mn-lt"/>
                </a:rPr>
                <a:t>Adamant</a:t>
              </a:r>
              <a:endParaRPr lang="en-GB" sz="900" b="1" dirty="0">
                <a:latin typeface="+mn-lt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444835" y="371242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+</a:t>
            </a:r>
            <a:endParaRPr lang="en-GB" sz="3600" dirty="0"/>
          </a:p>
        </p:txBody>
      </p:sp>
      <p:sp>
        <p:nvSpPr>
          <p:cNvPr id="16" name="Abgerundetes Rechteck 15"/>
          <p:cNvSpPr/>
          <p:nvPr/>
        </p:nvSpPr>
        <p:spPr>
          <a:xfrm>
            <a:off x="6751377" y="3311573"/>
            <a:ext cx="4752529" cy="1448026"/>
          </a:xfrm>
          <a:prstGeom prst="roundRect">
            <a:avLst>
              <a:gd name="adj" fmla="val 8472"/>
            </a:avLst>
          </a:prstGeom>
          <a:solidFill>
            <a:schemeClr val="bg1"/>
          </a:solidFill>
          <a:ln>
            <a:solidFill>
              <a:srgbClr val="4D4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Standardized experiment documentation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approved (modular)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schemas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Reuse of existing metadata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>
                <a:solidFill>
                  <a:srgbClr val="4D4D4D"/>
                </a:solidFill>
              </a:rPr>
              <a:t>Auto.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suggestions on experiment design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28065" y="371242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=</a:t>
            </a:r>
            <a:endParaRPr lang="en-GB" sz="3600" dirty="0"/>
          </a:p>
        </p:txBody>
      </p:sp>
      <p:sp>
        <p:nvSpPr>
          <p:cNvPr id="18" name="Textfeld 17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1899537" y="162099"/>
            <a:ext cx="8915177" cy="85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GB" sz="2000" b="1" dirty="0" smtClean="0"/>
              <a:t>Concept</a:t>
            </a:r>
            <a:r>
              <a:rPr lang="en-GB" dirty="0" smtClean="0"/>
              <a:t>: o</a:t>
            </a:r>
            <a:r>
              <a:rPr lang="en-GB" sz="2000" dirty="0" smtClean="0"/>
              <a:t>ntology </a:t>
            </a:r>
            <a:r>
              <a:rPr lang="en-GB" sz="2000" dirty="0"/>
              <a:t>and knowledge graph for standardized and </a:t>
            </a:r>
            <a:r>
              <a:rPr lang="en-GB" sz="2000" i="1" dirty="0"/>
              <a:t>assisted</a:t>
            </a:r>
            <a:r>
              <a:rPr lang="en-GB" sz="2000" dirty="0"/>
              <a:t> experiment design, and quick re-use of existing metadata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8270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1F383-2708-4F37-92DA-2E3FF4791404}" type="slidenum">
              <a:rPr lang="de-DE" altLang="de-DE" sz="12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de-DE" altLang="de-DE" sz="16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53" y="1503197"/>
            <a:ext cx="4735294" cy="535321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7196862" y="2870674"/>
            <a:ext cx="2763007" cy="1905640"/>
            <a:chOff x="6148070" y="3008987"/>
            <a:chExt cx="2763007" cy="1905640"/>
          </a:xfrm>
        </p:grpSpPr>
        <p:sp>
          <p:nvSpPr>
            <p:cNvPr id="8" name="Freihandform 7"/>
            <p:cNvSpPr/>
            <p:nvPr/>
          </p:nvSpPr>
          <p:spPr>
            <a:xfrm>
              <a:off x="6148070" y="3042419"/>
              <a:ext cx="2763007" cy="1872208"/>
            </a:xfrm>
            <a:custGeom>
              <a:avLst/>
              <a:gdLst>
                <a:gd name="connsiteX0" fmla="*/ 233599 w 2763007"/>
                <a:gd name="connsiteY0" fmla="*/ 0 h 1872208"/>
                <a:gd name="connsiteX1" fmla="*/ 2754133 w 2763007"/>
                <a:gd name="connsiteY1" fmla="*/ 0 h 1872208"/>
                <a:gd name="connsiteX2" fmla="*/ 2763007 w 2763007"/>
                <a:gd name="connsiteY2" fmla="*/ 8874 h 1872208"/>
                <a:gd name="connsiteX3" fmla="*/ 2763007 w 2763007"/>
                <a:gd name="connsiteY3" fmla="*/ 1863334 h 1872208"/>
                <a:gd name="connsiteX4" fmla="*/ 2754133 w 2763007"/>
                <a:gd name="connsiteY4" fmla="*/ 1872208 h 1872208"/>
                <a:gd name="connsiteX5" fmla="*/ 233599 w 2763007"/>
                <a:gd name="connsiteY5" fmla="*/ 1872208 h 1872208"/>
                <a:gd name="connsiteX6" fmla="*/ 224725 w 2763007"/>
                <a:gd name="connsiteY6" fmla="*/ 1863334 h 1872208"/>
                <a:gd name="connsiteX7" fmla="*/ 224725 w 2763007"/>
                <a:gd name="connsiteY7" fmla="*/ 926229 h 1872208"/>
                <a:gd name="connsiteX8" fmla="*/ 0 w 2763007"/>
                <a:gd name="connsiteY8" fmla="*/ 850594 h 1872208"/>
                <a:gd name="connsiteX9" fmla="*/ 224725 w 2763007"/>
                <a:gd name="connsiteY9" fmla="*/ 774959 h 1872208"/>
                <a:gd name="connsiteX10" fmla="*/ 224725 w 2763007"/>
                <a:gd name="connsiteY10" fmla="*/ 8874 h 1872208"/>
                <a:gd name="connsiteX11" fmla="*/ 233599 w 2763007"/>
                <a:gd name="connsiteY11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007" h="1872208">
                  <a:moveTo>
                    <a:pt x="233599" y="0"/>
                  </a:moveTo>
                  <a:lnTo>
                    <a:pt x="2754133" y="0"/>
                  </a:lnTo>
                  <a:cubicBezTo>
                    <a:pt x="2759034" y="0"/>
                    <a:pt x="2763007" y="3973"/>
                    <a:pt x="2763007" y="8874"/>
                  </a:cubicBezTo>
                  <a:lnTo>
                    <a:pt x="2763007" y="1863334"/>
                  </a:lnTo>
                  <a:cubicBezTo>
                    <a:pt x="2763007" y="1868235"/>
                    <a:pt x="2759034" y="1872208"/>
                    <a:pt x="2754133" y="1872208"/>
                  </a:cubicBezTo>
                  <a:lnTo>
                    <a:pt x="233599" y="1872208"/>
                  </a:lnTo>
                  <a:cubicBezTo>
                    <a:pt x="228698" y="1872208"/>
                    <a:pt x="224725" y="1868235"/>
                    <a:pt x="224725" y="1863334"/>
                  </a:cubicBezTo>
                  <a:lnTo>
                    <a:pt x="224725" y="926229"/>
                  </a:lnTo>
                  <a:lnTo>
                    <a:pt x="0" y="850594"/>
                  </a:lnTo>
                  <a:lnTo>
                    <a:pt x="224725" y="774959"/>
                  </a:lnTo>
                  <a:lnTo>
                    <a:pt x="224725" y="8874"/>
                  </a:lnTo>
                  <a:cubicBezTo>
                    <a:pt x="224725" y="3973"/>
                    <a:pt x="228698" y="0"/>
                    <a:pt x="23359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372795" y="3058267"/>
              <a:ext cx="17556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Suggested field elements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480807" y="3378805"/>
              <a:ext cx="2268252" cy="400110"/>
              <a:chOff x="6351748" y="3378806"/>
              <a:chExt cx="2109279" cy="400110"/>
            </a:xfrm>
          </p:grpSpPr>
          <p:sp>
            <p:nvSpPr>
              <p:cNvPr id="23" name="Abgerundetes Rechteck 22"/>
              <p:cNvSpPr/>
              <p:nvPr/>
            </p:nvSpPr>
            <p:spPr>
              <a:xfrm>
                <a:off x="6351748" y="3438659"/>
                <a:ext cx="2109279" cy="266883"/>
              </a:xfrm>
              <a:prstGeom prst="roundRect">
                <a:avLst>
                  <a:gd name="adj" fmla="val 50000"/>
                </a:avLst>
              </a:prstGeom>
              <a:solidFill>
                <a:srgbClr val="E8F4FD"/>
              </a:solidFill>
              <a:ln w="6350">
                <a:solidFill>
                  <a:srgbClr val="E8F4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</a:t>
                </a: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Diagnostics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6351748" y="3378806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F51B5"/>
                    </a:solidFill>
                  </a:rPr>
                  <a:t>+</a:t>
                </a:r>
                <a:endParaRPr lang="en-GB" sz="1200" b="1" dirty="0">
                  <a:solidFill>
                    <a:srgbClr val="3F51B5"/>
                  </a:solidFill>
                </a:endParaRP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8152615" y="3449929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solidFill>
                      <a:srgbClr val="3F51B5"/>
                    </a:solidFill>
                  </a:rPr>
                  <a:t>?</a:t>
                </a:r>
                <a:endParaRPr lang="en-GB" sz="1200" dirty="0">
                  <a:solidFill>
                    <a:srgbClr val="3F51B5"/>
                  </a:solidFill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6480807" y="3685933"/>
              <a:ext cx="2248458" cy="400110"/>
              <a:chOff x="6351748" y="3685934"/>
              <a:chExt cx="2109279" cy="400110"/>
            </a:xfrm>
          </p:grpSpPr>
          <p:sp>
            <p:nvSpPr>
              <p:cNvPr id="20" name="Abgerundetes Rechteck 19"/>
              <p:cNvSpPr/>
              <p:nvPr/>
            </p:nvSpPr>
            <p:spPr>
              <a:xfrm>
                <a:off x="6351748" y="3745787"/>
                <a:ext cx="2109279" cy="2668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</a:t>
                </a: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Amount of seeds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6351748" y="3685934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F51B5"/>
                    </a:solidFill>
                  </a:rPr>
                  <a:t>+</a:t>
                </a:r>
                <a:endParaRPr lang="en-GB" sz="1200" b="1" dirty="0">
                  <a:solidFill>
                    <a:srgbClr val="3F51B5"/>
                  </a:solidFill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8172995" y="374325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solidFill>
                      <a:srgbClr val="3F51B5"/>
                    </a:solidFill>
                  </a:rPr>
                  <a:t>?</a:t>
                </a:r>
                <a:endParaRPr lang="en-GB" sz="1200" dirty="0">
                  <a:solidFill>
                    <a:srgbClr val="3F51B5"/>
                  </a:solidFill>
                </a:endParaRPr>
              </a:p>
            </p:txBody>
          </p:sp>
        </p:grpSp>
        <p:cxnSp>
          <p:nvCxnSpPr>
            <p:cNvPr id="12" name="Gerader Verbinder 11"/>
            <p:cNvCxnSpPr/>
            <p:nvPr/>
          </p:nvCxnSpPr>
          <p:spPr>
            <a:xfrm flipH="1">
              <a:off x="6402133" y="3327457"/>
              <a:ext cx="247126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8591759" y="30089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50057"/>
                  </a:solidFill>
                </a:rPr>
                <a:t>×</a:t>
              </a:r>
              <a:endParaRPr lang="en-GB" dirty="0">
                <a:solidFill>
                  <a:srgbClr val="F50057"/>
                </a:solidFill>
              </a:endParaRP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6480807" y="3993061"/>
              <a:ext cx="2248458" cy="400110"/>
              <a:chOff x="6351748" y="3685934"/>
              <a:chExt cx="2109279" cy="400110"/>
            </a:xfrm>
          </p:grpSpPr>
          <p:sp>
            <p:nvSpPr>
              <p:cNvPr id="17" name="Abgerundetes Rechteck 16"/>
              <p:cNvSpPr/>
              <p:nvPr/>
            </p:nvSpPr>
            <p:spPr>
              <a:xfrm>
                <a:off x="6351748" y="3745787"/>
                <a:ext cx="2109279" cy="2668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Used seed accession(s)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6351748" y="3685934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F51B5"/>
                    </a:solidFill>
                  </a:rPr>
                  <a:t>+</a:t>
                </a:r>
                <a:endParaRPr lang="en-GB" sz="1200" b="1" dirty="0">
                  <a:solidFill>
                    <a:srgbClr val="3F51B5"/>
                  </a:solidFill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8172995" y="374325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solidFill>
                      <a:srgbClr val="3F51B5"/>
                    </a:solidFill>
                  </a:rPr>
                  <a:t>?</a:t>
                </a:r>
                <a:endParaRPr lang="en-GB" sz="1200" dirty="0">
                  <a:solidFill>
                    <a:srgbClr val="3F51B5"/>
                  </a:solidFill>
                </a:endParaRPr>
              </a:p>
            </p:txBody>
          </p:sp>
        </p:grp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923" y="4410571"/>
              <a:ext cx="216024" cy="213324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167903" y="4596398"/>
              <a:ext cx="9300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 smtClean="0">
                  <a:solidFill>
                    <a:schemeClr val="bg1">
                      <a:lumMod val="75000"/>
                    </a:schemeClr>
                  </a:solidFill>
                </a:rPr>
                <a:t>Loading more suggestions</a:t>
              </a:r>
            </a:p>
            <a:p>
              <a:pPr algn="ctr"/>
              <a:r>
                <a:rPr lang="en-US" sz="500" dirty="0" smtClean="0">
                  <a:solidFill>
                    <a:schemeClr val="bg1">
                      <a:lumMod val="75000"/>
                    </a:schemeClr>
                  </a:solidFill>
                </a:rPr>
                <a:t>Please wait</a:t>
              </a:r>
              <a:endParaRPr lang="en-US" sz="5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Abgerundetes Rechteck 25"/>
          <p:cNvSpPr/>
          <p:nvPr/>
        </p:nvSpPr>
        <p:spPr>
          <a:xfrm>
            <a:off x="2975093" y="4319797"/>
            <a:ext cx="504056" cy="1627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bgerundetes Rechteck 26"/>
          <p:cNvSpPr/>
          <p:nvPr/>
        </p:nvSpPr>
        <p:spPr>
          <a:xfrm>
            <a:off x="7417590" y="4830154"/>
            <a:ext cx="2540324" cy="290698"/>
          </a:xfrm>
          <a:prstGeom prst="roundRect">
            <a:avLst>
              <a:gd name="adj" fmla="val 2713"/>
            </a:avLst>
          </a:prstGeom>
          <a:solidFill>
            <a:schemeClr val="bg1"/>
          </a:solidFill>
          <a:ln w="952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feld 27"/>
          <p:cNvSpPr txBox="1"/>
          <p:nvPr/>
        </p:nvSpPr>
        <p:spPr>
          <a:xfrm>
            <a:off x="7417590" y="4845339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Existing metadata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9636554" y="479605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50057"/>
                </a:solidFill>
              </a:rPr>
              <a:t>×</a:t>
            </a:r>
            <a:endParaRPr lang="en-GB" dirty="0">
              <a:solidFill>
                <a:srgbClr val="F50057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9522557" y="4927962"/>
            <a:ext cx="105526" cy="105526"/>
          </a:xfrm>
          <a:prstGeom prst="rect">
            <a:avLst/>
          </a:prstGeom>
          <a:solidFill>
            <a:schemeClr val="bg1"/>
          </a:solidFill>
          <a:ln w="952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Gerader Verbinder 30"/>
          <p:cNvCxnSpPr/>
          <p:nvPr/>
        </p:nvCxnSpPr>
        <p:spPr>
          <a:xfrm>
            <a:off x="9520652" y="4937569"/>
            <a:ext cx="105526" cy="0"/>
          </a:xfrm>
          <a:prstGeom prst="line">
            <a:avLst/>
          </a:prstGeom>
          <a:ln w="1270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9573389" y="3054231"/>
            <a:ext cx="105526" cy="0"/>
          </a:xfrm>
          <a:prstGeom prst="line">
            <a:avLst/>
          </a:prstGeom>
          <a:ln w="1270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1" y="3427859"/>
            <a:ext cx="152364" cy="187491"/>
          </a:xfrm>
          <a:prstGeom prst="rect">
            <a:avLst/>
          </a:prstGeom>
        </p:spPr>
      </p:pic>
      <p:sp>
        <p:nvSpPr>
          <p:cNvPr id="34" name="Abgerundetes Rechteck 33"/>
          <p:cNvSpPr/>
          <p:nvPr/>
        </p:nvSpPr>
        <p:spPr>
          <a:xfrm>
            <a:off x="8556612" y="2773931"/>
            <a:ext cx="2105015" cy="552451"/>
          </a:xfrm>
          <a:prstGeom prst="roundRect">
            <a:avLst>
              <a:gd name="adj" fmla="val 21082"/>
            </a:avLst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Because you have “Plasma Source” and “Plasma Target”. Click to read more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4088873" y="680566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I. Chaerony Siffa, deRSE24, Würzburg, 07/03/2024</a:t>
            </a:r>
            <a:endParaRPr lang="en-GB" sz="1200" dirty="0"/>
          </a:p>
        </p:txBody>
      </p:sp>
      <p:sp>
        <p:nvSpPr>
          <p:cNvPr id="36" name="Titel 1"/>
          <p:cNvSpPr txBox="1">
            <a:spLocks/>
          </p:cNvSpPr>
          <p:nvPr/>
        </p:nvSpPr>
        <p:spPr bwMode="auto">
          <a:xfrm>
            <a:off x="1899537" y="162099"/>
            <a:ext cx="8915177" cy="85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041" tIns="63020" rIns="126041" bIns="630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1E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1E46"/>
                </a:solidFill>
                <a:latin typeface="Arial" charset="0"/>
              </a:defRPr>
            </a:lvl5pPr>
            <a:lvl6pPr marL="63020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6pPr>
            <a:lvl7pPr marL="12604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7pPr>
            <a:lvl8pPr marL="1890613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8pPr>
            <a:lvl9pPr marL="252081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1E46"/>
                </a:solidFill>
                <a:latin typeface="Arial" charset="0"/>
              </a:defRPr>
            </a:lvl9pPr>
          </a:lstStyle>
          <a:p>
            <a:r>
              <a:rPr lang="en-GB" sz="2000" b="1" dirty="0" smtClean="0"/>
              <a:t>Concept</a:t>
            </a:r>
            <a:r>
              <a:rPr lang="en-GB" dirty="0" smtClean="0"/>
              <a:t>: o</a:t>
            </a:r>
            <a:r>
              <a:rPr lang="en-GB" sz="2000" dirty="0" smtClean="0"/>
              <a:t>ntology </a:t>
            </a:r>
            <a:r>
              <a:rPr lang="en-GB" sz="2000" dirty="0"/>
              <a:t>and knowledge graph for </a:t>
            </a:r>
            <a:r>
              <a:rPr lang="en-GB" sz="2000" b="1" dirty="0"/>
              <a:t>standardized and </a:t>
            </a:r>
            <a:r>
              <a:rPr lang="en-GB" sz="2000" b="1" i="1" dirty="0"/>
              <a:t>assisted</a:t>
            </a:r>
            <a:r>
              <a:rPr lang="en-GB" sz="2000" b="1" dirty="0"/>
              <a:t> experiment design</a:t>
            </a:r>
            <a:r>
              <a:rPr lang="en-GB" sz="2000" dirty="0"/>
              <a:t>, and quick re-use of existing metadata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3981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1_Master_Greif">
  <a:themeElements>
    <a:clrScheme name="INP_Farbpalette">
      <a:dk1>
        <a:srgbClr val="000000"/>
      </a:dk1>
      <a:lt1>
        <a:sysClr val="window" lastClr="FFFFFF"/>
      </a:lt1>
      <a:dk2>
        <a:srgbClr val="002658"/>
      </a:dk2>
      <a:lt2>
        <a:srgbClr val="F2F2F2"/>
      </a:lt2>
      <a:accent1>
        <a:srgbClr val="002658"/>
      </a:accent1>
      <a:accent2>
        <a:srgbClr val="E6007E"/>
      </a:accent2>
      <a:accent3>
        <a:srgbClr val="009FE3"/>
      </a:accent3>
      <a:accent4>
        <a:srgbClr val="48AF7A"/>
      </a:accent4>
      <a:accent5>
        <a:srgbClr val="8064A2"/>
      </a:accent5>
      <a:accent6>
        <a:srgbClr val="FEB2FF"/>
      </a:accent6>
      <a:hlink>
        <a:srgbClr val="0000FF"/>
      </a:hlink>
      <a:folHlink>
        <a:srgbClr val="800080"/>
      </a:folHlink>
    </a:clrScheme>
    <a:fontScheme name="1_Master_Grei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_Grei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Grei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Grei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x9-en-INP_allg.potx" id="{5DC25315-AB3C-4448-824E-BC1D05CC69EF}" vid="{1DA5074E-FC1A-49D5-9BB2-3DB490E304A0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16x9-en-INP_allg</Template>
  <TotalTime>0</TotalTime>
  <Words>1194</Words>
  <Application>Microsoft Office PowerPoint</Application>
  <PresentationFormat>Benutzerdefiniert</PresentationFormat>
  <Paragraphs>250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Yu Gothic UI</vt:lpstr>
      <vt:lpstr>Arial</vt:lpstr>
      <vt:lpstr>Bahnschrift SemiBold</vt:lpstr>
      <vt:lpstr>Bradley Hand ITC</vt:lpstr>
      <vt:lpstr>Consolas</vt:lpstr>
      <vt:lpstr>Wingdings</vt:lpstr>
      <vt:lpstr>1_Master_Greif</vt:lpstr>
      <vt:lpstr>Structured Experiment Metadata Acquisition Using Adamant: Current State and Concepts</vt:lpstr>
      <vt:lpstr>PowerPoint-Präsentation</vt:lpstr>
      <vt:lpstr>Challenges in plasma science and technology</vt:lpstr>
      <vt:lpstr>Our approach: eLabFTW + Adamant</vt:lpstr>
      <vt:lpstr>Our approach: eLabFTW + Adamant</vt:lpstr>
      <vt:lpstr>Adamant: general workflow</vt:lpstr>
      <vt:lpstr>Production ready workflows at INP</vt:lpstr>
      <vt:lpstr>PowerPoint-Präsentation</vt:lpstr>
      <vt:lpstr>PowerPoint-Präsentation</vt:lpstr>
      <vt:lpstr>PowerPoint-Präsentation</vt:lpstr>
      <vt:lpstr>PowerPoint-Präsentation</vt:lpstr>
      <vt:lpstr>Challenge and idea</vt:lpstr>
      <vt:lpstr>Summary</vt:lpstr>
      <vt:lpstr>Advertisement</vt:lpstr>
      <vt:lpstr>Contact</vt:lpstr>
    </vt:vector>
  </TitlesOfParts>
  <Company>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Leibniz Institute for Plasma Science  and Technology (INP)</dc:title>
  <dc:creator>Chaerony Siffa, Ihda</dc:creator>
  <cp:lastModifiedBy>Chaerony Siffa, Ihda</cp:lastModifiedBy>
  <cp:revision>89</cp:revision>
  <dcterms:created xsi:type="dcterms:W3CDTF">2024-03-04T10:46:14Z</dcterms:created>
  <dcterms:modified xsi:type="dcterms:W3CDTF">2024-03-06T17:05:38Z</dcterms:modified>
</cp:coreProperties>
</file>