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8" r:id="rId1"/>
  </p:sldMasterIdLst>
  <p:notesMasterIdLst>
    <p:notesMasterId r:id="rId16"/>
  </p:notesMasterIdLst>
  <p:sldIdLst>
    <p:sldId id="392" r:id="rId2"/>
    <p:sldId id="699" r:id="rId3"/>
    <p:sldId id="701" r:id="rId4"/>
    <p:sldId id="700" r:id="rId5"/>
    <p:sldId id="706" r:id="rId6"/>
    <p:sldId id="703" r:id="rId7"/>
    <p:sldId id="710" r:id="rId8"/>
    <p:sldId id="705" r:id="rId9"/>
    <p:sldId id="659" r:id="rId10"/>
    <p:sldId id="712" r:id="rId11"/>
    <p:sldId id="711" r:id="rId12"/>
    <p:sldId id="713" r:id="rId13"/>
    <p:sldId id="708" r:id="rId14"/>
    <p:sldId id="70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C9C9C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3" autoAdjust="0"/>
    <p:restoredTop sz="95281" autoAdjust="0"/>
  </p:normalViewPr>
  <p:slideViewPr>
    <p:cSldViewPr snapToGrid="0">
      <p:cViewPr>
        <p:scale>
          <a:sx n="130" d="100"/>
          <a:sy n="130" d="100"/>
        </p:scale>
        <p:origin x="1368" y="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26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77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5DDD1-F7F0-416A-B4D8-E20D79312051}" type="datetimeFigureOut">
              <a:rPr lang="de-DE" smtClean="0"/>
              <a:t>05.03.24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2217C-1A4D-483C-984B-F9D6C3135B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7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217C-1A4D-483C-984B-F9D6C3135B28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80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963" y="636749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262000" y="1656498"/>
            <a:ext cx="7668000" cy="2087563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902"/>
            <a:ext cx="12192000" cy="95107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2296636" y="5149509"/>
            <a:ext cx="7668000" cy="53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/>
          </a:p>
        </p:txBody>
      </p:sp>
      <p:pic>
        <p:nvPicPr>
          <p:cNvPr id="11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945" y="5641629"/>
            <a:ext cx="2503055" cy="1216372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7000" y="4446499"/>
            <a:ext cx="6858000" cy="538395"/>
          </a:xfrm>
        </p:spPr>
        <p:txBody>
          <a:bodyPr/>
          <a:lstStyle>
            <a:lvl1pPr marL="0" indent="0" algn="ctr">
              <a:buNone/>
              <a:defRPr sz="24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Christian Reul</a:t>
            </a:r>
          </a:p>
        </p:txBody>
      </p:sp>
    </p:spTree>
    <p:extLst>
      <p:ext uri="{BB962C8B-B14F-4D97-AF65-F5344CB8AC3E}">
        <p14:creationId xmlns:p14="http://schemas.microsoft.com/office/powerpoint/2010/main" val="207501511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30216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84680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95164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441"/>
          <a:stretch/>
        </p:blipFill>
        <p:spPr>
          <a:xfrm>
            <a:off x="0" y="387556"/>
            <a:ext cx="12192000" cy="9017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0000" y="1981202"/>
            <a:ext cx="10224000" cy="35813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4000" b="1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&lt;Kapitel&gt;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1500000" y="5943604"/>
            <a:ext cx="9144000" cy="3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Nico Balbach</a:t>
            </a:r>
          </a:p>
        </p:txBody>
      </p:sp>
    </p:spTree>
    <p:extLst>
      <p:ext uri="{BB962C8B-B14F-4D97-AF65-F5344CB8AC3E}">
        <p14:creationId xmlns:p14="http://schemas.microsoft.com/office/powerpoint/2010/main" val="287520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877"/>
            <a:ext cx="12192000" cy="9510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5150" y="6099806"/>
            <a:ext cx="628650" cy="621670"/>
          </a:xfrm>
        </p:spPr>
        <p:txBody>
          <a:bodyPr/>
          <a:lstStyle>
            <a:lvl1pPr>
              <a:defRPr sz="1600"/>
            </a:lvl1pPr>
          </a:lstStyle>
          <a:p>
            <a:fld id="{BD793EE3-484F-476A-AB5C-AFC899ED00D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7245" y="6099806"/>
            <a:ext cx="7878537" cy="62167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OCR4all v1.0 – Insights and Prospects</a:t>
            </a:r>
            <a:br>
              <a:rPr lang="de-DE" dirty="0"/>
            </a:br>
            <a:r>
              <a:rPr lang="en-US" i="1" dirty="0"/>
              <a:t>Christian Reul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3166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2877"/>
            <a:ext cx="12192000" cy="9510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47801"/>
            <a:ext cx="10515600" cy="432259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67245" y="6099806"/>
            <a:ext cx="7878537" cy="62167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 dirty="0"/>
              <a:t>OCR4all v1.0 – Insights and Prospects</a:t>
            </a:r>
            <a:br>
              <a:rPr lang="en-GB" dirty="0"/>
            </a:br>
            <a:r>
              <a:rPr lang="en-GB" i="1" dirty="0"/>
              <a:t>Christian Reul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5150" y="6099806"/>
            <a:ext cx="628650" cy="621670"/>
          </a:xfrm>
        </p:spPr>
        <p:txBody>
          <a:bodyPr/>
          <a:lstStyle>
            <a:lvl1pPr>
              <a:defRPr sz="1600"/>
            </a:lvl1pPr>
          </a:lstStyle>
          <a:p>
            <a:fld id="{BD793EE3-484F-476A-AB5C-AFC899ED00D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1022"/>
            <a:ext cx="10515600" cy="587373"/>
          </a:xfrm>
          <a:ln>
            <a:noFill/>
          </a:ln>
        </p:spPr>
        <p:txBody>
          <a:bodyPr>
            <a:no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&lt;</a:t>
            </a:r>
            <a:r>
              <a:rPr lang="en-GB" noProof="0" dirty="0" err="1"/>
              <a:t>Folientitel</a:t>
            </a:r>
            <a:r>
              <a:rPr lang="en-GB" noProof="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1617350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59011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08965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13069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9314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61334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3509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90000"/>
              </a:lnSpc>
            </a:pPr>
            <a:endParaRPr lang="de-DE" sz="2800" b="0" strike="noStrike" spc="-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93EE3-484F-476A-AB5C-AFC899ED00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75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1" r:id="rId2"/>
    <p:sldLayoutId id="214748368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170478" y="1829430"/>
            <a:ext cx="7851037" cy="222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5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OCR(-D)4all</a:t>
            </a:r>
            <a:br>
              <a:rPr lang="de-DE" sz="4000" b="1" spc="-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en-GB" sz="20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 to use </a:t>
            </a:r>
            <a:r>
              <a:rPr lang="en-GB" sz="20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sz="20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highly adaptable </a:t>
            </a:r>
            <a:r>
              <a:rPr lang="en-GB" sz="20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open-source solution for automatic </a:t>
            </a:r>
            <a:r>
              <a:rPr lang="en-GB" sz="20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 recognition</a:t>
            </a:r>
            <a:r>
              <a:rPr lang="en-GB" sz="20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GB" sz="20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historical</a:t>
            </a:r>
            <a:r>
              <a:rPr lang="en-GB" sz="20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printings</a:t>
            </a:r>
            <a:r>
              <a:rPr lang="en-GB" sz="20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2000" b="1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manuscripts</a:t>
            </a:r>
            <a:endParaRPr lang="de-DE" sz="4400" b="1" strike="noStrike" spc="-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332607" y="5001564"/>
            <a:ext cx="7526781" cy="5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de-DE" sz="2000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Maximilian Nöth, Herbert Baier, Christian Reul</a:t>
            </a:r>
            <a:endParaRPr lang="de-DE" sz="2000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2445135" y="5299376"/>
            <a:ext cx="7301722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000" b="0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</a:t>
            </a:r>
            <a:r>
              <a:rPr lang="de-DE" sz="20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20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Philology</a:t>
            </a:r>
            <a:r>
              <a:rPr lang="de-DE" sz="20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000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e-DE" sz="20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Digitality</a:t>
            </a:r>
            <a:r>
              <a:rPr lang="de-DE" sz="2000" b="0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(ZPD)</a:t>
            </a:r>
            <a:endParaRPr lang="de-DE" sz="20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2000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r>
              <a:rPr lang="de-DE" sz="2000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z="2000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Würzburg</a:t>
            </a:r>
          </a:p>
        </p:txBody>
      </p:sp>
      <p:sp>
        <p:nvSpPr>
          <p:cNvPr id="122" name="CustomShape 4"/>
          <p:cNvSpPr/>
          <p:nvPr/>
        </p:nvSpPr>
        <p:spPr>
          <a:xfrm>
            <a:off x="5327763" y="6433975"/>
            <a:ext cx="1536466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06.03.2024</a:t>
            </a: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6D23D0-AE2B-C388-B60E-8C02C59D451C}"/>
              </a:ext>
            </a:extLst>
          </p:cNvPr>
          <p:cNvSpPr/>
          <p:nvPr/>
        </p:nvSpPr>
        <p:spPr>
          <a:xfrm>
            <a:off x="9673389" y="5534724"/>
            <a:ext cx="2518611" cy="132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23" name="Grafik 122"/>
          <p:cNvPicPr/>
          <p:nvPr/>
        </p:nvPicPr>
        <p:blipFill>
          <a:blip r:embed="rId3"/>
          <a:stretch/>
        </p:blipFill>
        <p:spPr>
          <a:xfrm>
            <a:off x="10517710" y="269508"/>
            <a:ext cx="1683915" cy="9769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16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FD7A40-B979-91FF-39E2-7FE57578E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434" y="1610749"/>
            <a:ext cx="7011534" cy="419334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867A7-7895-0E14-BFF1-5337EBF2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7BFC0-19BA-DFF5-7653-348677A0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CB12B5-1CCD-3693-FF09-7F3A425D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Addendum – OCR4all Interface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926BC-8DF5-433F-FCA5-30FE8BE2B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84" y="1152225"/>
            <a:ext cx="6744643" cy="4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7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74F61-4B26-59A9-D17D-0A780939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518FA-7C9A-69CB-F8C4-51B39A08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A3ED7E-70BE-544D-F4C1-F332D6D1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Addendum – OCR4all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F32C5-64A0-7C10-3847-CC2A1468B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7701"/>
            <a:ext cx="5003397" cy="4322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A5575-AC1E-39A9-51D6-EA236C062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996" y="1267701"/>
            <a:ext cx="5003396" cy="43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D603F-FCDE-7305-D3AE-5379E668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2DF6A-5F07-A6C0-1DB3-BB9FF120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4F7D13-4319-931E-4AE1-CE678036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Addendum – LAREX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12F0D-582C-E731-65F4-DDAB9B07A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23" y="1121180"/>
            <a:ext cx="7772400" cy="46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6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5710C-4CE3-CBCB-45CA-A7D7A5C07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E0892-6234-804F-368C-BFEFBD9C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6606-7181-5079-5BDC-CE4165C5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CB748D-8AFB-4E83-1EED-C4CBADE4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Addendum – Use 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281A7-F58C-DE78-E49F-2185E225B36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84905" y="1118395"/>
            <a:ext cx="3966840" cy="575172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EF2E8-5AD1-4145-4EC2-D865757F9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61" y="82521"/>
            <a:ext cx="3959139" cy="5944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75975F-21F8-2331-2548-B919A7969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90" y="1067673"/>
            <a:ext cx="5160910" cy="3973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29C1B-F76B-A21E-852B-C797DD6C81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67" y="4306283"/>
            <a:ext cx="6028163" cy="2257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416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A9F5A1-5291-2620-1741-D304014D3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27" y="1302026"/>
            <a:ext cx="2969217" cy="44830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5E370-883A-6CCD-EFED-CBC4FBC3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95D82-E6A7-2B29-12D9-D953AA57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987FA4-463D-5189-46CD-CAF770AC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Addendum – Use 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C4A4F0-240D-5FF0-CE42-B39564B71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1" y="1302026"/>
            <a:ext cx="3199395" cy="4523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81D9AA-8375-4415-F6A4-6F8EA2FF0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32" y="1302026"/>
            <a:ext cx="6491143" cy="3544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8F4223-508E-0253-BCB9-16619A3FA881}"/>
              </a:ext>
            </a:extLst>
          </p:cNvPr>
          <p:cNvSpPr txBox="1"/>
          <p:nvPr/>
        </p:nvSpPr>
        <p:spPr>
          <a:xfrm>
            <a:off x="4548332" y="4954121"/>
            <a:ext cx="59867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Camerarius himself: around 2% CER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Correspondents: heavily fluctuating CERs depending on handwriting, scan quality, and amount of GT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2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 – Background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OCR-D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OCR4all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Work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2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CB995-1C6E-A779-CE0E-4B1C9DA2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1"/>
            <a:ext cx="7215554" cy="4322598"/>
          </a:xfrm>
        </p:spPr>
        <p:txBody>
          <a:bodyPr>
            <a:normAutofit/>
          </a:bodyPr>
          <a:lstStyle/>
          <a:p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</a:t>
            </a:r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Large amount of already scanned and publicly available prints and handwritten sources</a:t>
            </a:r>
          </a:p>
          <a:p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Scans only offer very limited use</a:t>
            </a:r>
          </a:p>
          <a:p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To-Do</a:t>
            </a:r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Creating high-quality machine readable texts which are:</a:t>
            </a:r>
          </a:p>
          <a:p>
            <a:pPr lvl="1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earchable</a:t>
            </a:r>
          </a:p>
          <a:p>
            <a:pPr lvl="1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nnotatable</a:t>
            </a:r>
          </a:p>
          <a:p>
            <a:pPr lvl="1"/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Usable for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quantitative</a:t>
            </a:r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analysis</a:t>
            </a:r>
          </a:p>
          <a:p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</a:t>
            </a:r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Automatic Text Recognition (ATR)</a:t>
            </a:r>
          </a:p>
          <a:p>
            <a:pPr lvl="2"/>
            <a:r>
              <a:rPr lang="en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Optical Character Recognition (OCR)</a:t>
            </a:r>
          </a:p>
          <a:p>
            <a:pPr lvl="2"/>
            <a:r>
              <a:rPr lang="en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Handwritten Text Recognition (HTR)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50C1D-C00F-08CB-EB03-B720DB63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B659-8B45-51D4-5198-42A607FB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C3A8F2-B701-0CBB-21D3-137261F7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 – Motivation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87035B4-51F6-8396-2C7B-3481B211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54" y="0"/>
            <a:ext cx="4145714" cy="590292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9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3D6500-D96E-8F2F-00F1-45D7948A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B4937-FBDD-E710-735F-107E8FC3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B4F92D-2C28-B001-FB51-5BB32047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 – Typical Workflow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9378788-A1D8-068F-1EE2-22CA1AC736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838200" y="1188548"/>
            <a:ext cx="10515600" cy="1887415"/>
          </a:xfrm>
          <a:prstGeom prst="rect">
            <a:avLst/>
          </a:prstGeom>
          <a:ln>
            <a:noFill/>
          </a:ln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id="{87A5F4E0-ECD3-A04D-B98A-82216EBDC4FF}"/>
              </a:ext>
            </a:extLst>
          </p:cNvPr>
          <p:cNvSpPr/>
          <p:nvPr/>
        </p:nvSpPr>
        <p:spPr>
          <a:xfrm>
            <a:off x="1154955" y="3632010"/>
            <a:ext cx="9884520" cy="25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Pre-processing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Binarization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Deskewing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Dewarping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</a:t>
            </a:r>
            <a:endParaRPr lang="de-DE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b="1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Layout </a:t>
            </a:r>
            <a:r>
              <a:rPr lang="de-DE" b="1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r>
              <a:rPr lang="de-DE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Dividing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smaller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units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baselines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b="1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lines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de-DE" b="1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regions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de-DE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recognizing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different </a:t>
            </a:r>
            <a:r>
              <a:rPr lang="de-DE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</a:t>
            </a:r>
            <a:r>
              <a:rPr lang="de-DE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trike="noStrik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  <a:endParaRPr lang="de-DE" strike="noStrike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b="1" strike="noStrik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Recognizing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usually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</a:t>
            </a:r>
            <a:r>
              <a:rPr lang="de-DE" b="1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lines</a:t>
            </a:r>
            <a:endParaRPr lang="de-DE" b="1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6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Post-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correction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traditional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statistical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LLM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pc="-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OCR </a:t>
            </a:r>
            <a:r>
              <a:rPr lang="de-DE" spc="-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de-DE" spc="-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3AF70-7E13-66DC-1170-130B3F7B58B6}"/>
              </a:ext>
            </a:extLst>
          </p:cNvPr>
          <p:cNvSpPr txBox="1"/>
          <p:nvPr/>
        </p:nvSpPr>
        <p:spPr>
          <a:xfrm>
            <a:off x="3046429" y="3124576"/>
            <a:ext cx="609914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Reul</a:t>
            </a:r>
            <a:r>
              <a:rPr lang="en-GB" sz="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et al.: OCR4all—An Open-Source Tool Providing a (Semi-)Automatic OCR Workflow for Historical Printings. In:  Appl. Sci. 2019, 9(22), 4853. P. 1. (https://</a:t>
            </a:r>
            <a:r>
              <a:rPr lang="en-GB" sz="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doi.org</a:t>
            </a:r>
            <a:r>
              <a:rPr lang="en-GB" sz="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/10.3390/app9224853)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1018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EE94EE-7C27-AD15-8960-9586AF0F6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Situation:</a:t>
            </a:r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Ever changing landscape of new processors for various steps of the OCR workflow </a:t>
            </a:r>
          </a:p>
          <a:p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Problem: </a:t>
            </a:r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Processors often use </a:t>
            </a:r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nonuniform interfaces</a:t>
            </a:r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 output formats</a:t>
            </a:r>
          </a:p>
          <a:p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Solution: </a:t>
            </a:r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OCR-D</a:t>
            </a:r>
          </a:p>
          <a:p>
            <a:pPr lvl="1"/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Funded through a series of DFG projects with a focus on generating high-quality full text for all VD (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Indices of German prints of the 16</a:t>
            </a:r>
            <a:r>
              <a:rPr lang="en-GB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17</a:t>
            </a:r>
            <a:r>
              <a:rPr lang="en-GB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18</a:t>
            </a:r>
            <a:r>
              <a:rPr lang="en-GB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century)</a:t>
            </a:r>
          </a:p>
          <a:p>
            <a:pPr lvl="1"/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a </a:t>
            </a:r>
            <a:r>
              <a:rPr lang="en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</a:t>
            </a:r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yet </a:t>
            </a:r>
            <a:r>
              <a:rPr lang="en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standardized framework </a:t>
            </a:r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 multitude of OCR processors</a:t>
            </a:r>
          </a:p>
          <a:p>
            <a:pPr lvl="1"/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Focuses on mass digitization via the CLI</a:t>
            </a:r>
          </a:p>
          <a:p>
            <a:pPr lvl="1"/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Fully open-source</a:t>
            </a:r>
          </a:p>
          <a:p>
            <a:pPr lvl="1"/>
            <a:r>
              <a:rPr lang="en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But: </a:t>
            </a:r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Steep learning curve for less- and non-technical users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38F29-B70B-52C6-6387-AA449FBA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AD38E-CA13-DAF0-4108-91D74CA8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AF2AD5-56BB-8FA3-D15E-2D8CDC10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OCR-D – Motivation</a:t>
            </a:r>
          </a:p>
        </p:txBody>
      </p:sp>
    </p:spTree>
    <p:extLst>
      <p:ext uri="{BB962C8B-B14F-4D97-AF65-F5344CB8AC3E}">
        <p14:creationId xmlns:p14="http://schemas.microsoft.com/office/powerpoint/2010/main" val="63726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ADEF08-2D2A-F84E-662E-2BB39B64D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874"/>
            <a:ext cx="10515600" cy="4687724"/>
          </a:xfrm>
        </p:spPr>
        <p:txBody>
          <a:bodyPr>
            <a:no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Currently running DFG-funded project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OCR4all-libraries</a:t>
            </a:r>
          </a:p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goals: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Comfortable application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OCR-D and standalone solutions via OCR4all</a:t>
            </a:r>
          </a:p>
          <a:p>
            <a:pPr lvl="2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Maximizing usability and user experience</a:t>
            </a:r>
          </a:p>
          <a:p>
            <a:pPr lvl="2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control without using the CLI</a:t>
            </a:r>
          </a:p>
          <a:p>
            <a:pPr marL="914400" lvl="2" indent="0">
              <a:buNone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Applicable by non-technical users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optimizing the OCR result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OCR4all</a:t>
            </a:r>
          </a:p>
          <a:p>
            <a:pPr lvl="2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Comparison, optimization, and exchange of workflow configurations</a:t>
            </a:r>
          </a:p>
          <a:p>
            <a:pPr lvl="2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Generation of training data through LAREX (Layout and OCR)</a:t>
            </a:r>
          </a:p>
          <a:p>
            <a:pPr lvl="2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 of sets, management of training data, as well as more comfortable training </a:t>
            </a:r>
          </a:p>
          <a:p>
            <a:pPr marL="914400" lvl="2" indent="0">
              <a:buNone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helpful for more technical users</a:t>
            </a:r>
          </a:p>
          <a:p>
            <a:pPr marL="91440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Keeping the user in control of all his data</a:t>
            </a:r>
          </a:p>
          <a:p>
            <a:pPr lvl="2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Possibility to comfortably self-host OCR4all instance</a:t>
            </a:r>
          </a:p>
          <a:p>
            <a:pPr lvl="2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In-tool data management (tagging, sharing, etc.)</a:t>
            </a:r>
          </a:p>
          <a:p>
            <a:pPr lvl="2"/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Transcript of generation history for all results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26433-DCA6-6C74-C6C1-AF9F3909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FE577-2502-135A-368D-DEF4958F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0EDCF0-F74E-3B95-8A6E-69BD10F8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OCR-D     OCR4all</a:t>
            </a:r>
            <a:endParaRPr lang="en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Eheringe Icon - Lade PNG und Vektor kostenlos herunter">
            <a:extLst>
              <a:ext uri="{FF2B5EF4-FFF2-40B4-BE49-F238E27FC236}">
                <a16:creationId xmlns:a16="http://schemas.microsoft.com/office/drawing/2014/main" id="{29CFAD6C-1267-47BA-B8D0-7DB525100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21" y="562064"/>
            <a:ext cx="525537" cy="5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1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A2D4F4-6D97-B834-9F37-6C47B10FD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Backend:</a:t>
            </a:r>
          </a:p>
          <a:p>
            <a:pPr lvl="1"/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 Gateway build with Spring Boot 3</a:t>
            </a:r>
          </a:p>
          <a:p>
            <a:pPr lvl="1"/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Authorisation layer build with Spring Security</a:t>
            </a:r>
          </a:p>
          <a:p>
            <a:pPr lvl="1"/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OCR(-D) processors implemeneted as </a:t>
            </a:r>
            <a:r>
              <a:rPr lang="en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microservices</a:t>
            </a:r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which communicate with the gateway through a </a:t>
            </a:r>
            <a:r>
              <a:rPr lang="en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 API </a:t>
            </a:r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(general communication) and </a:t>
            </a:r>
            <a:r>
              <a:rPr lang="en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websockets</a:t>
            </a:r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(event messaging) </a:t>
            </a:r>
          </a:p>
          <a:p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Frontend:</a:t>
            </a:r>
          </a:p>
          <a:p>
            <a:pPr lvl="1"/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e.js based frontend wh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connects to a specified API Gateway</a:t>
            </a:r>
          </a:p>
          <a:p>
            <a:pPr lvl="1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advanced editors (LAREX,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NodeFlow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are integrated as reusable components, allowing easy standalone usage</a:t>
            </a:r>
          </a:p>
          <a:p>
            <a:pPr lvl="1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Certain backend configuration is possible through the admin panel (activating processors, storage limits, etc.)</a:t>
            </a:r>
            <a:endParaRPr lang="en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B4F66-93CB-68A3-4E8A-1189FE87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D5851-285C-6CBE-8776-0415F44B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C9E70C-C2BF-D9AC-CD7F-14BB7E65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OCR4all -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3309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62E2A4-B25C-59E3-F142-9276CCF6D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540"/>
            <a:ext cx="5149362" cy="2978920"/>
          </a:xfrm>
        </p:spPr>
        <p:txBody>
          <a:bodyPr>
            <a:normAutofit/>
          </a:bodyPr>
          <a:lstStyle/>
          <a:p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NodeFlow</a:t>
            </a:r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visual node editor which allows the creation of simple and complex, branched workflows</a:t>
            </a:r>
          </a:p>
          <a:p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Possibility to </a:t>
            </a:r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</a:t>
            </a:r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quality of different branches on different datasets combined with </a:t>
            </a:r>
            <a:r>
              <a:rPr lang="en-D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tagsets</a:t>
            </a:r>
          </a:p>
          <a:p>
            <a:r>
              <a:rPr lang="en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compatibility with native OCR-D usage through workflow and workspace exports</a:t>
            </a:r>
          </a:p>
          <a:p>
            <a:endParaRPr lang="en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D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74FE0-2A31-CBE4-F20B-51BFE2CC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103D-FDF6-77A1-E70D-687552DD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D67D31-280F-B9D5-A072-2424871C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OCR4all – NodeFlow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C7691-FD8B-41C9-A01A-7A4C901B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89" r="14613"/>
          <a:stretch/>
        </p:blipFill>
        <p:spPr>
          <a:xfrm>
            <a:off x="5893206" y="1291557"/>
            <a:ext cx="6057695" cy="42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4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OCR4all 1.0 stable release in Q2/24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 of additional deep learning training modules (Tesseract, Kraken, etc.)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 of advanced resource management (GPU)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connecting to existing security layers (OAuth, LDAP) for institutional usage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Continuous usability optimisation in collaboration with the Chair for Human Computer Interaction at the University of Würzburg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OCR(-D)4all</a:t>
            </a:r>
            <a:br>
              <a:rPr lang="en-GB" dirty="0"/>
            </a:br>
            <a:r>
              <a:rPr lang="en-GB" i="1" dirty="0"/>
              <a:t>Maximilian </a:t>
            </a:r>
            <a:r>
              <a:rPr lang="en-GB" i="1" dirty="0" err="1"/>
              <a:t>Nöth</a:t>
            </a:r>
            <a:r>
              <a:rPr lang="en-GB" i="1" dirty="0"/>
              <a:t>, Herbert Baier </a:t>
            </a:r>
            <a:r>
              <a:rPr lang="en-GB" i="1" dirty="0" err="1"/>
              <a:t>Saip</a:t>
            </a:r>
            <a:r>
              <a:rPr lang="en-GB" i="1" dirty="0"/>
              <a:t>, Christian </a:t>
            </a:r>
            <a:r>
              <a:rPr lang="en-GB" i="1" dirty="0" err="1"/>
              <a:t>Reul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EE3-484F-476A-AB5C-AFC899ED00DE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OCR4all – Future Work</a:t>
            </a:r>
          </a:p>
        </p:txBody>
      </p:sp>
    </p:spTree>
    <p:extLst>
      <p:ext uri="{BB962C8B-B14F-4D97-AF65-F5344CB8AC3E}">
        <p14:creationId xmlns:p14="http://schemas.microsoft.com/office/powerpoint/2010/main" val="292993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9369</TotalTime>
  <Words>898</Words>
  <Application>Microsoft Macintosh PowerPoint</Application>
  <PresentationFormat>Widescreen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Verdana</vt:lpstr>
      <vt:lpstr>Wingdings</vt:lpstr>
      <vt:lpstr>Office Theme</vt:lpstr>
      <vt:lpstr>PowerPoint Presentation</vt:lpstr>
      <vt:lpstr>Outline</vt:lpstr>
      <vt:lpstr>OCR – Motivation</vt:lpstr>
      <vt:lpstr>OCR – Typical Workflow</vt:lpstr>
      <vt:lpstr>OCR-D – Motivation</vt:lpstr>
      <vt:lpstr>OCR-D     OCR4all</vt:lpstr>
      <vt:lpstr>OCR4all - Architecture</vt:lpstr>
      <vt:lpstr>OCR4all – NodeFlow</vt:lpstr>
      <vt:lpstr>OCR4all – Future Work</vt:lpstr>
      <vt:lpstr>Addendum – OCR4all Interface</vt:lpstr>
      <vt:lpstr>Addendum – OCR4all Interface</vt:lpstr>
      <vt:lpstr>Addendum – LAREX</vt:lpstr>
      <vt:lpstr>Addendum – Use cases</vt:lpstr>
      <vt:lpstr>Addendum – Use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OCR4all</dc:title>
  <dc:creator>Christian Reul</dc:creator>
  <cp:lastModifiedBy>Maximilian Nöth</cp:lastModifiedBy>
  <cp:revision>3730</cp:revision>
  <dcterms:created xsi:type="dcterms:W3CDTF">2015-07-08T20:19:38Z</dcterms:created>
  <dcterms:modified xsi:type="dcterms:W3CDTF">2024-03-05T09:37:05Z</dcterms:modified>
</cp:coreProperties>
</file>