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C"/>
    <a:srgbClr val="004D95"/>
    <a:srgbClr val="E3E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>
      <p:cViewPr>
        <p:scale>
          <a:sx n="109" d="100"/>
          <a:sy n="109" d="100"/>
        </p:scale>
        <p:origin x="864" y="52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6E11EAB-2FE2-43CA-B7D8-E6DC313F7CA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217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solidFill>
                  <a:srgbClr val="004D95"/>
                </a:solidFill>
                <a:latin typeface="Verdana" pitchFamily="96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4D95"/>
                </a:solidFill>
                <a:latin typeface="Verdana" panose="020B0604030504040204" pitchFamily="34" charset="0"/>
              </a:defRPr>
            </a:lvl1pPr>
          </a:lstStyle>
          <a:p>
            <a:fld id="{0A463E84-36D0-47AB-AE84-D840C4315E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2094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96" charset="0"/>
        <a:ea typeface="MS PGothic" panose="020B0600070205080204" pitchFamily="3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4D95"/>
        </a:solidFill>
        <a:latin typeface="Verdana" pitchFamily="96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96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96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96" charset="0"/>
        <a:ea typeface="MS PGothic" panose="020B0600070205080204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6212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20538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7046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589C"/>
          </a:solidFill>
          <a:latin typeface="+mj-lt"/>
          <a:ea typeface="MS PGothic" panose="020B0600070205080204" pitchFamily="34" charset="-128"/>
          <a:cs typeface="ＭＳ Ｐゴシック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589C"/>
          </a:solidFill>
          <a:latin typeface="Verdana" pitchFamily="96" charset="0"/>
          <a:ea typeface="MS PGothic" panose="020B0600070205080204" pitchFamily="34" charset="-128"/>
          <a:cs typeface="ＭＳ Ｐゴシック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589C"/>
          </a:solidFill>
          <a:latin typeface="Verdana" pitchFamily="96" charset="0"/>
          <a:ea typeface="MS PGothic" panose="020B0600070205080204" pitchFamily="34" charset="-128"/>
          <a:cs typeface="ＭＳ Ｐゴシック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589C"/>
          </a:solidFill>
          <a:latin typeface="Verdana" pitchFamily="96" charset="0"/>
          <a:ea typeface="MS PGothic" panose="020B0600070205080204" pitchFamily="34" charset="-128"/>
          <a:cs typeface="ＭＳ Ｐゴシック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589C"/>
          </a:solidFill>
          <a:latin typeface="Verdana" pitchFamily="96" charset="0"/>
          <a:ea typeface="MS PGothic" panose="020B0600070205080204" pitchFamily="34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4D95"/>
          </a:solidFill>
          <a:latin typeface="Verdana" pitchFamily="96" charset="0"/>
          <a:ea typeface="ＭＳ Ｐゴシック" pitchFamily="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4D95"/>
          </a:solidFill>
          <a:latin typeface="Verdana" pitchFamily="96" charset="0"/>
          <a:ea typeface="ＭＳ Ｐゴシック" pitchFamily="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4D95"/>
          </a:solidFill>
          <a:latin typeface="Verdana" pitchFamily="96" charset="0"/>
          <a:ea typeface="ＭＳ Ｐゴシック" pitchFamily="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4D95"/>
          </a:solidFill>
          <a:latin typeface="Verdana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589C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bg2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Motivation and </a:t>
            </a:r>
            <a:r>
              <a:rPr lang="de-DE" altLang="de-DE" dirty="0" err="1"/>
              <a:t>mapping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research</a:t>
            </a:r>
            <a:r>
              <a:rPr lang="de-DE" altLang="de-DE" dirty="0"/>
              <a:t>?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D1A3AC5-7443-4BF2-95C8-FE17D8247C58}"/>
              </a:ext>
            </a:extLst>
          </p:cNvPr>
          <p:cNvCxnSpPr/>
          <p:nvPr/>
        </p:nvCxnSpPr>
        <p:spPr bwMode="auto">
          <a:xfrm>
            <a:off x="11849" y="2187273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589C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916D1600-FBFA-46DF-BB83-9F46F7D78999}"/>
              </a:ext>
            </a:extLst>
          </p:cNvPr>
          <p:cNvSpPr txBox="1"/>
          <p:nvPr/>
        </p:nvSpPr>
        <p:spPr>
          <a:xfrm rot="16200000">
            <a:off x="-294746" y="1296112"/>
            <a:ext cx="1173831" cy="369332"/>
          </a:xfrm>
          <a:prstGeom prst="rect">
            <a:avLst/>
          </a:prstGeom>
          <a:solidFill>
            <a:srgbClr val="00589C"/>
          </a:solidFill>
          <a:ln>
            <a:solidFill>
              <a:srgbClr val="00589C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Motivation: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CAB019E-B051-424D-8C93-E7D0B2115B8B}"/>
              </a:ext>
            </a:extLst>
          </p:cNvPr>
          <p:cNvSpPr txBox="1"/>
          <p:nvPr/>
        </p:nvSpPr>
        <p:spPr>
          <a:xfrm>
            <a:off x="476836" y="893862"/>
            <a:ext cx="3971135" cy="1173832"/>
          </a:xfrm>
          <a:prstGeom prst="rect">
            <a:avLst/>
          </a:prstGeom>
          <a:noFill/>
          <a:ln>
            <a:solidFill>
              <a:srgbClr val="00589C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  <a:lvl1pPr marL="72000" indent="-7200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en-GB" dirty="0"/>
              <a:t> [short statement: why do you attend and present at this workshop?]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E40E6DF-0F06-40F8-A6D6-7D59A11EDF73}"/>
              </a:ext>
            </a:extLst>
          </p:cNvPr>
          <p:cNvSpPr txBox="1"/>
          <p:nvPr/>
        </p:nvSpPr>
        <p:spPr>
          <a:xfrm rot="16200000">
            <a:off x="4268797" y="1296112"/>
            <a:ext cx="1173831" cy="369332"/>
          </a:xfrm>
          <a:prstGeom prst="rect">
            <a:avLst/>
          </a:prstGeom>
          <a:solidFill>
            <a:srgbClr val="00589C"/>
          </a:solidFill>
          <a:ln>
            <a:solidFill>
              <a:srgbClr val="00589C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Expectation: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90CFB5B-B89A-48BB-B15D-6C5DD1B4045A}"/>
              </a:ext>
            </a:extLst>
          </p:cNvPr>
          <p:cNvSpPr txBox="1"/>
          <p:nvPr/>
        </p:nvSpPr>
        <p:spPr>
          <a:xfrm>
            <a:off x="5040379" y="893862"/>
            <a:ext cx="3971135" cy="1173830"/>
          </a:xfrm>
          <a:prstGeom prst="rect">
            <a:avLst/>
          </a:prstGeom>
          <a:noFill/>
          <a:ln>
            <a:solidFill>
              <a:srgbClr val="00589C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  <a:lvl1pPr marL="72000" indent="-72000">
              <a:buFont typeface="Arial" panose="020B0604020202020204" pitchFamily="34" charset="0"/>
              <a:buChar char="•"/>
              <a:defRPr sz="1400"/>
            </a:lvl1pPr>
          </a:lstStyle>
          <a:p>
            <a:pPr marL="72000" lvl="1" indent="-72000">
              <a:buFont typeface="Arial" panose="020B0604020202020204" pitchFamily="34" charset="0"/>
              <a:buChar char="•"/>
            </a:pPr>
            <a:r>
              <a:rPr lang="en-GB" sz="1400" dirty="0"/>
              <a:t>[short statement: What do you want to see as an outcome of this workshop?]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54EF31F-3991-43C2-A3B0-949C84DDF1B3}"/>
              </a:ext>
            </a:extLst>
          </p:cNvPr>
          <p:cNvSpPr txBox="1"/>
          <p:nvPr/>
        </p:nvSpPr>
        <p:spPr>
          <a:xfrm rot="16200000">
            <a:off x="3134899" y="4283292"/>
            <a:ext cx="1386569" cy="278430"/>
          </a:xfrm>
          <a:prstGeom prst="rect">
            <a:avLst/>
          </a:prstGeom>
          <a:solidFill>
            <a:srgbClr val="00589C"/>
          </a:solidFill>
          <a:ln>
            <a:solidFill>
              <a:srgbClr val="00589C"/>
            </a:solidFill>
          </a:ln>
        </p:spPr>
        <p:txBody>
          <a:bodyPr wrap="square" tIns="0" rIns="108000" bIns="0" rtlCol="0">
            <a:no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How?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186A100-8F54-434B-A2BF-E7F37C27CDA0}"/>
              </a:ext>
            </a:extLst>
          </p:cNvPr>
          <p:cNvSpPr txBox="1"/>
          <p:nvPr/>
        </p:nvSpPr>
        <p:spPr>
          <a:xfrm>
            <a:off x="3967399" y="3729222"/>
            <a:ext cx="5053954" cy="1383346"/>
          </a:xfrm>
          <a:prstGeom prst="rect">
            <a:avLst/>
          </a:prstGeom>
          <a:noFill/>
          <a:ln>
            <a:solidFill>
              <a:srgbClr val="00589C"/>
            </a:solidFill>
          </a:ln>
        </p:spPr>
        <p:txBody>
          <a:bodyPr wrap="square" rtlCol="0">
            <a:noAutofit/>
          </a:bodyPr>
          <a:lstStyle/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1400" dirty="0"/>
              <a:t>[short statement: What techniques, methods, tools do you use?]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79F330A-D8C6-4ECE-B6F6-4AB02E24EC41}"/>
              </a:ext>
            </a:extLst>
          </p:cNvPr>
          <p:cNvSpPr txBox="1"/>
          <p:nvPr/>
        </p:nvSpPr>
        <p:spPr>
          <a:xfrm rot="16200000">
            <a:off x="-389664" y="4236230"/>
            <a:ext cx="1383346" cy="369333"/>
          </a:xfrm>
          <a:prstGeom prst="rect">
            <a:avLst/>
          </a:prstGeom>
          <a:solidFill>
            <a:srgbClr val="00589C"/>
          </a:solidFill>
          <a:ln>
            <a:solidFill>
              <a:srgbClr val="00589C"/>
            </a:solidFill>
          </a:ln>
        </p:spPr>
        <p:txBody>
          <a:bodyPr wrap="square" lIns="72000" tIns="0" rIns="72000" bIns="0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Spatial scale?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96B60D3-FA2D-4906-8748-3DFA6520662D}"/>
              </a:ext>
            </a:extLst>
          </p:cNvPr>
          <p:cNvSpPr txBox="1"/>
          <p:nvPr/>
        </p:nvSpPr>
        <p:spPr>
          <a:xfrm>
            <a:off x="107503" y="2270707"/>
            <a:ext cx="8934853" cy="293810"/>
          </a:xfrm>
          <a:prstGeom prst="rect">
            <a:avLst/>
          </a:prstGeom>
          <a:solidFill>
            <a:srgbClr val="00589C"/>
          </a:solidFill>
          <a:ln>
            <a:solidFill>
              <a:srgbClr val="00589C"/>
            </a:solidFill>
          </a:ln>
        </p:spPr>
        <p:txBody>
          <a:bodyPr wrap="square" lIns="72000" tIns="0" rIns="72000" bIns="0" rtlCol="0" anchor="ctr" anchorCtr="0">
            <a:noAutofit/>
          </a:bodyPr>
          <a:lstStyle>
            <a:defPPr>
              <a:defRPr lang="de-DE"/>
            </a:defPPr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When and how long? </a:t>
            </a:r>
          </a:p>
        </p:txBody>
      </p: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AEC246E2-1BFF-4D63-9145-45A44C13C604}"/>
              </a:ext>
            </a:extLst>
          </p:cNvPr>
          <p:cNvGrpSpPr/>
          <p:nvPr/>
        </p:nvGrpSpPr>
        <p:grpSpPr>
          <a:xfrm>
            <a:off x="807201" y="3756705"/>
            <a:ext cx="1398374" cy="1359096"/>
            <a:chOff x="83327" y="2808804"/>
            <a:chExt cx="1656185" cy="1656185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087B5257-4535-4303-9A6B-CE2743EC09A5}"/>
                </a:ext>
              </a:extLst>
            </p:cNvPr>
            <p:cNvSpPr/>
            <p:nvPr/>
          </p:nvSpPr>
          <p:spPr bwMode="auto">
            <a:xfrm>
              <a:off x="83327" y="2808804"/>
              <a:ext cx="1656185" cy="16561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0F6D66BB-7CC5-487B-A28C-5BCB12C5F6F2}"/>
                </a:ext>
              </a:extLst>
            </p:cNvPr>
            <p:cNvSpPr txBox="1"/>
            <p:nvPr/>
          </p:nvSpPr>
          <p:spPr>
            <a:xfrm>
              <a:off x="381967" y="2945987"/>
              <a:ext cx="1018710" cy="45179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9412276"/>
                </a:avLst>
              </a:prstTxWarp>
              <a:spAutoFit/>
            </a:bodyPr>
            <a:lstStyle/>
            <a:p>
              <a:r>
                <a:rPr lang="en-GB" sz="1400" dirty="0"/>
                <a:t>    geodynamic 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422A289A-DAE8-48E4-A083-431C94F62525}"/>
              </a:ext>
            </a:extLst>
          </p:cNvPr>
          <p:cNvGrpSpPr/>
          <p:nvPr/>
        </p:nvGrpSpPr>
        <p:grpSpPr>
          <a:xfrm>
            <a:off x="1002979" y="3955839"/>
            <a:ext cx="999259" cy="971191"/>
            <a:chOff x="271627" y="2998514"/>
            <a:chExt cx="1183487" cy="1183487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E832889-BF0B-4003-BD44-6587AB813F10}"/>
                </a:ext>
              </a:extLst>
            </p:cNvPr>
            <p:cNvSpPr/>
            <p:nvPr/>
          </p:nvSpPr>
          <p:spPr bwMode="auto">
            <a:xfrm>
              <a:off x="271627" y="2998514"/>
              <a:ext cx="1183487" cy="1183487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F40E2350-7395-4A1B-B801-72A88D192B9E}"/>
                </a:ext>
              </a:extLst>
            </p:cNvPr>
            <p:cNvSpPr txBox="1"/>
            <p:nvPr/>
          </p:nvSpPr>
          <p:spPr>
            <a:xfrm>
              <a:off x="520123" y="3139208"/>
              <a:ext cx="655252" cy="339010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9412276"/>
                </a:avLst>
              </a:prstTxWarp>
              <a:spAutoFit/>
            </a:bodyPr>
            <a:lstStyle/>
            <a:p>
              <a:r>
                <a:rPr lang="en-GB" sz="1400" dirty="0"/>
                <a:t>   regional  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F28D4D7-0FD3-464F-8215-5764C0D3CB50}"/>
              </a:ext>
            </a:extLst>
          </p:cNvPr>
          <p:cNvGrpSpPr/>
          <p:nvPr/>
        </p:nvGrpSpPr>
        <p:grpSpPr>
          <a:xfrm>
            <a:off x="1200709" y="4157395"/>
            <a:ext cx="600143" cy="583286"/>
            <a:chOff x="556024" y="3283585"/>
            <a:chExt cx="710788" cy="710788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B2729C73-5FF4-483E-97CA-D62446DE641C}"/>
                </a:ext>
              </a:extLst>
            </p:cNvPr>
            <p:cNvSpPr/>
            <p:nvPr/>
          </p:nvSpPr>
          <p:spPr bwMode="auto">
            <a:xfrm>
              <a:off x="556024" y="3283585"/>
              <a:ext cx="710788" cy="710788"/>
            </a:xfrm>
            <a:prstGeom prst="ellipse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ADD70F5-F800-49E1-B5E8-8C75EDAF2D51}"/>
                </a:ext>
              </a:extLst>
            </p:cNvPr>
            <p:cNvSpPr txBox="1"/>
            <p:nvPr/>
          </p:nvSpPr>
          <p:spPr>
            <a:xfrm>
              <a:off x="679151" y="3412427"/>
              <a:ext cx="519620" cy="339010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9412276"/>
                </a:avLst>
              </a:prstTxWarp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    local  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A042B635-6CBE-439F-B284-ECB2E24C03DD}"/>
              </a:ext>
            </a:extLst>
          </p:cNvPr>
          <p:cNvGrpSpPr/>
          <p:nvPr/>
        </p:nvGrpSpPr>
        <p:grpSpPr>
          <a:xfrm>
            <a:off x="1315869" y="4314824"/>
            <a:ext cx="404278" cy="278197"/>
            <a:chOff x="689996" y="3471296"/>
            <a:chExt cx="478813" cy="339009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18703AF3-8944-498B-84BD-0231996C4C44}"/>
                </a:ext>
              </a:extLst>
            </p:cNvPr>
            <p:cNvSpPr/>
            <p:nvPr/>
          </p:nvSpPr>
          <p:spPr bwMode="auto">
            <a:xfrm>
              <a:off x="744647" y="3471296"/>
              <a:ext cx="339009" cy="339009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CB603AED-D3C6-41D6-B213-BB5CAE088064}"/>
                </a:ext>
              </a:extLst>
            </p:cNvPr>
            <p:cNvSpPr txBox="1"/>
            <p:nvPr/>
          </p:nvSpPr>
          <p:spPr>
            <a:xfrm>
              <a:off x="689996" y="3478343"/>
              <a:ext cx="478813" cy="318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tiny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B52926B3-F527-4019-8795-1CABCDC8BA05}"/>
              </a:ext>
            </a:extLst>
          </p:cNvPr>
          <p:cNvSpPr txBox="1"/>
          <p:nvPr/>
        </p:nvSpPr>
        <p:spPr>
          <a:xfrm>
            <a:off x="2166631" y="3731666"/>
            <a:ext cx="1308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[Please delete spheres that do not fit!]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645BAEA-1CE3-498D-AF44-C2D4496EA23E}"/>
              </a:ext>
            </a:extLst>
          </p:cNvPr>
          <p:cNvSpPr txBox="1"/>
          <p:nvPr/>
        </p:nvSpPr>
        <p:spPr>
          <a:xfrm>
            <a:off x="89920" y="2941591"/>
            <a:ext cx="10565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>
                    <a:lumMod val="50000"/>
                  </a:schemeClr>
                </a:solidFill>
              </a:rPr>
              <a:t>[copy/paste and resize box to fit length of event/process]</a:t>
            </a:r>
          </a:p>
        </p:txBody>
      </p: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FDB1DDA7-31C3-4C40-8EA4-5BC39874ED62}"/>
              </a:ext>
            </a:extLst>
          </p:cNvPr>
          <p:cNvGrpSpPr/>
          <p:nvPr/>
        </p:nvGrpSpPr>
        <p:grpSpPr>
          <a:xfrm>
            <a:off x="1381008" y="2873579"/>
            <a:ext cx="7612515" cy="706283"/>
            <a:chOff x="1350161" y="4322043"/>
            <a:chExt cx="7612515" cy="706283"/>
          </a:xfrm>
        </p:grpSpPr>
        <p:sp>
          <p:nvSpPr>
            <p:cNvPr id="30" name="Pfeil: nach rechts 29">
              <a:extLst>
                <a:ext uri="{FF2B5EF4-FFF2-40B4-BE49-F238E27FC236}">
                  <a16:creationId xmlns:a16="http://schemas.microsoft.com/office/drawing/2014/main" id="{F0E6CDA9-1EC5-4F0D-A6B4-259FF6BFA1BF}"/>
                </a:ext>
              </a:extLst>
            </p:cNvPr>
            <p:cNvSpPr/>
            <p:nvPr/>
          </p:nvSpPr>
          <p:spPr bwMode="auto">
            <a:xfrm>
              <a:off x="1350161" y="4475823"/>
              <a:ext cx="7612514" cy="233430"/>
            </a:xfrm>
            <a:prstGeom prst="rightArrow">
              <a:avLst>
                <a:gd name="adj1" fmla="val 50000"/>
                <a:gd name="adj2" fmla="val 39872"/>
              </a:avLst>
            </a:prstGeom>
            <a:solidFill>
              <a:srgbClr val="00589C"/>
            </a:solidFill>
            <a:ln w="9525" cap="flat" cmpd="sng" algn="ctr">
              <a:solidFill>
                <a:srgbClr val="00589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7200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96" charset="-128"/>
              </a:endParaRPr>
            </a:p>
          </p:txBody>
        </p:sp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7D7F8866-678D-41BC-B905-436B3FFB8B87}"/>
                </a:ext>
              </a:extLst>
            </p:cNvPr>
            <p:cNvCxnSpPr/>
            <p:nvPr/>
          </p:nvCxnSpPr>
          <p:spPr bwMode="auto">
            <a:xfrm>
              <a:off x="1832762" y="4646647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7F1B6920-1A42-4117-A1AB-D603A9B3C5A3}"/>
                </a:ext>
              </a:extLst>
            </p:cNvPr>
            <p:cNvSpPr txBox="1"/>
            <p:nvPr/>
          </p:nvSpPr>
          <p:spPr>
            <a:xfrm>
              <a:off x="1475444" y="472143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Ga</a:t>
              </a:r>
              <a:endParaRPr lang="en-GB" sz="1200" dirty="0"/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DF6B8008-A0CD-4A2F-833E-3568AB03E6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7373" y="465372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7CA7251B-A969-473A-9BE9-BF7791FBE7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85002" y="465372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7FE227FF-A47C-4D7D-93CC-6ECA7EB679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7086" y="465372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EF01620E-C8BF-4560-9342-EF32923B5E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50247" y="4322043"/>
              <a:ext cx="0" cy="6480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260CAA28-97F8-42F3-9571-30AA3D93C1AE}"/>
                </a:ext>
              </a:extLst>
            </p:cNvPr>
            <p:cNvCxnSpPr/>
            <p:nvPr/>
          </p:nvCxnSpPr>
          <p:spPr bwMode="auto">
            <a:xfrm>
              <a:off x="2546800" y="4653722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63A1A36C-C1E1-4A34-BDEA-3EC0864041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0736" y="4657618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C4DCECD8-4699-4142-BEFD-A0E049665D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14752" y="4654982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310EFE95-339F-41DC-A96E-1B58409FE1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0845" y="4657244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118A4769-F613-42B7-AA70-992422613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02784" y="4658877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95CC1BFB-1CEB-4878-8A6A-53797DD7A5E4}"/>
                </a:ext>
              </a:extLst>
            </p:cNvPr>
            <p:cNvSpPr txBox="1"/>
            <p:nvPr/>
          </p:nvSpPr>
          <p:spPr>
            <a:xfrm>
              <a:off x="1966220" y="4740910"/>
              <a:ext cx="6351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100 Ma</a:t>
              </a:r>
              <a:endParaRPr lang="en-GB" sz="1050" dirty="0"/>
            </a:p>
          </p:txBody>
        </p: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CAE95D94-DA2E-490C-94E8-F732AB3E3ED2}"/>
                </a:ext>
              </a:extLst>
            </p:cNvPr>
            <p:cNvCxnSpPr/>
            <p:nvPr/>
          </p:nvCxnSpPr>
          <p:spPr bwMode="auto">
            <a:xfrm>
              <a:off x="3266880" y="4646079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DC22F2CC-865A-4632-A1F8-73385AF438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90816" y="4649975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ECC21047-3EB9-4ED9-9AB5-4B1DEC6FC4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34832" y="4647339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FC97FF7A-9294-4ECC-8E2B-0B84651BF5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0925" y="4649601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r Verbinder 55">
              <a:extLst>
                <a:ext uri="{FF2B5EF4-FFF2-40B4-BE49-F238E27FC236}">
                  <a16:creationId xmlns:a16="http://schemas.microsoft.com/office/drawing/2014/main" id="{E606E231-AB73-41D1-ADE7-64B5503CF6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22864" y="4651234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r Verbinder 56">
              <a:extLst>
                <a:ext uri="{FF2B5EF4-FFF2-40B4-BE49-F238E27FC236}">
                  <a16:creationId xmlns:a16="http://schemas.microsoft.com/office/drawing/2014/main" id="{9DFA656B-EC70-4FB3-8883-23F55FDEC426}"/>
                </a:ext>
              </a:extLst>
            </p:cNvPr>
            <p:cNvCxnSpPr/>
            <p:nvPr/>
          </p:nvCxnSpPr>
          <p:spPr bwMode="auto">
            <a:xfrm>
              <a:off x="3987524" y="4646078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84D370C7-D78C-44A4-AF74-65F8BE8450F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11460" y="4649974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r Verbinder 58">
              <a:extLst>
                <a:ext uri="{FF2B5EF4-FFF2-40B4-BE49-F238E27FC236}">
                  <a16:creationId xmlns:a16="http://schemas.microsoft.com/office/drawing/2014/main" id="{2700136C-0283-4713-B235-650BAF18BC1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55476" y="4647338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E9FBC164-DEB7-4774-91FF-A3A39DAD4B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1569" y="4649600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185CF052-994B-460D-BF60-753BF0D9E6A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43508" y="465123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40A4000A-72A3-4A1D-8E6E-8BCE33329C93}"/>
                </a:ext>
              </a:extLst>
            </p:cNvPr>
            <p:cNvSpPr txBox="1"/>
            <p:nvPr/>
          </p:nvSpPr>
          <p:spPr>
            <a:xfrm>
              <a:off x="2753722" y="4732976"/>
              <a:ext cx="55976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 Ma</a:t>
              </a:r>
              <a:endParaRPr lang="en-GB" sz="1050" dirty="0"/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45C7A78A-4E55-4ACD-BA38-879C51F51C87}"/>
                </a:ext>
              </a:extLst>
            </p:cNvPr>
            <p:cNvSpPr txBox="1"/>
            <p:nvPr/>
          </p:nvSpPr>
          <p:spPr>
            <a:xfrm>
              <a:off x="3538723" y="4736891"/>
              <a:ext cx="4844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 Ma</a:t>
              </a:r>
              <a:endParaRPr lang="en-GB" sz="1050" dirty="0"/>
            </a:p>
          </p:txBody>
        </p: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C95BC555-9F2A-4C8A-A812-AD1FD3C78190}"/>
                </a:ext>
              </a:extLst>
            </p:cNvPr>
            <p:cNvCxnSpPr/>
            <p:nvPr/>
          </p:nvCxnSpPr>
          <p:spPr bwMode="auto">
            <a:xfrm>
              <a:off x="4707040" y="4653721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DE4FF0BC-DF84-4EFF-AB11-AFD9A32E70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30976" y="4657617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78D08519-317B-41BB-B6C7-4DCA8CA38FB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74992" y="4654981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69B58EFF-92E6-43F8-8CBD-E6B5821E1A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21085" y="465724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r Verbinder 68">
              <a:extLst>
                <a:ext uri="{FF2B5EF4-FFF2-40B4-BE49-F238E27FC236}">
                  <a16:creationId xmlns:a16="http://schemas.microsoft.com/office/drawing/2014/main" id="{8F791AD0-C2E4-4FA2-BDCC-8C8EC679CF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63024" y="4658876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932700E7-7440-4EA9-BCAC-5F8F2E1E2CC5}"/>
                </a:ext>
              </a:extLst>
            </p:cNvPr>
            <p:cNvCxnSpPr/>
            <p:nvPr/>
          </p:nvCxnSpPr>
          <p:spPr bwMode="auto">
            <a:xfrm>
              <a:off x="5427120" y="4646077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r Verbinder 70">
              <a:extLst>
                <a:ext uri="{FF2B5EF4-FFF2-40B4-BE49-F238E27FC236}">
                  <a16:creationId xmlns:a16="http://schemas.microsoft.com/office/drawing/2014/main" id="{627BCCA4-3CE1-463D-94A8-0344C46ECD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1056" y="464997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C93326C5-E5E2-491A-B8EB-0B13CCF2C7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95072" y="4647337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B029B394-4E9D-4441-817E-B06038497A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41165" y="4649599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r Verbinder 73">
              <a:extLst>
                <a:ext uri="{FF2B5EF4-FFF2-40B4-BE49-F238E27FC236}">
                  <a16:creationId xmlns:a16="http://schemas.microsoft.com/office/drawing/2014/main" id="{EC549055-F108-4DC4-A9BB-0C80D866F1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83104" y="4651232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r Verbinder 74">
              <a:extLst>
                <a:ext uri="{FF2B5EF4-FFF2-40B4-BE49-F238E27FC236}">
                  <a16:creationId xmlns:a16="http://schemas.microsoft.com/office/drawing/2014/main" id="{52944EDA-F644-47B1-93A2-5E79034EB0E1}"/>
                </a:ext>
              </a:extLst>
            </p:cNvPr>
            <p:cNvCxnSpPr/>
            <p:nvPr/>
          </p:nvCxnSpPr>
          <p:spPr bwMode="auto">
            <a:xfrm>
              <a:off x="6147200" y="4648685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40AA1298-2FC7-4E3A-AC34-BCACFBEC69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71136" y="4652581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5A171939-9FC8-4E56-9ABA-0CEB06904B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15152" y="4649945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5CE6317F-48E9-45FB-8E51-0481EF64E57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61245" y="4652207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6E463462-27A9-4A9A-966B-7D20291F0F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3184" y="4653840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C7CEE9E-70EF-49DD-AFB5-D14D5012A5AC}"/>
                </a:ext>
              </a:extLst>
            </p:cNvPr>
            <p:cNvSpPr txBox="1"/>
            <p:nvPr/>
          </p:nvSpPr>
          <p:spPr>
            <a:xfrm>
              <a:off x="4160012" y="4740910"/>
              <a:ext cx="59022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100 </a:t>
              </a:r>
              <a:r>
                <a:rPr lang="de-DE" sz="1050" dirty="0" err="1"/>
                <a:t>ka</a:t>
              </a:r>
              <a:endParaRPr lang="en-GB" sz="1050" dirty="0"/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7D2019B-FF3B-4788-8D14-BE7390E46CC2}"/>
                </a:ext>
              </a:extLst>
            </p:cNvPr>
            <p:cNvSpPr txBox="1"/>
            <p:nvPr/>
          </p:nvSpPr>
          <p:spPr>
            <a:xfrm>
              <a:off x="4973302" y="474091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 </a:t>
              </a:r>
              <a:r>
                <a:rPr lang="de-DE" sz="1050" dirty="0" err="1"/>
                <a:t>ka</a:t>
              </a:r>
              <a:endParaRPr lang="en-GB" sz="1050" dirty="0"/>
            </a:p>
          </p:txBody>
        </p: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7176CEC8-32F1-4720-90A0-744113BF3514}"/>
                </a:ext>
              </a:extLst>
            </p:cNvPr>
            <p:cNvSpPr txBox="1"/>
            <p:nvPr/>
          </p:nvSpPr>
          <p:spPr>
            <a:xfrm>
              <a:off x="5749851" y="4740910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 </a:t>
              </a:r>
              <a:r>
                <a:rPr lang="de-DE" sz="1050" dirty="0" err="1"/>
                <a:t>ka</a:t>
              </a:r>
              <a:endParaRPr lang="en-GB" sz="1050" dirty="0"/>
            </a:p>
          </p:txBody>
        </p: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DB9227DB-6E9E-419F-861E-743561A733CE}"/>
                </a:ext>
              </a:extLst>
            </p:cNvPr>
            <p:cNvCxnSpPr/>
            <p:nvPr/>
          </p:nvCxnSpPr>
          <p:spPr bwMode="auto">
            <a:xfrm>
              <a:off x="6857109" y="4653260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A2DCB2B2-ACF3-4DC3-8DFD-8DCCF94DD5B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81045" y="4657156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A4A9A485-C0A7-4806-AA7B-76468A37C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25061" y="4654520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F7D7A693-330F-4F62-BBFE-3D60BD294B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154" y="4656782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B17F98A0-EDDB-4A82-BD51-3F4130830E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13093" y="4658415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F7232527-922A-4B1D-8D74-A4828C95F8F2}"/>
                </a:ext>
              </a:extLst>
            </p:cNvPr>
            <p:cNvCxnSpPr/>
            <p:nvPr/>
          </p:nvCxnSpPr>
          <p:spPr bwMode="auto">
            <a:xfrm>
              <a:off x="7573002" y="4649037"/>
              <a:ext cx="0" cy="25500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B1263DE6-8901-4E5D-9C38-BA26DC5D9A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96938" y="4652933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r Verbinder 92">
              <a:extLst>
                <a:ext uri="{FF2B5EF4-FFF2-40B4-BE49-F238E27FC236}">
                  <a16:creationId xmlns:a16="http://schemas.microsoft.com/office/drawing/2014/main" id="{05AF5CFD-4FF2-4817-BBBC-2123226AA6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0954" y="4650297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2BC4B8E1-8F08-4179-80ED-DA93AF7017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87047" y="4652559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3BA47A72-1E56-4223-B44C-685EF72C86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28986" y="4654192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078C384F-C8D2-4F06-A8C8-3CA785CBAF4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91007" y="4388595"/>
              <a:ext cx="0" cy="507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22415AAD-46CA-42F8-88E1-DAF11FCD8F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14943" y="4644486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39797167-685C-4DE7-A953-6FB9A709DA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58959" y="4641850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r Verbinder 98">
              <a:extLst>
                <a:ext uri="{FF2B5EF4-FFF2-40B4-BE49-F238E27FC236}">
                  <a16:creationId xmlns:a16="http://schemas.microsoft.com/office/drawing/2014/main" id="{5F79620D-03CC-43B2-A6C6-78ED6A09EC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05052" y="4644112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r Verbinder 99">
              <a:extLst>
                <a:ext uri="{FF2B5EF4-FFF2-40B4-BE49-F238E27FC236}">
                  <a16:creationId xmlns:a16="http://schemas.microsoft.com/office/drawing/2014/main" id="{F5A43099-C644-4A06-BE41-33144FD098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46991" y="4645745"/>
              <a:ext cx="0" cy="990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Textfeld 102">
              <a:extLst>
                <a:ext uri="{FF2B5EF4-FFF2-40B4-BE49-F238E27FC236}">
                  <a16:creationId xmlns:a16="http://schemas.microsoft.com/office/drawing/2014/main" id="{8463CFFE-2543-47C4-B73F-761DEEAA9242}"/>
                </a:ext>
              </a:extLst>
            </p:cNvPr>
            <p:cNvSpPr txBox="1"/>
            <p:nvPr/>
          </p:nvSpPr>
          <p:spPr>
            <a:xfrm>
              <a:off x="6402410" y="4744504"/>
              <a:ext cx="52290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100 a</a:t>
              </a:r>
              <a:endParaRPr lang="en-GB" sz="1050" dirty="0"/>
            </a:p>
          </p:txBody>
        </p:sp>
        <p:sp>
          <p:nvSpPr>
            <p:cNvPr id="104" name="Textfeld 103">
              <a:extLst>
                <a:ext uri="{FF2B5EF4-FFF2-40B4-BE49-F238E27FC236}">
                  <a16:creationId xmlns:a16="http://schemas.microsoft.com/office/drawing/2014/main" id="{CA29AC6C-813D-4DCD-9F23-390F661142F9}"/>
                </a:ext>
              </a:extLst>
            </p:cNvPr>
            <p:cNvSpPr txBox="1"/>
            <p:nvPr/>
          </p:nvSpPr>
          <p:spPr>
            <a:xfrm>
              <a:off x="7169237" y="4745141"/>
              <a:ext cx="44755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10 a</a:t>
              </a:r>
              <a:endParaRPr lang="en-GB" sz="1050" dirty="0"/>
            </a:p>
          </p:txBody>
        </p:sp>
        <p:sp>
          <p:nvSpPr>
            <p:cNvPr id="105" name="Textfeld 104">
              <a:extLst>
                <a:ext uri="{FF2B5EF4-FFF2-40B4-BE49-F238E27FC236}">
                  <a16:creationId xmlns:a16="http://schemas.microsoft.com/office/drawing/2014/main" id="{A6E3A616-12F0-492F-AB4B-DB00BEABCD4D}"/>
                </a:ext>
              </a:extLst>
            </p:cNvPr>
            <p:cNvSpPr txBox="1"/>
            <p:nvPr/>
          </p:nvSpPr>
          <p:spPr>
            <a:xfrm>
              <a:off x="7963523" y="4745554"/>
              <a:ext cx="3722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 a</a:t>
              </a:r>
              <a:endParaRPr lang="en-GB" sz="1050" dirty="0"/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29DC109C-4453-4B90-9A85-5B431EBC3F9F}"/>
                </a:ext>
              </a:extLst>
            </p:cNvPr>
            <p:cNvSpPr txBox="1"/>
            <p:nvPr/>
          </p:nvSpPr>
          <p:spPr>
            <a:xfrm>
              <a:off x="8433364" y="4774410"/>
              <a:ext cx="52931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 err="1"/>
                <a:t>future</a:t>
              </a:r>
              <a:endParaRPr lang="en-GB" sz="1050" dirty="0"/>
            </a:p>
          </p:txBody>
        </p:sp>
      </p:grpSp>
      <p:sp>
        <p:nvSpPr>
          <p:cNvPr id="34" name="Rechteck 33">
            <a:extLst>
              <a:ext uri="{FF2B5EF4-FFF2-40B4-BE49-F238E27FC236}">
                <a16:creationId xmlns:a16="http://schemas.microsoft.com/office/drawing/2014/main" id="{DE185E4C-0D15-439C-A990-EB1AD6FE20CC}"/>
              </a:ext>
            </a:extLst>
          </p:cNvPr>
          <p:cNvSpPr/>
          <p:nvPr/>
        </p:nvSpPr>
        <p:spPr bwMode="auto">
          <a:xfrm>
            <a:off x="324370" y="2729563"/>
            <a:ext cx="473863" cy="18164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939DAFE0-A073-4E61-AE52-32DA93ADEBCA}"/>
              </a:ext>
            </a:extLst>
          </p:cNvPr>
          <p:cNvSpPr txBox="1"/>
          <p:nvPr/>
        </p:nvSpPr>
        <p:spPr>
          <a:xfrm>
            <a:off x="480289" y="3729222"/>
            <a:ext cx="3066355" cy="1383346"/>
          </a:xfrm>
          <a:prstGeom prst="rect">
            <a:avLst/>
          </a:prstGeom>
          <a:noFill/>
          <a:ln>
            <a:solidFill>
              <a:srgbClr val="00589C"/>
            </a:solidFill>
          </a:ln>
        </p:spPr>
        <p:txBody>
          <a:bodyPr wrap="square" rtlCol="0">
            <a:noAutofit/>
          </a:bodyPr>
          <a:lstStyle/>
          <a:p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GFZ_Praesentation_DE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FZ_Praesentation_blanko_eng.16x9 [Kompatibilitätsmodus]" id="{848BB4CB-CB3F-40D7-8280-F70AFA76886F}" vid="{74AA69A1-D48A-4BF3-AC59-BE1D7FD1E45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GFZ_Praesentation_ppt2013_16x9_en</Template>
  <TotalTime>0</TotalTime>
  <Words>117</Words>
  <Application>Microsoft Office PowerPoint</Application>
  <PresentationFormat>Bildschirmpräsentation (16:9)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Verdana</vt:lpstr>
      <vt:lpstr>1_GFZ_Praesentation_DE</vt:lpstr>
      <vt:lpstr>Motivation and mapping your research?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AV-Medien_G222</dc:creator>
  <cp:lastModifiedBy>Christof Kusebauch</cp:lastModifiedBy>
  <cp:revision>18</cp:revision>
  <dcterms:created xsi:type="dcterms:W3CDTF">2018-04-25T15:07:40Z</dcterms:created>
  <dcterms:modified xsi:type="dcterms:W3CDTF">2023-10-05T19:40:23Z</dcterms:modified>
</cp:coreProperties>
</file>