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21"/>
  </p:notesMasterIdLst>
  <p:sldIdLst>
    <p:sldId id="283" r:id="rId4"/>
    <p:sldId id="263" r:id="rId5"/>
    <p:sldId id="264" r:id="rId6"/>
    <p:sldId id="269" r:id="rId7"/>
    <p:sldId id="266" r:id="rId8"/>
    <p:sldId id="267" r:id="rId9"/>
    <p:sldId id="272" r:id="rId10"/>
    <p:sldId id="265" r:id="rId11"/>
    <p:sldId id="274" r:id="rId12"/>
    <p:sldId id="278" r:id="rId13"/>
    <p:sldId id="273" r:id="rId14"/>
    <p:sldId id="268" r:id="rId15"/>
    <p:sldId id="280" r:id="rId16"/>
    <p:sldId id="270" r:id="rId17"/>
    <p:sldId id="271" r:id="rId18"/>
    <p:sldId id="282" r:id="rId19"/>
    <p:sldId id="279" r:id="rId20"/>
  </p:sldIdLst>
  <p:sldSz cx="9144000" cy="5143500" type="screen16x9"/>
  <p:notesSz cx="9144000" cy="51435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32"/>
    <p:restoredTop sz="95149"/>
  </p:normalViewPr>
  <p:slideViewPr>
    <p:cSldViewPr>
      <p:cViewPr>
        <p:scale>
          <a:sx n="299" d="100"/>
          <a:sy n="299" d="100"/>
        </p:scale>
        <p:origin x="84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6A6037-A285-4C9E-B04C-6DCA60BD155D}" type="datetimeFigureOut">
              <a:rPr lang="de-DE"/>
              <a:t>09.10.23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01BAFD-BDF1-4073-A261-64C06A00B82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1BAFD-BDF1-4073-A261-64C06A00B8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96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1BAFD-BDF1-4073-A261-64C06A00B82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63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1BAFD-BDF1-4073-A261-64C06A00B82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69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188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2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Titel HMC Offic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8"/>
          <p:cNvSpPr/>
          <p:nvPr userDrawn="1"/>
        </p:nvSpPr>
        <p:spPr bwMode="auto">
          <a:xfrm>
            <a:off x="0" y="1095586"/>
            <a:ext cx="9144000" cy="128088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2031135" y="771550"/>
            <a:ext cx="1018800" cy="360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124537" y="771550"/>
            <a:ext cx="1018800" cy="360000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6093403" y="771550"/>
            <a:ext cx="1018800" cy="360000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5077836" y="771550"/>
            <a:ext cx="1018800" cy="360000"/>
          </a:xfrm>
          <a:prstGeom prst="rect">
            <a:avLst/>
          </a:prstGeom>
          <a:solidFill>
            <a:srgbClr val="35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4062269" y="771550"/>
            <a:ext cx="1018800" cy="360000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3046702" y="771550"/>
            <a:ext cx="1018800" cy="360000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1015568" y="771550"/>
            <a:ext cx="1018800" cy="360000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" y="771550"/>
            <a:ext cx="1018800" cy="360000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7108970" y="771550"/>
            <a:ext cx="1018800" cy="360000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Textfeld 20"/>
          <p:cNvSpPr/>
          <p:nvPr userDrawn="1"/>
        </p:nvSpPr>
        <p:spPr bwMode="auto">
          <a:xfrm>
            <a:off x="5090106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MATTER</a:t>
            </a:r>
            <a:endParaRPr b="0"/>
          </a:p>
        </p:txBody>
      </p:sp>
      <p:sp>
        <p:nvSpPr>
          <p:cNvPr id="19" name="Textfeld 22"/>
          <p:cNvSpPr/>
          <p:nvPr userDrawn="1"/>
        </p:nvSpPr>
        <p:spPr bwMode="auto">
          <a:xfrm>
            <a:off x="1057909" y="807554"/>
            <a:ext cx="6747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E&amp;E</a:t>
            </a:r>
            <a:endParaRPr b="0"/>
          </a:p>
        </p:txBody>
      </p:sp>
      <p:sp>
        <p:nvSpPr>
          <p:cNvPr id="20" name="Textfeld 23"/>
          <p:cNvSpPr/>
          <p:nvPr userDrawn="1"/>
        </p:nvSpPr>
        <p:spPr bwMode="auto">
          <a:xfrm>
            <a:off x="2041581" y="807554"/>
            <a:ext cx="70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ENERGY</a:t>
            </a:r>
            <a:endParaRPr b="0">
              <a:solidFill>
                <a:schemeClr val="bg1"/>
              </a:solidFill>
            </a:endParaRPr>
          </a:p>
        </p:txBody>
      </p:sp>
      <p:sp>
        <p:nvSpPr>
          <p:cNvPr id="21" name="Textfeld 24"/>
          <p:cNvSpPr/>
          <p:nvPr userDrawn="1"/>
        </p:nvSpPr>
        <p:spPr bwMode="auto">
          <a:xfrm>
            <a:off x="6104476" y="807554"/>
            <a:ext cx="10189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DATA COMMONS</a:t>
            </a:r>
            <a:endParaRPr lang="de-DE" sz="800" b="0"/>
          </a:p>
        </p:txBody>
      </p:sp>
      <p:sp>
        <p:nvSpPr>
          <p:cNvPr id="22" name="Textfeld 25"/>
          <p:cNvSpPr/>
          <p:nvPr userDrawn="1"/>
        </p:nvSpPr>
        <p:spPr bwMode="auto">
          <a:xfrm>
            <a:off x="8143058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PROJECTS</a:t>
            </a:r>
            <a:endParaRPr b="0"/>
          </a:p>
        </p:txBody>
      </p:sp>
      <p:sp>
        <p:nvSpPr>
          <p:cNvPr id="23" name="Textfeld 26"/>
          <p:cNvSpPr/>
          <p:nvPr userDrawn="1"/>
        </p:nvSpPr>
        <p:spPr bwMode="auto">
          <a:xfrm>
            <a:off x="34073" y="807554"/>
            <a:ext cx="81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AST</a:t>
            </a:r>
            <a:endParaRPr b="0"/>
          </a:p>
        </p:txBody>
      </p:sp>
      <p:sp>
        <p:nvSpPr>
          <p:cNvPr id="24" name="Textfeld 27"/>
          <p:cNvSpPr/>
          <p:nvPr userDrawn="1"/>
        </p:nvSpPr>
        <p:spPr bwMode="auto">
          <a:xfrm>
            <a:off x="7112052" y="98757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OFFICE</a:t>
            </a:r>
            <a:endParaRPr b="0"/>
          </a:p>
        </p:txBody>
      </p:sp>
      <p:sp>
        <p:nvSpPr>
          <p:cNvPr id="25" name="Textfeld 19"/>
          <p:cNvSpPr/>
          <p:nvPr userDrawn="1"/>
        </p:nvSpPr>
        <p:spPr bwMode="auto">
          <a:xfrm>
            <a:off x="3053680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HEALTH</a:t>
            </a:r>
            <a:endParaRPr lang="de-DE" b="0"/>
          </a:p>
        </p:txBody>
      </p:sp>
      <p:sp>
        <p:nvSpPr>
          <p:cNvPr id="26" name="Textfeld 19"/>
          <p:cNvSpPr/>
          <p:nvPr userDrawn="1"/>
        </p:nvSpPr>
        <p:spPr bwMode="auto">
          <a:xfrm>
            <a:off x="4078607" y="807554"/>
            <a:ext cx="890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INFORMATION</a:t>
            </a:r>
            <a:endParaRPr lang="de-DE" b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27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5" y="266649"/>
            <a:ext cx="720080" cy="288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Titel HMC Pro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ildplatzhalter 27"/>
          <p:cNvSpPr>
            <a:spLocks noGrp="1"/>
          </p:cNvSpPr>
          <p:nvPr>
            <p:ph type="pic" sz="quarter" idx="40"/>
          </p:nvPr>
        </p:nvSpPr>
        <p:spPr bwMode="auto">
          <a:xfrm flipH="1">
            <a:off x="7960458" y="268288"/>
            <a:ext cx="788006" cy="287238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rgbClr val="0A2D6E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Bildplatzhalter 27"/>
          <p:cNvSpPr>
            <a:spLocks noGrp="1"/>
          </p:cNvSpPr>
          <p:nvPr>
            <p:ph type="pic" sz="quarter" idx="41"/>
          </p:nvPr>
        </p:nvSpPr>
        <p:spPr bwMode="auto">
          <a:xfrm flipH="1">
            <a:off x="7099029" y="268288"/>
            <a:ext cx="788005" cy="287238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rgbClr val="0A2D6E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Bildplatzhalter 27"/>
          <p:cNvSpPr>
            <a:spLocks noGrp="1"/>
          </p:cNvSpPr>
          <p:nvPr>
            <p:ph type="pic" sz="quarter" idx="42"/>
          </p:nvPr>
        </p:nvSpPr>
        <p:spPr bwMode="auto">
          <a:xfrm flipH="1">
            <a:off x="6237601" y="268288"/>
            <a:ext cx="788005" cy="287238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rgbClr val="0A2D6E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hteck 8"/>
          <p:cNvSpPr/>
          <p:nvPr userDrawn="1"/>
        </p:nvSpPr>
        <p:spPr bwMode="auto">
          <a:xfrm>
            <a:off x="0" y="1095586"/>
            <a:ext cx="9144000" cy="128088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2031135" y="771550"/>
            <a:ext cx="1018800" cy="360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124537" y="771550"/>
            <a:ext cx="1018800" cy="360000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6093403" y="771550"/>
            <a:ext cx="1018800" cy="360000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5077836" y="771550"/>
            <a:ext cx="1018800" cy="360000"/>
          </a:xfrm>
          <a:prstGeom prst="rect">
            <a:avLst/>
          </a:prstGeom>
          <a:solidFill>
            <a:srgbClr val="35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4062269" y="771550"/>
            <a:ext cx="1018800" cy="360000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3046702" y="771550"/>
            <a:ext cx="1018800" cy="360000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015568" y="771550"/>
            <a:ext cx="1018800" cy="360000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1" y="771550"/>
            <a:ext cx="1018800" cy="360000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7108970" y="771550"/>
            <a:ext cx="1018800" cy="360000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Textfeld 20"/>
          <p:cNvSpPr/>
          <p:nvPr userDrawn="1"/>
        </p:nvSpPr>
        <p:spPr bwMode="auto">
          <a:xfrm>
            <a:off x="5090106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MATTER</a:t>
            </a:r>
            <a:endParaRPr b="0"/>
          </a:p>
        </p:txBody>
      </p:sp>
      <p:sp>
        <p:nvSpPr>
          <p:cNvPr id="20" name="Textfeld 22"/>
          <p:cNvSpPr/>
          <p:nvPr userDrawn="1"/>
        </p:nvSpPr>
        <p:spPr bwMode="auto">
          <a:xfrm>
            <a:off x="1057909" y="807554"/>
            <a:ext cx="6747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E&amp;E</a:t>
            </a:r>
            <a:endParaRPr b="0"/>
          </a:p>
        </p:txBody>
      </p:sp>
      <p:sp>
        <p:nvSpPr>
          <p:cNvPr id="21" name="Textfeld 23"/>
          <p:cNvSpPr/>
          <p:nvPr userDrawn="1"/>
        </p:nvSpPr>
        <p:spPr bwMode="auto">
          <a:xfrm>
            <a:off x="2041581" y="807554"/>
            <a:ext cx="70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ENERGY</a:t>
            </a:r>
            <a:endParaRPr b="0">
              <a:solidFill>
                <a:schemeClr val="bg1"/>
              </a:solidFill>
            </a:endParaRPr>
          </a:p>
        </p:txBody>
      </p:sp>
      <p:sp>
        <p:nvSpPr>
          <p:cNvPr id="22" name="Textfeld 24"/>
          <p:cNvSpPr/>
          <p:nvPr userDrawn="1"/>
        </p:nvSpPr>
        <p:spPr bwMode="auto">
          <a:xfrm>
            <a:off x="6104476" y="807554"/>
            <a:ext cx="10189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DATA COMMONS</a:t>
            </a:r>
            <a:endParaRPr lang="de-DE" sz="800" b="0"/>
          </a:p>
        </p:txBody>
      </p:sp>
      <p:sp>
        <p:nvSpPr>
          <p:cNvPr id="23" name="Textfeld 25"/>
          <p:cNvSpPr/>
          <p:nvPr userDrawn="1"/>
        </p:nvSpPr>
        <p:spPr bwMode="auto">
          <a:xfrm>
            <a:off x="8143058" y="98757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1">
                <a:solidFill>
                  <a:schemeClr val="bg1"/>
                </a:solidFill>
              </a:rPr>
              <a:t>HMC PROJECTS</a:t>
            </a:r>
            <a:endParaRPr b="1"/>
          </a:p>
        </p:txBody>
      </p:sp>
      <p:sp>
        <p:nvSpPr>
          <p:cNvPr id="24" name="Textfeld 26"/>
          <p:cNvSpPr/>
          <p:nvPr userDrawn="1"/>
        </p:nvSpPr>
        <p:spPr bwMode="auto">
          <a:xfrm>
            <a:off x="34073" y="807554"/>
            <a:ext cx="81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AST</a:t>
            </a:r>
            <a:endParaRPr b="0"/>
          </a:p>
        </p:txBody>
      </p:sp>
      <p:sp>
        <p:nvSpPr>
          <p:cNvPr id="25" name="Textfeld 27"/>
          <p:cNvSpPr/>
          <p:nvPr userDrawn="1"/>
        </p:nvSpPr>
        <p:spPr bwMode="auto">
          <a:xfrm>
            <a:off x="7112052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OFFICE</a:t>
            </a:r>
            <a:endParaRPr b="0"/>
          </a:p>
        </p:txBody>
      </p:sp>
      <p:sp>
        <p:nvSpPr>
          <p:cNvPr id="26" name="Textfeld 19"/>
          <p:cNvSpPr/>
          <p:nvPr userDrawn="1"/>
        </p:nvSpPr>
        <p:spPr bwMode="auto">
          <a:xfrm>
            <a:off x="3053680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HEALTH</a:t>
            </a:r>
            <a:endParaRPr lang="de-DE" b="0"/>
          </a:p>
        </p:txBody>
      </p:sp>
      <p:sp>
        <p:nvSpPr>
          <p:cNvPr id="27" name="Textfeld 19"/>
          <p:cNvSpPr/>
          <p:nvPr userDrawn="1"/>
        </p:nvSpPr>
        <p:spPr bwMode="auto">
          <a:xfrm>
            <a:off x="4078607" y="807554"/>
            <a:ext cx="890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INFORMATION</a:t>
            </a:r>
            <a:endParaRPr lang="de-DE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2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29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 bwMode="auto">
          <a:xfrm>
            <a:off x="394717" y="1131888"/>
            <a:ext cx="4070921" cy="36020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 bwMode="auto">
          <a:xfrm>
            <a:off x="4679950" y="1131888"/>
            <a:ext cx="4068763" cy="36020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395247" y="303498"/>
            <a:ext cx="8425225" cy="3600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cap="none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Zwischentitel grafisch, insgesamt Einzeilig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isch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 bwMode="auto">
          <a:xfrm>
            <a:off x="396762" y="1131889"/>
            <a:ext cx="6264638" cy="1439862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 bwMode="auto">
          <a:xfrm>
            <a:off x="395536" y="2879999"/>
            <a:ext cx="4105275" cy="1853925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 bwMode="auto">
          <a:xfrm>
            <a:off x="4644009" y="2879725"/>
            <a:ext cx="4105275" cy="1854200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95536" y="2761200"/>
            <a:ext cx="4105275" cy="10794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644008" y="2761200"/>
            <a:ext cx="4105275" cy="10794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395247" y="303498"/>
            <a:ext cx="8425225" cy="3600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cap="none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Zwischentitel grafisch, insgesamt Einzeilig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ea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33"/>
          </p:nvPr>
        </p:nvSpPr>
        <p:spPr bwMode="auto">
          <a:xfrm>
            <a:off x="395536" y="2571750"/>
            <a:ext cx="2025018" cy="164487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34"/>
          </p:nvPr>
        </p:nvSpPr>
        <p:spPr bwMode="auto">
          <a:xfrm>
            <a:off x="2510978" y="2571750"/>
            <a:ext cx="2025018" cy="164487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5"/>
          </p:nvPr>
        </p:nvSpPr>
        <p:spPr bwMode="auto">
          <a:xfrm>
            <a:off x="4608004" y="2571750"/>
            <a:ext cx="2025018" cy="164487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6"/>
          </p:nvPr>
        </p:nvSpPr>
        <p:spPr bwMode="auto">
          <a:xfrm>
            <a:off x="6723445" y="2571750"/>
            <a:ext cx="2025018" cy="164487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Rectangle 31"/>
          <p:cNvSpPr/>
          <p:nvPr userDrawn="1"/>
        </p:nvSpPr>
        <p:spPr bwMode="auto">
          <a:xfrm>
            <a:off x="395536" y="3906214"/>
            <a:ext cx="2025018" cy="300082"/>
          </a:xfrm>
          <a:prstGeom prst="rect">
            <a:avLst/>
          </a:prstGeom>
          <a:solidFill>
            <a:srgbClr val="002864"/>
          </a:solidFill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bg1"/>
                </a:solidFill>
              </a:rPr>
              <a:t>ADELINE TIMMY</a:t>
            </a:r>
            <a:br>
              <a:rPr lang="en-US" sz="1050">
                <a:solidFill>
                  <a:schemeClr val="bg1"/>
                </a:solidFill>
                <a:latin typeface="Arial"/>
              </a:rPr>
            </a:br>
            <a:r>
              <a:rPr lang="en-US" sz="1000" b="1">
                <a:solidFill>
                  <a:schemeClr val="bg1"/>
                </a:solidFill>
              </a:rPr>
              <a:t>Position Text Holder</a:t>
            </a:r>
            <a:endParaRPr lang="en-US" sz="900" b="1">
              <a:solidFill>
                <a:schemeClr val="bg1"/>
              </a:solidFill>
            </a:endParaRPr>
          </a:p>
        </p:txBody>
      </p:sp>
      <p:sp>
        <p:nvSpPr>
          <p:cNvPr id="19" name="Rectangle 32"/>
          <p:cNvSpPr/>
          <p:nvPr userDrawn="1"/>
        </p:nvSpPr>
        <p:spPr bwMode="auto">
          <a:xfrm>
            <a:off x="4608004" y="3906214"/>
            <a:ext cx="2019325" cy="300082"/>
          </a:xfrm>
          <a:prstGeom prst="rect">
            <a:avLst/>
          </a:prstGeom>
          <a:solidFill>
            <a:srgbClr val="002864"/>
          </a:solidFill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bg1"/>
                </a:solidFill>
              </a:rPr>
              <a:t>ADELINE TIMMY</a:t>
            </a:r>
            <a:br>
              <a:rPr lang="en-US" sz="1050">
                <a:solidFill>
                  <a:schemeClr val="bg1"/>
                </a:solidFill>
                <a:latin typeface="Arial"/>
              </a:rPr>
            </a:br>
            <a:r>
              <a:rPr lang="en-US" sz="1000" b="1">
                <a:solidFill>
                  <a:schemeClr val="bg1"/>
                </a:solidFill>
              </a:rPr>
              <a:t>Position Text Holder</a:t>
            </a:r>
            <a:endParaRPr lang="en-US" sz="900" b="1">
              <a:solidFill>
                <a:schemeClr val="bg1"/>
              </a:solidFill>
            </a:endParaRPr>
          </a:p>
        </p:txBody>
      </p:sp>
      <p:sp>
        <p:nvSpPr>
          <p:cNvPr id="20" name="Rectangle 33"/>
          <p:cNvSpPr/>
          <p:nvPr userDrawn="1"/>
        </p:nvSpPr>
        <p:spPr bwMode="auto">
          <a:xfrm>
            <a:off x="2510978" y="3911676"/>
            <a:ext cx="2025018" cy="300082"/>
          </a:xfrm>
          <a:prstGeom prst="rect">
            <a:avLst/>
          </a:prstGeom>
          <a:solidFill>
            <a:srgbClr val="002864"/>
          </a:solidFill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bg1"/>
                </a:solidFill>
              </a:rPr>
              <a:t>TOM TREVOR</a:t>
            </a:r>
            <a:br>
              <a:rPr lang="en-US" sz="1050">
                <a:solidFill>
                  <a:schemeClr val="bg1"/>
                </a:solidFill>
                <a:latin typeface="Arial"/>
              </a:rPr>
            </a:br>
            <a:r>
              <a:rPr lang="en-US" sz="1000" b="1">
                <a:solidFill>
                  <a:schemeClr val="bg1"/>
                </a:solidFill>
              </a:rPr>
              <a:t>Position Text Holder</a:t>
            </a:r>
            <a:endParaRPr lang="en-US" sz="900" b="1">
              <a:solidFill>
                <a:schemeClr val="bg1"/>
              </a:solidFill>
            </a:endParaRPr>
          </a:p>
        </p:txBody>
      </p:sp>
      <p:sp>
        <p:nvSpPr>
          <p:cNvPr id="21" name="Rectangle 34"/>
          <p:cNvSpPr/>
          <p:nvPr userDrawn="1"/>
        </p:nvSpPr>
        <p:spPr bwMode="auto">
          <a:xfrm>
            <a:off x="6723446" y="3911676"/>
            <a:ext cx="2025018" cy="300082"/>
          </a:xfrm>
          <a:prstGeom prst="rect">
            <a:avLst/>
          </a:prstGeom>
          <a:solidFill>
            <a:srgbClr val="002864"/>
          </a:solidFill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900">
                <a:solidFill>
                  <a:schemeClr val="bg1"/>
                </a:solidFill>
              </a:rPr>
              <a:t>TOM TREVOR</a:t>
            </a:r>
            <a:br>
              <a:rPr lang="en-US" sz="1050">
                <a:solidFill>
                  <a:schemeClr val="bg1"/>
                </a:solidFill>
                <a:latin typeface="Arial"/>
              </a:rPr>
            </a:br>
            <a:r>
              <a:rPr lang="en-US" sz="1000" b="1">
                <a:solidFill>
                  <a:schemeClr val="bg1"/>
                </a:solidFill>
              </a:rPr>
              <a:t>Position Text Holder</a:t>
            </a:r>
            <a:endParaRPr lang="en-US" sz="900" b="1">
              <a:solidFill>
                <a:schemeClr val="bg1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395247" y="303498"/>
            <a:ext cx="8425225" cy="3600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cap="none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Zwischentitel grafisch, insgesamt Einzeilig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Logo Placeho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37"/>
          </p:nvPr>
        </p:nvSpPr>
        <p:spPr bwMode="auto">
          <a:xfrm>
            <a:off x="395536" y="1817524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8"/>
          </p:nvPr>
        </p:nvSpPr>
        <p:spPr bwMode="auto">
          <a:xfrm>
            <a:off x="2147986" y="1817524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9"/>
          </p:nvPr>
        </p:nvSpPr>
        <p:spPr bwMode="auto">
          <a:xfrm>
            <a:off x="3903181" y="1817524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40"/>
          </p:nvPr>
        </p:nvSpPr>
        <p:spPr bwMode="auto">
          <a:xfrm>
            <a:off x="5658376" y="1817524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1"/>
          </p:nvPr>
        </p:nvSpPr>
        <p:spPr bwMode="auto">
          <a:xfrm>
            <a:off x="7416316" y="1817524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42"/>
          </p:nvPr>
        </p:nvSpPr>
        <p:spPr bwMode="auto">
          <a:xfrm>
            <a:off x="395536" y="3272647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43"/>
          </p:nvPr>
        </p:nvSpPr>
        <p:spPr bwMode="auto">
          <a:xfrm>
            <a:off x="2147986" y="3272647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4"/>
          </p:nvPr>
        </p:nvSpPr>
        <p:spPr bwMode="auto">
          <a:xfrm>
            <a:off x="3903181" y="3272647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45"/>
          </p:nvPr>
        </p:nvSpPr>
        <p:spPr bwMode="auto">
          <a:xfrm>
            <a:off x="5658376" y="3272647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 bwMode="auto">
          <a:xfrm>
            <a:off x="7413571" y="3272647"/>
            <a:ext cx="1332147" cy="1063299"/>
          </a:xfrm>
        </p:spPr>
        <p:txBody>
          <a:bodyPr anchor="t"/>
          <a:lstStyle>
            <a:lvl1pPr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395247" y="303498"/>
            <a:ext cx="8425225" cy="3600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cap="none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Zwischentitel grafisch, insgesamt Einzeilig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_Mater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395247" y="303498"/>
            <a:ext cx="8425225" cy="3600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cap="none">
                <a:solidFill>
                  <a:srgbClr val="002864"/>
                </a:solidFill>
              </a:defRPr>
            </a:lvl1pPr>
          </a:lstStyle>
          <a:p>
            <a:pPr>
              <a:defRPr/>
            </a:pPr>
            <a:r>
              <a:rPr lang="de-DE"/>
              <a:t>Zwischentitel grafisch, insgesamt Einzeilig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11188" y="231074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Zwischenfolie Titel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idx="1"/>
          </p:nvPr>
        </p:nvSpPr>
        <p:spPr bwMode="auto">
          <a:xfrm>
            <a:off x="611188" y="3021841"/>
            <a:ext cx="7886700" cy="728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Unterzeile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with Placeholder Log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Bildplatzhalter 27"/>
          <p:cNvSpPr>
            <a:spLocks noGrp="1"/>
          </p:cNvSpPr>
          <p:nvPr>
            <p:ph type="pic" sz="quarter" idx="42"/>
          </p:nvPr>
        </p:nvSpPr>
        <p:spPr bwMode="auto">
          <a:xfrm flipH="1">
            <a:off x="6336195" y="266915"/>
            <a:ext cx="653400" cy="288611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rgbClr val="0A2D6E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Bildplatzhalter 27"/>
          <p:cNvSpPr>
            <a:spLocks noGrp="1"/>
          </p:cNvSpPr>
          <p:nvPr>
            <p:ph type="pic" sz="quarter" idx="43"/>
          </p:nvPr>
        </p:nvSpPr>
        <p:spPr bwMode="auto">
          <a:xfrm flipH="1">
            <a:off x="8095311" y="266915"/>
            <a:ext cx="653400" cy="288611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rgbClr val="0A2D6E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Bildplatzhalter 27"/>
          <p:cNvSpPr>
            <a:spLocks noGrp="1"/>
          </p:cNvSpPr>
          <p:nvPr>
            <p:ph type="pic" sz="quarter" idx="44"/>
          </p:nvPr>
        </p:nvSpPr>
        <p:spPr bwMode="auto">
          <a:xfrm flipH="1">
            <a:off x="7215753" y="266915"/>
            <a:ext cx="653400" cy="288611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rgbClr val="0A2D6E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188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10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el A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hteck 8"/>
          <p:cNvSpPr/>
          <p:nvPr userDrawn="1"/>
        </p:nvSpPr>
        <p:spPr bwMode="auto">
          <a:xfrm>
            <a:off x="0" y="1095586"/>
            <a:ext cx="9144000" cy="128088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65515" y="147688"/>
            <a:ext cx="498272" cy="416120"/>
          </a:xfrm>
          <a:prstGeom prst="rect">
            <a:avLst/>
          </a:prstGeom>
        </p:spPr>
      </p:pic>
      <p:sp>
        <p:nvSpPr>
          <p:cNvPr id="40" name="Rechteck 39"/>
          <p:cNvSpPr/>
          <p:nvPr userDrawn="1"/>
        </p:nvSpPr>
        <p:spPr bwMode="auto">
          <a:xfrm>
            <a:off x="2031135" y="771550"/>
            <a:ext cx="1018800" cy="360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Rechteck 40"/>
          <p:cNvSpPr/>
          <p:nvPr userDrawn="1"/>
        </p:nvSpPr>
        <p:spPr bwMode="auto">
          <a:xfrm>
            <a:off x="8124537" y="771550"/>
            <a:ext cx="1018800" cy="360000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Rechteck 41"/>
          <p:cNvSpPr/>
          <p:nvPr userDrawn="1"/>
        </p:nvSpPr>
        <p:spPr bwMode="auto">
          <a:xfrm>
            <a:off x="6093403" y="771550"/>
            <a:ext cx="1018800" cy="360000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" name="Rechteck 42"/>
          <p:cNvSpPr/>
          <p:nvPr userDrawn="1"/>
        </p:nvSpPr>
        <p:spPr bwMode="auto">
          <a:xfrm>
            <a:off x="5077836" y="771550"/>
            <a:ext cx="1018800" cy="360000"/>
          </a:xfrm>
          <a:prstGeom prst="rect">
            <a:avLst/>
          </a:prstGeom>
          <a:solidFill>
            <a:srgbClr val="35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Rechteck 43"/>
          <p:cNvSpPr/>
          <p:nvPr userDrawn="1"/>
        </p:nvSpPr>
        <p:spPr bwMode="auto">
          <a:xfrm>
            <a:off x="4062269" y="771550"/>
            <a:ext cx="1018800" cy="360000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" name="Rechteck 44"/>
          <p:cNvSpPr/>
          <p:nvPr userDrawn="1"/>
        </p:nvSpPr>
        <p:spPr bwMode="auto">
          <a:xfrm>
            <a:off x="3046702" y="771550"/>
            <a:ext cx="1018800" cy="360000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Rechteck 45"/>
          <p:cNvSpPr/>
          <p:nvPr userDrawn="1"/>
        </p:nvSpPr>
        <p:spPr bwMode="auto">
          <a:xfrm>
            <a:off x="1015568" y="771550"/>
            <a:ext cx="1018800" cy="360000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Rechteck 46"/>
          <p:cNvSpPr/>
          <p:nvPr userDrawn="1"/>
        </p:nvSpPr>
        <p:spPr bwMode="auto">
          <a:xfrm>
            <a:off x="1" y="771550"/>
            <a:ext cx="1018800" cy="360000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" name="Rechteck 47"/>
          <p:cNvSpPr/>
          <p:nvPr userDrawn="1"/>
        </p:nvSpPr>
        <p:spPr bwMode="auto">
          <a:xfrm>
            <a:off x="7108970" y="771550"/>
            <a:ext cx="1018800" cy="360000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" name="Textfeld 20"/>
          <p:cNvSpPr/>
          <p:nvPr userDrawn="1"/>
        </p:nvSpPr>
        <p:spPr bwMode="auto">
          <a:xfrm>
            <a:off x="5090106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MATTER</a:t>
            </a:r>
            <a:endParaRPr b="0"/>
          </a:p>
        </p:txBody>
      </p:sp>
      <p:sp>
        <p:nvSpPr>
          <p:cNvPr id="50" name="Textfeld 22"/>
          <p:cNvSpPr/>
          <p:nvPr userDrawn="1"/>
        </p:nvSpPr>
        <p:spPr bwMode="auto">
          <a:xfrm>
            <a:off x="1057909" y="807554"/>
            <a:ext cx="6747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E&amp;E</a:t>
            </a:r>
            <a:endParaRPr b="0"/>
          </a:p>
        </p:txBody>
      </p:sp>
      <p:sp>
        <p:nvSpPr>
          <p:cNvPr id="51" name="Textfeld 23"/>
          <p:cNvSpPr/>
          <p:nvPr userDrawn="1"/>
        </p:nvSpPr>
        <p:spPr bwMode="auto">
          <a:xfrm>
            <a:off x="2041581" y="807554"/>
            <a:ext cx="70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ENERGY</a:t>
            </a:r>
            <a:endParaRPr b="0">
              <a:solidFill>
                <a:schemeClr val="bg1"/>
              </a:solidFill>
            </a:endParaRPr>
          </a:p>
        </p:txBody>
      </p:sp>
      <p:sp>
        <p:nvSpPr>
          <p:cNvPr id="52" name="Textfeld 24"/>
          <p:cNvSpPr/>
          <p:nvPr userDrawn="1"/>
        </p:nvSpPr>
        <p:spPr bwMode="auto">
          <a:xfrm>
            <a:off x="6104476" y="807554"/>
            <a:ext cx="10189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DATA COMMONS</a:t>
            </a:r>
            <a:endParaRPr lang="de-DE" sz="800" b="0"/>
          </a:p>
        </p:txBody>
      </p:sp>
      <p:sp>
        <p:nvSpPr>
          <p:cNvPr id="53" name="Textfeld 25"/>
          <p:cNvSpPr/>
          <p:nvPr userDrawn="1"/>
        </p:nvSpPr>
        <p:spPr bwMode="auto">
          <a:xfrm>
            <a:off x="8143058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PROJECTS</a:t>
            </a:r>
            <a:endParaRPr b="0"/>
          </a:p>
        </p:txBody>
      </p:sp>
      <p:sp>
        <p:nvSpPr>
          <p:cNvPr id="54" name="Textfeld 26"/>
          <p:cNvSpPr/>
          <p:nvPr userDrawn="1"/>
        </p:nvSpPr>
        <p:spPr bwMode="auto">
          <a:xfrm>
            <a:off x="34073" y="987574"/>
            <a:ext cx="81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1">
                <a:solidFill>
                  <a:schemeClr val="bg1"/>
                </a:solidFill>
              </a:rPr>
              <a:t>AST</a:t>
            </a:r>
            <a:endParaRPr b="1"/>
          </a:p>
        </p:txBody>
      </p:sp>
      <p:sp>
        <p:nvSpPr>
          <p:cNvPr id="55" name="Textfeld 27"/>
          <p:cNvSpPr/>
          <p:nvPr userDrawn="1"/>
        </p:nvSpPr>
        <p:spPr bwMode="auto">
          <a:xfrm>
            <a:off x="7112052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OFFICE</a:t>
            </a:r>
            <a:endParaRPr b="0"/>
          </a:p>
        </p:txBody>
      </p:sp>
      <p:sp>
        <p:nvSpPr>
          <p:cNvPr id="56" name="Textfeld 19"/>
          <p:cNvSpPr/>
          <p:nvPr userDrawn="1"/>
        </p:nvSpPr>
        <p:spPr bwMode="auto">
          <a:xfrm>
            <a:off x="3053680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HEALTH</a:t>
            </a:r>
            <a:endParaRPr lang="de-DE" b="0"/>
          </a:p>
        </p:txBody>
      </p:sp>
      <p:sp>
        <p:nvSpPr>
          <p:cNvPr id="57" name="Textfeld 19"/>
          <p:cNvSpPr/>
          <p:nvPr userDrawn="1"/>
        </p:nvSpPr>
        <p:spPr bwMode="auto">
          <a:xfrm>
            <a:off x="4078607" y="807554"/>
            <a:ext cx="890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INFORMATION</a:t>
            </a:r>
            <a:endParaRPr lang="de-DE" b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4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el Earth &amp; Environ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5" y="266649"/>
            <a:ext cx="720080" cy="2887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344308" y="292126"/>
            <a:ext cx="399594" cy="2797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68144" y="268288"/>
            <a:ext cx="683890" cy="2873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/>
          <a:srcRect l="7489" t="19800" r="67064" b="13739"/>
          <a:stretch/>
        </p:blipFill>
        <p:spPr bwMode="auto">
          <a:xfrm>
            <a:off x="6732240" y="263001"/>
            <a:ext cx="399594" cy="328794"/>
          </a:xfrm>
          <a:prstGeom prst="rect">
            <a:avLst/>
          </a:prstGeom>
        </p:spPr>
      </p:pic>
      <p:sp>
        <p:nvSpPr>
          <p:cNvPr id="11" name="Rechteck 8"/>
          <p:cNvSpPr/>
          <p:nvPr userDrawn="1"/>
        </p:nvSpPr>
        <p:spPr bwMode="auto">
          <a:xfrm>
            <a:off x="0" y="1095586"/>
            <a:ext cx="9144000" cy="128088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2031135" y="771550"/>
            <a:ext cx="1018800" cy="360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8124537" y="771550"/>
            <a:ext cx="1018800" cy="360000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6093403" y="771550"/>
            <a:ext cx="1018800" cy="360000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5077836" y="771550"/>
            <a:ext cx="1018800" cy="360000"/>
          </a:xfrm>
          <a:prstGeom prst="rect">
            <a:avLst/>
          </a:prstGeom>
          <a:solidFill>
            <a:srgbClr val="35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4062269" y="771550"/>
            <a:ext cx="1018800" cy="360000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3046702" y="771550"/>
            <a:ext cx="1018800" cy="360000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015568" y="771550"/>
            <a:ext cx="1018800" cy="360000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1" y="771550"/>
            <a:ext cx="1018800" cy="360000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7108970" y="771550"/>
            <a:ext cx="1018800" cy="360000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20"/>
          <p:cNvSpPr/>
          <p:nvPr userDrawn="1"/>
        </p:nvSpPr>
        <p:spPr bwMode="auto">
          <a:xfrm>
            <a:off x="5090106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MATTER</a:t>
            </a:r>
            <a:endParaRPr b="0"/>
          </a:p>
        </p:txBody>
      </p:sp>
      <p:sp>
        <p:nvSpPr>
          <p:cNvPr id="22" name="Textfeld 22"/>
          <p:cNvSpPr/>
          <p:nvPr userDrawn="1"/>
        </p:nvSpPr>
        <p:spPr bwMode="auto">
          <a:xfrm>
            <a:off x="1050118" y="987574"/>
            <a:ext cx="6747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1">
                <a:solidFill>
                  <a:schemeClr val="bg1"/>
                </a:solidFill>
              </a:rPr>
              <a:t>E&amp;E</a:t>
            </a:r>
            <a:endParaRPr b="1"/>
          </a:p>
        </p:txBody>
      </p:sp>
      <p:sp>
        <p:nvSpPr>
          <p:cNvPr id="23" name="Textfeld 23"/>
          <p:cNvSpPr/>
          <p:nvPr userDrawn="1"/>
        </p:nvSpPr>
        <p:spPr bwMode="auto">
          <a:xfrm>
            <a:off x="2041581" y="807554"/>
            <a:ext cx="70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ENERGY</a:t>
            </a:r>
            <a:endParaRPr b="0">
              <a:solidFill>
                <a:schemeClr val="bg1"/>
              </a:solidFill>
            </a:endParaRPr>
          </a:p>
        </p:txBody>
      </p:sp>
      <p:sp>
        <p:nvSpPr>
          <p:cNvPr id="24" name="Textfeld 24"/>
          <p:cNvSpPr/>
          <p:nvPr userDrawn="1"/>
        </p:nvSpPr>
        <p:spPr bwMode="auto">
          <a:xfrm>
            <a:off x="6104476" y="807554"/>
            <a:ext cx="10189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DATA COMMONS</a:t>
            </a:r>
            <a:endParaRPr lang="de-DE" sz="800" b="0"/>
          </a:p>
        </p:txBody>
      </p:sp>
      <p:sp>
        <p:nvSpPr>
          <p:cNvPr id="25" name="Textfeld 25"/>
          <p:cNvSpPr/>
          <p:nvPr userDrawn="1"/>
        </p:nvSpPr>
        <p:spPr bwMode="auto">
          <a:xfrm>
            <a:off x="8143058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PROJECTS</a:t>
            </a:r>
            <a:endParaRPr b="0"/>
          </a:p>
        </p:txBody>
      </p:sp>
      <p:sp>
        <p:nvSpPr>
          <p:cNvPr id="26" name="Textfeld 26"/>
          <p:cNvSpPr/>
          <p:nvPr userDrawn="1"/>
        </p:nvSpPr>
        <p:spPr bwMode="auto">
          <a:xfrm>
            <a:off x="34073" y="807554"/>
            <a:ext cx="81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AST</a:t>
            </a:r>
            <a:endParaRPr b="0"/>
          </a:p>
        </p:txBody>
      </p:sp>
      <p:sp>
        <p:nvSpPr>
          <p:cNvPr id="27" name="Textfeld 27"/>
          <p:cNvSpPr/>
          <p:nvPr userDrawn="1"/>
        </p:nvSpPr>
        <p:spPr bwMode="auto">
          <a:xfrm>
            <a:off x="7112052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OFFICE</a:t>
            </a:r>
            <a:endParaRPr b="0"/>
          </a:p>
        </p:txBody>
      </p:sp>
      <p:sp>
        <p:nvSpPr>
          <p:cNvPr id="28" name="Textfeld 19"/>
          <p:cNvSpPr/>
          <p:nvPr userDrawn="1"/>
        </p:nvSpPr>
        <p:spPr bwMode="auto">
          <a:xfrm>
            <a:off x="3053680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HEALTH</a:t>
            </a:r>
            <a:endParaRPr lang="de-DE" b="0"/>
          </a:p>
        </p:txBody>
      </p:sp>
      <p:sp>
        <p:nvSpPr>
          <p:cNvPr id="29" name="Textfeld 19"/>
          <p:cNvSpPr/>
          <p:nvPr userDrawn="1"/>
        </p:nvSpPr>
        <p:spPr bwMode="auto">
          <a:xfrm>
            <a:off x="4078607" y="807554"/>
            <a:ext cx="890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INFORMATION</a:t>
            </a:r>
            <a:endParaRPr lang="de-DE" b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30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el Energ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11588" y="257724"/>
            <a:ext cx="645831" cy="3229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/>
          <a:srcRect t="31472" b="34545"/>
          <a:stretch/>
        </p:blipFill>
        <p:spPr bwMode="auto">
          <a:xfrm>
            <a:off x="6480212" y="224038"/>
            <a:ext cx="764172" cy="367491"/>
          </a:xfrm>
          <a:prstGeom prst="rect">
            <a:avLst/>
          </a:prstGeom>
        </p:spPr>
      </p:pic>
      <p:sp>
        <p:nvSpPr>
          <p:cNvPr id="6" name="Rechteck 8"/>
          <p:cNvSpPr/>
          <p:nvPr userDrawn="1"/>
        </p:nvSpPr>
        <p:spPr bwMode="auto">
          <a:xfrm>
            <a:off x="0" y="1095586"/>
            <a:ext cx="9144000" cy="128088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2031135" y="771550"/>
            <a:ext cx="1018800" cy="360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8124537" y="771550"/>
            <a:ext cx="1018800" cy="360000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6093403" y="771550"/>
            <a:ext cx="1018800" cy="360000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5077836" y="771550"/>
            <a:ext cx="1018800" cy="360000"/>
          </a:xfrm>
          <a:prstGeom prst="rect">
            <a:avLst/>
          </a:prstGeom>
          <a:solidFill>
            <a:srgbClr val="35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4062269" y="771550"/>
            <a:ext cx="1018800" cy="360000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3046702" y="771550"/>
            <a:ext cx="1018800" cy="360000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1015568" y="771550"/>
            <a:ext cx="1018800" cy="360000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" y="771550"/>
            <a:ext cx="1018800" cy="360000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7108970" y="771550"/>
            <a:ext cx="1018800" cy="360000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Textfeld 20"/>
          <p:cNvSpPr/>
          <p:nvPr userDrawn="1"/>
        </p:nvSpPr>
        <p:spPr bwMode="auto">
          <a:xfrm>
            <a:off x="5090106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MATTER</a:t>
            </a:r>
            <a:endParaRPr b="0"/>
          </a:p>
        </p:txBody>
      </p:sp>
      <p:sp>
        <p:nvSpPr>
          <p:cNvPr id="21" name="Textfeld 22"/>
          <p:cNvSpPr/>
          <p:nvPr userDrawn="1"/>
        </p:nvSpPr>
        <p:spPr bwMode="auto">
          <a:xfrm>
            <a:off x="1057909" y="807554"/>
            <a:ext cx="6747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E&amp;E</a:t>
            </a:r>
            <a:endParaRPr b="0"/>
          </a:p>
        </p:txBody>
      </p:sp>
      <p:sp>
        <p:nvSpPr>
          <p:cNvPr id="22" name="Textfeld 23"/>
          <p:cNvSpPr/>
          <p:nvPr userDrawn="1"/>
        </p:nvSpPr>
        <p:spPr bwMode="auto">
          <a:xfrm>
            <a:off x="2041581" y="987574"/>
            <a:ext cx="70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1">
                <a:solidFill>
                  <a:schemeClr val="bg1"/>
                </a:solidFill>
              </a:rPr>
              <a:t>ENERGY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23" name="Textfeld 24"/>
          <p:cNvSpPr/>
          <p:nvPr userDrawn="1"/>
        </p:nvSpPr>
        <p:spPr bwMode="auto">
          <a:xfrm>
            <a:off x="6104476" y="807554"/>
            <a:ext cx="10189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DATA COMMONS</a:t>
            </a:r>
            <a:endParaRPr lang="de-DE" sz="800" b="0"/>
          </a:p>
        </p:txBody>
      </p:sp>
      <p:sp>
        <p:nvSpPr>
          <p:cNvPr id="24" name="Textfeld 25"/>
          <p:cNvSpPr/>
          <p:nvPr userDrawn="1"/>
        </p:nvSpPr>
        <p:spPr bwMode="auto">
          <a:xfrm>
            <a:off x="8143058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PROJECTS</a:t>
            </a:r>
            <a:endParaRPr b="0"/>
          </a:p>
        </p:txBody>
      </p:sp>
      <p:sp>
        <p:nvSpPr>
          <p:cNvPr id="25" name="Textfeld 26"/>
          <p:cNvSpPr/>
          <p:nvPr userDrawn="1"/>
        </p:nvSpPr>
        <p:spPr bwMode="auto">
          <a:xfrm>
            <a:off x="34073" y="807554"/>
            <a:ext cx="81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AST</a:t>
            </a:r>
            <a:endParaRPr b="0"/>
          </a:p>
        </p:txBody>
      </p:sp>
      <p:sp>
        <p:nvSpPr>
          <p:cNvPr id="26" name="Textfeld 27"/>
          <p:cNvSpPr/>
          <p:nvPr userDrawn="1"/>
        </p:nvSpPr>
        <p:spPr bwMode="auto">
          <a:xfrm>
            <a:off x="7112052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OFFICE</a:t>
            </a:r>
            <a:endParaRPr b="0"/>
          </a:p>
        </p:txBody>
      </p:sp>
      <p:sp>
        <p:nvSpPr>
          <p:cNvPr id="27" name="Textfeld 19"/>
          <p:cNvSpPr/>
          <p:nvPr userDrawn="1"/>
        </p:nvSpPr>
        <p:spPr bwMode="auto">
          <a:xfrm>
            <a:off x="3053680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HEALTH</a:t>
            </a:r>
            <a:endParaRPr lang="de-DE" b="0"/>
          </a:p>
        </p:txBody>
      </p:sp>
      <p:sp>
        <p:nvSpPr>
          <p:cNvPr id="28" name="Textfeld 19"/>
          <p:cNvSpPr/>
          <p:nvPr userDrawn="1"/>
        </p:nvSpPr>
        <p:spPr bwMode="auto">
          <a:xfrm>
            <a:off x="4078607" y="807554"/>
            <a:ext cx="890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INFORMATION</a:t>
            </a:r>
            <a:endParaRPr lang="de-DE" b="0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29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416316" y="257648"/>
            <a:ext cx="366602" cy="3061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el Healt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488323" y="268288"/>
            <a:ext cx="1297787" cy="363270"/>
          </a:xfrm>
          <a:prstGeom prst="rect">
            <a:avLst/>
          </a:prstGeom>
        </p:spPr>
      </p:pic>
      <p:sp>
        <p:nvSpPr>
          <p:cNvPr id="6" name="Rechteck 8"/>
          <p:cNvSpPr/>
          <p:nvPr userDrawn="1"/>
        </p:nvSpPr>
        <p:spPr bwMode="auto">
          <a:xfrm>
            <a:off x="0" y="1095586"/>
            <a:ext cx="9144000" cy="128088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2031135" y="771550"/>
            <a:ext cx="1018800" cy="360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124537" y="771550"/>
            <a:ext cx="1018800" cy="360000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6093403" y="771550"/>
            <a:ext cx="1018800" cy="360000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5077836" y="771550"/>
            <a:ext cx="1018800" cy="360000"/>
          </a:xfrm>
          <a:prstGeom prst="rect">
            <a:avLst/>
          </a:prstGeom>
          <a:solidFill>
            <a:srgbClr val="35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4062269" y="771550"/>
            <a:ext cx="1018800" cy="360000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3046702" y="771550"/>
            <a:ext cx="1018800" cy="360000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015568" y="771550"/>
            <a:ext cx="1018800" cy="360000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1" y="771550"/>
            <a:ext cx="1018800" cy="360000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7108970" y="771550"/>
            <a:ext cx="1018800" cy="360000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Textfeld 20"/>
          <p:cNvSpPr/>
          <p:nvPr userDrawn="1"/>
        </p:nvSpPr>
        <p:spPr bwMode="auto">
          <a:xfrm>
            <a:off x="5090106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MATTER</a:t>
            </a:r>
            <a:endParaRPr b="0"/>
          </a:p>
        </p:txBody>
      </p:sp>
      <p:sp>
        <p:nvSpPr>
          <p:cNvPr id="20" name="Textfeld 22"/>
          <p:cNvSpPr/>
          <p:nvPr userDrawn="1"/>
        </p:nvSpPr>
        <p:spPr bwMode="auto">
          <a:xfrm>
            <a:off x="1057909" y="807554"/>
            <a:ext cx="6747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E&amp;E</a:t>
            </a:r>
            <a:endParaRPr b="0"/>
          </a:p>
        </p:txBody>
      </p:sp>
      <p:sp>
        <p:nvSpPr>
          <p:cNvPr id="21" name="Textfeld 23"/>
          <p:cNvSpPr/>
          <p:nvPr userDrawn="1"/>
        </p:nvSpPr>
        <p:spPr bwMode="auto">
          <a:xfrm>
            <a:off x="2041581" y="807554"/>
            <a:ext cx="70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ENERGY</a:t>
            </a:r>
            <a:endParaRPr b="0">
              <a:solidFill>
                <a:schemeClr val="bg1"/>
              </a:solidFill>
            </a:endParaRPr>
          </a:p>
        </p:txBody>
      </p:sp>
      <p:sp>
        <p:nvSpPr>
          <p:cNvPr id="22" name="Textfeld 24"/>
          <p:cNvSpPr/>
          <p:nvPr userDrawn="1"/>
        </p:nvSpPr>
        <p:spPr bwMode="auto">
          <a:xfrm>
            <a:off x="6104476" y="807554"/>
            <a:ext cx="10189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DATA COMMONS</a:t>
            </a:r>
            <a:endParaRPr lang="de-DE" sz="800" b="0"/>
          </a:p>
        </p:txBody>
      </p:sp>
      <p:sp>
        <p:nvSpPr>
          <p:cNvPr id="23" name="Textfeld 25"/>
          <p:cNvSpPr/>
          <p:nvPr userDrawn="1"/>
        </p:nvSpPr>
        <p:spPr bwMode="auto">
          <a:xfrm>
            <a:off x="8143058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PROJECTS</a:t>
            </a:r>
            <a:endParaRPr b="0"/>
          </a:p>
        </p:txBody>
      </p:sp>
      <p:sp>
        <p:nvSpPr>
          <p:cNvPr id="24" name="Textfeld 26"/>
          <p:cNvSpPr/>
          <p:nvPr userDrawn="1"/>
        </p:nvSpPr>
        <p:spPr bwMode="auto">
          <a:xfrm>
            <a:off x="34073" y="807554"/>
            <a:ext cx="81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AST</a:t>
            </a:r>
            <a:endParaRPr b="0"/>
          </a:p>
        </p:txBody>
      </p:sp>
      <p:sp>
        <p:nvSpPr>
          <p:cNvPr id="25" name="Textfeld 27"/>
          <p:cNvSpPr/>
          <p:nvPr userDrawn="1"/>
        </p:nvSpPr>
        <p:spPr bwMode="auto">
          <a:xfrm>
            <a:off x="7112052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OFFICE</a:t>
            </a:r>
            <a:endParaRPr b="0"/>
          </a:p>
        </p:txBody>
      </p:sp>
      <p:sp>
        <p:nvSpPr>
          <p:cNvPr id="26" name="Textfeld 19"/>
          <p:cNvSpPr/>
          <p:nvPr userDrawn="1"/>
        </p:nvSpPr>
        <p:spPr bwMode="auto">
          <a:xfrm>
            <a:off x="3053680" y="98757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1">
                <a:solidFill>
                  <a:schemeClr val="bg1"/>
                </a:solidFill>
              </a:rPr>
              <a:t>HEALTH</a:t>
            </a:r>
            <a:endParaRPr lang="de-DE" b="1"/>
          </a:p>
        </p:txBody>
      </p:sp>
      <p:sp>
        <p:nvSpPr>
          <p:cNvPr id="27" name="Textfeld 19"/>
          <p:cNvSpPr/>
          <p:nvPr userDrawn="1"/>
        </p:nvSpPr>
        <p:spPr bwMode="auto">
          <a:xfrm>
            <a:off x="4078607" y="807554"/>
            <a:ext cx="890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INFORMATION</a:t>
            </a:r>
            <a:endParaRPr lang="de-DE" b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4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Titel Informa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848364" y="262170"/>
            <a:ext cx="907840" cy="302614"/>
          </a:xfrm>
          <a:prstGeom prst="rect">
            <a:avLst/>
          </a:prstGeom>
        </p:spPr>
      </p:pic>
      <p:sp>
        <p:nvSpPr>
          <p:cNvPr id="4" name="Rechteck 8"/>
          <p:cNvSpPr/>
          <p:nvPr userDrawn="1"/>
        </p:nvSpPr>
        <p:spPr bwMode="auto">
          <a:xfrm>
            <a:off x="0" y="1095586"/>
            <a:ext cx="9144000" cy="128088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2031135" y="771550"/>
            <a:ext cx="1018800" cy="360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124537" y="771550"/>
            <a:ext cx="1018800" cy="360000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6093403" y="771550"/>
            <a:ext cx="1018800" cy="360000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5077836" y="771550"/>
            <a:ext cx="1018800" cy="360000"/>
          </a:xfrm>
          <a:prstGeom prst="rect">
            <a:avLst/>
          </a:prstGeom>
          <a:solidFill>
            <a:srgbClr val="35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4062269" y="771550"/>
            <a:ext cx="1018800" cy="360000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3046702" y="771550"/>
            <a:ext cx="1018800" cy="360000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1015568" y="771550"/>
            <a:ext cx="1018800" cy="360000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" y="771550"/>
            <a:ext cx="1018800" cy="360000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7108970" y="771550"/>
            <a:ext cx="1018800" cy="360000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Textfeld 20"/>
          <p:cNvSpPr/>
          <p:nvPr userDrawn="1"/>
        </p:nvSpPr>
        <p:spPr bwMode="auto">
          <a:xfrm>
            <a:off x="5090106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MATTER</a:t>
            </a:r>
            <a:endParaRPr b="0"/>
          </a:p>
        </p:txBody>
      </p:sp>
      <p:sp>
        <p:nvSpPr>
          <p:cNvPr id="19" name="Textfeld 22"/>
          <p:cNvSpPr/>
          <p:nvPr userDrawn="1"/>
        </p:nvSpPr>
        <p:spPr bwMode="auto">
          <a:xfrm>
            <a:off x="1057909" y="807554"/>
            <a:ext cx="6747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E&amp;E</a:t>
            </a:r>
            <a:endParaRPr b="0"/>
          </a:p>
        </p:txBody>
      </p:sp>
      <p:sp>
        <p:nvSpPr>
          <p:cNvPr id="20" name="Textfeld 23"/>
          <p:cNvSpPr/>
          <p:nvPr userDrawn="1"/>
        </p:nvSpPr>
        <p:spPr bwMode="auto">
          <a:xfrm>
            <a:off x="2041581" y="807554"/>
            <a:ext cx="70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ENERGY</a:t>
            </a:r>
            <a:endParaRPr b="0">
              <a:solidFill>
                <a:schemeClr val="bg1"/>
              </a:solidFill>
            </a:endParaRPr>
          </a:p>
        </p:txBody>
      </p:sp>
      <p:sp>
        <p:nvSpPr>
          <p:cNvPr id="21" name="Textfeld 24"/>
          <p:cNvSpPr/>
          <p:nvPr userDrawn="1"/>
        </p:nvSpPr>
        <p:spPr bwMode="auto">
          <a:xfrm>
            <a:off x="6104476" y="807554"/>
            <a:ext cx="10189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DATA COMMONS</a:t>
            </a:r>
            <a:endParaRPr lang="de-DE" sz="800" b="0"/>
          </a:p>
        </p:txBody>
      </p:sp>
      <p:sp>
        <p:nvSpPr>
          <p:cNvPr id="22" name="Textfeld 25"/>
          <p:cNvSpPr/>
          <p:nvPr userDrawn="1"/>
        </p:nvSpPr>
        <p:spPr bwMode="auto">
          <a:xfrm>
            <a:off x="8143058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PROJECTS</a:t>
            </a:r>
            <a:endParaRPr b="0"/>
          </a:p>
        </p:txBody>
      </p:sp>
      <p:sp>
        <p:nvSpPr>
          <p:cNvPr id="23" name="Textfeld 26"/>
          <p:cNvSpPr/>
          <p:nvPr userDrawn="1"/>
        </p:nvSpPr>
        <p:spPr bwMode="auto">
          <a:xfrm>
            <a:off x="34073" y="807554"/>
            <a:ext cx="81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AST</a:t>
            </a:r>
            <a:endParaRPr b="0"/>
          </a:p>
        </p:txBody>
      </p:sp>
      <p:sp>
        <p:nvSpPr>
          <p:cNvPr id="24" name="Textfeld 27"/>
          <p:cNvSpPr/>
          <p:nvPr userDrawn="1"/>
        </p:nvSpPr>
        <p:spPr bwMode="auto">
          <a:xfrm>
            <a:off x="7112052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OFFICE</a:t>
            </a:r>
            <a:endParaRPr b="0"/>
          </a:p>
        </p:txBody>
      </p:sp>
      <p:sp>
        <p:nvSpPr>
          <p:cNvPr id="25" name="Textfeld 19"/>
          <p:cNvSpPr/>
          <p:nvPr userDrawn="1"/>
        </p:nvSpPr>
        <p:spPr bwMode="auto">
          <a:xfrm>
            <a:off x="3053680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HEALTH</a:t>
            </a:r>
            <a:endParaRPr lang="de-DE" b="0"/>
          </a:p>
        </p:txBody>
      </p:sp>
      <p:sp>
        <p:nvSpPr>
          <p:cNvPr id="26" name="Textfeld 19"/>
          <p:cNvSpPr/>
          <p:nvPr userDrawn="1"/>
        </p:nvSpPr>
        <p:spPr bwMode="auto">
          <a:xfrm>
            <a:off x="4078607" y="987574"/>
            <a:ext cx="890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1">
                <a:solidFill>
                  <a:schemeClr val="bg1"/>
                </a:solidFill>
              </a:rPr>
              <a:t>INFORMATION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27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Titel Hub Mat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907455" y="268288"/>
            <a:ext cx="841009" cy="287571"/>
          </a:xfrm>
          <a:prstGeom prst="rect">
            <a:avLst/>
          </a:prstGeom>
        </p:spPr>
      </p:pic>
      <p:sp>
        <p:nvSpPr>
          <p:cNvPr id="4" name="Rechteck 8"/>
          <p:cNvSpPr/>
          <p:nvPr userDrawn="1"/>
        </p:nvSpPr>
        <p:spPr bwMode="auto">
          <a:xfrm>
            <a:off x="0" y="1095586"/>
            <a:ext cx="9144000" cy="128088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031135" y="771550"/>
            <a:ext cx="1018800" cy="360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8124537" y="771550"/>
            <a:ext cx="1018800" cy="360000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6093403" y="771550"/>
            <a:ext cx="1018800" cy="360000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5077836" y="771550"/>
            <a:ext cx="1018800" cy="360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4062269" y="771550"/>
            <a:ext cx="1018800" cy="360000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3046702" y="771550"/>
            <a:ext cx="1018800" cy="360000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015568" y="771550"/>
            <a:ext cx="1018800" cy="360000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1" y="771550"/>
            <a:ext cx="1018800" cy="360000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7108970" y="771550"/>
            <a:ext cx="1018800" cy="360000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Textfeld 22"/>
          <p:cNvSpPr/>
          <p:nvPr userDrawn="1"/>
        </p:nvSpPr>
        <p:spPr bwMode="auto">
          <a:xfrm>
            <a:off x="1057909" y="807554"/>
            <a:ext cx="6747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E&amp;E</a:t>
            </a:r>
            <a:endParaRPr b="0"/>
          </a:p>
        </p:txBody>
      </p:sp>
      <p:sp>
        <p:nvSpPr>
          <p:cNvPr id="19" name="Textfeld 23"/>
          <p:cNvSpPr/>
          <p:nvPr userDrawn="1"/>
        </p:nvSpPr>
        <p:spPr bwMode="auto">
          <a:xfrm>
            <a:off x="2041581" y="807554"/>
            <a:ext cx="70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ENERGY</a:t>
            </a:r>
            <a:endParaRPr b="0">
              <a:solidFill>
                <a:schemeClr val="bg1"/>
              </a:solidFill>
            </a:endParaRPr>
          </a:p>
        </p:txBody>
      </p:sp>
      <p:sp>
        <p:nvSpPr>
          <p:cNvPr id="20" name="Textfeld 24"/>
          <p:cNvSpPr/>
          <p:nvPr userDrawn="1"/>
        </p:nvSpPr>
        <p:spPr bwMode="auto">
          <a:xfrm>
            <a:off x="6104476" y="807554"/>
            <a:ext cx="10189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DATA COMMONS</a:t>
            </a:r>
            <a:endParaRPr lang="de-DE" sz="800" b="0"/>
          </a:p>
        </p:txBody>
      </p:sp>
      <p:sp>
        <p:nvSpPr>
          <p:cNvPr id="21" name="Textfeld 25"/>
          <p:cNvSpPr/>
          <p:nvPr userDrawn="1"/>
        </p:nvSpPr>
        <p:spPr bwMode="auto">
          <a:xfrm>
            <a:off x="8143058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PROJECTS</a:t>
            </a:r>
            <a:endParaRPr b="0"/>
          </a:p>
        </p:txBody>
      </p:sp>
      <p:sp>
        <p:nvSpPr>
          <p:cNvPr id="22" name="Textfeld 26"/>
          <p:cNvSpPr/>
          <p:nvPr userDrawn="1"/>
        </p:nvSpPr>
        <p:spPr bwMode="auto">
          <a:xfrm>
            <a:off x="34073" y="807554"/>
            <a:ext cx="81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AST</a:t>
            </a:r>
            <a:endParaRPr b="0"/>
          </a:p>
        </p:txBody>
      </p:sp>
      <p:sp>
        <p:nvSpPr>
          <p:cNvPr id="23" name="Textfeld 27"/>
          <p:cNvSpPr/>
          <p:nvPr userDrawn="1"/>
        </p:nvSpPr>
        <p:spPr bwMode="auto">
          <a:xfrm>
            <a:off x="7112052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OFFICE</a:t>
            </a:r>
            <a:endParaRPr b="0"/>
          </a:p>
        </p:txBody>
      </p:sp>
      <p:sp>
        <p:nvSpPr>
          <p:cNvPr id="24" name="Textfeld 19"/>
          <p:cNvSpPr/>
          <p:nvPr userDrawn="1"/>
        </p:nvSpPr>
        <p:spPr bwMode="auto">
          <a:xfrm>
            <a:off x="3053680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HEALTH</a:t>
            </a:r>
            <a:endParaRPr lang="de-DE" b="0"/>
          </a:p>
        </p:txBody>
      </p:sp>
      <p:sp>
        <p:nvSpPr>
          <p:cNvPr id="25" name="Textfeld 19"/>
          <p:cNvSpPr/>
          <p:nvPr userDrawn="1"/>
        </p:nvSpPr>
        <p:spPr bwMode="auto">
          <a:xfrm>
            <a:off x="4078607" y="807554"/>
            <a:ext cx="890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INFORMATION</a:t>
            </a:r>
            <a:endParaRPr lang="de-DE" b="0">
              <a:solidFill>
                <a:schemeClr val="bg1"/>
              </a:solidFill>
            </a:endParaRPr>
          </a:p>
        </p:txBody>
      </p:sp>
      <p:sp>
        <p:nvSpPr>
          <p:cNvPr id="26" name="Textfeld 20"/>
          <p:cNvSpPr/>
          <p:nvPr userDrawn="1"/>
        </p:nvSpPr>
        <p:spPr bwMode="auto">
          <a:xfrm>
            <a:off x="5090106" y="98757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MATTER</a:t>
            </a:r>
            <a:endParaRPr b="0"/>
          </a:p>
        </p:txBody>
      </p:sp>
      <p:sp>
        <p:nvSpPr>
          <p:cNvPr id="3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27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Titel FAIR Data Commo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826764" y="262835"/>
            <a:ext cx="929440" cy="309814"/>
          </a:xfrm>
          <a:prstGeom prst="rect">
            <a:avLst/>
          </a:prstGeom>
        </p:spPr>
      </p:pic>
      <p:sp>
        <p:nvSpPr>
          <p:cNvPr id="4" name="Rechteck 8"/>
          <p:cNvSpPr/>
          <p:nvPr userDrawn="1"/>
        </p:nvSpPr>
        <p:spPr bwMode="auto">
          <a:xfrm>
            <a:off x="0" y="1095586"/>
            <a:ext cx="9144000" cy="128088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031135" y="771550"/>
            <a:ext cx="1018800" cy="360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8124537" y="771550"/>
            <a:ext cx="1018800" cy="360000"/>
          </a:xfrm>
          <a:prstGeom prst="rect">
            <a:avLst/>
          </a:prstGeom>
          <a:solidFill>
            <a:srgbClr val="5E3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6093403" y="771550"/>
            <a:ext cx="1018800" cy="360000"/>
          </a:xfrm>
          <a:prstGeom prst="rect">
            <a:avLst/>
          </a:prstGeom>
          <a:solidFill>
            <a:srgbClr val="8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5077836" y="771550"/>
            <a:ext cx="1018800" cy="360000"/>
          </a:xfrm>
          <a:prstGeom prst="rect">
            <a:avLst/>
          </a:prstGeom>
          <a:solidFill>
            <a:srgbClr val="357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4062269" y="771550"/>
            <a:ext cx="1018800" cy="360000"/>
          </a:xfrm>
          <a:prstGeom prst="rect">
            <a:avLst/>
          </a:prstGeom>
          <a:solidFill>
            <a:srgbClr val="A02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3046702" y="771550"/>
            <a:ext cx="1018800" cy="360000"/>
          </a:xfrm>
          <a:prstGeom prst="rect">
            <a:avLst/>
          </a:prstGeom>
          <a:solidFill>
            <a:srgbClr val="D2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015568" y="771550"/>
            <a:ext cx="1018800" cy="360000"/>
          </a:xfrm>
          <a:prstGeom prst="rect">
            <a:avLst/>
          </a:prstGeom>
          <a:solidFill>
            <a:srgbClr val="3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1" y="771550"/>
            <a:ext cx="1018800" cy="360000"/>
          </a:xfrm>
          <a:prstGeom prst="rect">
            <a:avLst/>
          </a:prstGeom>
          <a:solidFill>
            <a:srgbClr val="5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7108970" y="771550"/>
            <a:ext cx="1018800" cy="360000"/>
          </a:xfrm>
          <a:prstGeom prst="rect">
            <a:avLst/>
          </a:prstGeom>
          <a:solidFill>
            <a:srgbClr val="1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feld 20"/>
          <p:cNvSpPr/>
          <p:nvPr userDrawn="1"/>
        </p:nvSpPr>
        <p:spPr bwMode="auto">
          <a:xfrm>
            <a:off x="5090106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MATTER</a:t>
            </a:r>
            <a:endParaRPr b="0"/>
          </a:p>
        </p:txBody>
      </p:sp>
      <p:sp>
        <p:nvSpPr>
          <p:cNvPr id="18" name="Textfeld 22"/>
          <p:cNvSpPr/>
          <p:nvPr userDrawn="1"/>
        </p:nvSpPr>
        <p:spPr bwMode="auto">
          <a:xfrm>
            <a:off x="1057909" y="807554"/>
            <a:ext cx="6747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E&amp;E</a:t>
            </a:r>
            <a:endParaRPr b="0"/>
          </a:p>
        </p:txBody>
      </p:sp>
      <p:sp>
        <p:nvSpPr>
          <p:cNvPr id="19" name="Textfeld 23"/>
          <p:cNvSpPr/>
          <p:nvPr userDrawn="1"/>
        </p:nvSpPr>
        <p:spPr bwMode="auto">
          <a:xfrm>
            <a:off x="2041581" y="807554"/>
            <a:ext cx="7031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ENERGY</a:t>
            </a:r>
            <a:endParaRPr b="0">
              <a:solidFill>
                <a:schemeClr val="bg1"/>
              </a:solidFill>
            </a:endParaRPr>
          </a:p>
        </p:txBody>
      </p:sp>
      <p:sp>
        <p:nvSpPr>
          <p:cNvPr id="20" name="Textfeld 24"/>
          <p:cNvSpPr/>
          <p:nvPr userDrawn="1"/>
        </p:nvSpPr>
        <p:spPr bwMode="auto">
          <a:xfrm>
            <a:off x="6104476" y="987574"/>
            <a:ext cx="10189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1">
                <a:solidFill>
                  <a:schemeClr val="bg1"/>
                </a:solidFill>
              </a:rPr>
              <a:t>DATA COMMONS</a:t>
            </a:r>
            <a:endParaRPr lang="de-DE" sz="800" b="1"/>
          </a:p>
        </p:txBody>
      </p:sp>
      <p:sp>
        <p:nvSpPr>
          <p:cNvPr id="21" name="Textfeld 25"/>
          <p:cNvSpPr/>
          <p:nvPr userDrawn="1"/>
        </p:nvSpPr>
        <p:spPr bwMode="auto">
          <a:xfrm>
            <a:off x="8143058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PROJECTS</a:t>
            </a:r>
            <a:endParaRPr b="0"/>
          </a:p>
        </p:txBody>
      </p:sp>
      <p:sp>
        <p:nvSpPr>
          <p:cNvPr id="22" name="Textfeld 26"/>
          <p:cNvSpPr/>
          <p:nvPr userDrawn="1"/>
        </p:nvSpPr>
        <p:spPr bwMode="auto">
          <a:xfrm>
            <a:off x="34073" y="807554"/>
            <a:ext cx="81321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AST</a:t>
            </a:r>
            <a:endParaRPr b="0"/>
          </a:p>
        </p:txBody>
      </p:sp>
      <p:sp>
        <p:nvSpPr>
          <p:cNvPr id="23" name="Textfeld 27"/>
          <p:cNvSpPr/>
          <p:nvPr userDrawn="1"/>
        </p:nvSpPr>
        <p:spPr bwMode="auto">
          <a:xfrm>
            <a:off x="7112052" y="807554"/>
            <a:ext cx="981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HMC OFFICE</a:t>
            </a:r>
            <a:endParaRPr b="0"/>
          </a:p>
        </p:txBody>
      </p:sp>
      <p:sp>
        <p:nvSpPr>
          <p:cNvPr id="24" name="Textfeld 19"/>
          <p:cNvSpPr/>
          <p:nvPr userDrawn="1"/>
        </p:nvSpPr>
        <p:spPr bwMode="auto">
          <a:xfrm>
            <a:off x="3053680" y="807554"/>
            <a:ext cx="676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HEALTH</a:t>
            </a:r>
            <a:endParaRPr lang="de-DE" b="0"/>
          </a:p>
        </p:txBody>
      </p:sp>
      <p:sp>
        <p:nvSpPr>
          <p:cNvPr id="25" name="Textfeld 19"/>
          <p:cNvSpPr/>
          <p:nvPr userDrawn="1"/>
        </p:nvSpPr>
        <p:spPr bwMode="auto">
          <a:xfrm>
            <a:off x="4078607" y="807554"/>
            <a:ext cx="8907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b="0">
                <a:solidFill>
                  <a:schemeClr val="bg1"/>
                </a:solidFill>
              </a:rPr>
              <a:t>INFORMATION</a:t>
            </a:r>
            <a:endParaRPr lang="de-DE" b="0">
              <a:solidFill>
                <a:schemeClr val="bg1"/>
              </a:solidFill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11188" y="1743658"/>
            <a:ext cx="7345187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0" cap="none"/>
            </a:lvl1pPr>
          </a:lstStyle>
          <a:p>
            <a:pPr>
              <a:defRPr/>
            </a:pPr>
            <a:r>
              <a:rPr lang="de-DE"/>
              <a:t>Präsentationstitel</a:t>
            </a:r>
            <a:br>
              <a:rPr lang="de-DE"/>
            </a:br>
            <a:r>
              <a:rPr lang="de-DE"/>
              <a:t>Auch zweizeilig möglich</a:t>
            </a:r>
            <a:endParaRPr/>
          </a:p>
        </p:txBody>
      </p:sp>
      <p:sp>
        <p:nvSpPr>
          <p:cNvPr id="27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11188" y="3255826"/>
            <a:ext cx="7345187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Eventuelle Subheadline,</a:t>
            </a:r>
            <a:endParaRPr/>
          </a:p>
          <a:p>
            <a:pPr>
              <a:defRPr/>
            </a:pPr>
            <a:r>
              <a:rPr lang="de-DE"/>
              <a:t>ebenfalls zweizeilig möglich</a:t>
            </a:r>
            <a:endParaRPr/>
          </a:p>
        </p:txBody>
      </p:sp>
      <p:sp>
        <p:nvSpPr>
          <p:cNvPr id="28" name="Untertitel 2"/>
          <p:cNvSpPr txBox="1"/>
          <p:nvPr userDrawn="1"/>
        </p:nvSpPr>
        <p:spPr bwMode="auto">
          <a:xfrm>
            <a:off x="611188" y="4638292"/>
            <a:ext cx="7345187" cy="453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ts val="1800"/>
              </a:lnSpc>
              <a:spcBef>
                <a:spcPts val="0"/>
              </a:spcBef>
              <a:buFont typeface="Arial"/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200">
                <a:solidFill>
                  <a:srgbClr val="14C8FF"/>
                </a:solidFill>
              </a:rPr>
              <a:t>www.helmholtz-metadaten.de</a:t>
            </a: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800553" y="257724"/>
            <a:ext cx="645831" cy="3229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771525"/>
            <a:ext cx="9144000" cy="4176514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n>
                <a:noFill/>
              </a:ln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359532" y="231490"/>
            <a:ext cx="2796043" cy="367606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14">
            <a:alphaModFix amt="40000"/>
          </a:blip>
          <a:srcRect l="-503" t="48283" r="50000" b="34004"/>
          <a:stretch/>
        </p:blipFill>
        <p:spPr bwMode="auto">
          <a:xfrm>
            <a:off x="3322483" y="3835595"/>
            <a:ext cx="5821517" cy="1148423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15"/>
          <a:srcRect t="64529"/>
          <a:stretch/>
        </p:blipFill>
        <p:spPr bwMode="auto">
          <a:xfrm>
            <a:off x="4716016" y="3752751"/>
            <a:ext cx="4974937" cy="1159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 bwMode="auto">
          <a:xfrm>
            <a:off x="395288" y="1131589"/>
            <a:ext cx="8353426" cy="3618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8" name="Gerader Verbinder 7"/>
          <p:cNvCxnSpPr>
            <a:cxnSpLocks/>
          </p:cNvCxnSpPr>
          <p:nvPr userDrawn="1"/>
        </p:nvCxnSpPr>
        <p:spPr bwMode="auto">
          <a:xfrm>
            <a:off x="0" y="771550"/>
            <a:ext cx="9144000" cy="0"/>
          </a:xfrm>
          <a:prstGeom prst="line">
            <a:avLst/>
          </a:prstGeom>
          <a:ln>
            <a:solidFill>
              <a:srgbClr val="14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1"/>
          <p:cNvSpPr txBox="1"/>
          <p:nvPr userDrawn="1"/>
        </p:nvSpPr>
        <p:spPr bwMode="auto">
          <a:xfrm>
            <a:off x="8568444" y="4798800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600" b="1">
                <a:solidFill>
                  <a:srgbClr val="0028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|</a:t>
            </a:r>
            <a:endParaRPr/>
          </a:p>
        </p:txBody>
      </p:sp>
      <p:sp>
        <p:nvSpPr>
          <p:cNvPr id="10" name="Foliennummernplatzhalter 1"/>
          <p:cNvSpPr txBox="1"/>
          <p:nvPr userDrawn="1"/>
        </p:nvSpPr>
        <p:spPr bwMode="auto">
          <a:xfrm>
            <a:off x="8532440" y="4840002"/>
            <a:ext cx="53955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600" b="1">
                <a:solidFill>
                  <a:srgbClr val="0028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 </a:t>
            </a:r>
            <a:fld id="{5625DCD8-CDE9-1F47-8ABE-9004A661C410}" type="slidenum">
              <a:rPr lang="de-DE" sz="800"/>
              <a:t>‹Nr.›</a:t>
            </a:fld>
            <a:r>
              <a:rPr lang="de-DE"/>
              <a:t> </a:t>
            </a:r>
            <a:endParaRPr/>
          </a:p>
        </p:txBody>
      </p:sp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8100392" y="4873971"/>
            <a:ext cx="540568" cy="165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>
        <a:spcBef>
          <a:spcPts val="0"/>
        </a:spcBef>
        <a:buNone/>
        <a:defRPr sz="2200" b="0" cap="none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>
        <a:lnSpc>
          <a:spcPts val="1800"/>
        </a:lnSpc>
        <a:spcBef>
          <a:spcPts val="1100"/>
        </a:spcBef>
        <a:spcAft>
          <a:spcPts val="0"/>
        </a:spcAft>
        <a:buClr>
          <a:srgbClr val="002864"/>
        </a:buClr>
        <a:buFont typeface="Arial"/>
        <a:buChar char="•"/>
        <a:tabLst>
          <a:tab pos="180000" algn="l"/>
          <a:tab pos="360000" algn="l"/>
        </a:tabLs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>
        <a:spcBef>
          <a:spcPts val="0"/>
        </a:spcBef>
        <a:buClr>
          <a:srgbClr val="002864"/>
        </a:buClr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>
        <a:spcBef>
          <a:spcPts val="0"/>
        </a:spcBef>
        <a:buClr>
          <a:srgbClr val="002864"/>
        </a:buClr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>
        <a:spcBef>
          <a:spcPts val="0"/>
        </a:spcBef>
        <a:buClr>
          <a:srgbClr val="002864"/>
        </a:buClr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>
        <a:spcBef>
          <a:spcPts val="0"/>
        </a:spcBef>
        <a:buClr>
          <a:srgbClr val="002864"/>
        </a:buClr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>
        <a:spcBef>
          <a:spcPts val="0"/>
        </a:spcBef>
        <a:buFont typeface="Arial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508" y="0"/>
            <a:ext cx="9144000" cy="514350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n>
                <a:noFill/>
              </a:ln>
              <a:solidFill>
                <a:srgbClr val="002864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alphaModFix amt="40000"/>
          </a:blip>
          <a:srcRect l="-503" t="48283" r="50000" b="34004"/>
          <a:stretch/>
        </p:blipFill>
        <p:spPr bwMode="auto">
          <a:xfrm>
            <a:off x="3322483" y="4015616"/>
            <a:ext cx="5821517" cy="114842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/>
          <a:srcRect t="64529"/>
          <a:stretch/>
        </p:blipFill>
        <p:spPr bwMode="auto">
          <a:xfrm>
            <a:off x="4716016" y="3932772"/>
            <a:ext cx="4974937" cy="1159257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611188" y="231074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Zwischenfolie Titel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11188" y="3021841"/>
            <a:ext cx="7886700" cy="728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Unterzeile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100392" y="4873971"/>
            <a:ext cx="540568" cy="165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Tx/>
        <a:buNone/>
        <a:defRPr sz="2400">
          <a:solidFill>
            <a:srgbClr val="22B0F8"/>
          </a:solidFill>
          <a:latin typeface="Arial"/>
          <a:ea typeface="+mn-ea"/>
          <a:cs typeface="Arial"/>
        </a:defRPr>
      </a:lvl1pPr>
      <a:lvl2pPr marL="457200" indent="0" algn="l" defTabSz="914400">
        <a:lnSpc>
          <a:spcPct val="90000"/>
        </a:lnSpc>
        <a:spcBef>
          <a:spcPts val="500"/>
        </a:spcBef>
        <a:buFontTx/>
        <a:buNone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914400">
        <a:lnSpc>
          <a:spcPct val="90000"/>
        </a:lnSpc>
        <a:spcBef>
          <a:spcPts val="500"/>
        </a:spcBef>
        <a:buFontTx/>
        <a:buNone/>
        <a:defRPr sz="28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914400">
        <a:lnSpc>
          <a:spcPct val="90000"/>
        </a:lnSpc>
        <a:spcBef>
          <a:spcPts val="500"/>
        </a:spcBef>
        <a:buFontTx/>
        <a:buNone/>
        <a:defRPr sz="28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914400">
        <a:lnSpc>
          <a:spcPct val="90000"/>
        </a:lnSpc>
        <a:spcBef>
          <a:spcPts val="500"/>
        </a:spcBef>
        <a:buFontTx/>
        <a:buNone/>
        <a:defRPr sz="28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A5C5B-EA6B-B4FB-2685-3213AB4D2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1" dirty="0"/>
              <a:t>A web based tool for Import, Mapping and Harmonization of Tabular Data (applied to clinical data)</a:t>
            </a:r>
            <a:br>
              <a:rPr lang="en-GB" sz="2400" b="1" dirty="0"/>
            </a:br>
            <a:br>
              <a:rPr lang="en-GB" sz="2400" b="1" dirty="0"/>
            </a:br>
            <a:endParaRPr lang="en-GB" sz="24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A989CA-2CA7-CAC1-379D-467F23878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de-DE" dirty="0"/>
              <a:t>Lucas Kulla</a:t>
            </a:r>
            <a:r>
              <a:rPr lang="de-DE" baseline="30000" dirty="0"/>
              <a:t>1 2</a:t>
            </a:r>
            <a:r>
              <a:rPr lang="de-DE" dirty="0"/>
              <a:t>, Philipp Schader</a:t>
            </a:r>
            <a:r>
              <a:rPr lang="de-DE" baseline="30000" dirty="0"/>
              <a:t>1</a:t>
            </a:r>
            <a:r>
              <a:rPr lang="de-DE" dirty="0"/>
              <a:t>, Marco Nolden</a:t>
            </a:r>
            <a:r>
              <a:rPr lang="de-DE" baseline="30000" dirty="0"/>
              <a:t>1 2</a:t>
            </a:r>
            <a:r>
              <a:rPr lang="de-DE" dirty="0"/>
              <a:t> and Klaus Maier-Hein</a:t>
            </a:r>
            <a:r>
              <a:rPr lang="de-DE" baseline="30000" dirty="0"/>
              <a:t>1 2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1 Division </a:t>
            </a:r>
            <a:r>
              <a:rPr lang="de-DE" dirty="0" err="1"/>
              <a:t>of</a:t>
            </a:r>
            <a:r>
              <a:rPr lang="de-DE" dirty="0"/>
              <a:t> Medical Image Computing, German Cancer Research Center (DKFZ), Heidelberg, Germany</a:t>
            </a:r>
          </a:p>
          <a:p>
            <a:pPr>
              <a:defRPr/>
            </a:pPr>
            <a:r>
              <a:rPr lang="de-DE" dirty="0"/>
              <a:t>2 Helmholtz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(HMC), Hub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0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A392FC2-2984-36F5-DC6B-8563C39F9DB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6" y="1131888"/>
            <a:ext cx="6272369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harmonization </a:t>
            </a:r>
          </a:p>
        </p:txBody>
      </p:sp>
    </p:spTree>
    <p:extLst>
      <p:ext uri="{BB962C8B-B14F-4D97-AF65-F5344CB8AC3E}">
        <p14:creationId xmlns:p14="http://schemas.microsoft.com/office/powerpoint/2010/main" val="161397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harmonization – add a Field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EBFE2A9-4179-8213-9FEB-130FA754F96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9582"/>
            <a:ext cx="2232248" cy="3729691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31ED065-F8E1-05B0-D23E-69DB838D0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16215"/>
            <a:ext cx="202194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5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0BDCE4A-C709-F460-D265-4C6C5642534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6" y="1131888"/>
            <a:ext cx="6272369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Validate harmonized dataset</a:t>
            </a:r>
          </a:p>
        </p:txBody>
      </p:sp>
    </p:spTree>
    <p:extLst>
      <p:ext uri="{BB962C8B-B14F-4D97-AF65-F5344CB8AC3E}">
        <p14:creationId xmlns:p14="http://schemas.microsoft.com/office/powerpoint/2010/main" val="244753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03CC574-88C9-4CCA-19E4-DB5C8A50F64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68" y="1131888"/>
            <a:ext cx="6303564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Landing page</a:t>
            </a:r>
          </a:p>
        </p:txBody>
      </p:sp>
    </p:spTree>
    <p:extLst>
      <p:ext uri="{BB962C8B-B14F-4D97-AF65-F5344CB8AC3E}">
        <p14:creationId xmlns:p14="http://schemas.microsoft.com/office/powerpoint/2010/main" val="180628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B3EA471-AE0B-4497-4D79-ECC4EF93443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29" y="1131888"/>
            <a:ext cx="6273443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editor – complex harmonization </a:t>
            </a:r>
          </a:p>
        </p:txBody>
      </p:sp>
    </p:spTree>
    <p:extLst>
      <p:ext uri="{BB962C8B-B14F-4D97-AF65-F5344CB8AC3E}">
        <p14:creationId xmlns:p14="http://schemas.microsoft.com/office/powerpoint/2010/main" val="25747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7BBB8CE-80B1-FB64-5907-7DEF3210AB1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29" y="1131888"/>
            <a:ext cx="6273443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Schema editor</a:t>
            </a:r>
          </a:p>
        </p:txBody>
      </p:sp>
    </p:spTree>
    <p:extLst>
      <p:ext uri="{BB962C8B-B14F-4D97-AF65-F5344CB8AC3E}">
        <p14:creationId xmlns:p14="http://schemas.microsoft.com/office/powerpoint/2010/main" val="352977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Upload data / schema to an API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DB353D0-2899-C9E4-6ED9-6D60BCB7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59" y="1125916"/>
            <a:ext cx="6670958" cy="37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2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A5C5B-EA6B-B4FB-2685-3213AB4D2E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1" dirty="0"/>
              <a:t>A web based tool for Import, Mapping and Harmonization of Tabular Data (applied to clinical data)</a:t>
            </a:r>
            <a:br>
              <a:rPr lang="en-GB" sz="2400" b="1" dirty="0"/>
            </a:br>
            <a:br>
              <a:rPr lang="en-GB" sz="2400" b="1" dirty="0"/>
            </a:br>
            <a:endParaRPr lang="en-GB" sz="24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A989CA-2CA7-CAC1-379D-467F23878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de-DE" dirty="0"/>
              <a:t>Lucas Kulla</a:t>
            </a:r>
            <a:r>
              <a:rPr lang="de-DE" baseline="30000" dirty="0"/>
              <a:t>1 2</a:t>
            </a:r>
            <a:r>
              <a:rPr lang="de-DE" dirty="0"/>
              <a:t>, Philipp Schader</a:t>
            </a:r>
            <a:r>
              <a:rPr lang="de-DE" baseline="30000" dirty="0"/>
              <a:t>1</a:t>
            </a:r>
            <a:r>
              <a:rPr lang="de-DE" dirty="0"/>
              <a:t>, Marco Nolden</a:t>
            </a:r>
            <a:r>
              <a:rPr lang="de-DE" baseline="30000" dirty="0"/>
              <a:t>1 2</a:t>
            </a:r>
            <a:r>
              <a:rPr lang="de-DE" dirty="0"/>
              <a:t> and Klaus Maier-Hein</a:t>
            </a:r>
            <a:r>
              <a:rPr lang="de-DE" baseline="30000" dirty="0"/>
              <a:t>1 2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1 Division </a:t>
            </a:r>
            <a:r>
              <a:rPr lang="de-DE" dirty="0" err="1"/>
              <a:t>of</a:t>
            </a:r>
            <a:r>
              <a:rPr lang="de-DE" dirty="0"/>
              <a:t> Medical Image Computing, German Cancer Research Center (DKFZ), Heidelberg, Germany</a:t>
            </a:r>
          </a:p>
          <a:p>
            <a:pPr>
              <a:defRPr/>
            </a:pPr>
            <a:r>
              <a:rPr lang="de-DE" dirty="0"/>
              <a:t>2 Helmholtz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(HMC), Hub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98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DF3B46-C32F-50F0-559C-2CD98A040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Motivation – the analysis pipeline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68006C4-0A75-B4E0-B244-AEFB0FD6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3206"/>
            <a:ext cx="1259632" cy="3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9A3DD80-DF09-05C8-60CB-0C8E97FD34FC}"/>
              </a:ext>
            </a:extLst>
          </p:cNvPr>
          <p:cNvCxnSpPr>
            <a:cxnSpLocks/>
            <a:stCxn id="25" idx="0"/>
          </p:cNvCxnSpPr>
          <p:nvPr/>
        </p:nvCxnSpPr>
        <p:spPr bwMode="auto">
          <a:xfrm>
            <a:off x="1001951" y="1832304"/>
            <a:ext cx="1828386" cy="9212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11F5773-692C-CE3B-E105-C6DE2DA7311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1951" y="3125615"/>
            <a:ext cx="1800200" cy="9553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C40BB1F-900D-4C92-9728-AB554A8D29E6}"/>
              </a:ext>
            </a:extLst>
          </p:cNvPr>
          <p:cNvCxnSpPr>
            <a:cxnSpLocks/>
          </p:cNvCxnSpPr>
          <p:nvPr/>
        </p:nvCxnSpPr>
        <p:spPr bwMode="auto">
          <a:xfrm>
            <a:off x="929943" y="2964676"/>
            <a:ext cx="187637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905B8D00-0418-2596-9AB0-1071738B8D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3043"/>
          <a:stretch/>
        </p:blipFill>
        <p:spPr>
          <a:xfrm>
            <a:off x="2802151" y="2595848"/>
            <a:ext cx="910901" cy="7920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9DF456-91ED-0E4B-1DA9-C903B18212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0640"/>
          <a:stretch/>
        </p:blipFill>
        <p:spPr>
          <a:xfrm>
            <a:off x="1650023" y="3125615"/>
            <a:ext cx="574162" cy="4556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BCFD22E-FC12-6D5F-4E36-C85B811A02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8812"/>
          <a:stretch/>
        </p:blipFill>
        <p:spPr>
          <a:xfrm>
            <a:off x="1722031" y="1765471"/>
            <a:ext cx="574162" cy="4661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2AF6758-64C6-1D58-0478-9F4B373065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4713" y="2576787"/>
            <a:ext cx="977733" cy="977733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3EBB1F7-E98B-25C0-5039-51E248674E4D}"/>
              </a:ext>
            </a:extLst>
          </p:cNvPr>
          <p:cNvCxnSpPr>
            <a:cxnSpLocks/>
          </p:cNvCxnSpPr>
          <p:nvPr/>
        </p:nvCxnSpPr>
        <p:spPr bwMode="auto">
          <a:xfrm>
            <a:off x="5350611" y="3012932"/>
            <a:ext cx="803921" cy="3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8225A680-5248-4A65-1EE8-13701FF088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9527"/>
          <a:stretch/>
        </p:blipFill>
        <p:spPr>
          <a:xfrm>
            <a:off x="7954381" y="2581356"/>
            <a:ext cx="966756" cy="874651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A9D1B42-1297-13D7-93EF-AEABEDCD4A4C}"/>
              </a:ext>
            </a:extLst>
          </p:cNvPr>
          <p:cNvCxnSpPr>
            <a:cxnSpLocks/>
          </p:cNvCxnSpPr>
          <p:nvPr/>
        </p:nvCxnSpPr>
        <p:spPr bwMode="auto">
          <a:xfrm>
            <a:off x="7138997" y="3020821"/>
            <a:ext cx="803921" cy="3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7E2DB788-84CB-28E5-F887-206C0F7C09C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30179"/>
          <a:stretch/>
        </p:blipFill>
        <p:spPr>
          <a:xfrm>
            <a:off x="1289983" y="2341535"/>
            <a:ext cx="996009" cy="69542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EE5BCE-8071-CCF8-C6BE-0B20D271FC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17444" y="3066935"/>
            <a:ext cx="803921" cy="642001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1CD236A-7C12-97B7-B02F-271E0E0286F6}"/>
              </a:ext>
            </a:extLst>
          </p:cNvPr>
          <p:cNvCxnSpPr>
            <a:cxnSpLocks/>
          </p:cNvCxnSpPr>
          <p:nvPr/>
        </p:nvCxnSpPr>
        <p:spPr bwMode="auto">
          <a:xfrm>
            <a:off x="3666247" y="2962781"/>
            <a:ext cx="803921" cy="3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99AD1AEE-2EB8-04B8-EB9E-CBC8ABB9C2A3}"/>
              </a:ext>
            </a:extLst>
          </p:cNvPr>
          <p:cNvSpPr/>
          <p:nvPr/>
        </p:nvSpPr>
        <p:spPr bwMode="auto">
          <a:xfrm>
            <a:off x="179512" y="1419622"/>
            <a:ext cx="5070911" cy="3070786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2E6870E-4167-F8DC-D5CB-6BF973FA43B0}"/>
              </a:ext>
            </a:extLst>
          </p:cNvPr>
          <p:cNvGrpSpPr/>
          <p:nvPr/>
        </p:nvGrpSpPr>
        <p:grpSpPr>
          <a:xfrm>
            <a:off x="281871" y="1435986"/>
            <a:ext cx="756084" cy="813791"/>
            <a:chOff x="179512" y="1306161"/>
            <a:chExt cx="756084" cy="813791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40410A96-F440-37EA-A60F-DA54EEE6E15E}"/>
                </a:ext>
              </a:extLst>
            </p:cNvPr>
            <p:cNvGrpSpPr/>
            <p:nvPr/>
          </p:nvGrpSpPr>
          <p:grpSpPr>
            <a:xfrm>
              <a:off x="179512" y="1306161"/>
              <a:ext cx="756084" cy="813791"/>
              <a:chOff x="359532" y="3496328"/>
              <a:chExt cx="756084" cy="813791"/>
            </a:xfrm>
          </p:grpSpPr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DB54EF4A-717D-543D-6AD7-5226AC48B1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7905" t="8134" r="28853" b="13043"/>
              <a:stretch/>
            </p:blipFill>
            <p:spPr>
              <a:xfrm>
                <a:off x="359532" y="3592125"/>
                <a:ext cx="576064" cy="717994"/>
              </a:xfrm>
              <a:prstGeom prst="rect">
                <a:avLst/>
              </a:prstGeom>
            </p:spPr>
          </p:pic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AA9940BA-AE64-45D2-90D2-A1C67C401C57}"/>
                  </a:ext>
                </a:extLst>
              </p:cNvPr>
              <p:cNvSpPr/>
              <p:nvPr/>
            </p:nvSpPr>
            <p:spPr bwMode="auto">
              <a:xfrm>
                <a:off x="467544" y="3496328"/>
                <a:ext cx="648072" cy="127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80957F85-7B90-2B29-A0E9-53D4643AADA7}"/>
                  </a:ext>
                </a:extLst>
              </p:cNvPr>
              <p:cNvSpPr/>
              <p:nvPr/>
            </p:nvSpPr>
            <p:spPr bwMode="auto">
              <a:xfrm rot="5400000">
                <a:off x="683568" y="3820638"/>
                <a:ext cx="64807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861DB76-49B8-43CB-BCBE-7271624E6EFE}"/>
                </a:ext>
              </a:extLst>
            </p:cNvPr>
            <p:cNvSpPr txBox="1"/>
            <p:nvPr/>
          </p:nvSpPr>
          <p:spPr>
            <a:xfrm>
              <a:off x="272712" y="1823586"/>
              <a:ext cx="3960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csv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F90716-69F5-1C13-CC1C-E492FF141C81}"/>
              </a:ext>
            </a:extLst>
          </p:cNvPr>
          <p:cNvGrpSpPr/>
          <p:nvPr/>
        </p:nvGrpSpPr>
        <p:grpSpPr>
          <a:xfrm>
            <a:off x="281871" y="2483687"/>
            <a:ext cx="756084" cy="830155"/>
            <a:chOff x="179512" y="2353862"/>
            <a:chExt cx="756084" cy="830155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44FFC3A3-3894-73D0-1BEA-B53528A1E972}"/>
                </a:ext>
              </a:extLst>
            </p:cNvPr>
            <p:cNvGrpSpPr/>
            <p:nvPr/>
          </p:nvGrpSpPr>
          <p:grpSpPr>
            <a:xfrm>
              <a:off x="179512" y="2353862"/>
              <a:ext cx="756084" cy="830155"/>
              <a:chOff x="359532" y="3479964"/>
              <a:chExt cx="756084" cy="830155"/>
            </a:xfrm>
          </p:grpSpPr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133AA1D9-C5F5-9694-C02C-BE0183F67D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7905" t="8134" r="28853" b="13043"/>
              <a:stretch/>
            </p:blipFill>
            <p:spPr>
              <a:xfrm>
                <a:off x="359532" y="3592125"/>
                <a:ext cx="576064" cy="717994"/>
              </a:xfrm>
              <a:prstGeom prst="rect">
                <a:avLst/>
              </a:prstGeom>
            </p:spPr>
          </p:pic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099DED03-4C0B-C99C-13A1-1CDEBB185BE6}"/>
                  </a:ext>
                </a:extLst>
              </p:cNvPr>
              <p:cNvSpPr/>
              <p:nvPr/>
            </p:nvSpPr>
            <p:spPr bwMode="auto">
              <a:xfrm>
                <a:off x="467544" y="3479964"/>
                <a:ext cx="64807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99978FAE-6235-4B5C-7A1B-39EF5C0165F8}"/>
                  </a:ext>
                </a:extLst>
              </p:cNvPr>
              <p:cNvSpPr/>
              <p:nvPr/>
            </p:nvSpPr>
            <p:spPr bwMode="auto">
              <a:xfrm rot="5400000">
                <a:off x="683568" y="3820638"/>
                <a:ext cx="64807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7FF2E70-39BD-EC37-EBC1-78364E1F799A}"/>
                </a:ext>
              </a:extLst>
            </p:cNvPr>
            <p:cNvSpPr txBox="1"/>
            <p:nvPr/>
          </p:nvSpPr>
          <p:spPr>
            <a:xfrm>
              <a:off x="247957" y="2883495"/>
              <a:ext cx="446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 err="1"/>
                <a:t>xslx</a:t>
              </a:r>
              <a:endParaRPr lang="en-GB" sz="1100" dirty="0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D571A78-D99C-9CC9-83D5-735908597560}"/>
              </a:ext>
            </a:extLst>
          </p:cNvPr>
          <p:cNvGrpSpPr/>
          <p:nvPr/>
        </p:nvGrpSpPr>
        <p:grpSpPr>
          <a:xfrm>
            <a:off x="281871" y="3609789"/>
            <a:ext cx="756084" cy="830155"/>
            <a:chOff x="179512" y="3479964"/>
            <a:chExt cx="756084" cy="830155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AF257BEC-C872-DA4A-DC45-7E2A4A3A44C2}"/>
                </a:ext>
              </a:extLst>
            </p:cNvPr>
            <p:cNvGrpSpPr/>
            <p:nvPr/>
          </p:nvGrpSpPr>
          <p:grpSpPr>
            <a:xfrm>
              <a:off x="179512" y="3479964"/>
              <a:ext cx="756084" cy="830155"/>
              <a:chOff x="359532" y="3479964"/>
              <a:chExt cx="756084" cy="830155"/>
            </a:xfrm>
          </p:grpSpPr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F8AC18D0-EDA3-BD8F-74CD-A79DA07A7C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7905" t="8134" r="28853" b="13043"/>
              <a:stretch/>
            </p:blipFill>
            <p:spPr>
              <a:xfrm>
                <a:off x="359532" y="3592125"/>
                <a:ext cx="576064" cy="717994"/>
              </a:xfrm>
              <a:prstGeom prst="rect">
                <a:avLst/>
              </a:prstGeom>
            </p:spPr>
          </p:pic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3571015D-4A6C-9989-FDC0-FA59CE4AF182}"/>
                  </a:ext>
                </a:extLst>
              </p:cNvPr>
              <p:cNvSpPr/>
              <p:nvPr/>
            </p:nvSpPr>
            <p:spPr bwMode="auto">
              <a:xfrm>
                <a:off x="467544" y="3479964"/>
                <a:ext cx="64807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BD52D6AE-11DD-1815-12D9-D9DF740C6D8F}"/>
                  </a:ext>
                </a:extLst>
              </p:cNvPr>
              <p:cNvSpPr/>
              <p:nvPr/>
            </p:nvSpPr>
            <p:spPr bwMode="auto">
              <a:xfrm rot="5400000">
                <a:off x="683568" y="3820638"/>
                <a:ext cx="64807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441C686-E8EA-A81F-347B-FD2869CB6D3E}"/>
                </a:ext>
              </a:extLst>
            </p:cNvPr>
            <p:cNvSpPr txBox="1"/>
            <p:nvPr/>
          </p:nvSpPr>
          <p:spPr>
            <a:xfrm>
              <a:off x="290126" y="4011910"/>
              <a:ext cx="4654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/>
                <a:t>json</a:t>
              </a:r>
              <a:endParaRPr lang="en-GB" sz="1100" dirty="0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26CA2FE7-F145-3391-7EF7-6891E8855654}"/>
              </a:ext>
            </a:extLst>
          </p:cNvPr>
          <p:cNvGrpSpPr/>
          <p:nvPr/>
        </p:nvGrpSpPr>
        <p:grpSpPr>
          <a:xfrm>
            <a:off x="4548326" y="2156340"/>
            <a:ext cx="542156" cy="860412"/>
            <a:chOff x="4548326" y="2156340"/>
            <a:chExt cx="542156" cy="860412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7A5AB6A-BA7E-C847-E814-C7A608032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548326" y="2156340"/>
              <a:ext cx="542156" cy="722874"/>
            </a:xfrm>
            <a:prstGeom prst="rect">
              <a:avLst/>
            </a:prstGeom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1D133AFF-526A-0E5E-7C2E-418D5B590D00}"/>
                </a:ext>
              </a:extLst>
            </p:cNvPr>
            <p:cNvSpPr txBox="1"/>
            <p:nvPr/>
          </p:nvSpPr>
          <p:spPr>
            <a:xfrm>
              <a:off x="4600139" y="2739753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API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83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03CC574-88C9-4CCA-19E4-DB5C8A50F64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68" y="1131888"/>
            <a:ext cx="6303564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Landing page</a:t>
            </a:r>
          </a:p>
        </p:txBody>
      </p:sp>
    </p:spTree>
    <p:extLst>
      <p:ext uri="{BB962C8B-B14F-4D97-AF65-F5344CB8AC3E}">
        <p14:creationId xmlns:p14="http://schemas.microsoft.com/office/powerpoint/2010/main" val="327654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B4B101-B9CA-D996-96BB-C6271EABD23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6" y="1131888"/>
            <a:ext cx="6272369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Upload data</a:t>
            </a:r>
          </a:p>
        </p:txBody>
      </p:sp>
    </p:spTree>
    <p:extLst>
      <p:ext uri="{BB962C8B-B14F-4D97-AF65-F5344CB8AC3E}">
        <p14:creationId xmlns:p14="http://schemas.microsoft.com/office/powerpoint/2010/main" val="328514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E312182-7B1B-AB87-3B9F-A1F95FDF238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6" y="1131888"/>
            <a:ext cx="6272369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Upload data – select reference schema</a:t>
            </a:r>
          </a:p>
        </p:txBody>
      </p:sp>
    </p:spTree>
    <p:extLst>
      <p:ext uri="{BB962C8B-B14F-4D97-AF65-F5344CB8AC3E}">
        <p14:creationId xmlns:p14="http://schemas.microsoft.com/office/powerpoint/2010/main" val="300983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DB05E61-C592-6673-F560-583A7DAD827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6" y="1131888"/>
            <a:ext cx="6272369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Upload data – preview reference schema</a:t>
            </a:r>
          </a:p>
        </p:txBody>
      </p:sp>
    </p:spTree>
    <p:extLst>
      <p:ext uri="{BB962C8B-B14F-4D97-AF65-F5344CB8AC3E}">
        <p14:creationId xmlns:p14="http://schemas.microsoft.com/office/powerpoint/2010/main" val="101167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B83233E-623E-B9D7-B37E-9F9D1011DA5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29" y="1131888"/>
            <a:ext cx="6273443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Upload data – file type not supported</a:t>
            </a:r>
          </a:p>
        </p:txBody>
      </p:sp>
    </p:spTree>
    <p:extLst>
      <p:ext uri="{BB962C8B-B14F-4D97-AF65-F5344CB8AC3E}">
        <p14:creationId xmlns:p14="http://schemas.microsoft.com/office/powerpoint/2010/main" val="289237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B6F4297-9CB3-6ED6-91DB-B209BEDC528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6" y="1131888"/>
            <a:ext cx="6272369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Upload data – select sheet</a:t>
            </a:r>
          </a:p>
        </p:txBody>
      </p:sp>
    </p:spTree>
    <p:extLst>
      <p:ext uri="{BB962C8B-B14F-4D97-AF65-F5344CB8AC3E}">
        <p14:creationId xmlns:p14="http://schemas.microsoft.com/office/powerpoint/2010/main" val="284171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4DDD36C-C307-F7BC-68B2-D27965FA1CD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6" y="1131888"/>
            <a:ext cx="6272369" cy="36020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B203C5-66D8-EF91-2A11-FF0202C53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Upload data – select header row</a:t>
            </a:r>
          </a:p>
        </p:txBody>
      </p:sp>
    </p:spTree>
    <p:extLst>
      <p:ext uri="{BB962C8B-B14F-4D97-AF65-F5344CB8AC3E}">
        <p14:creationId xmlns:p14="http://schemas.microsoft.com/office/powerpoint/2010/main" val="284349612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</Words>
  <Application>Microsoft Macintosh PowerPoint</Application>
  <DocSecurity>0</DocSecurity>
  <PresentationFormat>Bildschirmpräsentation (16:9)</PresentationFormat>
  <Paragraphs>32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</vt:lpstr>
      <vt:lpstr>Titelfolie</vt:lpstr>
      <vt:lpstr>Inhaltsfolie</vt:lpstr>
      <vt:lpstr>Benutzerdefiniertes Design</vt:lpstr>
      <vt:lpstr>A web based tool for Import, Mapping and Harmonization of Tabular Data (applied to clinical data)  </vt:lpstr>
      <vt:lpstr>Motivation – the analysis pipeline</vt:lpstr>
      <vt:lpstr>Landing page</vt:lpstr>
      <vt:lpstr>Upload data</vt:lpstr>
      <vt:lpstr>Upload data – select reference schema</vt:lpstr>
      <vt:lpstr>Upload data – preview reference schema</vt:lpstr>
      <vt:lpstr>Upload data – file type not supported</vt:lpstr>
      <vt:lpstr>Upload data – select sheet</vt:lpstr>
      <vt:lpstr>Upload data – select header row</vt:lpstr>
      <vt:lpstr>Data harmonization </vt:lpstr>
      <vt:lpstr>Data harmonization – add a Field</vt:lpstr>
      <vt:lpstr>Validate harmonized dataset</vt:lpstr>
      <vt:lpstr>Landing page</vt:lpstr>
      <vt:lpstr>Data editor – complex harmonization </vt:lpstr>
      <vt:lpstr>Schema editor</vt:lpstr>
      <vt:lpstr>Upload data / schema to an API</vt:lpstr>
      <vt:lpstr>A web based tool for Import, Mapping and Harmonization of Tabular Data (applied to clinical data)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Dazenko, Irina</dc:creator>
  <cp:keywords/>
  <dc:description/>
  <cp:lastModifiedBy>Lucas Kulla</cp:lastModifiedBy>
  <cp:revision>744</cp:revision>
  <cp:lastPrinted>2023-10-02T12:56:27Z</cp:lastPrinted>
  <dcterms:created xsi:type="dcterms:W3CDTF">2017-08-27T12:31:56Z</dcterms:created>
  <dcterms:modified xsi:type="dcterms:W3CDTF">2023-10-09T14:36:01Z</dcterms:modified>
  <cp:category/>
  <dc:identifier/>
  <cp:contentStatus/>
  <dc:language/>
  <cp:version/>
</cp:coreProperties>
</file>