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8A8E0D-2452-0723-BFD0-87646E66B78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square" lIns="80766" tIns="40383" rIns="80766" bIns="40383" anchorCtr="0" compatLnSpc="0">
            <a:noAutofit/>
          </a:bodyPr>
          <a:lstStyle/>
          <a:p>
            <a:pPr hangingPunct="0">
              <a:defRPr sz="1400"/>
            </a:pPr>
            <a:endParaRPr lang="en-US" sz="1300">
              <a:latin typeface="Liberation Sans" pitchFamily="18"/>
              <a:ea typeface="Roboto" pitchFamily="2"/>
              <a:cs typeface="Droid Sans Devanagari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6EDA3-C601-278C-8A6C-7C438C7E281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647" y="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square" lIns="80766" tIns="40383" rIns="80766" bIns="40383" anchorCtr="0" compatLnSpc="0">
            <a:noAutofit/>
          </a:bodyPr>
          <a:lstStyle/>
          <a:p>
            <a:pPr algn="r" hangingPunct="0">
              <a:defRPr sz="1400"/>
            </a:pPr>
            <a:endParaRPr lang="en-US" sz="1300">
              <a:latin typeface="Liberation Sans" pitchFamily="18"/>
              <a:ea typeface="Roboto" pitchFamily="2"/>
              <a:cs typeface="Droid Sans Devanagari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2C505-347E-8D25-23A3-84C79367E7F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square" lIns="80766" tIns="40383" rIns="80766" bIns="40383" anchor="b" anchorCtr="0" compatLnSpc="0">
            <a:noAutofit/>
          </a:bodyPr>
          <a:lstStyle/>
          <a:p>
            <a:pPr hangingPunct="0">
              <a:defRPr sz="1400"/>
            </a:pPr>
            <a:endParaRPr lang="en-US" sz="1300">
              <a:latin typeface="Liberation Sans" pitchFamily="18"/>
              <a:ea typeface="Roboto" pitchFamily="2"/>
              <a:cs typeface="Droid Sans Devanagari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EADEC-4EB8-6A14-1027-586CE90557B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647" y="868680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square" lIns="80766" tIns="40383" rIns="80766" bIns="40383" anchor="b" anchorCtr="0" compatLnSpc="0">
            <a:noAutofit/>
          </a:bodyPr>
          <a:lstStyle/>
          <a:p>
            <a:pPr algn="r" hangingPunct="0">
              <a:defRPr sz="1400"/>
            </a:pPr>
            <a:fld id="{65AFB06E-A32D-4918-AC06-1DDFAD6356EB}" type="slidenum">
              <a:t>‹#›</a:t>
            </a:fld>
            <a:endParaRPr lang="en-US" sz="1300">
              <a:latin typeface="Liberation Sans" pitchFamily="18"/>
              <a:ea typeface="Roboto" pitchFamily="2"/>
              <a:cs typeface="Droid Sans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58182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4DCFA2-810F-2B06-9A0A-4EDF0A363D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9AD2AC-8C9D-1B1E-BF62-6F44E2D94BC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0FD6405-F71F-5D44-AC4E-7341E47CD45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Roboto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37002-0D63-66D6-87FF-0D694FCA48B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Roboto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40B18-2923-54F8-CFD7-7A286BE51E9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Roboto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97B4D-53C7-3E40-B4EC-5C041A745DD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Roboto" pitchFamily="2"/>
              </a:defRPr>
            </a:lvl1pPr>
          </a:lstStyle>
          <a:p>
            <a:pPr lvl="0"/>
            <a:fld id="{D58B335D-55DD-4CA8-AFC1-E7F1EA4AAE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1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Roboto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87B0C-5FE0-0C6D-50E1-5A1DE6570C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0B0F835-C959-4F63-A853-2C567C32F2A0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98DB9D-976A-92A2-00AF-53528E5AAC7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54F504-A871-A37F-A441-091DC2CF01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627B3-B95C-FC61-197C-8275694FE15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6AC1031-695B-40E5-95D4-1B3046C34A15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1C0234-7B8C-4BE4-F04C-6CDC4177E70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DC9AB5-CE13-EF17-86FF-4937EEDE42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25966-F52A-AB8A-6B85-3FBD67208C4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C88BDE4-6498-44D9-A7AF-4B0F170DA577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5955E-D8D7-E28D-9B46-5408BFCBBE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711C2B-56A4-7960-0B95-789B429064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B64E8-FC6A-0AE4-78E4-D1AFB316785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10F4957-770D-4560-ADD7-653009241BEE}" type="slidenum">
              <a:t>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FCC14E-11B5-C243-04EC-595B7702C1F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B6EEB2-A147-07EC-C7BD-8737C508E0C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E925E-448E-C68D-EF71-D106069C9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DD315-1E8E-5833-3548-2A7BE374D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84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A4070-266B-62DE-852E-C7E10BA0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9CD96-E515-D806-F7DD-FE86220B1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526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1AE80-A5B2-EE7A-6847-E497609FDA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8250" y="319088"/>
            <a:ext cx="2800350" cy="5624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92921-4CE8-53E9-F954-9C151AD23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8248650" cy="5624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568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5A7F-D24E-E4B0-2500-86D09C8FA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49A12-100A-4D78-0908-330708402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42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4DEC-42A7-E971-4184-604A73E84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FA750-D3F6-F5EB-7973-3AB8269FF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72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4DB8C-997C-0AD2-B9C2-C17E2C66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8641F-365D-EE99-78BB-331A55CA7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245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30B1C-CB8F-B9A0-F0E6-AAFBE732A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100" y="1600200"/>
            <a:ext cx="55245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117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9BB90-600A-EFB6-E4C7-809D311BD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C70CC-1B25-484D-44B0-3BA4D1E0E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29DE-7BC3-1DB2-B998-6E8AE0207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75ECF7-904E-1A60-0C9E-11A8ECA2C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04D7FA-0F29-0892-836F-4B8C7F680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182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9BBB1-D472-AF22-28E7-B654171F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36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48454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E463-853A-EAA5-35B6-34079246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F5307-4221-8515-39E5-D1F8A3400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E6275D-0FB6-A437-5751-5A0FCDEE7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370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16B17-050D-9B2D-2FFC-344C5E81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BA85A4-B3AC-F474-BDF4-C32A4DAEF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2FA5F-E834-61C7-0C2C-0732E09C0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23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1EB2DD1-6533-33EA-2C38-1346A6A44AF1}"/>
              </a:ext>
            </a:extLst>
          </p:cNvPr>
          <p:cNvSpPr txBox="1"/>
          <p:nvPr/>
        </p:nvSpPr>
        <p:spPr>
          <a:xfrm>
            <a:off x="1347480" y="6301080"/>
            <a:ext cx="985428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800" b="0" i="0" u="none" strike="noStrike" kern="1200" cap="none" spc="0" baseline="0">
              <a:ln>
                <a:noFill/>
              </a:ln>
              <a:solidFill>
                <a:srgbClr val="005AA0"/>
              </a:solidFill>
              <a:highlight>
                <a:scrgbClr r="0" g="0" b="0">
                  <a:alpha val="0"/>
                </a:scrgbClr>
              </a:highlight>
              <a:latin typeface="Arial"/>
              <a:ea typeface="DejaVu Sans" pitchFamily="2"/>
              <a:cs typeface="Roboto" pitchFamily="2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C578F56-6B80-4C3E-8E9C-E5E1D9B639A5}"/>
              </a:ext>
            </a:extLst>
          </p:cNvPr>
          <p:cNvSpPr txBox="1"/>
          <p:nvPr/>
        </p:nvSpPr>
        <p:spPr>
          <a:xfrm>
            <a:off x="11430360" y="6301080"/>
            <a:ext cx="53316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CFE8524-69F5-4649-8F96-937ECBAE3224}" type="slidenum">
              <a:t>‹#›</a:t>
            </a:fld>
            <a:endParaRPr lang="de-DE" sz="800" b="0" i="0" u="none" strike="noStrike" kern="1200" cap="none" spc="0" baseline="0">
              <a:ln>
                <a:noFill/>
              </a:ln>
              <a:solidFill>
                <a:srgbClr val="005AA0"/>
              </a:solidFill>
              <a:highlight>
                <a:scrgbClr r="0" g="0" b="0">
                  <a:alpha val="0"/>
                </a:scrgbClr>
              </a:highlight>
              <a:latin typeface="Arial"/>
              <a:ea typeface="DejaVu Sans" pitchFamily="2"/>
              <a:cs typeface="Roboto" pitchFamily="2"/>
            </a:endParaRP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2720F3DF-E7E3-A8FA-9E08-5F0CF96FD9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18600"/>
            <a:ext cx="10969560" cy="8693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3583A-C11C-16F7-6E8A-353E755216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11201400" cy="43434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2D97EF9-DD69-023C-8B4A-6A3957232BE6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335960" y="238320"/>
            <a:ext cx="1499039" cy="7696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hangingPunct="1">
        <a:lnSpc>
          <a:spcPct val="100000"/>
        </a:lnSpc>
        <a:tabLst/>
        <a:defRPr lang="de-DE" sz="2600" b="1" i="0" u="none" strike="noStrike" kern="1200" cap="none" spc="0" baseline="0">
          <a:ln>
            <a:noFill/>
          </a:ln>
          <a:solidFill>
            <a:srgbClr val="005AA0"/>
          </a:solidFill>
          <a:highlight>
            <a:scrgbClr r="0" g="0" b="0">
              <a:alpha val="0"/>
            </a:scrgbClr>
          </a:highlight>
          <a:latin typeface="Liberation Sans" pitchFamily="34"/>
          <a:ea typeface="Roboto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1417"/>
        </a:spcBef>
        <a:spcAft>
          <a:spcPts val="0"/>
        </a:spcAft>
        <a:tabLst/>
        <a:defRPr lang="de-DE" sz="1800" b="0" i="0" u="none" strike="noStrike" kern="1200" cap="none" spc="0" baseline="0">
          <a:ln>
            <a:noFill/>
          </a:ln>
          <a:solidFill>
            <a:srgbClr val="005AA0"/>
          </a:solidFill>
          <a:highlight>
            <a:scrgbClr r="0" g="0" b="0">
              <a:alpha val="0"/>
            </a:scrgbClr>
          </a:highlight>
          <a:latin typeface="Arial"/>
          <a:ea typeface="Roboto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ame der Präsentation (2)">
    <p:bg>
      <p:bgPr>
        <a:solidFill>
          <a:srgbClr val="E0E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82D22-257F-FB0E-639A-1A5213BCA2B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>
                <a:highlight>
                  <a:scrgbClr r="0" g="0" b="0">
                    <a:alpha val="0"/>
                  </a:scrgbClr>
                </a:highlight>
                <a:latin typeface="Arial"/>
                <a:ea typeface="Roboto" pitchFamily="2"/>
              </a:rPr>
              <a:t>Python-Flask </a:t>
            </a:r>
            <a:r>
              <a:rPr lang="en-US" sz="3000" b="1" dirty="0" err="1">
                <a:highlight>
                  <a:scrgbClr r="0" g="0" b="0">
                    <a:alpha val="0"/>
                  </a:scrgbClr>
                </a:highlight>
                <a:latin typeface="Arial"/>
                <a:ea typeface="Roboto" pitchFamily="2"/>
              </a:rPr>
              <a:t>Shotsheet</a:t>
            </a:r>
            <a:r>
              <a:rPr lang="en-US" sz="3000" b="1" dirty="0">
                <a:highlight>
                  <a:scrgbClr r="0" g="0" b="0">
                    <a:alpha val="0"/>
                  </a:scrgbClr>
                </a:highlight>
                <a:latin typeface="Arial"/>
                <a:ea typeface="Roboto" pitchFamily="2"/>
              </a:rPr>
              <a:t> </a:t>
            </a:r>
            <a:br>
              <a:rPr lang="en-US" sz="3000" b="1" dirty="0">
                <a:highlight>
                  <a:scrgbClr r="0" g="0" b="0">
                    <a:alpha val="0"/>
                  </a:scrgbClr>
                </a:highlight>
                <a:latin typeface="Arial"/>
                <a:ea typeface="Roboto" pitchFamily="2"/>
              </a:rPr>
            </a:br>
            <a:br>
              <a:rPr lang="en-US" sz="3000" b="1" dirty="0">
                <a:highlight>
                  <a:scrgbClr r="0" g="0" b="0">
                    <a:alpha val="0"/>
                  </a:scrgbClr>
                </a:highlight>
                <a:latin typeface="Arial"/>
                <a:ea typeface="Roboto" pitchFamily="2"/>
              </a:rPr>
            </a:br>
            <a:r>
              <a:rPr lang="en-US" sz="3000" b="1" dirty="0">
                <a:highlight>
                  <a:scrgbClr r="0" g="0" b="0">
                    <a:alpha val="0"/>
                  </a:scrgbClr>
                </a:highlight>
                <a:latin typeface="Arial"/>
                <a:ea typeface="Roboto" pitchFamily="2"/>
              </a:rPr>
              <a:t>for ions and electrons teams</a:t>
            </a:r>
            <a:endParaRPr lang="de-DE" sz="3000" b="1" dirty="0">
              <a:highlight>
                <a:scrgbClr r="0" g="0" b="0">
                  <a:alpha val="0"/>
                </a:scrgbClr>
              </a:highlight>
              <a:latin typeface="Arial"/>
              <a:ea typeface="Roboto" pitchFamily="2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C4D2F6-3C5E-BFE8-CAFF-A905F2DFAA1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16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US" sz="1600" dirty="0"/>
              <a:t>python-Flask-</a:t>
            </a:r>
            <a:r>
              <a:rPr lang="en-US" sz="1600" dirty="0" err="1"/>
              <a:t>WTForms</a:t>
            </a:r>
            <a:r>
              <a:rPr lang="en-US" sz="1600" dirty="0"/>
              <a:t>-MongoDB implementation of the current </a:t>
            </a:r>
            <a:r>
              <a:rPr lang="en-US" sz="1600" dirty="0" err="1"/>
              <a:t>MicrosoftAccess</a:t>
            </a:r>
            <a:r>
              <a:rPr lang="en-US" sz="1600" dirty="0"/>
              <a:t> </a:t>
            </a:r>
            <a:r>
              <a:rPr lang="en-US" sz="1600" dirty="0" err="1"/>
              <a:t>ShotSheet</a:t>
            </a:r>
            <a:r>
              <a:rPr lang="en-US" sz="1600" dirty="0"/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US" sz="1600" dirty="0"/>
              <a:t>for keeping track of ions and electrons shots;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en-US" sz="1600" dirty="0"/>
              <a:t>it is basically a fancy electronic lab notebook with enhanced </a:t>
            </a:r>
            <a:r>
              <a:rPr lang="en-US" sz="1600" dirty="0" err="1"/>
              <a:t>queriability</a:t>
            </a:r>
            <a:r>
              <a:rPr lang="en-US" sz="1600" dirty="0"/>
              <a:t> </a:t>
            </a:r>
            <a:endParaRPr lang="de-DE" sz="2000" dirty="0">
              <a:highlight>
                <a:scrgbClr r="0" g="0" b="0">
                  <a:alpha val="0"/>
                </a:scrgbClr>
              </a:highlight>
              <a:latin typeface="Arial" pitchFamily="18"/>
              <a:ea typeface="Roboto" pitchFamily="2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FBDAEA-5C69-8F53-0E41-518BCEB497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7175" y="6188075"/>
            <a:ext cx="8783638" cy="220663"/>
          </a:xfr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000" dirty="0">
                <a:highlight>
                  <a:scrgbClr r="0" g="0" b="0">
                    <a:alpha val="0"/>
                  </a:scrgbClr>
                </a:highlight>
                <a:latin typeface="Arial"/>
                <a:ea typeface="Roboto" pitchFamily="2"/>
              </a:rPr>
              <a:t>HZDR · FWKT · Dr. Kristin Tippey · k.tippey@hzdr.de · www.hzdr.de</a:t>
            </a:r>
          </a:p>
        </p:txBody>
      </p:sp>
      <p:pic>
        <p:nvPicPr>
          <p:cNvPr id="5" name="Picture 4" descr="A blue and purple text with a blue arrow&#10;&#10;Description automatically generated">
            <a:extLst>
              <a:ext uri="{FF2B5EF4-FFF2-40B4-BE49-F238E27FC236}">
                <a16:creationId xmlns:a16="http://schemas.microsoft.com/office/drawing/2014/main" id="{990EFFE2-5855-9FB1-C455-704C9C537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50" y="342971"/>
            <a:ext cx="952381" cy="57142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E6E7F-5207-5475-65C0-32C76AF0E6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dirty="0"/>
              <a:t>Who am I?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6DA2A-67A5-3AE6-4381-46AA88F175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5466240" cy="4343400"/>
          </a:xfrm>
        </p:spPr>
        <p:txBody>
          <a:bodyPr>
            <a:normAutofit/>
          </a:bodyPr>
          <a:lstStyle/>
          <a:p>
            <a:r>
              <a:rPr lang="de-DE" dirty="0"/>
              <a:t>Kristin Tippey</a:t>
            </a:r>
            <a:br>
              <a:rPr lang="de-DE" dirty="0"/>
            </a:br>
            <a:r>
              <a:rPr lang="de-DE" sz="1200" dirty="0"/>
              <a:t>PhD, Metallurgical &amp; Materials Engineering, Colorado School of Mines</a:t>
            </a:r>
          </a:p>
          <a:p>
            <a:endParaRPr lang="de-DE" dirty="0"/>
          </a:p>
          <a:p>
            <a:r>
              <a:rPr lang="de-DE" dirty="0"/>
              <a:t>Some things I like: cycling, climbing, mountaineering.</a:t>
            </a:r>
          </a:p>
          <a:p>
            <a:endParaRPr lang="de-DE" dirty="0"/>
          </a:p>
          <a:p>
            <a:r>
              <a:rPr lang="de-DE" dirty="0"/>
              <a:t>As part of DAPHNE project, I‘m working on figuring out cleaning up metadata collection and storage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Figuring out nomenclatures for simulation codes and translating them to more curated text, sending to SciCat. Talking scientists into using the codes.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Building out some applications to make keeping track of data more streamlined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FC2B8-D445-382D-2364-B2F41F9A50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97040" y="1600200"/>
            <a:ext cx="5466240" cy="43434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6" name="Picture 5" descr="A person on a snowy mountain&#10;&#10;Description automatically generated">
            <a:extLst>
              <a:ext uri="{FF2B5EF4-FFF2-40B4-BE49-F238E27FC236}">
                <a16:creationId xmlns:a16="http://schemas.microsoft.com/office/drawing/2014/main" id="{FCCB7583-792E-F599-2453-B3C2CA7DA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40" y="1600200"/>
            <a:ext cx="2392920" cy="2392920"/>
          </a:xfrm>
          <a:prstGeom prst="rect">
            <a:avLst/>
          </a:prstGeom>
        </p:spPr>
      </p:pic>
      <p:pic>
        <p:nvPicPr>
          <p:cNvPr id="10" name="Picture 9" descr="A person climbing a mountain&#10;&#10;Description automatically generated">
            <a:extLst>
              <a:ext uri="{FF2B5EF4-FFF2-40B4-BE49-F238E27FC236}">
                <a16:creationId xmlns:a16="http://schemas.microsoft.com/office/drawing/2014/main" id="{34C9C350-F60E-2FE0-FA7B-9E8DBBDE9E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1" r="19045"/>
          <a:stretch/>
        </p:blipFill>
        <p:spPr>
          <a:xfrm>
            <a:off x="6197040" y="4124325"/>
            <a:ext cx="2392920" cy="1819275"/>
          </a:xfrm>
          <a:prstGeom prst="rect">
            <a:avLst/>
          </a:prstGeom>
        </p:spPr>
      </p:pic>
      <p:pic>
        <p:nvPicPr>
          <p:cNvPr id="12" name="Picture 11" descr="A person climbing a rock&#10;&#10;Description automatically generated">
            <a:extLst>
              <a:ext uri="{FF2B5EF4-FFF2-40B4-BE49-F238E27FC236}">
                <a16:creationId xmlns:a16="http://schemas.microsoft.com/office/drawing/2014/main" id="{BA2DBFBA-B153-7E53-B3C4-3DE1D3F4F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60" y="4191000"/>
            <a:ext cx="2336800" cy="1752600"/>
          </a:xfrm>
          <a:prstGeom prst="rect">
            <a:avLst/>
          </a:prstGeom>
        </p:spPr>
      </p:pic>
      <p:pic>
        <p:nvPicPr>
          <p:cNvPr id="14" name="Picture 13" descr="A person in a helmet and a red jacket with a bicycle in the woods&#10;&#10;Description automatically generated">
            <a:extLst>
              <a:ext uri="{FF2B5EF4-FFF2-40B4-BE49-F238E27FC236}">
                <a16:creationId xmlns:a16="http://schemas.microsoft.com/office/drawing/2014/main" id="{857DABDA-1567-0BFA-9258-CB79840EF0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60" y="1600200"/>
            <a:ext cx="2336800" cy="2336800"/>
          </a:xfrm>
          <a:prstGeom prst="rect">
            <a:avLst/>
          </a:prstGeom>
        </p:spPr>
      </p:pic>
      <p:pic>
        <p:nvPicPr>
          <p:cNvPr id="7" name="Picture 6" descr="A blue and purple text with a blue arrow&#10;&#10;Description automatically generated">
            <a:extLst>
              <a:ext uri="{FF2B5EF4-FFF2-40B4-BE49-F238E27FC236}">
                <a16:creationId xmlns:a16="http://schemas.microsoft.com/office/drawing/2014/main" id="{D6EFDA4A-33E6-D51D-FC23-4F02B7F44C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50" y="342971"/>
            <a:ext cx="952381" cy="5714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8A607-690D-9D66-E7C2-01FC4FEEB0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/>
              <a:t>What is my Framework?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67A8B-6D88-6DE0-0D58-051F2AC3FF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5466240" cy="4343400"/>
          </a:xfrm>
        </p:spPr>
        <p:txBody>
          <a:bodyPr>
            <a:normAutofit/>
          </a:bodyPr>
          <a:lstStyle/>
          <a:p>
            <a:pPr marL="227013" lvl="0" indent="-227013">
              <a:buSzPct val="45000"/>
              <a:buFont typeface="OpenSymbol"/>
              <a:buChar char="●"/>
            </a:pPr>
            <a:r>
              <a:rPr lang="de-DE" sz="1600" dirty="0"/>
              <a:t>I‘m definitely more of a Materials Scientist who enjoys a coding hobby, mostly with Python + GitLab </a:t>
            </a:r>
          </a:p>
          <a:p>
            <a:pPr marL="227013" lvl="0" indent="-227013">
              <a:buSzPct val="45000"/>
              <a:buFont typeface="OpenSymbol"/>
              <a:buChar char="●"/>
            </a:pPr>
            <a:r>
              <a:rPr lang="de-DE" sz="1600" b="1" dirty="0"/>
              <a:t>Shotsheet</a:t>
            </a:r>
            <a:r>
              <a:rPr lang="de-DE" sz="1600" dirty="0"/>
              <a:t> is mostly Python with the necessary amounts of Jinja2, html, javascript, jquery. Installed via pyproject.toml, with some buildable documentation</a:t>
            </a:r>
          </a:p>
          <a:p>
            <a:pPr marL="227013" lvl="0" indent="-227013">
              <a:buSzPct val="45000"/>
              <a:buFont typeface="OpenSymbol"/>
              <a:buChar char="●"/>
            </a:pPr>
            <a:r>
              <a:rPr lang="en-US" sz="1600" dirty="0"/>
              <a:t>waitress-serve --call </a:t>
            </a:r>
            <a:r>
              <a:rPr lang="en-US" sz="1600" dirty="0" err="1"/>
              <a:t>shotsheet:create_app</a:t>
            </a:r>
            <a:r>
              <a:rPr lang="en-US" sz="1600" dirty="0"/>
              <a:t> (http) OR</a:t>
            </a:r>
            <a:br>
              <a:rPr lang="de-DE" sz="1600" dirty="0"/>
            </a:br>
            <a:r>
              <a:rPr lang="it-IT" sz="1600" dirty="0"/>
              <a:t>gunicorn -c SERVE.py SERVE:app (https)</a:t>
            </a:r>
            <a:endParaRPr lang="de-DE" sz="1600" dirty="0"/>
          </a:p>
          <a:p>
            <a:pPr lvl="0">
              <a:buSzPct val="45000"/>
              <a:buFont typeface="OpenSymbol"/>
              <a:buChar char="●"/>
            </a:pPr>
            <a:endParaRPr lang="de-DE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AE3EE-CB23-39BF-0989-63A1C81BF9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97040" y="1600200"/>
            <a:ext cx="5466240" cy="5035492"/>
          </a:xfrm>
        </p:spPr>
        <p:txBody>
          <a:bodyPr>
            <a:normAutofit fontScale="85000" lnSpcReduction="10000"/>
          </a:bodyPr>
          <a:lstStyle/>
          <a:p>
            <a:r>
              <a:rPr lang="en-US" sz="1900" dirty="0" err="1"/>
              <a:t>ShotSheet</a:t>
            </a:r>
            <a:r>
              <a:rPr lang="en-US" sz="1900" dirty="0"/>
              <a:t> is an attempt at a python-Flask-</a:t>
            </a:r>
            <a:r>
              <a:rPr lang="en-US" sz="1900" dirty="0" err="1"/>
              <a:t>WTForms</a:t>
            </a:r>
            <a:r>
              <a:rPr lang="en-US" sz="1900" dirty="0"/>
              <a:t>-MongoDB implementation of the current </a:t>
            </a:r>
            <a:r>
              <a:rPr lang="en-US" sz="1900" dirty="0" err="1"/>
              <a:t>MicrosoftAccess</a:t>
            </a:r>
            <a:r>
              <a:rPr lang="en-US" sz="1900" dirty="0"/>
              <a:t> </a:t>
            </a:r>
            <a:r>
              <a:rPr lang="en-US" sz="1900" dirty="0" err="1"/>
              <a:t>ShotSheet</a:t>
            </a:r>
            <a:r>
              <a:rPr lang="en-US" sz="1900" dirty="0"/>
              <a:t> for keeping track of ions and electrons shots; it is basically a fancy electronic lab notebook with enhanced </a:t>
            </a:r>
            <a:r>
              <a:rPr lang="en-US" sz="1900" dirty="0" err="1"/>
              <a:t>queriability</a:t>
            </a:r>
            <a:r>
              <a:rPr lang="en-US" sz="1900" dirty="0"/>
              <a:t>. </a:t>
            </a:r>
          </a:p>
          <a:p>
            <a:r>
              <a:rPr lang="en-US" sz="1900" dirty="0"/>
              <a:t>Data is input from a web browser and saved to a MongoDB database, where it can be queried either from </a:t>
            </a:r>
            <a:r>
              <a:rPr lang="en-US" sz="1900" dirty="0" err="1"/>
              <a:t>ShotSheet</a:t>
            </a:r>
            <a:r>
              <a:rPr lang="en-US" sz="1900" dirty="0"/>
              <a:t> or via other means, such as python script or Grafana. </a:t>
            </a:r>
          </a:p>
          <a:p>
            <a:r>
              <a:rPr lang="en-US" sz="1900" dirty="0"/>
              <a:t>The apps allow addition of information to the </a:t>
            </a:r>
            <a:r>
              <a:rPr lang="en-US" sz="1900" dirty="0" err="1"/>
              <a:t>mongodb</a:t>
            </a:r>
            <a:r>
              <a:rPr lang="en-US" sz="1900" dirty="0"/>
              <a:t> shots databases, as well as configuration of the input form, configuration of input form choices, ability to create and maintain layout templates with their own metadata, and search functionality.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900" dirty="0"/>
              <a:t>2 implementations, one for Ions and one for Electrons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900" dirty="0"/>
              <a:t>They are currently running on </a:t>
            </a:r>
            <a:r>
              <a:rPr lang="en-US" sz="1900" dirty="0" err="1"/>
              <a:t>linux</a:t>
            </a:r>
            <a:r>
              <a:rPr lang="en-US" sz="1900" dirty="0"/>
              <a:t> gateway fwklux9 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900" dirty="0"/>
              <a:t>Both still in the testing phase, although we are eager to begin capturing real data</a:t>
            </a:r>
          </a:p>
          <a:p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03FE45-7C3C-41F6-B1CF-F17BDE509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58" y="3801261"/>
            <a:ext cx="5690422" cy="2747305"/>
          </a:xfrm>
          <a:prstGeom prst="rect">
            <a:avLst/>
          </a:prstGeom>
        </p:spPr>
      </p:pic>
      <p:pic>
        <p:nvPicPr>
          <p:cNvPr id="5" name="Picture 4" descr="A blue and purple text with a blue arrow&#10;&#10;Description automatically generated">
            <a:extLst>
              <a:ext uri="{FF2B5EF4-FFF2-40B4-BE49-F238E27FC236}">
                <a16:creationId xmlns:a16="http://schemas.microsoft.com/office/drawing/2014/main" id="{527BEA8A-5AFB-D83A-60D5-5184AE17D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50" y="342971"/>
            <a:ext cx="952381" cy="5714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9A617C-FF64-C11C-0928-7005D3BCB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38" y="1132514"/>
            <a:ext cx="5392141" cy="2463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0AA4C-AE40-F544-7F8B-8674F46A3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38" y="3778684"/>
            <a:ext cx="5394957" cy="2219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ECBC86-1944-ECAF-C7B9-F1CF4ACD9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424" y="1132514"/>
            <a:ext cx="5421406" cy="2463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B9C519-7DE4-4751-F329-3B2BB2AEF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763" y="3778684"/>
            <a:ext cx="4746484" cy="222080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17CB714-A27A-58E1-7CAC-AAF68FF0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Configuring and Searching [ions]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5A4DA4-E069-E1CC-9D66-8BF04B346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8233" y="2270016"/>
            <a:ext cx="2554939" cy="1618599"/>
          </a:xfrm>
          <a:prstGeom prst="rect">
            <a:avLst/>
          </a:prstGeom>
        </p:spPr>
      </p:pic>
      <p:pic>
        <p:nvPicPr>
          <p:cNvPr id="2" name="Picture 1" descr="A blue and purple text with a blue arrow&#10;&#10;Description automatically generated">
            <a:extLst>
              <a:ext uri="{FF2B5EF4-FFF2-40B4-BE49-F238E27FC236}">
                <a16:creationId xmlns:a16="http://schemas.microsoft.com/office/drawing/2014/main" id="{6B87678C-CEBB-064E-37D8-426B6C3E8F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50" y="342971"/>
            <a:ext cx="95238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45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33169-9602-6B06-4302-4F295993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Shotsheet [electrons]</a:t>
            </a: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9113D98-C31F-DA3D-6185-D8E3621B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15" y="1309687"/>
            <a:ext cx="5353150" cy="2782888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172B396-DE4F-BC01-7002-6A0C5A054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9687"/>
            <a:ext cx="5202000" cy="2782888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C08AF86-9D5E-275D-DE5A-E1034E415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9" y="4211359"/>
            <a:ext cx="4426073" cy="2359156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380848D5-453B-D7BD-8F83-6322413EF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15" y="4214263"/>
            <a:ext cx="5353150" cy="2357704"/>
          </a:xfrm>
          <a:prstGeom prst="rect">
            <a:avLst/>
          </a:prstGeom>
        </p:spPr>
      </p:pic>
      <p:pic>
        <p:nvPicPr>
          <p:cNvPr id="3" name="Picture 2" descr="A blue and purple text with a blue arrow&#10;&#10;Description automatically generated">
            <a:extLst>
              <a:ext uri="{FF2B5EF4-FFF2-40B4-BE49-F238E27FC236}">
                <a16:creationId xmlns:a16="http://schemas.microsoft.com/office/drawing/2014/main" id="{DB39E280-8898-E737-9A62-2B26C2ECA0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50" y="342971"/>
            <a:ext cx="95238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43B3F-CC18-DCDA-6E7B-4C8235BC53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dirty="0"/>
              <a:t>What are my Challenges?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64CA4-C82C-A1D5-473A-B14976B052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5466240" cy="4343400"/>
          </a:xfrm>
        </p:spPr>
        <p:txBody>
          <a:bodyPr>
            <a:normAutofit lnSpcReduction="10000"/>
          </a:bodyPr>
          <a:lstStyle/>
          <a:p>
            <a:pPr marL="227013" lvl="0" indent="-227013">
              <a:buSzPct val="45000"/>
              <a:buFont typeface="OpenSymbol"/>
              <a:buChar char="●"/>
            </a:pPr>
            <a:r>
              <a:rPr lang="en-US" dirty="0"/>
              <a:t>How to handle multiple instances?</a:t>
            </a:r>
          </a:p>
          <a:p>
            <a:pPr marL="682625" lvl="1" indent="-217488" defTabSz="508000">
              <a:buSzPct val="45000"/>
              <a:buFont typeface="OpenSymbol"/>
              <a:buChar char="●"/>
            </a:pPr>
            <a:r>
              <a:rPr lang="en-US" sz="1900" dirty="0"/>
              <a:t>Detect other open instances and can claim </a:t>
            </a:r>
            <a:r>
              <a:rPr lang="en-US" sz="1900" i="1" dirty="0"/>
              <a:t>Master</a:t>
            </a:r>
            <a:r>
              <a:rPr lang="en-US" sz="1900" dirty="0"/>
              <a:t> vs. </a:t>
            </a:r>
            <a:r>
              <a:rPr lang="en-US" sz="1900" i="1" dirty="0"/>
              <a:t>Watcher</a:t>
            </a:r>
            <a:r>
              <a:rPr lang="en-US" sz="1900" dirty="0"/>
              <a:t> or something like that.</a:t>
            </a:r>
          </a:p>
          <a:p>
            <a:pPr marL="682625" lvl="1" indent="-217488" defTabSz="508000">
              <a:buSzPct val="45000"/>
              <a:buFont typeface="OpenSymbol"/>
              <a:buChar char="●"/>
            </a:pPr>
            <a:r>
              <a:rPr lang="en-US" sz="1900" dirty="0"/>
              <a:t>The closest I’ve come to identifying something workable is role-based access-control, with logins for the different roles</a:t>
            </a:r>
          </a:p>
          <a:p>
            <a:pPr marL="682625" lvl="1" indent="-217488" defTabSz="508000">
              <a:buSzPct val="45000"/>
              <a:buFont typeface="OpenSymbol"/>
              <a:buChar char="●"/>
            </a:pPr>
            <a:endParaRPr lang="en-US" dirty="0"/>
          </a:p>
          <a:p>
            <a:pPr marL="227013" lvl="0" indent="-227013">
              <a:buSzPct val="45000"/>
              <a:buFont typeface="OpenSymbol"/>
              <a:buChar char="●"/>
            </a:pPr>
            <a:r>
              <a:rPr lang="en-US" dirty="0"/>
              <a:t>Prettying up the interface?</a:t>
            </a:r>
          </a:p>
          <a:p>
            <a:pPr marL="227013" lvl="0" indent="-227013">
              <a:buSzPct val="45000"/>
              <a:buFont typeface="OpenSymbol"/>
              <a:buChar char="●"/>
            </a:pPr>
            <a:endParaRPr lang="en-US" dirty="0"/>
          </a:p>
          <a:p>
            <a:pPr marL="227013" lvl="0" indent="-227013">
              <a:buSzPct val="45000"/>
              <a:buFont typeface="OpenSymbol"/>
              <a:buChar char="●"/>
            </a:pPr>
            <a:r>
              <a:rPr lang="en-US" dirty="0"/>
              <a:t>Allowing for an alias, some kind of easier name to remember than the IP address/port? Proxy?</a:t>
            </a:r>
          </a:p>
          <a:p>
            <a:pPr marL="227013" lvl="0" indent="-227013">
              <a:buSzPct val="45000"/>
              <a:buFont typeface="OpenSymbol"/>
              <a:buChar char="●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How much to cache vs. clear?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5833C-F71C-BFFB-761C-6C96E6FBF7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97040" y="1600200"/>
            <a:ext cx="5466240" cy="4343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Handling https</a:t>
            </a:r>
          </a:p>
          <a:p>
            <a:pPr marL="749300" lvl="1" indent="-285750"/>
            <a:r>
              <a:rPr lang="de-DE" sz="1800" dirty="0"/>
              <a:t>Had an issue with cookies that rendered all csrf_tokens invalid on initial tryout. Removing safe cookies made it work again but I‘d rather keep security intact when possible. I think that means using https, but then I don‘t know how to make certificates that are trustworthy and don‘t need user to override non-safe site??</a:t>
            </a:r>
          </a:p>
          <a:p>
            <a:pPr marL="971550" lvl="1" indent="-285750"/>
            <a:endParaRPr lang="de-D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Demoing / Getting people to try it out?</a:t>
            </a:r>
          </a:p>
          <a:p>
            <a:pPr marL="749300" lvl="1" indent="-285750"/>
            <a:r>
              <a:rPr lang="de-DE" sz="1800" dirty="0"/>
              <a:t>Made easier by other Shotsheet having issues accomodating increasing number of fields</a:t>
            </a:r>
          </a:p>
          <a:p>
            <a:pPr marL="749300" lvl="1" indent="-285750">
              <a:lnSpc>
                <a:spcPct val="100000"/>
              </a:lnSpc>
            </a:pPr>
            <a:r>
              <a:rPr lang="de-DE" sz="1800" dirty="0"/>
              <a:t>Discussing further requested/required features with users ... always leads to more requests</a:t>
            </a:r>
          </a:p>
          <a:p>
            <a:endParaRPr lang="de-DE" dirty="0"/>
          </a:p>
        </p:txBody>
      </p:sp>
      <p:pic>
        <p:nvPicPr>
          <p:cNvPr id="5" name="Picture 4" descr="A blue and purple text with a blue arrow&#10;&#10;Description automatically generated">
            <a:extLst>
              <a:ext uri="{FF2B5EF4-FFF2-40B4-BE49-F238E27FC236}">
                <a16:creationId xmlns:a16="http://schemas.microsoft.com/office/drawing/2014/main" id="{90C40E5B-0DD6-6C67-3527-CA7E955D2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50" y="342971"/>
            <a:ext cx="952381" cy="5714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BA7FF-0A91-5831-518E-D5C104D96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48" y="1327337"/>
            <a:ext cx="11087127" cy="531463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D9D9EA7-F6A0-79BE-02CB-89D94E72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Access control ... Something like this ???</a:t>
            </a: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708F479-E560-1FF9-8180-FD1468340543}"/>
              </a:ext>
            </a:extLst>
          </p:cNvPr>
          <p:cNvSpPr/>
          <p:nvPr/>
        </p:nvSpPr>
        <p:spPr>
          <a:xfrm rot="2282503">
            <a:off x="9644430" y="1096168"/>
            <a:ext cx="478971" cy="269719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purple text with a blue arrow&#10;&#10;Description automatically generated">
            <a:extLst>
              <a:ext uri="{FF2B5EF4-FFF2-40B4-BE49-F238E27FC236}">
                <a16:creationId xmlns:a16="http://schemas.microsoft.com/office/drawing/2014/main" id="{751C23D2-9954-D014-FF6D-676BEEB5C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50" y="342971"/>
            <a:ext cx="952381" cy="571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CCD478-67DE-FD24-1F10-577CA18D4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48" y="2426241"/>
            <a:ext cx="4721225" cy="1353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C4D958-1A20-5B5C-7F7D-C23209F48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48" y="4937081"/>
            <a:ext cx="9413966" cy="1332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4DE0DA-8CB2-748E-E3D2-52EDC26E082C}"/>
              </a:ext>
            </a:extLst>
          </p:cNvPr>
          <p:cNvSpPr/>
          <p:nvPr/>
        </p:nvSpPr>
        <p:spPr>
          <a:xfrm>
            <a:off x="550848" y="2116182"/>
            <a:ext cx="4721225" cy="31005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Login Page just to capture username and role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D955E-8395-4288-D8E8-90668D30D852}"/>
              </a:ext>
            </a:extLst>
          </p:cNvPr>
          <p:cNvSpPr/>
          <p:nvPr/>
        </p:nvSpPr>
        <p:spPr>
          <a:xfrm>
            <a:off x="550847" y="4249783"/>
            <a:ext cx="4721225" cy="66842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Admin-only view all logged in users and </a:t>
            </a:r>
          </a:p>
          <a:p>
            <a:pPr algn="ctr"/>
            <a:r>
              <a:rPr lang="de-DE" dirty="0"/>
              <a:t>remote user logout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24387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+ Image (left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6328</TotalTime>
  <Words>587</Words>
  <Application>Microsoft Office PowerPoint</Application>
  <PresentationFormat>Custom</PresentationFormat>
  <Paragraphs>50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Liberation Sans</vt:lpstr>
      <vt:lpstr>Liberation Serif</vt:lpstr>
      <vt:lpstr>OpenSymbol</vt:lpstr>
      <vt:lpstr>Content + Image (left)</vt:lpstr>
      <vt:lpstr>Python-Flask Shotsheet   for ions and electrons teams</vt:lpstr>
      <vt:lpstr>Who am I?</vt:lpstr>
      <vt:lpstr>What is my Framework?</vt:lpstr>
      <vt:lpstr>Configuring and Searching [ions]</vt:lpstr>
      <vt:lpstr>Shotsheet [electrons]</vt:lpstr>
      <vt:lpstr>What are my Challenges?</vt:lpstr>
      <vt:lpstr>Access control ... Something like this 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der Präsentation</dc:title>
  <dc:creator>Kristin Tippey</dc:creator>
  <cp:lastModifiedBy>Kristin Tippey</cp:lastModifiedBy>
  <cp:revision>31</cp:revision>
  <dcterms:created xsi:type="dcterms:W3CDTF">2023-09-11T12:25:59Z</dcterms:created>
  <dcterms:modified xsi:type="dcterms:W3CDTF">2023-09-20T06:16:22Z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HZDR</vt:lpwstr>
  </property>
  <property fmtid="{D5CDD505-2E9C-101B-9397-08002B2CF9AE}" pid="4" name="Notes">
    <vt:r8>1</vt:r8>
  </property>
  <property fmtid="{D5CDD505-2E9C-101B-9397-08002B2CF9AE}" pid="5" name="PresentationFormat">
    <vt:lpwstr>Breitbild</vt:lpwstr>
  </property>
  <property fmtid="{D5CDD505-2E9C-101B-9397-08002B2CF9AE}" pid="6" name="Slides">
    <vt:r8>6</vt:r8>
  </property>
</Properties>
</file>