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3"/>
  </p:notesMasterIdLst>
  <p:handoutMasterIdLst>
    <p:handoutMasterId r:id="rId24"/>
  </p:handoutMasterIdLst>
  <p:sldIdLst>
    <p:sldId id="419" r:id="rId2"/>
    <p:sldId id="420" r:id="rId3"/>
    <p:sldId id="441" r:id="rId4"/>
    <p:sldId id="438" r:id="rId5"/>
    <p:sldId id="439" r:id="rId6"/>
    <p:sldId id="444" r:id="rId7"/>
    <p:sldId id="445" r:id="rId8"/>
    <p:sldId id="446" r:id="rId9"/>
    <p:sldId id="443" r:id="rId10"/>
    <p:sldId id="434" r:id="rId11"/>
    <p:sldId id="424" r:id="rId12"/>
    <p:sldId id="435" r:id="rId13"/>
    <p:sldId id="453" r:id="rId14"/>
    <p:sldId id="436" r:id="rId15"/>
    <p:sldId id="437" r:id="rId16"/>
    <p:sldId id="447" r:id="rId17"/>
    <p:sldId id="450" r:id="rId18"/>
    <p:sldId id="440" r:id="rId19"/>
    <p:sldId id="449" r:id="rId20"/>
    <p:sldId id="448" r:id="rId21"/>
    <p:sldId id="452" r:id="rId22"/>
  </p:sldIdLst>
  <p:sldSz cx="24384000" cy="13716000"/>
  <p:notesSz cx="6797675" cy="9926638"/>
  <p:defaultTex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914400" algn="l" rtl="0" fontAlgn="base">
      <a:spcBef>
        <a:spcPct val="0"/>
      </a:spcBef>
      <a:spcAft>
        <a:spcPct val="0"/>
      </a:spcAft>
      <a:defRPr kern="1200">
        <a:solidFill>
          <a:schemeClr val="tx1"/>
        </a:solidFill>
        <a:latin typeface="Calibri" pitchFamily="34" charset="0"/>
        <a:ea typeface="+mn-ea"/>
        <a:cs typeface="Arial" charset="0"/>
      </a:defRPr>
    </a:lvl2pPr>
    <a:lvl3pPr marL="1828800" algn="l" rtl="0" fontAlgn="base">
      <a:spcBef>
        <a:spcPct val="0"/>
      </a:spcBef>
      <a:spcAft>
        <a:spcPct val="0"/>
      </a:spcAft>
      <a:defRPr kern="1200">
        <a:solidFill>
          <a:schemeClr val="tx1"/>
        </a:solidFill>
        <a:latin typeface="Calibri" pitchFamily="34" charset="0"/>
        <a:ea typeface="+mn-ea"/>
        <a:cs typeface="Arial" charset="0"/>
      </a:defRPr>
    </a:lvl3pPr>
    <a:lvl4pPr marL="2743200" algn="l" rtl="0" fontAlgn="base">
      <a:spcBef>
        <a:spcPct val="0"/>
      </a:spcBef>
      <a:spcAft>
        <a:spcPct val="0"/>
      </a:spcAft>
      <a:defRPr kern="1200">
        <a:solidFill>
          <a:schemeClr val="tx1"/>
        </a:solidFill>
        <a:latin typeface="Calibri" pitchFamily="34" charset="0"/>
        <a:ea typeface="+mn-ea"/>
        <a:cs typeface="Arial" charset="0"/>
      </a:defRPr>
    </a:lvl4pPr>
    <a:lvl5pPr marL="3657600" algn="l" rtl="0" fontAlgn="base">
      <a:spcBef>
        <a:spcPct val="0"/>
      </a:spcBef>
      <a:spcAft>
        <a:spcPct val="0"/>
      </a:spcAft>
      <a:defRPr kern="1200">
        <a:solidFill>
          <a:schemeClr val="tx1"/>
        </a:solidFill>
        <a:latin typeface="Calibri" pitchFamily="34" charset="0"/>
        <a:ea typeface="+mn-ea"/>
        <a:cs typeface="Arial" charset="0"/>
      </a:defRPr>
    </a:lvl5pPr>
    <a:lvl6pPr marL="4572000" algn="l" defTabSz="1828800" rtl="0" eaLnBrk="1" latinLnBrk="0" hangingPunct="1">
      <a:defRPr kern="1200">
        <a:solidFill>
          <a:schemeClr val="tx1"/>
        </a:solidFill>
        <a:latin typeface="Calibri" pitchFamily="34" charset="0"/>
        <a:ea typeface="+mn-ea"/>
        <a:cs typeface="Arial" charset="0"/>
      </a:defRPr>
    </a:lvl6pPr>
    <a:lvl7pPr marL="5486400" algn="l" defTabSz="1828800" rtl="0" eaLnBrk="1" latinLnBrk="0" hangingPunct="1">
      <a:defRPr kern="1200">
        <a:solidFill>
          <a:schemeClr val="tx1"/>
        </a:solidFill>
        <a:latin typeface="Calibri" pitchFamily="34" charset="0"/>
        <a:ea typeface="+mn-ea"/>
        <a:cs typeface="Arial" charset="0"/>
      </a:defRPr>
    </a:lvl7pPr>
    <a:lvl8pPr marL="6400800" algn="l" defTabSz="1828800" rtl="0" eaLnBrk="1" latinLnBrk="0" hangingPunct="1">
      <a:defRPr kern="1200">
        <a:solidFill>
          <a:schemeClr val="tx1"/>
        </a:solidFill>
        <a:latin typeface="Calibri" pitchFamily="34" charset="0"/>
        <a:ea typeface="+mn-ea"/>
        <a:cs typeface="Arial" charset="0"/>
      </a:defRPr>
    </a:lvl8pPr>
    <a:lvl9pPr marL="7315200" algn="l" defTabSz="18288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4320" userDrawn="1">
          <p15:clr>
            <a:srgbClr val="A4A3A4"/>
          </p15:clr>
        </p15:guide>
        <p15:guide id="2" pos="7680" userDrawn="1">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2D6E"/>
    <a:srgbClr val="0000FF"/>
    <a:srgbClr val="005AA0"/>
    <a:srgbClr val="0000CC"/>
    <a:srgbClr val="0DF9FF"/>
    <a:srgbClr val="10E6FC"/>
    <a:srgbClr val="1DC7EF"/>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734" autoAdjust="0"/>
    <p:restoredTop sz="94671" autoAdjust="0"/>
  </p:normalViewPr>
  <p:slideViewPr>
    <p:cSldViewPr>
      <p:cViewPr>
        <p:scale>
          <a:sx n="50" d="100"/>
          <a:sy n="50" d="100"/>
        </p:scale>
        <p:origin x="432" y="426"/>
      </p:cViewPr>
      <p:guideLst>
        <p:guide orient="horz" pos="4320"/>
        <p:guide pos="7680"/>
      </p:guideLst>
    </p:cSldViewPr>
  </p:slideViewPr>
  <p:outlineViewPr>
    <p:cViewPr>
      <p:scale>
        <a:sx n="33" d="100"/>
        <a:sy n="33" d="100"/>
      </p:scale>
      <p:origin x="0" y="576"/>
    </p:cViewPr>
  </p:outlineViewPr>
  <p:notesTextViewPr>
    <p:cViewPr>
      <p:scale>
        <a:sx n="1" d="1"/>
        <a:sy n="1" d="1"/>
      </p:scale>
      <p:origin x="0" y="0"/>
    </p:cViewPr>
  </p:notesTextViewPr>
  <p:sorterViewPr>
    <p:cViewPr>
      <p:scale>
        <a:sx n="154" d="100"/>
        <a:sy n="154" d="100"/>
      </p:scale>
      <p:origin x="0" y="0"/>
    </p:cViewPr>
  </p:sorterViewPr>
  <p:notesViewPr>
    <p:cSldViewPr>
      <p:cViewPr varScale="1">
        <p:scale>
          <a:sx n="115" d="100"/>
          <a:sy n="115" d="100"/>
        </p:scale>
        <p:origin x="5178" y="90"/>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umsplatzhalt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083AD008-2564-4D4C-86C6-9240A182A988}" type="datetimeFigureOut">
              <a:rPr lang="en-US" smtClean="0"/>
              <a:pPr/>
              <a:t>6/10/2023</a:t>
            </a:fld>
            <a:endParaRPr lang="en-US"/>
          </a:p>
        </p:txBody>
      </p:sp>
      <p:sp>
        <p:nvSpPr>
          <p:cNvPr id="4" name="Fußzeilenplatzhalt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5" name="Foliennummernplatzhalt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48C1B881-6CB5-4B13-8343-64CE102BBD27}" type="slidenum">
              <a:rPr lang="en-US" smtClean="0"/>
              <a:pPr/>
              <a:t>‹Nr.›</a:t>
            </a:fld>
            <a:endParaRPr lang="en-US"/>
          </a:p>
        </p:txBody>
      </p:sp>
    </p:spTree>
    <p:extLst>
      <p:ext uri="{BB962C8B-B14F-4D97-AF65-F5344CB8AC3E}">
        <p14:creationId xmlns:p14="http://schemas.microsoft.com/office/powerpoint/2010/main" val="39735152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332"/>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de-DE"/>
          </a:p>
        </p:txBody>
      </p:sp>
      <p:sp>
        <p:nvSpPr>
          <p:cNvPr id="3" name="Datumsplatzhalter 2"/>
          <p:cNvSpPr>
            <a:spLocks noGrp="1"/>
          </p:cNvSpPr>
          <p:nvPr>
            <p:ph type="dt" idx="1"/>
          </p:nvPr>
        </p:nvSpPr>
        <p:spPr>
          <a:xfrm>
            <a:off x="3850443" y="0"/>
            <a:ext cx="2945659" cy="496332"/>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C6CA0398-80AC-4C0C-ABE1-837C171C2C7B}" type="datetimeFigureOut">
              <a:rPr lang="de-DE"/>
              <a:pPr>
                <a:defRPr/>
              </a:pPr>
              <a:t>10.06.2023</a:t>
            </a:fld>
            <a:endParaRPr lang="de-DE"/>
          </a:p>
        </p:txBody>
      </p:sp>
      <p:sp>
        <p:nvSpPr>
          <p:cNvPr id="4" name="Folienbildplatzhalt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pPr lvl="0"/>
            <a:endParaRPr lang="de-DE" noProof="0"/>
          </a:p>
        </p:txBody>
      </p:sp>
      <p:sp>
        <p:nvSpPr>
          <p:cNvPr id="5" name="Notizenplatzhalt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de-DE" noProof="0"/>
          </a:p>
        </p:txBody>
      </p:sp>
      <p:sp>
        <p:nvSpPr>
          <p:cNvPr id="6" name="Fußzeilenplatzhalt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de-DE"/>
          </a:p>
        </p:txBody>
      </p:sp>
      <p:sp>
        <p:nvSpPr>
          <p:cNvPr id="7" name="Foliennummernplatzhalt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2863A8E4-52C3-45B9-9F21-20EDE9A9C72B}" type="slidenum">
              <a:rPr lang="de-DE"/>
              <a:pPr>
                <a:defRPr/>
              </a:pPr>
              <a:t>‹Nr.›</a:t>
            </a:fld>
            <a:endParaRPr lang="de-DE"/>
          </a:p>
        </p:txBody>
      </p:sp>
    </p:spTree>
    <p:extLst>
      <p:ext uri="{BB962C8B-B14F-4D97-AF65-F5344CB8AC3E}">
        <p14:creationId xmlns:p14="http://schemas.microsoft.com/office/powerpoint/2010/main" val="42314052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2400" kern="1200">
        <a:solidFill>
          <a:schemeClr val="tx1"/>
        </a:solidFill>
        <a:latin typeface="+mn-lt"/>
        <a:ea typeface="+mn-ea"/>
        <a:cs typeface="+mn-cs"/>
      </a:defRPr>
    </a:lvl1pPr>
    <a:lvl2pPr marL="914400" algn="l" rtl="0" eaLnBrk="0" fontAlgn="base" hangingPunct="0">
      <a:spcBef>
        <a:spcPct val="30000"/>
      </a:spcBef>
      <a:spcAft>
        <a:spcPct val="0"/>
      </a:spcAft>
      <a:defRPr sz="2400" kern="1200">
        <a:solidFill>
          <a:schemeClr val="tx1"/>
        </a:solidFill>
        <a:latin typeface="+mn-lt"/>
        <a:ea typeface="+mn-ea"/>
        <a:cs typeface="+mn-cs"/>
      </a:defRPr>
    </a:lvl2pPr>
    <a:lvl3pPr marL="1828800" algn="l" rtl="0" eaLnBrk="0" fontAlgn="base" hangingPunct="0">
      <a:spcBef>
        <a:spcPct val="30000"/>
      </a:spcBef>
      <a:spcAft>
        <a:spcPct val="0"/>
      </a:spcAft>
      <a:defRPr sz="2400" kern="1200">
        <a:solidFill>
          <a:schemeClr val="tx1"/>
        </a:solidFill>
        <a:latin typeface="+mn-lt"/>
        <a:ea typeface="+mn-ea"/>
        <a:cs typeface="+mn-cs"/>
      </a:defRPr>
    </a:lvl3pPr>
    <a:lvl4pPr marL="2743200" algn="l" rtl="0" eaLnBrk="0" fontAlgn="base" hangingPunct="0">
      <a:spcBef>
        <a:spcPct val="30000"/>
      </a:spcBef>
      <a:spcAft>
        <a:spcPct val="0"/>
      </a:spcAft>
      <a:defRPr sz="2400" kern="1200">
        <a:solidFill>
          <a:schemeClr val="tx1"/>
        </a:solidFill>
        <a:latin typeface="+mn-lt"/>
        <a:ea typeface="+mn-ea"/>
        <a:cs typeface="+mn-cs"/>
      </a:defRPr>
    </a:lvl4pPr>
    <a:lvl5pPr marL="3657600" algn="l" rtl="0" eaLnBrk="0" fontAlgn="base" hangingPunct="0">
      <a:spcBef>
        <a:spcPct val="30000"/>
      </a:spcBef>
      <a:spcAft>
        <a:spcPct val="0"/>
      </a:spcAft>
      <a:defRPr sz="2400" kern="1200">
        <a:solidFill>
          <a:schemeClr val="tx1"/>
        </a:solidFill>
        <a:latin typeface="+mn-lt"/>
        <a:ea typeface="+mn-ea"/>
        <a:cs typeface="+mn-cs"/>
      </a:defRPr>
    </a:lvl5pPr>
    <a:lvl6pPr marL="4572000" algn="l" defTabSz="1828800" rtl="0" eaLnBrk="1" latinLnBrk="0" hangingPunct="1">
      <a:defRPr sz="2400" kern="1200">
        <a:solidFill>
          <a:schemeClr val="tx1"/>
        </a:solidFill>
        <a:latin typeface="+mn-lt"/>
        <a:ea typeface="+mn-ea"/>
        <a:cs typeface="+mn-cs"/>
      </a:defRPr>
    </a:lvl6pPr>
    <a:lvl7pPr marL="5486400" algn="l" defTabSz="1828800" rtl="0" eaLnBrk="1" latinLnBrk="0" hangingPunct="1">
      <a:defRPr sz="2400" kern="1200">
        <a:solidFill>
          <a:schemeClr val="tx1"/>
        </a:solidFill>
        <a:latin typeface="+mn-lt"/>
        <a:ea typeface="+mn-ea"/>
        <a:cs typeface="+mn-cs"/>
      </a:defRPr>
    </a:lvl7pPr>
    <a:lvl8pPr marL="6400800" algn="l" defTabSz="1828800" rtl="0" eaLnBrk="1" latinLnBrk="0" hangingPunct="1">
      <a:defRPr sz="2400" kern="1200">
        <a:solidFill>
          <a:schemeClr val="tx1"/>
        </a:solidFill>
        <a:latin typeface="+mn-lt"/>
        <a:ea typeface="+mn-ea"/>
        <a:cs typeface="+mn-cs"/>
      </a:defRPr>
    </a:lvl8pPr>
    <a:lvl9pPr marL="7315200" algn="l" defTabSz="1828800"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Folienbildplatzhalter 1"/>
          <p:cNvSpPr>
            <a:spLocks noGrp="1" noRot="1" noChangeAspect="1"/>
          </p:cNvSpPr>
          <p:nvPr>
            <p:ph type="sldImg"/>
          </p:nvPr>
        </p:nvSpPr>
        <p:spPr bwMode="auto">
          <a:xfrm>
            <a:off x="90488" y="744538"/>
            <a:ext cx="6616700" cy="3722687"/>
          </a:xfrm>
          <a:noFill/>
          <a:ln>
            <a:solidFill>
              <a:srgbClr val="000000"/>
            </a:solidFill>
            <a:miter lim="800000"/>
            <a:headEnd/>
            <a:tailEnd/>
          </a:ln>
        </p:spPr>
      </p:sp>
      <p:sp>
        <p:nvSpPr>
          <p:cNvPr id="28674"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Foliennummernplatzhalter 3"/>
          <p:cNvSpPr>
            <a:spLocks noGrp="1"/>
          </p:cNvSpPr>
          <p:nvPr>
            <p:ph type="sldNum" sz="quarter" idx="5"/>
          </p:nvPr>
        </p:nvSpPr>
        <p:spPr/>
        <p:txBody>
          <a:bodyPr/>
          <a:lstStyle/>
          <a:p>
            <a:pPr>
              <a:defRPr/>
            </a:pPr>
            <a:fld id="{71948AD3-E9A8-48C8-AAB5-31B7CF889FAD}" type="slidenum">
              <a:rPr lang="de-DE" smtClean="0"/>
              <a:pPr>
                <a:defRPr/>
              </a:pPr>
              <a:t>1</a:t>
            </a:fld>
            <a:endParaRPr lang="de-DE"/>
          </a:p>
        </p:txBody>
      </p:sp>
    </p:spTree>
    <p:extLst>
      <p:ext uri="{BB962C8B-B14F-4D97-AF65-F5344CB8AC3E}">
        <p14:creationId xmlns:p14="http://schemas.microsoft.com/office/powerpoint/2010/main" val="563890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0488" y="744538"/>
            <a:ext cx="6616700" cy="3722687"/>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2863A8E4-52C3-45B9-9F21-20EDE9A9C72B}" type="slidenum">
              <a:rPr lang="de-DE" smtClean="0"/>
              <a:pPr>
                <a:defRPr/>
              </a:pPr>
              <a:t>2</a:t>
            </a:fld>
            <a:endParaRPr lang="de-DE"/>
          </a:p>
        </p:txBody>
      </p:sp>
    </p:spTree>
    <p:extLst>
      <p:ext uri="{BB962C8B-B14F-4D97-AF65-F5344CB8AC3E}">
        <p14:creationId xmlns:p14="http://schemas.microsoft.com/office/powerpoint/2010/main" val="34277894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 name="Shape 348"/>
          <p:cNvSpPr>
            <a:spLocks noGrp="1" noRot="1" noChangeAspect="1"/>
          </p:cNvSpPr>
          <p:nvPr>
            <p:ph type="sldImg"/>
          </p:nvPr>
        </p:nvSpPr>
        <p:spPr>
          <a:prstGeom prst="rect">
            <a:avLst/>
          </a:prstGeom>
        </p:spPr>
        <p:txBody>
          <a:bodyPr/>
          <a:lstStyle/>
          <a:p>
            <a:endParaRPr/>
          </a:p>
        </p:txBody>
      </p:sp>
      <p:sp>
        <p:nvSpPr>
          <p:cNvPr id="349" name="Shape 349"/>
          <p:cNvSpPr>
            <a:spLocks noGrp="1"/>
          </p:cNvSpPr>
          <p:nvPr>
            <p:ph type="body" sz="quarter" idx="1"/>
          </p:nvPr>
        </p:nvSpPr>
        <p:spPr>
          <a:prstGeom prst="rect">
            <a:avLst/>
          </a:prstGeom>
        </p:spPr>
        <p:txBody>
          <a:bodyPr/>
          <a:lstStyle/>
          <a:p>
            <a:r>
              <a:t>Another view of a typical experimental setup is shown here: The Arrangements of the optics and the different diagnostics. Here is the beam … diagnostics. A foil after the experiment.</a:t>
            </a:r>
          </a:p>
          <a:p>
            <a:r>
              <a:t>KLICK</a:t>
            </a:r>
          </a:p>
          <a:p>
            <a:r>
              <a:t>Here the target, a typical resulting images, and the corresponding metadata. Data File and image have both the same filename, with endings .png and .data  in the filesystem.</a:t>
            </a:r>
          </a:p>
          <a:p>
            <a:r>
              <a:t>KLICK</a:t>
            </a:r>
          </a:p>
          <a:p>
            <a:r>
              <a:t>With Heliport we can attach an individual unique identifier to ever digital object, link these objects together and keep track of them. Later we can use the Handle to import the Digital Object into a workflow and analyze the Associated Metadata or select an Object for an Data Publication — Author, Description and everything else comes from the Heliport project description.</a:t>
            </a:r>
          </a:p>
        </p:txBody>
      </p:sp>
    </p:spTree>
    <p:extLst>
      <p:ext uri="{BB962C8B-B14F-4D97-AF65-F5344CB8AC3E}">
        <p14:creationId xmlns:p14="http://schemas.microsoft.com/office/powerpoint/2010/main" val="32612461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grpSp>
        <p:nvGrpSpPr>
          <p:cNvPr id="14" name="Group 4"/>
          <p:cNvGrpSpPr>
            <a:grpSpLocks noChangeAspect="1"/>
          </p:cNvGrpSpPr>
          <p:nvPr userDrawn="1"/>
        </p:nvGrpSpPr>
        <p:grpSpPr bwMode="auto">
          <a:xfrm>
            <a:off x="-672000" y="-4319999"/>
            <a:ext cx="43968000" cy="20809002"/>
            <a:chOff x="-157" y="-1337"/>
            <a:chExt cx="10253" cy="6470"/>
          </a:xfrm>
        </p:grpSpPr>
        <p:sp>
          <p:nvSpPr>
            <p:cNvPr id="16" name="AutoShape 3"/>
            <p:cNvSpPr>
              <a:spLocks noChangeAspect="1" noChangeArrowheads="1" noTextEdit="1"/>
            </p:cNvSpPr>
            <p:nvPr userDrawn="1"/>
          </p:nvSpPr>
          <p:spPr bwMode="auto">
            <a:xfrm>
              <a:off x="-4" y="0"/>
              <a:ext cx="5741"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Rectangle 5"/>
            <p:cNvSpPr>
              <a:spLocks noChangeArrowheads="1"/>
            </p:cNvSpPr>
            <p:nvPr userDrawn="1"/>
          </p:nvSpPr>
          <p:spPr bwMode="auto">
            <a:xfrm>
              <a:off x="-4" y="0"/>
              <a:ext cx="5697" cy="427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Rectangle 6"/>
            <p:cNvSpPr>
              <a:spLocks noChangeArrowheads="1"/>
            </p:cNvSpPr>
            <p:nvPr userDrawn="1"/>
          </p:nvSpPr>
          <p:spPr bwMode="auto">
            <a:xfrm>
              <a:off x="-4" y="0"/>
              <a:ext cx="5697" cy="4276"/>
            </a:xfrm>
            <a:prstGeom prst="rect">
              <a:avLst/>
            </a:prstGeom>
            <a:gradFill>
              <a:gsLst>
                <a:gs pos="0">
                  <a:srgbClr val="0A2D6E"/>
                </a:gs>
                <a:gs pos="25000">
                  <a:srgbClr val="0A2D6E"/>
                </a:gs>
                <a:gs pos="100000">
                  <a:srgbClr val="005AA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7"/>
            <p:cNvSpPr>
              <a:spLocks noEditPoints="1"/>
            </p:cNvSpPr>
            <p:nvPr userDrawn="1"/>
          </p:nvSpPr>
          <p:spPr bwMode="auto">
            <a:xfrm>
              <a:off x="-157" y="-1337"/>
              <a:ext cx="10253" cy="6470"/>
            </a:xfrm>
            <a:custGeom>
              <a:avLst/>
              <a:gdLst>
                <a:gd name="T0" fmla="*/ 3754 w 10883"/>
                <a:gd name="T1" fmla="*/ 6182 h 6862"/>
                <a:gd name="T2" fmla="*/ 9629 w 10883"/>
                <a:gd name="T3" fmla="*/ 5689 h 6862"/>
                <a:gd name="T4" fmla="*/ 3011 w 10883"/>
                <a:gd name="T5" fmla="*/ 6781 h 6862"/>
                <a:gd name="T6" fmla="*/ 5884 w 10883"/>
                <a:gd name="T7" fmla="*/ 5552 h 6862"/>
                <a:gd name="T8" fmla="*/ 0 w 10883"/>
                <a:gd name="T9" fmla="*/ 6862 h 6862"/>
                <a:gd name="T10" fmla="*/ 5397 w 10883"/>
                <a:gd name="T11" fmla="*/ 5995 h 6862"/>
                <a:gd name="T12" fmla="*/ 9474 w 10883"/>
                <a:gd name="T13" fmla="*/ 5229 h 6862"/>
                <a:gd name="T14" fmla="*/ 3703 w 10883"/>
                <a:gd name="T15" fmla="*/ 6104 h 6862"/>
                <a:gd name="T16" fmla="*/ 5899 w 10883"/>
                <a:gd name="T17" fmla="*/ 5201 h 6862"/>
                <a:gd name="T18" fmla="*/ 2788 w 10883"/>
                <a:gd name="T19" fmla="*/ 6630 h 6862"/>
                <a:gd name="T20" fmla="*/ 5445 w 10883"/>
                <a:gd name="T21" fmla="*/ 5774 h 6862"/>
                <a:gd name="T22" fmla="*/ 10499 w 10883"/>
                <a:gd name="T23" fmla="*/ 3780 h 6862"/>
                <a:gd name="T24" fmla="*/ 3769 w 10883"/>
                <a:gd name="T25" fmla="*/ 6014 h 6862"/>
                <a:gd name="T26" fmla="*/ 9097 w 10883"/>
                <a:gd name="T27" fmla="*/ 4598 h 6862"/>
                <a:gd name="T28" fmla="*/ 2741 w 10883"/>
                <a:gd name="T29" fmla="*/ 6495 h 6862"/>
                <a:gd name="T30" fmla="*/ 5840 w 10883"/>
                <a:gd name="T31" fmla="*/ 4714 h 6862"/>
                <a:gd name="T32" fmla="*/ 2624 w 10883"/>
                <a:gd name="T33" fmla="*/ 6457 h 6862"/>
                <a:gd name="T34" fmla="*/ 5776 w 10883"/>
                <a:gd name="T35" fmla="*/ 4587 h 6862"/>
                <a:gd name="T36" fmla="*/ 0 w 10883"/>
                <a:gd name="T37" fmla="*/ 6862 h 6862"/>
                <a:gd name="T38" fmla="*/ 5758 w 10883"/>
                <a:gd name="T39" fmla="*/ 4425 h 6862"/>
                <a:gd name="T40" fmla="*/ 0 w 10883"/>
                <a:gd name="T41" fmla="*/ 6862 h 6862"/>
                <a:gd name="T42" fmla="*/ 5739 w 10883"/>
                <a:gd name="T43" fmla="*/ 4264 h 6862"/>
                <a:gd name="T44" fmla="*/ 0 w 10883"/>
                <a:gd name="T45" fmla="*/ 6862 h 6862"/>
                <a:gd name="T46" fmla="*/ 5721 w 10883"/>
                <a:gd name="T47" fmla="*/ 4102 h 6862"/>
                <a:gd name="T48" fmla="*/ 0 w 10883"/>
                <a:gd name="T49" fmla="*/ 6862 h 6862"/>
                <a:gd name="T50" fmla="*/ 5702 w 10883"/>
                <a:gd name="T51" fmla="*/ 3940 h 6862"/>
                <a:gd name="T52" fmla="*/ 0 w 10883"/>
                <a:gd name="T53" fmla="*/ 6862 h 6862"/>
                <a:gd name="T54" fmla="*/ 5683 w 10883"/>
                <a:gd name="T55" fmla="*/ 3779 h 6862"/>
                <a:gd name="T56" fmla="*/ 2327 w 10883"/>
                <a:gd name="T57" fmla="*/ 6101 h 6862"/>
                <a:gd name="T58" fmla="*/ 5702 w 10883"/>
                <a:gd name="T59" fmla="*/ 3575 h 6862"/>
                <a:gd name="T60" fmla="*/ 3730 w 10883"/>
                <a:gd name="T61" fmla="*/ 5735 h 6862"/>
                <a:gd name="T62" fmla="*/ 5682 w 10883"/>
                <a:gd name="T63" fmla="*/ 3412 h 6862"/>
                <a:gd name="T64" fmla="*/ 3733 w 10883"/>
                <a:gd name="T65" fmla="*/ 5702 h 6862"/>
                <a:gd name="T66" fmla="*/ 5663 w 10883"/>
                <a:gd name="T67" fmla="*/ 3249 h 6862"/>
                <a:gd name="T68" fmla="*/ 3736 w 10883"/>
                <a:gd name="T69" fmla="*/ 5669 h 6862"/>
                <a:gd name="T70" fmla="*/ 5643 w 10883"/>
                <a:gd name="T71" fmla="*/ 3086 h 6862"/>
                <a:gd name="T72" fmla="*/ 2140 w 10883"/>
                <a:gd name="T73" fmla="*/ 5862 h 6862"/>
                <a:gd name="T74" fmla="*/ 5589 w 10883"/>
                <a:gd name="T75" fmla="*/ 2970 h 6862"/>
                <a:gd name="T76" fmla="*/ 2023 w 10883"/>
                <a:gd name="T77" fmla="*/ 5823 h 6862"/>
                <a:gd name="T78" fmla="*/ 5424 w 10883"/>
                <a:gd name="T79" fmla="*/ 4446 h 6862"/>
                <a:gd name="T80" fmla="*/ 0 w 10883"/>
                <a:gd name="T81" fmla="*/ 6862 h 6862"/>
                <a:gd name="T82" fmla="*/ 5393 w 10883"/>
                <a:gd name="T83" fmla="*/ 4404 h 6862"/>
                <a:gd name="T84" fmla="*/ 9058 w 10883"/>
                <a:gd name="T85" fmla="*/ 1203 h 6862"/>
                <a:gd name="T86" fmla="*/ 3807 w 10883"/>
                <a:gd name="T87" fmla="*/ 5514 h 6862"/>
                <a:gd name="T88" fmla="*/ 7505 w 10883"/>
                <a:gd name="T89" fmla="*/ 1329 h 6862"/>
                <a:gd name="T90" fmla="*/ 1921 w 10883"/>
                <a:gd name="T91" fmla="*/ 5630 h 6862"/>
                <a:gd name="T92" fmla="*/ 5512 w 10883"/>
                <a:gd name="T93" fmla="*/ 2322 h 6862"/>
                <a:gd name="T94" fmla="*/ 0 w 10883"/>
                <a:gd name="T95" fmla="*/ 6862 h 6862"/>
                <a:gd name="T96" fmla="*/ 5393 w 10883"/>
                <a:gd name="T97" fmla="*/ 4122 h 6862"/>
                <a:gd name="T98" fmla="*/ 7354 w 10883"/>
                <a:gd name="T99" fmla="*/ 871 h 6862"/>
                <a:gd name="T100" fmla="*/ 3756 w 10883"/>
                <a:gd name="T101" fmla="*/ 5438 h 6862"/>
                <a:gd name="T102" fmla="*/ 5501 w 10883"/>
                <a:gd name="T103" fmla="*/ 1945 h 6862"/>
                <a:gd name="T104" fmla="*/ 1697 w 10883"/>
                <a:gd name="T105" fmla="*/ 5478 h 6862"/>
                <a:gd name="T106" fmla="*/ 5418 w 10883"/>
                <a:gd name="T107" fmla="*/ 3878 h 6862"/>
                <a:gd name="T108" fmla="*/ 8578 w 10883"/>
                <a:gd name="T109" fmla="*/ 343 h 6862"/>
                <a:gd name="T110" fmla="*/ 3819 w 10883"/>
                <a:gd name="T111" fmla="*/ 5349 h 6862"/>
                <a:gd name="T112" fmla="*/ 6978 w 10883"/>
                <a:gd name="T113" fmla="*/ 241 h 6862"/>
                <a:gd name="T114" fmla="*/ 1646 w 10883"/>
                <a:gd name="T115" fmla="*/ 5340 h 6862"/>
                <a:gd name="T116" fmla="*/ 5416 w 10883"/>
                <a:gd name="T117" fmla="*/ 1513 h 6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883" h="6862">
                  <a:moveTo>
                    <a:pt x="0" y="6862"/>
                  </a:moveTo>
                  <a:lnTo>
                    <a:pt x="3008" y="6862"/>
                  </a:lnTo>
                  <a:cubicBezTo>
                    <a:pt x="3008" y="6862"/>
                    <a:pt x="3041" y="6862"/>
                    <a:pt x="3065" y="6838"/>
                  </a:cubicBezTo>
                  <a:lnTo>
                    <a:pt x="3697" y="6205"/>
                  </a:lnTo>
                  <a:cubicBezTo>
                    <a:pt x="3697" y="6205"/>
                    <a:pt x="3721" y="6182"/>
                    <a:pt x="3754" y="6182"/>
                  </a:cubicBezTo>
                  <a:lnTo>
                    <a:pt x="5398" y="6182"/>
                  </a:lnTo>
                  <a:cubicBezTo>
                    <a:pt x="5398" y="6182"/>
                    <a:pt x="5431" y="6182"/>
                    <a:pt x="5455" y="6158"/>
                  </a:cubicBezTo>
                  <a:lnTo>
                    <a:pt x="5901" y="5712"/>
                  </a:lnTo>
                  <a:cubicBezTo>
                    <a:pt x="5901" y="5712"/>
                    <a:pt x="5925" y="5689"/>
                    <a:pt x="5958" y="5689"/>
                  </a:cubicBezTo>
                  <a:lnTo>
                    <a:pt x="9629" y="5689"/>
                  </a:lnTo>
                  <a:cubicBezTo>
                    <a:pt x="9629" y="5689"/>
                    <a:pt x="9663" y="5689"/>
                    <a:pt x="9686" y="5665"/>
                  </a:cubicBezTo>
                  <a:lnTo>
                    <a:pt x="10883" y="4468"/>
                  </a:lnTo>
                  <a:moveTo>
                    <a:pt x="0" y="6862"/>
                  </a:moveTo>
                  <a:lnTo>
                    <a:pt x="2953" y="6804"/>
                  </a:lnTo>
                  <a:cubicBezTo>
                    <a:pt x="2953" y="6804"/>
                    <a:pt x="2986" y="6803"/>
                    <a:pt x="3011" y="6781"/>
                  </a:cubicBezTo>
                  <a:lnTo>
                    <a:pt x="3699" y="6172"/>
                  </a:lnTo>
                  <a:cubicBezTo>
                    <a:pt x="3699" y="6172"/>
                    <a:pt x="3724" y="6149"/>
                    <a:pt x="3757" y="6148"/>
                  </a:cubicBezTo>
                  <a:lnTo>
                    <a:pt x="5398" y="6088"/>
                  </a:lnTo>
                  <a:cubicBezTo>
                    <a:pt x="5398" y="6088"/>
                    <a:pt x="5431" y="6087"/>
                    <a:pt x="5452" y="6062"/>
                  </a:cubicBezTo>
                  <a:lnTo>
                    <a:pt x="5884" y="5552"/>
                  </a:lnTo>
                  <a:cubicBezTo>
                    <a:pt x="5884" y="5552"/>
                    <a:pt x="5905" y="5527"/>
                    <a:pt x="5938" y="5526"/>
                  </a:cubicBezTo>
                  <a:lnTo>
                    <a:pt x="9523" y="5470"/>
                  </a:lnTo>
                  <a:cubicBezTo>
                    <a:pt x="9523" y="5470"/>
                    <a:pt x="9556" y="5470"/>
                    <a:pt x="9580" y="5447"/>
                  </a:cubicBezTo>
                  <a:lnTo>
                    <a:pt x="10787" y="4296"/>
                  </a:lnTo>
                  <a:moveTo>
                    <a:pt x="0" y="6862"/>
                  </a:moveTo>
                  <a:lnTo>
                    <a:pt x="2898" y="6746"/>
                  </a:lnTo>
                  <a:cubicBezTo>
                    <a:pt x="2898" y="6746"/>
                    <a:pt x="2931" y="6745"/>
                    <a:pt x="2957" y="6724"/>
                  </a:cubicBezTo>
                  <a:lnTo>
                    <a:pt x="3701" y="6138"/>
                  </a:lnTo>
                  <a:cubicBezTo>
                    <a:pt x="3701" y="6138"/>
                    <a:pt x="3727" y="6117"/>
                    <a:pt x="3760" y="6115"/>
                  </a:cubicBezTo>
                  <a:lnTo>
                    <a:pt x="5397" y="5995"/>
                  </a:lnTo>
                  <a:cubicBezTo>
                    <a:pt x="5397" y="5995"/>
                    <a:pt x="5430" y="5993"/>
                    <a:pt x="5450" y="5966"/>
                  </a:cubicBezTo>
                  <a:lnTo>
                    <a:pt x="5866" y="5392"/>
                  </a:lnTo>
                  <a:cubicBezTo>
                    <a:pt x="5866" y="5392"/>
                    <a:pt x="5885" y="5365"/>
                    <a:pt x="5919" y="5364"/>
                  </a:cubicBezTo>
                  <a:lnTo>
                    <a:pt x="9416" y="5252"/>
                  </a:lnTo>
                  <a:cubicBezTo>
                    <a:pt x="9416" y="5252"/>
                    <a:pt x="9450" y="5251"/>
                    <a:pt x="9474" y="5229"/>
                  </a:cubicBezTo>
                  <a:lnTo>
                    <a:pt x="10691" y="4124"/>
                  </a:lnTo>
                  <a:moveTo>
                    <a:pt x="0" y="6862"/>
                  </a:moveTo>
                  <a:lnTo>
                    <a:pt x="2843" y="6688"/>
                  </a:lnTo>
                  <a:cubicBezTo>
                    <a:pt x="2843" y="6688"/>
                    <a:pt x="2876" y="6686"/>
                    <a:pt x="2904" y="6667"/>
                  </a:cubicBezTo>
                  <a:lnTo>
                    <a:pt x="3703" y="6104"/>
                  </a:lnTo>
                  <a:cubicBezTo>
                    <a:pt x="3703" y="6104"/>
                    <a:pt x="3730" y="6085"/>
                    <a:pt x="3763" y="6081"/>
                  </a:cubicBezTo>
                  <a:lnTo>
                    <a:pt x="5397" y="5902"/>
                  </a:lnTo>
                  <a:cubicBezTo>
                    <a:pt x="5397" y="5902"/>
                    <a:pt x="5430" y="5898"/>
                    <a:pt x="5447" y="5870"/>
                  </a:cubicBezTo>
                  <a:lnTo>
                    <a:pt x="5848" y="5231"/>
                  </a:lnTo>
                  <a:cubicBezTo>
                    <a:pt x="5848" y="5231"/>
                    <a:pt x="5866" y="5203"/>
                    <a:pt x="5899" y="5201"/>
                  </a:cubicBezTo>
                  <a:lnTo>
                    <a:pt x="9310" y="5034"/>
                  </a:lnTo>
                  <a:cubicBezTo>
                    <a:pt x="9310" y="5034"/>
                    <a:pt x="9343" y="5032"/>
                    <a:pt x="9368" y="5011"/>
                  </a:cubicBezTo>
                  <a:lnTo>
                    <a:pt x="10595" y="3952"/>
                  </a:lnTo>
                  <a:moveTo>
                    <a:pt x="0" y="6862"/>
                  </a:moveTo>
                  <a:lnTo>
                    <a:pt x="2788" y="6630"/>
                  </a:lnTo>
                  <a:cubicBezTo>
                    <a:pt x="2788" y="6630"/>
                    <a:pt x="2821" y="6628"/>
                    <a:pt x="2850" y="6610"/>
                  </a:cubicBezTo>
                  <a:lnTo>
                    <a:pt x="3705" y="6070"/>
                  </a:lnTo>
                  <a:cubicBezTo>
                    <a:pt x="3705" y="6070"/>
                    <a:pt x="3733" y="6052"/>
                    <a:pt x="3766" y="6047"/>
                  </a:cubicBezTo>
                  <a:lnTo>
                    <a:pt x="5396" y="5808"/>
                  </a:lnTo>
                  <a:cubicBezTo>
                    <a:pt x="5396" y="5808"/>
                    <a:pt x="5429" y="5803"/>
                    <a:pt x="5445" y="5774"/>
                  </a:cubicBezTo>
                  <a:lnTo>
                    <a:pt x="5830" y="5070"/>
                  </a:lnTo>
                  <a:cubicBezTo>
                    <a:pt x="5830" y="5070"/>
                    <a:pt x="5846" y="5041"/>
                    <a:pt x="5880" y="5039"/>
                  </a:cubicBezTo>
                  <a:lnTo>
                    <a:pt x="9204" y="4816"/>
                  </a:lnTo>
                  <a:cubicBezTo>
                    <a:pt x="9204" y="4816"/>
                    <a:pt x="9237" y="4813"/>
                    <a:pt x="9263" y="4792"/>
                  </a:cubicBezTo>
                  <a:lnTo>
                    <a:pt x="10499" y="3780"/>
                  </a:lnTo>
                  <a:moveTo>
                    <a:pt x="0" y="6862"/>
                  </a:moveTo>
                  <a:lnTo>
                    <a:pt x="2733" y="6573"/>
                  </a:lnTo>
                  <a:cubicBezTo>
                    <a:pt x="2733" y="6573"/>
                    <a:pt x="2766" y="6569"/>
                    <a:pt x="2795" y="6553"/>
                  </a:cubicBezTo>
                  <a:lnTo>
                    <a:pt x="3707" y="6036"/>
                  </a:lnTo>
                  <a:cubicBezTo>
                    <a:pt x="3707" y="6036"/>
                    <a:pt x="3736" y="6020"/>
                    <a:pt x="3769" y="6014"/>
                  </a:cubicBezTo>
                  <a:lnTo>
                    <a:pt x="5396" y="5715"/>
                  </a:lnTo>
                  <a:cubicBezTo>
                    <a:pt x="5396" y="5715"/>
                    <a:pt x="5429" y="5709"/>
                    <a:pt x="5443" y="5679"/>
                  </a:cubicBezTo>
                  <a:lnTo>
                    <a:pt x="5812" y="4909"/>
                  </a:lnTo>
                  <a:cubicBezTo>
                    <a:pt x="5812" y="4909"/>
                    <a:pt x="5827" y="4879"/>
                    <a:pt x="5860" y="4876"/>
                  </a:cubicBezTo>
                  <a:lnTo>
                    <a:pt x="9097" y="4598"/>
                  </a:lnTo>
                  <a:cubicBezTo>
                    <a:pt x="9097" y="4598"/>
                    <a:pt x="9130" y="4595"/>
                    <a:pt x="9157" y="4574"/>
                  </a:cubicBezTo>
                  <a:lnTo>
                    <a:pt x="10403" y="3609"/>
                  </a:lnTo>
                  <a:moveTo>
                    <a:pt x="0" y="6862"/>
                  </a:moveTo>
                  <a:lnTo>
                    <a:pt x="2679" y="6515"/>
                  </a:lnTo>
                  <a:cubicBezTo>
                    <a:pt x="2679" y="6515"/>
                    <a:pt x="2712" y="6511"/>
                    <a:pt x="2741" y="6495"/>
                  </a:cubicBezTo>
                  <a:lnTo>
                    <a:pt x="3739" y="5988"/>
                  </a:lnTo>
                  <a:lnTo>
                    <a:pt x="5395" y="5621"/>
                  </a:lnTo>
                  <a:cubicBezTo>
                    <a:pt x="5395" y="5621"/>
                    <a:pt x="5428" y="5614"/>
                    <a:pt x="5441" y="5584"/>
                  </a:cubicBezTo>
                  <a:lnTo>
                    <a:pt x="5794" y="4748"/>
                  </a:lnTo>
                  <a:cubicBezTo>
                    <a:pt x="5794" y="4748"/>
                    <a:pt x="5807" y="4717"/>
                    <a:pt x="5840" y="4714"/>
                  </a:cubicBezTo>
                  <a:lnTo>
                    <a:pt x="8991" y="4379"/>
                  </a:lnTo>
                  <a:cubicBezTo>
                    <a:pt x="8991" y="4379"/>
                    <a:pt x="9024" y="4376"/>
                    <a:pt x="9051" y="4356"/>
                  </a:cubicBezTo>
                  <a:lnTo>
                    <a:pt x="10307" y="3437"/>
                  </a:lnTo>
                  <a:moveTo>
                    <a:pt x="0" y="6862"/>
                  </a:moveTo>
                  <a:lnTo>
                    <a:pt x="2624" y="6457"/>
                  </a:lnTo>
                  <a:cubicBezTo>
                    <a:pt x="2624" y="6457"/>
                    <a:pt x="2657" y="6452"/>
                    <a:pt x="2687" y="6438"/>
                  </a:cubicBezTo>
                  <a:lnTo>
                    <a:pt x="3742" y="5955"/>
                  </a:lnTo>
                  <a:lnTo>
                    <a:pt x="5395" y="5528"/>
                  </a:lnTo>
                  <a:cubicBezTo>
                    <a:pt x="5395" y="5528"/>
                    <a:pt x="5427" y="5520"/>
                    <a:pt x="5439" y="5488"/>
                  </a:cubicBezTo>
                  <a:lnTo>
                    <a:pt x="5776" y="4587"/>
                  </a:lnTo>
                  <a:cubicBezTo>
                    <a:pt x="5776" y="4587"/>
                    <a:pt x="5788" y="4555"/>
                    <a:pt x="5821" y="4551"/>
                  </a:cubicBezTo>
                  <a:lnTo>
                    <a:pt x="8885" y="4161"/>
                  </a:lnTo>
                  <a:cubicBezTo>
                    <a:pt x="8885" y="4161"/>
                    <a:pt x="8918" y="4157"/>
                    <a:pt x="8945" y="4138"/>
                  </a:cubicBezTo>
                  <a:lnTo>
                    <a:pt x="10211" y="3265"/>
                  </a:lnTo>
                  <a:moveTo>
                    <a:pt x="0" y="6862"/>
                  </a:moveTo>
                  <a:lnTo>
                    <a:pt x="2602" y="6393"/>
                  </a:lnTo>
                  <a:lnTo>
                    <a:pt x="3745" y="5923"/>
                  </a:lnTo>
                  <a:lnTo>
                    <a:pt x="5395" y="5434"/>
                  </a:lnTo>
                  <a:cubicBezTo>
                    <a:pt x="5395" y="5434"/>
                    <a:pt x="5427" y="5425"/>
                    <a:pt x="5437" y="5393"/>
                  </a:cubicBezTo>
                  <a:lnTo>
                    <a:pt x="5758" y="4425"/>
                  </a:lnTo>
                  <a:cubicBezTo>
                    <a:pt x="5758" y="4425"/>
                    <a:pt x="5768" y="4394"/>
                    <a:pt x="5801" y="4389"/>
                  </a:cubicBezTo>
                  <a:lnTo>
                    <a:pt x="8778" y="3943"/>
                  </a:lnTo>
                  <a:cubicBezTo>
                    <a:pt x="8778" y="3943"/>
                    <a:pt x="8811" y="3938"/>
                    <a:pt x="8839" y="3920"/>
                  </a:cubicBezTo>
                  <a:lnTo>
                    <a:pt x="10115" y="3093"/>
                  </a:lnTo>
                  <a:moveTo>
                    <a:pt x="0" y="6862"/>
                  </a:moveTo>
                  <a:lnTo>
                    <a:pt x="2547" y="6335"/>
                  </a:lnTo>
                  <a:lnTo>
                    <a:pt x="3748" y="5890"/>
                  </a:lnTo>
                  <a:lnTo>
                    <a:pt x="5395" y="5341"/>
                  </a:lnTo>
                  <a:cubicBezTo>
                    <a:pt x="5395" y="5341"/>
                    <a:pt x="5426" y="5330"/>
                    <a:pt x="5435" y="5298"/>
                  </a:cubicBezTo>
                  <a:lnTo>
                    <a:pt x="5739" y="4264"/>
                  </a:lnTo>
                  <a:cubicBezTo>
                    <a:pt x="5739" y="4264"/>
                    <a:pt x="5749" y="4232"/>
                    <a:pt x="5781" y="4226"/>
                  </a:cubicBezTo>
                  <a:lnTo>
                    <a:pt x="8672" y="3725"/>
                  </a:lnTo>
                  <a:cubicBezTo>
                    <a:pt x="8672" y="3725"/>
                    <a:pt x="8705" y="3719"/>
                    <a:pt x="8733" y="3702"/>
                  </a:cubicBezTo>
                  <a:lnTo>
                    <a:pt x="10019" y="2921"/>
                  </a:lnTo>
                  <a:moveTo>
                    <a:pt x="0" y="6862"/>
                  </a:moveTo>
                  <a:lnTo>
                    <a:pt x="2492" y="6276"/>
                  </a:lnTo>
                  <a:lnTo>
                    <a:pt x="3751" y="5858"/>
                  </a:lnTo>
                  <a:lnTo>
                    <a:pt x="5394" y="5247"/>
                  </a:lnTo>
                  <a:cubicBezTo>
                    <a:pt x="5394" y="5247"/>
                    <a:pt x="5426" y="5236"/>
                    <a:pt x="5434" y="5204"/>
                  </a:cubicBezTo>
                  <a:lnTo>
                    <a:pt x="5721" y="4102"/>
                  </a:lnTo>
                  <a:cubicBezTo>
                    <a:pt x="5721" y="4102"/>
                    <a:pt x="5729" y="4070"/>
                    <a:pt x="5762" y="4063"/>
                  </a:cubicBezTo>
                  <a:lnTo>
                    <a:pt x="8566" y="3507"/>
                  </a:lnTo>
                  <a:cubicBezTo>
                    <a:pt x="8566" y="3507"/>
                    <a:pt x="8598" y="3501"/>
                    <a:pt x="8627" y="3484"/>
                  </a:cubicBezTo>
                  <a:lnTo>
                    <a:pt x="9923" y="2749"/>
                  </a:lnTo>
                  <a:moveTo>
                    <a:pt x="0" y="6862"/>
                  </a:moveTo>
                  <a:lnTo>
                    <a:pt x="2437" y="6218"/>
                  </a:lnTo>
                  <a:lnTo>
                    <a:pt x="3754" y="5826"/>
                  </a:lnTo>
                  <a:lnTo>
                    <a:pt x="5394" y="5154"/>
                  </a:lnTo>
                  <a:cubicBezTo>
                    <a:pt x="5394" y="5154"/>
                    <a:pt x="5425" y="5141"/>
                    <a:pt x="5432" y="5109"/>
                  </a:cubicBezTo>
                  <a:lnTo>
                    <a:pt x="5702" y="3940"/>
                  </a:lnTo>
                  <a:cubicBezTo>
                    <a:pt x="5702" y="3940"/>
                    <a:pt x="5709" y="3908"/>
                    <a:pt x="5742" y="3901"/>
                  </a:cubicBezTo>
                  <a:lnTo>
                    <a:pt x="8460" y="3289"/>
                  </a:lnTo>
                  <a:cubicBezTo>
                    <a:pt x="8460" y="3289"/>
                    <a:pt x="8492" y="3282"/>
                    <a:pt x="8521" y="3266"/>
                  </a:cubicBezTo>
                  <a:lnTo>
                    <a:pt x="9827" y="2578"/>
                  </a:lnTo>
                  <a:moveTo>
                    <a:pt x="0" y="6862"/>
                  </a:moveTo>
                  <a:lnTo>
                    <a:pt x="2382" y="6159"/>
                  </a:lnTo>
                  <a:lnTo>
                    <a:pt x="3757" y="5793"/>
                  </a:lnTo>
                  <a:lnTo>
                    <a:pt x="5394" y="5060"/>
                  </a:lnTo>
                  <a:cubicBezTo>
                    <a:pt x="5394" y="5060"/>
                    <a:pt x="5424" y="5047"/>
                    <a:pt x="5431" y="5014"/>
                  </a:cubicBezTo>
                  <a:lnTo>
                    <a:pt x="5683" y="3779"/>
                  </a:lnTo>
                  <a:cubicBezTo>
                    <a:pt x="5683" y="3779"/>
                    <a:pt x="5690" y="3746"/>
                    <a:pt x="5722" y="3738"/>
                  </a:cubicBezTo>
                  <a:lnTo>
                    <a:pt x="8386" y="3063"/>
                  </a:lnTo>
                  <a:lnTo>
                    <a:pt x="9731" y="2406"/>
                  </a:lnTo>
                  <a:moveTo>
                    <a:pt x="0" y="6862"/>
                  </a:moveTo>
                  <a:lnTo>
                    <a:pt x="2327" y="6101"/>
                  </a:lnTo>
                  <a:lnTo>
                    <a:pt x="3760" y="5761"/>
                  </a:lnTo>
                  <a:lnTo>
                    <a:pt x="5394" y="4967"/>
                  </a:lnTo>
                  <a:cubicBezTo>
                    <a:pt x="5394" y="4967"/>
                    <a:pt x="5424" y="4952"/>
                    <a:pt x="5430" y="4919"/>
                  </a:cubicBezTo>
                  <a:lnTo>
                    <a:pt x="5664" y="3617"/>
                  </a:lnTo>
                  <a:cubicBezTo>
                    <a:pt x="5664" y="3617"/>
                    <a:pt x="5670" y="3584"/>
                    <a:pt x="5702" y="3575"/>
                  </a:cubicBezTo>
                  <a:lnTo>
                    <a:pt x="8279" y="2844"/>
                  </a:lnTo>
                  <a:lnTo>
                    <a:pt x="9634" y="2234"/>
                  </a:lnTo>
                  <a:moveTo>
                    <a:pt x="0" y="6862"/>
                  </a:moveTo>
                  <a:lnTo>
                    <a:pt x="2272" y="6042"/>
                  </a:lnTo>
                  <a:lnTo>
                    <a:pt x="3730" y="5735"/>
                  </a:lnTo>
                  <a:cubicBezTo>
                    <a:pt x="3730" y="5735"/>
                    <a:pt x="3763" y="5728"/>
                    <a:pt x="3792" y="5713"/>
                  </a:cubicBezTo>
                  <a:lnTo>
                    <a:pt x="5394" y="4873"/>
                  </a:lnTo>
                  <a:cubicBezTo>
                    <a:pt x="5394" y="4873"/>
                    <a:pt x="5423" y="4857"/>
                    <a:pt x="5428" y="4825"/>
                  </a:cubicBezTo>
                  <a:lnTo>
                    <a:pt x="5646" y="3455"/>
                  </a:lnTo>
                  <a:cubicBezTo>
                    <a:pt x="5646" y="3455"/>
                    <a:pt x="5651" y="3422"/>
                    <a:pt x="5682" y="3412"/>
                  </a:cubicBezTo>
                  <a:lnTo>
                    <a:pt x="8173" y="2625"/>
                  </a:lnTo>
                  <a:lnTo>
                    <a:pt x="9538" y="2062"/>
                  </a:lnTo>
                  <a:moveTo>
                    <a:pt x="0" y="6862"/>
                  </a:moveTo>
                  <a:lnTo>
                    <a:pt x="2217" y="5984"/>
                  </a:lnTo>
                  <a:lnTo>
                    <a:pt x="3733" y="5702"/>
                  </a:lnTo>
                  <a:cubicBezTo>
                    <a:pt x="3733" y="5702"/>
                    <a:pt x="3766" y="5696"/>
                    <a:pt x="3795" y="5680"/>
                  </a:cubicBezTo>
                  <a:lnTo>
                    <a:pt x="5394" y="4779"/>
                  </a:lnTo>
                  <a:cubicBezTo>
                    <a:pt x="5394" y="4779"/>
                    <a:pt x="5423" y="4763"/>
                    <a:pt x="5427" y="4730"/>
                  </a:cubicBezTo>
                  <a:lnTo>
                    <a:pt x="5627" y="3293"/>
                  </a:lnTo>
                  <a:cubicBezTo>
                    <a:pt x="5627" y="3293"/>
                    <a:pt x="5631" y="3260"/>
                    <a:pt x="5663" y="3249"/>
                  </a:cubicBezTo>
                  <a:lnTo>
                    <a:pt x="8066" y="2407"/>
                  </a:lnTo>
                  <a:lnTo>
                    <a:pt x="9442" y="1890"/>
                  </a:lnTo>
                  <a:moveTo>
                    <a:pt x="0" y="6862"/>
                  </a:moveTo>
                  <a:lnTo>
                    <a:pt x="2162" y="5925"/>
                  </a:lnTo>
                  <a:lnTo>
                    <a:pt x="3736" y="5669"/>
                  </a:lnTo>
                  <a:cubicBezTo>
                    <a:pt x="3736" y="5669"/>
                    <a:pt x="3769" y="5664"/>
                    <a:pt x="3797" y="5646"/>
                  </a:cubicBezTo>
                  <a:lnTo>
                    <a:pt x="5393" y="4685"/>
                  </a:lnTo>
                  <a:cubicBezTo>
                    <a:pt x="5393" y="4685"/>
                    <a:pt x="5422" y="4668"/>
                    <a:pt x="5426" y="4635"/>
                  </a:cubicBezTo>
                  <a:lnTo>
                    <a:pt x="5608" y="3131"/>
                  </a:lnTo>
                  <a:cubicBezTo>
                    <a:pt x="5608" y="3131"/>
                    <a:pt x="5612" y="3098"/>
                    <a:pt x="5643" y="3086"/>
                  </a:cubicBezTo>
                  <a:lnTo>
                    <a:pt x="7960" y="2188"/>
                  </a:lnTo>
                  <a:lnTo>
                    <a:pt x="9346" y="1718"/>
                  </a:lnTo>
                  <a:moveTo>
                    <a:pt x="0" y="6862"/>
                  </a:moveTo>
                  <a:lnTo>
                    <a:pt x="2077" y="5881"/>
                  </a:lnTo>
                  <a:cubicBezTo>
                    <a:pt x="2077" y="5881"/>
                    <a:pt x="2107" y="5867"/>
                    <a:pt x="2140" y="5862"/>
                  </a:cubicBezTo>
                  <a:lnTo>
                    <a:pt x="3739" y="5636"/>
                  </a:lnTo>
                  <a:cubicBezTo>
                    <a:pt x="3739" y="5636"/>
                    <a:pt x="3772" y="5631"/>
                    <a:pt x="3800" y="5613"/>
                  </a:cubicBezTo>
                  <a:lnTo>
                    <a:pt x="5393" y="4592"/>
                  </a:lnTo>
                  <a:cubicBezTo>
                    <a:pt x="5393" y="4592"/>
                    <a:pt x="5421" y="4574"/>
                    <a:pt x="5425" y="4541"/>
                  </a:cubicBezTo>
                  <a:lnTo>
                    <a:pt x="5589" y="2970"/>
                  </a:lnTo>
                  <a:cubicBezTo>
                    <a:pt x="5589" y="2970"/>
                    <a:pt x="5592" y="2937"/>
                    <a:pt x="5623" y="2924"/>
                  </a:cubicBezTo>
                  <a:lnTo>
                    <a:pt x="7854" y="1969"/>
                  </a:lnTo>
                  <a:lnTo>
                    <a:pt x="9250" y="1546"/>
                  </a:lnTo>
                  <a:moveTo>
                    <a:pt x="0" y="6862"/>
                  </a:moveTo>
                  <a:lnTo>
                    <a:pt x="2023" y="5823"/>
                  </a:lnTo>
                  <a:cubicBezTo>
                    <a:pt x="2023" y="5823"/>
                    <a:pt x="2052" y="5808"/>
                    <a:pt x="2085" y="5804"/>
                  </a:cubicBezTo>
                  <a:lnTo>
                    <a:pt x="3742" y="5603"/>
                  </a:lnTo>
                  <a:cubicBezTo>
                    <a:pt x="3742" y="5603"/>
                    <a:pt x="3775" y="5599"/>
                    <a:pt x="3802" y="5580"/>
                  </a:cubicBezTo>
                  <a:lnTo>
                    <a:pt x="5393" y="4498"/>
                  </a:lnTo>
                  <a:cubicBezTo>
                    <a:pt x="5393" y="4498"/>
                    <a:pt x="5421" y="4479"/>
                    <a:pt x="5424" y="4446"/>
                  </a:cubicBezTo>
                  <a:lnTo>
                    <a:pt x="5570" y="2808"/>
                  </a:lnTo>
                  <a:cubicBezTo>
                    <a:pt x="5570" y="2808"/>
                    <a:pt x="5573" y="2775"/>
                    <a:pt x="5603" y="2761"/>
                  </a:cubicBezTo>
                  <a:lnTo>
                    <a:pt x="7747" y="1750"/>
                  </a:lnTo>
                  <a:lnTo>
                    <a:pt x="9154" y="1375"/>
                  </a:lnTo>
                  <a:moveTo>
                    <a:pt x="0" y="6862"/>
                  </a:moveTo>
                  <a:lnTo>
                    <a:pt x="1968" y="5766"/>
                  </a:lnTo>
                  <a:cubicBezTo>
                    <a:pt x="1968" y="5766"/>
                    <a:pt x="1998" y="5750"/>
                    <a:pt x="2031" y="5746"/>
                  </a:cubicBezTo>
                  <a:lnTo>
                    <a:pt x="3745" y="5570"/>
                  </a:lnTo>
                  <a:cubicBezTo>
                    <a:pt x="3745" y="5570"/>
                    <a:pt x="3778" y="5566"/>
                    <a:pt x="3805" y="5547"/>
                  </a:cubicBezTo>
                  <a:lnTo>
                    <a:pt x="5393" y="4404"/>
                  </a:lnTo>
                  <a:cubicBezTo>
                    <a:pt x="5393" y="4404"/>
                    <a:pt x="5420" y="4384"/>
                    <a:pt x="5423" y="4351"/>
                  </a:cubicBezTo>
                  <a:lnTo>
                    <a:pt x="5550" y="2646"/>
                  </a:lnTo>
                  <a:cubicBezTo>
                    <a:pt x="5550" y="2646"/>
                    <a:pt x="5553" y="2613"/>
                    <a:pt x="5583" y="2598"/>
                  </a:cubicBezTo>
                  <a:lnTo>
                    <a:pt x="7641" y="1531"/>
                  </a:lnTo>
                  <a:lnTo>
                    <a:pt x="9058" y="1203"/>
                  </a:lnTo>
                  <a:moveTo>
                    <a:pt x="0" y="6862"/>
                  </a:moveTo>
                  <a:lnTo>
                    <a:pt x="1914" y="5708"/>
                  </a:lnTo>
                  <a:cubicBezTo>
                    <a:pt x="1914" y="5708"/>
                    <a:pt x="1943" y="5691"/>
                    <a:pt x="1976" y="5688"/>
                  </a:cubicBezTo>
                  <a:lnTo>
                    <a:pt x="3747" y="5537"/>
                  </a:lnTo>
                  <a:cubicBezTo>
                    <a:pt x="3747" y="5537"/>
                    <a:pt x="3781" y="5534"/>
                    <a:pt x="3807" y="5514"/>
                  </a:cubicBezTo>
                  <a:lnTo>
                    <a:pt x="5393" y="4310"/>
                  </a:lnTo>
                  <a:cubicBezTo>
                    <a:pt x="5393" y="4310"/>
                    <a:pt x="5420" y="4290"/>
                    <a:pt x="5422" y="4257"/>
                  </a:cubicBezTo>
                  <a:lnTo>
                    <a:pt x="5531" y="2484"/>
                  </a:lnTo>
                  <a:cubicBezTo>
                    <a:pt x="5531" y="2484"/>
                    <a:pt x="5533" y="2451"/>
                    <a:pt x="5562" y="2434"/>
                  </a:cubicBezTo>
                  <a:lnTo>
                    <a:pt x="7505" y="1329"/>
                  </a:lnTo>
                  <a:cubicBezTo>
                    <a:pt x="7505" y="1329"/>
                    <a:pt x="7534" y="1313"/>
                    <a:pt x="7567" y="1306"/>
                  </a:cubicBezTo>
                  <a:lnTo>
                    <a:pt x="8962" y="1031"/>
                  </a:lnTo>
                  <a:moveTo>
                    <a:pt x="0" y="6862"/>
                  </a:moveTo>
                  <a:lnTo>
                    <a:pt x="1860" y="5651"/>
                  </a:lnTo>
                  <a:cubicBezTo>
                    <a:pt x="1860" y="5651"/>
                    <a:pt x="1888" y="5632"/>
                    <a:pt x="1921" y="5630"/>
                  </a:cubicBezTo>
                  <a:lnTo>
                    <a:pt x="3750" y="5504"/>
                  </a:lnTo>
                  <a:cubicBezTo>
                    <a:pt x="3750" y="5504"/>
                    <a:pt x="3784" y="5502"/>
                    <a:pt x="3810" y="5481"/>
                  </a:cubicBezTo>
                  <a:lnTo>
                    <a:pt x="5393" y="4216"/>
                  </a:lnTo>
                  <a:cubicBezTo>
                    <a:pt x="5393" y="4216"/>
                    <a:pt x="5419" y="4195"/>
                    <a:pt x="5421" y="4162"/>
                  </a:cubicBezTo>
                  <a:lnTo>
                    <a:pt x="5512" y="2322"/>
                  </a:lnTo>
                  <a:cubicBezTo>
                    <a:pt x="5512" y="2322"/>
                    <a:pt x="5514" y="2289"/>
                    <a:pt x="5542" y="2271"/>
                  </a:cubicBezTo>
                  <a:lnTo>
                    <a:pt x="7400" y="1111"/>
                  </a:lnTo>
                  <a:cubicBezTo>
                    <a:pt x="7400" y="1111"/>
                    <a:pt x="7428" y="1094"/>
                    <a:pt x="7461" y="1088"/>
                  </a:cubicBezTo>
                  <a:lnTo>
                    <a:pt x="8866" y="859"/>
                  </a:lnTo>
                  <a:moveTo>
                    <a:pt x="0" y="6862"/>
                  </a:moveTo>
                  <a:lnTo>
                    <a:pt x="1806" y="5593"/>
                  </a:lnTo>
                  <a:cubicBezTo>
                    <a:pt x="1806" y="5593"/>
                    <a:pt x="1833" y="5574"/>
                    <a:pt x="1866" y="5572"/>
                  </a:cubicBezTo>
                  <a:lnTo>
                    <a:pt x="3753" y="5471"/>
                  </a:lnTo>
                  <a:cubicBezTo>
                    <a:pt x="3753" y="5471"/>
                    <a:pt x="3787" y="5469"/>
                    <a:pt x="3812" y="5448"/>
                  </a:cubicBezTo>
                  <a:lnTo>
                    <a:pt x="5393" y="4122"/>
                  </a:lnTo>
                  <a:cubicBezTo>
                    <a:pt x="5393" y="4122"/>
                    <a:pt x="5418" y="4101"/>
                    <a:pt x="5420" y="4067"/>
                  </a:cubicBezTo>
                  <a:lnTo>
                    <a:pt x="5493" y="2160"/>
                  </a:lnTo>
                  <a:cubicBezTo>
                    <a:pt x="5493" y="2160"/>
                    <a:pt x="5494" y="2127"/>
                    <a:pt x="5522" y="2108"/>
                  </a:cubicBezTo>
                  <a:lnTo>
                    <a:pt x="7294" y="894"/>
                  </a:lnTo>
                  <a:cubicBezTo>
                    <a:pt x="7294" y="894"/>
                    <a:pt x="7321" y="875"/>
                    <a:pt x="7354" y="871"/>
                  </a:cubicBezTo>
                  <a:lnTo>
                    <a:pt x="8770" y="687"/>
                  </a:lnTo>
                  <a:moveTo>
                    <a:pt x="0" y="6862"/>
                  </a:moveTo>
                  <a:lnTo>
                    <a:pt x="1751" y="5535"/>
                  </a:lnTo>
                  <a:cubicBezTo>
                    <a:pt x="1751" y="5535"/>
                    <a:pt x="1778" y="5515"/>
                    <a:pt x="1811" y="5514"/>
                  </a:cubicBezTo>
                  <a:lnTo>
                    <a:pt x="3756" y="5438"/>
                  </a:lnTo>
                  <a:cubicBezTo>
                    <a:pt x="3756" y="5438"/>
                    <a:pt x="3790" y="5437"/>
                    <a:pt x="3815" y="5415"/>
                  </a:cubicBezTo>
                  <a:lnTo>
                    <a:pt x="5393" y="4028"/>
                  </a:lnTo>
                  <a:cubicBezTo>
                    <a:pt x="5393" y="4028"/>
                    <a:pt x="5418" y="4006"/>
                    <a:pt x="5419" y="3973"/>
                  </a:cubicBezTo>
                  <a:lnTo>
                    <a:pt x="5474" y="1998"/>
                  </a:lnTo>
                  <a:cubicBezTo>
                    <a:pt x="5474" y="1998"/>
                    <a:pt x="5475" y="1965"/>
                    <a:pt x="5501" y="1945"/>
                  </a:cubicBezTo>
                  <a:lnTo>
                    <a:pt x="7188" y="676"/>
                  </a:lnTo>
                  <a:cubicBezTo>
                    <a:pt x="7188" y="676"/>
                    <a:pt x="7215" y="656"/>
                    <a:pt x="7248" y="653"/>
                  </a:cubicBezTo>
                  <a:lnTo>
                    <a:pt x="8674" y="515"/>
                  </a:lnTo>
                  <a:moveTo>
                    <a:pt x="0" y="6862"/>
                  </a:moveTo>
                  <a:lnTo>
                    <a:pt x="1697" y="5478"/>
                  </a:lnTo>
                  <a:cubicBezTo>
                    <a:pt x="1697" y="5478"/>
                    <a:pt x="1723" y="5457"/>
                    <a:pt x="1756" y="5456"/>
                  </a:cubicBezTo>
                  <a:lnTo>
                    <a:pt x="3759" y="5405"/>
                  </a:lnTo>
                  <a:cubicBezTo>
                    <a:pt x="3759" y="5405"/>
                    <a:pt x="3793" y="5405"/>
                    <a:pt x="3817" y="5382"/>
                  </a:cubicBezTo>
                  <a:lnTo>
                    <a:pt x="5393" y="3934"/>
                  </a:lnTo>
                  <a:cubicBezTo>
                    <a:pt x="5393" y="3934"/>
                    <a:pt x="5417" y="3911"/>
                    <a:pt x="5418" y="3878"/>
                  </a:cubicBezTo>
                  <a:lnTo>
                    <a:pt x="5455" y="1837"/>
                  </a:lnTo>
                  <a:cubicBezTo>
                    <a:pt x="5455" y="1837"/>
                    <a:pt x="5455" y="1803"/>
                    <a:pt x="5481" y="1782"/>
                  </a:cubicBezTo>
                  <a:lnTo>
                    <a:pt x="7083" y="459"/>
                  </a:lnTo>
                  <a:cubicBezTo>
                    <a:pt x="7083" y="459"/>
                    <a:pt x="7109" y="437"/>
                    <a:pt x="7142" y="435"/>
                  </a:cubicBezTo>
                  <a:lnTo>
                    <a:pt x="8578" y="343"/>
                  </a:lnTo>
                  <a:moveTo>
                    <a:pt x="0" y="6862"/>
                  </a:moveTo>
                  <a:lnTo>
                    <a:pt x="1643" y="5420"/>
                  </a:lnTo>
                  <a:cubicBezTo>
                    <a:pt x="1643" y="5420"/>
                    <a:pt x="1668" y="5398"/>
                    <a:pt x="1701" y="5398"/>
                  </a:cubicBezTo>
                  <a:lnTo>
                    <a:pt x="3762" y="5373"/>
                  </a:lnTo>
                  <a:cubicBezTo>
                    <a:pt x="3762" y="5373"/>
                    <a:pt x="3796" y="5372"/>
                    <a:pt x="3819" y="5349"/>
                  </a:cubicBezTo>
                  <a:lnTo>
                    <a:pt x="5393" y="3840"/>
                  </a:lnTo>
                  <a:cubicBezTo>
                    <a:pt x="5393" y="3840"/>
                    <a:pt x="5417" y="3817"/>
                    <a:pt x="5417" y="3784"/>
                  </a:cubicBezTo>
                  <a:lnTo>
                    <a:pt x="5435" y="1675"/>
                  </a:lnTo>
                  <a:cubicBezTo>
                    <a:pt x="5435" y="1675"/>
                    <a:pt x="5436" y="1641"/>
                    <a:pt x="5460" y="1619"/>
                  </a:cubicBezTo>
                  <a:lnTo>
                    <a:pt x="6978" y="241"/>
                  </a:lnTo>
                  <a:cubicBezTo>
                    <a:pt x="6978" y="241"/>
                    <a:pt x="7002" y="219"/>
                    <a:pt x="7035" y="218"/>
                  </a:cubicBezTo>
                  <a:lnTo>
                    <a:pt x="8482" y="172"/>
                  </a:lnTo>
                  <a:moveTo>
                    <a:pt x="0" y="6862"/>
                  </a:moveTo>
                  <a:lnTo>
                    <a:pt x="1589" y="5363"/>
                  </a:lnTo>
                  <a:cubicBezTo>
                    <a:pt x="1589" y="5363"/>
                    <a:pt x="1613" y="5340"/>
                    <a:pt x="1646" y="5340"/>
                  </a:cubicBezTo>
                  <a:lnTo>
                    <a:pt x="3765" y="5340"/>
                  </a:lnTo>
                  <a:cubicBezTo>
                    <a:pt x="3765" y="5340"/>
                    <a:pt x="3798" y="5340"/>
                    <a:pt x="3822" y="5316"/>
                  </a:cubicBezTo>
                  <a:lnTo>
                    <a:pt x="5392" y="3746"/>
                  </a:lnTo>
                  <a:cubicBezTo>
                    <a:pt x="5392" y="3746"/>
                    <a:pt x="5416" y="3722"/>
                    <a:pt x="5416" y="3689"/>
                  </a:cubicBezTo>
                  <a:lnTo>
                    <a:pt x="5416" y="1513"/>
                  </a:lnTo>
                  <a:cubicBezTo>
                    <a:pt x="5416" y="1513"/>
                    <a:pt x="5416" y="1480"/>
                    <a:pt x="5440" y="1456"/>
                  </a:cubicBezTo>
                  <a:lnTo>
                    <a:pt x="6872" y="23"/>
                  </a:lnTo>
                  <a:cubicBezTo>
                    <a:pt x="6872" y="23"/>
                    <a:pt x="6896" y="0"/>
                    <a:pt x="6929" y="0"/>
                  </a:cubicBezTo>
                  <a:lnTo>
                    <a:pt x="8386" y="0"/>
                  </a:ln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1193800" y="4114800"/>
            <a:ext cx="20726400" cy="1383452"/>
          </a:xfrm>
        </p:spPr>
        <p:txBody>
          <a:bodyPr/>
          <a:lstStyle/>
          <a:p>
            <a:r>
              <a:rPr lang="de-DE" smtClean="0"/>
              <a:t>Titelmasterformat durch Klicken bearbeiten</a:t>
            </a:r>
            <a:endParaRPr lang="de-DE" dirty="0"/>
          </a:p>
        </p:txBody>
      </p:sp>
      <p:sp>
        <p:nvSpPr>
          <p:cNvPr id="3" name="Subtitle 2"/>
          <p:cNvSpPr>
            <a:spLocks noGrp="1"/>
          </p:cNvSpPr>
          <p:nvPr>
            <p:ph type="subTitle" idx="1"/>
          </p:nvPr>
        </p:nvSpPr>
        <p:spPr>
          <a:xfrm>
            <a:off x="1193800" y="5501317"/>
            <a:ext cx="17068800" cy="1966286"/>
          </a:xfrm>
        </p:spPr>
        <p:txBody>
          <a:bodyPr/>
          <a:lstStyle>
            <a:lvl1pPr marL="0" indent="0" algn="l">
              <a:buNone/>
              <a:defRPr sz="6400">
                <a:solidFill>
                  <a:schemeClr val="bg1"/>
                </a:solidFill>
                <a:latin typeface="Calibri" panose="020F0502020204030204" pitchFamily="34" charset="0"/>
              </a:defRPr>
            </a:lvl1pPr>
            <a:lvl2pPr marL="914400" indent="0" algn="ctr">
              <a:buNone/>
              <a:defRPr>
                <a:solidFill>
                  <a:schemeClr val="tx1">
                    <a:tint val="75000"/>
                  </a:schemeClr>
                </a:solidFill>
              </a:defRPr>
            </a:lvl2pPr>
            <a:lvl3pPr marL="1828800" indent="0" algn="ctr">
              <a:buNone/>
              <a:defRPr>
                <a:solidFill>
                  <a:schemeClr val="tx1">
                    <a:tint val="75000"/>
                  </a:schemeClr>
                </a:solidFill>
              </a:defRPr>
            </a:lvl3pPr>
            <a:lvl4pPr marL="2743200" indent="0" algn="ctr">
              <a:buNone/>
              <a:defRPr>
                <a:solidFill>
                  <a:schemeClr val="tx1">
                    <a:tint val="75000"/>
                  </a:schemeClr>
                </a:solidFill>
              </a:defRPr>
            </a:lvl4pPr>
            <a:lvl5pPr marL="3657600" indent="0" algn="ctr">
              <a:buNone/>
              <a:defRPr>
                <a:solidFill>
                  <a:schemeClr val="tx1">
                    <a:tint val="75000"/>
                  </a:schemeClr>
                </a:solidFill>
              </a:defRPr>
            </a:lvl5pPr>
            <a:lvl6pPr marL="4572000" indent="0" algn="ctr">
              <a:buNone/>
              <a:defRPr>
                <a:solidFill>
                  <a:schemeClr val="tx1">
                    <a:tint val="75000"/>
                  </a:schemeClr>
                </a:solidFill>
              </a:defRPr>
            </a:lvl6pPr>
            <a:lvl7pPr marL="5486400" indent="0" algn="ctr">
              <a:buNone/>
              <a:defRPr>
                <a:solidFill>
                  <a:schemeClr val="tx1">
                    <a:tint val="75000"/>
                  </a:schemeClr>
                </a:solidFill>
              </a:defRPr>
            </a:lvl7pPr>
            <a:lvl8pPr marL="6400800" indent="0" algn="ctr">
              <a:buNone/>
              <a:defRPr>
                <a:solidFill>
                  <a:schemeClr val="tx1">
                    <a:tint val="75000"/>
                  </a:schemeClr>
                </a:solidFill>
              </a:defRPr>
            </a:lvl8pPr>
            <a:lvl9pPr marL="7315200" indent="0" algn="ctr">
              <a:buNone/>
              <a:defRPr>
                <a:solidFill>
                  <a:schemeClr val="tx1">
                    <a:tint val="75000"/>
                  </a:schemeClr>
                </a:solidFill>
              </a:defRPr>
            </a:lvl9pPr>
          </a:lstStyle>
          <a:p>
            <a:r>
              <a:rPr lang="de-DE" smtClean="0"/>
              <a:t>Formatvorlage des Untertitelmasters durch Klicken bearbeiten</a:t>
            </a:r>
            <a:endParaRPr lang="de-DE" dirty="0"/>
          </a:p>
        </p:txBody>
      </p:sp>
      <p:sp>
        <p:nvSpPr>
          <p:cNvPr id="4" name="Date Placeholder 3"/>
          <p:cNvSpPr>
            <a:spLocks noGrp="1"/>
          </p:cNvSpPr>
          <p:nvPr>
            <p:ph type="dt" sz="half" idx="10"/>
          </p:nvPr>
        </p:nvSpPr>
        <p:spPr/>
        <p:txBody>
          <a:bodyPr rtlCol="0"/>
          <a:lstStyle>
            <a:lvl1pPr defTabSz="1828800" fontAlgn="auto">
              <a:spcBef>
                <a:spcPts val="0"/>
              </a:spcBef>
              <a:spcAft>
                <a:spcPts val="0"/>
              </a:spcAft>
              <a:defRPr>
                <a:solidFill>
                  <a:prstClr val="black">
                    <a:tint val="75000"/>
                  </a:prstClr>
                </a:solidFill>
                <a:latin typeface="+mn-lt"/>
                <a:ea typeface="+mn-ea"/>
                <a:cs typeface="+mn-cs"/>
              </a:defRPr>
            </a:lvl1pPr>
          </a:lstStyle>
          <a:p>
            <a:pPr>
              <a:defRPr/>
            </a:pPr>
            <a:fld id="{EAAD203F-1887-49DE-A011-C9F80DDACBC4}" type="datetime1">
              <a:rPr lang="de-DE" smtClean="0"/>
              <a:t>13.06.2023</a:t>
            </a:fld>
            <a:endParaRPr lang="en-US"/>
          </a:p>
        </p:txBody>
      </p:sp>
      <p:sp>
        <p:nvSpPr>
          <p:cNvPr id="5" name="Footer Placeholder 4"/>
          <p:cNvSpPr>
            <a:spLocks noGrp="1"/>
          </p:cNvSpPr>
          <p:nvPr>
            <p:ph type="ftr" sz="quarter" idx="11"/>
          </p:nvPr>
        </p:nvSpPr>
        <p:spPr/>
        <p:txBody>
          <a:bodyPr rtlCol="0"/>
          <a:lstStyle>
            <a:lvl1pPr defTabSz="1828800" fontAlgn="auto">
              <a:spcBef>
                <a:spcPts val="0"/>
              </a:spcBef>
              <a:spcAft>
                <a:spcPts val="0"/>
              </a:spcAft>
              <a:defRPr>
                <a:solidFill>
                  <a:prstClr val="black">
                    <a:tint val="75000"/>
                  </a:prstClr>
                </a:solidFill>
                <a:latin typeface="+mn-lt"/>
                <a:ea typeface="+mn-ea"/>
                <a:cs typeface="+mn-cs"/>
              </a:defRPr>
            </a:lvl1pPr>
          </a:lstStyle>
          <a:p>
            <a:pPr>
              <a:defRPr/>
            </a:pPr>
            <a:r>
              <a:rPr lang="en-US" smtClean="0"/>
              <a:t>HELIPORT Final Workshop 2023    alexander.kessler@uni-jena.de</a:t>
            </a:r>
            <a:endParaRPr lang="en-US"/>
          </a:p>
        </p:txBody>
      </p:sp>
      <p:sp>
        <p:nvSpPr>
          <p:cNvPr id="6" name="Slide Number Placeholder 5"/>
          <p:cNvSpPr>
            <a:spLocks noGrp="1"/>
          </p:cNvSpPr>
          <p:nvPr>
            <p:ph type="sldNum" sz="quarter" idx="12"/>
          </p:nvPr>
        </p:nvSpPr>
        <p:spPr/>
        <p:txBody>
          <a:bodyPr rtlCol="0"/>
          <a:lstStyle>
            <a:lvl1pPr defTabSz="1828800" fontAlgn="auto">
              <a:spcBef>
                <a:spcPts val="0"/>
              </a:spcBef>
              <a:spcAft>
                <a:spcPts val="0"/>
              </a:spcAft>
              <a:defRPr>
                <a:solidFill>
                  <a:prstClr val="black">
                    <a:tint val="75000"/>
                  </a:prstClr>
                </a:solidFill>
                <a:latin typeface="+mn-lt"/>
                <a:ea typeface="+mn-ea"/>
                <a:cs typeface="+mn-cs"/>
              </a:defRPr>
            </a:lvl1pPr>
          </a:lstStyle>
          <a:p>
            <a:pPr>
              <a:defRPr/>
            </a:pPr>
            <a:fld id="{DF65158B-00A1-41B4-A97F-A628BB975844}" type="slidenum">
              <a:rPr lang="en-US"/>
              <a:pPr>
                <a:defRPr/>
              </a:pPr>
              <a:t>‹Nr.›</a:t>
            </a:fld>
            <a:endParaRPr lang="en-US"/>
          </a:p>
        </p:txBody>
      </p:sp>
      <p:sp>
        <p:nvSpPr>
          <p:cNvPr id="30" name="Freeform 11"/>
          <p:cNvSpPr>
            <a:spLocks noChangeAspect="1"/>
          </p:cNvSpPr>
          <p:nvPr userDrawn="1"/>
        </p:nvSpPr>
        <p:spPr bwMode="auto">
          <a:xfrm>
            <a:off x="0" y="6351"/>
            <a:ext cx="24429600" cy="2365030"/>
          </a:xfrm>
          <a:custGeom>
            <a:avLst/>
            <a:gdLst>
              <a:gd name="T0" fmla="*/ 0 w 8645"/>
              <a:gd name="T1" fmla="*/ 0 h 837"/>
              <a:gd name="T2" fmla="*/ 0 w 8645"/>
              <a:gd name="T3" fmla="*/ 837 h 837"/>
              <a:gd name="T4" fmla="*/ 2372 w 8645"/>
              <a:gd name="T5" fmla="*/ 837 h 837"/>
              <a:gd name="T6" fmla="*/ 2453 w 8645"/>
              <a:gd name="T7" fmla="*/ 803 h 837"/>
              <a:gd name="T8" fmla="*/ 2584 w 8645"/>
              <a:gd name="T9" fmla="*/ 672 h 837"/>
              <a:gd name="T10" fmla="*/ 2665 w 8645"/>
              <a:gd name="T11" fmla="*/ 638 h 837"/>
              <a:gd name="T12" fmla="*/ 8645 w 8645"/>
              <a:gd name="T13" fmla="*/ 638 h 837"/>
              <a:gd name="T14" fmla="*/ 8645 w 8645"/>
              <a:gd name="T15" fmla="*/ 0 h 837"/>
              <a:gd name="T16" fmla="*/ 0 w 8645"/>
              <a:gd name="T17" fmla="*/ 0 h 8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45" h="837">
                <a:moveTo>
                  <a:pt x="0" y="0"/>
                </a:moveTo>
                <a:lnTo>
                  <a:pt x="0" y="837"/>
                </a:lnTo>
                <a:lnTo>
                  <a:pt x="2372" y="837"/>
                </a:lnTo>
                <a:cubicBezTo>
                  <a:pt x="2398" y="837"/>
                  <a:pt x="2434" y="822"/>
                  <a:pt x="2453" y="803"/>
                </a:cubicBezTo>
                <a:lnTo>
                  <a:pt x="2584" y="672"/>
                </a:lnTo>
                <a:cubicBezTo>
                  <a:pt x="2603" y="653"/>
                  <a:pt x="2639" y="638"/>
                  <a:pt x="2665" y="638"/>
                </a:cubicBezTo>
                <a:lnTo>
                  <a:pt x="8645" y="638"/>
                </a:lnTo>
                <a:lnTo>
                  <a:pt x="8645" y="0"/>
                </a:lnTo>
                <a:lnTo>
                  <a:pt x="0" y="0"/>
                </a:lnTo>
                <a:close/>
              </a:path>
            </a:pathLst>
          </a:custGeom>
          <a:solidFill>
            <a:srgbClr val="FFFFFF"/>
          </a:solidFill>
          <a:ln w="19050" cap="flat">
            <a:solidFill>
              <a:srgbClr val="FFFFFF"/>
            </a:solidFill>
            <a:prstDash val="solid"/>
            <a:miter lim="800000"/>
            <a:headEnd/>
            <a:tailEnd/>
          </a:ln>
        </p:spPr>
        <p:txBody>
          <a:bodyPr vert="horz" wrap="square" lIns="182880" tIns="91440" rIns="182880" bIns="91440" numCol="1" anchor="t" anchorCtr="0" compatLnSpc="1">
            <a:prstTxWarp prst="textNoShape">
              <a:avLst/>
            </a:prstTxWarp>
          </a:bodyPr>
          <a:lstStyle/>
          <a:p>
            <a:endParaRPr lang="en-US"/>
          </a:p>
        </p:txBody>
      </p:sp>
      <p:sp>
        <p:nvSpPr>
          <p:cNvPr id="13" name="Textplatzhalter 12"/>
          <p:cNvSpPr>
            <a:spLocks noGrp="1"/>
          </p:cNvSpPr>
          <p:nvPr>
            <p:ph type="body" sz="quarter" idx="13" hasCustomPrompt="1"/>
          </p:nvPr>
        </p:nvSpPr>
        <p:spPr>
          <a:xfrm>
            <a:off x="1193800" y="7968478"/>
            <a:ext cx="17068800" cy="1219200"/>
          </a:xfrm>
        </p:spPr>
        <p:txBody>
          <a:bodyPr/>
          <a:lstStyle>
            <a:lvl1pPr marL="0" indent="0">
              <a:buNone/>
              <a:defRPr>
                <a:solidFill>
                  <a:schemeClr val="bg1"/>
                </a:solidFill>
                <a:latin typeface="Calibri" panose="020F0502020204030204" pitchFamily="34" charset="0"/>
              </a:defRPr>
            </a:lvl1pPr>
          </a:lstStyle>
          <a:p>
            <a:pPr lvl="0"/>
            <a:r>
              <a:rPr lang="de-DE" dirty="0" smtClean="0"/>
              <a:t>The </a:t>
            </a:r>
            <a:r>
              <a:rPr lang="de-DE" dirty="0" err="1" smtClean="0"/>
              <a:t>Author</a:t>
            </a:r>
            <a:endParaRPr lang="de-DE" dirty="0"/>
          </a:p>
        </p:txBody>
      </p:sp>
      <p:sp>
        <p:nvSpPr>
          <p:cNvPr id="15" name="Textplatzhalter 14"/>
          <p:cNvSpPr>
            <a:spLocks noGrp="1"/>
          </p:cNvSpPr>
          <p:nvPr>
            <p:ph type="body" sz="quarter" idx="14" hasCustomPrompt="1"/>
          </p:nvPr>
        </p:nvSpPr>
        <p:spPr>
          <a:xfrm>
            <a:off x="1193802" y="10668000"/>
            <a:ext cx="14859000" cy="1066800"/>
          </a:xfrm>
        </p:spPr>
        <p:txBody>
          <a:bodyPr/>
          <a:lstStyle>
            <a:lvl1pPr marL="0" indent="0">
              <a:buNone/>
              <a:defRPr sz="4800">
                <a:solidFill>
                  <a:schemeClr val="bg1"/>
                </a:solidFill>
                <a:latin typeface="Calibri" panose="020F0502020204030204" pitchFamily="34" charset="0"/>
              </a:defRPr>
            </a:lvl1pPr>
            <a:lvl2pPr marL="914400" indent="0">
              <a:buNone/>
              <a:defRPr sz="4800">
                <a:solidFill>
                  <a:schemeClr val="bg1"/>
                </a:solidFill>
                <a:latin typeface="+mj-lt"/>
              </a:defRPr>
            </a:lvl2pPr>
            <a:lvl3pPr marL="1828800" indent="0">
              <a:buNone/>
              <a:defRPr sz="4800">
                <a:solidFill>
                  <a:schemeClr val="bg1"/>
                </a:solidFill>
                <a:latin typeface="+mj-lt"/>
              </a:defRPr>
            </a:lvl3pPr>
            <a:lvl4pPr marL="2743200" indent="0">
              <a:buNone/>
              <a:defRPr sz="4800">
                <a:solidFill>
                  <a:schemeClr val="bg1"/>
                </a:solidFill>
                <a:latin typeface="+mj-lt"/>
              </a:defRPr>
            </a:lvl4pPr>
            <a:lvl5pPr marL="3657600" indent="0">
              <a:buNone/>
              <a:defRPr sz="4800">
                <a:solidFill>
                  <a:schemeClr val="bg1"/>
                </a:solidFill>
                <a:latin typeface="+mj-lt"/>
              </a:defRPr>
            </a:lvl5pPr>
          </a:lstStyle>
          <a:p>
            <a:pPr lvl="0"/>
            <a:r>
              <a:rPr lang="de-DE" dirty="0" err="1" smtClean="0"/>
              <a:t>Venue</a:t>
            </a:r>
            <a:r>
              <a:rPr lang="de-DE" dirty="0" smtClean="0"/>
              <a:t>, Date</a:t>
            </a:r>
            <a:endParaRPr lang="de-DE" dirty="0"/>
          </a:p>
        </p:txBody>
      </p:sp>
      <p:sp>
        <p:nvSpPr>
          <p:cNvPr id="12" name="Textplatzhalter 11"/>
          <p:cNvSpPr>
            <a:spLocks noGrp="1"/>
          </p:cNvSpPr>
          <p:nvPr>
            <p:ph type="body" sz="quarter" idx="15" hasCustomPrompt="1"/>
          </p:nvPr>
        </p:nvSpPr>
        <p:spPr>
          <a:xfrm>
            <a:off x="1193802" y="9601200"/>
            <a:ext cx="14859000" cy="762000"/>
          </a:xfrm>
        </p:spPr>
        <p:txBody>
          <a:bodyPr/>
          <a:lstStyle>
            <a:lvl1pPr marL="0" indent="0">
              <a:buNone/>
              <a:defRPr sz="4000">
                <a:solidFill>
                  <a:schemeClr val="bg1"/>
                </a:solidFill>
                <a:latin typeface="Calibri" panose="020F0502020204030204" pitchFamily="34" charset="0"/>
              </a:defRPr>
            </a:lvl1pPr>
            <a:lvl2pPr marL="914400" indent="0">
              <a:buNone/>
              <a:defRPr sz="4000">
                <a:solidFill>
                  <a:schemeClr val="bg1"/>
                </a:solidFill>
                <a:latin typeface="+mj-lt"/>
              </a:defRPr>
            </a:lvl2pPr>
            <a:lvl3pPr marL="1828800" indent="0">
              <a:buNone/>
              <a:defRPr sz="4000">
                <a:solidFill>
                  <a:schemeClr val="bg1"/>
                </a:solidFill>
                <a:latin typeface="+mj-lt"/>
              </a:defRPr>
            </a:lvl3pPr>
            <a:lvl4pPr marL="2743200" indent="0">
              <a:buNone/>
              <a:defRPr sz="4000">
                <a:solidFill>
                  <a:schemeClr val="bg1"/>
                </a:solidFill>
                <a:latin typeface="+mj-lt"/>
              </a:defRPr>
            </a:lvl4pPr>
            <a:lvl5pPr marL="3657600" indent="0">
              <a:buNone/>
              <a:defRPr sz="4000">
                <a:solidFill>
                  <a:schemeClr val="bg1"/>
                </a:solidFill>
                <a:latin typeface="+mj-lt"/>
              </a:defRPr>
            </a:lvl5pPr>
          </a:lstStyle>
          <a:p>
            <a:pPr lvl="0"/>
            <a:r>
              <a:rPr lang="de-DE" dirty="0" smtClean="0"/>
              <a:t>The </a:t>
            </a:r>
            <a:r>
              <a:rPr lang="de-DE" dirty="0" err="1" smtClean="0"/>
              <a:t>Affiliations</a:t>
            </a:r>
            <a:endParaRPr lang="de-DE" dirty="0"/>
          </a:p>
        </p:txBody>
      </p:sp>
      <p:grpSp>
        <p:nvGrpSpPr>
          <p:cNvPr id="8" name="Group 4"/>
          <p:cNvGrpSpPr>
            <a:grpSpLocks noChangeAspect="1"/>
          </p:cNvGrpSpPr>
          <p:nvPr userDrawn="1"/>
        </p:nvGrpSpPr>
        <p:grpSpPr bwMode="auto">
          <a:xfrm>
            <a:off x="-20056" y="12666518"/>
            <a:ext cx="24573600" cy="1144132"/>
            <a:chOff x="0" y="4068"/>
            <a:chExt cx="6336" cy="295"/>
          </a:xfrm>
        </p:grpSpPr>
        <p:sp>
          <p:nvSpPr>
            <p:cNvPr id="9" name="AutoShape 3"/>
            <p:cNvSpPr>
              <a:spLocks noChangeAspect="1" noChangeArrowheads="1" noTextEdit="1"/>
            </p:cNvSpPr>
            <p:nvPr userDrawn="1"/>
          </p:nvSpPr>
          <p:spPr bwMode="auto">
            <a:xfrm>
              <a:off x="0" y="4068"/>
              <a:ext cx="6336" cy="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5"/>
            <p:cNvSpPr>
              <a:spLocks/>
            </p:cNvSpPr>
            <p:nvPr userDrawn="1"/>
          </p:nvSpPr>
          <p:spPr bwMode="auto">
            <a:xfrm>
              <a:off x="4997" y="4113"/>
              <a:ext cx="1322" cy="227"/>
            </a:xfrm>
            <a:custGeom>
              <a:avLst/>
              <a:gdLst>
                <a:gd name="T0" fmla="*/ 1696 w 1696"/>
                <a:gd name="T1" fmla="*/ 290 h 290"/>
                <a:gd name="T2" fmla="*/ 1696 w 1696"/>
                <a:gd name="T3" fmla="*/ 0 h 290"/>
                <a:gd name="T4" fmla="*/ 231 w 1696"/>
                <a:gd name="T5" fmla="*/ 0 h 290"/>
                <a:gd name="T6" fmla="*/ 150 w 1696"/>
                <a:gd name="T7" fmla="*/ 33 h 290"/>
                <a:gd name="T8" fmla="*/ 19 w 1696"/>
                <a:gd name="T9" fmla="*/ 165 h 290"/>
                <a:gd name="T10" fmla="*/ 33 w 1696"/>
                <a:gd name="T11" fmla="*/ 198 h 290"/>
                <a:gd name="T12" fmla="*/ 1696 w 1696"/>
                <a:gd name="T13" fmla="*/ 198 h 290"/>
                <a:gd name="T14" fmla="*/ 1696 w 1696"/>
                <a:gd name="T15" fmla="*/ 290 h 2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96" h="290">
                  <a:moveTo>
                    <a:pt x="1696" y="290"/>
                  </a:moveTo>
                  <a:lnTo>
                    <a:pt x="1696" y="0"/>
                  </a:lnTo>
                  <a:lnTo>
                    <a:pt x="231" y="0"/>
                  </a:lnTo>
                  <a:cubicBezTo>
                    <a:pt x="205" y="0"/>
                    <a:pt x="169" y="15"/>
                    <a:pt x="150" y="33"/>
                  </a:cubicBezTo>
                  <a:lnTo>
                    <a:pt x="19" y="165"/>
                  </a:lnTo>
                  <a:cubicBezTo>
                    <a:pt x="0" y="183"/>
                    <a:pt x="7" y="198"/>
                    <a:pt x="33" y="198"/>
                  </a:cubicBezTo>
                  <a:lnTo>
                    <a:pt x="1696" y="198"/>
                  </a:lnTo>
                  <a:lnTo>
                    <a:pt x="1696" y="290"/>
                  </a:lnTo>
                  <a:close/>
                </a:path>
              </a:pathLst>
            </a:custGeom>
            <a:solidFill>
              <a:srgbClr val="F0781E"/>
            </a:solidFill>
            <a:ln w="20638" cap="flat">
              <a:solidFill>
                <a:srgbClr val="F0781E"/>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6"/>
            <p:cNvSpPr>
              <a:spLocks/>
            </p:cNvSpPr>
            <p:nvPr userDrawn="1"/>
          </p:nvSpPr>
          <p:spPr bwMode="auto">
            <a:xfrm>
              <a:off x="667" y="4074"/>
              <a:ext cx="5652" cy="266"/>
            </a:xfrm>
            <a:custGeom>
              <a:avLst/>
              <a:gdLst>
                <a:gd name="T0" fmla="*/ 0 w 7248"/>
                <a:gd name="T1" fmla="*/ 340 h 340"/>
                <a:gd name="T2" fmla="*/ 0 w 7248"/>
                <a:gd name="T3" fmla="*/ 199 h 340"/>
                <a:gd name="T4" fmla="*/ 6596 w 7248"/>
                <a:gd name="T5" fmla="*/ 199 h 340"/>
                <a:gd name="T6" fmla="*/ 6676 w 7248"/>
                <a:gd name="T7" fmla="*/ 165 h 340"/>
                <a:gd name="T8" fmla="*/ 6808 w 7248"/>
                <a:gd name="T9" fmla="*/ 34 h 340"/>
                <a:gd name="T10" fmla="*/ 6889 w 7248"/>
                <a:gd name="T11" fmla="*/ 0 h 340"/>
                <a:gd name="T12" fmla="*/ 7248 w 7248"/>
                <a:gd name="T13" fmla="*/ 0 h 340"/>
                <a:gd name="T14" fmla="*/ 7248 w 7248"/>
                <a:gd name="T15" fmla="*/ 340 h 340"/>
                <a:gd name="T16" fmla="*/ 0 w 7248"/>
                <a:gd name="T17" fmla="*/ 34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48" h="340">
                  <a:moveTo>
                    <a:pt x="0" y="340"/>
                  </a:moveTo>
                  <a:lnTo>
                    <a:pt x="0" y="199"/>
                  </a:lnTo>
                  <a:lnTo>
                    <a:pt x="6596" y="199"/>
                  </a:lnTo>
                  <a:cubicBezTo>
                    <a:pt x="6622" y="199"/>
                    <a:pt x="6658" y="184"/>
                    <a:pt x="6676" y="165"/>
                  </a:cubicBezTo>
                  <a:lnTo>
                    <a:pt x="6808" y="34"/>
                  </a:lnTo>
                  <a:cubicBezTo>
                    <a:pt x="6826" y="15"/>
                    <a:pt x="6862" y="0"/>
                    <a:pt x="6889" y="0"/>
                  </a:cubicBezTo>
                  <a:lnTo>
                    <a:pt x="7248" y="0"/>
                  </a:lnTo>
                  <a:lnTo>
                    <a:pt x="7248" y="340"/>
                  </a:lnTo>
                  <a:lnTo>
                    <a:pt x="0" y="340"/>
                  </a:lnTo>
                  <a:close/>
                </a:path>
              </a:pathLst>
            </a:custGeom>
            <a:solidFill>
              <a:srgbClr val="FFFFFF"/>
            </a:solidFill>
            <a:ln w="2063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7"/>
            <p:cNvSpPr>
              <a:spLocks/>
            </p:cNvSpPr>
            <p:nvPr userDrawn="1"/>
          </p:nvSpPr>
          <p:spPr bwMode="auto">
            <a:xfrm>
              <a:off x="6" y="4074"/>
              <a:ext cx="1209" cy="266"/>
            </a:xfrm>
            <a:custGeom>
              <a:avLst/>
              <a:gdLst>
                <a:gd name="T0" fmla="*/ 0 w 1550"/>
                <a:gd name="T1" fmla="*/ 340 h 340"/>
                <a:gd name="T2" fmla="*/ 0 w 1550"/>
                <a:gd name="T3" fmla="*/ 0 h 340"/>
                <a:gd name="T4" fmla="*/ 1163 w 1550"/>
                <a:gd name="T5" fmla="*/ 0 h 340"/>
                <a:gd name="T6" fmla="*/ 1243 w 1550"/>
                <a:gd name="T7" fmla="*/ 34 h 340"/>
                <a:gd name="T8" fmla="*/ 1550 w 1550"/>
                <a:gd name="T9" fmla="*/ 340 h 340"/>
                <a:gd name="T10" fmla="*/ 0 w 1550"/>
                <a:gd name="T11" fmla="*/ 340 h 340"/>
              </a:gdLst>
              <a:ahLst/>
              <a:cxnLst>
                <a:cxn ang="0">
                  <a:pos x="T0" y="T1"/>
                </a:cxn>
                <a:cxn ang="0">
                  <a:pos x="T2" y="T3"/>
                </a:cxn>
                <a:cxn ang="0">
                  <a:pos x="T4" y="T5"/>
                </a:cxn>
                <a:cxn ang="0">
                  <a:pos x="T6" y="T7"/>
                </a:cxn>
                <a:cxn ang="0">
                  <a:pos x="T8" y="T9"/>
                </a:cxn>
                <a:cxn ang="0">
                  <a:pos x="T10" y="T11"/>
                </a:cxn>
              </a:cxnLst>
              <a:rect l="0" t="0" r="r" b="b"/>
              <a:pathLst>
                <a:path w="1550" h="340">
                  <a:moveTo>
                    <a:pt x="0" y="340"/>
                  </a:moveTo>
                  <a:lnTo>
                    <a:pt x="0" y="0"/>
                  </a:lnTo>
                  <a:lnTo>
                    <a:pt x="1163" y="0"/>
                  </a:lnTo>
                  <a:cubicBezTo>
                    <a:pt x="1189" y="0"/>
                    <a:pt x="1225" y="15"/>
                    <a:pt x="1243" y="34"/>
                  </a:cubicBezTo>
                  <a:lnTo>
                    <a:pt x="1550" y="340"/>
                  </a:lnTo>
                  <a:lnTo>
                    <a:pt x="0" y="340"/>
                  </a:lnTo>
                  <a:close/>
                </a:path>
              </a:pathLst>
            </a:custGeom>
            <a:solidFill>
              <a:srgbClr val="0A2D6E"/>
            </a:solidFill>
            <a:ln w="20638" cap="flat">
              <a:solidFill>
                <a:srgbClr val="0A2D6E"/>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29" name="AutoShape 9"/>
          <p:cNvSpPr>
            <a:spLocks noChangeAspect="1" noChangeArrowheads="1" noTextEdit="1"/>
          </p:cNvSpPr>
          <p:nvPr userDrawn="1"/>
        </p:nvSpPr>
        <p:spPr bwMode="auto">
          <a:xfrm>
            <a:off x="-19050" y="-12700"/>
            <a:ext cx="20116800" cy="2187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880" tIns="91440" rIns="182880" bIns="91440" numCol="1" anchor="t" anchorCtr="0" compatLnSpc="1">
            <a:prstTxWarp prst="textNoShape">
              <a:avLst/>
            </a:prstTxWarp>
          </a:bodyPr>
          <a:lstStyle/>
          <a:p>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976976" y="339100"/>
            <a:ext cx="3287778" cy="1188000"/>
          </a:xfrm>
          <a:prstGeom prst="rect">
            <a:avLst/>
          </a:prstGeom>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de-DE" dirty="0"/>
          </a:p>
        </p:txBody>
      </p:sp>
      <p:sp>
        <p:nvSpPr>
          <p:cNvPr id="3" name="Content Placeholder 2"/>
          <p:cNvSpPr>
            <a:spLocks noGrp="1"/>
          </p:cNvSpPr>
          <p:nvPr>
            <p:ph idx="1"/>
          </p:nvPr>
        </p:nvSpPr>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e Placeholder 3"/>
          <p:cNvSpPr>
            <a:spLocks noGrp="1"/>
          </p:cNvSpPr>
          <p:nvPr>
            <p:ph type="dt" sz="half" idx="10"/>
          </p:nvPr>
        </p:nvSpPr>
        <p:spPr/>
        <p:txBody>
          <a:bodyPr rtlCol="0"/>
          <a:lstStyle>
            <a:lvl1pPr defTabSz="1828800" fontAlgn="auto">
              <a:spcBef>
                <a:spcPts val="0"/>
              </a:spcBef>
              <a:spcAft>
                <a:spcPts val="0"/>
              </a:spcAft>
              <a:defRPr>
                <a:solidFill>
                  <a:schemeClr val="bg1"/>
                </a:solidFill>
                <a:latin typeface="+mn-lt"/>
                <a:ea typeface="+mn-ea"/>
                <a:cs typeface="+mn-cs"/>
              </a:defRPr>
            </a:lvl1pPr>
          </a:lstStyle>
          <a:p>
            <a:pPr>
              <a:defRPr/>
            </a:pPr>
            <a:fld id="{EEE0BB0D-202D-4896-8C17-D26DAEA51F6E}" type="datetime1">
              <a:rPr lang="de-DE" smtClean="0"/>
              <a:t>13.06.2023</a:t>
            </a:fld>
            <a:endParaRPr lang="en-US" dirty="0"/>
          </a:p>
        </p:txBody>
      </p:sp>
      <p:sp>
        <p:nvSpPr>
          <p:cNvPr id="5" name="Footer Placeholder 4"/>
          <p:cNvSpPr>
            <a:spLocks noGrp="1"/>
          </p:cNvSpPr>
          <p:nvPr>
            <p:ph type="ftr" sz="quarter" idx="11"/>
          </p:nvPr>
        </p:nvSpPr>
        <p:spPr/>
        <p:txBody>
          <a:bodyPr rtlCol="0"/>
          <a:lstStyle>
            <a:lvl1pPr defTabSz="1828800" fontAlgn="auto">
              <a:spcBef>
                <a:spcPts val="0"/>
              </a:spcBef>
              <a:spcAft>
                <a:spcPts val="0"/>
              </a:spcAft>
              <a:defRPr>
                <a:solidFill>
                  <a:schemeClr val="bg1"/>
                </a:solidFill>
                <a:latin typeface="+mn-lt"/>
                <a:ea typeface="+mn-ea"/>
                <a:cs typeface="+mn-cs"/>
              </a:defRPr>
            </a:lvl1pPr>
          </a:lstStyle>
          <a:p>
            <a:pPr>
              <a:defRPr/>
            </a:pPr>
            <a:r>
              <a:rPr lang="en-US" smtClean="0"/>
              <a:t>HELIPORT Final Workshop 2023    alexander.kessler@uni-jena.de</a:t>
            </a:r>
            <a:endParaRPr lang="en-US" dirty="0"/>
          </a:p>
        </p:txBody>
      </p:sp>
      <p:sp>
        <p:nvSpPr>
          <p:cNvPr id="6" name="Slide Number Placeholder 5"/>
          <p:cNvSpPr>
            <a:spLocks noGrp="1"/>
          </p:cNvSpPr>
          <p:nvPr>
            <p:ph type="sldNum" sz="quarter" idx="12"/>
          </p:nvPr>
        </p:nvSpPr>
        <p:spPr/>
        <p:txBody>
          <a:bodyPr rtlCol="0"/>
          <a:lstStyle>
            <a:lvl1pPr defTabSz="1828800" fontAlgn="auto">
              <a:spcBef>
                <a:spcPts val="0"/>
              </a:spcBef>
              <a:spcAft>
                <a:spcPts val="0"/>
              </a:spcAft>
              <a:defRPr>
                <a:solidFill>
                  <a:schemeClr val="bg1"/>
                </a:solidFill>
                <a:latin typeface="+mn-lt"/>
                <a:ea typeface="+mn-ea"/>
                <a:cs typeface="+mn-cs"/>
              </a:defRPr>
            </a:lvl1pPr>
          </a:lstStyle>
          <a:p>
            <a:pPr>
              <a:defRPr/>
            </a:pPr>
            <a:fld id="{3F3FC230-DEB5-4BF3-B1A7-64EAF675BC55}" type="slidenum">
              <a:rPr lang="en-US" smtClean="0"/>
              <a:pPr>
                <a:defRPr/>
              </a:pPr>
              <a:t>‹Nr.›</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de-DE"/>
          </a:p>
        </p:txBody>
      </p:sp>
      <p:sp>
        <p:nvSpPr>
          <p:cNvPr id="3" name="Content Placeholder 2"/>
          <p:cNvSpPr>
            <a:spLocks noGrp="1"/>
          </p:cNvSpPr>
          <p:nvPr>
            <p:ph sz="half" idx="1"/>
          </p:nvPr>
        </p:nvSpPr>
        <p:spPr>
          <a:xfrm>
            <a:off x="1219200" y="3200403"/>
            <a:ext cx="10769600" cy="9051926"/>
          </a:xfrm>
        </p:spPr>
        <p:txBody>
          <a:bodyPr/>
          <a:lstStyle>
            <a:lvl1pPr>
              <a:defRPr sz="5600"/>
            </a:lvl1pPr>
            <a:lvl2pPr>
              <a:defRPr sz="4800"/>
            </a:lvl2pPr>
            <a:lvl3pPr>
              <a:defRPr sz="4000"/>
            </a:lvl3pPr>
            <a:lvl4pPr>
              <a:defRPr sz="3600"/>
            </a:lvl4pPr>
            <a:lvl5pPr>
              <a:defRPr sz="3600"/>
            </a:lvl5pPr>
            <a:lvl6pPr>
              <a:defRPr sz="3600"/>
            </a:lvl6pPr>
            <a:lvl7pPr>
              <a:defRPr sz="3600"/>
            </a:lvl7pPr>
            <a:lvl8pPr>
              <a:defRPr sz="3600"/>
            </a:lvl8pPr>
            <a:lvl9pPr>
              <a:defRPr sz="3600"/>
            </a:lvl9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Content Placeholder 3"/>
          <p:cNvSpPr>
            <a:spLocks noGrp="1"/>
          </p:cNvSpPr>
          <p:nvPr>
            <p:ph sz="half" idx="2"/>
          </p:nvPr>
        </p:nvSpPr>
        <p:spPr>
          <a:xfrm>
            <a:off x="12395200" y="3200403"/>
            <a:ext cx="10769600" cy="9051926"/>
          </a:xfrm>
        </p:spPr>
        <p:txBody>
          <a:bodyPr/>
          <a:lstStyle>
            <a:lvl1pPr>
              <a:defRPr sz="5600"/>
            </a:lvl1pPr>
            <a:lvl2pPr>
              <a:defRPr sz="4800"/>
            </a:lvl2pPr>
            <a:lvl3pPr>
              <a:defRPr sz="4000"/>
            </a:lvl3pPr>
            <a:lvl4pPr>
              <a:defRPr sz="3600"/>
            </a:lvl4pPr>
            <a:lvl5pPr>
              <a:defRPr sz="3600"/>
            </a:lvl5pPr>
            <a:lvl6pPr>
              <a:defRPr sz="3600"/>
            </a:lvl6pPr>
            <a:lvl7pPr>
              <a:defRPr sz="3600"/>
            </a:lvl7pPr>
            <a:lvl8pPr>
              <a:defRPr sz="3600"/>
            </a:lvl8pPr>
            <a:lvl9pPr>
              <a:defRPr sz="3600"/>
            </a:lvl9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e Placeholder 4"/>
          <p:cNvSpPr>
            <a:spLocks noGrp="1"/>
          </p:cNvSpPr>
          <p:nvPr>
            <p:ph type="dt" sz="half" idx="10"/>
          </p:nvPr>
        </p:nvSpPr>
        <p:spPr/>
        <p:txBody>
          <a:bodyPr rtlCol="0"/>
          <a:lstStyle>
            <a:lvl1pPr defTabSz="1828800" fontAlgn="auto">
              <a:spcBef>
                <a:spcPts val="0"/>
              </a:spcBef>
              <a:spcAft>
                <a:spcPts val="0"/>
              </a:spcAft>
              <a:defRPr>
                <a:solidFill>
                  <a:schemeClr val="bg1"/>
                </a:solidFill>
                <a:latin typeface="+mn-lt"/>
                <a:ea typeface="+mn-ea"/>
                <a:cs typeface="+mn-cs"/>
              </a:defRPr>
            </a:lvl1pPr>
          </a:lstStyle>
          <a:p>
            <a:pPr>
              <a:defRPr/>
            </a:pPr>
            <a:fld id="{383D3AEC-1536-4EE2-A397-98FCFE61B111}" type="datetime1">
              <a:rPr lang="de-DE" smtClean="0"/>
              <a:t>13.06.2023</a:t>
            </a:fld>
            <a:endParaRPr lang="en-US" dirty="0"/>
          </a:p>
        </p:txBody>
      </p:sp>
      <p:sp>
        <p:nvSpPr>
          <p:cNvPr id="6" name="Footer Placeholder 5"/>
          <p:cNvSpPr>
            <a:spLocks noGrp="1"/>
          </p:cNvSpPr>
          <p:nvPr>
            <p:ph type="ftr" sz="quarter" idx="11"/>
          </p:nvPr>
        </p:nvSpPr>
        <p:spPr/>
        <p:txBody>
          <a:bodyPr rtlCol="0"/>
          <a:lstStyle>
            <a:lvl1pPr defTabSz="1828800" fontAlgn="auto">
              <a:spcBef>
                <a:spcPts val="0"/>
              </a:spcBef>
              <a:spcAft>
                <a:spcPts val="0"/>
              </a:spcAft>
              <a:defRPr>
                <a:solidFill>
                  <a:schemeClr val="bg1"/>
                </a:solidFill>
                <a:latin typeface="+mn-lt"/>
                <a:ea typeface="+mn-ea"/>
                <a:cs typeface="+mn-cs"/>
              </a:defRPr>
            </a:lvl1pPr>
          </a:lstStyle>
          <a:p>
            <a:pPr>
              <a:defRPr/>
            </a:pPr>
            <a:r>
              <a:rPr lang="en-US" smtClean="0"/>
              <a:t>HELIPORT Final Workshop 2023    alexander.kessler@uni-jena.de</a:t>
            </a:r>
            <a:endParaRPr lang="en-US" dirty="0" smtClean="0"/>
          </a:p>
        </p:txBody>
      </p:sp>
      <p:sp>
        <p:nvSpPr>
          <p:cNvPr id="7" name="Slide Number Placeholder 6"/>
          <p:cNvSpPr>
            <a:spLocks noGrp="1"/>
          </p:cNvSpPr>
          <p:nvPr>
            <p:ph type="sldNum" sz="quarter" idx="12"/>
          </p:nvPr>
        </p:nvSpPr>
        <p:spPr/>
        <p:txBody>
          <a:bodyPr rtlCol="0"/>
          <a:lstStyle>
            <a:lvl1pPr defTabSz="1828800" fontAlgn="auto">
              <a:spcBef>
                <a:spcPts val="0"/>
              </a:spcBef>
              <a:spcAft>
                <a:spcPts val="0"/>
              </a:spcAft>
              <a:defRPr>
                <a:solidFill>
                  <a:schemeClr val="bg1"/>
                </a:solidFill>
                <a:latin typeface="+mn-lt"/>
                <a:ea typeface="+mn-ea"/>
                <a:cs typeface="+mn-cs"/>
              </a:defRPr>
            </a:lvl1pPr>
          </a:lstStyle>
          <a:p>
            <a:pPr>
              <a:defRPr/>
            </a:pPr>
            <a:fld id="{475E417F-7992-4430-A2ED-756AE639DBE5}" type="slidenum">
              <a:rPr lang="en-US" smtClean="0"/>
              <a:pPr>
                <a:defRPr/>
              </a:pPr>
              <a:t>‹Nr.›</a:t>
            </a:fld>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H.P. Titel und Inal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97002" y="233264"/>
            <a:ext cx="22174200" cy="819428"/>
          </a:xfrm>
        </p:spPr>
        <p:txBody>
          <a:bodyPr>
            <a:normAutofit/>
          </a:bodyPr>
          <a:lstStyle/>
          <a:p>
            <a:r>
              <a:rPr lang="en-US" noProof="0" dirty="0" smtClean="0"/>
              <a:t>Click to edit title master format</a:t>
            </a:r>
            <a:endParaRPr lang="en-US" noProof="0" dirty="0"/>
          </a:p>
        </p:txBody>
      </p:sp>
      <p:sp>
        <p:nvSpPr>
          <p:cNvPr id="3" name="Content Placeholder 2"/>
          <p:cNvSpPr>
            <a:spLocks noGrp="1"/>
          </p:cNvSpPr>
          <p:nvPr>
            <p:ph idx="1" hasCustomPrompt="1"/>
          </p:nvPr>
        </p:nvSpPr>
        <p:spPr/>
        <p:txBody>
          <a:bodyPr/>
          <a:lstStyle/>
          <a:p>
            <a:pPr lvl="0"/>
            <a:r>
              <a:rPr lang="en-US" dirty="0" smtClean="0"/>
              <a:t>Edit Text Master Styles</a:t>
            </a:r>
          </a:p>
          <a:p>
            <a:pPr lvl="1"/>
            <a:r>
              <a:rPr lang="en-US" dirty="0" smtClean="0"/>
              <a:t>Second level</a:t>
            </a:r>
          </a:p>
          <a:p>
            <a:pPr lvl="2"/>
            <a:r>
              <a:rPr lang="en-US" dirty="0" smtClean="0"/>
              <a:t>Third </a:t>
            </a:r>
            <a:r>
              <a:rPr lang="en-US" noProof="0" dirty="0" smtClean="0"/>
              <a:t>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0D6EF59B-7CF3-4029-87BB-0FCF92C04CDE}" type="datetime1">
              <a:rPr lang="de-DE" noProof="0" smtClean="0"/>
              <a:t>13.06.2023</a:t>
            </a:fld>
            <a:endParaRPr lang="en-US" noProof="0" dirty="0"/>
          </a:p>
        </p:txBody>
      </p:sp>
      <p:sp>
        <p:nvSpPr>
          <p:cNvPr id="5" name="Footer Placeholder 4"/>
          <p:cNvSpPr>
            <a:spLocks noGrp="1"/>
          </p:cNvSpPr>
          <p:nvPr>
            <p:ph type="ftr" sz="quarter" idx="11"/>
          </p:nvPr>
        </p:nvSpPr>
        <p:spPr/>
        <p:txBody>
          <a:bodyPr/>
          <a:lstStyle/>
          <a:p>
            <a:r>
              <a:rPr lang="en-US" noProof="0" smtClean="0"/>
              <a:t>HELIPORT Final Workshop 2023    alexander.kessler@uni-jena.de</a:t>
            </a:r>
            <a:endParaRPr lang="en-US" noProof="0" dirty="0"/>
          </a:p>
        </p:txBody>
      </p:sp>
      <p:sp>
        <p:nvSpPr>
          <p:cNvPr id="6" name="Slide Number Placeholder 5"/>
          <p:cNvSpPr>
            <a:spLocks noGrp="1"/>
          </p:cNvSpPr>
          <p:nvPr>
            <p:ph type="sldNum" sz="quarter" idx="12"/>
          </p:nvPr>
        </p:nvSpPr>
        <p:spPr/>
        <p:txBody>
          <a:bodyPr/>
          <a:lstStyle/>
          <a:p>
            <a:fld id="{EBEB721F-1515-4815-8BAC-2C06E19CB9A5}" type="slidenum">
              <a:rPr lang="en-US" noProof="0" smtClean="0"/>
              <a:t>‹Nr.›</a:t>
            </a:fld>
            <a:endParaRPr lang="en-US" noProof="0" dirty="0"/>
          </a:p>
        </p:txBody>
      </p:sp>
      <p:sp>
        <p:nvSpPr>
          <p:cNvPr id="8" name="Subtitle 2"/>
          <p:cNvSpPr>
            <a:spLocks noGrp="1"/>
          </p:cNvSpPr>
          <p:nvPr>
            <p:ph type="subTitle" idx="13" hasCustomPrompt="1"/>
          </p:nvPr>
        </p:nvSpPr>
        <p:spPr>
          <a:xfrm>
            <a:off x="6753620" y="1439241"/>
            <a:ext cx="7742636" cy="818812"/>
          </a:xfrm>
        </p:spPr>
        <p:txBody>
          <a:bodyPr>
            <a:noAutofit/>
          </a:bodyPr>
          <a:lstStyle>
            <a:lvl1pPr marL="0" indent="0" algn="l">
              <a:buNone/>
              <a:defRPr sz="4000">
                <a:solidFill>
                  <a:schemeClr val="tx2"/>
                </a:solidFill>
              </a:defRPr>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dirty="0" smtClean="0"/>
              <a:t>Click to edit subtitle master format</a:t>
            </a:r>
            <a:endParaRPr lang="en-US" dirty="0"/>
          </a:p>
        </p:txBody>
      </p:sp>
      <p:grpSp>
        <p:nvGrpSpPr>
          <p:cNvPr id="35" name="Gruppieren 34">
            <a:extLst>
              <a:ext uri="{FF2B5EF4-FFF2-40B4-BE49-F238E27FC236}">
                <a16:creationId xmlns:a16="http://schemas.microsoft.com/office/drawing/2014/main" id="{F5D9C9A0-7951-4196-AEE3-92BFCF5721F7}"/>
              </a:ext>
            </a:extLst>
          </p:cNvPr>
          <p:cNvGrpSpPr/>
          <p:nvPr userDrawn="1"/>
        </p:nvGrpSpPr>
        <p:grpSpPr>
          <a:xfrm>
            <a:off x="-4179800" y="1954093"/>
            <a:ext cx="3960000" cy="4259994"/>
            <a:chOff x="-2089900" y="977046"/>
            <a:chExt cx="1980000" cy="2129997"/>
          </a:xfrm>
        </p:grpSpPr>
        <p:sp>
          <p:nvSpPr>
            <p:cNvPr id="36" name="Folie Wechsel/Zurücksetzen/Textebenen">
              <a:extLst>
                <a:ext uri="{FF2B5EF4-FFF2-40B4-BE49-F238E27FC236}">
                  <a16:creationId xmlns:a16="http://schemas.microsoft.com/office/drawing/2014/main" id="{2AD43816-91E0-48A9-9BB1-AA81AD6B42F8}"/>
                </a:ext>
              </a:extLst>
            </p:cNvPr>
            <p:cNvSpPr txBox="1"/>
            <p:nvPr userDrawn="1"/>
          </p:nvSpPr>
          <p:spPr>
            <a:xfrm rot="10800000" flipH="1" flipV="1">
              <a:off x="-2089900" y="977046"/>
              <a:ext cx="1980000" cy="1980000"/>
            </a:xfrm>
            <a:prstGeom prst="rect">
              <a:avLst/>
            </a:prstGeom>
            <a:noFill/>
            <a:ln w="12700">
              <a:noFill/>
            </a:ln>
          </p:spPr>
          <p:txBody>
            <a:bodyPr vert="horz"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algn="r"/>
              <a:r>
                <a:rPr lang="en-US" sz="2000" noProof="0" dirty="0" smtClean="0">
                  <a:solidFill>
                    <a:srgbClr val="333333"/>
                  </a:solidFill>
                </a:rPr>
                <a:t>Change slide layout in the menu via:</a:t>
              </a:r>
            </a:p>
            <a:p>
              <a:pPr algn="r" defTabSz="1827980">
                <a:defRPr/>
              </a:pPr>
              <a:r>
                <a:rPr lang="en-US" sz="2000" noProof="0" dirty="0" smtClean="0">
                  <a:solidFill>
                    <a:srgbClr val="333333"/>
                  </a:solidFill>
                </a:rPr>
                <a:t>home // slides // layout</a:t>
              </a:r>
            </a:p>
            <a:p>
              <a:pPr algn="r" defTabSz="1827980">
                <a:defRPr/>
              </a:pPr>
              <a:endParaRPr lang="en-US" sz="2000" noProof="0" dirty="0" smtClean="0">
                <a:solidFill>
                  <a:srgbClr val="333333"/>
                </a:solidFill>
              </a:endParaRPr>
            </a:p>
            <a:p>
              <a:pPr algn="r" defTabSz="1827980">
                <a:defRPr/>
              </a:pPr>
              <a:r>
                <a:rPr lang="en-US" sz="2000" noProof="0" dirty="0" smtClean="0">
                  <a:solidFill>
                    <a:srgbClr val="333333"/>
                  </a:solidFill>
                </a:rPr>
                <a:t>Change text level</a:t>
              </a:r>
            </a:p>
            <a:p>
              <a:pPr algn="r" defTabSz="1827980">
                <a:defRPr/>
              </a:pPr>
              <a:r>
                <a:rPr lang="en-US" sz="2000" noProof="0" dirty="0" smtClean="0">
                  <a:solidFill>
                    <a:srgbClr val="333333"/>
                  </a:solidFill>
                </a:rPr>
                <a:t>in the menu via:</a:t>
              </a:r>
              <a:br>
                <a:rPr lang="en-US" sz="2000" noProof="0" dirty="0" smtClean="0">
                  <a:solidFill>
                    <a:srgbClr val="333333"/>
                  </a:solidFill>
                </a:rPr>
              </a:br>
              <a:r>
                <a:rPr lang="en-US" sz="2000" noProof="0" dirty="0" smtClean="0">
                  <a:solidFill>
                    <a:srgbClr val="333333"/>
                  </a:solidFill>
                </a:rPr>
                <a:t>home // paragraph // list level</a:t>
              </a:r>
              <a:endParaRPr lang="en-US" sz="2000" noProof="0" dirty="0">
                <a:solidFill>
                  <a:srgbClr val="333333"/>
                </a:solidFill>
              </a:endParaRPr>
            </a:p>
          </p:txBody>
        </p:sp>
        <p:grpSp>
          <p:nvGrpSpPr>
            <p:cNvPr id="37" name="Gruppieren 36">
              <a:extLst>
                <a:ext uri="{FF2B5EF4-FFF2-40B4-BE49-F238E27FC236}">
                  <a16:creationId xmlns:a16="http://schemas.microsoft.com/office/drawing/2014/main" id="{EF9548FA-1BF5-4FE2-AF99-BF36A949B5B1}"/>
                </a:ext>
              </a:extLst>
            </p:cNvPr>
            <p:cNvGrpSpPr/>
            <p:nvPr userDrawn="1"/>
          </p:nvGrpSpPr>
          <p:grpSpPr>
            <a:xfrm>
              <a:off x="-1549900" y="2315043"/>
              <a:ext cx="1438338" cy="792000"/>
              <a:chOff x="-1549900" y="3064343"/>
              <a:chExt cx="1438338" cy="792000"/>
            </a:xfrm>
          </p:grpSpPr>
          <p:pic>
            <p:nvPicPr>
              <p:cNvPr id="38" name="Listenebene erhöhen">
                <a:extLst>
                  <a:ext uri="{FF2B5EF4-FFF2-40B4-BE49-F238E27FC236}">
                    <a16:creationId xmlns:a16="http://schemas.microsoft.com/office/drawing/2014/main" id="{245DC52B-8031-479C-9378-4A9805176643}"/>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747100" y="3064343"/>
                <a:ext cx="635538" cy="3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9" name="Listenebene verringern">
                <a:extLst>
                  <a:ext uri="{FF2B5EF4-FFF2-40B4-BE49-F238E27FC236}">
                    <a16:creationId xmlns:a16="http://schemas.microsoft.com/office/drawing/2014/main" id="{C6C92D6C-97C2-4218-8E48-AE686D7B0D00}"/>
                  </a:ext>
                </a:extLst>
              </p:cNvPr>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747100" y="3532343"/>
                <a:ext cx="635538" cy="3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 name="Text // Listenebene erhöhen">
                <a:extLst>
                  <a:ext uri="{FF2B5EF4-FFF2-40B4-BE49-F238E27FC236}">
                    <a16:creationId xmlns:a16="http://schemas.microsoft.com/office/drawing/2014/main" id="{1A822F79-4571-4D0A-A7F2-0324FFA06956}"/>
                  </a:ext>
                </a:extLst>
              </p:cNvPr>
              <p:cNvSpPr txBox="1"/>
              <p:nvPr userDrawn="1"/>
            </p:nvSpPr>
            <p:spPr>
              <a:xfrm>
                <a:off x="-1549900" y="3064343"/>
                <a:ext cx="720000" cy="324000"/>
              </a:xfrm>
              <a:prstGeom prst="rect">
                <a:avLst/>
              </a:prstGeom>
              <a:noFill/>
            </p:spPr>
            <p:txBody>
              <a:bodyPr wrap="square" lIns="0" tIns="0" rIns="0" bIns="0" rtlCol="0">
                <a:noAutofit/>
              </a:bodyPr>
              <a:lstStyle/>
              <a:p>
                <a:pPr algn="r" defTabSz="1827980">
                  <a:defRPr/>
                </a:pPr>
                <a:r>
                  <a:rPr lang="en-US" sz="2000" noProof="0" dirty="0" smtClean="0">
                    <a:solidFill>
                      <a:srgbClr val="333333"/>
                    </a:solidFill>
                  </a:rPr>
                  <a:t>Increase list level</a:t>
                </a:r>
                <a:endParaRPr lang="en-US" sz="2000" noProof="0" dirty="0">
                  <a:solidFill>
                    <a:srgbClr val="333333"/>
                  </a:solidFill>
                </a:endParaRPr>
              </a:p>
            </p:txBody>
          </p:sp>
          <p:sp>
            <p:nvSpPr>
              <p:cNvPr id="41" name="Text // Listenebene verringern">
                <a:extLst>
                  <a:ext uri="{FF2B5EF4-FFF2-40B4-BE49-F238E27FC236}">
                    <a16:creationId xmlns:a16="http://schemas.microsoft.com/office/drawing/2014/main" id="{5EEE0D9C-887A-487D-B6CE-1E98B27964DB}"/>
                  </a:ext>
                </a:extLst>
              </p:cNvPr>
              <p:cNvSpPr txBox="1"/>
              <p:nvPr userDrawn="1"/>
            </p:nvSpPr>
            <p:spPr>
              <a:xfrm>
                <a:off x="-1549900" y="3532343"/>
                <a:ext cx="720000" cy="324000"/>
              </a:xfrm>
              <a:prstGeom prst="rect">
                <a:avLst/>
              </a:prstGeom>
              <a:noFill/>
            </p:spPr>
            <p:txBody>
              <a:bodyPr wrap="square" lIns="0" tIns="0" rIns="0" bIns="0" rtlCol="0">
                <a:noAutofit/>
              </a:bodyPr>
              <a:lstStyle/>
              <a:p>
                <a:pPr algn="r" defTabSz="1827980">
                  <a:defRPr/>
                </a:pPr>
                <a:r>
                  <a:rPr lang="en-US" sz="2000" noProof="0" dirty="0" smtClean="0">
                    <a:solidFill>
                      <a:srgbClr val="333333"/>
                    </a:solidFill>
                  </a:rPr>
                  <a:t>Lower</a:t>
                </a:r>
              </a:p>
              <a:p>
                <a:pPr algn="r" defTabSz="1827980">
                  <a:defRPr/>
                </a:pPr>
                <a:r>
                  <a:rPr lang="en-US" sz="2000" noProof="0" dirty="0" smtClean="0">
                    <a:solidFill>
                      <a:srgbClr val="333333"/>
                    </a:solidFill>
                  </a:rPr>
                  <a:t>list level</a:t>
                </a:r>
                <a:endParaRPr lang="en-US" sz="2000" noProof="0" dirty="0">
                  <a:solidFill>
                    <a:srgbClr val="333333"/>
                  </a:solidFill>
                </a:endParaRPr>
              </a:p>
            </p:txBody>
          </p:sp>
        </p:grpSp>
      </p:grpSp>
    </p:spTree>
    <p:extLst>
      <p:ext uri="{BB962C8B-B14F-4D97-AF65-F5344CB8AC3E}">
        <p14:creationId xmlns:p14="http://schemas.microsoft.com/office/powerpoint/2010/main" val="3066932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Titel und Inhal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97002" y="984738"/>
            <a:ext cx="22174200" cy="819428"/>
          </a:xfrm>
        </p:spPr>
        <p:txBody>
          <a:bodyPr>
            <a:normAutofit/>
          </a:bodyPr>
          <a:lstStyle/>
          <a:p>
            <a:r>
              <a:rPr lang="en-US" noProof="0" dirty="0" smtClean="0"/>
              <a:t>Click to edit title master format</a:t>
            </a:r>
            <a:endParaRPr lang="en-US" noProof="0" dirty="0"/>
          </a:p>
        </p:txBody>
      </p:sp>
      <p:sp>
        <p:nvSpPr>
          <p:cNvPr id="3" name="Content Placeholder 2"/>
          <p:cNvSpPr>
            <a:spLocks noGrp="1"/>
          </p:cNvSpPr>
          <p:nvPr>
            <p:ph idx="1" hasCustomPrompt="1"/>
          </p:nvPr>
        </p:nvSpPr>
        <p:spPr/>
        <p:txBody>
          <a:bodyPr/>
          <a:lstStyle/>
          <a:p>
            <a:pPr lvl="0"/>
            <a:r>
              <a:rPr lang="en-US" dirty="0" smtClean="0"/>
              <a:t>Edit Text Master Styles</a:t>
            </a:r>
          </a:p>
          <a:p>
            <a:pPr lvl="1"/>
            <a:r>
              <a:rPr lang="en-US" dirty="0" smtClean="0"/>
              <a:t>Second level</a:t>
            </a:r>
          </a:p>
          <a:p>
            <a:pPr lvl="2"/>
            <a:r>
              <a:rPr lang="en-US" dirty="0" smtClean="0"/>
              <a:t>Third </a:t>
            </a:r>
            <a:r>
              <a:rPr lang="en-US" noProof="0" dirty="0" smtClean="0"/>
              <a:t>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C0E3F45-4736-4847-A585-7B512DA8128B}" type="datetime1">
              <a:rPr lang="de-DE" noProof="0" smtClean="0"/>
              <a:t>13.06.2023</a:t>
            </a:fld>
            <a:endParaRPr lang="en-US" noProof="0" dirty="0"/>
          </a:p>
        </p:txBody>
      </p:sp>
      <p:sp>
        <p:nvSpPr>
          <p:cNvPr id="5" name="Footer Placeholder 4"/>
          <p:cNvSpPr>
            <a:spLocks noGrp="1"/>
          </p:cNvSpPr>
          <p:nvPr>
            <p:ph type="ftr" sz="quarter" idx="11"/>
          </p:nvPr>
        </p:nvSpPr>
        <p:spPr/>
        <p:txBody>
          <a:bodyPr/>
          <a:lstStyle/>
          <a:p>
            <a:r>
              <a:rPr lang="en-US" noProof="0" smtClean="0"/>
              <a:t>HELIPORT Final Workshop 2023    alexander.kessler@uni-jena.de</a:t>
            </a:r>
            <a:endParaRPr lang="en-US" noProof="0" dirty="0"/>
          </a:p>
        </p:txBody>
      </p:sp>
      <p:sp>
        <p:nvSpPr>
          <p:cNvPr id="6" name="Slide Number Placeholder 5"/>
          <p:cNvSpPr>
            <a:spLocks noGrp="1"/>
          </p:cNvSpPr>
          <p:nvPr>
            <p:ph type="sldNum" sz="quarter" idx="12"/>
          </p:nvPr>
        </p:nvSpPr>
        <p:spPr/>
        <p:txBody>
          <a:bodyPr/>
          <a:lstStyle/>
          <a:p>
            <a:fld id="{EBEB721F-1515-4815-8BAC-2C06E19CB9A5}" type="slidenum">
              <a:rPr lang="en-US" noProof="0" smtClean="0"/>
              <a:t>‹Nr.›</a:t>
            </a:fld>
            <a:endParaRPr lang="en-US" noProof="0" dirty="0"/>
          </a:p>
        </p:txBody>
      </p:sp>
      <p:sp>
        <p:nvSpPr>
          <p:cNvPr id="8" name="Subtitle 2"/>
          <p:cNvSpPr>
            <a:spLocks noGrp="1"/>
          </p:cNvSpPr>
          <p:nvPr>
            <p:ph type="subTitle" idx="13" hasCustomPrompt="1"/>
          </p:nvPr>
        </p:nvSpPr>
        <p:spPr>
          <a:xfrm>
            <a:off x="1397002" y="1862724"/>
            <a:ext cx="22174200" cy="665484"/>
          </a:xfrm>
        </p:spPr>
        <p:txBody>
          <a:bodyPr>
            <a:noAutofit/>
          </a:bodyPr>
          <a:lstStyle>
            <a:lvl1pPr marL="0" indent="0" algn="l">
              <a:buNone/>
              <a:defRPr sz="4000">
                <a:solidFill>
                  <a:schemeClr val="tx2"/>
                </a:solidFill>
              </a:defRPr>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dirty="0" smtClean="0"/>
              <a:t>Click to edit subtitle master format</a:t>
            </a:r>
            <a:endParaRPr lang="en-US" dirty="0"/>
          </a:p>
        </p:txBody>
      </p:sp>
      <p:grpSp>
        <p:nvGrpSpPr>
          <p:cNvPr id="35" name="Gruppieren 34">
            <a:extLst>
              <a:ext uri="{FF2B5EF4-FFF2-40B4-BE49-F238E27FC236}">
                <a16:creationId xmlns:a16="http://schemas.microsoft.com/office/drawing/2014/main" id="{F5D9C9A0-7951-4196-AEE3-92BFCF5721F7}"/>
              </a:ext>
            </a:extLst>
          </p:cNvPr>
          <p:cNvGrpSpPr/>
          <p:nvPr userDrawn="1"/>
        </p:nvGrpSpPr>
        <p:grpSpPr>
          <a:xfrm>
            <a:off x="-4179800" y="1954093"/>
            <a:ext cx="3960000" cy="4259994"/>
            <a:chOff x="-2089900" y="977046"/>
            <a:chExt cx="1980000" cy="2129997"/>
          </a:xfrm>
        </p:grpSpPr>
        <p:sp>
          <p:nvSpPr>
            <p:cNvPr id="36" name="Folie Wechsel/Zurücksetzen/Textebenen">
              <a:extLst>
                <a:ext uri="{FF2B5EF4-FFF2-40B4-BE49-F238E27FC236}">
                  <a16:creationId xmlns:a16="http://schemas.microsoft.com/office/drawing/2014/main" id="{2AD43816-91E0-48A9-9BB1-AA81AD6B42F8}"/>
                </a:ext>
              </a:extLst>
            </p:cNvPr>
            <p:cNvSpPr txBox="1"/>
            <p:nvPr userDrawn="1"/>
          </p:nvSpPr>
          <p:spPr>
            <a:xfrm rot="10800000" flipH="1" flipV="1">
              <a:off x="-2089900" y="977046"/>
              <a:ext cx="1980000" cy="1980000"/>
            </a:xfrm>
            <a:prstGeom prst="rect">
              <a:avLst/>
            </a:prstGeom>
            <a:noFill/>
            <a:ln w="12700">
              <a:noFill/>
            </a:ln>
          </p:spPr>
          <p:txBody>
            <a:bodyPr vert="horz"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algn="r"/>
              <a:r>
                <a:rPr lang="en-US" sz="2000" noProof="0" dirty="0" smtClean="0">
                  <a:solidFill>
                    <a:srgbClr val="333333"/>
                  </a:solidFill>
                </a:rPr>
                <a:t>Change slide layout in the menu via:</a:t>
              </a:r>
            </a:p>
            <a:p>
              <a:pPr algn="r" defTabSz="1827980">
                <a:defRPr/>
              </a:pPr>
              <a:r>
                <a:rPr lang="en-US" sz="2000" noProof="0" dirty="0" smtClean="0">
                  <a:solidFill>
                    <a:srgbClr val="333333"/>
                  </a:solidFill>
                </a:rPr>
                <a:t>home // slides // layout</a:t>
              </a:r>
            </a:p>
            <a:p>
              <a:pPr algn="r" defTabSz="1827980">
                <a:defRPr/>
              </a:pPr>
              <a:endParaRPr lang="en-US" sz="2000" noProof="0" dirty="0" smtClean="0">
                <a:solidFill>
                  <a:srgbClr val="333333"/>
                </a:solidFill>
              </a:endParaRPr>
            </a:p>
            <a:p>
              <a:pPr algn="r" defTabSz="1827980">
                <a:defRPr/>
              </a:pPr>
              <a:r>
                <a:rPr lang="en-US" sz="2000" noProof="0" dirty="0" smtClean="0">
                  <a:solidFill>
                    <a:srgbClr val="333333"/>
                  </a:solidFill>
                </a:rPr>
                <a:t>Change text level</a:t>
              </a:r>
            </a:p>
            <a:p>
              <a:pPr algn="r" defTabSz="1827980">
                <a:defRPr/>
              </a:pPr>
              <a:r>
                <a:rPr lang="en-US" sz="2000" noProof="0" dirty="0" smtClean="0">
                  <a:solidFill>
                    <a:srgbClr val="333333"/>
                  </a:solidFill>
                </a:rPr>
                <a:t>in the menu via:</a:t>
              </a:r>
              <a:br>
                <a:rPr lang="en-US" sz="2000" noProof="0" dirty="0" smtClean="0">
                  <a:solidFill>
                    <a:srgbClr val="333333"/>
                  </a:solidFill>
                </a:rPr>
              </a:br>
              <a:r>
                <a:rPr lang="en-US" sz="2000" noProof="0" dirty="0" smtClean="0">
                  <a:solidFill>
                    <a:srgbClr val="333333"/>
                  </a:solidFill>
                </a:rPr>
                <a:t>home // paragraph // list level</a:t>
              </a:r>
              <a:endParaRPr lang="en-US" sz="2000" noProof="0" dirty="0">
                <a:solidFill>
                  <a:srgbClr val="333333"/>
                </a:solidFill>
              </a:endParaRPr>
            </a:p>
          </p:txBody>
        </p:sp>
        <p:grpSp>
          <p:nvGrpSpPr>
            <p:cNvPr id="37" name="Gruppieren 36">
              <a:extLst>
                <a:ext uri="{FF2B5EF4-FFF2-40B4-BE49-F238E27FC236}">
                  <a16:creationId xmlns:a16="http://schemas.microsoft.com/office/drawing/2014/main" id="{EF9548FA-1BF5-4FE2-AF99-BF36A949B5B1}"/>
                </a:ext>
              </a:extLst>
            </p:cNvPr>
            <p:cNvGrpSpPr/>
            <p:nvPr userDrawn="1"/>
          </p:nvGrpSpPr>
          <p:grpSpPr>
            <a:xfrm>
              <a:off x="-1549900" y="2315043"/>
              <a:ext cx="1438338" cy="792000"/>
              <a:chOff x="-1549900" y="3064343"/>
              <a:chExt cx="1438338" cy="792000"/>
            </a:xfrm>
          </p:grpSpPr>
          <p:pic>
            <p:nvPicPr>
              <p:cNvPr id="38" name="Listenebene erhöhen">
                <a:extLst>
                  <a:ext uri="{FF2B5EF4-FFF2-40B4-BE49-F238E27FC236}">
                    <a16:creationId xmlns:a16="http://schemas.microsoft.com/office/drawing/2014/main" id="{245DC52B-8031-479C-9378-4A9805176643}"/>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747100" y="3064343"/>
                <a:ext cx="635538" cy="3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9" name="Listenebene verringern">
                <a:extLst>
                  <a:ext uri="{FF2B5EF4-FFF2-40B4-BE49-F238E27FC236}">
                    <a16:creationId xmlns:a16="http://schemas.microsoft.com/office/drawing/2014/main" id="{C6C92D6C-97C2-4218-8E48-AE686D7B0D00}"/>
                  </a:ext>
                </a:extLst>
              </p:cNvPr>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747100" y="3532343"/>
                <a:ext cx="635538" cy="3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 name="Text // Listenebene erhöhen">
                <a:extLst>
                  <a:ext uri="{FF2B5EF4-FFF2-40B4-BE49-F238E27FC236}">
                    <a16:creationId xmlns:a16="http://schemas.microsoft.com/office/drawing/2014/main" id="{1A822F79-4571-4D0A-A7F2-0324FFA06956}"/>
                  </a:ext>
                </a:extLst>
              </p:cNvPr>
              <p:cNvSpPr txBox="1"/>
              <p:nvPr userDrawn="1"/>
            </p:nvSpPr>
            <p:spPr>
              <a:xfrm>
                <a:off x="-1549900" y="3064343"/>
                <a:ext cx="720000" cy="324000"/>
              </a:xfrm>
              <a:prstGeom prst="rect">
                <a:avLst/>
              </a:prstGeom>
              <a:noFill/>
            </p:spPr>
            <p:txBody>
              <a:bodyPr wrap="square" lIns="0" tIns="0" rIns="0" bIns="0" rtlCol="0">
                <a:noAutofit/>
              </a:bodyPr>
              <a:lstStyle/>
              <a:p>
                <a:pPr algn="r" defTabSz="1827980">
                  <a:defRPr/>
                </a:pPr>
                <a:r>
                  <a:rPr lang="en-US" sz="2000" noProof="0" dirty="0" smtClean="0">
                    <a:solidFill>
                      <a:srgbClr val="333333"/>
                    </a:solidFill>
                  </a:rPr>
                  <a:t>Increase list level</a:t>
                </a:r>
                <a:endParaRPr lang="en-US" sz="2000" noProof="0" dirty="0">
                  <a:solidFill>
                    <a:srgbClr val="333333"/>
                  </a:solidFill>
                </a:endParaRPr>
              </a:p>
            </p:txBody>
          </p:sp>
          <p:sp>
            <p:nvSpPr>
              <p:cNvPr id="41" name="Text // Listenebene verringern">
                <a:extLst>
                  <a:ext uri="{FF2B5EF4-FFF2-40B4-BE49-F238E27FC236}">
                    <a16:creationId xmlns:a16="http://schemas.microsoft.com/office/drawing/2014/main" id="{5EEE0D9C-887A-487D-B6CE-1E98B27964DB}"/>
                  </a:ext>
                </a:extLst>
              </p:cNvPr>
              <p:cNvSpPr txBox="1"/>
              <p:nvPr userDrawn="1"/>
            </p:nvSpPr>
            <p:spPr>
              <a:xfrm>
                <a:off x="-1549900" y="3532343"/>
                <a:ext cx="720000" cy="324000"/>
              </a:xfrm>
              <a:prstGeom prst="rect">
                <a:avLst/>
              </a:prstGeom>
              <a:noFill/>
            </p:spPr>
            <p:txBody>
              <a:bodyPr wrap="square" lIns="0" tIns="0" rIns="0" bIns="0" rtlCol="0">
                <a:noAutofit/>
              </a:bodyPr>
              <a:lstStyle/>
              <a:p>
                <a:pPr algn="r" defTabSz="1827980">
                  <a:defRPr/>
                </a:pPr>
                <a:r>
                  <a:rPr lang="en-US" sz="2000" noProof="0" dirty="0" smtClean="0">
                    <a:solidFill>
                      <a:srgbClr val="333333"/>
                    </a:solidFill>
                  </a:rPr>
                  <a:t>Lower</a:t>
                </a:r>
              </a:p>
              <a:p>
                <a:pPr algn="r" defTabSz="1827980">
                  <a:defRPr/>
                </a:pPr>
                <a:r>
                  <a:rPr lang="en-US" sz="2000" noProof="0" dirty="0" smtClean="0">
                    <a:solidFill>
                      <a:srgbClr val="333333"/>
                    </a:solidFill>
                  </a:rPr>
                  <a:t>list level</a:t>
                </a:r>
                <a:endParaRPr lang="en-US" sz="2000" noProof="0" dirty="0">
                  <a:solidFill>
                    <a:srgbClr val="333333"/>
                  </a:solidFill>
                </a:endParaRPr>
              </a:p>
            </p:txBody>
          </p:sp>
        </p:grpSp>
      </p:grpSp>
    </p:spTree>
    <p:extLst>
      <p:ext uri="{BB962C8B-B14F-4D97-AF65-F5344CB8AC3E}">
        <p14:creationId xmlns:p14="http://schemas.microsoft.com/office/powerpoint/2010/main" val="3916047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3_Titel und Inhalt">
    <p:spTree>
      <p:nvGrpSpPr>
        <p:cNvPr id="1" name=""/>
        <p:cNvGrpSpPr/>
        <p:nvPr/>
      </p:nvGrpSpPr>
      <p:grpSpPr>
        <a:xfrm>
          <a:off x="0" y="0"/>
          <a:ext cx="0" cy="0"/>
          <a:chOff x="0" y="0"/>
          <a:chExt cx="0" cy="0"/>
        </a:xfrm>
      </p:grpSpPr>
      <p:pic>
        <p:nvPicPr>
          <p:cNvPr id="11" name="Grafik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07378" y="12449339"/>
            <a:ext cx="2879668" cy="1187114"/>
          </a:xfrm>
          <a:prstGeom prst="rect">
            <a:avLst/>
          </a:prstGeom>
        </p:spPr>
      </p:pic>
      <p:sp>
        <p:nvSpPr>
          <p:cNvPr id="2" name="Title 1"/>
          <p:cNvSpPr>
            <a:spLocks noGrp="1"/>
          </p:cNvSpPr>
          <p:nvPr>
            <p:ph type="title" hasCustomPrompt="1"/>
          </p:nvPr>
        </p:nvSpPr>
        <p:spPr>
          <a:xfrm>
            <a:off x="1397002" y="984738"/>
            <a:ext cx="22174200" cy="819428"/>
          </a:xfrm>
        </p:spPr>
        <p:txBody>
          <a:bodyPr>
            <a:normAutofit/>
          </a:bodyPr>
          <a:lstStyle/>
          <a:p>
            <a:r>
              <a:rPr lang="en-US" noProof="0" dirty="0" smtClean="0"/>
              <a:t>Click to edit title master format</a:t>
            </a:r>
            <a:endParaRPr lang="en-US" noProof="0" dirty="0"/>
          </a:p>
        </p:txBody>
      </p:sp>
      <p:sp>
        <p:nvSpPr>
          <p:cNvPr id="3" name="Content Placeholder 2"/>
          <p:cNvSpPr>
            <a:spLocks noGrp="1"/>
          </p:cNvSpPr>
          <p:nvPr>
            <p:ph idx="1" hasCustomPrompt="1"/>
          </p:nvPr>
        </p:nvSpPr>
        <p:spPr/>
        <p:txBody>
          <a:bodyPr/>
          <a:lstStyle/>
          <a:p>
            <a:pPr lvl="0"/>
            <a:r>
              <a:rPr lang="en-US" dirty="0" smtClean="0"/>
              <a:t>Edit Text Master Styles</a:t>
            </a:r>
          </a:p>
          <a:p>
            <a:pPr lvl="1"/>
            <a:r>
              <a:rPr lang="en-US" dirty="0" smtClean="0"/>
              <a:t>Second level</a:t>
            </a:r>
          </a:p>
          <a:p>
            <a:pPr lvl="2"/>
            <a:r>
              <a:rPr lang="en-US" dirty="0" smtClean="0"/>
              <a:t>Third </a:t>
            </a:r>
            <a:r>
              <a:rPr lang="en-US" noProof="0" dirty="0" smtClean="0"/>
              <a:t>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654EDAA2-FC15-483E-90A5-7754410DA1E8}" type="datetime1">
              <a:rPr lang="de-DE" noProof="0" smtClean="0"/>
              <a:t>13.06.2023</a:t>
            </a:fld>
            <a:endParaRPr lang="en-US" noProof="0" dirty="0"/>
          </a:p>
        </p:txBody>
      </p:sp>
      <p:sp>
        <p:nvSpPr>
          <p:cNvPr id="5" name="Footer Placeholder 4"/>
          <p:cNvSpPr>
            <a:spLocks noGrp="1"/>
          </p:cNvSpPr>
          <p:nvPr>
            <p:ph type="ftr" sz="quarter" idx="11"/>
          </p:nvPr>
        </p:nvSpPr>
        <p:spPr/>
        <p:txBody>
          <a:bodyPr/>
          <a:lstStyle/>
          <a:p>
            <a:r>
              <a:rPr lang="en-US" noProof="0" smtClean="0"/>
              <a:t>HELIPORT Final Workshop 2023    alexander.kessler@uni-jena.de</a:t>
            </a:r>
            <a:endParaRPr lang="en-US" noProof="0" dirty="0"/>
          </a:p>
        </p:txBody>
      </p:sp>
      <p:sp>
        <p:nvSpPr>
          <p:cNvPr id="6" name="Slide Number Placeholder 5"/>
          <p:cNvSpPr>
            <a:spLocks noGrp="1"/>
          </p:cNvSpPr>
          <p:nvPr>
            <p:ph type="sldNum" sz="quarter" idx="12"/>
          </p:nvPr>
        </p:nvSpPr>
        <p:spPr/>
        <p:txBody>
          <a:bodyPr/>
          <a:lstStyle/>
          <a:p>
            <a:fld id="{EBEB721F-1515-4815-8BAC-2C06E19CB9A5}" type="slidenum">
              <a:rPr lang="en-US" noProof="0" smtClean="0"/>
              <a:t>‹Nr.›</a:t>
            </a:fld>
            <a:endParaRPr lang="en-US" noProof="0" dirty="0"/>
          </a:p>
        </p:txBody>
      </p:sp>
      <p:sp>
        <p:nvSpPr>
          <p:cNvPr id="8" name="Subtitle 2"/>
          <p:cNvSpPr>
            <a:spLocks noGrp="1"/>
          </p:cNvSpPr>
          <p:nvPr>
            <p:ph type="subTitle" idx="13" hasCustomPrompt="1"/>
          </p:nvPr>
        </p:nvSpPr>
        <p:spPr>
          <a:xfrm>
            <a:off x="1397002" y="1862724"/>
            <a:ext cx="22174200" cy="665484"/>
          </a:xfrm>
        </p:spPr>
        <p:txBody>
          <a:bodyPr>
            <a:noAutofit/>
          </a:bodyPr>
          <a:lstStyle>
            <a:lvl1pPr marL="0" indent="0" algn="l">
              <a:buNone/>
              <a:defRPr sz="4000">
                <a:solidFill>
                  <a:schemeClr val="tx2"/>
                </a:solidFill>
              </a:defRPr>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dirty="0" smtClean="0"/>
              <a:t>Click to edit subtitle master format</a:t>
            </a:r>
            <a:endParaRPr lang="en-US" dirty="0"/>
          </a:p>
        </p:txBody>
      </p:sp>
      <p:grpSp>
        <p:nvGrpSpPr>
          <p:cNvPr id="35" name="Gruppieren 34">
            <a:extLst>
              <a:ext uri="{FF2B5EF4-FFF2-40B4-BE49-F238E27FC236}">
                <a16:creationId xmlns:a16="http://schemas.microsoft.com/office/drawing/2014/main" id="{F5D9C9A0-7951-4196-AEE3-92BFCF5721F7}"/>
              </a:ext>
            </a:extLst>
          </p:cNvPr>
          <p:cNvGrpSpPr/>
          <p:nvPr userDrawn="1"/>
        </p:nvGrpSpPr>
        <p:grpSpPr>
          <a:xfrm>
            <a:off x="-4179800" y="1954093"/>
            <a:ext cx="3960000" cy="4259994"/>
            <a:chOff x="-2089900" y="977046"/>
            <a:chExt cx="1980000" cy="2129997"/>
          </a:xfrm>
        </p:grpSpPr>
        <p:sp>
          <p:nvSpPr>
            <p:cNvPr id="36" name="Folie Wechsel/Zurücksetzen/Textebenen">
              <a:extLst>
                <a:ext uri="{FF2B5EF4-FFF2-40B4-BE49-F238E27FC236}">
                  <a16:creationId xmlns:a16="http://schemas.microsoft.com/office/drawing/2014/main" id="{2AD43816-91E0-48A9-9BB1-AA81AD6B42F8}"/>
                </a:ext>
              </a:extLst>
            </p:cNvPr>
            <p:cNvSpPr txBox="1"/>
            <p:nvPr userDrawn="1"/>
          </p:nvSpPr>
          <p:spPr>
            <a:xfrm rot="10800000" flipH="1" flipV="1">
              <a:off x="-2089900" y="977046"/>
              <a:ext cx="1980000" cy="1980000"/>
            </a:xfrm>
            <a:prstGeom prst="rect">
              <a:avLst/>
            </a:prstGeom>
            <a:noFill/>
            <a:ln w="12700">
              <a:noFill/>
            </a:ln>
          </p:spPr>
          <p:txBody>
            <a:bodyPr vert="horz"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algn="r"/>
              <a:r>
                <a:rPr lang="en-US" sz="2000" noProof="0" dirty="0" smtClean="0">
                  <a:solidFill>
                    <a:srgbClr val="333333"/>
                  </a:solidFill>
                </a:rPr>
                <a:t>Change slide layout in the menu via:</a:t>
              </a:r>
            </a:p>
            <a:p>
              <a:pPr algn="r" defTabSz="1827980">
                <a:defRPr/>
              </a:pPr>
              <a:r>
                <a:rPr lang="en-US" sz="2000" noProof="0" dirty="0" smtClean="0">
                  <a:solidFill>
                    <a:srgbClr val="333333"/>
                  </a:solidFill>
                </a:rPr>
                <a:t>home // slides // layout</a:t>
              </a:r>
            </a:p>
            <a:p>
              <a:pPr algn="r" defTabSz="1827980">
                <a:defRPr/>
              </a:pPr>
              <a:endParaRPr lang="en-US" sz="2000" noProof="0" dirty="0" smtClean="0">
                <a:solidFill>
                  <a:srgbClr val="333333"/>
                </a:solidFill>
              </a:endParaRPr>
            </a:p>
            <a:p>
              <a:pPr algn="r" defTabSz="1827980">
                <a:defRPr/>
              </a:pPr>
              <a:r>
                <a:rPr lang="en-US" sz="2000" noProof="0" dirty="0" smtClean="0">
                  <a:solidFill>
                    <a:srgbClr val="333333"/>
                  </a:solidFill>
                </a:rPr>
                <a:t>Change text level</a:t>
              </a:r>
            </a:p>
            <a:p>
              <a:pPr algn="r" defTabSz="1827980">
                <a:defRPr/>
              </a:pPr>
              <a:r>
                <a:rPr lang="en-US" sz="2000" noProof="0" dirty="0" smtClean="0">
                  <a:solidFill>
                    <a:srgbClr val="333333"/>
                  </a:solidFill>
                </a:rPr>
                <a:t>in the menu via:</a:t>
              </a:r>
              <a:br>
                <a:rPr lang="en-US" sz="2000" noProof="0" dirty="0" smtClean="0">
                  <a:solidFill>
                    <a:srgbClr val="333333"/>
                  </a:solidFill>
                </a:rPr>
              </a:br>
              <a:r>
                <a:rPr lang="en-US" sz="2000" noProof="0" dirty="0" smtClean="0">
                  <a:solidFill>
                    <a:srgbClr val="333333"/>
                  </a:solidFill>
                </a:rPr>
                <a:t>home // paragraph // list level</a:t>
              </a:r>
              <a:endParaRPr lang="en-US" sz="2000" noProof="0" dirty="0">
                <a:solidFill>
                  <a:srgbClr val="333333"/>
                </a:solidFill>
              </a:endParaRPr>
            </a:p>
          </p:txBody>
        </p:sp>
        <p:grpSp>
          <p:nvGrpSpPr>
            <p:cNvPr id="37" name="Gruppieren 36">
              <a:extLst>
                <a:ext uri="{FF2B5EF4-FFF2-40B4-BE49-F238E27FC236}">
                  <a16:creationId xmlns:a16="http://schemas.microsoft.com/office/drawing/2014/main" id="{EF9548FA-1BF5-4FE2-AF99-BF36A949B5B1}"/>
                </a:ext>
              </a:extLst>
            </p:cNvPr>
            <p:cNvGrpSpPr/>
            <p:nvPr userDrawn="1"/>
          </p:nvGrpSpPr>
          <p:grpSpPr>
            <a:xfrm>
              <a:off x="-1549900" y="2315043"/>
              <a:ext cx="1438338" cy="792000"/>
              <a:chOff x="-1549900" y="3064343"/>
              <a:chExt cx="1438338" cy="792000"/>
            </a:xfrm>
          </p:grpSpPr>
          <p:pic>
            <p:nvPicPr>
              <p:cNvPr id="38" name="Listenebene erhöhen">
                <a:extLst>
                  <a:ext uri="{FF2B5EF4-FFF2-40B4-BE49-F238E27FC236}">
                    <a16:creationId xmlns:a16="http://schemas.microsoft.com/office/drawing/2014/main" id="{245DC52B-8031-479C-9378-4A9805176643}"/>
                  </a:ext>
                </a:extLst>
              </p:cNvPr>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747100" y="3064343"/>
                <a:ext cx="635538" cy="3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9" name="Listenebene verringern">
                <a:extLst>
                  <a:ext uri="{FF2B5EF4-FFF2-40B4-BE49-F238E27FC236}">
                    <a16:creationId xmlns:a16="http://schemas.microsoft.com/office/drawing/2014/main" id="{C6C92D6C-97C2-4218-8E48-AE686D7B0D00}"/>
                  </a:ext>
                </a:extLst>
              </p:cNvPr>
              <p:cNvPicPr>
                <a:picLocks noChangeAspect="1" noChangeArrowheads="1"/>
              </p:cNvPicPr>
              <p:nvPr userDrawn="1"/>
            </p:nvPicPr>
            <p:blipFill>
              <a:blip r:embed="rId4">
                <a:extLst>
                  <a:ext uri="{28A0092B-C50C-407E-A947-70E740481C1C}">
                    <a14:useLocalDpi xmlns:a14="http://schemas.microsoft.com/office/drawing/2010/main"/>
                  </a:ext>
                </a:extLst>
              </a:blip>
              <a:srcRect/>
              <a:stretch>
                <a:fillRect/>
              </a:stretch>
            </p:blipFill>
            <p:spPr bwMode="auto">
              <a:xfrm>
                <a:off x="-747100" y="3532343"/>
                <a:ext cx="635538" cy="3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 name="Text // Listenebene erhöhen">
                <a:extLst>
                  <a:ext uri="{FF2B5EF4-FFF2-40B4-BE49-F238E27FC236}">
                    <a16:creationId xmlns:a16="http://schemas.microsoft.com/office/drawing/2014/main" id="{1A822F79-4571-4D0A-A7F2-0324FFA06956}"/>
                  </a:ext>
                </a:extLst>
              </p:cNvPr>
              <p:cNvSpPr txBox="1"/>
              <p:nvPr userDrawn="1"/>
            </p:nvSpPr>
            <p:spPr>
              <a:xfrm>
                <a:off x="-1549900" y="3064343"/>
                <a:ext cx="720000" cy="324000"/>
              </a:xfrm>
              <a:prstGeom prst="rect">
                <a:avLst/>
              </a:prstGeom>
              <a:noFill/>
            </p:spPr>
            <p:txBody>
              <a:bodyPr wrap="square" lIns="0" tIns="0" rIns="0" bIns="0" rtlCol="0">
                <a:noAutofit/>
              </a:bodyPr>
              <a:lstStyle/>
              <a:p>
                <a:pPr algn="r" defTabSz="1827980">
                  <a:defRPr/>
                </a:pPr>
                <a:r>
                  <a:rPr lang="en-US" sz="2000" noProof="0" dirty="0" smtClean="0">
                    <a:solidFill>
                      <a:srgbClr val="333333"/>
                    </a:solidFill>
                  </a:rPr>
                  <a:t>Increase list level</a:t>
                </a:r>
                <a:endParaRPr lang="en-US" sz="2000" noProof="0" dirty="0">
                  <a:solidFill>
                    <a:srgbClr val="333333"/>
                  </a:solidFill>
                </a:endParaRPr>
              </a:p>
            </p:txBody>
          </p:sp>
          <p:sp>
            <p:nvSpPr>
              <p:cNvPr id="41" name="Text // Listenebene verringern">
                <a:extLst>
                  <a:ext uri="{FF2B5EF4-FFF2-40B4-BE49-F238E27FC236}">
                    <a16:creationId xmlns:a16="http://schemas.microsoft.com/office/drawing/2014/main" id="{5EEE0D9C-887A-487D-B6CE-1E98B27964DB}"/>
                  </a:ext>
                </a:extLst>
              </p:cNvPr>
              <p:cNvSpPr txBox="1"/>
              <p:nvPr userDrawn="1"/>
            </p:nvSpPr>
            <p:spPr>
              <a:xfrm>
                <a:off x="-1549900" y="3532343"/>
                <a:ext cx="720000" cy="324000"/>
              </a:xfrm>
              <a:prstGeom prst="rect">
                <a:avLst/>
              </a:prstGeom>
              <a:noFill/>
            </p:spPr>
            <p:txBody>
              <a:bodyPr wrap="square" lIns="0" tIns="0" rIns="0" bIns="0" rtlCol="0">
                <a:noAutofit/>
              </a:bodyPr>
              <a:lstStyle/>
              <a:p>
                <a:pPr algn="r" defTabSz="1827980">
                  <a:defRPr/>
                </a:pPr>
                <a:r>
                  <a:rPr lang="en-US" sz="2000" noProof="0" dirty="0" smtClean="0">
                    <a:solidFill>
                      <a:srgbClr val="333333"/>
                    </a:solidFill>
                  </a:rPr>
                  <a:t>Lower</a:t>
                </a:r>
              </a:p>
              <a:p>
                <a:pPr algn="r" defTabSz="1827980">
                  <a:defRPr/>
                </a:pPr>
                <a:r>
                  <a:rPr lang="en-US" sz="2000" noProof="0" dirty="0" smtClean="0">
                    <a:solidFill>
                      <a:srgbClr val="333333"/>
                    </a:solidFill>
                  </a:rPr>
                  <a:t>list level</a:t>
                </a:r>
                <a:endParaRPr lang="en-US" sz="2000" noProof="0" dirty="0">
                  <a:solidFill>
                    <a:srgbClr val="333333"/>
                  </a:solidFill>
                </a:endParaRPr>
              </a:p>
            </p:txBody>
          </p:sp>
        </p:grpSp>
      </p:grpSp>
      <p:pic>
        <p:nvPicPr>
          <p:cNvPr id="10" name="Grafik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2724083" y="12531802"/>
            <a:ext cx="2194666" cy="730724"/>
          </a:xfrm>
          <a:prstGeom prst="rect">
            <a:avLst/>
          </a:prstGeom>
        </p:spPr>
      </p:pic>
    </p:spTree>
    <p:extLst>
      <p:ext uri="{BB962C8B-B14F-4D97-AF65-F5344CB8AC3E}">
        <p14:creationId xmlns:p14="http://schemas.microsoft.com/office/powerpoint/2010/main" val="1178906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4_Titel und Inhal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97002" y="984738"/>
            <a:ext cx="22174200" cy="819428"/>
          </a:xfrm>
        </p:spPr>
        <p:txBody>
          <a:bodyPr>
            <a:normAutofit/>
          </a:bodyPr>
          <a:lstStyle/>
          <a:p>
            <a:r>
              <a:rPr lang="en-US" noProof="0" dirty="0" smtClean="0"/>
              <a:t>Click to edit title master format</a:t>
            </a:r>
            <a:endParaRPr lang="en-US" noProof="0" dirty="0"/>
          </a:p>
        </p:txBody>
      </p:sp>
      <p:sp>
        <p:nvSpPr>
          <p:cNvPr id="3" name="Content Placeholder 2"/>
          <p:cNvSpPr>
            <a:spLocks noGrp="1"/>
          </p:cNvSpPr>
          <p:nvPr>
            <p:ph idx="1" hasCustomPrompt="1"/>
          </p:nvPr>
        </p:nvSpPr>
        <p:spPr/>
        <p:txBody>
          <a:bodyPr/>
          <a:lstStyle/>
          <a:p>
            <a:pPr lvl="0"/>
            <a:r>
              <a:rPr lang="en-US" dirty="0" smtClean="0"/>
              <a:t>Edit Text Master Styles</a:t>
            </a:r>
          </a:p>
          <a:p>
            <a:pPr lvl="1"/>
            <a:r>
              <a:rPr lang="en-US" dirty="0" smtClean="0"/>
              <a:t>Second level</a:t>
            </a:r>
          </a:p>
          <a:p>
            <a:pPr lvl="2"/>
            <a:r>
              <a:rPr lang="en-US" dirty="0" smtClean="0"/>
              <a:t>Third </a:t>
            </a:r>
            <a:r>
              <a:rPr lang="en-US" noProof="0" dirty="0" smtClean="0"/>
              <a:t>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A216355-CC46-480F-A26C-EB5A2DF361F6}" type="datetime1">
              <a:rPr lang="de-DE" noProof="0" smtClean="0"/>
              <a:t>13.06.2023</a:t>
            </a:fld>
            <a:endParaRPr lang="en-US" noProof="0" dirty="0"/>
          </a:p>
        </p:txBody>
      </p:sp>
      <p:sp>
        <p:nvSpPr>
          <p:cNvPr id="5" name="Footer Placeholder 4"/>
          <p:cNvSpPr>
            <a:spLocks noGrp="1"/>
          </p:cNvSpPr>
          <p:nvPr>
            <p:ph type="ftr" sz="quarter" idx="11"/>
          </p:nvPr>
        </p:nvSpPr>
        <p:spPr/>
        <p:txBody>
          <a:bodyPr/>
          <a:lstStyle/>
          <a:p>
            <a:r>
              <a:rPr lang="en-US" noProof="0" smtClean="0"/>
              <a:t>HELIPORT Final Workshop 2023    alexander.kessler@uni-jena.de</a:t>
            </a:r>
            <a:endParaRPr lang="en-US" noProof="0" dirty="0"/>
          </a:p>
        </p:txBody>
      </p:sp>
      <p:sp>
        <p:nvSpPr>
          <p:cNvPr id="6" name="Slide Number Placeholder 5"/>
          <p:cNvSpPr>
            <a:spLocks noGrp="1"/>
          </p:cNvSpPr>
          <p:nvPr>
            <p:ph type="sldNum" sz="quarter" idx="12"/>
          </p:nvPr>
        </p:nvSpPr>
        <p:spPr/>
        <p:txBody>
          <a:bodyPr/>
          <a:lstStyle/>
          <a:p>
            <a:fld id="{EBEB721F-1515-4815-8BAC-2C06E19CB9A5}" type="slidenum">
              <a:rPr lang="en-US" noProof="0" smtClean="0"/>
              <a:t>‹Nr.›</a:t>
            </a:fld>
            <a:endParaRPr lang="en-US" noProof="0" dirty="0"/>
          </a:p>
        </p:txBody>
      </p:sp>
      <p:sp>
        <p:nvSpPr>
          <p:cNvPr id="8" name="Subtitle 2"/>
          <p:cNvSpPr>
            <a:spLocks noGrp="1"/>
          </p:cNvSpPr>
          <p:nvPr>
            <p:ph type="subTitle" idx="13" hasCustomPrompt="1"/>
          </p:nvPr>
        </p:nvSpPr>
        <p:spPr>
          <a:xfrm>
            <a:off x="1397002" y="1862724"/>
            <a:ext cx="22174200" cy="665484"/>
          </a:xfrm>
        </p:spPr>
        <p:txBody>
          <a:bodyPr>
            <a:noAutofit/>
          </a:bodyPr>
          <a:lstStyle>
            <a:lvl1pPr marL="0" indent="0" algn="l">
              <a:buNone/>
              <a:defRPr sz="4000">
                <a:solidFill>
                  <a:schemeClr val="tx2"/>
                </a:solidFill>
              </a:defRPr>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dirty="0" smtClean="0"/>
              <a:t>Click to edit subtitle master format</a:t>
            </a:r>
            <a:endParaRPr lang="en-US" dirty="0"/>
          </a:p>
        </p:txBody>
      </p:sp>
      <p:grpSp>
        <p:nvGrpSpPr>
          <p:cNvPr id="35" name="Gruppieren 34">
            <a:extLst>
              <a:ext uri="{FF2B5EF4-FFF2-40B4-BE49-F238E27FC236}">
                <a16:creationId xmlns:a16="http://schemas.microsoft.com/office/drawing/2014/main" id="{F5D9C9A0-7951-4196-AEE3-92BFCF5721F7}"/>
              </a:ext>
            </a:extLst>
          </p:cNvPr>
          <p:cNvGrpSpPr/>
          <p:nvPr userDrawn="1"/>
        </p:nvGrpSpPr>
        <p:grpSpPr>
          <a:xfrm>
            <a:off x="-4179800" y="1954093"/>
            <a:ext cx="3960000" cy="4259994"/>
            <a:chOff x="-2089900" y="977046"/>
            <a:chExt cx="1980000" cy="2129997"/>
          </a:xfrm>
        </p:grpSpPr>
        <p:sp>
          <p:nvSpPr>
            <p:cNvPr id="36" name="Folie Wechsel/Zurücksetzen/Textebenen">
              <a:extLst>
                <a:ext uri="{FF2B5EF4-FFF2-40B4-BE49-F238E27FC236}">
                  <a16:creationId xmlns:a16="http://schemas.microsoft.com/office/drawing/2014/main" id="{2AD43816-91E0-48A9-9BB1-AA81AD6B42F8}"/>
                </a:ext>
              </a:extLst>
            </p:cNvPr>
            <p:cNvSpPr txBox="1"/>
            <p:nvPr userDrawn="1"/>
          </p:nvSpPr>
          <p:spPr>
            <a:xfrm rot="10800000" flipH="1" flipV="1">
              <a:off x="-2089900" y="977046"/>
              <a:ext cx="1980000" cy="1980000"/>
            </a:xfrm>
            <a:prstGeom prst="rect">
              <a:avLst/>
            </a:prstGeom>
            <a:noFill/>
            <a:ln w="12700">
              <a:noFill/>
            </a:ln>
          </p:spPr>
          <p:txBody>
            <a:bodyPr vert="horz"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algn="r"/>
              <a:r>
                <a:rPr lang="en-US" sz="2000" noProof="0" dirty="0" smtClean="0">
                  <a:solidFill>
                    <a:srgbClr val="333333"/>
                  </a:solidFill>
                </a:rPr>
                <a:t>Change slide layout in the menu via:</a:t>
              </a:r>
            </a:p>
            <a:p>
              <a:pPr algn="r" defTabSz="1827980">
                <a:defRPr/>
              </a:pPr>
              <a:r>
                <a:rPr lang="en-US" sz="2000" noProof="0" dirty="0" smtClean="0">
                  <a:solidFill>
                    <a:srgbClr val="333333"/>
                  </a:solidFill>
                </a:rPr>
                <a:t>home // slides // layout</a:t>
              </a:r>
            </a:p>
            <a:p>
              <a:pPr algn="r" defTabSz="1827980">
                <a:defRPr/>
              </a:pPr>
              <a:endParaRPr lang="en-US" sz="2000" noProof="0" dirty="0" smtClean="0">
                <a:solidFill>
                  <a:srgbClr val="333333"/>
                </a:solidFill>
              </a:endParaRPr>
            </a:p>
            <a:p>
              <a:pPr algn="r" defTabSz="1827980">
                <a:defRPr/>
              </a:pPr>
              <a:r>
                <a:rPr lang="en-US" sz="2000" noProof="0" dirty="0" smtClean="0">
                  <a:solidFill>
                    <a:srgbClr val="333333"/>
                  </a:solidFill>
                </a:rPr>
                <a:t>Change text level</a:t>
              </a:r>
            </a:p>
            <a:p>
              <a:pPr algn="r" defTabSz="1827980">
                <a:defRPr/>
              </a:pPr>
              <a:r>
                <a:rPr lang="en-US" sz="2000" noProof="0" dirty="0" smtClean="0">
                  <a:solidFill>
                    <a:srgbClr val="333333"/>
                  </a:solidFill>
                </a:rPr>
                <a:t>in the menu via:</a:t>
              </a:r>
              <a:br>
                <a:rPr lang="en-US" sz="2000" noProof="0" dirty="0" smtClean="0">
                  <a:solidFill>
                    <a:srgbClr val="333333"/>
                  </a:solidFill>
                </a:rPr>
              </a:br>
              <a:r>
                <a:rPr lang="en-US" sz="2000" noProof="0" dirty="0" smtClean="0">
                  <a:solidFill>
                    <a:srgbClr val="333333"/>
                  </a:solidFill>
                </a:rPr>
                <a:t>home // paragraph // list level</a:t>
              </a:r>
              <a:endParaRPr lang="en-US" sz="2000" noProof="0" dirty="0">
                <a:solidFill>
                  <a:srgbClr val="333333"/>
                </a:solidFill>
              </a:endParaRPr>
            </a:p>
          </p:txBody>
        </p:sp>
        <p:grpSp>
          <p:nvGrpSpPr>
            <p:cNvPr id="37" name="Gruppieren 36">
              <a:extLst>
                <a:ext uri="{FF2B5EF4-FFF2-40B4-BE49-F238E27FC236}">
                  <a16:creationId xmlns:a16="http://schemas.microsoft.com/office/drawing/2014/main" id="{EF9548FA-1BF5-4FE2-AF99-BF36A949B5B1}"/>
                </a:ext>
              </a:extLst>
            </p:cNvPr>
            <p:cNvGrpSpPr/>
            <p:nvPr userDrawn="1"/>
          </p:nvGrpSpPr>
          <p:grpSpPr>
            <a:xfrm>
              <a:off x="-1549900" y="2315043"/>
              <a:ext cx="1438338" cy="792000"/>
              <a:chOff x="-1549900" y="3064343"/>
              <a:chExt cx="1438338" cy="792000"/>
            </a:xfrm>
          </p:grpSpPr>
          <p:pic>
            <p:nvPicPr>
              <p:cNvPr id="38" name="Listenebene erhöhen">
                <a:extLst>
                  <a:ext uri="{FF2B5EF4-FFF2-40B4-BE49-F238E27FC236}">
                    <a16:creationId xmlns:a16="http://schemas.microsoft.com/office/drawing/2014/main" id="{245DC52B-8031-479C-9378-4A9805176643}"/>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747100" y="3064343"/>
                <a:ext cx="635538" cy="3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9" name="Listenebene verringern">
                <a:extLst>
                  <a:ext uri="{FF2B5EF4-FFF2-40B4-BE49-F238E27FC236}">
                    <a16:creationId xmlns:a16="http://schemas.microsoft.com/office/drawing/2014/main" id="{C6C92D6C-97C2-4218-8E48-AE686D7B0D00}"/>
                  </a:ext>
                </a:extLst>
              </p:cNvPr>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747100" y="3532343"/>
                <a:ext cx="635538" cy="3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 name="Text // Listenebene erhöhen">
                <a:extLst>
                  <a:ext uri="{FF2B5EF4-FFF2-40B4-BE49-F238E27FC236}">
                    <a16:creationId xmlns:a16="http://schemas.microsoft.com/office/drawing/2014/main" id="{1A822F79-4571-4D0A-A7F2-0324FFA06956}"/>
                  </a:ext>
                </a:extLst>
              </p:cNvPr>
              <p:cNvSpPr txBox="1"/>
              <p:nvPr userDrawn="1"/>
            </p:nvSpPr>
            <p:spPr>
              <a:xfrm>
                <a:off x="-1549900" y="3064343"/>
                <a:ext cx="720000" cy="324000"/>
              </a:xfrm>
              <a:prstGeom prst="rect">
                <a:avLst/>
              </a:prstGeom>
              <a:noFill/>
            </p:spPr>
            <p:txBody>
              <a:bodyPr wrap="square" lIns="0" tIns="0" rIns="0" bIns="0" rtlCol="0">
                <a:noAutofit/>
              </a:bodyPr>
              <a:lstStyle/>
              <a:p>
                <a:pPr algn="r" defTabSz="1827980">
                  <a:defRPr/>
                </a:pPr>
                <a:r>
                  <a:rPr lang="en-US" sz="2000" noProof="0" dirty="0" smtClean="0">
                    <a:solidFill>
                      <a:srgbClr val="333333"/>
                    </a:solidFill>
                  </a:rPr>
                  <a:t>Increase list level</a:t>
                </a:r>
                <a:endParaRPr lang="en-US" sz="2000" noProof="0" dirty="0">
                  <a:solidFill>
                    <a:srgbClr val="333333"/>
                  </a:solidFill>
                </a:endParaRPr>
              </a:p>
            </p:txBody>
          </p:sp>
          <p:sp>
            <p:nvSpPr>
              <p:cNvPr id="41" name="Text // Listenebene verringern">
                <a:extLst>
                  <a:ext uri="{FF2B5EF4-FFF2-40B4-BE49-F238E27FC236}">
                    <a16:creationId xmlns:a16="http://schemas.microsoft.com/office/drawing/2014/main" id="{5EEE0D9C-887A-487D-B6CE-1E98B27964DB}"/>
                  </a:ext>
                </a:extLst>
              </p:cNvPr>
              <p:cNvSpPr txBox="1"/>
              <p:nvPr userDrawn="1"/>
            </p:nvSpPr>
            <p:spPr>
              <a:xfrm>
                <a:off x="-1549900" y="3532343"/>
                <a:ext cx="720000" cy="324000"/>
              </a:xfrm>
              <a:prstGeom prst="rect">
                <a:avLst/>
              </a:prstGeom>
              <a:noFill/>
            </p:spPr>
            <p:txBody>
              <a:bodyPr wrap="square" lIns="0" tIns="0" rIns="0" bIns="0" rtlCol="0">
                <a:noAutofit/>
              </a:bodyPr>
              <a:lstStyle/>
              <a:p>
                <a:pPr algn="r" defTabSz="1827980">
                  <a:defRPr/>
                </a:pPr>
                <a:r>
                  <a:rPr lang="en-US" sz="2000" noProof="0" dirty="0" smtClean="0">
                    <a:solidFill>
                      <a:srgbClr val="333333"/>
                    </a:solidFill>
                  </a:rPr>
                  <a:t>Lower</a:t>
                </a:r>
              </a:p>
              <a:p>
                <a:pPr algn="r" defTabSz="1827980">
                  <a:defRPr/>
                </a:pPr>
                <a:r>
                  <a:rPr lang="en-US" sz="2000" noProof="0" dirty="0" smtClean="0">
                    <a:solidFill>
                      <a:srgbClr val="333333"/>
                    </a:solidFill>
                  </a:rPr>
                  <a:t>list level</a:t>
                </a:r>
                <a:endParaRPr lang="en-US" sz="2000" noProof="0" dirty="0">
                  <a:solidFill>
                    <a:srgbClr val="333333"/>
                  </a:solidFill>
                </a:endParaRPr>
              </a:p>
            </p:txBody>
          </p:sp>
        </p:grpSp>
      </p:grpSp>
    </p:spTree>
    <p:extLst>
      <p:ext uri="{BB962C8B-B14F-4D97-AF65-F5344CB8AC3E}">
        <p14:creationId xmlns:p14="http://schemas.microsoft.com/office/powerpoint/2010/main" val="1298970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ur Tit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Datumsplatzhalter 2"/>
          <p:cNvSpPr>
            <a:spLocks noGrp="1"/>
          </p:cNvSpPr>
          <p:nvPr>
            <p:ph type="dt" sz="half" idx="10"/>
          </p:nvPr>
        </p:nvSpPr>
        <p:spPr/>
        <p:txBody>
          <a:bodyPr/>
          <a:lstStyle/>
          <a:p>
            <a:pPr>
              <a:defRPr/>
            </a:pPr>
            <a:fld id="{DD537EF9-EBA9-4E4E-8B20-572AE920D0A2}" type="datetime1">
              <a:rPr lang="de-DE" smtClean="0"/>
              <a:t>13.06.2023</a:t>
            </a:fld>
            <a:endParaRPr lang="en-US" dirty="0"/>
          </a:p>
        </p:txBody>
      </p:sp>
      <p:sp>
        <p:nvSpPr>
          <p:cNvPr id="4" name="Fußzeilenplatzhalter 3"/>
          <p:cNvSpPr>
            <a:spLocks noGrp="1"/>
          </p:cNvSpPr>
          <p:nvPr>
            <p:ph type="ftr" sz="quarter" idx="11"/>
          </p:nvPr>
        </p:nvSpPr>
        <p:spPr/>
        <p:txBody>
          <a:bodyPr/>
          <a:lstStyle/>
          <a:p>
            <a:pPr>
              <a:defRPr/>
            </a:pPr>
            <a:r>
              <a:rPr lang="en-US" smtClean="0"/>
              <a:t>HELIPORT Final Workshop 2023    alexander.kessler@uni-jena.de</a:t>
            </a:r>
            <a:endParaRPr lang="en-US" dirty="0" smtClean="0"/>
          </a:p>
        </p:txBody>
      </p:sp>
      <p:sp>
        <p:nvSpPr>
          <p:cNvPr id="5" name="Foliennummernplatzhalter 4"/>
          <p:cNvSpPr>
            <a:spLocks noGrp="1"/>
          </p:cNvSpPr>
          <p:nvPr>
            <p:ph type="sldNum" sz="quarter" idx="12"/>
          </p:nvPr>
        </p:nvSpPr>
        <p:spPr/>
        <p:txBody>
          <a:bodyPr/>
          <a:lstStyle/>
          <a:p>
            <a:pPr>
              <a:defRPr/>
            </a:pPr>
            <a:fld id="{8509CF2F-E404-418A-A505-5C29661271FF}" type="slidenum">
              <a:rPr lang="en-US" smtClean="0"/>
              <a:pPr>
                <a:defRPr/>
              </a:pPr>
              <a:t>‹Nr.›</a:t>
            </a:fld>
            <a:endParaRPr lang="en-US" dirty="0"/>
          </a:p>
        </p:txBody>
      </p:sp>
    </p:spTree>
    <p:extLst>
      <p:ext uri="{BB962C8B-B14F-4D97-AF65-F5344CB8AC3E}">
        <p14:creationId xmlns:p14="http://schemas.microsoft.com/office/powerpoint/2010/main" val="328310148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a:grpSpLocks noChangeAspect="1"/>
          </p:cNvGrpSpPr>
          <p:nvPr userDrawn="1"/>
        </p:nvGrpSpPr>
        <p:grpSpPr>
          <a:xfrm>
            <a:off x="15876" y="15874"/>
            <a:ext cx="24573600" cy="1971064"/>
            <a:chOff x="7938" y="7938"/>
            <a:chExt cx="10034588" cy="804863"/>
          </a:xfrm>
        </p:grpSpPr>
        <p:sp>
          <p:nvSpPr>
            <p:cNvPr id="26" name="Rectangle 10"/>
            <p:cNvSpPr>
              <a:spLocks noChangeArrowheads="1"/>
            </p:cNvSpPr>
            <p:nvPr userDrawn="1"/>
          </p:nvSpPr>
          <p:spPr bwMode="auto">
            <a:xfrm>
              <a:off x="7938" y="7938"/>
              <a:ext cx="10034588" cy="23813"/>
            </a:xfrm>
            <a:prstGeom prst="rect">
              <a:avLst/>
            </a:prstGeom>
            <a:solidFill>
              <a:srgbClr val="005AA0"/>
            </a:solidFill>
            <a:ln w="15875" cap="flat">
              <a:solidFill>
                <a:srgbClr val="005AA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 name="Rectangle 11"/>
            <p:cNvSpPr>
              <a:spLocks noChangeArrowheads="1"/>
            </p:cNvSpPr>
            <p:nvPr userDrawn="1"/>
          </p:nvSpPr>
          <p:spPr bwMode="auto">
            <a:xfrm>
              <a:off x="7938" y="31750"/>
              <a:ext cx="10034588" cy="534988"/>
            </a:xfrm>
            <a:prstGeom prst="rect">
              <a:avLst/>
            </a:prstGeom>
            <a:solidFill>
              <a:srgbClr val="005AA0"/>
            </a:solidFill>
            <a:ln w="15875" cap="flat">
              <a:solidFill>
                <a:srgbClr val="005AA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12"/>
            <p:cNvSpPr>
              <a:spLocks/>
            </p:cNvSpPr>
            <p:nvPr userDrawn="1"/>
          </p:nvSpPr>
          <p:spPr bwMode="auto">
            <a:xfrm>
              <a:off x="7938" y="566738"/>
              <a:ext cx="7485063" cy="246063"/>
            </a:xfrm>
            <a:custGeom>
              <a:avLst/>
              <a:gdLst>
                <a:gd name="T0" fmla="*/ 0 w 6047"/>
                <a:gd name="T1" fmla="*/ 0 h 198"/>
                <a:gd name="T2" fmla="*/ 0 w 6047"/>
                <a:gd name="T3" fmla="*/ 198 h 198"/>
                <a:gd name="T4" fmla="*/ 1968 w 6047"/>
                <a:gd name="T5" fmla="*/ 198 h 198"/>
                <a:gd name="T6" fmla="*/ 2049 w 6047"/>
                <a:gd name="T7" fmla="*/ 165 h 198"/>
                <a:gd name="T8" fmla="*/ 2181 w 6047"/>
                <a:gd name="T9" fmla="*/ 33 h 198"/>
                <a:gd name="T10" fmla="*/ 2261 w 6047"/>
                <a:gd name="T11" fmla="*/ 0 h 198"/>
                <a:gd name="T12" fmla="*/ 6047 w 6047"/>
                <a:gd name="T13" fmla="*/ 0 h 198"/>
                <a:gd name="T14" fmla="*/ 0 w 6047"/>
                <a:gd name="T15" fmla="*/ 0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47" h="198">
                  <a:moveTo>
                    <a:pt x="0" y="0"/>
                  </a:moveTo>
                  <a:lnTo>
                    <a:pt x="0" y="198"/>
                  </a:lnTo>
                  <a:lnTo>
                    <a:pt x="1968" y="198"/>
                  </a:lnTo>
                  <a:cubicBezTo>
                    <a:pt x="1994" y="198"/>
                    <a:pt x="2031" y="183"/>
                    <a:pt x="2049" y="165"/>
                  </a:cubicBezTo>
                  <a:lnTo>
                    <a:pt x="2181" y="33"/>
                  </a:lnTo>
                  <a:cubicBezTo>
                    <a:pt x="2199" y="14"/>
                    <a:pt x="2235" y="0"/>
                    <a:pt x="2261" y="0"/>
                  </a:cubicBezTo>
                  <a:lnTo>
                    <a:pt x="6047" y="0"/>
                  </a:lnTo>
                  <a:lnTo>
                    <a:pt x="0" y="0"/>
                  </a:lnTo>
                  <a:close/>
                </a:path>
              </a:pathLst>
            </a:custGeom>
            <a:solidFill>
              <a:srgbClr val="005AA0"/>
            </a:solidFill>
            <a:ln w="15875" cap="flat">
              <a:solidFill>
                <a:srgbClr val="005AA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1" name="Group 20"/>
          <p:cNvGrpSpPr>
            <a:grpSpLocks noChangeAspect="1"/>
          </p:cNvGrpSpPr>
          <p:nvPr userDrawn="1"/>
        </p:nvGrpSpPr>
        <p:grpSpPr>
          <a:xfrm>
            <a:off x="0" y="12672000"/>
            <a:ext cx="24408000" cy="1027140"/>
            <a:chOff x="2157413" y="6432547"/>
            <a:chExt cx="10034588" cy="422274"/>
          </a:xfrm>
        </p:grpSpPr>
        <p:sp>
          <p:nvSpPr>
            <p:cNvPr id="15" name="Freeform 5"/>
            <p:cNvSpPr>
              <a:spLocks/>
            </p:cNvSpPr>
            <p:nvPr userDrawn="1"/>
          </p:nvSpPr>
          <p:spPr bwMode="auto">
            <a:xfrm>
              <a:off x="8448675" y="6507159"/>
              <a:ext cx="3743325" cy="171450"/>
            </a:xfrm>
            <a:custGeom>
              <a:avLst/>
              <a:gdLst>
                <a:gd name="T0" fmla="*/ 0 w 3023"/>
                <a:gd name="T1" fmla="*/ 138 h 138"/>
                <a:gd name="T2" fmla="*/ 105 w 3023"/>
                <a:gd name="T3" fmla="*/ 33 h 138"/>
                <a:gd name="T4" fmla="*/ 186 w 3023"/>
                <a:gd name="T5" fmla="*/ 0 h 138"/>
                <a:gd name="T6" fmla="*/ 3023 w 3023"/>
                <a:gd name="T7" fmla="*/ 0 h 138"/>
                <a:gd name="T8" fmla="*/ 3023 w 3023"/>
                <a:gd name="T9" fmla="*/ 138 h 138"/>
                <a:gd name="T10" fmla="*/ 0 w 3023"/>
                <a:gd name="T11" fmla="*/ 138 h 138"/>
              </a:gdLst>
              <a:ahLst/>
              <a:cxnLst>
                <a:cxn ang="0">
                  <a:pos x="T0" y="T1"/>
                </a:cxn>
                <a:cxn ang="0">
                  <a:pos x="T2" y="T3"/>
                </a:cxn>
                <a:cxn ang="0">
                  <a:pos x="T4" y="T5"/>
                </a:cxn>
                <a:cxn ang="0">
                  <a:pos x="T6" y="T7"/>
                </a:cxn>
                <a:cxn ang="0">
                  <a:pos x="T8" y="T9"/>
                </a:cxn>
                <a:cxn ang="0">
                  <a:pos x="T10" y="T11"/>
                </a:cxn>
              </a:cxnLst>
              <a:rect l="0" t="0" r="r" b="b"/>
              <a:pathLst>
                <a:path w="3023" h="138">
                  <a:moveTo>
                    <a:pt x="0" y="138"/>
                  </a:moveTo>
                  <a:lnTo>
                    <a:pt x="105" y="33"/>
                  </a:lnTo>
                  <a:cubicBezTo>
                    <a:pt x="124" y="14"/>
                    <a:pt x="160" y="0"/>
                    <a:pt x="186" y="0"/>
                  </a:cubicBezTo>
                  <a:lnTo>
                    <a:pt x="3023" y="0"/>
                  </a:lnTo>
                  <a:lnTo>
                    <a:pt x="3023" y="138"/>
                  </a:lnTo>
                  <a:lnTo>
                    <a:pt x="0" y="138"/>
                  </a:lnTo>
                  <a:close/>
                </a:path>
              </a:pathLst>
            </a:custGeom>
            <a:solidFill>
              <a:srgbClr val="F0781E"/>
            </a:solidFill>
            <a:ln w="15875" cap="flat">
              <a:solidFill>
                <a:srgbClr val="F0781E"/>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6"/>
            <p:cNvSpPr>
              <a:spLocks/>
            </p:cNvSpPr>
            <p:nvPr userDrawn="1"/>
          </p:nvSpPr>
          <p:spPr bwMode="auto">
            <a:xfrm>
              <a:off x="2157413" y="6432547"/>
              <a:ext cx="10034588" cy="422274"/>
            </a:xfrm>
            <a:custGeom>
              <a:avLst/>
              <a:gdLst>
                <a:gd name="T0" fmla="*/ 0 w 8106"/>
                <a:gd name="T1" fmla="*/ 340 h 340"/>
                <a:gd name="T2" fmla="*/ 0 w 8106"/>
                <a:gd name="T3" fmla="*/ 198 h 340"/>
                <a:gd name="T4" fmla="*/ 6043 w 8106"/>
                <a:gd name="T5" fmla="*/ 198 h 340"/>
                <a:gd name="T6" fmla="*/ 6124 w 8106"/>
                <a:gd name="T7" fmla="*/ 165 h 340"/>
                <a:gd name="T8" fmla="*/ 6256 w 8106"/>
                <a:gd name="T9" fmla="*/ 33 h 340"/>
                <a:gd name="T10" fmla="*/ 6336 w 8106"/>
                <a:gd name="T11" fmla="*/ 0 h 340"/>
                <a:gd name="T12" fmla="*/ 8106 w 8106"/>
                <a:gd name="T13" fmla="*/ 0 h 340"/>
                <a:gd name="T14" fmla="*/ 8106 w 8106"/>
                <a:gd name="T15" fmla="*/ 340 h 340"/>
                <a:gd name="T16" fmla="*/ 0 w 8106"/>
                <a:gd name="T17" fmla="*/ 34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06" h="340">
                  <a:moveTo>
                    <a:pt x="0" y="340"/>
                  </a:moveTo>
                  <a:lnTo>
                    <a:pt x="0" y="198"/>
                  </a:lnTo>
                  <a:lnTo>
                    <a:pt x="6043" y="198"/>
                  </a:lnTo>
                  <a:cubicBezTo>
                    <a:pt x="6069" y="198"/>
                    <a:pt x="6105" y="183"/>
                    <a:pt x="6124" y="165"/>
                  </a:cubicBezTo>
                  <a:lnTo>
                    <a:pt x="6256" y="33"/>
                  </a:lnTo>
                  <a:cubicBezTo>
                    <a:pt x="6274" y="15"/>
                    <a:pt x="6310" y="0"/>
                    <a:pt x="6336" y="0"/>
                  </a:cubicBezTo>
                  <a:lnTo>
                    <a:pt x="8106" y="0"/>
                  </a:lnTo>
                  <a:lnTo>
                    <a:pt x="8106" y="340"/>
                  </a:lnTo>
                  <a:lnTo>
                    <a:pt x="0" y="340"/>
                  </a:lnTo>
                  <a:close/>
                </a:path>
              </a:pathLst>
            </a:custGeom>
            <a:solidFill>
              <a:srgbClr val="005AA0"/>
            </a:solidFill>
            <a:ln w="15875" cap="flat">
              <a:solidFill>
                <a:srgbClr val="005AA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17" name="AutoShape 9"/>
          <p:cNvSpPr>
            <a:spLocks noChangeAspect="1" noChangeArrowheads="1" noTextEdit="1"/>
          </p:cNvSpPr>
          <p:nvPr userDrawn="1"/>
        </p:nvSpPr>
        <p:spPr bwMode="auto">
          <a:xfrm>
            <a:off x="0" y="12686403"/>
            <a:ext cx="24576000" cy="1145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880" tIns="91440" rIns="182880" bIns="91440" numCol="1" anchor="t" anchorCtr="0" compatLnSpc="1">
            <a:prstTxWarp prst="textNoShape">
              <a:avLst/>
            </a:prstTxWarp>
          </a:bodyPr>
          <a:lstStyle/>
          <a:p>
            <a:endParaRPr lang="en-US"/>
          </a:p>
        </p:txBody>
      </p:sp>
      <p:sp>
        <p:nvSpPr>
          <p:cNvPr id="11" name="AutoShape 3"/>
          <p:cNvSpPr>
            <a:spLocks noChangeAspect="1" noChangeArrowheads="1" noTextEdit="1"/>
          </p:cNvSpPr>
          <p:nvPr userDrawn="1"/>
        </p:nvSpPr>
        <p:spPr bwMode="auto">
          <a:xfrm>
            <a:off x="0" y="-1"/>
            <a:ext cx="24576000" cy="2003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880" tIns="91440" rIns="182880" bIns="91440" numCol="1" anchor="t" anchorCtr="0" compatLnSpc="1">
            <a:prstTxWarp prst="textNoShape">
              <a:avLst/>
            </a:prstTxWarp>
          </a:bodyPr>
          <a:lstStyle/>
          <a:p>
            <a:endParaRPr lang="en-US"/>
          </a:p>
        </p:txBody>
      </p:sp>
      <p:sp>
        <p:nvSpPr>
          <p:cNvPr id="1027" name="Title Placeholder 1"/>
          <p:cNvSpPr>
            <a:spLocks noGrp="1"/>
          </p:cNvSpPr>
          <p:nvPr>
            <p:ph type="title"/>
          </p:nvPr>
        </p:nvSpPr>
        <p:spPr bwMode="auto">
          <a:xfrm>
            <a:off x="1193800" y="-1"/>
            <a:ext cx="21945600" cy="137160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dirty="0" smtClean="0"/>
              <a:t>Titelmasterformat durch Klicken bearbeiten</a:t>
            </a:r>
          </a:p>
        </p:txBody>
      </p:sp>
      <p:sp>
        <p:nvSpPr>
          <p:cNvPr id="1028" name="Text Placeholder 2"/>
          <p:cNvSpPr>
            <a:spLocks noGrp="1"/>
          </p:cNvSpPr>
          <p:nvPr>
            <p:ph type="body" idx="1"/>
          </p:nvPr>
        </p:nvSpPr>
        <p:spPr bwMode="auto">
          <a:xfrm>
            <a:off x="1219200" y="3200403"/>
            <a:ext cx="21945600" cy="905192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
        <p:nvSpPr>
          <p:cNvPr id="4" name="Date Placeholder 3"/>
          <p:cNvSpPr>
            <a:spLocks noGrp="1"/>
          </p:cNvSpPr>
          <p:nvPr>
            <p:ph type="dt" sz="half" idx="2"/>
          </p:nvPr>
        </p:nvSpPr>
        <p:spPr>
          <a:xfrm>
            <a:off x="9339072" y="13138153"/>
            <a:ext cx="5689600" cy="730250"/>
          </a:xfrm>
          <a:prstGeom prst="rect">
            <a:avLst/>
          </a:prstGeom>
        </p:spPr>
        <p:txBody>
          <a:bodyPr vert="horz" wrap="square" lIns="91440" tIns="45720" rIns="91440" bIns="45720" numCol="1" anchor="ctr" anchorCtr="0" compatLnSpc="1">
            <a:prstTxWarp prst="textNoShape">
              <a:avLst/>
            </a:prstTxWarp>
          </a:bodyPr>
          <a:lstStyle>
            <a:lvl1pPr algn="ctr">
              <a:defRPr sz="2400">
                <a:solidFill>
                  <a:schemeClr val="bg1"/>
                </a:solidFill>
                <a:ea typeface="ＭＳ Ｐゴシック" pitchFamily="34" charset="-128"/>
              </a:defRPr>
            </a:lvl1pPr>
          </a:lstStyle>
          <a:p>
            <a:pPr>
              <a:defRPr/>
            </a:pPr>
            <a:fld id="{E912337F-335A-4B19-A57A-6BDB40CF7F04}" type="datetime1">
              <a:rPr lang="de-DE" smtClean="0"/>
              <a:t>13.06.2023</a:t>
            </a:fld>
            <a:endParaRPr lang="en-US" dirty="0"/>
          </a:p>
        </p:txBody>
      </p:sp>
      <p:sp>
        <p:nvSpPr>
          <p:cNvPr id="5" name="Footer Placeholder 4"/>
          <p:cNvSpPr>
            <a:spLocks noGrp="1"/>
          </p:cNvSpPr>
          <p:nvPr>
            <p:ph type="ftr" sz="quarter" idx="3"/>
          </p:nvPr>
        </p:nvSpPr>
        <p:spPr>
          <a:xfrm>
            <a:off x="1193800" y="13138153"/>
            <a:ext cx="8477920" cy="730250"/>
          </a:xfrm>
          <a:prstGeom prst="rect">
            <a:avLst/>
          </a:prstGeom>
        </p:spPr>
        <p:txBody>
          <a:bodyPr vert="horz" wrap="square" lIns="91440" tIns="45720" rIns="91440" bIns="45720" numCol="1" anchor="ctr" anchorCtr="0" compatLnSpc="1">
            <a:prstTxWarp prst="textNoShape">
              <a:avLst/>
            </a:prstTxWarp>
          </a:bodyPr>
          <a:lstStyle>
            <a:lvl1pPr algn="l">
              <a:defRPr sz="2400">
                <a:solidFill>
                  <a:schemeClr val="bg1"/>
                </a:solidFill>
                <a:ea typeface="ＭＳ Ｐゴシック" pitchFamily="34" charset="-128"/>
              </a:defRPr>
            </a:lvl1pPr>
          </a:lstStyle>
          <a:p>
            <a:pPr>
              <a:defRPr/>
            </a:pPr>
            <a:r>
              <a:rPr lang="en-US" dirty="0" smtClean="0"/>
              <a:t>HELIPORT Final Workshop 2023    alexander.kessler@uni-jena.de</a:t>
            </a:r>
            <a:endParaRPr lang="en-US" dirty="0" smtClean="0"/>
          </a:p>
        </p:txBody>
      </p:sp>
      <p:sp>
        <p:nvSpPr>
          <p:cNvPr id="6" name="Slide Number Placeholder 5"/>
          <p:cNvSpPr>
            <a:spLocks noGrp="1"/>
          </p:cNvSpPr>
          <p:nvPr>
            <p:ph type="sldNum" sz="quarter" idx="4"/>
          </p:nvPr>
        </p:nvSpPr>
        <p:spPr>
          <a:xfrm>
            <a:off x="17449800" y="13138153"/>
            <a:ext cx="5689600" cy="730250"/>
          </a:xfrm>
          <a:prstGeom prst="rect">
            <a:avLst/>
          </a:prstGeom>
        </p:spPr>
        <p:txBody>
          <a:bodyPr vert="horz" wrap="square" lIns="91440" tIns="45720" rIns="91440" bIns="45720" numCol="1" anchor="ctr" anchorCtr="0" compatLnSpc="1">
            <a:prstTxWarp prst="textNoShape">
              <a:avLst/>
            </a:prstTxWarp>
          </a:bodyPr>
          <a:lstStyle>
            <a:lvl1pPr algn="r">
              <a:defRPr sz="2400">
                <a:solidFill>
                  <a:schemeClr val="bg1"/>
                </a:solidFill>
                <a:ea typeface="ＭＳ Ｐゴシック" pitchFamily="34" charset="-128"/>
              </a:defRPr>
            </a:lvl1pPr>
          </a:lstStyle>
          <a:p>
            <a:pPr>
              <a:defRPr/>
            </a:pPr>
            <a:fld id="{8509CF2F-E404-418A-A505-5C29661271FF}" type="slidenum">
              <a:rPr lang="en-US" smtClean="0"/>
              <a:pPr>
                <a:defRPr/>
              </a:pPr>
              <a:t>‹Nr.›</a:t>
            </a:fld>
            <a:endParaRPr lang="en-US" dirty="0"/>
          </a:p>
        </p:txBody>
      </p:sp>
      <p:sp>
        <p:nvSpPr>
          <p:cNvPr id="9" name="Textfeld 8"/>
          <p:cNvSpPr txBox="1"/>
          <p:nvPr userDrawn="1"/>
        </p:nvSpPr>
        <p:spPr>
          <a:xfrm>
            <a:off x="18694399" y="12718821"/>
            <a:ext cx="5689602" cy="461665"/>
          </a:xfrm>
          <a:prstGeom prst="rect">
            <a:avLst/>
          </a:prstGeom>
          <a:noFill/>
        </p:spPr>
        <p:txBody>
          <a:bodyPr wrap="square" rtlCol="0">
            <a:spAutoFit/>
          </a:bodyPr>
          <a:lstStyle/>
          <a:p>
            <a:pPr algn="ctr"/>
            <a:r>
              <a:rPr lang="en-US" sz="2400" dirty="0" smtClean="0">
                <a:solidFill>
                  <a:schemeClr val="bg1"/>
                </a:solidFill>
              </a:rPr>
              <a:t>www.hi-jena.de</a:t>
            </a:r>
            <a:endParaRPr lang="de-DE" sz="2400" dirty="0">
              <a:solidFill>
                <a:schemeClr val="bg1"/>
              </a:solidFill>
            </a:endParaRPr>
          </a:p>
        </p:txBody>
      </p:sp>
      <p:sp>
        <p:nvSpPr>
          <p:cNvPr id="25" name="AutoShape 8"/>
          <p:cNvSpPr>
            <a:spLocks noChangeAspect="1" noChangeArrowheads="1" noTextEdit="1"/>
          </p:cNvSpPr>
          <p:nvPr userDrawn="1"/>
        </p:nvSpPr>
        <p:spPr bwMode="auto">
          <a:xfrm>
            <a:off x="0" y="0"/>
            <a:ext cx="20116800" cy="1641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880" tIns="91440" rIns="182880" bIns="91440" numCol="1" anchor="t" anchorCtr="0" compatLnSpc="1">
            <a:prstTxWarp prst="textNoShape">
              <a:avLst/>
            </a:prstTxWarp>
          </a:bodyPr>
          <a:lstStyle/>
          <a:p>
            <a:endParaRPr lang="en-US"/>
          </a:p>
        </p:txBody>
      </p:sp>
      <p:pic>
        <p:nvPicPr>
          <p:cNvPr id="2" name="Picture 1"/>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21096223" y="11473546"/>
            <a:ext cx="3287778" cy="1188000"/>
          </a:xfrm>
          <a:prstGeom prst="rect">
            <a:avLst/>
          </a:prstGeom>
        </p:spPr>
      </p:pic>
    </p:spTree>
  </p:cSld>
  <p:clrMap bg1="lt1" tx1="dk1" bg2="lt2" tx2="dk2" accent1="accent1" accent2="accent2" accent3="accent3" accent4="accent4" accent5="accent5" accent6="accent6" hlink="hlink" folHlink="folHlink"/>
  <p:sldLayoutIdLst>
    <p:sldLayoutId id="2147483723" r:id="rId1"/>
    <p:sldLayoutId id="2147483724" r:id="rId2"/>
    <p:sldLayoutId id="2147483726" r:id="rId3"/>
    <p:sldLayoutId id="2147483735" r:id="rId4"/>
    <p:sldLayoutId id="2147483736" r:id="rId5"/>
    <p:sldLayoutId id="2147483737" r:id="rId6"/>
    <p:sldLayoutId id="2147483738" r:id="rId7"/>
    <p:sldLayoutId id="2147483739" r:id="rId8"/>
  </p:sldLayoutIdLst>
  <p:timing>
    <p:tnLst>
      <p:par>
        <p:cTn id="1" dur="indefinite" restart="never" nodeType="tmRoot"/>
      </p:par>
    </p:tnLst>
  </p:timing>
  <p:hf hdr="0"/>
  <p:txStyles>
    <p:titleStyle>
      <a:lvl1pPr algn="l" rtl="0" eaLnBrk="1" fontAlgn="base" hangingPunct="1">
        <a:spcBef>
          <a:spcPct val="0"/>
        </a:spcBef>
        <a:spcAft>
          <a:spcPct val="0"/>
        </a:spcAft>
        <a:defRPr sz="9600" kern="1200">
          <a:solidFill>
            <a:schemeClr val="bg1"/>
          </a:solidFill>
          <a:latin typeface="Calibri" panose="020F0502020204030204" pitchFamily="34" charset="0"/>
          <a:ea typeface="Verdana" pitchFamily="34" charset="0"/>
          <a:cs typeface="Verdana" pitchFamily="34" charset="0"/>
        </a:defRPr>
      </a:lvl1pPr>
      <a:lvl2pPr algn="ctr" rtl="0" eaLnBrk="1" fontAlgn="base" hangingPunct="1">
        <a:spcBef>
          <a:spcPct val="0"/>
        </a:spcBef>
        <a:spcAft>
          <a:spcPct val="0"/>
        </a:spcAft>
        <a:defRPr sz="8000">
          <a:solidFill>
            <a:schemeClr val="bg1"/>
          </a:solidFill>
          <a:latin typeface="Verdana" pitchFamily="34" charset="0"/>
          <a:ea typeface="Verdana" pitchFamily="34" charset="0"/>
          <a:cs typeface="Verdana" pitchFamily="34" charset="0"/>
        </a:defRPr>
      </a:lvl2pPr>
      <a:lvl3pPr algn="ctr" rtl="0" eaLnBrk="1" fontAlgn="base" hangingPunct="1">
        <a:spcBef>
          <a:spcPct val="0"/>
        </a:spcBef>
        <a:spcAft>
          <a:spcPct val="0"/>
        </a:spcAft>
        <a:defRPr sz="8000">
          <a:solidFill>
            <a:schemeClr val="bg1"/>
          </a:solidFill>
          <a:latin typeface="Verdana" pitchFamily="34" charset="0"/>
          <a:ea typeface="Verdana" pitchFamily="34" charset="0"/>
          <a:cs typeface="Verdana" pitchFamily="34" charset="0"/>
        </a:defRPr>
      </a:lvl3pPr>
      <a:lvl4pPr algn="ctr" rtl="0" eaLnBrk="1" fontAlgn="base" hangingPunct="1">
        <a:spcBef>
          <a:spcPct val="0"/>
        </a:spcBef>
        <a:spcAft>
          <a:spcPct val="0"/>
        </a:spcAft>
        <a:defRPr sz="8000">
          <a:solidFill>
            <a:schemeClr val="bg1"/>
          </a:solidFill>
          <a:latin typeface="Verdana" pitchFamily="34" charset="0"/>
          <a:ea typeface="Verdana" pitchFamily="34" charset="0"/>
          <a:cs typeface="Verdana" pitchFamily="34" charset="0"/>
        </a:defRPr>
      </a:lvl4pPr>
      <a:lvl5pPr algn="ctr" rtl="0" eaLnBrk="1" fontAlgn="base" hangingPunct="1">
        <a:spcBef>
          <a:spcPct val="0"/>
        </a:spcBef>
        <a:spcAft>
          <a:spcPct val="0"/>
        </a:spcAft>
        <a:defRPr sz="8000">
          <a:solidFill>
            <a:schemeClr val="bg1"/>
          </a:solidFill>
          <a:latin typeface="Verdana" pitchFamily="34" charset="0"/>
          <a:ea typeface="Verdana" pitchFamily="34" charset="0"/>
          <a:cs typeface="Verdana" pitchFamily="34" charset="0"/>
        </a:defRPr>
      </a:lvl5pPr>
      <a:lvl6pPr marL="914400" algn="ctr" rtl="0" eaLnBrk="1" fontAlgn="base" hangingPunct="1">
        <a:spcBef>
          <a:spcPct val="0"/>
        </a:spcBef>
        <a:spcAft>
          <a:spcPct val="0"/>
        </a:spcAft>
        <a:defRPr sz="8000">
          <a:solidFill>
            <a:schemeClr val="bg1"/>
          </a:solidFill>
          <a:latin typeface="Verdana" pitchFamily="34" charset="0"/>
          <a:ea typeface="Verdana" pitchFamily="34" charset="0"/>
          <a:cs typeface="Verdana" pitchFamily="34" charset="0"/>
        </a:defRPr>
      </a:lvl6pPr>
      <a:lvl7pPr marL="1828800" algn="ctr" rtl="0" eaLnBrk="1" fontAlgn="base" hangingPunct="1">
        <a:spcBef>
          <a:spcPct val="0"/>
        </a:spcBef>
        <a:spcAft>
          <a:spcPct val="0"/>
        </a:spcAft>
        <a:defRPr sz="8000">
          <a:solidFill>
            <a:schemeClr val="bg1"/>
          </a:solidFill>
          <a:latin typeface="Verdana" pitchFamily="34" charset="0"/>
          <a:ea typeface="Verdana" pitchFamily="34" charset="0"/>
          <a:cs typeface="Verdana" pitchFamily="34" charset="0"/>
        </a:defRPr>
      </a:lvl7pPr>
      <a:lvl8pPr marL="2743200" algn="ctr" rtl="0" eaLnBrk="1" fontAlgn="base" hangingPunct="1">
        <a:spcBef>
          <a:spcPct val="0"/>
        </a:spcBef>
        <a:spcAft>
          <a:spcPct val="0"/>
        </a:spcAft>
        <a:defRPr sz="8000">
          <a:solidFill>
            <a:schemeClr val="bg1"/>
          </a:solidFill>
          <a:latin typeface="Verdana" pitchFamily="34" charset="0"/>
          <a:ea typeface="Verdana" pitchFamily="34" charset="0"/>
          <a:cs typeface="Verdana" pitchFamily="34" charset="0"/>
        </a:defRPr>
      </a:lvl8pPr>
      <a:lvl9pPr marL="3657600" algn="ctr" rtl="0" eaLnBrk="1" fontAlgn="base" hangingPunct="1">
        <a:spcBef>
          <a:spcPct val="0"/>
        </a:spcBef>
        <a:spcAft>
          <a:spcPct val="0"/>
        </a:spcAft>
        <a:defRPr sz="8000">
          <a:solidFill>
            <a:schemeClr val="bg1"/>
          </a:solidFill>
          <a:latin typeface="Verdana" pitchFamily="34" charset="0"/>
          <a:ea typeface="Verdana" pitchFamily="34" charset="0"/>
          <a:cs typeface="Verdana" pitchFamily="34" charset="0"/>
        </a:defRPr>
      </a:lvl9pPr>
    </p:titleStyle>
    <p:bodyStyle>
      <a:lvl1pPr marL="685800" indent="-685800" algn="l" rtl="0" eaLnBrk="1" fontAlgn="base" hangingPunct="1">
        <a:spcBef>
          <a:spcPct val="20000"/>
        </a:spcBef>
        <a:spcAft>
          <a:spcPct val="0"/>
        </a:spcAft>
        <a:buFont typeface="Arial" charset="0"/>
        <a:buChar char="•"/>
        <a:defRPr sz="6400" kern="1200">
          <a:solidFill>
            <a:schemeClr val="tx1"/>
          </a:solidFill>
          <a:latin typeface="Calibri" panose="020F0502020204030204" pitchFamily="34" charset="0"/>
          <a:ea typeface="Verdana" pitchFamily="34" charset="0"/>
          <a:cs typeface="Verdana" pitchFamily="34" charset="0"/>
        </a:defRPr>
      </a:lvl1pPr>
      <a:lvl2pPr marL="1485900" indent="-571500" algn="l" rtl="0" eaLnBrk="1" fontAlgn="base" hangingPunct="1">
        <a:spcBef>
          <a:spcPct val="20000"/>
        </a:spcBef>
        <a:spcAft>
          <a:spcPct val="0"/>
        </a:spcAft>
        <a:buFont typeface="Arial" charset="0"/>
        <a:buChar char="–"/>
        <a:defRPr sz="5600" kern="1200">
          <a:solidFill>
            <a:schemeClr val="tx1"/>
          </a:solidFill>
          <a:latin typeface="Calibri" panose="020F0502020204030204" pitchFamily="34" charset="0"/>
          <a:ea typeface="Verdana" pitchFamily="34" charset="0"/>
          <a:cs typeface="Verdana" pitchFamily="34" charset="0"/>
        </a:defRPr>
      </a:lvl2pPr>
      <a:lvl3pPr marL="2286000" indent="-457200" algn="l" rtl="0" eaLnBrk="1" fontAlgn="base" hangingPunct="1">
        <a:spcBef>
          <a:spcPct val="20000"/>
        </a:spcBef>
        <a:spcAft>
          <a:spcPct val="0"/>
        </a:spcAft>
        <a:buFont typeface="Arial" charset="0"/>
        <a:buChar char="•"/>
        <a:defRPr sz="4800" kern="1200">
          <a:solidFill>
            <a:schemeClr val="tx1"/>
          </a:solidFill>
          <a:latin typeface="Calibri" panose="020F0502020204030204" pitchFamily="34" charset="0"/>
          <a:ea typeface="Verdana" pitchFamily="34" charset="0"/>
          <a:cs typeface="Verdana" pitchFamily="34" charset="0"/>
        </a:defRPr>
      </a:lvl3pPr>
      <a:lvl4pPr marL="3200400" indent="-457200" algn="l" rtl="0" eaLnBrk="1" fontAlgn="base" hangingPunct="1">
        <a:spcBef>
          <a:spcPct val="20000"/>
        </a:spcBef>
        <a:spcAft>
          <a:spcPct val="0"/>
        </a:spcAft>
        <a:buFont typeface="Arial" charset="0"/>
        <a:buChar char="–"/>
        <a:defRPr sz="4000" kern="1200">
          <a:solidFill>
            <a:schemeClr val="tx1"/>
          </a:solidFill>
          <a:latin typeface="Calibri" panose="020F0502020204030204" pitchFamily="34" charset="0"/>
          <a:ea typeface="Verdana" pitchFamily="34" charset="0"/>
          <a:cs typeface="Verdana" pitchFamily="34" charset="0"/>
        </a:defRPr>
      </a:lvl4pPr>
      <a:lvl5pPr marL="4114800" indent="-457200" algn="l" rtl="0" eaLnBrk="1" fontAlgn="base" hangingPunct="1">
        <a:spcBef>
          <a:spcPct val="20000"/>
        </a:spcBef>
        <a:spcAft>
          <a:spcPct val="0"/>
        </a:spcAft>
        <a:buFont typeface="Arial" charset="0"/>
        <a:buChar char="»"/>
        <a:defRPr sz="4000" kern="1200">
          <a:solidFill>
            <a:schemeClr val="tx1"/>
          </a:solidFill>
          <a:latin typeface="Calibri" panose="020F0502020204030204" pitchFamily="34" charset="0"/>
          <a:ea typeface="Verdana" pitchFamily="34" charset="0"/>
          <a:cs typeface="Verdana" pitchFamily="34" charset="0"/>
        </a:defRPr>
      </a:lvl5pPr>
      <a:lvl6pPr marL="5029200" indent="-457200" algn="l" defTabSz="1828800" rtl="0" eaLnBrk="1" latinLnBrk="0" hangingPunct="1">
        <a:spcBef>
          <a:spcPct val="20000"/>
        </a:spcBef>
        <a:buFont typeface="Arial" pitchFamily="34" charset="0"/>
        <a:buChar char="•"/>
        <a:defRPr sz="4000" kern="1200">
          <a:solidFill>
            <a:schemeClr val="tx1"/>
          </a:solidFill>
          <a:latin typeface="+mn-lt"/>
          <a:ea typeface="+mn-ea"/>
          <a:cs typeface="+mn-cs"/>
        </a:defRPr>
      </a:lvl6pPr>
      <a:lvl7pPr marL="5943600" indent="-457200" algn="l" defTabSz="1828800" rtl="0" eaLnBrk="1" latinLnBrk="0" hangingPunct="1">
        <a:spcBef>
          <a:spcPct val="20000"/>
        </a:spcBef>
        <a:buFont typeface="Arial" pitchFamily="34" charset="0"/>
        <a:buChar char="•"/>
        <a:defRPr sz="4000" kern="1200">
          <a:solidFill>
            <a:schemeClr val="tx1"/>
          </a:solidFill>
          <a:latin typeface="+mn-lt"/>
          <a:ea typeface="+mn-ea"/>
          <a:cs typeface="+mn-cs"/>
        </a:defRPr>
      </a:lvl7pPr>
      <a:lvl8pPr marL="6858000" indent="-457200" algn="l" defTabSz="1828800" rtl="0" eaLnBrk="1" latinLnBrk="0" hangingPunct="1">
        <a:spcBef>
          <a:spcPct val="20000"/>
        </a:spcBef>
        <a:buFont typeface="Arial" pitchFamily="34" charset="0"/>
        <a:buChar char="•"/>
        <a:defRPr sz="4000" kern="1200">
          <a:solidFill>
            <a:schemeClr val="tx1"/>
          </a:solidFill>
          <a:latin typeface="+mn-lt"/>
          <a:ea typeface="+mn-ea"/>
          <a:cs typeface="+mn-cs"/>
        </a:defRPr>
      </a:lvl8pPr>
      <a:lvl9pPr marL="7772400" indent="-457200" algn="l" defTabSz="1828800" rtl="0" eaLnBrk="1" latinLnBrk="0" hangingPunct="1">
        <a:spcBef>
          <a:spcPct val="20000"/>
        </a:spcBef>
        <a:buFont typeface="Arial" pitchFamily="34" charset="0"/>
        <a:buChar char="•"/>
        <a:defRPr sz="4000" kern="1200">
          <a:solidFill>
            <a:schemeClr val="tx1"/>
          </a:solidFill>
          <a:latin typeface="+mn-lt"/>
          <a:ea typeface="+mn-ea"/>
          <a:cs typeface="+mn-cs"/>
        </a:defRPr>
      </a:lvl9pPr>
    </p:bodyStyle>
    <p:otherStyle>
      <a:defPPr>
        <a:defRPr lang="de-DE"/>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jpeg"/><Relationship Id="rId7"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jpeg"/><Relationship Id="rId9"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git.gsi.de/HIJ_Vision/HIJ_Vision_Project" TargetMode="External"/><Relationship Id="rId1" Type="http://schemas.openxmlformats.org/officeDocument/2006/relationships/slideLayout" Target="../slideLayouts/slideLayout3.xml"/><Relationship Id="rId5" Type="http://schemas.openxmlformats.org/officeDocument/2006/relationships/image" Target="../media/image27.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hyperlink" Target="https://xkcd.com/927"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youtube.com/watch?v=st4zI_37JtU"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s://blueskyproject.io/" TargetMode="Externa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hyperlink" Target="https://manual.nexusformat.org/introduction.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gitlab.hzdr.de/meta-laser/" TargetMode="External"/><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mattermost.hzdr.de/hmc-public/channels/metadata-in-the-laser-community" TargetMode="External"/><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 Id="rId5" Type="http://schemas.openxmlformats.org/officeDocument/2006/relationships/hyperlink" Target="https://www.easymapmaker.com/map/ICUIL_World_Map_v3" TargetMode="External"/><Relationship Id="rId4" Type="http://schemas.openxmlformats.org/officeDocument/2006/relationships/hyperlink" Target="https://www.icuil.org/activities/laser-labs.htm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7.png"/><Relationship Id="rId2" Type="http://schemas.openxmlformats.org/officeDocument/2006/relationships/hyperlink" Target="https://www.openpmd.org/" TargetMode="Externa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16.png"/><Relationship Id="rId4" Type="http://schemas.openxmlformats.org/officeDocument/2006/relationships/hyperlink" Target="https://picongpu.readthedocs.io/"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smtClean="0"/>
              <a:t>HELPMI: </a:t>
            </a:r>
            <a:r>
              <a:rPr lang="de-DE" dirty="0" err="1" smtClean="0"/>
              <a:t>defining</a:t>
            </a:r>
            <a:r>
              <a:rPr lang="de-DE" dirty="0" smtClean="0"/>
              <a:t> MD </a:t>
            </a:r>
            <a:r>
              <a:rPr lang="de-DE" dirty="0" err="1" smtClean="0"/>
              <a:t>standard</a:t>
            </a:r>
            <a:r>
              <a:rPr lang="de-DE" dirty="0" smtClean="0"/>
              <a:t> </a:t>
            </a:r>
            <a:r>
              <a:rPr lang="de-DE" dirty="0" err="1" smtClean="0"/>
              <a:t>for</a:t>
            </a:r>
            <a:r>
              <a:rPr lang="de-DE" dirty="0" smtClean="0"/>
              <a:t> HIL</a:t>
            </a:r>
            <a:endParaRPr lang="de-DE" dirty="0"/>
          </a:p>
        </p:txBody>
      </p:sp>
      <p:sp>
        <p:nvSpPr>
          <p:cNvPr id="3" name="Untertitel 2"/>
          <p:cNvSpPr>
            <a:spLocks noGrp="1"/>
          </p:cNvSpPr>
          <p:nvPr>
            <p:ph type="subTitle" idx="1"/>
          </p:nvPr>
        </p:nvSpPr>
        <p:spPr/>
        <p:txBody>
          <a:bodyPr/>
          <a:lstStyle/>
          <a:p>
            <a:r>
              <a:rPr lang="de-DE" dirty="0"/>
              <a:t>Helmholtz Laser-Plasma </a:t>
            </a:r>
            <a:r>
              <a:rPr lang="de-DE" dirty="0" err="1"/>
              <a:t>Metadata</a:t>
            </a:r>
            <a:r>
              <a:rPr lang="de-DE" dirty="0"/>
              <a:t> Initiative</a:t>
            </a:r>
            <a:endParaRPr lang="en-GB" dirty="0"/>
          </a:p>
          <a:p>
            <a:endParaRPr lang="de-DE" dirty="0"/>
          </a:p>
        </p:txBody>
      </p:sp>
      <p:sp>
        <p:nvSpPr>
          <p:cNvPr id="8" name="Textplatzhalter 7"/>
          <p:cNvSpPr>
            <a:spLocks noGrp="1"/>
          </p:cNvSpPr>
          <p:nvPr>
            <p:ph type="body" sz="quarter" idx="13"/>
          </p:nvPr>
        </p:nvSpPr>
        <p:spPr>
          <a:xfrm>
            <a:off x="1193800" y="7022248"/>
            <a:ext cx="17068800" cy="2932095"/>
          </a:xfrm>
        </p:spPr>
        <p:txBody>
          <a:bodyPr/>
          <a:lstStyle/>
          <a:p>
            <a:r>
              <a:rPr lang="en-US" sz="5400" dirty="0"/>
              <a:t>A. Kessler</a:t>
            </a:r>
            <a:r>
              <a:rPr lang="en-US" sz="5400" baseline="30000" dirty="0"/>
              <a:t>1</a:t>
            </a:r>
            <a:r>
              <a:rPr lang="en-US" sz="5400" dirty="0"/>
              <a:t>, M. </a:t>
            </a:r>
            <a:r>
              <a:rPr lang="en-US" sz="5400" dirty="0" smtClean="0"/>
              <a:t>Kaluza</a:t>
            </a:r>
            <a:r>
              <a:rPr lang="en-US" sz="5400" baseline="30000" dirty="0" smtClean="0"/>
              <a:t>1</a:t>
            </a:r>
            <a:r>
              <a:rPr lang="en-US" sz="5400" dirty="0" smtClean="0"/>
              <a:t>, </a:t>
            </a:r>
            <a:r>
              <a:rPr lang="en-US" sz="5400" dirty="0"/>
              <a:t>H.P. Schlenvoigt</a:t>
            </a:r>
            <a:r>
              <a:rPr lang="en-US" sz="5400" baseline="30000" dirty="0"/>
              <a:t>2</a:t>
            </a:r>
            <a:r>
              <a:rPr lang="en-US" sz="5400" dirty="0"/>
              <a:t>, F. </a:t>
            </a:r>
            <a:r>
              <a:rPr lang="en-US" sz="5400" dirty="0" smtClean="0"/>
              <a:t>Pöschel</a:t>
            </a:r>
            <a:r>
              <a:rPr lang="en-US" sz="5400" baseline="30000" dirty="0" smtClean="0"/>
              <a:t>2</a:t>
            </a:r>
            <a:r>
              <a:rPr lang="en-US" sz="5400" dirty="0"/>
              <a:t>, A. Debus</a:t>
            </a:r>
            <a:r>
              <a:rPr lang="en-US" sz="5400" baseline="30000" dirty="0"/>
              <a:t>2</a:t>
            </a:r>
            <a:r>
              <a:rPr lang="en-US" sz="5400" dirty="0"/>
              <a:t>, </a:t>
            </a:r>
            <a:r>
              <a:rPr lang="en-US" sz="5400" dirty="0" smtClean="0"/>
              <a:t>V. </a:t>
            </a:r>
            <a:r>
              <a:rPr lang="de-DE" sz="5400" dirty="0" smtClean="0"/>
              <a:t>Bagnoud</a:t>
            </a:r>
            <a:r>
              <a:rPr lang="de-DE" sz="5400" baseline="30000" dirty="0" smtClean="0"/>
              <a:t>3</a:t>
            </a:r>
            <a:r>
              <a:rPr lang="de-DE" sz="5400" dirty="0"/>
              <a:t>, U. </a:t>
            </a:r>
            <a:r>
              <a:rPr lang="de-DE" sz="5400" dirty="0" smtClean="0"/>
              <a:t>Eisenbart</a:t>
            </a:r>
            <a:r>
              <a:rPr lang="de-DE" sz="5400" baseline="30000" dirty="0" smtClean="0"/>
              <a:t>3</a:t>
            </a:r>
            <a:r>
              <a:rPr lang="de-DE" sz="5400" dirty="0" smtClean="0"/>
              <a:t>, J</a:t>
            </a:r>
            <a:r>
              <a:rPr lang="de-DE" sz="5400" dirty="0"/>
              <a:t>. Hornung</a:t>
            </a:r>
            <a:r>
              <a:rPr lang="de-DE" sz="5400" baseline="30000" dirty="0"/>
              <a:t>3</a:t>
            </a:r>
            <a:endParaRPr lang="en-GB" sz="5400" baseline="30000" dirty="0" smtClean="0"/>
          </a:p>
        </p:txBody>
      </p:sp>
      <p:sp>
        <p:nvSpPr>
          <p:cNvPr id="10" name="Textplatzhalter 9"/>
          <p:cNvSpPr>
            <a:spLocks noGrp="1"/>
          </p:cNvSpPr>
          <p:nvPr>
            <p:ph type="body" sz="quarter" idx="15"/>
          </p:nvPr>
        </p:nvSpPr>
        <p:spPr>
          <a:xfrm>
            <a:off x="1193802" y="9552384"/>
            <a:ext cx="14859000" cy="762000"/>
          </a:xfrm>
        </p:spPr>
        <p:txBody>
          <a:bodyPr/>
          <a:lstStyle/>
          <a:p>
            <a:r>
              <a:rPr lang="en-GB" baseline="30000" dirty="0" smtClean="0"/>
              <a:t>1</a:t>
            </a:r>
            <a:r>
              <a:rPr lang="en-GB" dirty="0"/>
              <a:t> </a:t>
            </a:r>
            <a:r>
              <a:rPr lang="en-GB" dirty="0" smtClean="0"/>
              <a:t>HI-Jena   </a:t>
            </a:r>
            <a:r>
              <a:rPr lang="en-GB" baseline="30000" dirty="0" smtClean="0"/>
              <a:t>2</a:t>
            </a:r>
            <a:r>
              <a:rPr lang="en-GB" dirty="0" smtClean="0"/>
              <a:t> HZDR    </a:t>
            </a:r>
            <a:r>
              <a:rPr lang="en-GB" baseline="30000" dirty="0" smtClean="0"/>
              <a:t>3</a:t>
            </a:r>
            <a:r>
              <a:rPr lang="en-GB" dirty="0" smtClean="0"/>
              <a:t>GSI </a:t>
            </a:r>
            <a:endParaRPr lang="en-GB" dirty="0"/>
          </a:p>
          <a:p>
            <a:endParaRPr lang="de-DE" dirty="0"/>
          </a:p>
        </p:txBody>
      </p:sp>
      <p:sp>
        <p:nvSpPr>
          <p:cNvPr id="4" name="Textplatzhalter 3"/>
          <p:cNvSpPr>
            <a:spLocks noGrp="1"/>
          </p:cNvSpPr>
          <p:nvPr>
            <p:ph type="body" sz="quarter" idx="14"/>
          </p:nvPr>
        </p:nvSpPr>
        <p:spPr>
          <a:xfrm>
            <a:off x="1193802" y="11106472"/>
            <a:ext cx="14859000" cy="1066800"/>
          </a:xfrm>
        </p:spPr>
        <p:txBody>
          <a:bodyPr/>
          <a:lstStyle/>
          <a:p>
            <a:r>
              <a:rPr lang="en-US" dirty="0" smtClean="0"/>
              <a:t>HELIPORT Final Meeting 14.06.2023</a:t>
            </a:r>
            <a:endParaRPr lang="en-US" dirty="0"/>
          </a:p>
        </p:txBody>
      </p:sp>
      <p:pic>
        <p:nvPicPr>
          <p:cNvPr id="11" name="Bildplatzhalter 8"/>
          <p:cNvPicPr>
            <a:picLocks noGrp="1"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3800" y="377280"/>
            <a:ext cx="2424328" cy="809625"/>
          </a:xfrm>
          <a:prstGeom prst="rect">
            <a:avLst/>
          </a:prstGeom>
          <a:noFill/>
        </p:spPr>
      </p:pic>
      <p:pic>
        <p:nvPicPr>
          <p:cNvPr id="13" name="Grafik 12"/>
          <p:cNvPicPr/>
          <p:nvPr/>
        </p:nvPicPr>
        <p:blipFill>
          <a:blip r:embed="rId4"/>
          <a:stretch/>
        </p:blipFill>
        <p:spPr>
          <a:xfrm>
            <a:off x="10563752" y="521296"/>
            <a:ext cx="1986495" cy="955293"/>
          </a:xfrm>
          <a:prstGeom prst="rect">
            <a:avLst/>
          </a:prstGeom>
          <a:ln w="12600">
            <a:noFill/>
          </a:ln>
        </p:spPr>
      </p:pic>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 name="POLARIS Experimental Setup"/>
          <p:cNvSpPr txBox="1">
            <a:spLocks noGrp="1"/>
          </p:cNvSpPr>
          <p:nvPr>
            <p:ph type="title"/>
          </p:nvPr>
        </p:nvSpPr>
        <p:spPr>
          <a:prstGeom prst="rect">
            <a:avLst/>
          </a:prstGeom>
        </p:spPr>
        <p:txBody>
          <a:bodyPr/>
          <a:lstStyle>
            <a:lvl1pPr defTabSz="1755647">
              <a:defRPr sz="5760"/>
            </a:lvl1pPr>
          </a:lstStyle>
          <a:p>
            <a:r>
              <a:rPr lang="en-US" sz="9600" dirty="0" smtClean="0"/>
              <a:t>HIL typical experimental Setup</a:t>
            </a:r>
            <a:endParaRPr lang="en-US" dirty="0"/>
          </a:p>
        </p:txBody>
      </p:sp>
      <p:sp>
        <p:nvSpPr>
          <p:cNvPr id="317" name="Slide Number"/>
          <p:cNvSpPr txBox="1">
            <a:spLocks noGrp="1"/>
          </p:cNvSpPr>
          <p:nvPr>
            <p:ph type="sldNum" sz="quarter" idx="4294967295"/>
          </p:nvPr>
        </p:nvSpPr>
        <p:spPr>
          <a:xfrm>
            <a:off x="1022109" y="12871602"/>
            <a:ext cx="127001" cy="221954"/>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10</a:t>
            </a:fld>
            <a:endParaRPr/>
          </a:p>
        </p:txBody>
      </p:sp>
      <p:sp>
        <p:nvSpPr>
          <p:cNvPr id="318" name="Malte C. Kaluza, Contrast Dependence of Laser-Driven Proton Acceleration, 18th Advanced Accelerators Concepts Workshop, Breckenridge,  US, (2018)"/>
          <p:cNvSpPr txBox="1"/>
          <p:nvPr/>
        </p:nvSpPr>
        <p:spPr>
          <a:xfrm>
            <a:off x="1937141" y="11045336"/>
            <a:ext cx="8256228" cy="10845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38" tIns="91438" rIns="91438" bIns="91438">
            <a:spAutoFit/>
          </a:bodyPr>
          <a:lstStyle/>
          <a:p>
            <a:pPr>
              <a:defRPr sz="1800">
                <a:latin typeface="OpenSans-Regular"/>
                <a:ea typeface="OpenSans-Regular"/>
                <a:cs typeface="OpenSans-Regular"/>
                <a:sym typeface="OpenSans-Regular"/>
              </a:defRPr>
            </a:pPr>
            <a:r>
              <a:t>Malte C. Kaluza, Contrast Dependence of Laser-Driven Proton Acceleration, 18</a:t>
            </a:r>
            <a:r>
              <a:rPr baseline="31999"/>
              <a:t>th</a:t>
            </a:r>
            <a:r>
              <a:t> Advanced Accelerators Concepts Workshop, Breckenridge,  US, (2018)</a:t>
            </a:r>
          </a:p>
          <a:p>
            <a:pPr>
              <a:defRPr sz="1800"/>
            </a:pPr>
            <a:r>
              <a:rPr>
                <a:latin typeface="Times Roman"/>
                <a:ea typeface="Times Roman"/>
                <a:cs typeface="Times Roman"/>
                <a:sym typeface="Times Roman"/>
              </a:rPr>
              <a:t> </a:t>
            </a:r>
          </a:p>
        </p:txBody>
      </p:sp>
      <p:sp>
        <p:nvSpPr>
          <p:cNvPr id="319" name="Textfeld 17"/>
          <p:cNvSpPr txBox="1"/>
          <p:nvPr/>
        </p:nvSpPr>
        <p:spPr>
          <a:xfrm>
            <a:off x="2604672" y="6172226"/>
            <a:ext cx="5686646" cy="9296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defTabSz="914400">
              <a:defRPr sz="1800">
                <a:solidFill>
                  <a:srgbClr val="00589C"/>
                </a:solidFill>
              </a:defRPr>
            </a:pPr>
            <a:r>
              <a:t>Experimental setup:	1…15 J, 120 fs, AOI = 0°</a:t>
            </a:r>
          </a:p>
          <a:p>
            <a:pPr defTabSz="914400">
              <a:defRPr sz="1800">
                <a:solidFill>
                  <a:srgbClr val="00589C"/>
                </a:solidFill>
              </a:defRPr>
            </a:pPr>
            <a:r>
              <a:t>			linear and circular polarization</a:t>
            </a:r>
          </a:p>
          <a:p>
            <a:pPr defTabSz="914400">
              <a:defRPr sz="1800">
                <a:solidFill>
                  <a:srgbClr val="00589C"/>
                </a:solidFill>
              </a:defRPr>
            </a:pPr>
            <a:r>
              <a:t>			targets: 5nm…500nm DLC-foils</a:t>
            </a:r>
          </a:p>
        </p:txBody>
      </p:sp>
      <p:sp>
        <p:nvSpPr>
          <p:cNvPr id="320" name="Rechteck 15363"/>
          <p:cNvSpPr/>
          <p:nvPr/>
        </p:nvSpPr>
        <p:spPr>
          <a:xfrm>
            <a:off x="5286240" y="9340578"/>
            <a:ext cx="521506" cy="45720"/>
          </a:xfrm>
          <a:prstGeom prst="rect">
            <a:avLst/>
          </a:prstGeom>
          <a:solidFill>
            <a:srgbClr val="953735"/>
          </a:solidFill>
          <a:ln w="12700">
            <a:miter lim="400000"/>
          </a:ln>
        </p:spPr>
        <p:txBody>
          <a:bodyPr lIns="45719" rIns="45719" anchor="ctr"/>
          <a:lstStyle/>
          <a:p>
            <a:pPr algn="ctr" defTabSz="914400">
              <a:defRPr sz="1800"/>
            </a:pPr>
            <a:endParaRPr/>
          </a:p>
        </p:txBody>
      </p:sp>
      <p:sp>
        <p:nvSpPr>
          <p:cNvPr id="321" name="Textfeld 15365"/>
          <p:cNvSpPr txBox="1"/>
          <p:nvPr/>
        </p:nvSpPr>
        <p:spPr>
          <a:xfrm>
            <a:off x="5110726" y="9105390"/>
            <a:ext cx="888108" cy="520503"/>
          </a:xfrm>
          <a:prstGeom prst="rect">
            <a:avLst/>
          </a:prstGeom>
          <a:solidFill>
            <a:srgbClr val="FFFFFF">
              <a:alpha val="30000"/>
            </a:srgbClr>
          </a:solidFill>
          <a:ln w="31750">
            <a:solidFill>
              <a:srgbClr val="632523"/>
            </a:solidFill>
            <a:prstDash val="dash"/>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spAutoFit/>
          </a:bodyPr>
          <a:lstStyle/>
          <a:p>
            <a:pPr algn="ctr" defTabSz="914400">
              <a:defRPr sz="1600">
                <a:solidFill>
                  <a:srgbClr val="00589C"/>
                </a:solidFill>
                <a:latin typeface="Symbol"/>
                <a:ea typeface="Symbol"/>
                <a:cs typeface="Symbol"/>
                <a:sym typeface="Symbol"/>
              </a:defRPr>
            </a:pPr>
            <a:r>
              <a:t>l</a:t>
            </a:r>
            <a:r>
              <a:rPr>
                <a:latin typeface="+mn-lt"/>
                <a:ea typeface="+mn-ea"/>
                <a:cs typeface="+mn-cs"/>
                <a:sym typeface="Calibri"/>
              </a:rPr>
              <a:t>/4-</a:t>
            </a:r>
          </a:p>
          <a:p>
            <a:pPr algn="ctr" defTabSz="914400">
              <a:defRPr sz="1600">
                <a:solidFill>
                  <a:srgbClr val="00589C"/>
                </a:solidFill>
              </a:defRPr>
            </a:pPr>
            <a:r>
              <a:t>waveplate</a:t>
            </a:r>
          </a:p>
        </p:txBody>
      </p:sp>
      <p:grpSp>
        <p:nvGrpSpPr>
          <p:cNvPr id="330" name="Gruppieren 1"/>
          <p:cNvGrpSpPr/>
          <p:nvPr/>
        </p:nvGrpSpPr>
        <p:grpSpPr>
          <a:xfrm>
            <a:off x="1163552" y="3081534"/>
            <a:ext cx="9238429" cy="7956435"/>
            <a:chOff x="0" y="0"/>
            <a:chExt cx="9238428" cy="7956433"/>
          </a:xfrm>
        </p:grpSpPr>
        <p:pic>
          <p:nvPicPr>
            <p:cNvPr id="322" name="Grafik 24" descr="Grafik 24"/>
            <p:cNvPicPr>
              <a:picLocks noChangeAspect="1"/>
            </p:cNvPicPr>
            <p:nvPr/>
          </p:nvPicPr>
          <p:blipFill>
            <a:blip r:embed="rId3">
              <a:extLst/>
            </a:blip>
            <a:stretch>
              <a:fillRect/>
            </a:stretch>
          </p:blipFill>
          <p:spPr>
            <a:xfrm>
              <a:off x="132570" y="1110998"/>
              <a:ext cx="8829622" cy="6845436"/>
            </a:xfrm>
            <a:prstGeom prst="rect">
              <a:avLst/>
            </a:prstGeom>
            <a:ln w="12700" cap="flat">
              <a:noFill/>
              <a:miter lim="400000"/>
            </a:ln>
            <a:effectLst/>
          </p:spPr>
        </p:pic>
        <p:sp>
          <p:nvSpPr>
            <p:cNvPr id="323" name="Textfeld 19"/>
            <p:cNvSpPr txBox="1"/>
            <p:nvPr/>
          </p:nvSpPr>
          <p:spPr>
            <a:xfrm>
              <a:off x="5338047" y="559614"/>
              <a:ext cx="3900382" cy="58526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noAutofit/>
            </a:bodyPr>
            <a:lstStyle>
              <a:lvl1pPr algn="r" defTabSz="914400">
                <a:defRPr sz="2400">
                  <a:solidFill>
                    <a:srgbClr val="00589C"/>
                  </a:solidFill>
                  <a:latin typeface="OpenSans-Regular"/>
                  <a:ea typeface="OpenSans-Regular"/>
                  <a:cs typeface="OpenSans-Regular"/>
                  <a:sym typeface="OpenSans-Regular"/>
                </a:defRPr>
              </a:lvl1pPr>
            </a:lstStyle>
            <a:p>
              <a:r>
                <a:t>Online proton diagnostics</a:t>
              </a:r>
            </a:p>
          </p:txBody>
        </p:sp>
        <p:sp>
          <p:nvSpPr>
            <p:cNvPr id="324" name="Rechteck 16"/>
            <p:cNvSpPr txBox="1"/>
            <p:nvPr/>
          </p:nvSpPr>
          <p:spPr>
            <a:xfrm>
              <a:off x="0" y="2737161"/>
              <a:ext cx="5665321" cy="25063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noAutofit/>
            </a:bodyPr>
            <a:lstStyle/>
            <a:p>
              <a:pPr marL="285750" indent="-285750" defTabSz="914400">
                <a:buSzPct val="100000"/>
                <a:buFont typeface="Arial"/>
                <a:buChar char="•"/>
                <a:defRPr sz="2500">
                  <a:solidFill>
                    <a:srgbClr val="00589C"/>
                  </a:solidFill>
                  <a:latin typeface="OpenSans-Regular"/>
                  <a:ea typeface="OpenSans-Regular"/>
                  <a:cs typeface="OpenSans-Regular"/>
                  <a:sym typeface="OpenSans-Regular"/>
                </a:defRPr>
              </a:pPr>
              <a:r>
                <a:t>nearfield</a:t>
              </a:r>
            </a:p>
            <a:p>
              <a:pPr marL="285750" indent="-285750" defTabSz="914400">
                <a:buSzPct val="100000"/>
                <a:buFont typeface="Arial"/>
                <a:buChar char="•"/>
                <a:defRPr sz="2500">
                  <a:solidFill>
                    <a:srgbClr val="00589C"/>
                  </a:solidFill>
                  <a:latin typeface="OpenSans-Regular"/>
                  <a:ea typeface="OpenSans-Regular"/>
                  <a:cs typeface="OpenSans-Regular"/>
                  <a:sym typeface="OpenSans-Regular"/>
                </a:defRPr>
              </a:pPr>
              <a:r>
                <a:t>farfield</a:t>
              </a:r>
            </a:p>
            <a:p>
              <a:pPr marL="285750" indent="-285750" defTabSz="914400">
                <a:buSzPct val="100000"/>
                <a:buFont typeface="Arial"/>
                <a:buChar char="•"/>
                <a:defRPr sz="2500">
                  <a:solidFill>
                    <a:srgbClr val="00589C"/>
                  </a:solidFill>
                  <a:latin typeface="OpenSans-Regular"/>
                  <a:ea typeface="OpenSans-Regular"/>
                  <a:cs typeface="OpenSans-Regular"/>
                  <a:sym typeface="OpenSans-Regular"/>
                </a:defRPr>
              </a:pPr>
              <a:r>
                <a:t>laser energy</a:t>
              </a:r>
            </a:p>
            <a:p>
              <a:pPr marL="285750" indent="-285750" defTabSz="914400">
                <a:buSzPct val="100000"/>
                <a:buFont typeface="Arial"/>
                <a:buChar char="•"/>
                <a:defRPr sz="2500">
                  <a:solidFill>
                    <a:srgbClr val="00589C"/>
                  </a:solidFill>
                  <a:latin typeface="OpenSans-Regular"/>
                  <a:ea typeface="OpenSans-Regular"/>
                  <a:cs typeface="OpenSans-Regular"/>
                  <a:sym typeface="OpenSans-Regular"/>
                </a:defRPr>
              </a:pPr>
              <a:r>
                <a:t>prepulse-contrast </a:t>
              </a:r>
              <a:br/>
              <a:r>
                <a:rPr>
                  <a:latin typeface="Open Sans Italic"/>
                  <a:ea typeface="Open Sans Italic"/>
                  <a:cs typeface="Open Sans Italic"/>
                  <a:sym typeface="Open Sans Italic"/>
                </a:rPr>
                <a:t>(photo diode)</a:t>
              </a:r>
            </a:p>
          </p:txBody>
        </p:sp>
        <p:sp>
          <p:nvSpPr>
            <p:cNvPr id="325" name="Gerade Verbindung mit Pfeil 18"/>
            <p:cNvSpPr/>
            <p:nvPr/>
          </p:nvSpPr>
          <p:spPr>
            <a:xfrm flipV="1">
              <a:off x="6492407" y="1014700"/>
              <a:ext cx="1" cy="729575"/>
            </a:xfrm>
            <a:prstGeom prst="line">
              <a:avLst/>
            </a:prstGeom>
            <a:noFill/>
            <a:ln w="34925" cap="flat">
              <a:solidFill>
                <a:srgbClr val="00589C"/>
              </a:solidFill>
              <a:prstDash val="solid"/>
              <a:round/>
              <a:tailEnd type="triangle" w="med" len="med"/>
            </a:ln>
            <a:effectLst/>
          </p:spPr>
          <p:txBody>
            <a:bodyPr wrap="square" lIns="45719" tIns="45719" rIns="45719" bIns="45719" numCol="1" anchor="t">
              <a:noAutofit/>
            </a:bodyPr>
            <a:lstStyle/>
            <a:p>
              <a:pPr defTabSz="914400">
                <a:defRPr sz="1800"/>
              </a:pPr>
              <a:endParaRPr/>
            </a:p>
          </p:txBody>
        </p:sp>
        <p:sp>
          <p:nvSpPr>
            <p:cNvPr id="326" name="Gerade Verbindung mit Pfeil 25"/>
            <p:cNvSpPr/>
            <p:nvPr/>
          </p:nvSpPr>
          <p:spPr>
            <a:xfrm flipH="1" flipV="1">
              <a:off x="4909213" y="635898"/>
              <a:ext cx="253312" cy="729575"/>
            </a:xfrm>
            <a:prstGeom prst="line">
              <a:avLst/>
            </a:prstGeom>
            <a:noFill/>
            <a:ln w="34925" cap="flat">
              <a:solidFill>
                <a:srgbClr val="00589C"/>
              </a:solidFill>
              <a:prstDash val="solid"/>
              <a:round/>
              <a:tailEnd type="triangle" w="med" len="med"/>
            </a:ln>
            <a:effectLst/>
          </p:spPr>
          <p:txBody>
            <a:bodyPr wrap="square" lIns="45719" tIns="45719" rIns="45719" bIns="45719" numCol="1" anchor="t">
              <a:noAutofit/>
            </a:bodyPr>
            <a:lstStyle/>
            <a:p>
              <a:pPr defTabSz="914400">
                <a:defRPr sz="1800"/>
              </a:pPr>
              <a:endParaRPr/>
            </a:p>
          </p:txBody>
        </p:sp>
        <p:sp>
          <p:nvSpPr>
            <p:cNvPr id="327" name="Textfeld 27"/>
            <p:cNvSpPr txBox="1"/>
            <p:nvPr/>
          </p:nvSpPr>
          <p:spPr>
            <a:xfrm>
              <a:off x="2524504" y="0"/>
              <a:ext cx="4045754" cy="58526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noAutofit/>
            </a:bodyPr>
            <a:lstStyle>
              <a:lvl1pPr algn="r" defTabSz="914400">
                <a:defRPr sz="2400">
                  <a:solidFill>
                    <a:srgbClr val="00589C"/>
                  </a:solidFill>
                  <a:latin typeface="OpenSans-Regular"/>
                  <a:ea typeface="OpenSans-Regular"/>
                  <a:cs typeface="OpenSans-Regular"/>
                  <a:sym typeface="OpenSans-Regular"/>
                </a:defRPr>
              </a:lvl1pPr>
            </a:lstStyle>
            <a:p>
              <a:r>
                <a:rPr dirty="0"/>
                <a:t>Back-reflection diagnostics</a:t>
              </a:r>
            </a:p>
          </p:txBody>
        </p:sp>
        <p:sp>
          <p:nvSpPr>
            <p:cNvPr id="328" name="Gerade Verbindung mit Pfeil 28"/>
            <p:cNvSpPr/>
            <p:nvPr/>
          </p:nvSpPr>
          <p:spPr>
            <a:xfrm flipH="1">
              <a:off x="3922531" y="2250897"/>
              <a:ext cx="845424" cy="253312"/>
            </a:xfrm>
            <a:prstGeom prst="line">
              <a:avLst/>
            </a:prstGeom>
            <a:noFill/>
            <a:ln w="34925" cap="flat">
              <a:solidFill>
                <a:srgbClr val="00589C"/>
              </a:solidFill>
              <a:prstDash val="solid"/>
              <a:round/>
              <a:tailEnd type="triangle" w="med" len="med"/>
            </a:ln>
            <a:effectLst/>
          </p:spPr>
          <p:txBody>
            <a:bodyPr wrap="square" lIns="45719" tIns="45719" rIns="45719" bIns="45719" numCol="1" anchor="t">
              <a:noAutofit/>
            </a:bodyPr>
            <a:lstStyle/>
            <a:p>
              <a:pPr defTabSz="914400">
                <a:defRPr sz="1800"/>
              </a:pPr>
              <a:endParaRPr/>
            </a:p>
          </p:txBody>
        </p:sp>
        <p:sp>
          <p:nvSpPr>
            <p:cNvPr id="329" name="Textfeld 31"/>
            <p:cNvSpPr txBox="1"/>
            <p:nvPr/>
          </p:nvSpPr>
          <p:spPr>
            <a:xfrm>
              <a:off x="254845" y="1717429"/>
              <a:ext cx="3497597" cy="585260"/>
            </a:xfrm>
            <a:prstGeom prst="rect">
              <a:avLst/>
            </a:prstGeom>
            <a:solidFill>
              <a:srgbClr val="FFFFFF">
                <a:alpha val="63000"/>
              </a:srgbClr>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noAutofit/>
            </a:bodyPr>
            <a:lstStyle>
              <a:lvl1pPr algn="r" defTabSz="914400">
                <a:defRPr sz="2400">
                  <a:solidFill>
                    <a:srgbClr val="00589C"/>
                  </a:solidFill>
                  <a:latin typeface="OpenSans-Regular"/>
                  <a:ea typeface="OpenSans-Regular"/>
                  <a:cs typeface="OpenSans-Regular"/>
                  <a:sym typeface="OpenSans-Regular"/>
                </a:defRPr>
              </a:lvl1pPr>
            </a:lstStyle>
            <a:p>
              <a:r>
                <a:t>Laser pulse diagnostics</a:t>
              </a:r>
            </a:p>
          </p:txBody>
        </p:sp>
      </p:grpSp>
      <p:grpSp>
        <p:nvGrpSpPr>
          <p:cNvPr id="333" name="Grafik 34"/>
          <p:cNvGrpSpPr/>
          <p:nvPr/>
        </p:nvGrpSpPr>
        <p:grpSpPr>
          <a:xfrm>
            <a:off x="12077940" y="1758913"/>
            <a:ext cx="3960001" cy="3114478"/>
            <a:chOff x="0" y="0"/>
            <a:chExt cx="3959999" cy="3114477"/>
          </a:xfrm>
        </p:grpSpPr>
        <p:sp>
          <p:nvSpPr>
            <p:cNvPr id="331" name="Rectangle"/>
            <p:cNvSpPr/>
            <p:nvPr/>
          </p:nvSpPr>
          <p:spPr>
            <a:xfrm>
              <a:off x="0" y="0"/>
              <a:ext cx="3960000" cy="3114478"/>
            </a:xfrm>
            <a:prstGeom prst="rect">
              <a:avLst/>
            </a:prstGeom>
            <a:solidFill>
              <a:srgbClr val="C00000"/>
            </a:solidFill>
            <a:ln w="12700" cap="flat">
              <a:noFill/>
              <a:miter lim="400000"/>
            </a:ln>
            <a:effectLst/>
          </p:spPr>
          <p:txBody>
            <a:bodyPr wrap="square" lIns="45719" tIns="45719" rIns="45719" bIns="45719" numCol="1" anchor="ctr">
              <a:noAutofit/>
            </a:bodyPr>
            <a:lstStyle/>
            <a:p>
              <a:pPr defTabSz="914400">
                <a:defRPr sz="1800"/>
              </a:pPr>
              <a:endParaRPr/>
            </a:p>
          </p:txBody>
        </p:sp>
        <p:pic>
          <p:nvPicPr>
            <p:cNvPr id="332" name="image17.jpeg" descr="image17.jpeg"/>
            <p:cNvPicPr>
              <a:picLocks noChangeAspect="1"/>
            </p:cNvPicPr>
            <p:nvPr/>
          </p:nvPicPr>
          <p:blipFill>
            <a:blip r:embed="rId4">
              <a:extLst/>
            </a:blip>
            <a:srcRect l="27625" t="12762" r="15342" b="7495"/>
            <a:stretch>
              <a:fillRect/>
            </a:stretch>
          </p:blipFill>
          <p:spPr>
            <a:xfrm>
              <a:off x="0" y="0"/>
              <a:ext cx="3960000" cy="3114478"/>
            </a:xfrm>
            <a:prstGeom prst="rect">
              <a:avLst/>
            </a:prstGeom>
            <a:ln w="12700" cap="flat">
              <a:noFill/>
              <a:miter lim="400000"/>
            </a:ln>
            <a:effectLst/>
          </p:spPr>
        </p:pic>
      </p:grpSp>
      <p:grpSp>
        <p:nvGrpSpPr>
          <p:cNvPr id="338" name="Group"/>
          <p:cNvGrpSpPr/>
          <p:nvPr/>
        </p:nvGrpSpPr>
        <p:grpSpPr>
          <a:xfrm>
            <a:off x="11223398" y="3911410"/>
            <a:ext cx="15268810" cy="8827255"/>
            <a:chOff x="659678" y="-63500"/>
            <a:chExt cx="15268809" cy="8827253"/>
          </a:xfrm>
        </p:grpSpPr>
        <p:pic>
          <p:nvPicPr>
            <p:cNvPr id="345" name="Connection Line" descr="Connection Line"/>
            <p:cNvPicPr>
              <a:picLocks/>
            </p:cNvPicPr>
            <p:nvPr/>
          </p:nvPicPr>
          <p:blipFill>
            <a:blip r:embed="rId5">
              <a:extLst/>
            </a:blip>
            <a:stretch>
              <a:fillRect/>
            </a:stretch>
          </p:blipFill>
          <p:spPr>
            <a:xfrm>
              <a:off x="11138296" y="-63500"/>
              <a:ext cx="1972113" cy="4968193"/>
            </a:xfrm>
            <a:prstGeom prst="rect">
              <a:avLst/>
            </a:prstGeom>
            <a:effectLst>
              <a:outerShdw blurRad="76200" dist="38100" dir="5400000" rotWithShape="0">
                <a:srgbClr val="000000">
                  <a:alpha val="35000"/>
                </a:srgbClr>
              </a:outerShdw>
            </a:effectLst>
          </p:spPr>
        </p:pic>
        <p:pic>
          <p:nvPicPr>
            <p:cNvPr id="346" name="Connection Line" descr="Connection Line"/>
            <p:cNvPicPr>
              <a:picLocks/>
            </p:cNvPicPr>
            <p:nvPr/>
          </p:nvPicPr>
          <p:blipFill>
            <a:blip r:embed="rId6">
              <a:extLst/>
            </a:blip>
            <a:stretch>
              <a:fillRect/>
            </a:stretch>
          </p:blipFill>
          <p:spPr>
            <a:xfrm>
              <a:off x="11832599" y="3287107"/>
              <a:ext cx="4095888" cy="1618998"/>
            </a:xfrm>
            <a:prstGeom prst="rect">
              <a:avLst/>
            </a:prstGeom>
            <a:effectLst>
              <a:outerShdw blurRad="76200" dist="38100" dir="5400000" rotWithShape="0">
                <a:srgbClr val="000000">
                  <a:alpha val="35000"/>
                </a:srgbClr>
              </a:outerShdw>
            </a:effectLst>
          </p:spPr>
        </p:pic>
        <p:pic>
          <p:nvPicPr>
            <p:cNvPr id="336" name="Screen Shot 2021-05-03 at 12.31.25.png" descr="Screen Shot 2021-05-03 at 12.31.25.png"/>
            <p:cNvPicPr>
              <a:picLocks noChangeAspect="1"/>
            </p:cNvPicPr>
            <p:nvPr/>
          </p:nvPicPr>
          <p:blipFill>
            <a:blip r:embed="rId7">
              <a:extLst/>
            </a:blip>
            <a:stretch>
              <a:fillRect/>
            </a:stretch>
          </p:blipFill>
          <p:spPr>
            <a:xfrm>
              <a:off x="659678" y="4679298"/>
              <a:ext cx="8069387" cy="4084455"/>
            </a:xfrm>
            <a:prstGeom prst="rect">
              <a:avLst/>
            </a:prstGeom>
            <a:ln w="12700" cap="flat">
              <a:noFill/>
              <a:miter lim="400000"/>
            </a:ln>
            <a:effectLst/>
          </p:spPr>
        </p:pic>
        <p:pic>
          <p:nvPicPr>
            <p:cNvPr id="347" name="Connection Line" descr="Connection Line"/>
            <p:cNvPicPr>
              <a:picLocks/>
            </p:cNvPicPr>
            <p:nvPr/>
          </p:nvPicPr>
          <p:blipFill>
            <a:blip r:embed="rId8">
              <a:extLst/>
            </a:blip>
            <a:stretch>
              <a:fillRect/>
            </a:stretch>
          </p:blipFill>
          <p:spPr>
            <a:xfrm>
              <a:off x="4500744" y="3782023"/>
              <a:ext cx="2447623" cy="1113695"/>
            </a:xfrm>
            <a:prstGeom prst="rect">
              <a:avLst/>
            </a:prstGeom>
            <a:effectLst>
              <a:outerShdw blurRad="76200" dist="38100" dir="5400000" rotWithShape="0">
                <a:srgbClr val="000000">
                  <a:alpha val="35000"/>
                </a:srgbClr>
              </a:outerShdw>
            </a:effectLst>
          </p:spPr>
        </p:pic>
      </p:grpSp>
      <p:sp>
        <p:nvSpPr>
          <p:cNvPr id="339" name="Gerade Verbindung mit Pfeil 4"/>
          <p:cNvSpPr/>
          <p:nvPr/>
        </p:nvSpPr>
        <p:spPr>
          <a:xfrm flipV="1">
            <a:off x="7663917" y="4871410"/>
            <a:ext cx="4386388" cy="2335031"/>
          </a:xfrm>
          <a:prstGeom prst="line">
            <a:avLst/>
          </a:prstGeom>
          <a:ln w="38100">
            <a:solidFill>
              <a:srgbClr val="4A7EBB"/>
            </a:solidFill>
            <a:prstDash val="sysDot"/>
            <a:tailEnd type="triangle"/>
          </a:ln>
        </p:spPr>
        <p:txBody>
          <a:bodyPr lIns="45719" rIns="45719"/>
          <a:lstStyle/>
          <a:p>
            <a:pPr defTabSz="914400">
              <a:defRPr sz="1800"/>
            </a:pPr>
            <a:endParaRPr/>
          </a:p>
        </p:txBody>
      </p:sp>
      <p:grpSp>
        <p:nvGrpSpPr>
          <p:cNvPr id="343" name="Group"/>
          <p:cNvGrpSpPr/>
          <p:nvPr/>
        </p:nvGrpSpPr>
        <p:grpSpPr>
          <a:xfrm>
            <a:off x="16387968" y="2266347"/>
            <a:ext cx="7818836" cy="10213841"/>
            <a:chOff x="0" y="0"/>
            <a:chExt cx="7818834" cy="10213840"/>
          </a:xfrm>
        </p:grpSpPr>
        <p:sp>
          <p:nvSpPr>
            <p:cNvPr id="340" name="Rectangle"/>
            <p:cNvSpPr/>
            <p:nvPr/>
          </p:nvSpPr>
          <p:spPr>
            <a:xfrm>
              <a:off x="3428265" y="1182741"/>
              <a:ext cx="3555914" cy="8037044"/>
            </a:xfrm>
            <a:prstGeom prst="rect">
              <a:avLst/>
            </a:prstGeom>
            <a:solidFill>
              <a:srgbClr val="000000"/>
            </a:solidFill>
            <a:ln w="12700" cap="flat">
              <a:noFill/>
              <a:miter lim="400000"/>
            </a:ln>
            <a:effectLst>
              <a:outerShdw blurRad="76200" dist="38100" dir="5400000" rotWithShape="0">
                <a:srgbClr val="000000">
                  <a:alpha val="35000"/>
                </a:srgbClr>
              </a:outerShdw>
            </a:effectLst>
          </p:spPr>
          <p:txBody>
            <a:bodyPr wrap="square" lIns="91438" tIns="91438" rIns="91438" bIns="91438" numCol="1" anchor="ctr">
              <a:noAutofit/>
            </a:bodyPr>
            <a:lstStyle/>
            <a:p>
              <a:endParaRPr/>
            </a:p>
          </p:txBody>
        </p:sp>
        <p:pic>
          <p:nvPicPr>
            <p:cNvPr id="341" name="z = 18 entspricht 0_Fokus 30 cm 201801-30 14.30.14.png" descr="z = 18 entspricht 0_Fokus 30 cm 201801-30 14.30.14.png"/>
            <p:cNvPicPr>
              <a:picLocks noChangeAspect="1"/>
            </p:cNvPicPr>
            <p:nvPr/>
          </p:nvPicPr>
          <p:blipFill>
            <a:blip r:embed="rId9">
              <a:extLst/>
            </a:blip>
            <a:stretch>
              <a:fillRect/>
            </a:stretch>
          </p:blipFill>
          <p:spPr>
            <a:xfrm>
              <a:off x="0" y="0"/>
              <a:ext cx="4861320" cy="3635483"/>
            </a:xfrm>
            <a:prstGeom prst="rect">
              <a:avLst/>
            </a:prstGeom>
            <a:ln w="12700" cap="flat">
              <a:noFill/>
              <a:miter lim="400000"/>
            </a:ln>
            <a:effectLst/>
          </p:spPr>
        </p:pic>
        <p:pic>
          <p:nvPicPr>
            <p:cNvPr id="342" name="Screen Shot 2021-10-27 at 17.37.55.png" descr="Screen Shot 2021-10-27 at 17.37.55.png"/>
            <p:cNvPicPr>
              <a:picLocks noChangeAspect="1"/>
            </p:cNvPicPr>
            <p:nvPr/>
          </p:nvPicPr>
          <p:blipFill>
            <a:blip r:embed="rId10">
              <a:extLst/>
            </a:blip>
            <a:stretch>
              <a:fillRect/>
            </a:stretch>
          </p:blipFill>
          <p:spPr>
            <a:xfrm>
              <a:off x="2700734" y="599940"/>
              <a:ext cx="5118101" cy="9613901"/>
            </a:xfrm>
            <a:prstGeom prst="rect">
              <a:avLst/>
            </a:prstGeom>
            <a:ln w="12700" cap="flat">
              <a:noFill/>
              <a:miter lim="400000"/>
            </a:ln>
            <a:effectLst/>
          </p:spPr>
        </p:pic>
      </p:grpSp>
      <p:sp>
        <p:nvSpPr>
          <p:cNvPr id="344" name="In the HELIPORT project, our goal is to bring all together: images, settings, target metadata and everything else."/>
          <p:cNvSpPr txBox="1"/>
          <p:nvPr/>
        </p:nvSpPr>
        <p:spPr>
          <a:xfrm>
            <a:off x="10993588" y="6140106"/>
            <a:ext cx="7093198" cy="20587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38" tIns="91438" rIns="91438" bIns="91438">
            <a:spAutoFit/>
          </a:bodyPr>
          <a:lstStyle/>
          <a:p>
            <a:pPr lvl="1" indent="228600" algn="ctr">
              <a:lnSpc>
                <a:spcPct val="90000"/>
              </a:lnSpc>
              <a:spcBef>
                <a:spcPts val="1200"/>
              </a:spcBef>
              <a:defRPr sz="3200">
                <a:solidFill>
                  <a:srgbClr val="005AA0"/>
                </a:solidFill>
                <a:latin typeface="Chalkboard"/>
                <a:ea typeface="Chalkboard"/>
                <a:cs typeface="Chalkboard"/>
                <a:sym typeface="Chalkboard"/>
              </a:defRPr>
            </a:pPr>
            <a:r>
              <a:rPr dirty="0"/>
              <a:t>In the HELIPORT project, our goal is to bring all together: images, settings, target metadata and everything else.</a:t>
            </a:r>
          </a:p>
        </p:txBody>
      </p:sp>
      <p:sp>
        <p:nvSpPr>
          <p:cNvPr id="31" name="Fußzeilenplatzhalter 4"/>
          <p:cNvSpPr>
            <a:spLocks noGrp="1"/>
          </p:cNvSpPr>
          <p:nvPr>
            <p:ph type="ftr" sz="quarter" idx="11"/>
          </p:nvPr>
        </p:nvSpPr>
        <p:spPr>
          <a:xfrm>
            <a:off x="1193800" y="13138153"/>
            <a:ext cx="7721600" cy="730250"/>
          </a:xfrm>
        </p:spPr>
        <p:txBody>
          <a:bodyPr/>
          <a:lstStyle/>
          <a:p>
            <a:pPr>
              <a:defRPr/>
            </a:pPr>
            <a:r>
              <a:rPr lang="en-US" smtClean="0"/>
              <a:t>HELIPORT Final Workshop 2023    alexander.kessler@uni-jena.de</a:t>
            </a:r>
            <a:endParaRPr lang="en-US" dirty="0"/>
          </a:p>
        </p:txBody>
      </p:sp>
      <p:sp>
        <p:nvSpPr>
          <p:cNvPr id="2" name="Datumsplatzhalter 1"/>
          <p:cNvSpPr>
            <a:spLocks noGrp="1"/>
          </p:cNvSpPr>
          <p:nvPr>
            <p:ph type="dt" sz="half" idx="10"/>
          </p:nvPr>
        </p:nvSpPr>
        <p:spPr/>
        <p:txBody>
          <a:bodyPr/>
          <a:lstStyle/>
          <a:p>
            <a:pPr>
              <a:defRPr/>
            </a:pPr>
            <a:fld id="{9AF2058C-335F-4A76-AD9E-824D54B25AF2}" type="datetime1">
              <a:rPr lang="de-DE" smtClean="0"/>
              <a:t>13.06.2023</a:t>
            </a:fld>
            <a:endParaRPr lang="en-US" dirty="0"/>
          </a:p>
        </p:txBody>
      </p:sp>
    </p:spTree>
    <p:extLst>
      <p:ext uri="{BB962C8B-B14F-4D97-AF65-F5344CB8AC3E}">
        <p14:creationId xmlns:p14="http://schemas.microsoft.com/office/powerpoint/2010/main" val="17269142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fill="hold"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A </a:t>
            </a:r>
            <a:r>
              <a:rPr lang="en-US" dirty="0" smtClean="0"/>
              <a:t>naive Meta </a:t>
            </a:r>
            <a:r>
              <a:rPr lang="en-US" dirty="0" smtClean="0"/>
              <a:t>Data </a:t>
            </a:r>
            <a:r>
              <a:rPr lang="en-US" dirty="0" smtClean="0"/>
              <a:t>Ansatz</a:t>
            </a:r>
            <a:endParaRPr lang="en-US" dirty="0"/>
          </a:p>
        </p:txBody>
      </p:sp>
      <p:sp>
        <p:nvSpPr>
          <p:cNvPr id="7" name="Inhaltsplatzhalter 6"/>
          <p:cNvSpPr>
            <a:spLocks noGrp="1"/>
          </p:cNvSpPr>
          <p:nvPr>
            <p:ph sz="half" idx="1"/>
          </p:nvPr>
        </p:nvSpPr>
        <p:spPr>
          <a:xfrm>
            <a:off x="166664" y="2280226"/>
            <a:ext cx="11914251" cy="10554437"/>
          </a:xfrm>
        </p:spPr>
        <p:txBody>
          <a:bodyPr/>
          <a:lstStyle/>
          <a:p>
            <a:r>
              <a:rPr lang="en-US" dirty="0" smtClean="0"/>
              <a:t>HIJ-Vision </a:t>
            </a:r>
            <a:r>
              <a:rPr lang="en-US" dirty="0"/>
              <a:t>Lib </a:t>
            </a:r>
            <a:r>
              <a:rPr lang="en-US" sz="4000" dirty="0" smtClean="0">
                <a:hlinkClick r:id="rId2"/>
              </a:rPr>
              <a:t>https://git.gsi.de/HIJ_Vision/HIJ_Vision_Project</a:t>
            </a:r>
            <a:r>
              <a:rPr lang="en-US" sz="4000" dirty="0" smtClean="0"/>
              <a:t> </a:t>
            </a:r>
            <a:br>
              <a:rPr lang="en-US" sz="4000" dirty="0" smtClean="0"/>
            </a:br>
            <a:r>
              <a:rPr lang="en-US" dirty="0" smtClean="0"/>
              <a:t>saves </a:t>
            </a:r>
            <a:r>
              <a:rPr lang="en-GB" dirty="0" smtClean="0"/>
              <a:t>MD in naive ansatz</a:t>
            </a:r>
            <a:endParaRPr lang="en-GB" dirty="0" smtClean="0"/>
          </a:p>
          <a:p>
            <a:pPr lvl="1"/>
            <a:r>
              <a:rPr lang="en-US" dirty="0" smtClean="0"/>
              <a:t>Region </a:t>
            </a:r>
            <a:r>
              <a:rPr lang="en-US" dirty="0"/>
              <a:t>O</a:t>
            </a:r>
            <a:r>
              <a:rPr lang="en-US" dirty="0" smtClean="0"/>
              <a:t>f </a:t>
            </a:r>
            <a:r>
              <a:rPr lang="en-US" dirty="0" smtClean="0"/>
              <a:t>Interest (ROI)</a:t>
            </a:r>
          </a:p>
          <a:p>
            <a:pPr lvl="1"/>
            <a:r>
              <a:rPr lang="en-US" dirty="0" smtClean="0"/>
              <a:t>Link to Background Image </a:t>
            </a:r>
          </a:p>
          <a:p>
            <a:pPr lvl="1"/>
            <a:r>
              <a:rPr lang="en-US" dirty="0" smtClean="0"/>
              <a:t>and so on, everything that is important for provenance!</a:t>
            </a:r>
          </a:p>
          <a:p>
            <a:r>
              <a:rPr lang="en-US" b="1" dirty="0" smtClean="0"/>
              <a:t>BUT: It is not standardized!</a:t>
            </a:r>
          </a:p>
          <a:p>
            <a:pPr lvl="1"/>
            <a:r>
              <a:rPr lang="en-US" dirty="0"/>
              <a:t>although it is possible to reproduce the results high manual and mental effort is required!  (e.g. to understand how LabVIEW defines ROIs).</a:t>
            </a:r>
            <a:endParaRPr lang="en-US" dirty="0" smtClean="0"/>
          </a:p>
          <a:p>
            <a:pPr>
              <a:buFont typeface="Arial" panose="020B0604020202020204" pitchFamily="34" charset="0"/>
              <a:buChar char="•"/>
            </a:pPr>
            <a:endParaRPr lang="en-US" sz="4000" dirty="0" smtClean="0"/>
          </a:p>
          <a:p>
            <a:pPr marL="0" indent="0">
              <a:buNone/>
            </a:pPr>
            <a:endParaRPr lang="en-US" dirty="0"/>
          </a:p>
        </p:txBody>
      </p:sp>
      <p:pic>
        <p:nvPicPr>
          <p:cNvPr id="10" name="Inhaltsplatzhalter 9"/>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2192000" y="3170707"/>
            <a:ext cx="11906593" cy="5838641"/>
          </a:xfrm>
        </p:spPr>
      </p:pic>
      <p:sp>
        <p:nvSpPr>
          <p:cNvPr id="4" name="Datumsplatzhalter 3"/>
          <p:cNvSpPr>
            <a:spLocks noGrp="1"/>
          </p:cNvSpPr>
          <p:nvPr>
            <p:ph type="dt" sz="half" idx="10"/>
          </p:nvPr>
        </p:nvSpPr>
        <p:spPr/>
        <p:txBody>
          <a:bodyPr/>
          <a:lstStyle/>
          <a:p>
            <a:pPr>
              <a:defRPr/>
            </a:pPr>
            <a:fld id="{F76159ED-7592-4144-BD69-26D9B6DEDF84}" type="datetime1">
              <a:rPr lang="de-DE" smtClean="0"/>
              <a:t>13.06.2023</a:t>
            </a:fld>
            <a:endParaRPr lang="en-US" dirty="0"/>
          </a:p>
        </p:txBody>
      </p:sp>
      <p:sp>
        <p:nvSpPr>
          <p:cNvPr id="5" name="Fußzeilenplatzhalter 4"/>
          <p:cNvSpPr>
            <a:spLocks noGrp="1"/>
          </p:cNvSpPr>
          <p:nvPr>
            <p:ph type="ftr" sz="quarter" idx="11"/>
          </p:nvPr>
        </p:nvSpPr>
        <p:spPr/>
        <p:txBody>
          <a:bodyPr/>
          <a:lstStyle/>
          <a:p>
            <a:pPr>
              <a:defRPr/>
            </a:pPr>
            <a:r>
              <a:rPr lang="en-US" smtClean="0"/>
              <a:t>HELIPORT Final Workshop 2023    alexander.kessler@uni-jena.de</a:t>
            </a:r>
            <a:endParaRPr lang="en-US" dirty="0"/>
          </a:p>
        </p:txBody>
      </p:sp>
      <p:grpSp>
        <p:nvGrpSpPr>
          <p:cNvPr id="13" name="Group"/>
          <p:cNvGrpSpPr/>
          <p:nvPr/>
        </p:nvGrpSpPr>
        <p:grpSpPr>
          <a:xfrm>
            <a:off x="12223120" y="3170707"/>
            <a:ext cx="7818836" cy="10213841"/>
            <a:chOff x="0" y="0"/>
            <a:chExt cx="7818834" cy="10213840"/>
          </a:xfrm>
        </p:grpSpPr>
        <p:sp>
          <p:nvSpPr>
            <p:cNvPr id="14" name="Rectangle"/>
            <p:cNvSpPr/>
            <p:nvPr/>
          </p:nvSpPr>
          <p:spPr>
            <a:xfrm>
              <a:off x="3428265" y="1182741"/>
              <a:ext cx="3555914" cy="8037044"/>
            </a:xfrm>
            <a:prstGeom prst="rect">
              <a:avLst/>
            </a:prstGeom>
            <a:solidFill>
              <a:srgbClr val="000000"/>
            </a:solidFill>
            <a:ln w="12700" cap="flat">
              <a:noFill/>
              <a:miter lim="400000"/>
            </a:ln>
            <a:effectLst>
              <a:outerShdw blurRad="76200" dist="38100" dir="5400000" rotWithShape="0">
                <a:srgbClr val="000000">
                  <a:alpha val="35000"/>
                </a:srgbClr>
              </a:outerShdw>
            </a:effectLst>
          </p:spPr>
          <p:txBody>
            <a:bodyPr wrap="square" lIns="91438" tIns="91438" rIns="91438" bIns="91438" numCol="1" anchor="ctr">
              <a:noAutofit/>
            </a:bodyPr>
            <a:lstStyle/>
            <a:p>
              <a:endParaRPr/>
            </a:p>
          </p:txBody>
        </p:sp>
        <p:pic>
          <p:nvPicPr>
            <p:cNvPr id="15" name="z = 18 entspricht 0_Fokus 30 cm 201801-30 14.30.14.png" descr="z = 18 entspricht 0_Fokus 30 cm 201801-30 14.30.14.png"/>
            <p:cNvPicPr>
              <a:picLocks noChangeAspect="1"/>
            </p:cNvPicPr>
            <p:nvPr/>
          </p:nvPicPr>
          <p:blipFill>
            <a:blip r:embed="rId4">
              <a:extLst/>
            </a:blip>
            <a:stretch>
              <a:fillRect/>
            </a:stretch>
          </p:blipFill>
          <p:spPr>
            <a:xfrm>
              <a:off x="0" y="0"/>
              <a:ext cx="4861320" cy="3635483"/>
            </a:xfrm>
            <a:prstGeom prst="rect">
              <a:avLst/>
            </a:prstGeom>
            <a:ln w="12700" cap="flat">
              <a:noFill/>
              <a:miter lim="400000"/>
            </a:ln>
            <a:effectLst/>
          </p:spPr>
        </p:pic>
        <p:pic>
          <p:nvPicPr>
            <p:cNvPr id="16" name="Screen Shot 2021-10-27 at 17.37.55.png" descr="Screen Shot 2021-10-27 at 17.37.55.png"/>
            <p:cNvPicPr>
              <a:picLocks noChangeAspect="1"/>
            </p:cNvPicPr>
            <p:nvPr/>
          </p:nvPicPr>
          <p:blipFill>
            <a:blip r:embed="rId5">
              <a:extLst/>
            </a:blip>
            <a:stretch>
              <a:fillRect/>
            </a:stretch>
          </p:blipFill>
          <p:spPr>
            <a:xfrm>
              <a:off x="2700734" y="599940"/>
              <a:ext cx="5118101" cy="9613901"/>
            </a:xfrm>
            <a:prstGeom prst="rect">
              <a:avLst/>
            </a:prstGeom>
            <a:ln w="12700" cap="flat">
              <a:noFill/>
              <a:miter lim="400000"/>
            </a:ln>
            <a:effectLst/>
          </p:spPr>
        </p:pic>
      </p:grpSp>
      <p:sp>
        <p:nvSpPr>
          <p:cNvPr id="3" name="Foliennummernplatzhalter 2"/>
          <p:cNvSpPr>
            <a:spLocks noGrp="1"/>
          </p:cNvSpPr>
          <p:nvPr>
            <p:ph type="sldNum" sz="quarter" idx="12"/>
          </p:nvPr>
        </p:nvSpPr>
        <p:spPr/>
        <p:txBody>
          <a:bodyPr/>
          <a:lstStyle/>
          <a:p>
            <a:pPr>
              <a:defRPr/>
            </a:pPr>
            <a:fld id="{475E417F-7992-4430-A2ED-756AE639DBE5}" type="slidenum">
              <a:rPr lang="en-US" smtClean="0"/>
              <a:pPr>
                <a:defRPr/>
              </a:pPr>
              <a:t>11</a:t>
            </a:fld>
            <a:endParaRPr lang="en-US" dirty="0"/>
          </a:p>
        </p:txBody>
      </p:sp>
    </p:spTree>
    <p:extLst>
      <p:ext uri="{BB962C8B-B14F-4D97-AF65-F5344CB8AC3E}">
        <p14:creationId xmlns:p14="http://schemas.microsoft.com/office/powerpoint/2010/main" val="148119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Topics to be described by Meta Data</a:t>
            </a:r>
            <a:endParaRPr lang="en-US" dirty="0"/>
          </a:p>
        </p:txBody>
      </p:sp>
      <p:pic>
        <p:nvPicPr>
          <p:cNvPr id="9" name="Inhaltsplatzhalter 8"/>
          <p:cNvPicPr>
            <a:picLocks noGrp="1" noChangeAspect="1"/>
          </p:cNvPicPr>
          <p:nvPr>
            <p:ph idx="1"/>
          </p:nvPr>
        </p:nvPicPr>
        <p:blipFill>
          <a:blip r:embed="rId2"/>
          <a:stretch>
            <a:fillRect/>
          </a:stretch>
        </p:blipFill>
        <p:spPr>
          <a:xfrm>
            <a:off x="5035178" y="3268292"/>
            <a:ext cx="16799387" cy="7973169"/>
          </a:xfrm>
          <a:prstGeom prst="rect">
            <a:avLst/>
          </a:prstGeom>
        </p:spPr>
      </p:pic>
      <p:sp>
        <p:nvSpPr>
          <p:cNvPr id="4" name="Datumsplatzhalter 3"/>
          <p:cNvSpPr>
            <a:spLocks noGrp="1"/>
          </p:cNvSpPr>
          <p:nvPr>
            <p:ph type="dt" sz="half" idx="10"/>
          </p:nvPr>
        </p:nvSpPr>
        <p:spPr/>
        <p:txBody>
          <a:bodyPr/>
          <a:lstStyle/>
          <a:p>
            <a:pPr>
              <a:defRPr/>
            </a:pPr>
            <a:fld id="{927BB033-BDF9-4FB7-93DC-0E34B89421E3}" type="datetime1">
              <a:rPr lang="de-DE" smtClean="0"/>
              <a:t>13.06.2023</a:t>
            </a:fld>
            <a:endParaRPr lang="en-US" dirty="0"/>
          </a:p>
        </p:txBody>
      </p:sp>
      <p:sp>
        <p:nvSpPr>
          <p:cNvPr id="6" name="Foliennummernplatzhalter 5"/>
          <p:cNvSpPr>
            <a:spLocks noGrp="1"/>
          </p:cNvSpPr>
          <p:nvPr>
            <p:ph type="sldNum" sz="quarter" idx="12"/>
          </p:nvPr>
        </p:nvSpPr>
        <p:spPr/>
        <p:txBody>
          <a:bodyPr/>
          <a:lstStyle/>
          <a:p>
            <a:pPr>
              <a:defRPr/>
            </a:pPr>
            <a:fld id="{3F3FC230-DEB5-4BF3-B1A7-64EAF675BC55}" type="slidenum">
              <a:rPr lang="en-US" smtClean="0"/>
              <a:pPr>
                <a:defRPr/>
              </a:pPr>
              <a:t>12</a:t>
            </a:fld>
            <a:endParaRPr lang="en-US" dirty="0"/>
          </a:p>
        </p:txBody>
      </p:sp>
      <p:sp>
        <p:nvSpPr>
          <p:cNvPr id="11" name="Textfeld 10"/>
          <p:cNvSpPr txBox="1"/>
          <p:nvPr/>
        </p:nvSpPr>
        <p:spPr>
          <a:xfrm>
            <a:off x="967899" y="2079652"/>
            <a:ext cx="19326701" cy="923330"/>
          </a:xfrm>
          <a:prstGeom prst="rect">
            <a:avLst/>
          </a:prstGeom>
          <a:noFill/>
        </p:spPr>
        <p:txBody>
          <a:bodyPr wrap="none" rtlCol="0">
            <a:spAutoFit/>
          </a:bodyPr>
          <a:lstStyle/>
          <a:p>
            <a:r>
              <a:rPr lang="en-US" sz="5400" dirty="0" smtClean="0"/>
              <a:t>A mind map in order to get overview about topics to be described </a:t>
            </a:r>
            <a:endParaRPr lang="en-US" sz="5400" dirty="0"/>
          </a:p>
        </p:txBody>
      </p:sp>
      <p:sp>
        <p:nvSpPr>
          <p:cNvPr id="10" name="Fußzeilenplatzhalter 4"/>
          <p:cNvSpPr>
            <a:spLocks noGrp="1"/>
          </p:cNvSpPr>
          <p:nvPr>
            <p:ph type="ftr" sz="quarter" idx="11"/>
          </p:nvPr>
        </p:nvSpPr>
        <p:spPr>
          <a:xfrm>
            <a:off x="1193800" y="13138153"/>
            <a:ext cx="7721600" cy="730250"/>
          </a:xfrm>
        </p:spPr>
        <p:txBody>
          <a:bodyPr/>
          <a:lstStyle/>
          <a:p>
            <a:pPr>
              <a:defRPr/>
            </a:pPr>
            <a:r>
              <a:rPr lang="en-US" smtClean="0"/>
              <a:t>HELIPORT Final Workshop 2023    alexander.kessler@uni-jena.de</a:t>
            </a:r>
            <a:endParaRPr lang="en-US" dirty="0"/>
          </a:p>
        </p:txBody>
      </p:sp>
      <p:grpSp>
        <p:nvGrpSpPr>
          <p:cNvPr id="12" name="Gruppieren 11"/>
          <p:cNvGrpSpPr/>
          <p:nvPr/>
        </p:nvGrpSpPr>
        <p:grpSpPr>
          <a:xfrm>
            <a:off x="1193800" y="7650088"/>
            <a:ext cx="8301535" cy="5688632"/>
            <a:chOff x="18024648" y="6930008"/>
            <a:chExt cx="5714286" cy="4240635"/>
          </a:xfrm>
        </p:grpSpPr>
        <p:pic>
          <p:nvPicPr>
            <p:cNvPr id="13" name="Grafik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24648" y="6930008"/>
              <a:ext cx="5714286" cy="3234286"/>
            </a:xfrm>
            <a:prstGeom prst="rect">
              <a:avLst/>
            </a:prstGeom>
          </p:spPr>
        </p:pic>
        <p:sp>
          <p:nvSpPr>
            <p:cNvPr id="14" name="Rechteck 13"/>
            <p:cNvSpPr/>
            <p:nvPr/>
          </p:nvSpPr>
          <p:spPr>
            <a:xfrm>
              <a:off x="18030511" y="10416368"/>
              <a:ext cx="5054998" cy="754275"/>
            </a:xfrm>
            <a:prstGeom prst="rect">
              <a:avLst/>
            </a:prstGeom>
          </p:spPr>
          <p:txBody>
            <a:bodyPr wrap="none">
              <a:spAutoFit/>
            </a:bodyPr>
            <a:lstStyle/>
            <a:p>
              <a:r>
                <a:rPr lang="en-US" sz="2400" dirty="0" smtClean="0"/>
                <a:t>By Randall Munroe: </a:t>
              </a:r>
              <a:r>
                <a:rPr lang="en-US" sz="2400" dirty="0" smtClean="0">
                  <a:hlinkClick r:id="rId4"/>
                </a:rPr>
                <a:t>https</a:t>
              </a:r>
              <a:r>
                <a:rPr lang="en-US" sz="2400" dirty="0">
                  <a:hlinkClick r:id="rId4"/>
                </a:rPr>
                <a:t>://</a:t>
              </a:r>
              <a:r>
                <a:rPr lang="en-US" sz="2400" dirty="0" smtClean="0">
                  <a:hlinkClick r:id="rId4"/>
                </a:rPr>
                <a:t>xkcd.com/927</a:t>
              </a:r>
              <a:endParaRPr lang="en-US" sz="2400" dirty="0" smtClean="0"/>
            </a:p>
            <a:p>
              <a:endParaRPr lang="en-US" sz="2400" dirty="0" smtClean="0"/>
            </a:p>
          </p:txBody>
        </p:sp>
      </p:grpSp>
    </p:spTree>
    <p:extLst>
      <p:ext uri="{BB962C8B-B14F-4D97-AF65-F5344CB8AC3E}">
        <p14:creationId xmlns:p14="http://schemas.microsoft.com/office/powerpoint/2010/main" val="27819101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My imagination about dictionary</a:t>
            </a:r>
            <a:endParaRPr lang="en-US" dirty="0"/>
          </a:p>
        </p:txBody>
      </p:sp>
      <p:pic>
        <p:nvPicPr>
          <p:cNvPr id="10" name="Inhaltsplatzhalter 9"/>
          <p:cNvPicPr>
            <a:picLocks noGrp="1" noChangeAspect="1"/>
          </p:cNvPicPr>
          <p:nvPr>
            <p:ph idx="1"/>
          </p:nvPr>
        </p:nvPicPr>
        <p:blipFill>
          <a:blip r:embed="rId2"/>
          <a:stretch>
            <a:fillRect/>
          </a:stretch>
        </p:blipFill>
        <p:spPr>
          <a:xfrm>
            <a:off x="742728" y="1892164"/>
            <a:ext cx="20060900" cy="10222420"/>
          </a:xfrm>
          <a:prstGeom prst="rect">
            <a:avLst/>
          </a:prstGeom>
        </p:spPr>
      </p:pic>
      <p:sp>
        <p:nvSpPr>
          <p:cNvPr id="4" name="Datumsplatzhalter 3"/>
          <p:cNvSpPr>
            <a:spLocks noGrp="1"/>
          </p:cNvSpPr>
          <p:nvPr>
            <p:ph type="dt" sz="half" idx="10"/>
          </p:nvPr>
        </p:nvSpPr>
        <p:spPr/>
        <p:txBody>
          <a:bodyPr/>
          <a:lstStyle/>
          <a:p>
            <a:pPr>
              <a:defRPr/>
            </a:pPr>
            <a:fld id="{64B873DA-BF8E-4F92-B325-38404135C978}" type="datetime1">
              <a:rPr lang="de-DE" smtClean="0"/>
              <a:t>13.06.2023</a:t>
            </a:fld>
            <a:endParaRPr lang="en-US" dirty="0"/>
          </a:p>
        </p:txBody>
      </p:sp>
      <p:sp>
        <p:nvSpPr>
          <p:cNvPr id="5" name="Fußzeilenplatzhalter 4"/>
          <p:cNvSpPr>
            <a:spLocks noGrp="1"/>
          </p:cNvSpPr>
          <p:nvPr>
            <p:ph type="ftr" sz="quarter" idx="11"/>
          </p:nvPr>
        </p:nvSpPr>
        <p:spPr/>
        <p:txBody>
          <a:bodyPr/>
          <a:lstStyle/>
          <a:p>
            <a:pPr>
              <a:defRPr/>
            </a:pPr>
            <a:r>
              <a:rPr lang="en-US" smtClean="0"/>
              <a:t>HELIPORT Final Workshop 2023    alexander.kessler@uni-jena.de</a:t>
            </a:r>
            <a:endParaRPr lang="en-US" dirty="0"/>
          </a:p>
        </p:txBody>
      </p:sp>
      <p:sp>
        <p:nvSpPr>
          <p:cNvPr id="6" name="Foliennummernplatzhalter 5"/>
          <p:cNvSpPr>
            <a:spLocks noGrp="1"/>
          </p:cNvSpPr>
          <p:nvPr>
            <p:ph type="sldNum" sz="quarter" idx="12"/>
          </p:nvPr>
        </p:nvSpPr>
        <p:spPr/>
        <p:txBody>
          <a:bodyPr/>
          <a:lstStyle/>
          <a:p>
            <a:pPr>
              <a:defRPr/>
            </a:pPr>
            <a:fld id="{3F3FC230-DEB5-4BF3-B1A7-64EAF675BC55}" type="slidenum">
              <a:rPr lang="en-US" smtClean="0"/>
              <a:pPr>
                <a:defRPr/>
              </a:pPr>
              <a:t>13</a:t>
            </a:fld>
            <a:endParaRPr lang="en-US" dirty="0"/>
          </a:p>
        </p:txBody>
      </p:sp>
      <p:pic>
        <p:nvPicPr>
          <p:cNvPr id="13" name="Grafik 12"/>
          <p:cNvPicPr>
            <a:picLocks noChangeAspect="1"/>
          </p:cNvPicPr>
          <p:nvPr/>
        </p:nvPicPr>
        <p:blipFill>
          <a:blip r:embed="rId3"/>
          <a:stretch>
            <a:fillRect/>
          </a:stretch>
        </p:blipFill>
        <p:spPr>
          <a:xfrm>
            <a:off x="7717284" y="2177480"/>
            <a:ext cx="15732596" cy="9073008"/>
          </a:xfrm>
          <a:prstGeom prst="rect">
            <a:avLst/>
          </a:prstGeom>
        </p:spPr>
      </p:pic>
    </p:spTree>
    <p:extLst>
      <p:ext uri="{BB962C8B-B14F-4D97-AF65-F5344CB8AC3E}">
        <p14:creationId xmlns:p14="http://schemas.microsoft.com/office/powerpoint/2010/main" val="1618332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Topics to be described by Meta Data</a:t>
            </a:r>
            <a:endParaRPr lang="en-US" dirty="0"/>
          </a:p>
        </p:txBody>
      </p:sp>
      <p:sp>
        <p:nvSpPr>
          <p:cNvPr id="4" name="Datumsplatzhalter 3"/>
          <p:cNvSpPr>
            <a:spLocks noGrp="1"/>
          </p:cNvSpPr>
          <p:nvPr>
            <p:ph type="dt" sz="half" idx="10"/>
          </p:nvPr>
        </p:nvSpPr>
        <p:spPr/>
        <p:txBody>
          <a:bodyPr/>
          <a:lstStyle/>
          <a:p>
            <a:pPr>
              <a:defRPr/>
            </a:pPr>
            <a:fld id="{F46270A4-D739-465A-B178-4CBFAAB47CF8}" type="datetime1">
              <a:rPr lang="de-DE" smtClean="0"/>
              <a:t>13.06.2023</a:t>
            </a:fld>
            <a:endParaRPr lang="en-US" dirty="0"/>
          </a:p>
        </p:txBody>
      </p:sp>
      <p:sp>
        <p:nvSpPr>
          <p:cNvPr id="5" name="Fußzeilenplatzhalter 4"/>
          <p:cNvSpPr>
            <a:spLocks noGrp="1"/>
          </p:cNvSpPr>
          <p:nvPr>
            <p:ph type="ftr" sz="quarter" idx="11"/>
          </p:nvPr>
        </p:nvSpPr>
        <p:spPr/>
        <p:txBody>
          <a:bodyPr/>
          <a:lstStyle/>
          <a:p>
            <a:pPr>
              <a:defRPr/>
            </a:pPr>
            <a:r>
              <a:rPr lang="en-US" smtClean="0"/>
              <a:t>HELIPORT Final Workshop 2023    alexander.kessler@uni-jena.de</a:t>
            </a:r>
            <a:endParaRPr lang="en-US" dirty="0"/>
          </a:p>
        </p:txBody>
      </p:sp>
      <p:sp>
        <p:nvSpPr>
          <p:cNvPr id="6" name="Foliennummernplatzhalter 5"/>
          <p:cNvSpPr>
            <a:spLocks noGrp="1"/>
          </p:cNvSpPr>
          <p:nvPr>
            <p:ph type="sldNum" sz="quarter" idx="12"/>
          </p:nvPr>
        </p:nvSpPr>
        <p:spPr/>
        <p:txBody>
          <a:bodyPr/>
          <a:lstStyle/>
          <a:p>
            <a:pPr>
              <a:defRPr/>
            </a:pPr>
            <a:fld id="{3F3FC230-DEB5-4BF3-B1A7-64EAF675BC55}" type="slidenum">
              <a:rPr lang="en-US" smtClean="0"/>
              <a:pPr>
                <a:defRPr/>
              </a:pPr>
              <a:t>14</a:t>
            </a:fld>
            <a:endParaRPr lang="en-US" dirty="0"/>
          </a:p>
        </p:txBody>
      </p:sp>
      <p:pic>
        <p:nvPicPr>
          <p:cNvPr id="8" name="Inhaltsplatzhalter 7"/>
          <p:cNvPicPr>
            <a:picLocks noGrp="1" noChangeAspect="1"/>
          </p:cNvPicPr>
          <p:nvPr>
            <p:ph idx="1"/>
          </p:nvPr>
        </p:nvPicPr>
        <p:blipFill rotWithShape="1">
          <a:blip r:embed="rId2"/>
          <a:srcRect l="2601" t="8587" r="11651" b="7090"/>
          <a:stretch/>
        </p:blipFill>
        <p:spPr>
          <a:xfrm>
            <a:off x="1894856" y="2174948"/>
            <a:ext cx="20090231" cy="10701330"/>
          </a:xfrm>
          <a:prstGeom prst="rect">
            <a:avLst/>
          </a:prstGeom>
        </p:spPr>
      </p:pic>
    </p:spTree>
    <p:extLst>
      <p:ext uri="{BB962C8B-B14F-4D97-AF65-F5344CB8AC3E}">
        <p14:creationId xmlns:p14="http://schemas.microsoft.com/office/powerpoint/2010/main" val="34154860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Topics to be described by Meta Data</a:t>
            </a:r>
            <a:endParaRPr lang="en-US" dirty="0"/>
          </a:p>
        </p:txBody>
      </p:sp>
      <p:sp>
        <p:nvSpPr>
          <p:cNvPr id="4" name="Datumsplatzhalter 3"/>
          <p:cNvSpPr>
            <a:spLocks noGrp="1"/>
          </p:cNvSpPr>
          <p:nvPr>
            <p:ph type="dt" sz="half" idx="10"/>
          </p:nvPr>
        </p:nvSpPr>
        <p:spPr/>
        <p:txBody>
          <a:bodyPr/>
          <a:lstStyle/>
          <a:p>
            <a:pPr>
              <a:defRPr/>
            </a:pPr>
            <a:fld id="{32EFC274-473A-424E-BFF3-AAB2411E8D05}" type="datetime1">
              <a:rPr lang="de-DE" smtClean="0"/>
              <a:t>13.06.2023</a:t>
            </a:fld>
            <a:endParaRPr lang="en-US" dirty="0"/>
          </a:p>
        </p:txBody>
      </p:sp>
      <p:sp>
        <p:nvSpPr>
          <p:cNvPr id="5" name="Fußzeilenplatzhalter 4"/>
          <p:cNvSpPr>
            <a:spLocks noGrp="1"/>
          </p:cNvSpPr>
          <p:nvPr>
            <p:ph type="ftr" sz="quarter" idx="11"/>
          </p:nvPr>
        </p:nvSpPr>
        <p:spPr/>
        <p:txBody>
          <a:bodyPr/>
          <a:lstStyle/>
          <a:p>
            <a:pPr>
              <a:defRPr/>
            </a:pPr>
            <a:r>
              <a:rPr lang="en-US" smtClean="0"/>
              <a:t>HELIPORT Final Workshop 2023    alexander.kessler@uni-jena.de</a:t>
            </a:r>
            <a:endParaRPr lang="en-US" dirty="0"/>
          </a:p>
        </p:txBody>
      </p:sp>
      <p:sp>
        <p:nvSpPr>
          <p:cNvPr id="6" name="Foliennummernplatzhalter 5"/>
          <p:cNvSpPr>
            <a:spLocks noGrp="1"/>
          </p:cNvSpPr>
          <p:nvPr>
            <p:ph type="sldNum" sz="quarter" idx="12"/>
          </p:nvPr>
        </p:nvSpPr>
        <p:spPr/>
        <p:txBody>
          <a:bodyPr/>
          <a:lstStyle/>
          <a:p>
            <a:pPr>
              <a:defRPr/>
            </a:pPr>
            <a:fld id="{3F3FC230-DEB5-4BF3-B1A7-64EAF675BC55}" type="slidenum">
              <a:rPr lang="en-US" smtClean="0"/>
              <a:pPr>
                <a:defRPr/>
              </a:pPr>
              <a:t>15</a:t>
            </a:fld>
            <a:endParaRPr lang="en-US" dirty="0"/>
          </a:p>
        </p:txBody>
      </p:sp>
      <p:pic>
        <p:nvPicPr>
          <p:cNvPr id="7" name="Inhaltsplatzhalter 6"/>
          <p:cNvPicPr>
            <a:picLocks noGrp="1" noChangeAspect="1"/>
          </p:cNvPicPr>
          <p:nvPr>
            <p:ph idx="1"/>
          </p:nvPr>
        </p:nvPicPr>
        <p:blipFill rotWithShape="1">
          <a:blip r:embed="rId2"/>
          <a:srcRect l="3016" t="8587" r="36576" b="8681"/>
          <a:stretch/>
        </p:blipFill>
        <p:spPr>
          <a:xfrm>
            <a:off x="1711154" y="205528"/>
            <a:ext cx="17537630" cy="13510471"/>
          </a:xfrm>
          <a:prstGeom prst="rect">
            <a:avLst/>
          </a:prstGeom>
        </p:spPr>
      </p:pic>
    </p:spTree>
    <p:extLst>
      <p:ext uri="{BB962C8B-B14F-4D97-AF65-F5344CB8AC3E}">
        <p14:creationId xmlns:p14="http://schemas.microsoft.com/office/powerpoint/2010/main" val="6978421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56408" y="161256"/>
            <a:ext cx="23527592" cy="1371602"/>
          </a:xfrm>
        </p:spPr>
        <p:txBody>
          <a:bodyPr/>
          <a:lstStyle/>
          <a:p>
            <a:r>
              <a:rPr lang="en-US" sz="7200" dirty="0" smtClean="0"/>
              <a:t>some good advices from Astronomy </a:t>
            </a:r>
            <a:endParaRPr lang="en-US" sz="7200" dirty="0"/>
          </a:p>
        </p:txBody>
      </p:sp>
      <p:sp>
        <p:nvSpPr>
          <p:cNvPr id="3" name="Inhaltsplatzhalter 2"/>
          <p:cNvSpPr>
            <a:spLocks noGrp="1"/>
          </p:cNvSpPr>
          <p:nvPr>
            <p:ph idx="1"/>
          </p:nvPr>
        </p:nvSpPr>
        <p:spPr>
          <a:xfrm>
            <a:off x="1193800" y="2465512"/>
            <a:ext cx="21971000" cy="9786817"/>
          </a:xfrm>
        </p:spPr>
        <p:txBody>
          <a:bodyPr/>
          <a:lstStyle/>
          <a:p>
            <a:r>
              <a:rPr lang="en-US" dirty="0" smtClean="0"/>
              <a:t>Advices from </a:t>
            </a:r>
            <a:r>
              <a:rPr lang="en-US" dirty="0" err="1" smtClean="0"/>
              <a:t>Jelle</a:t>
            </a:r>
            <a:r>
              <a:rPr lang="en-US" dirty="0" smtClean="0"/>
              <a:t> de </a:t>
            </a:r>
            <a:r>
              <a:rPr lang="en-US" dirty="0" err="1" smtClean="0"/>
              <a:t>Plaa</a:t>
            </a:r>
            <a:r>
              <a:rPr lang="en-US" dirty="0" smtClean="0"/>
              <a:t> (SRON). I asked him at </a:t>
            </a:r>
            <a:r>
              <a:rPr lang="en-US" dirty="0" err="1"/>
              <a:t>thüringian</a:t>
            </a:r>
            <a:r>
              <a:rPr lang="en-US" dirty="0"/>
              <a:t> RMD days</a:t>
            </a:r>
            <a:r>
              <a:rPr lang="en-US" dirty="0" smtClean="0"/>
              <a:t> to share experience about OGIP, FITS, ASDF and co.</a:t>
            </a:r>
          </a:p>
          <a:p>
            <a:pPr lvl="1"/>
            <a:r>
              <a:rPr lang="en-US" dirty="0" smtClean="0"/>
              <a:t>You need a strong organization behind (NASA)</a:t>
            </a:r>
          </a:p>
          <a:p>
            <a:pPr lvl="1"/>
            <a:r>
              <a:rPr lang="en-US" dirty="0" smtClean="0"/>
              <a:t>… a long breath</a:t>
            </a:r>
          </a:p>
          <a:p>
            <a:pPr lvl="1"/>
            <a:r>
              <a:rPr lang="en-US" dirty="0" smtClean="0"/>
              <a:t>… a lot of efforts to keep community together</a:t>
            </a:r>
          </a:p>
          <a:p>
            <a:r>
              <a:rPr lang="en-US" dirty="0" smtClean="0"/>
              <a:t>From this point of view</a:t>
            </a:r>
            <a:r>
              <a:rPr lang="en-US" dirty="0"/>
              <a:t>: The HMC approach to supporting short-term projects produces </a:t>
            </a:r>
            <a:r>
              <a:rPr lang="en-US" b="1" dirty="0"/>
              <a:t>butterflies</a:t>
            </a:r>
            <a:r>
              <a:rPr lang="en-US" dirty="0"/>
              <a:t>: </a:t>
            </a:r>
            <a:r>
              <a:rPr lang="en-US" b="1" dirty="0"/>
              <a:t>beautiful, but short-lived</a:t>
            </a:r>
            <a:r>
              <a:rPr lang="en-US" b="1" dirty="0" smtClean="0"/>
              <a:t>! </a:t>
            </a:r>
            <a:r>
              <a:rPr lang="en-US" dirty="0" smtClean="0"/>
              <a:t/>
            </a:r>
            <a:br>
              <a:rPr lang="en-US" dirty="0" smtClean="0"/>
            </a:br>
            <a:r>
              <a:rPr lang="en-US" sz="4400" dirty="0" smtClean="0"/>
              <a:t>(some music to this: </a:t>
            </a:r>
            <a:r>
              <a:rPr lang="en-US" sz="4400" dirty="0" err="1" smtClean="0"/>
              <a:t>Rajaton</a:t>
            </a:r>
            <a:r>
              <a:rPr lang="en-US" sz="4400" dirty="0" smtClean="0"/>
              <a:t> - </a:t>
            </a:r>
            <a:r>
              <a:rPr lang="en-US" sz="4400" dirty="0" err="1" smtClean="0"/>
              <a:t>Butterfy</a:t>
            </a:r>
            <a:r>
              <a:rPr lang="en-US" sz="4400" dirty="0" smtClean="0"/>
              <a:t> </a:t>
            </a:r>
            <a:r>
              <a:rPr lang="en-US" sz="4400" dirty="0">
                <a:hlinkClick r:id="rId2"/>
              </a:rPr>
              <a:t>https://</a:t>
            </a:r>
            <a:r>
              <a:rPr lang="en-US" sz="4400" dirty="0" smtClean="0">
                <a:hlinkClick r:id="rId2"/>
              </a:rPr>
              <a:t>www.youtube.com/watch?v=st4zI_37JtU</a:t>
            </a:r>
            <a:r>
              <a:rPr lang="en-US" sz="4400" dirty="0" smtClean="0"/>
              <a:t>   )</a:t>
            </a:r>
            <a:endParaRPr lang="en-US" sz="4400" dirty="0"/>
          </a:p>
        </p:txBody>
      </p:sp>
      <p:sp>
        <p:nvSpPr>
          <p:cNvPr id="4" name="Datumsplatzhalter 3"/>
          <p:cNvSpPr>
            <a:spLocks noGrp="1"/>
          </p:cNvSpPr>
          <p:nvPr>
            <p:ph type="dt" sz="half" idx="10"/>
          </p:nvPr>
        </p:nvSpPr>
        <p:spPr/>
        <p:txBody>
          <a:bodyPr/>
          <a:lstStyle/>
          <a:p>
            <a:pPr>
              <a:defRPr/>
            </a:pPr>
            <a:fld id="{F9443C91-2927-4F1E-B402-27067A15B07F}" type="datetime1">
              <a:rPr lang="de-DE" smtClean="0"/>
              <a:t>13.06.2023</a:t>
            </a:fld>
            <a:endParaRPr lang="en-US" dirty="0"/>
          </a:p>
        </p:txBody>
      </p:sp>
      <p:sp>
        <p:nvSpPr>
          <p:cNvPr id="5" name="Fußzeilenplatzhalter 4"/>
          <p:cNvSpPr>
            <a:spLocks noGrp="1"/>
          </p:cNvSpPr>
          <p:nvPr>
            <p:ph type="ftr" sz="quarter" idx="11"/>
          </p:nvPr>
        </p:nvSpPr>
        <p:spPr/>
        <p:txBody>
          <a:bodyPr/>
          <a:lstStyle/>
          <a:p>
            <a:pPr>
              <a:defRPr/>
            </a:pPr>
            <a:r>
              <a:rPr lang="en-US" smtClean="0"/>
              <a:t>HELIPORT Final Workshop 2023    alexander.kessler@uni-jena.de</a:t>
            </a:r>
            <a:endParaRPr lang="en-US" dirty="0"/>
          </a:p>
        </p:txBody>
      </p:sp>
      <p:sp>
        <p:nvSpPr>
          <p:cNvPr id="6" name="Foliennummernplatzhalter 5"/>
          <p:cNvSpPr>
            <a:spLocks noGrp="1"/>
          </p:cNvSpPr>
          <p:nvPr>
            <p:ph type="sldNum" sz="quarter" idx="12"/>
          </p:nvPr>
        </p:nvSpPr>
        <p:spPr/>
        <p:txBody>
          <a:bodyPr/>
          <a:lstStyle/>
          <a:p>
            <a:pPr>
              <a:defRPr/>
            </a:pPr>
            <a:fld id="{3F3FC230-DEB5-4BF3-B1A7-64EAF675BC55}" type="slidenum">
              <a:rPr lang="en-US" smtClean="0"/>
              <a:pPr>
                <a:defRPr/>
              </a:pPr>
              <a:t>16</a:t>
            </a:fld>
            <a:endParaRPr lang="en-US" dirty="0"/>
          </a:p>
        </p:txBody>
      </p:sp>
    </p:spTree>
    <p:extLst>
      <p:ext uri="{BB962C8B-B14F-4D97-AF65-F5344CB8AC3E}">
        <p14:creationId xmlns:p14="http://schemas.microsoft.com/office/powerpoint/2010/main" val="39069185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93800" y="-1"/>
            <a:ext cx="23527592" cy="1371602"/>
          </a:xfrm>
        </p:spPr>
        <p:txBody>
          <a:bodyPr/>
          <a:lstStyle/>
          <a:p>
            <a:r>
              <a:rPr lang="en-US" sz="8800" dirty="0" smtClean="0"/>
              <a:t>Lesions learned, or my experience with LabVIEW</a:t>
            </a:r>
            <a:endParaRPr lang="en-US" sz="8800" dirty="0"/>
          </a:p>
        </p:txBody>
      </p:sp>
      <p:sp>
        <p:nvSpPr>
          <p:cNvPr id="9" name="Inhaltsplatzhalter 8"/>
          <p:cNvSpPr>
            <a:spLocks noGrp="1"/>
          </p:cNvSpPr>
          <p:nvPr>
            <p:ph idx="1"/>
          </p:nvPr>
        </p:nvSpPr>
        <p:spPr>
          <a:xfrm>
            <a:off x="1193800" y="4769768"/>
            <a:ext cx="21945600" cy="4680520"/>
          </a:xfrm>
        </p:spPr>
        <p:txBody>
          <a:bodyPr/>
          <a:lstStyle/>
          <a:p>
            <a:r>
              <a:rPr lang="en-US" sz="9600" dirty="0" smtClean="0">
                <a:solidFill>
                  <a:srgbClr val="FF0000"/>
                </a:solidFill>
              </a:rPr>
              <a:t>In </a:t>
            </a:r>
            <a:r>
              <a:rPr lang="en-US" sz="9600" dirty="0">
                <a:solidFill>
                  <a:srgbClr val="FF0000"/>
                </a:solidFill>
              </a:rPr>
              <a:t>the long </a:t>
            </a:r>
            <a:r>
              <a:rPr lang="en-US" sz="9600" dirty="0" smtClean="0">
                <a:solidFill>
                  <a:srgbClr val="FF0000"/>
                </a:solidFill>
              </a:rPr>
              <a:t>term: </a:t>
            </a:r>
            <a:r>
              <a:rPr lang="en-US" sz="9600" dirty="0">
                <a:solidFill>
                  <a:srgbClr val="FF0000"/>
                </a:solidFill>
              </a:rPr>
              <a:t>don't rely on a profit-oriented stock exchange-listed enterprise. That's it!</a:t>
            </a:r>
            <a:endParaRPr lang="en-US" sz="9600" dirty="0" smtClean="0">
              <a:solidFill>
                <a:srgbClr val="FF0000"/>
              </a:solidFill>
            </a:endParaRPr>
          </a:p>
        </p:txBody>
      </p:sp>
      <p:sp>
        <p:nvSpPr>
          <p:cNvPr id="4" name="Datumsplatzhalter 3"/>
          <p:cNvSpPr>
            <a:spLocks noGrp="1"/>
          </p:cNvSpPr>
          <p:nvPr>
            <p:ph type="dt" sz="half" idx="10"/>
          </p:nvPr>
        </p:nvSpPr>
        <p:spPr/>
        <p:txBody>
          <a:bodyPr/>
          <a:lstStyle/>
          <a:p>
            <a:pPr>
              <a:defRPr/>
            </a:pPr>
            <a:fld id="{5A6D08E0-4906-40A1-BCCD-B63E5ED520CA}" type="datetime1">
              <a:rPr lang="de-DE" smtClean="0"/>
              <a:t>13.06.2023</a:t>
            </a:fld>
            <a:endParaRPr lang="en-US" dirty="0"/>
          </a:p>
        </p:txBody>
      </p:sp>
      <p:sp>
        <p:nvSpPr>
          <p:cNvPr id="5" name="Fußzeilenplatzhalter 4"/>
          <p:cNvSpPr>
            <a:spLocks noGrp="1"/>
          </p:cNvSpPr>
          <p:nvPr>
            <p:ph type="ftr" sz="quarter" idx="11"/>
          </p:nvPr>
        </p:nvSpPr>
        <p:spPr/>
        <p:txBody>
          <a:bodyPr/>
          <a:lstStyle/>
          <a:p>
            <a:pPr>
              <a:defRPr/>
            </a:pPr>
            <a:r>
              <a:rPr lang="en-US" smtClean="0"/>
              <a:t>HELIPORT Final Workshop 2023    alexander.kessler@uni-jena.de</a:t>
            </a:r>
            <a:endParaRPr lang="en-US" dirty="0"/>
          </a:p>
        </p:txBody>
      </p:sp>
      <p:sp>
        <p:nvSpPr>
          <p:cNvPr id="6" name="Foliennummernplatzhalter 5"/>
          <p:cNvSpPr>
            <a:spLocks noGrp="1"/>
          </p:cNvSpPr>
          <p:nvPr>
            <p:ph type="sldNum" sz="quarter" idx="12"/>
          </p:nvPr>
        </p:nvSpPr>
        <p:spPr/>
        <p:txBody>
          <a:bodyPr/>
          <a:lstStyle/>
          <a:p>
            <a:pPr>
              <a:defRPr/>
            </a:pPr>
            <a:fld id="{3F3FC230-DEB5-4BF3-B1A7-64EAF675BC55}" type="slidenum">
              <a:rPr lang="en-US" smtClean="0"/>
              <a:pPr>
                <a:defRPr/>
              </a:pPr>
              <a:t>17</a:t>
            </a:fld>
            <a:endParaRPr lang="en-US" dirty="0"/>
          </a:p>
        </p:txBody>
      </p:sp>
    </p:spTree>
    <p:extLst>
      <p:ext uri="{BB962C8B-B14F-4D97-AF65-F5344CB8AC3E}">
        <p14:creationId xmlns:p14="http://schemas.microsoft.com/office/powerpoint/2010/main" val="21053647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93800" y="-1"/>
            <a:ext cx="23311568" cy="1371602"/>
          </a:xfrm>
        </p:spPr>
        <p:txBody>
          <a:bodyPr/>
          <a:lstStyle/>
          <a:p>
            <a:r>
              <a:rPr lang="en-US" sz="8800" dirty="0" smtClean="0"/>
              <a:t>Lesions learned, or my experience with physicists</a:t>
            </a:r>
            <a:endParaRPr lang="en-US" sz="8800" dirty="0"/>
          </a:p>
        </p:txBody>
      </p:sp>
      <p:sp>
        <p:nvSpPr>
          <p:cNvPr id="9" name="Inhaltsplatzhalter 8"/>
          <p:cNvSpPr>
            <a:spLocks noGrp="1"/>
          </p:cNvSpPr>
          <p:nvPr>
            <p:ph sz="half" idx="1"/>
          </p:nvPr>
        </p:nvSpPr>
        <p:spPr>
          <a:xfrm>
            <a:off x="526704" y="3218878"/>
            <a:ext cx="17309504" cy="9346229"/>
          </a:xfrm>
        </p:spPr>
        <p:txBody>
          <a:bodyPr/>
          <a:lstStyle/>
          <a:p>
            <a:r>
              <a:rPr lang="en-US" sz="4800" dirty="0" smtClean="0"/>
              <a:t>Youthfully </a:t>
            </a:r>
            <a:r>
              <a:rPr lang="en-US" sz="4800" dirty="0"/>
              <a:t>confidence: we can do EVERYTHING</a:t>
            </a:r>
            <a:r>
              <a:rPr lang="en-US" sz="4800" dirty="0" smtClean="0"/>
              <a:t>! </a:t>
            </a:r>
          </a:p>
          <a:p>
            <a:pPr lvl="1"/>
            <a:r>
              <a:rPr lang="en-US" sz="4400" dirty="0" smtClean="0"/>
              <a:t>well, theoretically: Yes… But sometimes it is good to ask an expert</a:t>
            </a:r>
          </a:p>
          <a:p>
            <a:r>
              <a:rPr lang="en-US" sz="4800" dirty="0" smtClean="0"/>
              <a:t>Never RTFMs!</a:t>
            </a:r>
          </a:p>
          <a:p>
            <a:pPr lvl="1"/>
            <a:r>
              <a:rPr lang="en-US" sz="4400" dirty="0" smtClean="0"/>
              <a:t>And misusage your SW!</a:t>
            </a:r>
          </a:p>
          <a:p>
            <a:r>
              <a:rPr lang="en-US" sz="4800" dirty="0" smtClean="0"/>
              <a:t>What </a:t>
            </a:r>
            <a:r>
              <a:rPr lang="en-US" sz="4800" dirty="0"/>
              <a:t>the farmer doesn't know, he doesn't </a:t>
            </a:r>
            <a:r>
              <a:rPr lang="en-US" sz="4800" dirty="0" smtClean="0"/>
              <a:t>eat!</a:t>
            </a:r>
          </a:p>
          <a:p>
            <a:pPr lvl="1"/>
            <a:r>
              <a:rPr lang="en-US" sz="4400" dirty="0" smtClean="0"/>
              <a:t>Prefer to </a:t>
            </a:r>
            <a:r>
              <a:rPr lang="en-US" sz="4400" dirty="0"/>
              <a:t>use a reliable stone-age SW than to </a:t>
            </a:r>
            <a:r>
              <a:rPr lang="en-US" sz="4400" dirty="0" smtClean="0"/>
              <a:t>try to debug </a:t>
            </a:r>
            <a:r>
              <a:rPr lang="en-US" sz="4400" dirty="0"/>
              <a:t>a new </a:t>
            </a:r>
            <a:r>
              <a:rPr lang="en-US" sz="4400" dirty="0" smtClean="0"/>
              <a:t>one</a:t>
            </a:r>
          </a:p>
          <a:p>
            <a:pPr lvl="1"/>
            <a:r>
              <a:rPr lang="en-US" sz="4400" dirty="0" smtClean="0"/>
              <a:t>Don’t accept an abstract layer without obvious benefit!</a:t>
            </a:r>
          </a:p>
          <a:p>
            <a:pPr lvl="1"/>
            <a:r>
              <a:rPr lang="en-US" sz="4400" dirty="0"/>
              <a:t>Never schedule time </a:t>
            </a:r>
            <a:r>
              <a:rPr lang="en-US" sz="4400" dirty="0" smtClean="0"/>
              <a:t>for something except </a:t>
            </a:r>
            <a:r>
              <a:rPr lang="en-US" sz="4400" dirty="0"/>
              <a:t>for </a:t>
            </a:r>
            <a:r>
              <a:rPr lang="en-US" sz="4400" dirty="0" smtClean="0"/>
              <a:t>experiment</a:t>
            </a:r>
          </a:p>
          <a:p>
            <a:r>
              <a:rPr lang="en-US" sz="4800" dirty="0" smtClean="0"/>
              <a:t>Don’t care about building a system </a:t>
            </a:r>
          </a:p>
          <a:p>
            <a:pPr lvl="1"/>
            <a:r>
              <a:rPr lang="en-US" sz="4400" dirty="0" smtClean="0"/>
              <a:t>a lot of standalone 3th Apps for devices with vendor specific formats</a:t>
            </a:r>
          </a:p>
        </p:txBody>
      </p:sp>
      <p:pic>
        <p:nvPicPr>
          <p:cNvPr id="13" name="Inhaltsplatzhalter 12"/>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8096656" y="3218878"/>
            <a:ext cx="6036835" cy="9051925"/>
          </a:xfrm>
        </p:spPr>
      </p:pic>
      <p:sp>
        <p:nvSpPr>
          <p:cNvPr id="4" name="Datumsplatzhalter 3"/>
          <p:cNvSpPr>
            <a:spLocks noGrp="1"/>
          </p:cNvSpPr>
          <p:nvPr>
            <p:ph type="dt" sz="half" idx="10"/>
          </p:nvPr>
        </p:nvSpPr>
        <p:spPr/>
        <p:txBody>
          <a:bodyPr/>
          <a:lstStyle/>
          <a:p>
            <a:pPr>
              <a:defRPr/>
            </a:pPr>
            <a:fld id="{F648F447-6816-4A48-AA08-DA24B2A8DAA5}" type="datetime1">
              <a:rPr lang="de-DE" smtClean="0"/>
              <a:t>13.06.2023</a:t>
            </a:fld>
            <a:endParaRPr lang="en-US" dirty="0"/>
          </a:p>
        </p:txBody>
      </p:sp>
      <p:sp>
        <p:nvSpPr>
          <p:cNvPr id="5" name="Fußzeilenplatzhalter 4"/>
          <p:cNvSpPr>
            <a:spLocks noGrp="1"/>
          </p:cNvSpPr>
          <p:nvPr>
            <p:ph type="ftr" sz="quarter" idx="11"/>
          </p:nvPr>
        </p:nvSpPr>
        <p:spPr/>
        <p:txBody>
          <a:bodyPr/>
          <a:lstStyle/>
          <a:p>
            <a:pPr>
              <a:defRPr/>
            </a:pPr>
            <a:r>
              <a:rPr lang="en-US" smtClean="0"/>
              <a:t>HELIPORT Final Workshop 2023    alexander.kessler@uni-jena.de</a:t>
            </a:r>
            <a:endParaRPr lang="en-US" dirty="0"/>
          </a:p>
        </p:txBody>
      </p:sp>
      <p:sp>
        <p:nvSpPr>
          <p:cNvPr id="6" name="Foliennummernplatzhalter 5"/>
          <p:cNvSpPr>
            <a:spLocks noGrp="1"/>
          </p:cNvSpPr>
          <p:nvPr>
            <p:ph type="sldNum" sz="quarter" idx="12"/>
          </p:nvPr>
        </p:nvSpPr>
        <p:spPr/>
        <p:txBody>
          <a:bodyPr/>
          <a:lstStyle/>
          <a:p>
            <a:pPr>
              <a:defRPr/>
            </a:pPr>
            <a:fld id="{3F3FC230-DEB5-4BF3-B1A7-64EAF675BC55}" type="slidenum">
              <a:rPr lang="en-US" smtClean="0"/>
              <a:pPr>
                <a:defRPr/>
              </a:pPr>
              <a:t>18</a:t>
            </a:fld>
            <a:endParaRPr lang="en-US" dirty="0"/>
          </a:p>
        </p:txBody>
      </p:sp>
    </p:spTree>
    <p:extLst>
      <p:ext uri="{BB962C8B-B14F-4D97-AF65-F5344CB8AC3E}">
        <p14:creationId xmlns:p14="http://schemas.microsoft.com/office/powerpoint/2010/main" val="20689714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z="8800" dirty="0" smtClean="0"/>
              <a:t>Consequences</a:t>
            </a:r>
            <a:endParaRPr lang="en-US" sz="8800" dirty="0"/>
          </a:p>
        </p:txBody>
      </p:sp>
      <p:sp>
        <p:nvSpPr>
          <p:cNvPr id="9" name="Inhaltsplatzhalter 8"/>
          <p:cNvSpPr>
            <a:spLocks noGrp="1"/>
          </p:cNvSpPr>
          <p:nvPr>
            <p:ph idx="1"/>
          </p:nvPr>
        </p:nvSpPr>
        <p:spPr/>
        <p:txBody>
          <a:bodyPr/>
          <a:lstStyle/>
          <a:p>
            <a:r>
              <a:rPr lang="en-US" sz="6000" dirty="0" smtClean="0"/>
              <a:t>Barely one scientist will care about MD!</a:t>
            </a:r>
          </a:p>
          <a:p>
            <a:r>
              <a:rPr lang="en-US" sz="6000" dirty="0" smtClean="0"/>
              <a:t>The MD Management must be so transparent as possible for the user!</a:t>
            </a:r>
          </a:p>
          <a:p>
            <a:r>
              <a:rPr lang="en-US" sz="6000" dirty="0" smtClean="0"/>
              <a:t>SW tools must be user-friendly and provides immediate benefit!</a:t>
            </a:r>
          </a:p>
          <a:p>
            <a:r>
              <a:rPr lang="en-US" sz="6000" dirty="0" smtClean="0"/>
              <a:t>We need a long-breath!</a:t>
            </a:r>
          </a:p>
          <a:p>
            <a:pPr lvl="1"/>
            <a:r>
              <a:rPr lang="en-US" sz="5200" dirty="0" smtClean="0"/>
              <a:t>… long support</a:t>
            </a:r>
          </a:p>
          <a:p>
            <a:pPr lvl="1"/>
            <a:r>
              <a:rPr lang="en-US" sz="5200" dirty="0" smtClean="0"/>
              <a:t>… dedicated experts cares about</a:t>
            </a:r>
          </a:p>
          <a:p>
            <a:r>
              <a:rPr lang="en-US" sz="6000" dirty="0"/>
              <a:t>we need a very solid SW stack as starting </a:t>
            </a:r>
            <a:r>
              <a:rPr lang="en-US" sz="6000" dirty="0" smtClean="0"/>
              <a:t>point!</a:t>
            </a:r>
            <a:endParaRPr lang="en-US" sz="6000" dirty="0"/>
          </a:p>
          <a:p>
            <a:endParaRPr lang="en-US" sz="6000" dirty="0" smtClean="0"/>
          </a:p>
          <a:p>
            <a:endParaRPr lang="en-US" dirty="0"/>
          </a:p>
        </p:txBody>
      </p:sp>
      <p:sp>
        <p:nvSpPr>
          <p:cNvPr id="4" name="Datumsplatzhalter 3"/>
          <p:cNvSpPr>
            <a:spLocks noGrp="1"/>
          </p:cNvSpPr>
          <p:nvPr>
            <p:ph type="dt" sz="half" idx="10"/>
          </p:nvPr>
        </p:nvSpPr>
        <p:spPr/>
        <p:txBody>
          <a:bodyPr/>
          <a:lstStyle/>
          <a:p>
            <a:pPr>
              <a:defRPr/>
            </a:pPr>
            <a:fld id="{405F4703-B506-47A5-B71E-9C125359A3F6}" type="datetime1">
              <a:rPr lang="de-DE" smtClean="0"/>
              <a:t>13.06.2023</a:t>
            </a:fld>
            <a:endParaRPr lang="en-US" dirty="0"/>
          </a:p>
        </p:txBody>
      </p:sp>
      <p:sp>
        <p:nvSpPr>
          <p:cNvPr id="5" name="Fußzeilenplatzhalter 4"/>
          <p:cNvSpPr>
            <a:spLocks noGrp="1"/>
          </p:cNvSpPr>
          <p:nvPr>
            <p:ph type="ftr" sz="quarter" idx="11"/>
          </p:nvPr>
        </p:nvSpPr>
        <p:spPr/>
        <p:txBody>
          <a:bodyPr/>
          <a:lstStyle/>
          <a:p>
            <a:pPr>
              <a:defRPr/>
            </a:pPr>
            <a:r>
              <a:rPr lang="en-US" smtClean="0"/>
              <a:t>HELIPORT Final Workshop 2023    alexander.kessler@uni-jena.de</a:t>
            </a:r>
            <a:endParaRPr lang="en-US" dirty="0"/>
          </a:p>
        </p:txBody>
      </p:sp>
      <p:sp>
        <p:nvSpPr>
          <p:cNvPr id="6" name="Foliennummernplatzhalter 5"/>
          <p:cNvSpPr>
            <a:spLocks noGrp="1"/>
          </p:cNvSpPr>
          <p:nvPr>
            <p:ph type="sldNum" sz="quarter" idx="12"/>
          </p:nvPr>
        </p:nvSpPr>
        <p:spPr/>
        <p:txBody>
          <a:bodyPr/>
          <a:lstStyle/>
          <a:p>
            <a:pPr>
              <a:defRPr/>
            </a:pPr>
            <a:fld id="{3F3FC230-DEB5-4BF3-B1A7-64EAF675BC55}" type="slidenum">
              <a:rPr lang="en-US" smtClean="0"/>
              <a:pPr>
                <a:defRPr/>
              </a:pPr>
              <a:t>19</a:t>
            </a:fld>
            <a:endParaRPr lang="en-US" dirty="0"/>
          </a:p>
        </p:txBody>
      </p:sp>
    </p:spTree>
    <p:extLst>
      <p:ext uri="{BB962C8B-B14F-4D97-AF65-F5344CB8AC3E}">
        <p14:creationId xmlns:p14="http://schemas.microsoft.com/office/powerpoint/2010/main" val="4595538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dirty="0"/>
              <a:t>Outline</a:t>
            </a:r>
          </a:p>
        </p:txBody>
      </p:sp>
      <p:sp>
        <p:nvSpPr>
          <p:cNvPr id="9" name="Inhaltsplatzhalter 8"/>
          <p:cNvSpPr>
            <a:spLocks noGrp="1"/>
          </p:cNvSpPr>
          <p:nvPr>
            <p:ph idx="1"/>
          </p:nvPr>
        </p:nvSpPr>
        <p:spPr>
          <a:xfrm>
            <a:off x="958752" y="2393504"/>
            <a:ext cx="15293280" cy="10585176"/>
          </a:xfrm>
        </p:spPr>
        <p:txBody>
          <a:bodyPr/>
          <a:lstStyle/>
          <a:p>
            <a:r>
              <a:rPr lang="de-DE" sz="5600" dirty="0" err="1"/>
              <a:t>Missing</a:t>
            </a:r>
            <a:r>
              <a:rPr lang="de-DE" sz="5600" dirty="0"/>
              <a:t> Part in </a:t>
            </a:r>
            <a:r>
              <a:rPr lang="de-DE" sz="5600" dirty="0" err="1"/>
              <a:t>our</a:t>
            </a:r>
            <a:r>
              <a:rPr lang="de-DE" sz="5600" dirty="0"/>
              <a:t> HELIPORT Chain</a:t>
            </a:r>
          </a:p>
          <a:p>
            <a:pPr lvl="1"/>
            <a:r>
              <a:rPr lang="de-DE" sz="4800" dirty="0" err="1" smtClean="0"/>
              <a:t>Some</a:t>
            </a:r>
            <a:r>
              <a:rPr lang="de-DE" sz="4800" dirty="0" smtClean="0"/>
              <a:t> </a:t>
            </a:r>
            <a:r>
              <a:rPr lang="de-DE" sz="4800" dirty="0" err="1" smtClean="0"/>
              <a:t>history</a:t>
            </a:r>
            <a:endParaRPr lang="en-GB" sz="4800" dirty="0" smtClean="0"/>
          </a:p>
          <a:p>
            <a:r>
              <a:rPr lang="de-DE" sz="5600" dirty="0"/>
              <a:t>HELPMI </a:t>
            </a:r>
            <a:r>
              <a:rPr lang="de-DE" sz="5600" dirty="0" err="1" smtClean="0"/>
              <a:t>Introduction</a:t>
            </a:r>
            <a:endParaRPr lang="en-US" sz="5600" dirty="0" smtClean="0"/>
          </a:p>
          <a:p>
            <a:r>
              <a:rPr lang="en-US" sz="5600" dirty="0" smtClean="0"/>
              <a:t>Meta </a:t>
            </a:r>
            <a:r>
              <a:rPr lang="en-US" sz="5600" dirty="0"/>
              <a:t>Data for </a:t>
            </a:r>
            <a:r>
              <a:rPr lang="en-US" sz="5600" dirty="0" smtClean="0"/>
              <a:t>High Intensity Laser Systems</a:t>
            </a:r>
            <a:br>
              <a:rPr lang="en-US" sz="5600" dirty="0" smtClean="0"/>
            </a:br>
            <a:r>
              <a:rPr lang="en-US" sz="5600" dirty="0" smtClean="0"/>
              <a:t>…. and </a:t>
            </a:r>
            <a:r>
              <a:rPr lang="en-US" sz="5600" dirty="0"/>
              <a:t>Experiments </a:t>
            </a:r>
            <a:endParaRPr lang="en-US" sz="5600" dirty="0" smtClean="0"/>
          </a:p>
          <a:p>
            <a:pPr lvl="1"/>
            <a:r>
              <a:rPr lang="en-US" sz="4800" dirty="0" smtClean="0"/>
              <a:t>First Draft</a:t>
            </a:r>
          </a:p>
          <a:p>
            <a:pPr lvl="1"/>
            <a:r>
              <a:rPr lang="en-US" sz="4800" dirty="0" smtClean="0"/>
              <a:t>Some advices from astronomy</a:t>
            </a:r>
          </a:p>
          <a:p>
            <a:r>
              <a:rPr lang="en-US" sz="5600" dirty="0" err="1" smtClean="0"/>
              <a:t>Lessions</a:t>
            </a:r>
            <a:r>
              <a:rPr lang="en-US" sz="5600" dirty="0" smtClean="0"/>
              <a:t> </a:t>
            </a:r>
            <a:r>
              <a:rPr lang="en-US" sz="5600" dirty="0"/>
              <a:t>learned</a:t>
            </a:r>
            <a:endParaRPr lang="en-US" sz="4800" dirty="0"/>
          </a:p>
          <a:p>
            <a:pPr lvl="1"/>
            <a:r>
              <a:rPr lang="en-US" sz="4800" dirty="0" smtClean="0"/>
              <a:t>How to involve Scientists and Technicians?</a:t>
            </a:r>
          </a:p>
          <a:p>
            <a:r>
              <a:rPr lang="en-US" sz="5600" dirty="0" smtClean="0"/>
              <a:t>On the long way to free MD capable SW Stack</a:t>
            </a:r>
          </a:p>
          <a:p>
            <a:r>
              <a:rPr lang="en-US" sz="5600" dirty="0" smtClean="0"/>
              <a:t>I have a dream…</a:t>
            </a:r>
            <a:endParaRPr lang="en-US" sz="5600" dirty="0"/>
          </a:p>
        </p:txBody>
      </p:sp>
      <p:sp>
        <p:nvSpPr>
          <p:cNvPr id="4" name="Datumsplatzhalter 3"/>
          <p:cNvSpPr>
            <a:spLocks noGrp="1"/>
          </p:cNvSpPr>
          <p:nvPr>
            <p:ph type="dt" sz="half" idx="10"/>
          </p:nvPr>
        </p:nvSpPr>
        <p:spPr/>
        <p:txBody>
          <a:bodyPr/>
          <a:lstStyle/>
          <a:p>
            <a:pPr>
              <a:defRPr/>
            </a:pPr>
            <a:fld id="{C175DE6C-FB2B-4F5A-931A-FCD78DF73D0D}" type="datetime1">
              <a:rPr lang="de-DE" smtClean="0"/>
              <a:t>13.06.2023</a:t>
            </a:fld>
            <a:endParaRPr lang="en-US"/>
          </a:p>
        </p:txBody>
      </p:sp>
      <p:sp>
        <p:nvSpPr>
          <p:cNvPr id="5" name="Fußzeilenplatzhalter 4"/>
          <p:cNvSpPr>
            <a:spLocks noGrp="1"/>
          </p:cNvSpPr>
          <p:nvPr>
            <p:ph type="ftr" sz="quarter" idx="11"/>
          </p:nvPr>
        </p:nvSpPr>
        <p:spPr/>
        <p:txBody>
          <a:bodyPr/>
          <a:lstStyle/>
          <a:p>
            <a:pPr>
              <a:defRPr/>
            </a:pPr>
            <a:r>
              <a:rPr lang="en-US" smtClean="0"/>
              <a:t>HELIPORT Final Workshop 2023    alexander.kessler@uni-jena.de</a:t>
            </a:r>
            <a:endParaRPr lang="en-US" dirty="0"/>
          </a:p>
        </p:txBody>
      </p:sp>
      <p:sp>
        <p:nvSpPr>
          <p:cNvPr id="6" name="Foliennummernplatzhalter 5"/>
          <p:cNvSpPr>
            <a:spLocks noGrp="1"/>
          </p:cNvSpPr>
          <p:nvPr>
            <p:ph type="sldNum" sz="quarter" idx="12"/>
          </p:nvPr>
        </p:nvSpPr>
        <p:spPr/>
        <p:txBody>
          <a:bodyPr/>
          <a:lstStyle/>
          <a:p>
            <a:pPr>
              <a:defRPr/>
            </a:pPr>
            <a:fld id="{3F3FC230-DEB5-4BF3-B1A7-64EAF675BC55}" type="slidenum">
              <a:rPr lang="en-US" smtClean="0"/>
              <a:pPr>
                <a:defRPr/>
              </a:pPr>
              <a:t>2</a:t>
            </a:fld>
            <a:endParaRPr lang="en-US"/>
          </a:p>
        </p:txBody>
      </p:sp>
      <p:grpSp>
        <p:nvGrpSpPr>
          <p:cNvPr id="11" name="Gruppieren 10"/>
          <p:cNvGrpSpPr/>
          <p:nvPr/>
        </p:nvGrpSpPr>
        <p:grpSpPr>
          <a:xfrm>
            <a:off x="15423739" y="4762328"/>
            <a:ext cx="8467472" cy="6192688"/>
            <a:chOff x="17808624" y="7290048"/>
            <a:chExt cx="6142030" cy="3816424"/>
          </a:xfrm>
        </p:grpSpPr>
        <p:pic>
          <p:nvPicPr>
            <p:cNvPr id="12" name="Grafik 11"/>
            <p:cNvPicPr>
              <a:picLocks noChangeAspect="1"/>
            </p:cNvPicPr>
            <p:nvPr/>
          </p:nvPicPr>
          <p:blipFill>
            <a:blip r:embed="rId3"/>
            <a:stretch>
              <a:fillRect/>
            </a:stretch>
          </p:blipFill>
          <p:spPr>
            <a:xfrm>
              <a:off x="17808624" y="7290048"/>
              <a:ext cx="6142030" cy="3816424"/>
            </a:xfrm>
            <a:prstGeom prst="rect">
              <a:avLst/>
            </a:prstGeom>
          </p:spPr>
        </p:pic>
        <p:sp>
          <p:nvSpPr>
            <p:cNvPr id="13" name="Rechteck 12"/>
            <p:cNvSpPr/>
            <p:nvPr/>
          </p:nvSpPr>
          <p:spPr>
            <a:xfrm>
              <a:off x="19248784" y="7874821"/>
              <a:ext cx="3456384" cy="2646878"/>
            </a:xfrm>
            <a:prstGeom prst="rect">
              <a:avLst/>
            </a:prstGeom>
            <a:noFill/>
          </p:spPr>
          <p:txBody>
            <a:bodyPr wrap="square" lIns="91440" tIns="45720" rIns="91440" bIns="45720">
              <a:spAutoFit/>
            </a:bodyPr>
            <a:lstStyle/>
            <a:p>
              <a:pPr algn="ctr"/>
              <a:r>
                <a:rPr lang="de-DE" sz="16600" b="1" spc="50" dirty="0" smtClean="0">
                  <a:ln w="9525" cmpd="sng">
                    <a:solidFill>
                      <a:schemeClr val="accent1"/>
                    </a:solidFill>
                    <a:prstDash val="solid"/>
                  </a:ln>
                  <a:solidFill>
                    <a:srgbClr val="70AD47">
                      <a:tint val="1000"/>
                    </a:srgbClr>
                  </a:solidFill>
                  <a:effectLst>
                    <a:glow rad="38100">
                      <a:schemeClr val="accent1">
                        <a:alpha val="40000"/>
                      </a:schemeClr>
                    </a:glow>
                  </a:effectLst>
                </a:rPr>
                <a:t>???</a:t>
              </a:r>
              <a:endParaRPr lang="de-DE" sz="16600"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grpSp>
      <p:sp>
        <p:nvSpPr>
          <p:cNvPr id="17" name="Helicopter"/>
          <p:cNvSpPr/>
          <p:nvPr/>
        </p:nvSpPr>
        <p:spPr>
          <a:xfrm>
            <a:off x="15423739" y="2488108"/>
            <a:ext cx="1983762" cy="1157713"/>
          </a:xfrm>
          <a:custGeom>
            <a:avLst/>
            <a:gdLst/>
            <a:ahLst/>
            <a:cxnLst>
              <a:cxn ang="0">
                <a:pos x="wd2" y="hd2"/>
              </a:cxn>
              <a:cxn ang="5400000">
                <a:pos x="wd2" y="hd2"/>
              </a:cxn>
              <a:cxn ang="10800000">
                <a:pos x="wd2" y="hd2"/>
              </a:cxn>
              <a:cxn ang="16200000">
                <a:pos x="wd2" y="hd2"/>
              </a:cxn>
            </a:cxnLst>
            <a:rect l="0" t="0" r="r" b="b"/>
            <a:pathLst>
              <a:path w="21262" h="21600" extrusionOk="0">
                <a:moveTo>
                  <a:pt x="5093" y="0"/>
                </a:moveTo>
                <a:cubicBezTo>
                  <a:pt x="4666" y="0"/>
                  <a:pt x="4320" y="604"/>
                  <a:pt x="4320" y="1347"/>
                </a:cubicBezTo>
                <a:cubicBezTo>
                  <a:pt x="4320" y="2091"/>
                  <a:pt x="4666" y="2695"/>
                  <a:pt x="5093" y="2695"/>
                </a:cubicBezTo>
                <a:lnTo>
                  <a:pt x="10397" y="2695"/>
                </a:lnTo>
                <a:cubicBezTo>
                  <a:pt x="10631" y="2695"/>
                  <a:pt x="10839" y="2508"/>
                  <a:pt x="10981" y="2221"/>
                </a:cubicBezTo>
                <a:lnTo>
                  <a:pt x="12234" y="2221"/>
                </a:lnTo>
                <a:lnTo>
                  <a:pt x="12234" y="4988"/>
                </a:lnTo>
                <a:lnTo>
                  <a:pt x="5055" y="4988"/>
                </a:lnTo>
                <a:cubicBezTo>
                  <a:pt x="4702" y="3215"/>
                  <a:pt x="3736" y="1937"/>
                  <a:pt x="2600" y="1937"/>
                </a:cubicBezTo>
                <a:cubicBezTo>
                  <a:pt x="1166" y="1937"/>
                  <a:pt x="0" y="3967"/>
                  <a:pt x="0" y="6463"/>
                </a:cubicBezTo>
                <a:cubicBezTo>
                  <a:pt x="0" y="8958"/>
                  <a:pt x="1166" y="10988"/>
                  <a:pt x="2600" y="10988"/>
                </a:cubicBezTo>
                <a:cubicBezTo>
                  <a:pt x="3487" y="10988"/>
                  <a:pt x="4271" y="10207"/>
                  <a:pt x="4741" y="9022"/>
                </a:cubicBezTo>
                <a:lnTo>
                  <a:pt x="8988" y="11960"/>
                </a:lnTo>
                <a:cubicBezTo>
                  <a:pt x="8988" y="11960"/>
                  <a:pt x="9368" y="12499"/>
                  <a:pt x="9453" y="13775"/>
                </a:cubicBezTo>
                <a:cubicBezTo>
                  <a:pt x="9453" y="13775"/>
                  <a:pt x="9792" y="16230"/>
                  <a:pt x="11033" y="16230"/>
                </a:cubicBezTo>
                <a:lnTo>
                  <a:pt x="19531" y="16230"/>
                </a:lnTo>
                <a:cubicBezTo>
                  <a:pt x="19531" y="16230"/>
                  <a:pt x="21600" y="16232"/>
                  <a:pt x="20791" y="12648"/>
                </a:cubicBezTo>
                <a:lnTo>
                  <a:pt x="19692" y="7981"/>
                </a:lnTo>
                <a:cubicBezTo>
                  <a:pt x="19692" y="7981"/>
                  <a:pt x="19015" y="4988"/>
                  <a:pt x="16674" y="4988"/>
                </a:cubicBezTo>
                <a:lnTo>
                  <a:pt x="13395" y="4988"/>
                </a:lnTo>
                <a:lnTo>
                  <a:pt x="13395" y="2221"/>
                </a:lnTo>
                <a:lnTo>
                  <a:pt x="14602" y="2221"/>
                </a:lnTo>
                <a:cubicBezTo>
                  <a:pt x="14744" y="2508"/>
                  <a:pt x="14952" y="2695"/>
                  <a:pt x="15187" y="2695"/>
                </a:cubicBezTo>
                <a:lnTo>
                  <a:pt x="20488" y="2695"/>
                </a:lnTo>
                <a:cubicBezTo>
                  <a:pt x="20915" y="2695"/>
                  <a:pt x="21262" y="2091"/>
                  <a:pt x="21262" y="1347"/>
                </a:cubicBezTo>
                <a:cubicBezTo>
                  <a:pt x="21262" y="604"/>
                  <a:pt x="20915" y="0"/>
                  <a:pt x="20488" y="0"/>
                </a:cubicBezTo>
                <a:lnTo>
                  <a:pt x="15187" y="0"/>
                </a:lnTo>
                <a:cubicBezTo>
                  <a:pt x="14936" y="0"/>
                  <a:pt x="14714" y="214"/>
                  <a:pt x="14572" y="538"/>
                </a:cubicBezTo>
                <a:lnTo>
                  <a:pt x="11011" y="538"/>
                </a:lnTo>
                <a:cubicBezTo>
                  <a:pt x="10870" y="214"/>
                  <a:pt x="10648" y="0"/>
                  <a:pt x="10397" y="0"/>
                </a:cubicBezTo>
                <a:lnTo>
                  <a:pt x="5093" y="0"/>
                </a:lnTo>
                <a:close/>
                <a:moveTo>
                  <a:pt x="2600" y="3956"/>
                </a:moveTo>
                <a:cubicBezTo>
                  <a:pt x="3077" y="3956"/>
                  <a:pt x="3498" y="4364"/>
                  <a:pt x="3761" y="4988"/>
                </a:cubicBezTo>
                <a:lnTo>
                  <a:pt x="2571" y="4988"/>
                </a:lnTo>
                <a:cubicBezTo>
                  <a:pt x="2571" y="4988"/>
                  <a:pt x="2091" y="5232"/>
                  <a:pt x="2091" y="6067"/>
                </a:cubicBezTo>
                <a:cubicBezTo>
                  <a:pt x="2091" y="6067"/>
                  <a:pt x="2064" y="7247"/>
                  <a:pt x="2600" y="7541"/>
                </a:cubicBezTo>
                <a:lnTo>
                  <a:pt x="3613" y="8241"/>
                </a:lnTo>
                <a:cubicBezTo>
                  <a:pt x="3353" y="8690"/>
                  <a:pt x="2994" y="8967"/>
                  <a:pt x="2600" y="8967"/>
                </a:cubicBezTo>
                <a:cubicBezTo>
                  <a:pt x="1806" y="8967"/>
                  <a:pt x="1159" y="7845"/>
                  <a:pt x="1159" y="6463"/>
                </a:cubicBezTo>
                <a:cubicBezTo>
                  <a:pt x="1159" y="5081"/>
                  <a:pt x="1806" y="3956"/>
                  <a:pt x="2600" y="3956"/>
                </a:cubicBezTo>
                <a:close/>
                <a:moveTo>
                  <a:pt x="13328" y="6732"/>
                </a:moveTo>
                <a:lnTo>
                  <a:pt x="14843" y="6732"/>
                </a:lnTo>
                <a:lnTo>
                  <a:pt x="14843" y="10979"/>
                </a:lnTo>
                <a:lnTo>
                  <a:pt x="13328" y="10979"/>
                </a:lnTo>
                <a:lnTo>
                  <a:pt x="13328" y="6732"/>
                </a:lnTo>
                <a:close/>
                <a:moveTo>
                  <a:pt x="15352" y="6732"/>
                </a:moveTo>
                <a:lnTo>
                  <a:pt x="16866" y="6732"/>
                </a:lnTo>
                <a:lnTo>
                  <a:pt x="16866" y="10979"/>
                </a:lnTo>
                <a:lnTo>
                  <a:pt x="15352" y="10979"/>
                </a:lnTo>
                <a:lnTo>
                  <a:pt x="15352" y="6732"/>
                </a:lnTo>
                <a:close/>
                <a:moveTo>
                  <a:pt x="17401" y="6732"/>
                </a:moveTo>
                <a:cubicBezTo>
                  <a:pt x="18774" y="6732"/>
                  <a:pt x="19194" y="10979"/>
                  <a:pt x="19194" y="10979"/>
                </a:cubicBezTo>
                <a:lnTo>
                  <a:pt x="17401" y="10979"/>
                </a:lnTo>
                <a:lnTo>
                  <a:pt x="17401" y="6732"/>
                </a:lnTo>
                <a:close/>
                <a:moveTo>
                  <a:pt x="9965" y="18095"/>
                </a:moveTo>
                <a:cubicBezTo>
                  <a:pt x="9833" y="18095"/>
                  <a:pt x="9726" y="18283"/>
                  <a:pt x="9726" y="18512"/>
                </a:cubicBezTo>
                <a:lnTo>
                  <a:pt x="9726" y="21184"/>
                </a:lnTo>
                <a:cubicBezTo>
                  <a:pt x="9726" y="21413"/>
                  <a:pt x="9833" y="21600"/>
                  <a:pt x="9965" y="21600"/>
                </a:cubicBezTo>
                <a:lnTo>
                  <a:pt x="20740" y="21600"/>
                </a:lnTo>
                <a:cubicBezTo>
                  <a:pt x="20872" y="21600"/>
                  <a:pt x="20979" y="21413"/>
                  <a:pt x="20979" y="21184"/>
                </a:cubicBezTo>
                <a:lnTo>
                  <a:pt x="20979" y="18512"/>
                </a:lnTo>
                <a:cubicBezTo>
                  <a:pt x="20979" y="18283"/>
                  <a:pt x="20872" y="18095"/>
                  <a:pt x="20740" y="18095"/>
                </a:cubicBezTo>
                <a:lnTo>
                  <a:pt x="9965" y="18095"/>
                </a:lnTo>
                <a:close/>
              </a:path>
            </a:pathLst>
          </a:custGeom>
          <a:solidFill>
            <a:srgbClr val="FFFFFF"/>
          </a:solidFill>
          <a:ln w="50800" cap="flat">
            <a:solidFill>
              <a:srgbClr val="94C230"/>
            </a:solidFill>
            <a:prstDash val="solid"/>
            <a:round/>
          </a:ln>
          <a:effectLst/>
        </p:spPr>
        <p:txBody>
          <a:bodyPr wrap="square" lIns="91438" tIns="91438" rIns="91438" bIns="91438" numCol="1" anchor="ctr">
            <a:noAutofit/>
          </a:bodyPr>
          <a:lstStyle/>
          <a:p>
            <a:endParaRPr/>
          </a:p>
        </p:txBody>
      </p:sp>
    </p:spTree>
    <p:extLst>
      <p:ext uri="{BB962C8B-B14F-4D97-AF65-F5344CB8AC3E}">
        <p14:creationId xmlns:p14="http://schemas.microsoft.com/office/powerpoint/2010/main" val="2374763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z="8800" dirty="0" smtClean="0"/>
              <a:t>Possible SW Stack to continues produce MD</a:t>
            </a:r>
            <a:endParaRPr lang="en-US" sz="8800" dirty="0"/>
          </a:p>
        </p:txBody>
      </p:sp>
      <p:sp>
        <p:nvSpPr>
          <p:cNvPr id="4" name="Datumsplatzhalter 3"/>
          <p:cNvSpPr>
            <a:spLocks noGrp="1"/>
          </p:cNvSpPr>
          <p:nvPr>
            <p:ph type="dt" sz="half" idx="10"/>
          </p:nvPr>
        </p:nvSpPr>
        <p:spPr/>
        <p:txBody>
          <a:bodyPr/>
          <a:lstStyle/>
          <a:p>
            <a:pPr>
              <a:defRPr/>
            </a:pPr>
            <a:fld id="{44CA7D8A-59FB-4E42-8904-3FE953996A3A}" type="datetime1">
              <a:rPr lang="de-DE" smtClean="0"/>
              <a:t>13.06.2023</a:t>
            </a:fld>
            <a:endParaRPr lang="en-US" dirty="0"/>
          </a:p>
        </p:txBody>
      </p:sp>
      <p:sp>
        <p:nvSpPr>
          <p:cNvPr id="5" name="Fußzeilenplatzhalter 4"/>
          <p:cNvSpPr>
            <a:spLocks noGrp="1"/>
          </p:cNvSpPr>
          <p:nvPr>
            <p:ph type="ftr" sz="quarter" idx="11"/>
          </p:nvPr>
        </p:nvSpPr>
        <p:spPr/>
        <p:txBody>
          <a:bodyPr/>
          <a:lstStyle/>
          <a:p>
            <a:pPr>
              <a:defRPr/>
            </a:pPr>
            <a:r>
              <a:rPr lang="en-US" smtClean="0"/>
              <a:t>HELIPORT Final Workshop 2023    alexander.kessler@uni-jena.de</a:t>
            </a:r>
            <a:endParaRPr lang="en-US" dirty="0"/>
          </a:p>
        </p:txBody>
      </p:sp>
      <p:sp>
        <p:nvSpPr>
          <p:cNvPr id="6" name="Foliennummernplatzhalter 5"/>
          <p:cNvSpPr>
            <a:spLocks noGrp="1"/>
          </p:cNvSpPr>
          <p:nvPr>
            <p:ph type="sldNum" sz="quarter" idx="12"/>
          </p:nvPr>
        </p:nvSpPr>
        <p:spPr/>
        <p:txBody>
          <a:bodyPr/>
          <a:lstStyle/>
          <a:p>
            <a:pPr>
              <a:defRPr/>
            </a:pPr>
            <a:fld id="{3F3FC230-DEB5-4BF3-B1A7-64EAF675BC55}" type="slidenum">
              <a:rPr lang="en-US" smtClean="0"/>
              <a:pPr>
                <a:defRPr/>
              </a:pPr>
              <a:t>20</a:t>
            </a:fld>
            <a:endParaRPr lang="en-US" dirty="0"/>
          </a:p>
        </p:txBody>
      </p:sp>
      <p:sp>
        <p:nvSpPr>
          <p:cNvPr id="9" name="Inhaltsplatzhalter 8"/>
          <p:cNvSpPr>
            <a:spLocks noGrp="1"/>
          </p:cNvSpPr>
          <p:nvPr>
            <p:ph sz="half" idx="1"/>
          </p:nvPr>
        </p:nvSpPr>
        <p:spPr>
          <a:xfrm>
            <a:off x="275351" y="2249488"/>
            <a:ext cx="9558498" cy="10729192"/>
          </a:xfrm>
        </p:spPr>
        <p:txBody>
          <a:bodyPr/>
          <a:lstStyle/>
          <a:p>
            <a:r>
              <a:rPr lang="en-US" sz="6000" dirty="0" smtClean="0"/>
              <a:t>Promising candidates:</a:t>
            </a:r>
            <a:br>
              <a:rPr lang="en-US" sz="6000" dirty="0" smtClean="0"/>
            </a:br>
            <a:r>
              <a:rPr lang="en-US" sz="6000" dirty="0" smtClean="0"/>
              <a:t>EPICS (may be TANGO) + </a:t>
            </a:r>
            <a:r>
              <a:rPr lang="en-US" sz="6000" dirty="0" err="1" smtClean="0"/>
              <a:t>BlueSky</a:t>
            </a:r>
            <a:r>
              <a:rPr lang="en-US" sz="6000" dirty="0"/>
              <a:t> </a:t>
            </a:r>
            <a:r>
              <a:rPr lang="en-US" sz="4800" dirty="0">
                <a:hlinkClick r:id="rId2"/>
              </a:rPr>
              <a:t>https://blueskyproject.io</a:t>
            </a:r>
            <a:r>
              <a:rPr lang="en-US" sz="4800" dirty="0" smtClean="0">
                <a:hlinkClick r:id="rId2"/>
              </a:rPr>
              <a:t>/</a:t>
            </a:r>
            <a:endParaRPr lang="en-US" sz="6000" dirty="0" smtClean="0"/>
          </a:p>
          <a:p>
            <a:r>
              <a:rPr lang="en-US" sz="6000" dirty="0" err="1" smtClean="0"/>
              <a:t>BlueSky</a:t>
            </a:r>
            <a:r>
              <a:rPr lang="en-US" sz="6000" dirty="0" smtClean="0"/>
              <a:t> closes the gap between Experiment and automatic MD Storage!</a:t>
            </a:r>
          </a:p>
          <a:p>
            <a:r>
              <a:rPr lang="en-US" sz="6000" dirty="0" smtClean="0"/>
              <a:t>Experiment control via </a:t>
            </a:r>
            <a:r>
              <a:rPr lang="en-US" sz="6000" dirty="0" err="1" smtClean="0"/>
              <a:t>Jupyter</a:t>
            </a:r>
            <a:r>
              <a:rPr lang="en-US" sz="6000" dirty="0" smtClean="0"/>
              <a:t> Notebook</a:t>
            </a:r>
          </a:p>
          <a:p>
            <a:r>
              <a:rPr lang="en-US" sz="6000" dirty="0" smtClean="0"/>
              <a:t>Offers automatically a lab book</a:t>
            </a:r>
          </a:p>
          <a:p>
            <a:pPr marL="0" indent="0">
              <a:buNone/>
            </a:pPr>
            <a:endParaRPr lang="en-US" sz="6000" dirty="0" smtClean="0"/>
          </a:p>
          <a:p>
            <a:endParaRPr lang="en-US" dirty="0"/>
          </a:p>
        </p:txBody>
      </p:sp>
      <p:pic>
        <p:nvPicPr>
          <p:cNvPr id="10" name="Inhaltsplatzhalter 6"/>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9760970" y="2105471"/>
            <a:ext cx="14237131" cy="9202213"/>
          </a:xfrm>
        </p:spPr>
      </p:pic>
    </p:spTree>
    <p:extLst>
      <p:ext uri="{BB962C8B-B14F-4D97-AF65-F5344CB8AC3E}">
        <p14:creationId xmlns:p14="http://schemas.microsoft.com/office/powerpoint/2010/main" val="41077816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p:cNvSpPr>
            <a:spLocks noGrp="1"/>
          </p:cNvSpPr>
          <p:nvPr>
            <p:ph type="title"/>
          </p:nvPr>
        </p:nvSpPr>
        <p:spPr/>
        <p:txBody>
          <a:bodyPr/>
          <a:lstStyle/>
          <a:p>
            <a:r>
              <a:rPr lang="en-US" sz="8000" dirty="0" smtClean="0"/>
              <a:t>My dream: something </a:t>
            </a:r>
            <a:r>
              <a:rPr lang="en-US" sz="8000" dirty="0" smtClean="0"/>
              <a:t>like e.g. </a:t>
            </a:r>
            <a:r>
              <a:rPr lang="en-US" sz="8000" dirty="0" smtClean="0"/>
              <a:t>Scratch or Node-RED</a:t>
            </a:r>
            <a:endParaRPr lang="en-US" sz="8000" dirty="0"/>
          </a:p>
        </p:txBody>
      </p:sp>
      <p:sp>
        <p:nvSpPr>
          <p:cNvPr id="4" name="Datumsplatzhalter 3"/>
          <p:cNvSpPr>
            <a:spLocks noGrp="1"/>
          </p:cNvSpPr>
          <p:nvPr>
            <p:ph type="dt" sz="half" idx="10"/>
          </p:nvPr>
        </p:nvSpPr>
        <p:spPr/>
        <p:txBody>
          <a:bodyPr/>
          <a:lstStyle/>
          <a:p>
            <a:pPr>
              <a:defRPr/>
            </a:pPr>
            <a:fld id="{B5B56527-9D41-48B2-A41B-E72AC1594CA5}" type="datetime1">
              <a:rPr lang="de-DE" smtClean="0"/>
              <a:t>13.06.2023</a:t>
            </a:fld>
            <a:endParaRPr lang="en-US" dirty="0"/>
          </a:p>
        </p:txBody>
      </p:sp>
      <p:sp>
        <p:nvSpPr>
          <p:cNvPr id="5" name="Fußzeilenplatzhalter 4"/>
          <p:cNvSpPr>
            <a:spLocks noGrp="1"/>
          </p:cNvSpPr>
          <p:nvPr>
            <p:ph type="ftr" sz="quarter" idx="11"/>
          </p:nvPr>
        </p:nvSpPr>
        <p:spPr/>
        <p:txBody>
          <a:bodyPr/>
          <a:lstStyle/>
          <a:p>
            <a:pPr>
              <a:defRPr/>
            </a:pPr>
            <a:r>
              <a:rPr lang="en-US" smtClean="0"/>
              <a:t>HELIPORT Final Workshop 2023    alexander.kessler@uni-jena.de</a:t>
            </a:r>
            <a:endParaRPr lang="en-US" dirty="0" smtClean="0"/>
          </a:p>
        </p:txBody>
      </p:sp>
      <p:sp>
        <p:nvSpPr>
          <p:cNvPr id="6" name="Foliennummernplatzhalter 5"/>
          <p:cNvSpPr>
            <a:spLocks noGrp="1"/>
          </p:cNvSpPr>
          <p:nvPr>
            <p:ph type="sldNum" sz="quarter" idx="12"/>
          </p:nvPr>
        </p:nvSpPr>
        <p:spPr/>
        <p:txBody>
          <a:bodyPr/>
          <a:lstStyle/>
          <a:p>
            <a:pPr>
              <a:defRPr/>
            </a:pPr>
            <a:fld id="{3F3FC230-DEB5-4BF3-B1A7-64EAF675BC55}" type="slidenum">
              <a:rPr lang="en-US" smtClean="0"/>
              <a:pPr>
                <a:defRPr/>
              </a:pPr>
              <a:t>21</a:t>
            </a:fld>
            <a:endParaRPr lang="en-US" dirty="0"/>
          </a:p>
        </p:txBody>
      </p:sp>
      <p:sp>
        <p:nvSpPr>
          <p:cNvPr id="11" name="Inhaltsplatzhalter 10"/>
          <p:cNvSpPr>
            <a:spLocks noGrp="1"/>
          </p:cNvSpPr>
          <p:nvPr>
            <p:ph sz="half" idx="4294967295"/>
          </p:nvPr>
        </p:nvSpPr>
        <p:spPr>
          <a:xfrm>
            <a:off x="0" y="2327275"/>
            <a:ext cx="8380413" cy="10002838"/>
          </a:xfrm>
        </p:spPr>
        <p:txBody>
          <a:bodyPr/>
          <a:lstStyle/>
          <a:p>
            <a:r>
              <a:rPr lang="en-US" sz="6000" dirty="0" smtClean="0"/>
              <a:t>Programming Language for </a:t>
            </a:r>
            <a:r>
              <a:rPr lang="en-US" sz="6000" dirty="0" smtClean="0"/>
              <a:t>Kids…</a:t>
            </a:r>
            <a:endParaRPr lang="en-US" sz="6000" dirty="0" smtClean="0"/>
          </a:p>
          <a:p>
            <a:r>
              <a:rPr lang="en-US" sz="6000" dirty="0" smtClean="0"/>
              <a:t>… well, I heard the same about LabVIEW </a:t>
            </a:r>
            <a:r>
              <a:rPr lang="en-US" sz="6000" dirty="0" smtClean="0">
                <a:sym typeface="Wingdings" panose="05000000000000000000" pitchFamily="2" charset="2"/>
              </a:rPr>
              <a:t></a:t>
            </a:r>
          </a:p>
          <a:p>
            <a:r>
              <a:rPr lang="en-US" sz="6000" dirty="0" smtClean="0">
                <a:sym typeface="Wingdings" panose="05000000000000000000" pitchFamily="2" charset="2"/>
              </a:rPr>
              <a:t>E.g. </a:t>
            </a:r>
            <a:r>
              <a:rPr lang="en-US" sz="6000" dirty="0" smtClean="0">
                <a:sym typeface="Wingdings" panose="05000000000000000000" pitchFamily="2" charset="2"/>
              </a:rPr>
              <a:t>HIJ-Vision: </a:t>
            </a:r>
            <a:r>
              <a:rPr lang="en-US" sz="5400" dirty="0" smtClean="0">
                <a:sym typeface="Wingdings" panose="05000000000000000000" pitchFamily="2" charset="2"/>
              </a:rPr>
              <a:t>Image</a:t>
            </a:r>
            <a:r>
              <a:rPr lang="en-US" sz="6000" dirty="0" smtClean="0">
                <a:sym typeface="Wingdings" panose="05000000000000000000" pitchFamily="2" charset="2"/>
              </a:rPr>
              <a:t> Analyze Classes are Blocks in Scratch or </a:t>
            </a:r>
            <a:r>
              <a:rPr lang="en-US" sz="6000" dirty="0" err="1" smtClean="0">
                <a:sym typeface="Wingdings" panose="05000000000000000000" pitchFamily="2" charset="2"/>
              </a:rPr>
              <a:t>Blockly</a:t>
            </a:r>
            <a:endParaRPr lang="en-US" sz="6000" dirty="0" smtClean="0">
              <a:sym typeface="Wingdings" panose="05000000000000000000" pitchFamily="2" charset="2"/>
            </a:endParaRPr>
          </a:p>
          <a:p>
            <a:r>
              <a:rPr lang="en-US" sz="6000" dirty="0" smtClean="0">
                <a:solidFill>
                  <a:srgbClr val="FF0000"/>
                </a:solidFill>
                <a:sym typeface="Wingdings" panose="05000000000000000000" pitchFamily="2" charset="2"/>
              </a:rPr>
              <a:t>The BIG </a:t>
            </a:r>
            <a:r>
              <a:rPr lang="en-US" sz="6000" b="1" dirty="0" smtClean="0">
                <a:solidFill>
                  <a:srgbClr val="FF0000"/>
                </a:solidFill>
                <a:sym typeface="Wingdings" panose="05000000000000000000" pitchFamily="2" charset="2"/>
              </a:rPr>
              <a:t>?</a:t>
            </a:r>
            <a:r>
              <a:rPr lang="en-US" sz="6000" dirty="0" smtClean="0">
                <a:sym typeface="Wingdings" panose="05000000000000000000" pitchFamily="2" charset="2"/>
              </a:rPr>
              <a:t> </a:t>
            </a:r>
            <a:r>
              <a:rPr lang="en-US" sz="6000" dirty="0">
                <a:solidFill>
                  <a:srgbClr val="FF0000"/>
                </a:solidFill>
                <a:sym typeface="Wingdings" panose="05000000000000000000" pitchFamily="2" charset="2"/>
              </a:rPr>
              <a:t>: Do the benefits outweigh the effort?</a:t>
            </a:r>
            <a:endParaRPr lang="en-US" sz="6000" dirty="0">
              <a:solidFill>
                <a:srgbClr val="FF0000"/>
              </a:solidFill>
            </a:endParaRPr>
          </a:p>
        </p:txBody>
      </p:sp>
      <p:pic>
        <p:nvPicPr>
          <p:cNvPr id="13" name="Inhaltsplatzhalter 12"/>
          <p:cNvPicPr>
            <a:picLocks noGrp="1" noChangeAspect="1"/>
          </p:cNvPicPr>
          <p:nvPr>
            <p:ph sz="half" idx="4294967295"/>
          </p:nvPr>
        </p:nvPicPr>
        <p:blipFill rotWithShape="1">
          <a:blip r:embed="rId2"/>
          <a:srcRect l="109" t="11278" r="6877" b="2608"/>
          <a:stretch/>
        </p:blipFill>
        <p:spPr>
          <a:xfrm>
            <a:off x="10366375" y="1528763"/>
            <a:ext cx="14017625" cy="6505575"/>
          </a:xfrm>
          <a:prstGeom prst="rect">
            <a:avLst/>
          </a:prstGeom>
        </p:spPr>
      </p:pic>
      <p:pic>
        <p:nvPicPr>
          <p:cNvPr id="8" name="Grafik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39479" y="5075217"/>
            <a:ext cx="14337593" cy="8064896"/>
          </a:xfrm>
          <a:prstGeom prst="rect">
            <a:avLst/>
          </a:prstGeom>
        </p:spPr>
      </p:pic>
    </p:spTree>
    <p:extLst>
      <p:ext uri="{BB962C8B-B14F-4D97-AF65-F5344CB8AC3E}">
        <p14:creationId xmlns:p14="http://schemas.microsoft.com/office/powerpoint/2010/main" val="1355827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93800" y="-1"/>
            <a:ext cx="23023536" cy="1371602"/>
          </a:xfrm>
        </p:spPr>
        <p:txBody>
          <a:bodyPr/>
          <a:lstStyle/>
          <a:p>
            <a:r>
              <a:rPr lang="en-US" dirty="0" smtClean="0"/>
              <a:t>Missing Part in HELIPORT Chain: MD for HIL</a:t>
            </a:r>
            <a:endParaRPr lang="en-US" dirty="0"/>
          </a:p>
        </p:txBody>
      </p:sp>
      <p:sp>
        <p:nvSpPr>
          <p:cNvPr id="3" name="Inhaltsplatzhalter 2"/>
          <p:cNvSpPr>
            <a:spLocks noGrp="1"/>
          </p:cNvSpPr>
          <p:nvPr>
            <p:ph idx="1"/>
          </p:nvPr>
        </p:nvSpPr>
        <p:spPr>
          <a:xfrm>
            <a:off x="1219200" y="2177480"/>
            <a:ext cx="21945600" cy="10009112"/>
          </a:xfrm>
        </p:spPr>
        <p:txBody>
          <a:bodyPr/>
          <a:lstStyle/>
          <a:p>
            <a:r>
              <a:rPr lang="en-US" sz="4800" dirty="0" smtClean="0"/>
              <a:t>From </a:t>
            </a:r>
            <a:r>
              <a:rPr lang="en-US" sz="4800" dirty="0" err="1" smtClean="0"/>
              <a:t>NeXus</a:t>
            </a:r>
            <a:r>
              <a:rPr lang="en-US" sz="4800" dirty="0" smtClean="0"/>
              <a:t> </a:t>
            </a:r>
            <a:r>
              <a:rPr lang="en-US" sz="4800" dirty="0"/>
              <a:t>Introduction (</a:t>
            </a:r>
            <a:r>
              <a:rPr lang="en-US" sz="4400" dirty="0">
                <a:hlinkClick r:id="rId2"/>
              </a:rPr>
              <a:t>https://</a:t>
            </a:r>
            <a:r>
              <a:rPr lang="en-US" sz="4400" dirty="0" smtClean="0">
                <a:hlinkClick r:id="rId2"/>
              </a:rPr>
              <a:t>manual.nexusformat.org/introduction.html</a:t>
            </a:r>
            <a:r>
              <a:rPr lang="en-US" sz="4800" dirty="0" smtClean="0"/>
              <a:t>): </a:t>
            </a:r>
            <a:br>
              <a:rPr lang="en-US" sz="4800" dirty="0" smtClean="0"/>
            </a:br>
            <a:r>
              <a:rPr lang="en-US" sz="4800" dirty="0" smtClean="0"/>
              <a:t>“</a:t>
            </a:r>
            <a:r>
              <a:rPr lang="en-US" sz="4800" i="1" dirty="0" smtClean="0"/>
              <a:t>A </a:t>
            </a:r>
            <a:r>
              <a:rPr lang="en-US" sz="4800" i="1" dirty="0"/>
              <a:t>community of scientists and computer programmers working in neutron and synchrotron facilities around the world came to the conclusion that a common data format would fulfill a valuable function in the scattering community. </a:t>
            </a:r>
            <a:r>
              <a:rPr lang="en-US" sz="4800" b="1" i="1" dirty="0"/>
              <a:t>As instrumentation becomes more complex and data visualization becomes more challenging, individual scientists, or even institutions, find it difficult to keep up with new developments. A common data format makes it easier, both to exchange experimental results and to exchange ideas </a:t>
            </a:r>
            <a:r>
              <a:rPr lang="en-US" sz="4800" i="1" dirty="0"/>
              <a:t>about how to analyze them. It promotes greater cooperation in software development and stimulates the design of more sophisticated visualization tools. </a:t>
            </a:r>
            <a:endParaRPr lang="en-US" sz="4800" i="1" dirty="0" smtClean="0"/>
          </a:p>
          <a:p>
            <a:r>
              <a:rPr lang="en-US" sz="4800" dirty="0" smtClean="0"/>
              <a:t>…. and Simulation Codes!</a:t>
            </a:r>
          </a:p>
          <a:p>
            <a:r>
              <a:rPr lang="en-US" sz="4800" b="1" dirty="0" smtClean="0"/>
              <a:t>The same is true for the HIL – Community!  =&gt;  so, let’s define one!</a:t>
            </a:r>
          </a:p>
          <a:p>
            <a:pPr lvl="1"/>
            <a:r>
              <a:rPr lang="en-US" sz="4000" b="1" dirty="0" smtClean="0"/>
              <a:t>But it turn out, not to be easy…</a:t>
            </a:r>
            <a:endParaRPr lang="en-US" sz="4000" b="1" dirty="0"/>
          </a:p>
        </p:txBody>
      </p:sp>
      <p:sp>
        <p:nvSpPr>
          <p:cNvPr id="4" name="Datumsplatzhalter 3"/>
          <p:cNvSpPr>
            <a:spLocks noGrp="1"/>
          </p:cNvSpPr>
          <p:nvPr>
            <p:ph type="dt" sz="half" idx="10"/>
          </p:nvPr>
        </p:nvSpPr>
        <p:spPr/>
        <p:txBody>
          <a:bodyPr/>
          <a:lstStyle/>
          <a:p>
            <a:pPr>
              <a:defRPr/>
            </a:pPr>
            <a:fld id="{5DF9A3FF-1F5C-463A-9F71-CF8F3F8BD37F}" type="datetime1">
              <a:rPr lang="de-DE" smtClean="0"/>
              <a:t>13.06.2023</a:t>
            </a:fld>
            <a:endParaRPr lang="en-US" dirty="0"/>
          </a:p>
        </p:txBody>
      </p:sp>
      <p:sp>
        <p:nvSpPr>
          <p:cNvPr id="5" name="Fußzeilenplatzhalter 4"/>
          <p:cNvSpPr>
            <a:spLocks noGrp="1"/>
          </p:cNvSpPr>
          <p:nvPr>
            <p:ph type="ftr" sz="quarter" idx="11"/>
          </p:nvPr>
        </p:nvSpPr>
        <p:spPr/>
        <p:txBody>
          <a:bodyPr/>
          <a:lstStyle/>
          <a:p>
            <a:pPr>
              <a:defRPr/>
            </a:pPr>
            <a:r>
              <a:rPr lang="en-US" smtClean="0"/>
              <a:t>HELIPORT Final Workshop 2023    alexander.kessler@uni-jena.de</a:t>
            </a:r>
            <a:endParaRPr lang="en-US" dirty="0"/>
          </a:p>
        </p:txBody>
      </p:sp>
      <p:sp>
        <p:nvSpPr>
          <p:cNvPr id="6" name="Foliennummernplatzhalter 5"/>
          <p:cNvSpPr>
            <a:spLocks noGrp="1"/>
          </p:cNvSpPr>
          <p:nvPr>
            <p:ph type="sldNum" sz="quarter" idx="12"/>
          </p:nvPr>
        </p:nvSpPr>
        <p:spPr/>
        <p:txBody>
          <a:bodyPr/>
          <a:lstStyle/>
          <a:p>
            <a:pPr>
              <a:defRPr/>
            </a:pPr>
            <a:fld id="{3F3FC230-DEB5-4BF3-B1A7-64EAF675BC55}" type="slidenum">
              <a:rPr lang="en-US" smtClean="0"/>
              <a:pPr>
                <a:defRPr/>
              </a:pPr>
              <a:t>3</a:t>
            </a:fld>
            <a:endParaRPr lang="en-US" dirty="0"/>
          </a:p>
        </p:txBody>
      </p:sp>
    </p:spTree>
    <p:extLst>
      <p:ext uri="{BB962C8B-B14F-4D97-AF65-F5344CB8AC3E}">
        <p14:creationId xmlns:p14="http://schemas.microsoft.com/office/powerpoint/2010/main" val="24507276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nhaltsplatzhalter 9"/>
          <p:cNvPicPr>
            <a:picLocks noGrp="1" noChangeAspect="1"/>
          </p:cNvPicPr>
          <p:nvPr>
            <p:ph sz="half" idx="2"/>
          </p:nvPr>
        </p:nvPicPr>
        <p:blipFill rotWithShape="1">
          <a:blip r:embed="rId2"/>
          <a:srcRect l="228" t="7547" r="34501" b="7547"/>
          <a:stretch/>
        </p:blipFill>
        <p:spPr>
          <a:xfrm>
            <a:off x="11285239" y="2087910"/>
            <a:ext cx="13428025" cy="9825384"/>
          </a:xfrm>
          <a:prstGeom prst="rect">
            <a:avLst/>
          </a:prstGeom>
        </p:spPr>
      </p:pic>
      <p:sp>
        <p:nvSpPr>
          <p:cNvPr id="7" name="Titel 6"/>
          <p:cNvSpPr>
            <a:spLocks noGrp="1"/>
          </p:cNvSpPr>
          <p:nvPr>
            <p:ph type="title"/>
          </p:nvPr>
        </p:nvSpPr>
        <p:spPr>
          <a:xfrm>
            <a:off x="1193800" y="-1"/>
            <a:ext cx="23527592" cy="1371602"/>
          </a:xfrm>
        </p:spPr>
        <p:txBody>
          <a:bodyPr/>
          <a:lstStyle/>
          <a:p>
            <a:r>
              <a:rPr lang="en-US" dirty="0" smtClean="0"/>
              <a:t>Trying to install </a:t>
            </a:r>
            <a:r>
              <a:rPr lang="en-US" dirty="0" smtClean="0"/>
              <a:t>co</a:t>
            </a:r>
            <a:r>
              <a:rPr lang="en-US" dirty="0" smtClean="0"/>
              <a:t>llaboration for MD standard</a:t>
            </a:r>
            <a:endParaRPr lang="en-US" dirty="0"/>
          </a:p>
        </p:txBody>
      </p:sp>
      <p:sp>
        <p:nvSpPr>
          <p:cNvPr id="8" name="Inhaltsplatzhalter 7"/>
          <p:cNvSpPr>
            <a:spLocks noGrp="1"/>
          </p:cNvSpPr>
          <p:nvPr>
            <p:ph sz="half" idx="1"/>
          </p:nvPr>
        </p:nvSpPr>
        <p:spPr>
          <a:xfrm>
            <a:off x="166664" y="2177480"/>
            <a:ext cx="11242154" cy="10520084"/>
          </a:xfrm>
        </p:spPr>
        <p:txBody>
          <a:bodyPr/>
          <a:lstStyle/>
          <a:p>
            <a:r>
              <a:rPr lang="en-GB" dirty="0"/>
              <a:t>In all </a:t>
            </a:r>
            <a:r>
              <a:rPr lang="en-GB" dirty="0" smtClean="0"/>
              <a:t>workshops the </a:t>
            </a:r>
            <a:r>
              <a:rPr lang="en-GB" dirty="0"/>
              <a:t>need for MD </a:t>
            </a:r>
            <a:r>
              <a:rPr lang="en-GB" dirty="0" smtClean="0"/>
              <a:t>standard </a:t>
            </a:r>
            <a:r>
              <a:rPr lang="en-GB" dirty="0"/>
              <a:t>is expressed</a:t>
            </a:r>
          </a:p>
          <a:p>
            <a:r>
              <a:rPr lang="en-GB" dirty="0" smtClean="0"/>
              <a:t>Ideas exist </a:t>
            </a:r>
            <a:r>
              <a:rPr lang="en-GB" dirty="0"/>
              <a:t>in many </a:t>
            </a:r>
            <a:r>
              <a:rPr lang="en-GB" dirty="0" smtClean="0"/>
              <a:t>facilities</a:t>
            </a:r>
            <a:endParaRPr lang="en-GB" dirty="0"/>
          </a:p>
          <a:p>
            <a:r>
              <a:rPr lang="en-GB" dirty="0" smtClean="0"/>
              <a:t>here </a:t>
            </a:r>
            <a:r>
              <a:rPr lang="en-GB" dirty="0"/>
              <a:t>is a lack of cooperation</a:t>
            </a:r>
          </a:p>
          <a:p>
            <a:r>
              <a:rPr lang="en-GB" dirty="0" smtClean="0"/>
              <a:t>=&gt; lets bring different approaches </a:t>
            </a:r>
            <a:r>
              <a:rPr lang="en-GB" dirty="0"/>
              <a:t>together!</a:t>
            </a:r>
            <a:br>
              <a:rPr lang="en-GB" dirty="0"/>
            </a:br>
            <a:r>
              <a:rPr lang="en-GB" dirty="0">
                <a:hlinkClick r:id="rId3"/>
              </a:rPr>
              <a:t>https://gitlab.hzdr.de/meta-laser</a:t>
            </a:r>
            <a:r>
              <a:rPr lang="en-GB" dirty="0" smtClean="0">
                <a:hlinkClick r:id="rId3"/>
              </a:rPr>
              <a:t>/</a:t>
            </a:r>
            <a:endParaRPr lang="en-GB" dirty="0"/>
          </a:p>
          <a:p>
            <a:r>
              <a:rPr lang="en-GB" dirty="0" smtClean="0"/>
              <a:t>Describe your work in wiki</a:t>
            </a:r>
          </a:p>
          <a:p>
            <a:r>
              <a:rPr lang="en-GB" dirty="0" smtClean="0"/>
              <a:t>Express wishes in Issues</a:t>
            </a:r>
          </a:p>
          <a:p>
            <a:r>
              <a:rPr lang="en-GB" dirty="0" smtClean="0"/>
              <a:t>Input </a:t>
            </a:r>
            <a:r>
              <a:rPr lang="en-GB" dirty="0"/>
              <a:t>is still limited...</a:t>
            </a:r>
            <a:r>
              <a:rPr lang="en-US" dirty="0" smtClean="0"/>
              <a:t> </a:t>
            </a:r>
            <a:endParaRPr lang="en-US" dirty="0"/>
          </a:p>
        </p:txBody>
      </p:sp>
      <p:sp>
        <p:nvSpPr>
          <p:cNvPr id="4" name="Datumsplatzhalter 3"/>
          <p:cNvSpPr>
            <a:spLocks noGrp="1"/>
          </p:cNvSpPr>
          <p:nvPr>
            <p:ph type="dt" sz="half" idx="10"/>
          </p:nvPr>
        </p:nvSpPr>
        <p:spPr/>
        <p:txBody>
          <a:bodyPr/>
          <a:lstStyle/>
          <a:p>
            <a:pPr>
              <a:defRPr/>
            </a:pPr>
            <a:fld id="{36697087-7B68-4AA2-96A5-1B14370A3FF8}" type="datetime1">
              <a:rPr lang="de-DE" smtClean="0"/>
              <a:t>13.06.2023</a:t>
            </a:fld>
            <a:endParaRPr lang="en-US" dirty="0"/>
          </a:p>
        </p:txBody>
      </p:sp>
      <p:sp>
        <p:nvSpPr>
          <p:cNvPr id="5" name="Fußzeilenplatzhalter 4"/>
          <p:cNvSpPr>
            <a:spLocks noGrp="1"/>
          </p:cNvSpPr>
          <p:nvPr>
            <p:ph type="ftr" sz="quarter" idx="11"/>
          </p:nvPr>
        </p:nvSpPr>
        <p:spPr/>
        <p:txBody>
          <a:bodyPr/>
          <a:lstStyle/>
          <a:p>
            <a:pPr>
              <a:defRPr/>
            </a:pPr>
            <a:r>
              <a:rPr lang="en-US" smtClean="0"/>
              <a:t>HELIPORT Final Workshop 2023    alexander.kessler@uni-jena.de</a:t>
            </a:r>
            <a:endParaRPr lang="en-US" dirty="0"/>
          </a:p>
        </p:txBody>
      </p:sp>
      <p:sp>
        <p:nvSpPr>
          <p:cNvPr id="6" name="Foliennummernplatzhalter 5"/>
          <p:cNvSpPr>
            <a:spLocks noGrp="1"/>
          </p:cNvSpPr>
          <p:nvPr>
            <p:ph type="sldNum" sz="quarter" idx="12"/>
          </p:nvPr>
        </p:nvSpPr>
        <p:spPr/>
        <p:txBody>
          <a:bodyPr/>
          <a:lstStyle/>
          <a:p>
            <a:pPr>
              <a:defRPr/>
            </a:pPr>
            <a:fld id="{3F3FC230-DEB5-4BF3-B1A7-64EAF675BC55}" type="slidenum">
              <a:rPr lang="en-US" smtClean="0"/>
              <a:pPr>
                <a:defRPr/>
              </a:pPr>
              <a:t>4</a:t>
            </a:fld>
            <a:endParaRPr lang="en-US" dirty="0"/>
          </a:p>
        </p:txBody>
      </p:sp>
      <p:sp>
        <p:nvSpPr>
          <p:cNvPr id="11" name="Rechteck 10"/>
          <p:cNvSpPr/>
          <p:nvPr/>
        </p:nvSpPr>
        <p:spPr bwMode="auto">
          <a:xfrm>
            <a:off x="11039872" y="9594304"/>
            <a:ext cx="1656184" cy="576064"/>
          </a:xfrm>
          <a:prstGeom prst="rect">
            <a:avLst/>
          </a:prstGeom>
          <a:noFill/>
          <a:ln>
            <a:noFill/>
          </a:ln>
          <a:effectLst/>
          <a:extLst/>
        </p:spPr>
        <p:txBody>
          <a:bodyPr wrap="none"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12" name="Rechteck 11"/>
          <p:cNvSpPr/>
          <p:nvPr/>
        </p:nvSpPr>
        <p:spPr bwMode="auto">
          <a:xfrm>
            <a:off x="11419002" y="9378280"/>
            <a:ext cx="1956104" cy="576064"/>
          </a:xfrm>
          <a:prstGeom prst="rect">
            <a:avLst/>
          </a:prstGeom>
          <a:noFill/>
          <a:ln w="76200">
            <a:solidFill>
              <a:srgbClr val="FF0000"/>
            </a:solidFill>
            <a:miter lim="800000"/>
            <a:headEnd/>
            <a:tailEnd/>
          </a:ln>
          <a:effectLst/>
          <a:extLst/>
        </p:spPr>
        <p:txBody>
          <a:bodyPr wrap="none"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13" name="Rechteck 12"/>
          <p:cNvSpPr/>
          <p:nvPr/>
        </p:nvSpPr>
        <p:spPr bwMode="auto">
          <a:xfrm>
            <a:off x="11327904" y="4553744"/>
            <a:ext cx="1956104" cy="576064"/>
          </a:xfrm>
          <a:prstGeom prst="rect">
            <a:avLst/>
          </a:prstGeom>
          <a:noFill/>
          <a:ln w="76200">
            <a:solidFill>
              <a:srgbClr val="FF0000"/>
            </a:solidFill>
            <a:miter lim="800000"/>
            <a:headEnd/>
            <a:tailEnd/>
          </a:ln>
          <a:effectLst/>
          <a:extLst/>
        </p:spPr>
        <p:txBody>
          <a:bodyPr wrap="none"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800" b="0" i="0" u="none" strike="noStrike" kern="0" cap="none" spc="0" normalizeH="0" baseline="0" noProof="0" smtClean="0">
              <a:ln>
                <a:noFill/>
              </a:ln>
              <a:solidFill>
                <a:sysClr val="windowText" lastClr="000000"/>
              </a:solidFill>
              <a:effectLst/>
              <a:uLnTx/>
              <a:uFillTx/>
            </a:endParaRPr>
          </a:p>
        </p:txBody>
      </p:sp>
    </p:spTree>
    <p:extLst>
      <p:ext uri="{BB962C8B-B14F-4D97-AF65-F5344CB8AC3E}">
        <p14:creationId xmlns:p14="http://schemas.microsoft.com/office/powerpoint/2010/main" val="21069674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a:xfrm>
            <a:off x="1193800" y="-1"/>
            <a:ext cx="23190200" cy="1371602"/>
          </a:xfrm>
        </p:spPr>
        <p:txBody>
          <a:bodyPr/>
          <a:lstStyle/>
          <a:p>
            <a:r>
              <a:rPr lang="en-US" dirty="0"/>
              <a:t>Trying to install collaboration for MD standard</a:t>
            </a:r>
            <a:endParaRPr lang="en-US" dirty="0"/>
          </a:p>
        </p:txBody>
      </p:sp>
      <p:sp>
        <p:nvSpPr>
          <p:cNvPr id="8" name="Inhaltsplatzhalter 7"/>
          <p:cNvSpPr>
            <a:spLocks noGrp="1"/>
          </p:cNvSpPr>
          <p:nvPr>
            <p:ph sz="half" idx="1"/>
          </p:nvPr>
        </p:nvSpPr>
        <p:spPr>
          <a:xfrm>
            <a:off x="454696" y="2393504"/>
            <a:ext cx="10729192" cy="7450503"/>
          </a:xfrm>
        </p:spPr>
        <p:txBody>
          <a:bodyPr/>
          <a:lstStyle/>
          <a:p>
            <a:pPr marL="0" indent="0">
              <a:buNone/>
            </a:pPr>
            <a:r>
              <a:rPr lang="en-US" dirty="0" smtClean="0"/>
              <a:t>Support from HMC </a:t>
            </a:r>
            <a:br>
              <a:rPr lang="en-US" dirty="0" smtClean="0"/>
            </a:br>
            <a:r>
              <a:rPr lang="en-US" sz="4400" dirty="0" err="1" smtClean="0"/>
              <a:t>Oonagh</a:t>
            </a:r>
            <a:r>
              <a:rPr lang="en-US" sz="4400" dirty="0" smtClean="0"/>
              <a:t> </a:t>
            </a:r>
            <a:r>
              <a:rPr lang="en-US" sz="4400" dirty="0" err="1" smtClean="0"/>
              <a:t>Mannix</a:t>
            </a:r>
            <a:r>
              <a:rPr lang="en-US" sz="4400" dirty="0" smtClean="0"/>
              <a:t> (HZB), </a:t>
            </a:r>
            <a:r>
              <a:rPr lang="en-US" sz="4400" dirty="0" err="1" smtClean="0"/>
              <a:t>Witold</a:t>
            </a:r>
            <a:r>
              <a:rPr lang="en-US" sz="4400" dirty="0" smtClean="0"/>
              <a:t> Arndt (DLR)</a:t>
            </a:r>
          </a:p>
          <a:p>
            <a:r>
              <a:rPr lang="en-US" dirty="0" err="1" smtClean="0"/>
              <a:t>Mattermost</a:t>
            </a:r>
            <a:r>
              <a:rPr lang="en-US" dirty="0" smtClean="0"/>
              <a:t> channel</a:t>
            </a:r>
            <a:r>
              <a:rPr lang="en-US" baseline="30000" dirty="0" smtClean="0"/>
              <a:t>* </a:t>
            </a:r>
            <a:r>
              <a:rPr lang="en-US" dirty="0" smtClean="0"/>
              <a:t>-&gt; </a:t>
            </a:r>
            <a:r>
              <a:rPr lang="en-US" dirty="0" smtClean="0">
                <a:solidFill>
                  <a:srgbClr val="FF0000"/>
                </a:solidFill>
              </a:rPr>
              <a:t>Join us!</a:t>
            </a:r>
          </a:p>
          <a:p>
            <a:r>
              <a:rPr lang="en-US" dirty="0" err="1" smtClean="0"/>
              <a:t>GitLab</a:t>
            </a:r>
            <a:r>
              <a:rPr lang="en-US" dirty="0" smtClean="0"/>
              <a:t> repository -&gt; </a:t>
            </a:r>
            <a:r>
              <a:rPr lang="en-US" dirty="0" smtClean="0">
                <a:solidFill>
                  <a:srgbClr val="FF0000"/>
                </a:solidFill>
              </a:rPr>
              <a:t>Contribute!</a:t>
            </a:r>
          </a:p>
          <a:p>
            <a:r>
              <a:rPr lang="en-US" dirty="0" smtClean="0"/>
              <a:t>Technical advice on defining MD dictionary and ontology </a:t>
            </a:r>
          </a:p>
          <a:p>
            <a:r>
              <a:rPr lang="en-US" dirty="0" smtClean="0"/>
              <a:t>Overview about existing MD Schemas</a:t>
            </a:r>
          </a:p>
          <a:p>
            <a:pPr marL="0" indent="0">
              <a:buNone/>
            </a:pPr>
            <a:endParaRPr lang="en-US" sz="4400" dirty="0" smtClean="0"/>
          </a:p>
        </p:txBody>
      </p:sp>
      <p:sp>
        <p:nvSpPr>
          <p:cNvPr id="4" name="Datumsplatzhalter 3"/>
          <p:cNvSpPr>
            <a:spLocks noGrp="1"/>
          </p:cNvSpPr>
          <p:nvPr>
            <p:ph type="dt" sz="half" idx="10"/>
          </p:nvPr>
        </p:nvSpPr>
        <p:spPr/>
        <p:txBody>
          <a:bodyPr/>
          <a:lstStyle/>
          <a:p>
            <a:pPr>
              <a:defRPr/>
            </a:pPr>
            <a:fld id="{C20AA2A9-7DEA-4E9A-9711-11741084FDEE}" type="datetime1">
              <a:rPr lang="de-DE" smtClean="0"/>
              <a:t>13.06.2023</a:t>
            </a:fld>
            <a:endParaRPr lang="en-US" dirty="0"/>
          </a:p>
        </p:txBody>
      </p:sp>
      <p:sp>
        <p:nvSpPr>
          <p:cNvPr id="5" name="Fußzeilenplatzhalter 4"/>
          <p:cNvSpPr>
            <a:spLocks noGrp="1"/>
          </p:cNvSpPr>
          <p:nvPr>
            <p:ph type="ftr" sz="quarter" idx="11"/>
          </p:nvPr>
        </p:nvSpPr>
        <p:spPr/>
        <p:txBody>
          <a:bodyPr/>
          <a:lstStyle/>
          <a:p>
            <a:pPr>
              <a:defRPr/>
            </a:pPr>
            <a:r>
              <a:rPr lang="en-US" smtClean="0"/>
              <a:t>HELIPORT Final Workshop 2023    alexander.kessler@uni-jena.de</a:t>
            </a:r>
            <a:endParaRPr lang="en-US" dirty="0"/>
          </a:p>
        </p:txBody>
      </p:sp>
      <p:sp>
        <p:nvSpPr>
          <p:cNvPr id="6" name="Foliennummernplatzhalter 5"/>
          <p:cNvSpPr>
            <a:spLocks noGrp="1"/>
          </p:cNvSpPr>
          <p:nvPr>
            <p:ph type="sldNum" sz="quarter" idx="12"/>
          </p:nvPr>
        </p:nvSpPr>
        <p:spPr/>
        <p:txBody>
          <a:bodyPr/>
          <a:lstStyle/>
          <a:p>
            <a:pPr>
              <a:defRPr/>
            </a:pPr>
            <a:fld id="{3F3FC230-DEB5-4BF3-B1A7-64EAF675BC55}" type="slidenum">
              <a:rPr lang="en-US" smtClean="0"/>
              <a:pPr>
                <a:defRPr/>
              </a:pPr>
              <a:t>5</a:t>
            </a:fld>
            <a:endParaRPr lang="en-US" dirty="0"/>
          </a:p>
        </p:txBody>
      </p:sp>
      <p:sp>
        <p:nvSpPr>
          <p:cNvPr id="11" name="Rechteck 10"/>
          <p:cNvSpPr/>
          <p:nvPr/>
        </p:nvSpPr>
        <p:spPr bwMode="auto">
          <a:xfrm>
            <a:off x="11039872" y="9594304"/>
            <a:ext cx="1656184" cy="576064"/>
          </a:xfrm>
          <a:prstGeom prst="rect">
            <a:avLst/>
          </a:prstGeom>
          <a:noFill/>
          <a:ln>
            <a:noFill/>
          </a:ln>
          <a:effectLst/>
          <a:extLst/>
        </p:spPr>
        <p:txBody>
          <a:bodyPr wrap="none"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800" b="0" i="0" u="none" strike="noStrike" kern="0" cap="none" spc="0" normalizeH="0" baseline="0" noProof="0" smtClean="0">
              <a:ln>
                <a:noFill/>
              </a:ln>
              <a:solidFill>
                <a:sysClr val="windowText" lastClr="000000"/>
              </a:solidFill>
              <a:effectLst/>
              <a:uLnTx/>
              <a:uFillTx/>
            </a:endParaRPr>
          </a:p>
        </p:txBody>
      </p:sp>
      <p:pic>
        <p:nvPicPr>
          <p:cNvPr id="3" name="Inhaltsplatzhalter 2"/>
          <p:cNvPicPr>
            <a:picLocks noGrp="1" noChangeAspect="1"/>
          </p:cNvPicPr>
          <p:nvPr>
            <p:ph sz="half" idx="2"/>
          </p:nvPr>
        </p:nvPicPr>
        <p:blipFill rotWithShape="1">
          <a:blip r:embed="rId2"/>
          <a:srcRect l="1198" t="4622" b="10209"/>
          <a:stretch/>
        </p:blipFill>
        <p:spPr>
          <a:xfrm>
            <a:off x="11845334" y="1442884"/>
            <a:ext cx="12076830" cy="9447564"/>
          </a:xfrm>
          <a:prstGeom prst="rect">
            <a:avLst/>
          </a:prstGeom>
        </p:spPr>
      </p:pic>
      <p:sp>
        <p:nvSpPr>
          <p:cNvPr id="9" name="Textfeld 8"/>
          <p:cNvSpPr txBox="1"/>
          <p:nvPr/>
        </p:nvSpPr>
        <p:spPr>
          <a:xfrm>
            <a:off x="11495514" y="10961731"/>
            <a:ext cx="12635767" cy="523220"/>
          </a:xfrm>
          <a:prstGeom prst="rect">
            <a:avLst/>
          </a:prstGeom>
          <a:noFill/>
        </p:spPr>
        <p:txBody>
          <a:bodyPr wrap="none" rtlCol="0">
            <a:spAutoFit/>
          </a:bodyPr>
          <a:lstStyle/>
          <a:p>
            <a:pPr marL="0" indent="0">
              <a:buNone/>
            </a:pPr>
            <a:r>
              <a:rPr lang="en-US" sz="2800" baseline="30000" dirty="0"/>
              <a:t>*</a:t>
            </a:r>
            <a:r>
              <a:rPr lang="en-US" sz="2800" dirty="0"/>
              <a:t> </a:t>
            </a:r>
            <a:r>
              <a:rPr lang="de-DE" sz="2800" dirty="0">
                <a:hlinkClick r:id="rId3"/>
              </a:rPr>
              <a:t>https://mattermost.hzdr.de/hmc-public/channels/metadata-in-the-laser-community</a:t>
            </a:r>
            <a:endParaRPr lang="de-DE" sz="2800" dirty="0"/>
          </a:p>
        </p:txBody>
      </p:sp>
    </p:spTree>
    <p:extLst>
      <p:ext uri="{BB962C8B-B14F-4D97-AF65-F5344CB8AC3E}">
        <p14:creationId xmlns:p14="http://schemas.microsoft.com/office/powerpoint/2010/main" val="1596920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1397002" y="277932"/>
            <a:ext cx="22174200" cy="819428"/>
          </a:xfrm>
        </p:spPr>
        <p:txBody>
          <a:bodyPr>
            <a:normAutofit fontScale="90000"/>
          </a:bodyPr>
          <a:lstStyle/>
          <a:p>
            <a:r>
              <a:rPr lang="de-DE" dirty="0" smtClean="0"/>
              <a:t>HELPMI: Who </a:t>
            </a:r>
            <a:r>
              <a:rPr lang="de-DE" dirty="0" err="1" smtClean="0"/>
              <a:t>is</a:t>
            </a:r>
            <a:r>
              <a:rPr lang="de-DE" dirty="0" smtClean="0"/>
              <a:t> </a:t>
            </a:r>
            <a:r>
              <a:rPr lang="de-DE" dirty="0" err="1" smtClean="0"/>
              <a:t>our</a:t>
            </a:r>
            <a:r>
              <a:rPr lang="de-DE" dirty="0" smtClean="0"/>
              <a:t> </a:t>
            </a:r>
            <a:r>
              <a:rPr lang="de-DE" dirty="0" err="1" smtClean="0"/>
              <a:t>community</a:t>
            </a:r>
            <a:endParaRPr lang="de-DE" dirty="0"/>
          </a:p>
        </p:txBody>
      </p:sp>
      <p:sp>
        <p:nvSpPr>
          <p:cNvPr id="5" name="Inhaltsplatzhalter 4"/>
          <p:cNvSpPr>
            <a:spLocks noGrp="1"/>
          </p:cNvSpPr>
          <p:nvPr>
            <p:ph idx="1"/>
          </p:nvPr>
        </p:nvSpPr>
        <p:spPr>
          <a:xfrm>
            <a:off x="598712" y="2188789"/>
            <a:ext cx="21945600" cy="3549640"/>
          </a:xfrm>
        </p:spPr>
        <p:txBody>
          <a:bodyPr/>
          <a:lstStyle/>
          <a:p>
            <a:pPr lvl="1"/>
            <a:r>
              <a:rPr lang="de-DE" dirty="0" smtClean="0"/>
              <a:t>Ultra-</a:t>
            </a:r>
            <a:r>
              <a:rPr lang="de-DE" dirty="0" err="1" smtClean="0"/>
              <a:t>intense</a:t>
            </a:r>
            <a:r>
              <a:rPr lang="de-DE" dirty="0" smtClean="0"/>
              <a:t> </a:t>
            </a:r>
            <a:r>
              <a:rPr lang="de-DE" dirty="0" err="1" smtClean="0"/>
              <a:t>lasers</a:t>
            </a:r>
            <a:r>
              <a:rPr lang="de-DE" dirty="0" smtClean="0"/>
              <a:t> </a:t>
            </a:r>
            <a:r>
              <a:rPr lang="de-DE" dirty="0" err="1" smtClean="0"/>
              <a:t>can</a:t>
            </a:r>
            <a:r>
              <a:rPr lang="de-DE" dirty="0" smtClean="0"/>
              <a:t> </a:t>
            </a:r>
            <a:r>
              <a:rPr lang="de-DE" dirty="0" err="1" smtClean="0"/>
              <a:t>transform</a:t>
            </a:r>
            <a:r>
              <a:rPr lang="de-DE" dirty="0" smtClean="0"/>
              <a:t> </a:t>
            </a:r>
            <a:r>
              <a:rPr lang="de-DE" dirty="0" err="1" smtClean="0"/>
              <a:t>plasmas</a:t>
            </a:r>
            <a:r>
              <a:rPr lang="de-DE" dirty="0" smtClean="0"/>
              <a:t> </a:t>
            </a:r>
            <a:r>
              <a:rPr lang="de-DE" dirty="0" err="1" smtClean="0"/>
              <a:t>into</a:t>
            </a:r>
            <a:r>
              <a:rPr lang="de-DE" dirty="0" smtClean="0"/>
              <a:t> </a:t>
            </a:r>
            <a:r>
              <a:rPr lang="de-DE" dirty="0" err="1" smtClean="0"/>
              <a:t>particle-accelerating</a:t>
            </a:r>
            <a:r>
              <a:rPr lang="de-DE" dirty="0" smtClean="0"/>
              <a:t> </a:t>
            </a:r>
            <a:r>
              <a:rPr lang="de-DE" dirty="0" err="1" smtClean="0"/>
              <a:t>structures</a:t>
            </a:r>
            <a:endParaRPr lang="de-DE" dirty="0" smtClean="0"/>
          </a:p>
          <a:p>
            <a:pPr lvl="2"/>
            <a:r>
              <a:rPr lang="de-DE" dirty="0" smtClean="0"/>
              <a:t>Ultra-fast (</a:t>
            </a:r>
            <a:r>
              <a:rPr lang="de-DE" dirty="0" err="1" smtClean="0"/>
              <a:t>fs-ps</a:t>
            </a:r>
            <a:r>
              <a:rPr lang="de-DE" dirty="0" smtClean="0"/>
              <a:t>), Joule-kJ </a:t>
            </a:r>
            <a:r>
              <a:rPr lang="de-DE" dirty="0" err="1" smtClean="0"/>
              <a:t>laser</a:t>
            </a:r>
            <a:r>
              <a:rPr lang="de-DE" dirty="0" smtClean="0"/>
              <a:t> </a:t>
            </a:r>
            <a:r>
              <a:rPr lang="de-DE" dirty="0" err="1" smtClean="0"/>
              <a:t>facilties</a:t>
            </a:r>
            <a:r>
              <a:rPr lang="de-DE" dirty="0" smtClean="0"/>
              <a:t>: ICUIL.org</a:t>
            </a:r>
          </a:p>
          <a:p>
            <a:pPr lvl="2"/>
            <a:r>
              <a:rPr lang="de-DE" dirty="0" err="1" smtClean="0"/>
              <a:t>Chirped</a:t>
            </a:r>
            <a:r>
              <a:rPr lang="de-DE" dirty="0" smtClean="0"/>
              <a:t> pulse </a:t>
            </a:r>
            <a:r>
              <a:rPr lang="de-DE" dirty="0" err="1" smtClean="0"/>
              <a:t>amplification</a:t>
            </a:r>
            <a:r>
              <a:rPr lang="de-DE" dirty="0" smtClean="0"/>
              <a:t> (</a:t>
            </a:r>
            <a:r>
              <a:rPr lang="de-DE" dirty="0" err="1"/>
              <a:t>invented</a:t>
            </a:r>
            <a:r>
              <a:rPr lang="de-DE" dirty="0"/>
              <a:t> </a:t>
            </a:r>
            <a:r>
              <a:rPr lang="de-DE" dirty="0" smtClean="0"/>
              <a:t>1985, Nobel </a:t>
            </a:r>
            <a:r>
              <a:rPr lang="de-DE" dirty="0" err="1" smtClean="0"/>
              <a:t>prize</a:t>
            </a:r>
            <a:r>
              <a:rPr lang="de-DE" dirty="0" smtClean="0"/>
              <a:t> </a:t>
            </a:r>
            <a:r>
              <a:rPr lang="de-DE" dirty="0" err="1" smtClean="0"/>
              <a:t>awarded</a:t>
            </a:r>
            <a:r>
              <a:rPr lang="de-DE" dirty="0" smtClean="0"/>
              <a:t> 2018)</a:t>
            </a:r>
            <a:endParaRPr lang="de-DE" dirty="0"/>
          </a:p>
        </p:txBody>
      </p:sp>
      <p:sp>
        <p:nvSpPr>
          <p:cNvPr id="6" name="Datumsplatzhalter 5"/>
          <p:cNvSpPr>
            <a:spLocks noGrp="1"/>
          </p:cNvSpPr>
          <p:nvPr>
            <p:ph type="dt" sz="half" idx="10"/>
          </p:nvPr>
        </p:nvSpPr>
        <p:spPr/>
        <p:txBody>
          <a:bodyPr/>
          <a:lstStyle/>
          <a:p>
            <a:fld id="{53DC51A0-8D7E-413B-AE92-EA2E342F5BEF}" type="datetime1">
              <a:rPr lang="de-DE" noProof="0" smtClean="0"/>
              <a:t>13.06.2023</a:t>
            </a:fld>
            <a:endParaRPr lang="en-US" noProof="0" dirty="0"/>
          </a:p>
        </p:txBody>
      </p:sp>
      <p:sp>
        <p:nvSpPr>
          <p:cNvPr id="7" name="Fußzeilenplatzhalter 6"/>
          <p:cNvSpPr>
            <a:spLocks noGrp="1"/>
          </p:cNvSpPr>
          <p:nvPr>
            <p:ph type="ftr" sz="quarter" idx="11"/>
          </p:nvPr>
        </p:nvSpPr>
        <p:spPr/>
        <p:txBody>
          <a:bodyPr/>
          <a:lstStyle/>
          <a:p>
            <a:r>
              <a:rPr lang="en-US" noProof="0" smtClean="0"/>
              <a:t>HELIPORT Final Workshop 2023    alexander.kessler@uni-jena.de</a:t>
            </a:r>
            <a:endParaRPr lang="en-US" noProof="0" dirty="0"/>
          </a:p>
        </p:txBody>
      </p:sp>
      <p:sp>
        <p:nvSpPr>
          <p:cNvPr id="8" name="Foliennummernplatzhalter 7"/>
          <p:cNvSpPr>
            <a:spLocks noGrp="1"/>
          </p:cNvSpPr>
          <p:nvPr>
            <p:ph type="sldNum" sz="quarter" idx="12"/>
          </p:nvPr>
        </p:nvSpPr>
        <p:spPr/>
        <p:txBody>
          <a:bodyPr/>
          <a:lstStyle/>
          <a:p>
            <a:fld id="{EBEB721F-1515-4815-8BAC-2C06E19CB9A5}" type="slidenum">
              <a:rPr lang="en-US" noProof="0" smtClean="0"/>
              <a:t>6</a:t>
            </a:fld>
            <a:endParaRPr lang="en-US" noProof="0" dirty="0"/>
          </a:p>
        </p:txBody>
      </p:sp>
      <p:sp>
        <p:nvSpPr>
          <p:cNvPr id="9" name="Untertitel 8"/>
          <p:cNvSpPr>
            <a:spLocks noGrp="1"/>
          </p:cNvSpPr>
          <p:nvPr>
            <p:ph type="subTitle" idx="13"/>
          </p:nvPr>
        </p:nvSpPr>
        <p:spPr>
          <a:xfrm>
            <a:off x="6746746" y="1401116"/>
            <a:ext cx="5538414" cy="665484"/>
          </a:xfrm>
        </p:spPr>
        <p:txBody>
          <a:bodyPr/>
          <a:lstStyle/>
          <a:p>
            <a:r>
              <a:rPr lang="de-DE" sz="3200" dirty="0"/>
              <a:t>HE</a:t>
            </a:r>
            <a:r>
              <a:rPr lang="de-DE" b="1" dirty="0" smtClean="0"/>
              <a:t>LP</a:t>
            </a:r>
            <a:r>
              <a:rPr lang="de-DE" sz="3200" dirty="0"/>
              <a:t>MI</a:t>
            </a:r>
            <a:r>
              <a:rPr lang="de-DE" dirty="0" smtClean="0"/>
              <a:t>: … Laser-Plasma …</a:t>
            </a:r>
            <a:endParaRPr lang="de-DE" dirty="0"/>
          </a:p>
        </p:txBody>
      </p:sp>
      <p:grpSp>
        <p:nvGrpSpPr>
          <p:cNvPr id="14" name="Gruppieren 13"/>
          <p:cNvGrpSpPr/>
          <p:nvPr/>
        </p:nvGrpSpPr>
        <p:grpSpPr>
          <a:xfrm>
            <a:off x="1333205" y="6500129"/>
            <a:ext cx="10827082" cy="5696184"/>
            <a:chOff x="892245" y="2798955"/>
            <a:chExt cx="5413541" cy="2848092"/>
          </a:xfrm>
        </p:grpSpPr>
        <p:pic>
          <p:nvPicPr>
            <p:cNvPr id="10" name="Grafik 9"/>
            <p:cNvPicPr>
              <a:picLocks noChangeAspect="1"/>
            </p:cNvPicPr>
            <p:nvPr/>
          </p:nvPicPr>
          <p:blipFill rotWithShape="1">
            <a:blip r:embed="rId2"/>
            <a:srcRect b="14210"/>
            <a:stretch/>
          </p:blipFill>
          <p:spPr>
            <a:xfrm>
              <a:off x="901123" y="2798955"/>
              <a:ext cx="5168874" cy="2668278"/>
            </a:xfrm>
            <a:prstGeom prst="rect">
              <a:avLst/>
            </a:prstGeom>
          </p:spPr>
        </p:pic>
        <p:sp>
          <p:nvSpPr>
            <p:cNvPr id="11" name="Textfeld 10"/>
            <p:cNvSpPr txBox="1"/>
            <p:nvPr/>
          </p:nvSpPr>
          <p:spPr>
            <a:xfrm>
              <a:off x="892245" y="5477770"/>
              <a:ext cx="5413541" cy="169277"/>
            </a:xfrm>
            <a:prstGeom prst="rect">
              <a:avLst/>
            </a:prstGeom>
            <a:noFill/>
          </p:spPr>
          <p:txBody>
            <a:bodyPr wrap="square" rtlCol="0">
              <a:spAutoFit/>
            </a:bodyPr>
            <a:lstStyle/>
            <a:p>
              <a:r>
                <a:rPr lang="en-US" sz="1600" dirty="0" err="1">
                  <a:latin typeface="Courier New" panose="02070309020205020404" pitchFamily="49" charset="0"/>
                  <a:cs typeface="Courier New" panose="02070309020205020404" pitchFamily="49" charset="0"/>
                </a:rPr>
                <a:t>Schwoerer</a:t>
              </a:r>
              <a:r>
                <a:rPr lang="en-US" sz="1600" dirty="0">
                  <a:latin typeface="Courier New" panose="02070309020205020404" pitchFamily="49" charset="0"/>
                  <a:cs typeface="Courier New" panose="02070309020205020404" pitchFamily="49" charset="0"/>
                </a:rPr>
                <a:t> H. (2008). Particle acceleration with lasers. </a:t>
              </a:r>
              <a:r>
                <a:rPr lang="en-US" sz="1600" i="1" dirty="0">
                  <a:latin typeface="Courier New" panose="02070309020205020404" pitchFamily="49" charset="0"/>
                  <a:cs typeface="Courier New" panose="02070309020205020404" pitchFamily="49" charset="0"/>
                </a:rPr>
                <a:t>S. Afr. J. Sci</a:t>
              </a:r>
              <a:r>
                <a:rPr lang="en-US" sz="1600" dirty="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104</a:t>
              </a:r>
              <a:r>
                <a:rPr lang="en-US" sz="1600" dirty="0">
                  <a:latin typeface="Courier New" panose="02070309020205020404" pitchFamily="49" charset="0"/>
                  <a:cs typeface="Courier New" panose="02070309020205020404" pitchFamily="49" charset="0"/>
                </a:rPr>
                <a:t>, 299-304.</a:t>
              </a:r>
              <a:endParaRPr lang="de-DE" sz="1600" dirty="0">
                <a:latin typeface="Courier New" panose="02070309020205020404" pitchFamily="49" charset="0"/>
                <a:cs typeface="Courier New" panose="02070309020205020404" pitchFamily="49" charset="0"/>
              </a:endParaRPr>
            </a:p>
          </p:txBody>
        </p:sp>
      </p:grpSp>
      <p:grpSp>
        <p:nvGrpSpPr>
          <p:cNvPr id="15" name="Gruppieren 14"/>
          <p:cNvGrpSpPr/>
          <p:nvPr/>
        </p:nvGrpSpPr>
        <p:grpSpPr>
          <a:xfrm>
            <a:off x="12418723" y="5993904"/>
            <a:ext cx="11752618" cy="6633299"/>
            <a:chOff x="5258628" y="2705952"/>
            <a:chExt cx="5876309" cy="3316649"/>
          </a:xfrm>
        </p:grpSpPr>
        <p:pic>
          <p:nvPicPr>
            <p:cNvPr id="12" name="Grafik 11"/>
            <p:cNvPicPr>
              <a:picLocks noChangeAspect="1"/>
            </p:cNvPicPr>
            <p:nvPr/>
          </p:nvPicPr>
          <p:blipFill>
            <a:blip r:embed="rId3"/>
            <a:stretch>
              <a:fillRect/>
            </a:stretch>
          </p:blipFill>
          <p:spPr>
            <a:xfrm>
              <a:off x="5258628" y="2705952"/>
              <a:ext cx="5616074" cy="3158287"/>
            </a:xfrm>
            <a:prstGeom prst="rect">
              <a:avLst/>
            </a:prstGeom>
          </p:spPr>
        </p:pic>
        <p:sp>
          <p:nvSpPr>
            <p:cNvPr id="13" name="Textfeld 12"/>
            <p:cNvSpPr txBox="1"/>
            <p:nvPr/>
          </p:nvSpPr>
          <p:spPr>
            <a:xfrm>
              <a:off x="5721396" y="5853324"/>
              <a:ext cx="5413541" cy="169277"/>
            </a:xfrm>
            <a:prstGeom prst="rect">
              <a:avLst/>
            </a:prstGeom>
            <a:noFill/>
          </p:spPr>
          <p:txBody>
            <a:bodyPr wrap="square" rtlCol="0">
              <a:spAutoFit/>
            </a:bodyPr>
            <a:lstStyle/>
            <a:p>
              <a:r>
                <a:rPr lang="en-US" sz="1600" dirty="0">
                  <a:latin typeface="Courier New" panose="02070309020205020404" pitchFamily="49" charset="0"/>
                  <a:cs typeface="Courier New" panose="02070309020205020404" pitchFamily="49" charset="0"/>
                  <a:hlinkClick r:id="rId4"/>
                </a:rPr>
                <a:t>https://</a:t>
              </a:r>
              <a:r>
                <a:rPr lang="en-US" sz="1600" dirty="0">
                  <a:latin typeface="Courier New" panose="02070309020205020404" pitchFamily="49" charset="0"/>
                  <a:cs typeface="Courier New" panose="02070309020205020404" pitchFamily="49" charset="0"/>
                  <a:hlinkClick r:id="rId4"/>
                </a:rPr>
                <a:t>www.icuil.org/activities/laser-labs.html</a:t>
              </a:r>
              <a:r>
                <a:rPr lang="en-US" sz="1600" dirty="0">
                  <a:latin typeface="Courier New" panose="02070309020205020404" pitchFamily="49" charset="0"/>
                  <a:cs typeface="Courier New" panose="02070309020205020404" pitchFamily="49" charset="0"/>
                </a:rPr>
                <a:t>, </a:t>
              </a:r>
              <a:r>
                <a:rPr lang="en-US" sz="1600" dirty="0">
                  <a:latin typeface="Courier New" panose="02070309020205020404" pitchFamily="49" charset="0"/>
                  <a:cs typeface="Courier New" panose="02070309020205020404" pitchFamily="49" charset="0"/>
                  <a:hlinkClick r:id="rId5"/>
                </a:rPr>
                <a:t>Interactive map</a:t>
              </a:r>
              <a:endParaRPr lang="de-DE" sz="1600" dirty="0">
                <a:latin typeface="Courier New" panose="02070309020205020404" pitchFamily="49" charset="0"/>
                <a:cs typeface="Courier New" panose="02070309020205020404" pitchFamily="49" charset="0"/>
              </a:endParaRPr>
            </a:p>
          </p:txBody>
        </p:sp>
      </p:grpSp>
      <p:sp>
        <p:nvSpPr>
          <p:cNvPr id="16" name="Textfeld 15"/>
          <p:cNvSpPr txBox="1"/>
          <p:nvPr/>
        </p:nvSpPr>
        <p:spPr>
          <a:xfrm>
            <a:off x="14683486" y="1576608"/>
            <a:ext cx="9236696" cy="461665"/>
          </a:xfrm>
          <a:prstGeom prst="rect">
            <a:avLst/>
          </a:prstGeom>
          <a:noFill/>
        </p:spPr>
        <p:txBody>
          <a:bodyPr wrap="none" rtlCol="0">
            <a:spAutoFit/>
          </a:bodyPr>
          <a:lstStyle/>
          <a:p>
            <a:r>
              <a:rPr lang="en-US" sz="2400" dirty="0" smtClean="0"/>
              <a:t>Slide taken from H.P. </a:t>
            </a:r>
            <a:r>
              <a:rPr lang="en-US" sz="2400" dirty="0" err="1" smtClean="0"/>
              <a:t>Schlenvoigt</a:t>
            </a:r>
            <a:r>
              <a:rPr lang="en-US" sz="2400" dirty="0" smtClean="0"/>
              <a:t>: HELPMI @ HMC 2023 Kick Of Meeting</a:t>
            </a:r>
            <a:endParaRPr lang="en-US" sz="2400" dirty="0"/>
          </a:p>
        </p:txBody>
      </p:sp>
    </p:spTree>
    <p:extLst>
      <p:ext uri="{BB962C8B-B14F-4D97-AF65-F5344CB8AC3E}">
        <p14:creationId xmlns:p14="http://schemas.microsoft.com/office/powerpoint/2010/main" val="3613923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1397002" y="305272"/>
            <a:ext cx="22174200" cy="819428"/>
          </a:xfrm>
        </p:spPr>
        <p:txBody>
          <a:bodyPr>
            <a:normAutofit fontScale="90000"/>
          </a:bodyPr>
          <a:lstStyle/>
          <a:p>
            <a:r>
              <a:rPr lang="de-DE" dirty="0" smtClean="0"/>
              <a:t>HELPMI: Who </a:t>
            </a:r>
            <a:r>
              <a:rPr lang="de-DE" dirty="0" err="1" smtClean="0"/>
              <a:t>is</a:t>
            </a:r>
            <a:r>
              <a:rPr lang="de-DE" dirty="0" smtClean="0"/>
              <a:t> </a:t>
            </a:r>
            <a:r>
              <a:rPr lang="de-DE" dirty="0" err="1" smtClean="0"/>
              <a:t>our</a:t>
            </a:r>
            <a:r>
              <a:rPr lang="de-DE" dirty="0" smtClean="0"/>
              <a:t> </a:t>
            </a:r>
            <a:r>
              <a:rPr lang="de-DE" dirty="0" err="1" smtClean="0"/>
              <a:t>community</a:t>
            </a:r>
            <a:endParaRPr lang="de-DE" dirty="0"/>
          </a:p>
        </p:txBody>
      </p:sp>
      <p:sp>
        <p:nvSpPr>
          <p:cNvPr id="5" name="Inhaltsplatzhalter 4"/>
          <p:cNvSpPr>
            <a:spLocks noGrp="1"/>
          </p:cNvSpPr>
          <p:nvPr>
            <p:ph idx="1"/>
          </p:nvPr>
        </p:nvSpPr>
        <p:spPr>
          <a:xfrm>
            <a:off x="-553416" y="2393504"/>
            <a:ext cx="11593288" cy="3897978"/>
          </a:xfrm>
        </p:spPr>
        <p:txBody>
          <a:bodyPr/>
          <a:lstStyle/>
          <a:p>
            <a:pPr lvl="1"/>
            <a:r>
              <a:rPr lang="de-DE" sz="3600" dirty="0" smtClean="0"/>
              <a:t>Ultra-</a:t>
            </a:r>
            <a:r>
              <a:rPr lang="de-DE" sz="3600" dirty="0" err="1" smtClean="0"/>
              <a:t>intense</a:t>
            </a:r>
            <a:r>
              <a:rPr lang="de-DE" sz="3600" dirty="0" smtClean="0"/>
              <a:t> </a:t>
            </a:r>
            <a:r>
              <a:rPr lang="de-DE" sz="3600" dirty="0" err="1" smtClean="0"/>
              <a:t>lasers</a:t>
            </a:r>
            <a:r>
              <a:rPr lang="de-DE" sz="3600" dirty="0" smtClean="0"/>
              <a:t> </a:t>
            </a:r>
            <a:r>
              <a:rPr lang="de-DE" sz="3600" dirty="0" err="1" smtClean="0"/>
              <a:t>can</a:t>
            </a:r>
            <a:r>
              <a:rPr lang="de-DE" sz="3600" dirty="0" smtClean="0"/>
              <a:t> </a:t>
            </a:r>
            <a:r>
              <a:rPr lang="de-DE" sz="3600" dirty="0" err="1" smtClean="0"/>
              <a:t>transform</a:t>
            </a:r>
            <a:r>
              <a:rPr lang="de-DE" sz="3600" dirty="0" smtClean="0"/>
              <a:t> </a:t>
            </a:r>
            <a:r>
              <a:rPr lang="de-DE" sz="3600" dirty="0" err="1" smtClean="0"/>
              <a:t>plasmas</a:t>
            </a:r>
            <a:r>
              <a:rPr lang="de-DE" sz="3600" dirty="0" smtClean="0"/>
              <a:t> </a:t>
            </a:r>
            <a:r>
              <a:rPr lang="de-DE" sz="3600" dirty="0" err="1" smtClean="0"/>
              <a:t>into</a:t>
            </a:r>
            <a:r>
              <a:rPr lang="de-DE" sz="3600" dirty="0" smtClean="0"/>
              <a:t> </a:t>
            </a:r>
            <a:r>
              <a:rPr lang="de-DE" sz="3600" dirty="0" err="1" smtClean="0"/>
              <a:t>particle-accelerating</a:t>
            </a:r>
            <a:r>
              <a:rPr lang="de-DE" sz="3600" dirty="0" smtClean="0"/>
              <a:t> </a:t>
            </a:r>
            <a:r>
              <a:rPr lang="de-DE" sz="3600" dirty="0" err="1" smtClean="0"/>
              <a:t>structures</a:t>
            </a:r>
            <a:endParaRPr lang="de-DE" sz="3600" dirty="0" smtClean="0"/>
          </a:p>
          <a:p>
            <a:pPr lvl="2"/>
            <a:r>
              <a:rPr lang="de-DE" sz="2800" dirty="0" err="1" smtClean="0"/>
              <a:t>Electron</a:t>
            </a:r>
            <a:r>
              <a:rPr lang="de-DE" sz="2800" dirty="0" smtClean="0"/>
              <a:t> </a:t>
            </a:r>
            <a:r>
              <a:rPr lang="de-DE" sz="2800" dirty="0" err="1" smtClean="0"/>
              <a:t>acceleration</a:t>
            </a:r>
            <a:r>
              <a:rPr lang="de-DE" sz="2800" dirty="0" smtClean="0"/>
              <a:t> </a:t>
            </a:r>
            <a:r>
              <a:rPr lang="de-DE" sz="2800" dirty="0" err="1" smtClean="0"/>
              <a:t>and</a:t>
            </a:r>
            <a:r>
              <a:rPr lang="de-DE" sz="2800" dirty="0" smtClean="0"/>
              <a:t> </a:t>
            </a:r>
            <a:r>
              <a:rPr lang="de-DE" sz="2800" dirty="0" err="1" smtClean="0"/>
              <a:t>ion</a:t>
            </a:r>
            <a:r>
              <a:rPr lang="de-DE" sz="2800" dirty="0" smtClean="0"/>
              <a:t> </a:t>
            </a:r>
            <a:r>
              <a:rPr lang="de-DE" sz="2800" dirty="0" err="1" smtClean="0"/>
              <a:t>acceleration</a:t>
            </a:r>
            <a:r>
              <a:rPr lang="de-DE" sz="2800" dirty="0" smtClean="0"/>
              <a:t> in high </a:t>
            </a:r>
            <a:r>
              <a:rPr lang="de-DE" sz="2800" dirty="0" err="1" smtClean="0"/>
              <a:t>gradients</a:t>
            </a:r>
            <a:r>
              <a:rPr lang="de-DE" sz="2800" dirty="0" smtClean="0"/>
              <a:t>, </a:t>
            </a:r>
            <a:r>
              <a:rPr lang="de-DE" sz="2800" dirty="0" err="1" smtClean="0"/>
              <a:t>potentially</a:t>
            </a:r>
            <a:r>
              <a:rPr lang="de-DE" sz="2800" dirty="0" smtClean="0"/>
              <a:t> </a:t>
            </a:r>
            <a:r>
              <a:rPr lang="de-DE" sz="2800" dirty="0" err="1" smtClean="0"/>
              <a:t>reducing</a:t>
            </a:r>
            <a:r>
              <a:rPr lang="de-DE" sz="2800" dirty="0" smtClean="0"/>
              <a:t> </a:t>
            </a:r>
            <a:r>
              <a:rPr lang="de-DE" sz="2800" dirty="0" err="1" smtClean="0"/>
              <a:t>the</a:t>
            </a:r>
            <a:r>
              <a:rPr lang="de-DE" sz="2800" dirty="0" smtClean="0"/>
              <a:t> </a:t>
            </a:r>
            <a:r>
              <a:rPr lang="de-DE" sz="2800" dirty="0" err="1" smtClean="0"/>
              <a:t>accelerator‘s</a:t>
            </a:r>
            <a:r>
              <a:rPr lang="de-DE" sz="2800" dirty="0" smtClean="0"/>
              <a:t> </a:t>
            </a:r>
            <a:r>
              <a:rPr lang="de-DE" sz="2800" dirty="0" err="1" smtClean="0"/>
              <a:t>size</a:t>
            </a:r>
            <a:endParaRPr lang="de-DE" sz="2800" dirty="0" smtClean="0"/>
          </a:p>
          <a:p>
            <a:pPr lvl="3"/>
            <a:r>
              <a:rPr lang="de-DE" sz="2000" dirty="0" err="1" smtClean="0"/>
              <a:t>Inherent</a:t>
            </a:r>
            <a:r>
              <a:rPr lang="de-DE" sz="2000" dirty="0" smtClean="0"/>
              <a:t> ultra-</a:t>
            </a:r>
            <a:r>
              <a:rPr lang="de-DE" sz="2000" dirty="0" err="1" smtClean="0"/>
              <a:t>short</a:t>
            </a:r>
            <a:r>
              <a:rPr lang="de-DE" sz="2000" dirty="0" smtClean="0"/>
              <a:t> time </a:t>
            </a:r>
            <a:r>
              <a:rPr lang="de-DE" sz="2000" dirty="0" err="1" smtClean="0"/>
              <a:t>structure</a:t>
            </a:r>
            <a:r>
              <a:rPr lang="de-DE" sz="2000" dirty="0" smtClean="0"/>
              <a:t> </a:t>
            </a:r>
            <a:r>
              <a:rPr lang="de-DE" sz="2000" dirty="0" err="1" smtClean="0"/>
              <a:t>and</a:t>
            </a:r>
            <a:r>
              <a:rPr lang="de-DE" sz="2000" dirty="0" smtClean="0"/>
              <a:t> </a:t>
            </a:r>
            <a:r>
              <a:rPr lang="de-DE" sz="2000" dirty="0" err="1" smtClean="0"/>
              <a:t>thus</a:t>
            </a:r>
            <a:r>
              <a:rPr lang="de-DE" sz="2000" dirty="0" smtClean="0"/>
              <a:t> high </a:t>
            </a:r>
            <a:r>
              <a:rPr lang="de-DE" sz="2000" dirty="0" err="1" smtClean="0"/>
              <a:t>peak</a:t>
            </a:r>
            <a:r>
              <a:rPr lang="de-DE" sz="2000" dirty="0" smtClean="0"/>
              <a:t> </a:t>
            </a:r>
            <a:r>
              <a:rPr lang="de-DE" sz="2000" dirty="0" err="1" smtClean="0"/>
              <a:t>currents</a:t>
            </a:r>
            <a:endParaRPr lang="de-DE" sz="2000" dirty="0"/>
          </a:p>
          <a:p>
            <a:pPr lvl="2"/>
            <a:r>
              <a:rPr lang="de-DE" sz="2800" dirty="0" err="1" smtClean="0"/>
              <a:t>Accelerating</a:t>
            </a:r>
            <a:r>
              <a:rPr lang="de-DE" sz="2800" dirty="0" smtClean="0"/>
              <a:t> </a:t>
            </a:r>
            <a:r>
              <a:rPr lang="de-DE" sz="2800" dirty="0" err="1" smtClean="0"/>
              <a:t>structures</a:t>
            </a:r>
            <a:r>
              <a:rPr lang="de-DE" sz="2800" dirty="0" smtClean="0"/>
              <a:t> </a:t>
            </a:r>
            <a:r>
              <a:rPr lang="de-DE" sz="2800" dirty="0" err="1" smtClean="0"/>
              <a:t>are</a:t>
            </a:r>
            <a:r>
              <a:rPr lang="de-DE" sz="2800" dirty="0" smtClean="0"/>
              <a:t> </a:t>
            </a:r>
            <a:r>
              <a:rPr lang="de-DE" sz="2800" dirty="0" err="1" smtClean="0"/>
              <a:t>optically</a:t>
            </a:r>
            <a:r>
              <a:rPr lang="de-DE" sz="2800" dirty="0" smtClean="0"/>
              <a:t> </a:t>
            </a:r>
            <a:r>
              <a:rPr lang="de-DE" sz="2800" dirty="0" err="1" smtClean="0"/>
              <a:t>generated</a:t>
            </a:r>
            <a:r>
              <a:rPr lang="de-DE" sz="2800" dirty="0"/>
              <a:t> </a:t>
            </a:r>
            <a:r>
              <a:rPr lang="de-DE" sz="3600" dirty="0" err="1"/>
              <a:t>and</a:t>
            </a:r>
            <a:r>
              <a:rPr lang="de-DE" sz="2800" dirty="0"/>
              <a:t> </a:t>
            </a:r>
            <a:r>
              <a:rPr lang="de-DE" sz="2800" dirty="0" smtClean="0"/>
              <a:t>transient</a:t>
            </a:r>
          </a:p>
          <a:p>
            <a:pPr lvl="3"/>
            <a:r>
              <a:rPr lang="de-DE" sz="2000" dirty="0" smtClean="0"/>
              <a:t>Fundamental </a:t>
            </a:r>
            <a:r>
              <a:rPr lang="de-DE" sz="2000" dirty="0" err="1" smtClean="0"/>
              <a:t>research</a:t>
            </a:r>
            <a:r>
              <a:rPr lang="de-DE" sz="2000" dirty="0" smtClean="0"/>
              <a:t> </a:t>
            </a:r>
            <a:r>
              <a:rPr lang="de-DE" sz="2000" dirty="0" err="1" smtClean="0"/>
              <a:t>focusing</a:t>
            </a:r>
            <a:r>
              <a:rPr lang="de-DE" sz="2000" dirty="0" smtClean="0"/>
              <a:t> </a:t>
            </a:r>
            <a:r>
              <a:rPr lang="de-DE" sz="2000" dirty="0" err="1" smtClean="0"/>
              <a:t>onto</a:t>
            </a:r>
            <a:r>
              <a:rPr lang="de-DE" sz="2000" dirty="0" smtClean="0"/>
              <a:t> </a:t>
            </a:r>
            <a:r>
              <a:rPr lang="de-DE" sz="2000" dirty="0" err="1" smtClean="0"/>
              <a:t>scalings</a:t>
            </a:r>
            <a:r>
              <a:rPr lang="de-DE" sz="2000" dirty="0" smtClean="0"/>
              <a:t>, </a:t>
            </a:r>
            <a:r>
              <a:rPr lang="de-DE" sz="2000" dirty="0" err="1" smtClean="0"/>
              <a:t>specific</a:t>
            </a:r>
            <a:r>
              <a:rPr lang="de-DE" sz="2000" dirty="0" smtClean="0"/>
              <a:t> </a:t>
            </a:r>
            <a:r>
              <a:rPr lang="de-DE" sz="2000" dirty="0" err="1" smtClean="0"/>
              <a:t>regimes</a:t>
            </a:r>
            <a:r>
              <a:rPr lang="de-DE" sz="2000" dirty="0" smtClean="0"/>
              <a:t> </a:t>
            </a:r>
            <a:r>
              <a:rPr lang="de-DE" sz="2000" dirty="0" err="1" smtClean="0"/>
              <a:t>and</a:t>
            </a:r>
            <a:r>
              <a:rPr lang="de-DE" sz="2000" dirty="0" smtClean="0"/>
              <a:t> </a:t>
            </a:r>
            <a:r>
              <a:rPr lang="de-DE" sz="2000" dirty="0" err="1" smtClean="0"/>
              <a:t>adequate</a:t>
            </a:r>
            <a:r>
              <a:rPr lang="de-DE" sz="2000" dirty="0" smtClean="0"/>
              <a:t> </a:t>
            </a:r>
            <a:r>
              <a:rPr lang="de-DE" sz="2000" dirty="0" err="1" smtClean="0"/>
              <a:t>control</a:t>
            </a:r>
            <a:endParaRPr lang="de-DE" sz="2000" dirty="0" smtClean="0"/>
          </a:p>
          <a:p>
            <a:pPr lvl="2"/>
            <a:endParaRPr lang="de-DE" sz="2800" dirty="0" smtClean="0"/>
          </a:p>
        </p:txBody>
      </p:sp>
      <p:sp>
        <p:nvSpPr>
          <p:cNvPr id="6" name="Datumsplatzhalter 5"/>
          <p:cNvSpPr>
            <a:spLocks noGrp="1"/>
          </p:cNvSpPr>
          <p:nvPr>
            <p:ph type="dt" sz="half" idx="10"/>
          </p:nvPr>
        </p:nvSpPr>
        <p:spPr/>
        <p:txBody>
          <a:bodyPr/>
          <a:lstStyle/>
          <a:p>
            <a:fld id="{A2732C28-DDBB-4BAC-9934-57C2B9B6DEDD}" type="datetime1">
              <a:rPr lang="de-DE" noProof="0" smtClean="0"/>
              <a:t>13.06.2023</a:t>
            </a:fld>
            <a:endParaRPr lang="en-US" noProof="0" dirty="0"/>
          </a:p>
        </p:txBody>
      </p:sp>
      <p:sp>
        <p:nvSpPr>
          <p:cNvPr id="7" name="Fußzeilenplatzhalter 6"/>
          <p:cNvSpPr>
            <a:spLocks noGrp="1"/>
          </p:cNvSpPr>
          <p:nvPr>
            <p:ph type="ftr" sz="quarter" idx="11"/>
          </p:nvPr>
        </p:nvSpPr>
        <p:spPr/>
        <p:txBody>
          <a:bodyPr/>
          <a:lstStyle/>
          <a:p>
            <a:r>
              <a:rPr lang="en-US" noProof="0" smtClean="0"/>
              <a:t>HELIPORT Final Workshop 2023    alexander.kessler@uni-jena.de</a:t>
            </a:r>
            <a:endParaRPr lang="en-US" noProof="0" dirty="0"/>
          </a:p>
        </p:txBody>
      </p:sp>
      <p:sp>
        <p:nvSpPr>
          <p:cNvPr id="8" name="Foliennummernplatzhalter 7"/>
          <p:cNvSpPr>
            <a:spLocks noGrp="1"/>
          </p:cNvSpPr>
          <p:nvPr>
            <p:ph type="sldNum" sz="quarter" idx="12"/>
          </p:nvPr>
        </p:nvSpPr>
        <p:spPr/>
        <p:txBody>
          <a:bodyPr/>
          <a:lstStyle/>
          <a:p>
            <a:fld id="{EBEB721F-1515-4815-8BAC-2C06E19CB9A5}" type="slidenum">
              <a:rPr lang="en-US" noProof="0" smtClean="0"/>
              <a:t>7</a:t>
            </a:fld>
            <a:endParaRPr lang="en-US" noProof="0" dirty="0"/>
          </a:p>
        </p:txBody>
      </p:sp>
      <p:sp>
        <p:nvSpPr>
          <p:cNvPr id="9" name="Untertitel 8"/>
          <p:cNvSpPr>
            <a:spLocks noGrp="1"/>
          </p:cNvSpPr>
          <p:nvPr>
            <p:ph type="subTitle" idx="13"/>
          </p:nvPr>
        </p:nvSpPr>
        <p:spPr>
          <a:xfrm>
            <a:off x="6794091" y="1433711"/>
            <a:ext cx="5682430" cy="665484"/>
          </a:xfrm>
        </p:spPr>
        <p:txBody>
          <a:bodyPr/>
          <a:lstStyle/>
          <a:p>
            <a:r>
              <a:rPr lang="de-DE" sz="3200" dirty="0"/>
              <a:t>HE</a:t>
            </a:r>
            <a:r>
              <a:rPr lang="de-DE" b="1" dirty="0" smtClean="0"/>
              <a:t>LP</a:t>
            </a:r>
            <a:r>
              <a:rPr lang="de-DE" sz="3200" dirty="0"/>
              <a:t>MI</a:t>
            </a:r>
            <a:r>
              <a:rPr lang="de-DE" dirty="0" smtClean="0"/>
              <a:t>: … Laser-Plasma …</a:t>
            </a:r>
            <a:endParaRPr lang="de-DE" dirty="0"/>
          </a:p>
        </p:txBody>
      </p:sp>
      <p:grpSp>
        <p:nvGrpSpPr>
          <p:cNvPr id="16" name="Gruppieren 15"/>
          <p:cNvGrpSpPr/>
          <p:nvPr/>
        </p:nvGrpSpPr>
        <p:grpSpPr>
          <a:xfrm>
            <a:off x="338982" y="6785992"/>
            <a:ext cx="15382280" cy="6352653"/>
            <a:chOff x="1163883" y="879522"/>
            <a:chExt cx="6793162" cy="2627547"/>
          </a:xfrm>
        </p:grpSpPr>
        <p:pic>
          <p:nvPicPr>
            <p:cNvPr id="15" name="Grafik 14"/>
            <p:cNvPicPr>
              <a:picLocks noChangeAspect="1"/>
            </p:cNvPicPr>
            <p:nvPr/>
          </p:nvPicPr>
          <p:blipFill rotWithShape="1">
            <a:blip r:embed="rId2"/>
            <a:srcRect r="1639" b="19838"/>
            <a:stretch/>
          </p:blipFill>
          <p:spPr>
            <a:xfrm>
              <a:off x="1163883" y="879522"/>
              <a:ext cx="6793162" cy="2627547"/>
            </a:xfrm>
            <a:prstGeom prst="rect">
              <a:avLst/>
            </a:prstGeom>
          </p:spPr>
        </p:pic>
        <p:sp>
          <p:nvSpPr>
            <p:cNvPr id="11" name="Textfeld 10"/>
            <p:cNvSpPr txBox="1"/>
            <p:nvPr/>
          </p:nvSpPr>
          <p:spPr>
            <a:xfrm>
              <a:off x="1255606" y="3303207"/>
              <a:ext cx="5997931" cy="140031"/>
            </a:xfrm>
            <a:prstGeom prst="rect">
              <a:avLst/>
            </a:prstGeom>
            <a:noFill/>
          </p:spPr>
          <p:txBody>
            <a:bodyPr wrap="square" rtlCol="0">
              <a:spAutoFit/>
            </a:bodyPr>
            <a:lstStyle/>
            <a:p>
              <a:r>
                <a:rPr lang="en-US" sz="1600" dirty="0">
                  <a:latin typeface="Courier New" panose="02070309020205020404" pitchFamily="49" charset="0"/>
                  <a:cs typeface="Courier New" panose="02070309020205020404" pitchFamily="49" charset="0"/>
                </a:rPr>
                <a:t>https://loa.ensta-paris.fr/research/upx-research-group/laser-wakefield-acceleration-lwfa/</a:t>
              </a:r>
              <a:endParaRPr lang="de-DE" sz="1600" dirty="0">
                <a:latin typeface="Courier New" panose="02070309020205020404" pitchFamily="49" charset="0"/>
                <a:cs typeface="Courier New" panose="02070309020205020404" pitchFamily="49" charset="0"/>
              </a:endParaRPr>
            </a:p>
          </p:txBody>
        </p:sp>
      </p:grpSp>
      <p:pic>
        <p:nvPicPr>
          <p:cNvPr id="19" name="Grafik 18"/>
          <p:cNvPicPr>
            <a:picLocks noChangeAspect="1"/>
          </p:cNvPicPr>
          <p:nvPr/>
        </p:nvPicPr>
        <p:blipFill>
          <a:blip r:embed="rId3"/>
          <a:stretch>
            <a:fillRect/>
          </a:stretch>
        </p:blipFill>
        <p:spPr>
          <a:xfrm>
            <a:off x="16032638" y="6785993"/>
            <a:ext cx="7875448" cy="5577457"/>
          </a:xfrm>
          <a:prstGeom prst="rect">
            <a:avLst/>
          </a:prstGeom>
        </p:spPr>
      </p:pic>
      <p:sp>
        <p:nvSpPr>
          <p:cNvPr id="13" name="Inhaltsplatzhalter 4"/>
          <p:cNvSpPr txBox="1">
            <a:spLocks/>
          </p:cNvSpPr>
          <p:nvPr/>
        </p:nvSpPr>
        <p:spPr bwMode="auto">
          <a:xfrm>
            <a:off x="11039872" y="2490182"/>
            <a:ext cx="12868214" cy="285083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685800" indent="-685800" algn="l" rtl="0" eaLnBrk="1" fontAlgn="base" hangingPunct="1">
              <a:spcBef>
                <a:spcPct val="20000"/>
              </a:spcBef>
              <a:spcAft>
                <a:spcPct val="0"/>
              </a:spcAft>
              <a:buFont typeface="Arial" charset="0"/>
              <a:buChar char="•"/>
              <a:defRPr sz="6400" kern="1200">
                <a:solidFill>
                  <a:schemeClr val="tx1"/>
                </a:solidFill>
                <a:latin typeface="Calibri" panose="020F0502020204030204" pitchFamily="34" charset="0"/>
                <a:ea typeface="Verdana" pitchFamily="34" charset="0"/>
                <a:cs typeface="Verdana" pitchFamily="34" charset="0"/>
              </a:defRPr>
            </a:lvl1pPr>
            <a:lvl2pPr marL="1485900" indent="-571500" algn="l" rtl="0" eaLnBrk="1" fontAlgn="base" hangingPunct="1">
              <a:spcBef>
                <a:spcPct val="20000"/>
              </a:spcBef>
              <a:spcAft>
                <a:spcPct val="0"/>
              </a:spcAft>
              <a:buFont typeface="Arial" charset="0"/>
              <a:buChar char="–"/>
              <a:defRPr sz="5600" kern="1200">
                <a:solidFill>
                  <a:schemeClr val="tx1"/>
                </a:solidFill>
                <a:latin typeface="Calibri" panose="020F0502020204030204" pitchFamily="34" charset="0"/>
                <a:ea typeface="Verdana" pitchFamily="34" charset="0"/>
                <a:cs typeface="Verdana" pitchFamily="34" charset="0"/>
              </a:defRPr>
            </a:lvl2pPr>
            <a:lvl3pPr marL="2286000" indent="-457200" algn="l" rtl="0" eaLnBrk="1" fontAlgn="base" hangingPunct="1">
              <a:spcBef>
                <a:spcPct val="20000"/>
              </a:spcBef>
              <a:spcAft>
                <a:spcPct val="0"/>
              </a:spcAft>
              <a:buFont typeface="Arial" charset="0"/>
              <a:buChar char="•"/>
              <a:defRPr sz="4800" kern="1200">
                <a:solidFill>
                  <a:schemeClr val="tx1"/>
                </a:solidFill>
                <a:latin typeface="Calibri" panose="020F0502020204030204" pitchFamily="34" charset="0"/>
                <a:ea typeface="Verdana" pitchFamily="34" charset="0"/>
                <a:cs typeface="Verdana" pitchFamily="34" charset="0"/>
              </a:defRPr>
            </a:lvl3pPr>
            <a:lvl4pPr marL="3200400" indent="-457200" algn="l" rtl="0" eaLnBrk="1" fontAlgn="base" hangingPunct="1">
              <a:spcBef>
                <a:spcPct val="20000"/>
              </a:spcBef>
              <a:spcAft>
                <a:spcPct val="0"/>
              </a:spcAft>
              <a:buFont typeface="Arial" charset="0"/>
              <a:buChar char="–"/>
              <a:defRPr sz="4000" kern="1200">
                <a:solidFill>
                  <a:schemeClr val="tx1"/>
                </a:solidFill>
                <a:latin typeface="Calibri" panose="020F0502020204030204" pitchFamily="34" charset="0"/>
                <a:ea typeface="Verdana" pitchFamily="34" charset="0"/>
                <a:cs typeface="Verdana" pitchFamily="34" charset="0"/>
              </a:defRPr>
            </a:lvl4pPr>
            <a:lvl5pPr marL="4114800" indent="-457200" algn="l" rtl="0" eaLnBrk="1" fontAlgn="base" hangingPunct="1">
              <a:spcBef>
                <a:spcPct val="20000"/>
              </a:spcBef>
              <a:spcAft>
                <a:spcPct val="0"/>
              </a:spcAft>
              <a:buFont typeface="Arial" charset="0"/>
              <a:buChar char="»"/>
              <a:defRPr sz="4000" kern="1200">
                <a:solidFill>
                  <a:schemeClr val="tx1"/>
                </a:solidFill>
                <a:latin typeface="Calibri" panose="020F0502020204030204" pitchFamily="34" charset="0"/>
                <a:ea typeface="Verdana" pitchFamily="34" charset="0"/>
                <a:cs typeface="Verdana" pitchFamily="34" charset="0"/>
              </a:defRPr>
            </a:lvl5pPr>
            <a:lvl6pPr marL="5029200" indent="-457200" algn="l" defTabSz="1828800" rtl="0" eaLnBrk="1" latinLnBrk="0" hangingPunct="1">
              <a:spcBef>
                <a:spcPct val="20000"/>
              </a:spcBef>
              <a:buFont typeface="Arial" pitchFamily="34" charset="0"/>
              <a:buChar char="•"/>
              <a:defRPr sz="4000" kern="1200">
                <a:solidFill>
                  <a:schemeClr val="tx1"/>
                </a:solidFill>
                <a:latin typeface="+mn-lt"/>
                <a:ea typeface="+mn-ea"/>
                <a:cs typeface="+mn-cs"/>
              </a:defRPr>
            </a:lvl6pPr>
            <a:lvl7pPr marL="5943600" indent="-457200" algn="l" defTabSz="1828800" rtl="0" eaLnBrk="1" latinLnBrk="0" hangingPunct="1">
              <a:spcBef>
                <a:spcPct val="20000"/>
              </a:spcBef>
              <a:buFont typeface="Arial" pitchFamily="34" charset="0"/>
              <a:buChar char="•"/>
              <a:defRPr sz="4000" kern="1200">
                <a:solidFill>
                  <a:schemeClr val="tx1"/>
                </a:solidFill>
                <a:latin typeface="+mn-lt"/>
                <a:ea typeface="+mn-ea"/>
                <a:cs typeface="+mn-cs"/>
              </a:defRPr>
            </a:lvl7pPr>
            <a:lvl8pPr marL="6858000" indent="-457200" algn="l" defTabSz="1828800" rtl="0" eaLnBrk="1" latinLnBrk="0" hangingPunct="1">
              <a:spcBef>
                <a:spcPct val="20000"/>
              </a:spcBef>
              <a:buFont typeface="Arial" pitchFamily="34" charset="0"/>
              <a:buChar char="•"/>
              <a:defRPr sz="4000" kern="1200">
                <a:solidFill>
                  <a:schemeClr val="tx1"/>
                </a:solidFill>
                <a:latin typeface="+mn-lt"/>
                <a:ea typeface="+mn-ea"/>
                <a:cs typeface="+mn-cs"/>
              </a:defRPr>
            </a:lvl8pPr>
            <a:lvl9pPr marL="7772400" indent="-457200" algn="l" defTabSz="1828800" rtl="0" eaLnBrk="1" latinLnBrk="0" hangingPunct="1">
              <a:spcBef>
                <a:spcPct val="20000"/>
              </a:spcBef>
              <a:buFont typeface="Arial" pitchFamily="34" charset="0"/>
              <a:buChar char="•"/>
              <a:defRPr sz="4000" kern="1200">
                <a:solidFill>
                  <a:schemeClr val="tx1"/>
                </a:solidFill>
                <a:latin typeface="+mn-lt"/>
                <a:ea typeface="+mn-ea"/>
                <a:cs typeface="+mn-cs"/>
              </a:defRPr>
            </a:lvl9pPr>
          </a:lstStyle>
          <a:p>
            <a:pPr lvl="1"/>
            <a:r>
              <a:rPr lang="de-DE" sz="3200" dirty="0" err="1" smtClean="0"/>
              <a:t>Applications</a:t>
            </a:r>
            <a:endParaRPr lang="de-DE" sz="3200" dirty="0" smtClean="0"/>
          </a:p>
          <a:p>
            <a:pPr lvl="2"/>
            <a:r>
              <a:rPr lang="de-DE" sz="2600" dirty="0" smtClean="0"/>
              <a:t>Small-</a:t>
            </a:r>
            <a:r>
              <a:rPr lang="de-DE" sz="2600" dirty="0" err="1" smtClean="0"/>
              <a:t>scale</a:t>
            </a:r>
            <a:r>
              <a:rPr lang="de-DE" sz="2600" dirty="0" smtClean="0"/>
              <a:t> </a:t>
            </a:r>
            <a:r>
              <a:rPr lang="de-DE" sz="2600" dirty="0" err="1" smtClean="0"/>
              <a:t>accelerator</a:t>
            </a:r>
            <a:r>
              <a:rPr lang="de-DE" sz="2600" dirty="0" smtClean="0"/>
              <a:t> </a:t>
            </a:r>
            <a:r>
              <a:rPr lang="de-DE" sz="2600" dirty="0" err="1" smtClean="0"/>
              <a:t>substitute</a:t>
            </a:r>
            <a:r>
              <a:rPr lang="de-DE" sz="2600" dirty="0" smtClean="0"/>
              <a:t> (</a:t>
            </a:r>
            <a:r>
              <a:rPr lang="de-DE" sz="2600" dirty="0" err="1" smtClean="0"/>
              <a:t>Nuclear</a:t>
            </a:r>
            <a:r>
              <a:rPr lang="de-DE" sz="2600" dirty="0" smtClean="0"/>
              <a:t> </a:t>
            </a:r>
            <a:r>
              <a:rPr lang="de-DE" sz="2600" dirty="0" err="1" smtClean="0"/>
              <a:t>physics</a:t>
            </a:r>
            <a:r>
              <a:rPr lang="de-DE" sz="2600" dirty="0" smtClean="0"/>
              <a:t>, Radiation </a:t>
            </a:r>
            <a:r>
              <a:rPr lang="de-DE" sz="2600" dirty="0" err="1" smtClean="0"/>
              <a:t>physics</a:t>
            </a:r>
            <a:r>
              <a:rPr lang="de-DE" sz="2600" dirty="0" smtClean="0"/>
              <a:t>, Medical </a:t>
            </a:r>
            <a:r>
              <a:rPr lang="de-DE" sz="2600" dirty="0" err="1" smtClean="0"/>
              <a:t>research</a:t>
            </a:r>
            <a:r>
              <a:rPr lang="de-DE" sz="2600" dirty="0" smtClean="0"/>
              <a:t>)</a:t>
            </a:r>
          </a:p>
          <a:p>
            <a:pPr lvl="2"/>
            <a:r>
              <a:rPr lang="de-DE" sz="2600" dirty="0" err="1" smtClean="0"/>
              <a:t>Secondary</a:t>
            </a:r>
            <a:r>
              <a:rPr lang="de-DE" sz="2600" dirty="0" smtClean="0"/>
              <a:t> </a:t>
            </a:r>
            <a:r>
              <a:rPr lang="de-DE" sz="2600" dirty="0" err="1" smtClean="0"/>
              <a:t>radiation</a:t>
            </a:r>
            <a:r>
              <a:rPr lang="de-DE" sz="2600" dirty="0" smtClean="0"/>
              <a:t> </a:t>
            </a:r>
            <a:r>
              <a:rPr lang="de-DE" sz="2600" dirty="0" err="1" smtClean="0"/>
              <a:t>sources</a:t>
            </a:r>
            <a:r>
              <a:rPr lang="de-DE" sz="2600" dirty="0" smtClean="0"/>
              <a:t> (X-</a:t>
            </a:r>
            <a:r>
              <a:rPr lang="de-DE" sz="2600" dirty="0" err="1" smtClean="0"/>
              <a:t>rays</a:t>
            </a:r>
            <a:r>
              <a:rPr lang="de-DE" sz="2600" dirty="0" smtClean="0"/>
              <a:t>, </a:t>
            </a:r>
            <a:r>
              <a:rPr lang="de-DE" sz="2600" dirty="0" smtClean="0">
                <a:latin typeface="Symbol" panose="05050102010706020507" pitchFamily="18" charset="2"/>
              </a:rPr>
              <a:t>g</a:t>
            </a:r>
            <a:r>
              <a:rPr lang="de-DE" sz="2600" dirty="0" smtClean="0"/>
              <a:t>-</a:t>
            </a:r>
            <a:r>
              <a:rPr lang="de-DE" sz="2600" dirty="0" err="1" smtClean="0"/>
              <a:t>rays</a:t>
            </a:r>
            <a:r>
              <a:rPr lang="de-DE" sz="2600" dirty="0" smtClean="0"/>
              <a:t>, Neutrons, Free-</a:t>
            </a:r>
            <a:r>
              <a:rPr lang="de-DE" sz="2600" dirty="0" err="1" smtClean="0"/>
              <a:t>electron</a:t>
            </a:r>
            <a:r>
              <a:rPr lang="de-DE" sz="2600" dirty="0" smtClean="0"/>
              <a:t> </a:t>
            </a:r>
            <a:r>
              <a:rPr lang="de-DE" sz="2600" dirty="0" err="1" smtClean="0"/>
              <a:t>lasers</a:t>
            </a:r>
            <a:r>
              <a:rPr lang="de-DE" sz="2600" dirty="0" smtClean="0"/>
              <a:t>), </a:t>
            </a:r>
            <a:r>
              <a:rPr lang="de-DE" sz="2600" dirty="0" err="1" smtClean="0"/>
              <a:t>fusion</a:t>
            </a:r>
            <a:r>
              <a:rPr lang="de-DE" sz="2600" dirty="0" smtClean="0"/>
              <a:t> </a:t>
            </a:r>
            <a:r>
              <a:rPr lang="de-DE" sz="2600" dirty="0" err="1" smtClean="0"/>
              <a:t>energy</a:t>
            </a:r>
            <a:r>
              <a:rPr lang="de-DE" sz="2600" dirty="0" smtClean="0"/>
              <a:t> </a:t>
            </a:r>
            <a:r>
              <a:rPr lang="de-DE" sz="2600" dirty="0" err="1" smtClean="0"/>
              <a:t>research</a:t>
            </a:r>
            <a:endParaRPr lang="de-DE" sz="4000" dirty="0" smtClean="0"/>
          </a:p>
          <a:p>
            <a:pPr lvl="1"/>
            <a:r>
              <a:rPr lang="de-DE" sz="3200" dirty="0" err="1" smtClean="0"/>
              <a:t>Numerical</a:t>
            </a:r>
            <a:r>
              <a:rPr lang="de-DE" sz="3200" dirty="0" smtClean="0"/>
              <a:t> </a:t>
            </a:r>
            <a:r>
              <a:rPr lang="de-DE" sz="3200" dirty="0" err="1" smtClean="0"/>
              <a:t>modelling</a:t>
            </a:r>
            <a:r>
              <a:rPr lang="de-DE" sz="3200" dirty="0" smtClean="0"/>
              <a:t> (digital </a:t>
            </a:r>
            <a:r>
              <a:rPr lang="de-DE" sz="3200" dirty="0" err="1" smtClean="0"/>
              <a:t>twin</a:t>
            </a:r>
            <a:r>
              <a:rPr lang="de-DE" sz="3200" dirty="0" smtClean="0"/>
              <a:t>) </a:t>
            </a:r>
            <a:r>
              <a:rPr lang="de-DE" sz="3200" dirty="0" err="1" smtClean="0"/>
              <a:t>crucial</a:t>
            </a:r>
            <a:r>
              <a:rPr lang="de-DE" sz="3200" dirty="0" smtClean="0"/>
              <a:t> </a:t>
            </a:r>
            <a:r>
              <a:rPr lang="de-DE" sz="3200" dirty="0" err="1" smtClean="0"/>
              <a:t>for</a:t>
            </a:r>
            <a:r>
              <a:rPr lang="de-DE" sz="3200" dirty="0" smtClean="0"/>
              <a:t> </a:t>
            </a:r>
            <a:r>
              <a:rPr lang="de-DE" sz="3200" dirty="0" err="1" smtClean="0"/>
              <a:t>micro-physical</a:t>
            </a:r>
            <a:r>
              <a:rPr lang="de-DE" sz="3200" dirty="0" smtClean="0"/>
              <a:t> </a:t>
            </a:r>
            <a:r>
              <a:rPr lang="de-DE" sz="3200" dirty="0" err="1" smtClean="0"/>
              <a:t>understanding</a:t>
            </a:r>
            <a:endParaRPr lang="de-DE" sz="3200" dirty="0" smtClean="0"/>
          </a:p>
          <a:p>
            <a:pPr lvl="2"/>
            <a:r>
              <a:rPr lang="de-DE" sz="2400" dirty="0" smtClean="0"/>
              <a:t>Expensive </a:t>
            </a:r>
            <a:r>
              <a:rPr lang="de-DE" sz="2400" dirty="0" err="1" smtClean="0"/>
              <a:t>simulations</a:t>
            </a:r>
            <a:r>
              <a:rPr lang="de-DE" sz="2400" dirty="0" smtClean="0"/>
              <a:t> </a:t>
            </a:r>
            <a:r>
              <a:rPr lang="de-DE" sz="2400" dirty="0" err="1" smtClean="0"/>
              <a:t>up</a:t>
            </a:r>
            <a:r>
              <a:rPr lang="de-DE" sz="2400" dirty="0" smtClean="0"/>
              <a:t> </a:t>
            </a:r>
            <a:r>
              <a:rPr lang="de-DE" sz="2400" dirty="0" err="1" smtClean="0"/>
              <a:t>to</a:t>
            </a:r>
            <a:r>
              <a:rPr lang="de-DE" sz="2400" dirty="0" smtClean="0"/>
              <a:t> </a:t>
            </a:r>
            <a:r>
              <a:rPr lang="de-DE" sz="2400" dirty="0" err="1" smtClean="0"/>
              <a:t>exascale</a:t>
            </a:r>
            <a:r>
              <a:rPr lang="de-DE" sz="2400" dirty="0" smtClean="0"/>
              <a:t> </a:t>
            </a:r>
            <a:r>
              <a:rPr lang="de-DE" sz="2400" dirty="0" err="1" smtClean="0"/>
              <a:t>computing</a:t>
            </a:r>
            <a:r>
              <a:rPr lang="de-DE" sz="2400" dirty="0" smtClean="0"/>
              <a:t>, GPU-</a:t>
            </a:r>
            <a:r>
              <a:rPr lang="de-DE" sz="2400" dirty="0" err="1" smtClean="0"/>
              <a:t>accelerated</a:t>
            </a:r>
            <a:endParaRPr lang="de-DE" sz="2400" dirty="0" smtClean="0"/>
          </a:p>
          <a:p>
            <a:pPr lvl="2"/>
            <a:endParaRPr lang="de-DE" sz="2400" dirty="0" smtClean="0"/>
          </a:p>
        </p:txBody>
      </p:sp>
      <p:sp>
        <p:nvSpPr>
          <p:cNvPr id="17" name="Textfeld 16"/>
          <p:cNvSpPr txBox="1"/>
          <p:nvPr/>
        </p:nvSpPr>
        <p:spPr>
          <a:xfrm>
            <a:off x="14683486" y="1576608"/>
            <a:ext cx="9236696" cy="461665"/>
          </a:xfrm>
          <a:prstGeom prst="rect">
            <a:avLst/>
          </a:prstGeom>
          <a:noFill/>
        </p:spPr>
        <p:txBody>
          <a:bodyPr wrap="none" rtlCol="0">
            <a:spAutoFit/>
          </a:bodyPr>
          <a:lstStyle/>
          <a:p>
            <a:r>
              <a:rPr lang="en-US" sz="2400" dirty="0" smtClean="0"/>
              <a:t>Slide taken from H.P. </a:t>
            </a:r>
            <a:r>
              <a:rPr lang="en-US" sz="2400" dirty="0" err="1" smtClean="0"/>
              <a:t>Schlenvoigt</a:t>
            </a:r>
            <a:r>
              <a:rPr lang="en-US" sz="2400" dirty="0" smtClean="0"/>
              <a:t>: HELPMI @ HMC 2023 Kick Of Meeting</a:t>
            </a:r>
            <a:endParaRPr lang="en-US" sz="2400" dirty="0"/>
          </a:p>
        </p:txBody>
      </p:sp>
    </p:spTree>
    <p:extLst>
      <p:ext uri="{BB962C8B-B14F-4D97-AF65-F5344CB8AC3E}">
        <p14:creationId xmlns:p14="http://schemas.microsoft.com/office/powerpoint/2010/main" val="1854150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fontScale="90000"/>
          </a:bodyPr>
          <a:lstStyle/>
          <a:p>
            <a:r>
              <a:rPr lang="de-DE" dirty="0" smtClean="0"/>
              <a:t>HELPMI: Who </a:t>
            </a:r>
            <a:r>
              <a:rPr lang="de-DE" dirty="0" err="1" smtClean="0"/>
              <a:t>are</a:t>
            </a:r>
            <a:r>
              <a:rPr lang="de-DE" dirty="0" smtClean="0"/>
              <a:t> </a:t>
            </a:r>
            <a:r>
              <a:rPr lang="de-DE" dirty="0" err="1" smtClean="0"/>
              <a:t>behind</a:t>
            </a:r>
            <a:r>
              <a:rPr lang="de-DE" dirty="0" smtClean="0"/>
              <a:t> </a:t>
            </a:r>
            <a:r>
              <a:rPr lang="de-DE" dirty="0" err="1" smtClean="0"/>
              <a:t>the</a:t>
            </a:r>
            <a:r>
              <a:rPr lang="de-DE" dirty="0" smtClean="0"/>
              <a:t> </a:t>
            </a:r>
            <a:r>
              <a:rPr lang="de-DE" dirty="0" err="1" smtClean="0"/>
              <a:t>project</a:t>
            </a:r>
            <a:r>
              <a:rPr lang="de-DE" dirty="0" smtClean="0"/>
              <a:t>?</a:t>
            </a:r>
            <a:endParaRPr lang="de-DE" dirty="0"/>
          </a:p>
        </p:txBody>
      </p:sp>
      <p:sp>
        <p:nvSpPr>
          <p:cNvPr id="5" name="Inhaltsplatzhalter 4"/>
          <p:cNvSpPr>
            <a:spLocks noGrp="1"/>
          </p:cNvSpPr>
          <p:nvPr>
            <p:ph idx="1"/>
          </p:nvPr>
        </p:nvSpPr>
        <p:spPr>
          <a:xfrm>
            <a:off x="1263624" y="2054546"/>
            <a:ext cx="21945600" cy="9051926"/>
          </a:xfrm>
        </p:spPr>
        <p:txBody>
          <a:bodyPr/>
          <a:lstStyle/>
          <a:p>
            <a:pPr lvl="1"/>
            <a:r>
              <a:rPr lang="de-DE" sz="4400" dirty="0"/>
              <a:t>HZDR</a:t>
            </a:r>
          </a:p>
          <a:p>
            <a:pPr lvl="2"/>
            <a:r>
              <a:rPr lang="de-DE" sz="3600" dirty="0" err="1"/>
              <a:t>Collaborations</a:t>
            </a:r>
            <a:r>
              <a:rPr lang="de-DE" sz="3600" dirty="0"/>
              <a:t> </a:t>
            </a:r>
            <a:r>
              <a:rPr lang="de-DE" sz="3600" dirty="0" err="1"/>
              <a:t>with</a:t>
            </a:r>
            <a:r>
              <a:rPr lang="de-DE" sz="3600" dirty="0"/>
              <a:t> large </a:t>
            </a:r>
            <a:r>
              <a:rPr lang="de-DE" sz="3600" dirty="0" err="1"/>
              <a:t>labs</a:t>
            </a:r>
            <a:r>
              <a:rPr lang="de-DE" sz="3600" dirty="0"/>
              <a:t>, e.g. </a:t>
            </a:r>
            <a:r>
              <a:rPr lang="de-DE" sz="3600" dirty="0" err="1"/>
              <a:t>for</a:t>
            </a:r>
            <a:r>
              <a:rPr lang="de-DE" sz="3600" dirty="0"/>
              <a:t> FEL (</a:t>
            </a:r>
            <a:r>
              <a:rPr lang="de-DE" sz="3600" dirty="0" err="1"/>
              <a:t>Soleil</a:t>
            </a:r>
            <a:r>
              <a:rPr lang="de-DE" sz="3600" dirty="0"/>
              <a:t>, FR), </a:t>
            </a:r>
            <a:r>
              <a:rPr lang="de-DE" sz="3600" dirty="0" err="1"/>
              <a:t>proton</a:t>
            </a:r>
            <a:r>
              <a:rPr lang="de-DE" sz="3600" dirty="0"/>
              <a:t> </a:t>
            </a:r>
            <a:r>
              <a:rPr lang="de-DE" sz="3600" dirty="0" err="1"/>
              <a:t>acceleration</a:t>
            </a:r>
            <a:r>
              <a:rPr lang="de-DE" sz="3600" dirty="0"/>
              <a:t> (J-Karen-P, JP), </a:t>
            </a:r>
            <a:r>
              <a:rPr lang="de-DE" sz="3600" dirty="0" err="1"/>
              <a:t>Radiobiology</a:t>
            </a:r>
            <a:endParaRPr lang="de-DE" sz="3600" dirty="0"/>
          </a:p>
          <a:p>
            <a:pPr lvl="2"/>
            <a:r>
              <a:rPr lang="de-DE" sz="3600" dirty="0"/>
              <a:t>Developer </a:t>
            </a:r>
            <a:r>
              <a:rPr lang="de-DE" sz="3600" dirty="0" err="1"/>
              <a:t>of</a:t>
            </a:r>
            <a:r>
              <a:rPr lang="de-DE" sz="3600" dirty="0"/>
              <a:t> </a:t>
            </a:r>
            <a:r>
              <a:rPr lang="de-DE" sz="3600" dirty="0" err="1"/>
              <a:t>PIConGPU</a:t>
            </a:r>
            <a:r>
              <a:rPr lang="de-DE" sz="3600" dirty="0"/>
              <a:t> </a:t>
            </a:r>
            <a:r>
              <a:rPr lang="de-DE" sz="3600" dirty="0" err="1"/>
              <a:t>and</a:t>
            </a:r>
            <a:r>
              <a:rPr lang="de-DE" sz="3600" dirty="0"/>
              <a:t> </a:t>
            </a:r>
            <a:r>
              <a:rPr lang="de-DE" sz="3600" dirty="0" err="1"/>
              <a:t>main</a:t>
            </a:r>
            <a:r>
              <a:rPr lang="de-DE" sz="3600" dirty="0"/>
              <a:t> </a:t>
            </a:r>
            <a:r>
              <a:rPr lang="de-DE" sz="3600" dirty="0" err="1"/>
              <a:t>contributor</a:t>
            </a:r>
            <a:r>
              <a:rPr lang="de-DE" sz="3600" dirty="0"/>
              <a:t> </a:t>
            </a:r>
            <a:r>
              <a:rPr lang="de-DE" sz="3600" dirty="0" err="1"/>
              <a:t>to</a:t>
            </a:r>
            <a:r>
              <a:rPr lang="de-DE" sz="3600" dirty="0"/>
              <a:t> </a:t>
            </a:r>
            <a:r>
              <a:rPr lang="de-DE" sz="3600" dirty="0" err="1"/>
              <a:t>openPMD</a:t>
            </a:r>
            <a:endParaRPr lang="de-DE" sz="3600" dirty="0"/>
          </a:p>
          <a:p>
            <a:pPr lvl="1"/>
            <a:r>
              <a:rPr lang="de-DE" sz="4400" dirty="0" smtClean="0"/>
              <a:t>GSI</a:t>
            </a:r>
            <a:endParaRPr lang="de-DE" sz="4400" dirty="0"/>
          </a:p>
          <a:p>
            <a:pPr lvl="2"/>
            <a:r>
              <a:rPr lang="de-DE" sz="3600" dirty="0"/>
              <a:t>High-</a:t>
            </a:r>
            <a:r>
              <a:rPr lang="de-DE" sz="3600" dirty="0" err="1"/>
              <a:t>energy</a:t>
            </a:r>
            <a:r>
              <a:rPr lang="de-DE" sz="3600" dirty="0"/>
              <a:t> </a:t>
            </a:r>
            <a:r>
              <a:rPr lang="de-DE" sz="3600" dirty="0" err="1"/>
              <a:t>laser</a:t>
            </a:r>
            <a:r>
              <a:rPr lang="de-DE" sz="3600" dirty="0"/>
              <a:t> </a:t>
            </a:r>
            <a:r>
              <a:rPr lang="de-DE" sz="3600" dirty="0" err="1"/>
              <a:t>system</a:t>
            </a:r>
            <a:r>
              <a:rPr lang="de-DE" sz="3600" dirty="0"/>
              <a:t> PHELIX, </a:t>
            </a:r>
            <a:r>
              <a:rPr lang="de-DE" sz="3600" dirty="0" err="1"/>
              <a:t>coupled</a:t>
            </a:r>
            <a:r>
              <a:rPr lang="de-DE" sz="3600" dirty="0"/>
              <a:t> </a:t>
            </a:r>
            <a:r>
              <a:rPr lang="de-DE" sz="3600" dirty="0" err="1"/>
              <a:t>with</a:t>
            </a:r>
            <a:r>
              <a:rPr lang="de-DE" sz="3600" dirty="0"/>
              <a:t> </a:t>
            </a:r>
            <a:r>
              <a:rPr lang="de-DE" sz="3600" dirty="0" err="1"/>
              <a:t>ion</a:t>
            </a:r>
            <a:r>
              <a:rPr lang="de-DE" sz="3600" dirty="0"/>
              <a:t> beam </a:t>
            </a:r>
            <a:r>
              <a:rPr lang="de-DE" sz="3600" dirty="0" err="1"/>
              <a:t>facilities</a:t>
            </a:r>
            <a:r>
              <a:rPr lang="de-DE" sz="3600" dirty="0"/>
              <a:t> </a:t>
            </a:r>
            <a:r>
              <a:rPr lang="de-DE" sz="3600" dirty="0" err="1"/>
              <a:t>of</a:t>
            </a:r>
            <a:r>
              <a:rPr lang="de-DE" sz="3600" dirty="0"/>
              <a:t> GSI</a:t>
            </a:r>
          </a:p>
          <a:p>
            <a:pPr lvl="2"/>
            <a:r>
              <a:rPr lang="de-DE" sz="3600" dirty="0"/>
              <a:t>Expertise in warm </a:t>
            </a:r>
            <a:r>
              <a:rPr lang="de-DE" sz="3600" dirty="0" err="1"/>
              <a:t>dense</a:t>
            </a:r>
            <a:r>
              <a:rPr lang="de-DE" sz="3600" dirty="0"/>
              <a:t> matter, high-</a:t>
            </a:r>
            <a:r>
              <a:rPr lang="de-DE" sz="3600" dirty="0" err="1"/>
              <a:t>energy</a:t>
            </a:r>
            <a:r>
              <a:rPr lang="de-DE" sz="3600" dirty="0"/>
              <a:t> </a:t>
            </a:r>
            <a:r>
              <a:rPr lang="de-DE" sz="3600" dirty="0" err="1"/>
              <a:t>density</a:t>
            </a:r>
            <a:r>
              <a:rPr lang="de-DE" sz="3600" dirty="0"/>
              <a:t> </a:t>
            </a:r>
            <a:r>
              <a:rPr lang="de-DE" sz="3600" dirty="0" err="1"/>
              <a:t>physics</a:t>
            </a:r>
            <a:r>
              <a:rPr lang="de-DE" sz="3600" dirty="0"/>
              <a:t> </a:t>
            </a:r>
            <a:r>
              <a:rPr lang="de-DE" sz="3600" dirty="0" err="1"/>
              <a:t>and</a:t>
            </a:r>
            <a:r>
              <a:rPr lang="de-DE" sz="3600" dirty="0"/>
              <a:t> </a:t>
            </a:r>
            <a:r>
              <a:rPr lang="de-DE" sz="3600" dirty="0" err="1"/>
              <a:t>energy-loss</a:t>
            </a:r>
            <a:r>
              <a:rPr lang="de-DE" sz="3600" dirty="0"/>
              <a:t> </a:t>
            </a:r>
            <a:r>
              <a:rPr lang="de-DE" sz="3600" dirty="0" err="1"/>
              <a:t>measurements</a:t>
            </a:r>
            <a:endParaRPr lang="de-DE" sz="3600" dirty="0"/>
          </a:p>
          <a:p>
            <a:pPr lvl="1"/>
            <a:r>
              <a:rPr lang="de-DE" sz="4400" dirty="0" smtClean="0"/>
              <a:t>HI Jena</a:t>
            </a:r>
          </a:p>
          <a:p>
            <a:pPr lvl="2"/>
            <a:r>
              <a:rPr lang="de-DE" sz="3600" dirty="0" smtClean="0"/>
              <a:t>Operation </a:t>
            </a:r>
            <a:r>
              <a:rPr lang="de-DE" sz="3600" dirty="0" err="1" smtClean="0"/>
              <a:t>of</a:t>
            </a:r>
            <a:r>
              <a:rPr lang="de-DE" sz="3600" dirty="0" smtClean="0"/>
              <a:t> </a:t>
            </a:r>
            <a:r>
              <a:rPr lang="de-DE" sz="3600" dirty="0" err="1" smtClean="0"/>
              <a:t>two</a:t>
            </a:r>
            <a:r>
              <a:rPr lang="de-DE" sz="3600" dirty="0" smtClean="0"/>
              <a:t> </a:t>
            </a:r>
            <a:r>
              <a:rPr lang="de-DE" sz="3600" dirty="0" err="1" smtClean="0"/>
              <a:t>independent</a:t>
            </a:r>
            <a:r>
              <a:rPr lang="de-DE" sz="3600" dirty="0" smtClean="0"/>
              <a:t> </a:t>
            </a:r>
            <a:r>
              <a:rPr lang="de-DE" sz="3600" dirty="0" err="1" smtClean="0"/>
              <a:t>laser</a:t>
            </a:r>
            <a:r>
              <a:rPr lang="de-DE" sz="3600" dirty="0" smtClean="0"/>
              <a:t> </a:t>
            </a:r>
            <a:r>
              <a:rPr lang="de-DE" sz="3600" dirty="0" err="1" smtClean="0"/>
              <a:t>systems</a:t>
            </a:r>
            <a:r>
              <a:rPr lang="de-DE" sz="3600" dirty="0" smtClean="0"/>
              <a:t>, </a:t>
            </a:r>
            <a:r>
              <a:rPr lang="de-DE" sz="3600" dirty="0" err="1" smtClean="0"/>
              <a:t>to</a:t>
            </a:r>
            <a:r>
              <a:rPr lang="de-DE" sz="3600" dirty="0" smtClean="0"/>
              <a:t> </a:t>
            </a:r>
            <a:r>
              <a:rPr lang="de-DE" sz="3600" dirty="0" err="1" smtClean="0"/>
              <a:t>be</a:t>
            </a:r>
            <a:r>
              <a:rPr lang="de-DE" sz="3600" dirty="0" smtClean="0"/>
              <a:t> </a:t>
            </a:r>
            <a:r>
              <a:rPr lang="de-DE" sz="3600" dirty="0" err="1" smtClean="0"/>
              <a:t>synchronized</a:t>
            </a:r>
            <a:r>
              <a:rPr lang="de-DE" sz="3600" dirty="0" smtClean="0"/>
              <a:t> in </a:t>
            </a:r>
            <a:r>
              <a:rPr lang="de-DE" sz="3600" dirty="0" err="1" smtClean="0"/>
              <a:t>future</a:t>
            </a:r>
            <a:endParaRPr lang="de-DE" sz="3600" dirty="0" smtClean="0"/>
          </a:p>
          <a:p>
            <a:pPr lvl="2"/>
            <a:r>
              <a:rPr lang="de-DE" sz="3600" dirty="0" smtClean="0"/>
              <a:t>Expertise in laser-</a:t>
            </a:r>
            <a:r>
              <a:rPr lang="de-DE" sz="3600" dirty="0" err="1" smtClean="0"/>
              <a:t>particle</a:t>
            </a:r>
            <a:r>
              <a:rPr lang="de-DE" sz="3600" dirty="0" smtClean="0"/>
              <a:t> </a:t>
            </a:r>
            <a:r>
              <a:rPr lang="de-DE" sz="3600" dirty="0" err="1" smtClean="0"/>
              <a:t>acceleration</a:t>
            </a:r>
            <a:r>
              <a:rPr lang="de-DE" sz="3600" dirty="0" smtClean="0"/>
              <a:t>, high-resolution </a:t>
            </a:r>
            <a:r>
              <a:rPr lang="de-DE" sz="3600" dirty="0" err="1" smtClean="0"/>
              <a:t>probing</a:t>
            </a:r>
            <a:r>
              <a:rPr lang="de-DE" sz="3600" dirty="0" smtClean="0"/>
              <a:t>, X-</a:t>
            </a:r>
            <a:r>
              <a:rPr lang="de-DE" sz="3600" dirty="0" err="1" smtClean="0"/>
              <a:t>ray</a:t>
            </a:r>
            <a:r>
              <a:rPr lang="de-DE" sz="3600" dirty="0" smtClean="0"/>
              <a:t> </a:t>
            </a:r>
            <a:r>
              <a:rPr lang="de-DE" sz="3600" dirty="0" err="1" smtClean="0"/>
              <a:t>physics</a:t>
            </a:r>
            <a:r>
              <a:rPr lang="de-DE" sz="3600" dirty="0" smtClean="0"/>
              <a:t> </a:t>
            </a:r>
            <a:r>
              <a:rPr lang="de-DE" sz="3600" dirty="0" err="1" smtClean="0"/>
              <a:t>and</a:t>
            </a:r>
            <a:r>
              <a:rPr lang="de-DE" sz="3600" dirty="0" smtClean="0"/>
              <a:t> </a:t>
            </a:r>
            <a:r>
              <a:rPr lang="de-DE" sz="3600" dirty="0" err="1" smtClean="0"/>
              <a:t>spectroscopy</a:t>
            </a:r>
            <a:endParaRPr lang="de-DE" sz="3600" dirty="0" smtClean="0"/>
          </a:p>
          <a:p>
            <a:pPr lvl="1"/>
            <a:r>
              <a:rPr lang="de-DE" sz="4400" dirty="0" smtClean="0"/>
              <a:t>In total: 6 </a:t>
            </a:r>
            <a:r>
              <a:rPr lang="de-DE" sz="4400" dirty="0" err="1"/>
              <a:t>laser</a:t>
            </a:r>
            <a:r>
              <a:rPr lang="de-DE" sz="4400" dirty="0"/>
              <a:t> </a:t>
            </a:r>
            <a:r>
              <a:rPr lang="de-DE" sz="4400" dirty="0" err="1"/>
              <a:t>systems</a:t>
            </a:r>
            <a:r>
              <a:rPr lang="de-DE" sz="4400" dirty="0"/>
              <a:t> (PHELIX, POLARIS, </a:t>
            </a:r>
            <a:r>
              <a:rPr lang="de-DE" sz="4400" dirty="0" err="1"/>
              <a:t>PEnELOPE</a:t>
            </a:r>
            <a:r>
              <a:rPr lang="de-DE" sz="4400" dirty="0"/>
              <a:t>, JETI, Draco, </a:t>
            </a:r>
            <a:r>
              <a:rPr lang="de-DE" sz="4400" dirty="0" err="1"/>
              <a:t>ReLaX</a:t>
            </a:r>
            <a:r>
              <a:rPr lang="de-DE" sz="4400" dirty="0"/>
              <a:t>, </a:t>
            </a:r>
            <a:r>
              <a:rPr lang="de-DE" sz="4400" dirty="0" err="1"/>
              <a:t>DiPOLE</a:t>
            </a:r>
            <a:r>
              <a:rPr lang="de-DE" sz="4400" dirty="0"/>
              <a:t>), 5 </a:t>
            </a:r>
            <a:r>
              <a:rPr lang="de-DE" sz="4400" dirty="0" err="1"/>
              <a:t>laser</a:t>
            </a:r>
            <a:r>
              <a:rPr lang="de-DE" sz="4400" dirty="0"/>
              <a:t> </a:t>
            </a:r>
            <a:r>
              <a:rPr lang="de-DE" sz="4400" dirty="0" err="1"/>
              <a:t>architectures</a:t>
            </a:r>
            <a:r>
              <a:rPr lang="de-DE" sz="4400" dirty="0"/>
              <a:t> (</a:t>
            </a:r>
            <a:r>
              <a:rPr lang="de-DE" sz="4400" dirty="0" err="1"/>
              <a:t>Nd:Glass</a:t>
            </a:r>
            <a:r>
              <a:rPr lang="de-DE" sz="4400" dirty="0"/>
              <a:t>, </a:t>
            </a:r>
            <a:r>
              <a:rPr lang="de-DE" sz="4400" dirty="0" err="1"/>
              <a:t>Yb:Glass</a:t>
            </a:r>
            <a:r>
              <a:rPr lang="de-DE" sz="4400" dirty="0"/>
              <a:t>, Yb:CaF</a:t>
            </a:r>
            <a:r>
              <a:rPr lang="de-DE" sz="4400" baseline="-25000" dirty="0"/>
              <a:t>2</a:t>
            </a:r>
            <a:r>
              <a:rPr lang="de-DE" sz="4400" dirty="0"/>
              <a:t>, </a:t>
            </a:r>
            <a:r>
              <a:rPr lang="de-DE" sz="4400" dirty="0" err="1"/>
              <a:t>Yb:YAG</a:t>
            </a:r>
            <a:r>
              <a:rPr lang="de-DE" sz="4400" dirty="0"/>
              <a:t>, </a:t>
            </a:r>
            <a:r>
              <a:rPr lang="de-DE" sz="4400" dirty="0" err="1"/>
              <a:t>Ti:Sapphire</a:t>
            </a:r>
            <a:r>
              <a:rPr lang="de-DE" sz="4400" dirty="0"/>
              <a:t>), </a:t>
            </a:r>
            <a:r>
              <a:rPr lang="de-DE" sz="4400" dirty="0" err="1"/>
              <a:t>many</a:t>
            </a:r>
            <a:r>
              <a:rPr lang="de-DE" sz="4400" dirty="0"/>
              <a:t> in </a:t>
            </a:r>
            <a:r>
              <a:rPr lang="de-DE" sz="4400" dirty="0" err="1"/>
              <a:t>user</a:t>
            </a:r>
            <a:r>
              <a:rPr lang="de-DE" sz="4400" dirty="0"/>
              <a:t> </a:t>
            </a:r>
            <a:r>
              <a:rPr lang="de-DE" sz="4400" dirty="0" err="1"/>
              <a:t>operation</a:t>
            </a:r>
            <a:endParaRPr lang="de-DE" sz="4400" dirty="0"/>
          </a:p>
          <a:p>
            <a:pPr marL="914400" lvl="1" indent="0">
              <a:buNone/>
            </a:pPr>
            <a:endParaRPr lang="de-DE" sz="4400" dirty="0" smtClean="0"/>
          </a:p>
          <a:p>
            <a:endParaRPr lang="de-DE" sz="4800" dirty="0"/>
          </a:p>
        </p:txBody>
      </p:sp>
      <p:sp>
        <p:nvSpPr>
          <p:cNvPr id="6" name="Datumsplatzhalter 5"/>
          <p:cNvSpPr>
            <a:spLocks noGrp="1"/>
          </p:cNvSpPr>
          <p:nvPr>
            <p:ph type="dt" sz="half" idx="10"/>
          </p:nvPr>
        </p:nvSpPr>
        <p:spPr/>
        <p:txBody>
          <a:bodyPr/>
          <a:lstStyle/>
          <a:p>
            <a:fld id="{4BDBF884-3E5C-487E-ABD7-BEDD6183DCFB}" type="datetime1">
              <a:rPr lang="de-DE" noProof="0" smtClean="0"/>
              <a:t>13.06.2023</a:t>
            </a:fld>
            <a:endParaRPr lang="en-US" noProof="0" dirty="0"/>
          </a:p>
        </p:txBody>
      </p:sp>
      <p:sp>
        <p:nvSpPr>
          <p:cNvPr id="7" name="Fußzeilenplatzhalter 6"/>
          <p:cNvSpPr>
            <a:spLocks noGrp="1"/>
          </p:cNvSpPr>
          <p:nvPr>
            <p:ph type="ftr" sz="quarter" idx="11"/>
          </p:nvPr>
        </p:nvSpPr>
        <p:spPr/>
        <p:txBody>
          <a:bodyPr/>
          <a:lstStyle/>
          <a:p>
            <a:r>
              <a:rPr lang="en-US" noProof="0" smtClean="0"/>
              <a:t>HELIPORT Final Workshop 2023    alexander.kessler@uni-jena.de</a:t>
            </a:r>
            <a:endParaRPr lang="en-US" noProof="0" dirty="0"/>
          </a:p>
        </p:txBody>
      </p:sp>
      <p:sp>
        <p:nvSpPr>
          <p:cNvPr id="8" name="Foliennummernplatzhalter 7"/>
          <p:cNvSpPr>
            <a:spLocks noGrp="1"/>
          </p:cNvSpPr>
          <p:nvPr>
            <p:ph type="sldNum" sz="quarter" idx="12"/>
          </p:nvPr>
        </p:nvSpPr>
        <p:spPr/>
        <p:txBody>
          <a:bodyPr/>
          <a:lstStyle/>
          <a:p>
            <a:fld id="{EBEB721F-1515-4815-8BAC-2C06E19CB9A5}" type="slidenum">
              <a:rPr lang="en-US" noProof="0" smtClean="0"/>
              <a:t>8</a:t>
            </a:fld>
            <a:endParaRPr lang="en-US" noProof="0" dirty="0"/>
          </a:p>
        </p:txBody>
      </p:sp>
      <p:sp>
        <p:nvSpPr>
          <p:cNvPr id="9" name="Untertitel 8"/>
          <p:cNvSpPr>
            <a:spLocks noGrp="1"/>
          </p:cNvSpPr>
          <p:nvPr>
            <p:ph type="subTitle" idx="13"/>
          </p:nvPr>
        </p:nvSpPr>
        <p:spPr/>
        <p:txBody>
          <a:bodyPr/>
          <a:lstStyle/>
          <a:p>
            <a:r>
              <a:rPr lang="de-DE" b="1" dirty="0" smtClean="0"/>
              <a:t>HELP</a:t>
            </a:r>
            <a:r>
              <a:rPr lang="de-DE" sz="3200" dirty="0"/>
              <a:t>MI</a:t>
            </a:r>
            <a:r>
              <a:rPr lang="de-DE" dirty="0" smtClean="0"/>
              <a:t>:  Helmholtz Laser-Plasma …</a:t>
            </a:r>
            <a:endParaRPr lang="de-DE" dirty="0"/>
          </a:p>
        </p:txBody>
      </p:sp>
      <p:pic>
        <p:nvPicPr>
          <p:cNvPr id="10" name="Grafik 9">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83954" y="10437372"/>
            <a:ext cx="3646180" cy="1920322"/>
          </a:xfrm>
          <a:prstGeom prst="rect">
            <a:avLst/>
          </a:prstGeom>
        </p:spPr>
      </p:pic>
      <p:pic>
        <p:nvPicPr>
          <p:cNvPr id="11" name="Grafik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13575" y="10620380"/>
            <a:ext cx="4570486" cy="1998260"/>
          </a:xfrm>
          <a:prstGeom prst="rect">
            <a:avLst/>
          </a:prstGeom>
        </p:spPr>
      </p:pic>
      <p:pic>
        <p:nvPicPr>
          <p:cNvPr id="13" name="Bildplatzhalter 8"/>
          <p:cNvPicPr>
            <a:picLocks noGrp="1"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786515" y="11245295"/>
            <a:ext cx="3748241" cy="1251757"/>
          </a:xfrm>
          <a:prstGeom prst="rect">
            <a:avLst/>
          </a:prstGeom>
          <a:noFill/>
        </p:spPr>
      </p:pic>
      <p:pic>
        <p:nvPicPr>
          <p:cNvPr id="14" name="Grafik 13"/>
          <p:cNvPicPr/>
          <p:nvPr/>
        </p:nvPicPr>
        <p:blipFill>
          <a:blip r:embed="rId7"/>
          <a:stretch/>
        </p:blipFill>
        <p:spPr>
          <a:xfrm>
            <a:off x="18308105" y="11634125"/>
            <a:ext cx="1986495" cy="955293"/>
          </a:xfrm>
          <a:prstGeom prst="rect">
            <a:avLst/>
          </a:prstGeom>
          <a:ln w="12600">
            <a:noFill/>
          </a:ln>
        </p:spPr>
      </p:pic>
      <p:sp>
        <p:nvSpPr>
          <p:cNvPr id="17" name="Textfeld 16"/>
          <p:cNvSpPr txBox="1"/>
          <p:nvPr/>
        </p:nvSpPr>
        <p:spPr>
          <a:xfrm>
            <a:off x="14683486" y="1576608"/>
            <a:ext cx="9236696" cy="461665"/>
          </a:xfrm>
          <a:prstGeom prst="rect">
            <a:avLst/>
          </a:prstGeom>
          <a:noFill/>
        </p:spPr>
        <p:txBody>
          <a:bodyPr wrap="none" rtlCol="0">
            <a:spAutoFit/>
          </a:bodyPr>
          <a:lstStyle/>
          <a:p>
            <a:r>
              <a:rPr lang="en-US" sz="2400" dirty="0" smtClean="0"/>
              <a:t>Slide taken from H.P. </a:t>
            </a:r>
            <a:r>
              <a:rPr lang="en-US" sz="2400" dirty="0" err="1" smtClean="0"/>
              <a:t>Schlenvoigt</a:t>
            </a:r>
            <a:r>
              <a:rPr lang="en-US" sz="2400" dirty="0" smtClean="0"/>
              <a:t>: HELPMI @ HMC 2023 Kick Of Meeting</a:t>
            </a:r>
            <a:endParaRPr lang="en-US" sz="2400" dirty="0"/>
          </a:p>
        </p:txBody>
      </p:sp>
    </p:spTree>
    <p:extLst>
      <p:ext uri="{BB962C8B-B14F-4D97-AF65-F5344CB8AC3E}">
        <p14:creationId xmlns:p14="http://schemas.microsoft.com/office/powerpoint/2010/main" val="2672272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fik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247026" y="2199489"/>
            <a:ext cx="4950984" cy="3794415"/>
          </a:xfrm>
          <a:prstGeom prst="rect">
            <a:avLst/>
          </a:prstGeom>
        </p:spPr>
      </p:pic>
      <p:sp>
        <p:nvSpPr>
          <p:cNvPr id="4" name="Titel 3"/>
          <p:cNvSpPr>
            <a:spLocks noGrp="1"/>
          </p:cNvSpPr>
          <p:nvPr>
            <p:ph type="title"/>
          </p:nvPr>
        </p:nvSpPr>
        <p:spPr/>
        <p:txBody>
          <a:bodyPr>
            <a:normAutofit fontScale="90000"/>
          </a:bodyPr>
          <a:lstStyle/>
          <a:p>
            <a:r>
              <a:rPr lang="en-US" dirty="0" smtClean="0"/>
              <a:t>HELPMI main goals</a:t>
            </a:r>
            <a:endParaRPr lang="en-US" dirty="0"/>
          </a:p>
        </p:txBody>
      </p:sp>
      <p:sp>
        <p:nvSpPr>
          <p:cNvPr id="5" name="Inhaltsplatzhalter 4"/>
          <p:cNvSpPr>
            <a:spLocks noGrp="1"/>
          </p:cNvSpPr>
          <p:nvPr>
            <p:ph idx="1"/>
          </p:nvPr>
        </p:nvSpPr>
        <p:spPr/>
        <p:txBody>
          <a:bodyPr/>
          <a:lstStyle/>
          <a:p>
            <a:pPr lvl="1"/>
            <a:r>
              <a:rPr lang="en-US" sz="4400" dirty="0" smtClean="0"/>
              <a:t>Develop F.A.I.R data standard for LP community</a:t>
            </a:r>
          </a:p>
          <a:p>
            <a:pPr lvl="2"/>
            <a:r>
              <a:rPr lang="en-US" sz="3600" dirty="0" smtClean="0"/>
              <a:t>Develop vocabulary for laser-plasma experimental data</a:t>
            </a:r>
          </a:p>
          <a:p>
            <a:pPr lvl="3"/>
            <a:r>
              <a:rPr lang="en-US" sz="2800" dirty="0" smtClean="0"/>
              <a:t>Human- </a:t>
            </a:r>
            <a:r>
              <a:rPr lang="en-US" sz="2800" dirty="0"/>
              <a:t>and Machine-readable implementation, extensible for future </a:t>
            </a:r>
            <a:r>
              <a:rPr lang="en-US" sz="2800" dirty="0" smtClean="0"/>
              <a:t>developments</a:t>
            </a:r>
          </a:p>
          <a:p>
            <a:pPr lvl="3"/>
            <a:r>
              <a:rPr lang="en-US" sz="2800" dirty="0" smtClean="0"/>
              <a:t>In close contact with laser-plasma community e.g. via workshops and project observers</a:t>
            </a:r>
            <a:endParaRPr lang="en-US" sz="2800" dirty="0"/>
          </a:p>
          <a:p>
            <a:pPr lvl="2"/>
            <a:r>
              <a:rPr lang="en-US" sz="3600" dirty="0"/>
              <a:t>Extend </a:t>
            </a:r>
            <a:r>
              <a:rPr lang="en-US" sz="3600" dirty="0" smtClean="0"/>
              <a:t>existing </a:t>
            </a:r>
            <a:r>
              <a:rPr lang="en-US" sz="3600" dirty="0" err="1"/>
              <a:t>openPMD</a:t>
            </a:r>
            <a:r>
              <a:rPr lang="en-US" sz="3600" dirty="0"/>
              <a:t> </a:t>
            </a:r>
            <a:r>
              <a:rPr lang="en-US" sz="3600" dirty="0" smtClean="0"/>
              <a:t>standard and API </a:t>
            </a:r>
            <a:r>
              <a:rPr lang="en-US" sz="3600" dirty="0"/>
              <a:t>towards experimental data</a:t>
            </a:r>
          </a:p>
          <a:p>
            <a:pPr lvl="3"/>
            <a:r>
              <a:rPr lang="en-US" sz="2800" dirty="0"/>
              <a:t>Make </a:t>
            </a:r>
            <a:r>
              <a:rPr lang="en-US" sz="2800" dirty="0" err="1"/>
              <a:t>openPMD</a:t>
            </a:r>
            <a:r>
              <a:rPr lang="en-US" sz="2800" dirty="0"/>
              <a:t> extensible</a:t>
            </a:r>
          </a:p>
          <a:p>
            <a:pPr lvl="3"/>
            <a:r>
              <a:rPr lang="en-US" sz="2800" dirty="0" smtClean="0"/>
              <a:t>Adopt design of existing </a:t>
            </a:r>
            <a:r>
              <a:rPr lang="en-US" sz="2800" dirty="0" err="1" smtClean="0"/>
              <a:t>NeXus</a:t>
            </a:r>
            <a:r>
              <a:rPr lang="en-US" sz="2800" dirty="0" smtClean="0"/>
              <a:t> standard (from Photon-Neutron experimental community)</a:t>
            </a:r>
          </a:p>
          <a:p>
            <a:pPr lvl="4"/>
            <a:r>
              <a:rPr lang="en-US" sz="2800" dirty="0" smtClean="0"/>
              <a:t>E.g. experiment geometry data, incremental analysis</a:t>
            </a:r>
          </a:p>
          <a:p>
            <a:pPr lvl="3"/>
            <a:r>
              <a:rPr lang="en-US" sz="2800" dirty="0" smtClean="0"/>
              <a:t>Apply vocabulary and design features to </a:t>
            </a:r>
            <a:r>
              <a:rPr lang="en-US" sz="2800" dirty="0" err="1" smtClean="0"/>
              <a:t>openPMD</a:t>
            </a:r>
            <a:endParaRPr lang="en-US" sz="2800" dirty="0" smtClean="0"/>
          </a:p>
          <a:p>
            <a:pPr lvl="4"/>
            <a:r>
              <a:rPr lang="en-US" sz="2800" dirty="0" smtClean="0"/>
              <a:t>Possibly interchangeable/-operable with </a:t>
            </a:r>
            <a:r>
              <a:rPr lang="en-US" sz="2800" dirty="0" err="1" smtClean="0"/>
              <a:t>NeXus</a:t>
            </a:r>
            <a:endParaRPr lang="en-US" sz="2800" dirty="0" smtClean="0"/>
          </a:p>
          <a:p>
            <a:pPr lvl="1"/>
            <a:endParaRPr lang="en-US" sz="4400" dirty="0" smtClean="0"/>
          </a:p>
          <a:p>
            <a:pPr lvl="1"/>
            <a:r>
              <a:rPr lang="en-US" sz="4400" dirty="0" smtClean="0"/>
              <a:t>Generalized and F.A.I.R. data standard for whole LP community </a:t>
            </a:r>
            <a:r>
              <a:rPr lang="en-US" sz="4400" dirty="0" smtClean="0"/>
              <a:t/>
            </a:r>
            <a:br>
              <a:rPr lang="en-US" sz="4400" dirty="0" smtClean="0"/>
            </a:br>
            <a:r>
              <a:rPr lang="en-US" sz="4400" dirty="0" smtClean="0"/>
              <a:t>(</a:t>
            </a:r>
            <a:r>
              <a:rPr lang="en-US" sz="4400" dirty="0" smtClean="0"/>
              <a:t>simulations and experiments)</a:t>
            </a:r>
          </a:p>
          <a:p>
            <a:pPr lvl="1"/>
            <a:r>
              <a:rPr lang="en-US" sz="4400" dirty="0" smtClean="0"/>
              <a:t>Connect with Photon and Neutron science community</a:t>
            </a:r>
            <a:endParaRPr lang="en-US" sz="4400" dirty="0"/>
          </a:p>
        </p:txBody>
      </p:sp>
      <p:sp>
        <p:nvSpPr>
          <p:cNvPr id="6" name="Datumsplatzhalter 5"/>
          <p:cNvSpPr>
            <a:spLocks noGrp="1"/>
          </p:cNvSpPr>
          <p:nvPr>
            <p:ph type="dt" sz="half" idx="10"/>
          </p:nvPr>
        </p:nvSpPr>
        <p:spPr/>
        <p:txBody>
          <a:bodyPr/>
          <a:lstStyle/>
          <a:p>
            <a:fld id="{A47BCE10-ECF4-44A6-AE90-A974A0EFACF3}" type="datetime1">
              <a:rPr lang="de-DE" noProof="0" smtClean="0"/>
              <a:t>13.06.2023</a:t>
            </a:fld>
            <a:endParaRPr lang="en-US" noProof="0" dirty="0"/>
          </a:p>
        </p:txBody>
      </p:sp>
      <p:sp>
        <p:nvSpPr>
          <p:cNvPr id="7" name="Fußzeilenplatzhalter 6"/>
          <p:cNvSpPr>
            <a:spLocks noGrp="1"/>
          </p:cNvSpPr>
          <p:nvPr>
            <p:ph type="ftr" sz="quarter" idx="11"/>
          </p:nvPr>
        </p:nvSpPr>
        <p:spPr/>
        <p:txBody>
          <a:bodyPr/>
          <a:lstStyle/>
          <a:p>
            <a:r>
              <a:rPr lang="en-US" noProof="0" smtClean="0"/>
              <a:t>HELIPORT Final Workshop 2023    alexander.kessler@uni-jena.de</a:t>
            </a:r>
            <a:endParaRPr lang="en-US" noProof="0" dirty="0"/>
          </a:p>
        </p:txBody>
      </p:sp>
      <p:sp>
        <p:nvSpPr>
          <p:cNvPr id="8" name="Foliennummernplatzhalter 7"/>
          <p:cNvSpPr>
            <a:spLocks noGrp="1"/>
          </p:cNvSpPr>
          <p:nvPr>
            <p:ph type="sldNum" sz="quarter" idx="12"/>
          </p:nvPr>
        </p:nvSpPr>
        <p:spPr/>
        <p:txBody>
          <a:bodyPr/>
          <a:lstStyle/>
          <a:p>
            <a:fld id="{EBEB721F-1515-4815-8BAC-2C06E19CB9A5}" type="slidenum">
              <a:rPr lang="en-US" noProof="0" smtClean="0"/>
              <a:t>9</a:t>
            </a:fld>
            <a:endParaRPr lang="en-US" noProof="0" dirty="0"/>
          </a:p>
        </p:txBody>
      </p:sp>
      <p:sp>
        <p:nvSpPr>
          <p:cNvPr id="9" name="Untertitel 8"/>
          <p:cNvSpPr>
            <a:spLocks noGrp="1"/>
          </p:cNvSpPr>
          <p:nvPr>
            <p:ph type="subTitle" idx="13"/>
          </p:nvPr>
        </p:nvSpPr>
        <p:spPr/>
        <p:txBody>
          <a:bodyPr/>
          <a:lstStyle/>
          <a:p>
            <a:r>
              <a:rPr lang="en-US" sz="3200" dirty="0"/>
              <a:t>HELP</a:t>
            </a:r>
            <a:r>
              <a:rPr lang="en-US" b="1" dirty="0" smtClean="0"/>
              <a:t>MI</a:t>
            </a:r>
            <a:r>
              <a:rPr lang="en-US" dirty="0" smtClean="0"/>
              <a:t>: … Metadata Initiative</a:t>
            </a:r>
            <a:endParaRPr lang="en-US" dirty="0"/>
          </a:p>
        </p:txBody>
      </p:sp>
      <p:pic>
        <p:nvPicPr>
          <p:cNvPr id="19" name="Grafik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76433" y="6353944"/>
            <a:ext cx="4092169" cy="2155209"/>
          </a:xfrm>
          <a:prstGeom prst="rect">
            <a:avLst/>
          </a:prstGeom>
        </p:spPr>
      </p:pic>
      <p:pic>
        <p:nvPicPr>
          <p:cNvPr id="11" name="Grafik 10"/>
          <p:cNvPicPr>
            <a:picLocks noChangeAspect="1"/>
          </p:cNvPicPr>
          <p:nvPr/>
        </p:nvPicPr>
        <p:blipFill>
          <a:blip r:embed="rId4"/>
          <a:stretch>
            <a:fillRect/>
          </a:stretch>
        </p:blipFill>
        <p:spPr>
          <a:xfrm>
            <a:off x="19884867" y="9196482"/>
            <a:ext cx="3675300" cy="1447845"/>
          </a:xfrm>
          <a:prstGeom prst="rect">
            <a:avLst/>
          </a:prstGeom>
        </p:spPr>
      </p:pic>
      <p:sp>
        <p:nvSpPr>
          <p:cNvPr id="12" name="Textfeld 11"/>
          <p:cNvSpPr txBox="1"/>
          <p:nvPr/>
        </p:nvSpPr>
        <p:spPr>
          <a:xfrm>
            <a:off x="14683486" y="1576608"/>
            <a:ext cx="9236696" cy="461665"/>
          </a:xfrm>
          <a:prstGeom prst="rect">
            <a:avLst/>
          </a:prstGeom>
          <a:noFill/>
        </p:spPr>
        <p:txBody>
          <a:bodyPr wrap="none" rtlCol="0">
            <a:spAutoFit/>
          </a:bodyPr>
          <a:lstStyle/>
          <a:p>
            <a:r>
              <a:rPr lang="en-US" sz="2400" dirty="0" smtClean="0"/>
              <a:t>Slide taken from H.P. </a:t>
            </a:r>
            <a:r>
              <a:rPr lang="en-US" sz="2400" dirty="0" err="1" smtClean="0"/>
              <a:t>Schlenvoigt</a:t>
            </a:r>
            <a:r>
              <a:rPr lang="en-US" sz="2400" dirty="0" smtClean="0"/>
              <a:t>: HELPMI @ HMC 2023 Kick Of Meeting</a:t>
            </a:r>
            <a:endParaRPr lang="en-US" sz="2400" dirty="0"/>
          </a:p>
        </p:txBody>
      </p:sp>
    </p:spTree>
    <p:extLst>
      <p:ext uri="{BB962C8B-B14F-4D97-AF65-F5344CB8AC3E}">
        <p14:creationId xmlns:p14="http://schemas.microsoft.com/office/powerpoint/2010/main" val="1539265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rotWithShape="1">
          <a:gsLst>
            <a:gs pos="0">
              <a:srgbClr val="333399"/>
            </a:gs>
            <a:gs pos="100000">
              <a:srgbClr val="FFFFFF">
                <a:alpha val="44000"/>
              </a:srgbClr>
            </a:gs>
          </a:gsLst>
          <a:lin ang="5400000" scaled="1"/>
        </a:gradFill>
        <a:ln>
          <a:noFill/>
        </a:ln>
        <a:effectLst/>
        <a:extLst>
          <a:ext uri="{91240B29-F687-4F45-9708-019B960494DF}">
            <a14:hiddenLine xmlns:a14="http://schemas.microsoft.com/office/drawing/2010/main" w="12573">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wrap="none" anchor="ctr"/>
      <a:lstStyle>
        <a:defPPr marL="0" marR="0" indent="0" defTabSz="914400" eaLnBrk="1" fontAlgn="auto" latinLnBrk="0" hangingPunct="1">
          <a:lnSpc>
            <a:spcPct val="100000"/>
          </a:lnSpc>
          <a:spcBef>
            <a:spcPts val="0"/>
          </a:spcBef>
          <a:spcAft>
            <a:spcPts val="0"/>
          </a:spcAft>
          <a:buClrTx/>
          <a:buSzTx/>
          <a:buFontTx/>
          <a:buNone/>
          <a:tabLst/>
          <a:defRPr kumimoji="0" sz="1800" b="0" i="0" u="none" strike="noStrike" kern="0" cap="none" spc="0" normalizeH="0" baseline="0" noProof="0" smtClean="0">
            <a:ln>
              <a:noFill/>
            </a:ln>
            <a:solidFill>
              <a:sysClr val="windowText" lastClr="000000"/>
            </a:solidFill>
            <a:effectLst/>
            <a:uLnTx/>
            <a:uFillTx/>
          </a:defRPr>
        </a:defPPr>
      </a:lstStyle>
    </a:spDef>
  </a:objectDefaults>
  <a:extraClrSchemeLst/>
  <a:extLst>
    <a:ext uri="{05A4C25C-085E-4340-85A3-A5531E510DB2}">
      <thm15:themeFamily xmlns:thm15="http://schemas.microsoft.com/office/thememl/2012/main" name="hij_template_talk_16x9_mso.potx" id="{FE4A7500-4936-4CB6-95C6-4694AAD5ACF6}" vid="{896C779A-E537-4D17-9A05-DF82BF546906}"/>
    </a:ext>
  </a:ext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hij_template_talk_16x9_mso</Template>
  <TotalTime>0</TotalTime>
  <Words>1317</Words>
  <Application>Microsoft Office PowerPoint</Application>
  <PresentationFormat>Benutzerdefiniert</PresentationFormat>
  <Paragraphs>221</Paragraphs>
  <Slides>21</Slides>
  <Notes>3</Notes>
  <HiddenSlides>0</HiddenSlides>
  <MMClips>0</MMClips>
  <ScaleCrop>false</ScaleCrop>
  <HeadingPairs>
    <vt:vector size="6" baseType="variant">
      <vt:variant>
        <vt:lpstr>Verwendete Schriftarten</vt:lpstr>
      </vt:variant>
      <vt:variant>
        <vt:i4>11</vt:i4>
      </vt:variant>
      <vt:variant>
        <vt:lpstr>Design</vt:lpstr>
      </vt:variant>
      <vt:variant>
        <vt:i4>1</vt:i4>
      </vt:variant>
      <vt:variant>
        <vt:lpstr>Folientitel</vt:lpstr>
      </vt:variant>
      <vt:variant>
        <vt:i4>21</vt:i4>
      </vt:variant>
    </vt:vector>
  </HeadingPairs>
  <TitlesOfParts>
    <vt:vector size="33" baseType="lpstr">
      <vt:lpstr>ＭＳ Ｐゴシック</vt:lpstr>
      <vt:lpstr>Arial</vt:lpstr>
      <vt:lpstr>Calibri</vt:lpstr>
      <vt:lpstr>Chalkboard</vt:lpstr>
      <vt:lpstr>Courier New</vt:lpstr>
      <vt:lpstr>Open Sans Italic</vt:lpstr>
      <vt:lpstr>OpenSans-Regular</vt:lpstr>
      <vt:lpstr>Symbol</vt:lpstr>
      <vt:lpstr>Times Roman</vt:lpstr>
      <vt:lpstr>Verdana</vt:lpstr>
      <vt:lpstr>Wingdings</vt:lpstr>
      <vt:lpstr>Office</vt:lpstr>
      <vt:lpstr>HELPMI: defining MD standard for HIL</vt:lpstr>
      <vt:lpstr>Outline</vt:lpstr>
      <vt:lpstr>Missing Part in HELIPORT Chain: MD for HIL</vt:lpstr>
      <vt:lpstr>Trying to install collaboration for MD standard</vt:lpstr>
      <vt:lpstr>Trying to install collaboration for MD standard</vt:lpstr>
      <vt:lpstr>HELPMI: Who is our community</vt:lpstr>
      <vt:lpstr>HELPMI: Who is our community</vt:lpstr>
      <vt:lpstr>HELPMI: Who are behind the project?</vt:lpstr>
      <vt:lpstr>HELPMI main goals</vt:lpstr>
      <vt:lpstr>HIL typical experimental Setup</vt:lpstr>
      <vt:lpstr>A naive Meta Data Ansatz</vt:lpstr>
      <vt:lpstr>Topics to be described by Meta Data</vt:lpstr>
      <vt:lpstr>My imagination about dictionary</vt:lpstr>
      <vt:lpstr>Topics to be described by Meta Data</vt:lpstr>
      <vt:lpstr>Topics to be described by Meta Data</vt:lpstr>
      <vt:lpstr>some good advices from Astronomy </vt:lpstr>
      <vt:lpstr>Lesions learned, or my experience with LabVIEW</vt:lpstr>
      <vt:lpstr>Lesions learned, or my experience with physicists</vt:lpstr>
      <vt:lpstr>Consequences</vt:lpstr>
      <vt:lpstr>Possible SW Stack to continues produce MD</vt:lpstr>
      <vt:lpstr>My dream: something like e.g. Scratch or Node-RED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AlexK</dc:creator>
  <cp:lastModifiedBy>AlexK</cp:lastModifiedBy>
  <cp:revision>135</cp:revision>
  <cp:lastPrinted>2012-01-10T11:59:57Z</cp:lastPrinted>
  <dcterms:created xsi:type="dcterms:W3CDTF">2022-03-07T14:06:49Z</dcterms:created>
  <dcterms:modified xsi:type="dcterms:W3CDTF">2023-06-13T08:34:53Z</dcterms:modified>
</cp:coreProperties>
</file>