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354" r:id="rId4"/>
    <p:sldId id="361" r:id="rId5"/>
    <p:sldId id="362" r:id="rId6"/>
    <p:sldId id="368" r:id="rId7"/>
    <p:sldId id="340" r:id="rId8"/>
    <p:sldId id="373" r:id="rId9"/>
    <p:sldId id="367" r:id="rId10"/>
    <p:sldId id="372" r:id="rId11"/>
    <p:sldId id="374" r:id="rId12"/>
    <p:sldId id="344" r:id="rId13"/>
    <p:sldId id="332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4"/>
            <p14:sldId id="354"/>
            <p14:sldId id="361"/>
            <p14:sldId id="362"/>
            <p14:sldId id="368"/>
            <p14:sldId id="340"/>
            <p14:sldId id="373"/>
            <p14:sldId id="367"/>
            <p14:sldId id="372"/>
            <p14:sldId id="374"/>
            <p14:sldId id="344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000000"/>
    <a:srgbClr val="009EE0"/>
    <a:srgbClr val="004070"/>
    <a:srgbClr val="005AA0"/>
    <a:srgbClr val="1B1F22"/>
    <a:srgbClr val="99BAD3"/>
    <a:srgbClr val="13A983"/>
    <a:srgbClr val="009BA4"/>
    <a:srgbClr val="93C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8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1173192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6" name="Textfeld 19"/>
          <p:cNvSpPr txBox="1">
            <a:spLocks noChangeArrowheads="1"/>
          </p:cNvSpPr>
          <p:nvPr userDrawn="1"/>
        </p:nvSpPr>
        <p:spPr bwMode="auto">
          <a:xfrm>
            <a:off x="863606" y="5245714"/>
            <a:ext cx="6516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verantwortlicher Hochschullehrer:</a:t>
            </a:r>
          </a:p>
          <a:p>
            <a:pPr eaLnBrk="1" hangingPunct="1">
              <a:defRPr/>
            </a:pPr>
            <a: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Betreuer:</a:t>
            </a:r>
          </a:p>
        </p:txBody>
      </p:sp>
      <p:sp>
        <p:nvSpPr>
          <p:cNvPr id="17" name="Textfeld 20"/>
          <p:cNvSpPr txBox="1">
            <a:spLocks noChangeArrowheads="1"/>
          </p:cNvSpPr>
          <p:nvPr userDrawn="1"/>
        </p:nvSpPr>
        <p:spPr bwMode="auto">
          <a:xfrm>
            <a:off x="863599" y="4730194"/>
            <a:ext cx="6516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sz="16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Vorname Name // Ort, Datum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03E58D2-3308-42BD-B326-0516E609C052}"/>
              </a:ext>
            </a:extLst>
          </p:cNvPr>
          <p:cNvSpPr/>
          <p:nvPr userDrawn="1"/>
        </p:nvSpPr>
        <p:spPr>
          <a:xfrm>
            <a:off x="0" y="6116985"/>
            <a:ext cx="12192000" cy="741023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8" y="346075"/>
            <a:ext cx="10580687" cy="684000"/>
          </a:xfrm>
          <a:prstGeom prst="rect">
            <a:avLst/>
          </a:prstGeo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 marR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1pPr>
            <a:lvl2pPr marR="0" algn="l" defTabSz="914354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2pPr>
            <a:lvl3pPr marR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3pPr>
            <a:lvl4pPr marR="0" algn="l" defTabSz="914354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4pPr>
            <a:lvl5pPr marR="0" algn="l" defTabSz="914354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54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3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7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6" y="4402058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8" y="346075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8" y="346075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54" y="1484314"/>
            <a:ext cx="5187951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8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8" y="346075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8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4" y="1484315"/>
            <a:ext cx="5187951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8" y="346083"/>
            <a:ext cx="10580687" cy="68421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54" y="1484315"/>
            <a:ext cx="3384551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3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8" y="346076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8" y="346076"/>
            <a:ext cx="10580687" cy="684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017C7DD3-1FC9-424C-9F05-8307036781F0}"/>
              </a:ext>
            </a:extLst>
          </p:cNvPr>
          <p:cNvSpPr/>
          <p:nvPr userDrawn="1"/>
        </p:nvSpPr>
        <p:spPr>
          <a:xfrm>
            <a:off x="0" y="6116985"/>
            <a:ext cx="12192000" cy="741023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8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Erste Textebene (16pt)</a:t>
            </a:r>
          </a:p>
          <a:p>
            <a:pPr marL="395981" marR="0" lvl="1" indent="-323984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Zweite Textebene für Aufzählungen</a:t>
            </a:r>
          </a:p>
          <a:p>
            <a:pPr marL="467976" marR="0" lvl="2" indent="-215989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Dritte Textebene bei viel Text (14pt)</a:t>
            </a:r>
          </a:p>
          <a:p>
            <a:pPr marL="575972" marR="0" lvl="3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Vierte Textebene für Aufzählungen bei viel Text</a:t>
            </a:r>
          </a:p>
          <a:p>
            <a:pPr marL="647968" marR="0" lvl="4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Fünfte Ebene</a:t>
            </a:r>
          </a:p>
          <a:p>
            <a:pPr lvl="6"/>
            <a:r>
              <a:rPr lang="de-DE" dirty="0"/>
              <a:t>n nächsten Präsentationsabschnitt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122098" y="6319799"/>
            <a:ext cx="7726751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1"/>
                </a:solidFill>
                <a:latin typeface="+mj-lt"/>
              </a:rPr>
              <a:t>New </a:t>
            </a:r>
            <a:r>
              <a:rPr lang="de-DE" sz="800" dirty="0" err="1">
                <a:solidFill>
                  <a:schemeClr val="bg1"/>
                </a:solidFill>
                <a:latin typeface="+mj-lt"/>
              </a:rPr>
              <a:t>Masterclasses</a:t>
            </a:r>
            <a:r>
              <a:rPr lang="de-D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+mj-lt"/>
              </a:rPr>
              <a:t>for</a:t>
            </a:r>
            <a:r>
              <a:rPr lang="de-D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+mj-lt"/>
              </a:rPr>
              <a:t>Nuclear</a:t>
            </a:r>
            <a:r>
              <a:rPr lang="de-D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+mj-lt"/>
              </a:rPr>
              <a:t>Astrophysics</a:t>
            </a:r>
            <a:br>
              <a:rPr lang="de-DE" sz="800" dirty="0">
                <a:solidFill>
                  <a:schemeClr val="bg1"/>
                </a:solidFill>
                <a:latin typeface="+mj-lt"/>
              </a:rPr>
            </a:br>
            <a:r>
              <a:rPr lang="de-DE" sz="800" dirty="0">
                <a:solidFill>
                  <a:schemeClr val="bg1"/>
                </a:solidFill>
                <a:latin typeface="+mj-lt"/>
              </a:rPr>
              <a:t>Hannes Nitsche, Uta Bilow, Daniel </a:t>
            </a:r>
            <a:r>
              <a:rPr lang="de-DE" sz="800" dirty="0" err="1">
                <a:solidFill>
                  <a:schemeClr val="bg1"/>
                </a:solidFill>
                <a:latin typeface="+mj-lt"/>
              </a:rPr>
              <a:t>Bemmerer</a:t>
            </a:r>
            <a:br>
              <a:rPr lang="de-DE" sz="800" dirty="0">
                <a:solidFill>
                  <a:schemeClr val="bg1"/>
                </a:solidFill>
                <a:latin typeface="+mj-lt"/>
              </a:rPr>
            </a:br>
            <a:r>
              <a:rPr lang="de-DE" sz="800" baseline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06.06.2023</a:t>
            </a:r>
            <a:endParaRPr lang="de-DE" sz="8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9848850" y="6306446"/>
            <a:ext cx="546102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9" y="6328390"/>
            <a:ext cx="1115691" cy="324444"/>
          </a:xfrm>
          <a:prstGeom prst="rect">
            <a:avLst/>
          </a:prstGeom>
        </p:spPr>
      </p:pic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874718" y="346083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0349220-E48B-4D7A-B565-9780F08B2642}"/>
              </a:ext>
            </a:extLst>
          </p:cNvPr>
          <p:cNvSpPr/>
          <p:nvPr userDrawn="1"/>
        </p:nvSpPr>
        <p:spPr>
          <a:xfrm>
            <a:off x="0" y="0"/>
            <a:ext cx="12192000" cy="948906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D5090B8-5C33-422A-99A4-D85FAD94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b="7060"/>
          <a:stretch/>
        </p:blipFill>
        <p:spPr>
          <a:xfrm>
            <a:off x="10840430" y="6219280"/>
            <a:ext cx="614975" cy="5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4" r:id="rId2"/>
    <p:sldLayoutId id="2147483896" r:id="rId3"/>
    <p:sldLayoutId id="2147483897" r:id="rId4"/>
    <p:sldLayoutId id="2147483898" r:id="rId5"/>
    <p:sldLayoutId id="2147483899" r:id="rId6"/>
    <p:sldLayoutId id="2147483901" r:id="rId7"/>
    <p:sldLayoutId id="2147483902" r:id="rId8"/>
    <p:sldLayoutId id="2147483903" r:id="rId9"/>
  </p:sldLayoutIdLst>
  <p:hf hdr="0"/>
  <p:txStyles>
    <p:titleStyle>
      <a:lvl1pPr algn="l" defTabSz="914224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marR="0" indent="0" algn="l" defTabSz="914354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81" marR="0" indent="-323984" algn="l" defTabSz="9143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Open Sans" panose="020B0606030504020204" pitchFamily="34" charset="0"/>
        <a:buChar char="—"/>
        <a:tabLst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467976" marR="0" indent="-215989" algn="l" defTabSz="9143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>
          <a:solidFill>
            <a:srgbClr val="1B1F22"/>
          </a:solidFill>
          <a:latin typeface="Open Sans" panose="020B0606030504020204" pitchFamily="34" charset="0"/>
          <a:ea typeface="+mn-ea"/>
          <a:cs typeface="+mn-cs"/>
        </a:defRPr>
      </a:lvl3pPr>
      <a:lvl4pPr marL="575972" marR="0" indent="-251988" algn="l" defTabSz="9143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647968" marR="0" indent="-251988" algn="l" defTabSz="914354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58" marR="0" indent="0" algn="l" defTabSz="91435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06" indent="0" algn="l" defTabSz="914224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332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2" indent="-228556" algn="l" defTabSz="9142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6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7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 userDrawn="1">
          <p15:clr>
            <a:srgbClr val="F26B43"/>
          </p15:clr>
        </p15:guide>
        <p15:guide id="7" pos="1120" userDrawn="1">
          <p15:clr>
            <a:srgbClr val="F26B43"/>
          </p15:clr>
        </p15:guide>
        <p15:guide id="8" pos="1676" userDrawn="1">
          <p15:clr>
            <a:srgbClr val="F26B43"/>
          </p15:clr>
        </p15:guide>
        <p15:guide id="9" pos="1556" userDrawn="1">
          <p15:clr>
            <a:srgbClr val="F26B43"/>
          </p15:clr>
        </p15:guide>
        <p15:guide id="10" pos="2252" userDrawn="1">
          <p15:clr>
            <a:srgbClr val="F26B43"/>
          </p15:clr>
        </p15:guide>
        <p15:guide id="11" pos="2128" userDrawn="1">
          <p15:clr>
            <a:srgbClr val="F26B43"/>
          </p15:clr>
        </p15:guide>
        <p15:guide id="16" pos="3824" userDrawn="1">
          <p15:clr>
            <a:srgbClr val="F26B43"/>
          </p15:clr>
        </p15:guide>
        <p15:guide id="17" pos="3948" userDrawn="1">
          <p15:clr>
            <a:srgbClr val="F26B43"/>
          </p15:clr>
        </p15:guide>
        <p15:guide id="20" pos="4384" userDrawn="1">
          <p15:clr>
            <a:srgbClr val="F26B43"/>
          </p15:clr>
        </p15:guide>
        <p15:guide id="21" pos="4508" userDrawn="1">
          <p15:clr>
            <a:srgbClr val="F26B43"/>
          </p15:clr>
        </p15:guide>
        <p15:guide id="22" pos="6780" userDrawn="1">
          <p15:clr>
            <a:srgbClr val="F26B43"/>
          </p15:clr>
        </p15:guide>
        <p15:guide id="23" pos="6656" userDrawn="1">
          <p15:clr>
            <a:srgbClr val="F26B43"/>
          </p15:clr>
        </p15:guide>
        <p15:guide id="24" pos="4960" userDrawn="1">
          <p15:clr>
            <a:srgbClr val="F26B43"/>
          </p15:clr>
        </p15:guide>
        <p15:guide id="25" pos="5084" userDrawn="1">
          <p15:clr>
            <a:srgbClr val="F26B43"/>
          </p15:clr>
        </p15:guide>
        <p15:guide id="30" orient="horz" pos="538" userDrawn="1">
          <p15:clr>
            <a:srgbClr val="F26B43"/>
          </p15:clr>
        </p15:guide>
        <p15:guide id="31" pos="551" userDrawn="1">
          <p15:clr>
            <a:srgbClr val="F26B43"/>
          </p15:clr>
        </p15:guide>
        <p15:guide id="39" pos="6092" userDrawn="1">
          <p15:clr>
            <a:srgbClr val="F26B43"/>
          </p15:clr>
        </p15:guide>
        <p15:guide id="40" pos="6216" userDrawn="1">
          <p15:clr>
            <a:srgbClr val="F26B43"/>
          </p15:clr>
        </p15:guide>
        <p15:guide id="41" pos="2692" userDrawn="1">
          <p15:clr>
            <a:srgbClr val="F26B43"/>
          </p15:clr>
        </p15:guide>
        <p15:guide id="42" pos="2808" userDrawn="1">
          <p15:clr>
            <a:srgbClr val="F26B43"/>
          </p15:clr>
        </p15:guide>
        <p15:guide id="43" pos="3260" userDrawn="1">
          <p15:clr>
            <a:srgbClr val="F26B43"/>
          </p15:clr>
        </p15:guide>
        <p15:guide id="44" pos="3380" userDrawn="1">
          <p15:clr>
            <a:srgbClr val="F26B43"/>
          </p15:clr>
        </p15:guide>
        <p15:guide id="50" pos="5520" userDrawn="1">
          <p15:clr>
            <a:srgbClr val="F26B43"/>
          </p15:clr>
        </p15:guide>
        <p15:guide id="52" orient="horz" pos="933" userDrawn="1">
          <p15:clr>
            <a:srgbClr val="F26B43"/>
          </p15:clr>
        </p15:guide>
        <p15:guide id="53" orient="horz" pos="759" userDrawn="1">
          <p15:clr>
            <a:srgbClr val="F26B43"/>
          </p15:clr>
        </p15:guide>
        <p15:guide id="58" orient="horz" pos="218" userDrawn="1">
          <p15:clr>
            <a:srgbClr val="F26B43"/>
          </p15:clr>
        </p15:guide>
        <p15:guide id="59" orient="horz" pos="3680" userDrawn="1">
          <p15:clr>
            <a:srgbClr val="F26B43"/>
          </p15:clr>
        </p15:guide>
        <p15:guide id="60" orient="horz" pos="3861" userDrawn="1">
          <p15:clr>
            <a:srgbClr val="F26B43"/>
          </p15:clr>
        </p15:guide>
        <p15:guide id="62" orient="horz" pos="2130" userDrawn="1">
          <p15:clr>
            <a:srgbClr val="F26B43"/>
          </p15:clr>
        </p15:guide>
        <p15:guide id="65" pos="5648" userDrawn="1">
          <p15:clr>
            <a:srgbClr val="F26B43"/>
          </p15:clr>
        </p15:guide>
        <p15:guide id="66" orient="horz" pos="649" userDrawn="1">
          <p15:clr>
            <a:srgbClr val="F26B43"/>
          </p15:clr>
        </p15:guide>
        <p15:guide id="67" pos="7216" userDrawn="1">
          <p15:clr>
            <a:srgbClr val="F26B43"/>
          </p15:clr>
        </p15:guide>
        <p15:guide id="69" orient="horz" pos="3988" userDrawn="1">
          <p15:clr>
            <a:srgbClr val="F26B43"/>
          </p15:clr>
        </p15:guide>
        <p15:guide id="70" orient="horz" pos="4196" userDrawn="1">
          <p15:clr>
            <a:srgbClr val="F26B43"/>
          </p15:clr>
        </p15:guide>
        <p15:guide id="71" pos="319" userDrawn="1">
          <p15:clr>
            <a:srgbClr val="F26B43"/>
          </p15:clr>
        </p15:guide>
        <p15:guide id="72" orient="horz" pos="41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c.chetec-infr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c.chetec-infra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L6NMurf64-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ipeline.chetec-infra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C85CC9-E9E9-43E2-894F-DBA9E7F22FAD}"/>
              </a:ext>
            </a:extLst>
          </p:cNvPr>
          <p:cNvSpPr txBox="1">
            <a:spLocks/>
          </p:cNvSpPr>
          <p:nvPr/>
        </p:nvSpPr>
        <p:spPr>
          <a:xfrm>
            <a:off x="1705999" y="1550123"/>
            <a:ext cx="7763121" cy="420080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6000" marR="0" indent="-32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468000" marR="0" indent="-216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rgbClr val="1B1F2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576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648000" marR="0" indent="-252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b="1" cap="small" dirty="0">
                <a:solidFill>
                  <a:srgbClr val="1B1F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Masterclasses For</a:t>
            </a:r>
            <a:br>
              <a:rPr lang="en-US" sz="4000" b="1" cap="small" dirty="0">
                <a:solidFill>
                  <a:srgbClr val="1B1F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rgbClr val="1B1F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 Astrophysics</a:t>
            </a:r>
            <a:endParaRPr lang="de-DE" sz="4000" dirty="0">
              <a:solidFill>
                <a:srgbClr val="1B1F22"/>
              </a:solidFill>
              <a:latin typeface="+mj-lt"/>
            </a:endParaRPr>
          </a:p>
          <a:p>
            <a:br>
              <a:rPr lang="de-DE" dirty="0">
                <a:solidFill>
                  <a:srgbClr val="1B1F22"/>
                </a:solidFill>
                <a:latin typeface="+mj-lt"/>
              </a:rPr>
            </a:br>
            <a:br>
              <a:rPr lang="de-DE" dirty="0">
                <a:solidFill>
                  <a:srgbClr val="1B1F22"/>
                </a:solidFill>
                <a:latin typeface="+mj-lt"/>
              </a:rPr>
            </a:br>
            <a:br>
              <a:rPr lang="de-DE" dirty="0">
                <a:solidFill>
                  <a:srgbClr val="1B1F22"/>
                </a:solidFill>
                <a:latin typeface="+mj-lt"/>
              </a:rPr>
            </a:br>
            <a:br>
              <a:rPr lang="de-DE" dirty="0">
                <a:solidFill>
                  <a:srgbClr val="1B1F22"/>
                </a:solidFill>
                <a:latin typeface="+mj-lt"/>
              </a:rPr>
            </a:br>
            <a:r>
              <a:rPr lang="de-DE" sz="1800" b="1" i="1" dirty="0">
                <a:solidFill>
                  <a:srgbClr val="1B1F22"/>
                </a:solidFill>
                <a:latin typeface="+mj-lt"/>
              </a:rPr>
              <a:t>Hannes Nitsche (TU Dresden)</a:t>
            </a:r>
            <a:br>
              <a:rPr lang="de-DE" sz="1800" dirty="0">
                <a:solidFill>
                  <a:srgbClr val="1B1F22"/>
                </a:solidFill>
                <a:latin typeface="+mj-lt"/>
              </a:rPr>
            </a:br>
            <a:r>
              <a:rPr lang="de-DE" sz="1800" i="1" dirty="0">
                <a:solidFill>
                  <a:srgbClr val="1B1F22"/>
                </a:solidFill>
                <a:latin typeface="+mj-lt"/>
              </a:rPr>
              <a:t>Uta Bilow (TU Dresden), Daniel </a:t>
            </a:r>
            <a:r>
              <a:rPr lang="de-DE" sz="1800" i="1" dirty="0" err="1">
                <a:solidFill>
                  <a:srgbClr val="1B1F22"/>
                </a:solidFill>
                <a:latin typeface="+mj-lt"/>
              </a:rPr>
              <a:t>Bemmerer</a:t>
            </a:r>
            <a:r>
              <a:rPr lang="de-DE" sz="1800" i="1" dirty="0">
                <a:solidFill>
                  <a:srgbClr val="1B1F22"/>
                </a:solidFill>
                <a:latin typeface="+mj-lt"/>
              </a:rPr>
              <a:t> (HZDR)</a:t>
            </a:r>
            <a:br>
              <a:rPr lang="de-DE" b="1" i="1" dirty="0">
                <a:solidFill>
                  <a:srgbClr val="1B1F22"/>
                </a:solidFill>
                <a:latin typeface="+mj-lt"/>
              </a:rPr>
            </a:br>
            <a:endParaRPr lang="de-DE" i="1" dirty="0">
              <a:solidFill>
                <a:srgbClr val="1B1F22"/>
              </a:solidFill>
              <a:latin typeface="+mj-lt"/>
            </a:endParaRPr>
          </a:p>
        </p:txBody>
      </p:sp>
      <p:pic>
        <p:nvPicPr>
          <p:cNvPr id="1026" name="Picture 2" descr="ChETEC-INFRA Jour Fixe – ChETEC-INFRA">
            <a:extLst>
              <a:ext uri="{FF2B5EF4-FFF2-40B4-BE49-F238E27FC236}">
                <a16:creationId xmlns:a16="http://schemas.microsoft.com/office/drawing/2014/main" id="{192E8B93-6B70-0D84-CB42-AFBB335CB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0"/>
          <a:stretch/>
        </p:blipFill>
        <p:spPr bwMode="auto">
          <a:xfrm>
            <a:off x="9156040" y="3184654"/>
            <a:ext cx="1610764" cy="12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 Emblem">
            <a:extLst>
              <a:ext uri="{FF2B5EF4-FFF2-40B4-BE49-F238E27FC236}">
                <a16:creationId xmlns:a16="http://schemas.microsoft.com/office/drawing/2014/main" id="{70607C9E-CB7E-9AFB-6DEE-E5097892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48" y="4503058"/>
            <a:ext cx="1428148" cy="9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D9EB9E7-DB19-0342-05F7-8E5E43EBC0F4}"/>
              </a:ext>
            </a:extLst>
          </p:cNvPr>
          <p:cNvSpPr txBox="1"/>
          <p:nvPr/>
        </p:nvSpPr>
        <p:spPr>
          <a:xfrm>
            <a:off x="8442044" y="5471216"/>
            <a:ext cx="303875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i="1" dirty="0">
                <a:solidFill>
                  <a:srgbClr val="111111"/>
                </a:solidFill>
                <a:effectLst/>
                <a:latin typeface="+mj-lt"/>
              </a:rPr>
              <a:t>This project has received funding from the European Union’s Horizon 2020 research and innovation </a:t>
            </a:r>
            <a:r>
              <a:rPr lang="en-US" sz="900" b="0" i="1" dirty="0" err="1">
                <a:solidFill>
                  <a:srgbClr val="111111"/>
                </a:solidFill>
                <a:effectLst/>
                <a:latin typeface="+mj-lt"/>
              </a:rPr>
              <a:t>programme</a:t>
            </a:r>
            <a:r>
              <a:rPr lang="en-US" sz="900" b="0" i="1" dirty="0">
                <a:solidFill>
                  <a:srgbClr val="111111"/>
                </a:solidFill>
                <a:effectLst/>
                <a:latin typeface="+mj-lt"/>
              </a:rPr>
              <a:t> under grant agreement No 101008324</a:t>
            </a:r>
            <a:endParaRPr lang="de-DE" sz="900" i="1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322317-B845-6300-D8D2-502416DACC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6" t="8260" r="2431" b="13346"/>
          <a:stretch/>
        </p:blipFill>
        <p:spPr>
          <a:xfrm>
            <a:off x="8602132" y="2205930"/>
            <a:ext cx="2718580" cy="9327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0CBE00-4233-6C33-32AA-C1592BCF2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53" y="1543012"/>
            <a:ext cx="1764739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 err="1"/>
              <a:t>Masterclass</a:t>
            </a:r>
            <a:r>
              <a:rPr lang="de-DE" sz="3600" dirty="0"/>
              <a:t> Events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8" y="1567542"/>
            <a:ext cx="5042409" cy="40588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Masterclass</a:t>
            </a:r>
            <a:r>
              <a:rPr lang="de-DE" sz="2000" b="1" dirty="0"/>
              <a:t> Run </a:t>
            </a:r>
            <a:r>
              <a:rPr lang="de-DE" sz="2000" b="1" dirty="0" err="1"/>
              <a:t>Throughs</a:t>
            </a:r>
            <a:endParaRPr lang="de-DE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Masterclass</a:t>
            </a:r>
            <a:r>
              <a:rPr lang="de-DE" sz="2000" b="1" dirty="0"/>
              <a:t> Training Day</a:t>
            </a:r>
          </a:p>
          <a:p>
            <a:pPr marL="853181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@ NPA-X Summer School</a:t>
            </a:r>
          </a:p>
          <a:p>
            <a:pPr marL="853181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1 </a:t>
            </a:r>
            <a:r>
              <a:rPr lang="de-DE" sz="2000" dirty="0" err="1"/>
              <a:t>week</a:t>
            </a:r>
            <a:r>
              <a:rPr lang="de-DE" sz="2000" dirty="0"/>
              <a:t> PhD School on </a:t>
            </a:r>
            <a:r>
              <a:rPr lang="de-DE" sz="2000" dirty="0" err="1"/>
              <a:t>Nuclear</a:t>
            </a:r>
            <a:r>
              <a:rPr lang="de-DE" sz="2000" dirty="0"/>
              <a:t> </a:t>
            </a:r>
            <a:r>
              <a:rPr lang="de-DE" sz="2000" dirty="0" err="1"/>
              <a:t>Astrophysics</a:t>
            </a:r>
            <a:r>
              <a:rPr lang="de-DE" sz="2000" dirty="0"/>
              <a:t> @ CERN</a:t>
            </a:r>
          </a:p>
          <a:p>
            <a:pPr marL="853181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1 </a:t>
            </a:r>
            <a:r>
              <a:rPr lang="de-DE" sz="2000" dirty="0" err="1"/>
              <a:t>day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outreach </a:t>
            </a:r>
            <a:r>
              <a:rPr lang="de-DE" sz="2000" dirty="0" err="1"/>
              <a:t>training</a:t>
            </a:r>
            <a:endParaRPr lang="de-DE" sz="2000" dirty="0"/>
          </a:p>
          <a:p>
            <a:pPr marL="1254125" lvl="4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Introduction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PhD </a:t>
            </a:r>
            <a:r>
              <a:rPr lang="de-DE" sz="2000" dirty="0" err="1"/>
              <a:t>students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masterclass</a:t>
            </a:r>
            <a:endParaRPr lang="de-DE" sz="2000" dirty="0"/>
          </a:p>
          <a:p>
            <a:pPr marL="1254125" lvl="4" indent="-457200">
              <a:buFont typeface="Arial" panose="020B0604020202020204" pitchFamily="34" charset="0"/>
              <a:buChar char="•"/>
            </a:pPr>
            <a:r>
              <a:rPr lang="de-DE" sz="2000" dirty="0"/>
              <a:t>Motivation </a:t>
            </a:r>
            <a:r>
              <a:rPr lang="de-DE" sz="2000" dirty="0" err="1"/>
              <a:t>for</a:t>
            </a:r>
            <a:r>
              <a:rPr lang="de-DE" sz="2000" dirty="0"/>
              <a:t> outreach</a:t>
            </a:r>
          </a:p>
          <a:p>
            <a:pPr marL="1254125" lvl="4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Discussion</a:t>
            </a:r>
            <a:r>
              <a:rPr lang="de-DE" sz="2000" dirty="0"/>
              <a:t> on </a:t>
            </a:r>
            <a:r>
              <a:rPr lang="de-DE" sz="2000" dirty="0" err="1"/>
              <a:t>science</a:t>
            </a:r>
            <a:r>
              <a:rPr lang="de-DE" sz="2000" dirty="0"/>
              <a:t> </a:t>
            </a:r>
            <a:r>
              <a:rPr lang="de-DE" sz="2000" dirty="0" err="1"/>
              <a:t>communication</a:t>
            </a:r>
            <a:r>
              <a:rPr lang="de-DE" sz="2000" dirty="0"/>
              <a:t> in </a:t>
            </a:r>
            <a:r>
              <a:rPr lang="de-DE" sz="2000" dirty="0" err="1"/>
              <a:t>nuclear</a:t>
            </a:r>
            <a:r>
              <a:rPr lang="de-DE" sz="2000" dirty="0"/>
              <a:t> </a:t>
            </a:r>
            <a:r>
              <a:rPr lang="de-DE" sz="2000" dirty="0" err="1"/>
              <a:t>astrophysics</a:t>
            </a:r>
            <a:endParaRPr lang="de-DE" sz="2000" dirty="0"/>
          </a:p>
        </p:txBody>
      </p:sp>
      <p:pic>
        <p:nvPicPr>
          <p:cNvPr id="5" name="Grafik 4" descr="Ein Bild, das drinnen, Person, Tisch, Wand enthält.&#10;&#10;Automatisch generierte Beschreibung">
            <a:extLst>
              <a:ext uri="{FF2B5EF4-FFF2-40B4-BE49-F238E27FC236}">
                <a16:creationId xmlns:a16="http://schemas.microsoft.com/office/drawing/2014/main" id="{E9D74DB4-0E6B-9BCD-52EB-ED5140F2E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86" y="1594064"/>
            <a:ext cx="4953400" cy="37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 err="1"/>
              <a:t>Masterclass</a:t>
            </a:r>
            <a:r>
              <a:rPr lang="de-DE" sz="3600" dirty="0"/>
              <a:t> Events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8" y="1567542"/>
            <a:ext cx="6320792" cy="40588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Masterclass</a:t>
            </a:r>
            <a:r>
              <a:rPr lang="de-DE" sz="2000" b="1" dirty="0"/>
              <a:t> Run </a:t>
            </a:r>
            <a:r>
              <a:rPr lang="de-DE" sz="2000" b="1" dirty="0" err="1"/>
              <a:t>Throughs</a:t>
            </a:r>
            <a:endParaRPr lang="de-DE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Masterclass</a:t>
            </a:r>
            <a:r>
              <a:rPr lang="de-DE" sz="2000" b="1" dirty="0"/>
              <a:t> Training Day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Upcoming</a:t>
            </a:r>
            <a:r>
              <a:rPr lang="de-DE" sz="2000" b="1" dirty="0"/>
              <a:t>: </a:t>
            </a:r>
            <a:r>
              <a:rPr lang="de-DE" sz="2000" b="1" dirty="0" err="1"/>
              <a:t>ChINOS</a:t>
            </a:r>
            <a:r>
              <a:rPr lang="de-DE" sz="2000" b="1" dirty="0"/>
              <a:t> Summer School</a:t>
            </a:r>
          </a:p>
          <a:p>
            <a:pPr marL="853181" lvl="1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ChETEC</a:t>
            </a:r>
            <a:r>
              <a:rPr lang="de-DE" sz="2000" dirty="0"/>
              <a:t> </a:t>
            </a:r>
            <a:r>
              <a:rPr lang="de-DE" sz="2000" dirty="0" err="1"/>
              <a:t>Observational</a:t>
            </a:r>
            <a:r>
              <a:rPr lang="de-DE" sz="2000" dirty="0"/>
              <a:t> School, 24.07.  - 28.07. @ </a:t>
            </a:r>
            <a:r>
              <a:rPr lang="de-DE" sz="2000" dirty="0" err="1"/>
              <a:t>Ondrejov</a:t>
            </a:r>
            <a:r>
              <a:rPr lang="de-DE" sz="2000" dirty="0"/>
              <a:t> Observatory, Prague</a:t>
            </a:r>
          </a:p>
        </p:txBody>
      </p:sp>
    </p:spTree>
    <p:extLst>
      <p:ext uri="{BB962C8B-B14F-4D97-AF65-F5344CB8AC3E}">
        <p14:creationId xmlns:p14="http://schemas.microsoft.com/office/powerpoint/2010/main" val="203193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Call </a:t>
            </a:r>
            <a:r>
              <a:rPr lang="de-DE" sz="3600" dirty="0" err="1"/>
              <a:t>To</a:t>
            </a:r>
            <a:r>
              <a:rPr lang="de-DE" sz="3600" dirty="0"/>
              <a:t> Action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50" y="1521869"/>
            <a:ext cx="4410710" cy="4635091"/>
          </a:xfrm>
        </p:spPr>
        <p:txBody>
          <a:bodyPr/>
          <a:lstStyle/>
          <a:p>
            <a:r>
              <a:rPr lang="en-US" sz="2000" b="1" dirty="0"/>
              <a:t>We are looking for:</a:t>
            </a:r>
          </a:p>
          <a:p>
            <a:r>
              <a:rPr lang="en-US" sz="2000" b="1" dirty="0"/>
              <a:t>Scientists </a:t>
            </a:r>
            <a:r>
              <a:rPr lang="en-US" sz="2000" dirty="0"/>
              <a:t>who want to give nuclear astrophysics masterclasses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800" dirty="0"/>
              <a:t>Anyone who works in this field, can be an </a:t>
            </a:r>
            <a:r>
              <a:rPr lang="en-US" sz="1800" b="1" dirty="0"/>
              <a:t>Facilitator</a:t>
            </a:r>
          </a:p>
          <a:p>
            <a:pPr marL="285737" indent="-28573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Open Access Teaching Materials </a:t>
            </a:r>
            <a:r>
              <a:rPr lang="en-US" sz="1800" dirty="0"/>
              <a:t>including presentation &amp; masterclass guide</a:t>
            </a:r>
            <a:endParaRPr lang="en-US" sz="2000" dirty="0"/>
          </a:p>
          <a:p>
            <a:r>
              <a:rPr lang="en-US" sz="2000" b="1" dirty="0"/>
              <a:t>Translations</a:t>
            </a:r>
            <a:endParaRPr lang="en-US" sz="2000" dirty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800" dirty="0"/>
              <a:t>Finishing of the translations of the first masterclass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800" dirty="0"/>
              <a:t>Translators for the second masterclass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D426B37-6EB1-12E6-3BE1-E91A4FE9C4B7}"/>
              </a:ext>
            </a:extLst>
          </p:cNvPr>
          <p:cNvSpPr txBox="1">
            <a:spLocks/>
          </p:cNvSpPr>
          <p:nvPr/>
        </p:nvSpPr>
        <p:spPr>
          <a:xfrm>
            <a:off x="6318249" y="1521870"/>
            <a:ext cx="5076193" cy="2831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1pPr>
            <a:lvl2pPr marL="395981" marR="0" indent="-323984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2pPr>
            <a:lvl3pPr marL="467976" marR="0" indent="-215989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3pPr>
            <a:lvl4pPr marL="575972" marR="0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4pPr>
            <a:lvl5pPr marL="647968" marR="0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5pPr>
            <a:lvl6pPr marL="358758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06" indent="0" algn="l" defTabSz="914224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33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4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Why you should engage here:</a:t>
            </a:r>
            <a:endParaRPr lang="en-US" sz="2000" dirty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dirty="0"/>
              <a:t>Satisfy curiosity and spark </a:t>
            </a:r>
            <a:r>
              <a:rPr lang="en-US" sz="2000" b="1" dirty="0"/>
              <a:t>interest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b="1" dirty="0"/>
              <a:t>Inspire</a:t>
            </a:r>
            <a:r>
              <a:rPr lang="en-US" sz="2000" dirty="0"/>
              <a:t> the next generation of scientists, gain new talents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b="1" dirty="0"/>
              <a:t>Personal benefit</a:t>
            </a:r>
            <a:r>
              <a:rPr lang="en-US" sz="2000" dirty="0"/>
              <a:t>: Self effectiveness as a scientist, active role in shaping society, communication training</a:t>
            </a:r>
            <a:endParaRPr lang="en-US" sz="2400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DF0CF29-2CA2-C147-C4F6-D8DB6A0F3FF8}"/>
              </a:ext>
            </a:extLst>
          </p:cNvPr>
          <p:cNvCxnSpPr/>
          <p:nvPr/>
        </p:nvCxnSpPr>
        <p:spPr>
          <a:xfrm>
            <a:off x="5892800" y="1188720"/>
            <a:ext cx="0" cy="4775200"/>
          </a:xfrm>
          <a:prstGeom prst="line">
            <a:avLst/>
          </a:prstGeom>
          <a:ln w="38100">
            <a:solidFill>
              <a:srgbClr val="0051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3F2B5C2C-34CA-7B66-D4B5-C1678D10B758}"/>
              </a:ext>
            </a:extLst>
          </p:cNvPr>
          <p:cNvSpPr/>
          <p:nvPr/>
        </p:nvSpPr>
        <p:spPr>
          <a:xfrm rot="20304489">
            <a:off x="9011921" y="4725000"/>
            <a:ext cx="2184400" cy="853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WIN-WIN</a:t>
            </a:r>
          </a:p>
        </p:txBody>
      </p:sp>
    </p:spTree>
    <p:extLst>
      <p:ext uri="{BB962C8B-B14F-4D97-AF65-F5344CB8AC3E}">
        <p14:creationId xmlns:p14="http://schemas.microsoft.com/office/powerpoint/2010/main" val="164656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97607" y="3676602"/>
            <a:ext cx="6396786" cy="1609502"/>
          </a:xfrm>
        </p:spPr>
        <p:txBody>
          <a:bodyPr anchor="ctr"/>
          <a:lstStyle/>
          <a:p>
            <a:pPr algn="ctr"/>
            <a:r>
              <a:rPr lang="de-DE" sz="3200" b="1" i="1" dirty="0" err="1"/>
              <a:t>Thank</a:t>
            </a:r>
            <a:r>
              <a:rPr lang="de-DE" sz="3200" b="1" i="1" dirty="0"/>
              <a:t> </a:t>
            </a:r>
            <a:r>
              <a:rPr lang="de-DE" sz="3200" b="1" i="1" dirty="0" err="1"/>
              <a:t>you</a:t>
            </a:r>
            <a:r>
              <a:rPr lang="de-DE" sz="3200" b="1" i="1" dirty="0"/>
              <a:t> </a:t>
            </a:r>
            <a:r>
              <a:rPr lang="de-DE" sz="3200" b="1" i="1" dirty="0" err="1"/>
              <a:t>for</a:t>
            </a:r>
            <a:r>
              <a:rPr lang="de-DE" sz="3200" b="1" i="1" dirty="0"/>
              <a:t> </a:t>
            </a:r>
            <a:r>
              <a:rPr lang="de-DE" sz="3200" b="1" i="1" dirty="0" err="1"/>
              <a:t>your</a:t>
            </a:r>
            <a:r>
              <a:rPr lang="de-DE" sz="3200" b="1" i="1" dirty="0"/>
              <a:t> </a:t>
            </a:r>
            <a:r>
              <a:rPr lang="de-DE" sz="3200" b="1" i="1" dirty="0" err="1"/>
              <a:t>attention</a:t>
            </a:r>
            <a:r>
              <a:rPr lang="de-DE" sz="3200" b="1" i="1" dirty="0"/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7E6812B-CFBF-9F49-3381-3A0DA5983DD9}"/>
              </a:ext>
            </a:extLst>
          </p:cNvPr>
          <p:cNvGrpSpPr/>
          <p:nvPr/>
        </p:nvGrpSpPr>
        <p:grpSpPr>
          <a:xfrm>
            <a:off x="3905313" y="1642190"/>
            <a:ext cx="4381374" cy="1971568"/>
            <a:chOff x="4156136" y="1184987"/>
            <a:chExt cx="4381374" cy="197156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128AA69-77BC-61B3-D0AF-7E6BA7EF42B4}"/>
                </a:ext>
              </a:extLst>
            </p:cNvPr>
            <p:cNvSpPr txBox="1"/>
            <p:nvPr/>
          </p:nvSpPr>
          <p:spPr>
            <a:xfrm>
              <a:off x="4156136" y="2667466"/>
              <a:ext cx="4381374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DE" sz="1800" b="1" i="1" dirty="0">
                  <a:hlinkClick r:id="rId2"/>
                </a:rPr>
                <a:t>mc.chetec-infra.eu</a:t>
              </a:r>
              <a:endParaRPr lang="de-DE" sz="1800" b="1" i="1" dirty="0"/>
            </a:p>
          </p:txBody>
        </p:sp>
        <p:pic>
          <p:nvPicPr>
            <p:cNvPr id="6" name="Grafik 5" descr="Link mit einfarbiger Füllung">
              <a:extLst>
                <a:ext uri="{FF2B5EF4-FFF2-40B4-BE49-F238E27FC236}">
                  <a16:creationId xmlns:a16="http://schemas.microsoft.com/office/drawing/2014/main" id="{A61F672E-2011-F463-29D4-4D7FBF5F5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8823" y="1318530"/>
              <a:ext cx="936000" cy="936000"/>
            </a:xfrm>
            <a:prstGeom prst="rect">
              <a:avLst/>
            </a:prstGeom>
          </p:spPr>
        </p:pic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C5FE3359-AB06-7484-C4F7-97BAB474D45E}"/>
                </a:ext>
              </a:extLst>
            </p:cNvPr>
            <p:cNvSpPr/>
            <p:nvPr/>
          </p:nvSpPr>
          <p:spPr>
            <a:xfrm>
              <a:off x="4156136" y="1184987"/>
              <a:ext cx="4381374" cy="1971568"/>
            </a:xfrm>
            <a:prstGeom prst="roundRect">
              <a:avLst/>
            </a:prstGeom>
            <a:noFill/>
            <a:ln w="38100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5D8387-0019-1E03-11B9-531AC1E2D130}"/>
                </a:ext>
              </a:extLst>
            </p:cNvPr>
            <p:cNvSpPr txBox="1"/>
            <p:nvPr/>
          </p:nvSpPr>
          <p:spPr>
            <a:xfrm>
              <a:off x="4156136" y="2279068"/>
              <a:ext cx="4381374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DE" sz="1800" dirty="0" err="1">
                  <a:solidFill>
                    <a:srgbClr val="000000"/>
                  </a:solidFill>
                </a:rPr>
                <a:t>Masterclass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can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be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found</a:t>
              </a:r>
              <a:r>
                <a:rPr lang="de-DE" sz="1800" dirty="0">
                  <a:solidFill>
                    <a:srgbClr val="000000"/>
                  </a:solidFill>
                </a:rPr>
                <a:t> online @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6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 err="1"/>
              <a:t>What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working</a:t>
            </a:r>
            <a:r>
              <a:rPr lang="de-DE" sz="3600" dirty="0"/>
              <a:t> on?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9" y="1674269"/>
            <a:ext cx="7052311" cy="3742462"/>
          </a:xfrm>
        </p:spPr>
        <p:txBody>
          <a:bodyPr/>
          <a:lstStyle/>
          <a:p>
            <a:pPr marL="285737" indent="-285737">
              <a:buFont typeface="Arial" panose="020B0604020202020204" pitchFamily="34" charset="0"/>
              <a:buChar char="•"/>
            </a:pPr>
            <a:r>
              <a:rPr lang="de-DE" sz="2000" dirty="0"/>
              <a:t>Development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Nuclear</a:t>
            </a:r>
            <a:r>
              <a:rPr lang="de-DE" sz="2000" dirty="0"/>
              <a:t> </a:t>
            </a:r>
            <a:r>
              <a:rPr lang="de-DE" sz="2000" dirty="0" err="1"/>
              <a:t>Astrophysics</a:t>
            </a:r>
            <a:r>
              <a:rPr lang="de-DE" sz="2000" dirty="0"/>
              <a:t> </a:t>
            </a:r>
            <a:r>
              <a:rPr lang="de-DE" sz="2000" dirty="0" err="1"/>
              <a:t>Masterclasses</a:t>
            </a:r>
            <a:endParaRPr lang="de-DE" sz="20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2000" dirty="0" err="1"/>
              <a:t>one-day</a:t>
            </a:r>
            <a:r>
              <a:rPr lang="de-DE" sz="2000" dirty="0"/>
              <a:t> outreach </a:t>
            </a:r>
            <a:r>
              <a:rPr lang="de-DE" sz="2000" dirty="0" err="1"/>
              <a:t>events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high </a:t>
            </a:r>
            <a:r>
              <a:rPr lang="de-DE" sz="2000" dirty="0" err="1"/>
              <a:t>school</a:t>
            </a:r>
            <a:r>
              <a:rPr lang="de-DE" sz="2000" dirty="0"/>
              <a:t> </a:t>
            </a:r>
            <a:r>
              <a:rPr lang="de-DE" sz="2000" dirty="0" err="1"/>
              <a:t>students</a:t>
            </a:r>
            <a:r>
              <a:rPr lang="de-DE" sz="2000" dirty="0"/>
              <a:t>, </a:t>
            </a:r>
            <a:r>
              <a:rPr lang="de-DE" sz="2000" dirty="0" err="1"/>
              <a:t>introducing</a:t>
            </a:r>
            <a:r>
              <a:rPr lang="de-DE" sz="2000" dirty="0"/>
              <a:t> </a:t>
            </a:r>
            <a:r>
              <a:rPr lang="de-DE" sz="2000" dirty="0" err="1"/>
              <a:t>them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modern </a:t>
            </a:r>
            <a:r>
              <a:rPr lang="de-DE" sz="2000" dirty="0" err="1"/>
              <a:t>research</a:t>
            </a:r>
            <a:endParaRPr lang="de-DE" sz="20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2000" dirty="0"/>
              <a:t>First </a:t>
            </a:r>
            <a:r>
              <a:rPr lang="de-DE" sz="2000" dirty="0" err="1"/>
              <a:t>masterclass</a:t>
            </a:r>
            <a:r>
              <a:rPr lang="de-DE" sz="2000" dirty="0"/>
              <a:t> </a:t>
            </a:r>
            <a:r>
              <a:rPr lang="de-DE" sz="2000" dirty="0" err="1"/>
              <a:t>materials</a:t>
            </a:r>
            <a:r>
              <a:rPr lang="de-DE" sz="2000" dirty="0"/>
              <a:t> </a:t>
            </a:r>
            <a:r>
              <a:rPr lang="de-DE" sz="2000" dirty="0" err="1"/>
              <a:t>available</a:t>
            </a:r>
            <a:br>
              <a:rPr lang="de-DE" sz="2000" dirty="0"/>
            </a:br>
            <a:r>
              <a:rPr lang="de-DE" sz="2000" dirty="0"/>
              <a:t>@ </a:t>
            </a:r>
            <a:r>
              <a:rPr lang="de-DE" sz="2000" dirty="0">
                <a:hlinkClick r:id="rId2"/>
              </a:rPr>
              <a:t>mc.chetec-infra.eu/</a:t>
            </a:r>
            <a:endParaRPr lang="de-DE" sz="20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2000" dirty="0"/>
              <a:t>Second </a:t>
            </a:r>
            <a:r>
              <a:rPr lang="de-DE" sz="2000" dirty="0" err="1"/>
              <a:t>masterclass</a:t>
            </a:r>
            <a:r>
              <a:rPr lang="de-DE" sz="2000" dirty="0"/>
              <a:t> </a:t>
            </a:r>
            <a:r>
              <a:rPr lang="de-DE" sz="2000" dirty="0" err="1"/>
              <a:t>currently</a:t>
            </a:r>
            <a:r>
              <a:rPr lang="de-DE" sz="2000" dirty="0"/>
              <a:t> in </a:t>
            </a:r>
            <a:r>
              <a:rPr lang="de-DE" sz="2000" dirty="0" err="1"/>
              <a:t>development</a:t>
            </a:r>
            <a:endParaRPr lang="de-DE" sz="2000" dirty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de-DE" sz="2000" dirty="0" err="1"/>
              <a:t>Languages</a:t>
            </a:r>
            <a:endParaRPr lang="de-DE" sz="20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2000" b="1" dirty="0" err="1"/>
              <a:t>Finished</a:t>
            </a:r>
            <a:r>
              <a:rPr lang="de-DE" sz="2000" b="1" dirty="0"/>
              <a:t>: German</a:t>
            </a:r>
            <a:r>
              <a:rPr lang="de-DE" sz="2000" dirty="0"/>
              <a:t>, </a:t>
            </a:r>
            <a:r>
              <a:rPr lang="de-DE" sz="2000" b="1" dirty="0"/>
              <a:t>English</a:t>
            </a:r>
            <a:r>
              <a:rPr lang="de-DE" sz="2000" dirty="0"/>
              <a:t>, </a:t>
            </a:r>
            <a:r>
              <a:rPr lang="en-US" sz="2000" b="1" dirty="0"/>
              <a:t>Italian</a:t>
            </a:r>
            <a:r>
              <a:rPr lang="en-US" sz="2000" dirty="0"/>
              <a:t>, </a:t>
            </a:r>
            <a:r>
              <a:rPr lang="en-US" sz="2000" b="1" dirty="0"/>
              <a:t>French</a:t>
            </a:r>
            <a:r>
              <a:rPr lang="en-US" sz="2000" dirty="0"/>
              <a:t>, </a:t>
            </a:r>
            <a:r>
              <a:rPr lang="en-US" sz="2000" b="1" dirty="0"/>
              <a:t>Czech</a:t>
            </a:r>
            <a:r>
              <a:rPr lang="en-US" sz="2000" dirty="0"/>
              <a:t>, </a:t>
            </a:r>
            <a:r>
              <a:rPr lang="en-US" sz="2000" b="1" dirty="0"/>
              <a:t>Bulgarian, Upper Sorbian</a:t>
            </a:r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en-US" sz="2000" dirty="0"/>
              <a:t>Not finished: Spanish, Romanian, Swedish, Hungarian, Lithuanian, Catalan, Hebrew, Welsh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307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Content &amp; Materials</a:t>
            </a:r>
            <a:endParaRPr lang="de-DE" sz="30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3337941-3707-DEAA-C595-118A50FED806}"/>
              </a:ext>
            </a:extLst>
          </p:cNvPr>
          <p:cNvSpPr txBox="1">
            <a:spLocks/>
          </p:cNvSpPr>
          <p:nvPr/>
        </p:nvSpPr>
        <p:spPr>
          <a:xfrm>
            <a:off x="1238250" y="1445623"/>
            <a:ext cx="6272894" cy="454587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1pPr>
            <a:lvl2pPr marL="395981" marR="0" indent="-323984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2pPr>
            <a:lvl3pPr marL="467976" marR="0" indent="-215989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3pPr>
            <a:lvl4pPr marL="575972" marR="0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4pPr>
            <a:lvl5pPr marL="647968" marR="0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5pPr>
            <a:lvl6pPr marL="358758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06" indent="0" algn="l" defTabSz="914224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33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4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7" indent="-28573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Centerpiece</a:t>
            </a:r>
            <a:r>
              <a:rPr lang="en-US" sz="2000" dirty="0"/>
              <a:t> of the masterclass:</a:t>
            </a:r>
            <a:br>
              <a:rPr lang="en-US" sz="2000" dirty="0"/>
            </a:br>
            <a:r>
              <a:rPr lang="en-US" sz="1800" dirty="0"/>
              <a:t>Analysis &amp; evaluation of a </a:t>
            </a:r>
            <a:r>
              <a:rPr lang="en-US" sz="1800" b="1" dirty="0"/>
              <a:t>nuclear</a:t>
            </a:r>
            <a:r>
              <a:rPr lang="en-US" sz="1800" dirty="0"/>
              <a:t> </a:t>
            </a:r>
            <a:r>
              <a:rPr lang="en-US" sz="1800" b="1" dirty="0"/>
              <a:t>physics experiment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2000" dirty="0"/>
              <a:t>Measurement carried out at the</a:t>
            </a:r>
            <a:br>
              <a:rPr lang="en-US" sz="2000" dirty="0"/>
            </a:br>
            <a:r>
              <a:rPr lang="en-US" sz="2000" dirty="0" err="1"/>
              <a:t>Felsenkeller</a:t>
            </a:r>
            <a:r>
              <a:rPr lang="en-US" sz="2000" dirty="0"/>
              <a:t> underground ion accelerator lab</a:t>
            </a:r>
            <a:endParaRPr lang="de-DE" sz="2000" b="1" dirty="0"/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de-DE" sz="2000" b="1" dirty="0"/>
              <a:t>Tasks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learners</a:t>
            </a:r>
            <a:r>
              <a:rPr lang="de-DE" sz="2000" dirty="0"/>
              <a:t>:</a:t>
            </a:r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1800" dirty="0"/>
              <a:t>Gamma </a:t>
            </a:r>
            <a:r>
              <a:rPr lang="de-DE" sz="1800" dirty="0" err="1"/>
              <a:t>spectroscopy</a:t>
            </a:r>
            <a:r>
              <a:rPr lang="de-DE" sz="1800" dirty="0"/>
              <a:t> &amp; </a:t>
            </a:r>
            <a:r>
              <a:rPr lang="de-DE" sz="1800" dirty="0" err="1"/>
              <a:t>peak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endParaRPr lang="de-DE" sz="18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1800" dirty="0" err="1"/>
              <a:t>Usage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 </a:t>
            </a:r>
            <a:r>
              <a:rPr lang="de-DE" sz="1800" dirty="0" err="1"/>
              <a:t>term</a:t>
            </a:r>
            <a:r>
              <a:rPr lang="de-DE" sz="1800" dirty="0"/>
              <a:t> </a:t>
            </a:r>
            <a:r>
              <a:rPr lang="de-DE" sz="1800" dirty="0" err="1"/>
              <a:t>diagram</a:t>
            </a:r>
            <a:r>
              <a:rPr lang="de-DE" sz="1800" dirty="0"/>
              <a:t>, </a:t>
            </a:r>
            <a:r>
              <a:rPr lang="de-DE" sz="1800" dirty="0" err="1"/>
              <a:t>consideration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background</a:t>
            </a:r>
            <a:endParaRPr lang="de-DE" sz="18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1800" dirty="0"/>
              <a:t>Determination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cross</a:t>
            </a:r>
            <a:r>
              <a:rPr lang="de-DE" sz="1800" dirty="0"/>
              <a:t> </a:t>
            </a:r>
            <a:r>
              <a:rPr lang="de-DE" sz="1800" dirty="0" err="1"/>
              <a:t>section</a:t>
            </a:r>
            <a:r>
              <a:rPr lang="de-DE" sz="1800" dirty="0"/>
              <a:t> &amp; </a:t>
            </a:r>
            <a:r>
              <a:rPr lang="de-DE" sz="1800" dirty="0" err="1"/>
              <a:t>reaction</a:t>
            </a:r>
            <a:r>
              <a:rPr lang="de-DE" sz="1800" dirty="0"/>
              <a:t> rate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de-DE" sz="2000" b="1" dirty="0"/>
              <a:t>Goals</a:t>
            </a:r>
            <a:r>
              <a:rPr lang="de-DE" sz="2000" dirty="0"/>
              <a:t>:</a:t>
            </a:r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1800" dirty="0"/>
              <a:t>Working </a:t>
            </a:r>
            <a:r>
              <a:rPr lang="de-DE" sz="1800" dirty="0" err="1"/>
              <a:t>as</a:t>
            </a:r>
            <a:r>
              <a:rPr lang="de-DE" sz="1800" dirty="0"/>
              <a:t> a </a:t>
            </a:r>
            <a:r>
              <a:rPr lang="de-DE" sz="1800" dirty="0" err="1"/>
              <a:t>nuclear</a:t>
            </a:r>
            <a:r>
              <a:rPr lang="de-DE" sz="1800" dirty="0"/>
              <a:t> </a:t>
            </a:r>
            <a:r>
              <a:rPr lang="de-DE" sz="1800" dirty="0" err="1"/>
              <a:t>physicist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day</a:t>
            </a:r>
            <a:endParaRPr lang="de-DE" sz="1800" dirty="0"/>
          </a:p>
          <a:p>
            <a:pPr marL="681718" lvl="1" indent="-285737">
              <a:buFont typeface="Arial" panose="020B0604020202020204" pitchFamily="34" charset="0"/>
              <a:buChar char="•"/>
            </a:pPr>
            <a:r>
              <a:rPr lang="de-DE" sz="1800" dirty="0" err="1"/>
              <a:t>Gain</a:t>
            </a:r>
            <a:r>
              <a:rPr lang="de-DE" sz="1800" dirty="0"/>
              <a:t> an </a:t>
            </a:r>
            <a:r>
              <a:rPr lang="de-DE" sz="1800" dirty="0" err="1"/>
              <a:t>insight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laboratory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working</a:t>
            </a:r>
            <a:r>
              <a:rPr lang="de-DE" sz="1800" dirty="0"/>
              <a:t> </a:t>
            </a:r>
            <a:r>
              <a:rPr lang="de-DE" sz="1800" dirty="0" err="1"/>
              <a:t>methods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 </a:t>
            </a:r>
            <a:r>
              <a:rPr lang="de-DE" sz="1800" dirty="0" err="1"/>
              <a:t>nuclear</a:t>
            </a:r>
            <a:r>
              <a:rPr lang="de-DE" sz="1800" dirty="0"/>
              <a:t> </a:t>
            </a:r>
            <a:r>
              <a:rPr lang="de-DE" sz="1800" dirty="0" err="1"/>
              <a:t>physicist</a:t>
            </a:r>
            <a:endParaRPr lang="de-DE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5E4642-5DE8-9896-EAC6-B9C185671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33"/>
          <a:stretch/>
        </p:blipFill>
        <p:spPr>
          <a:xfrm>
            <a:off x="7511144" y="1686243"/>
            <a:ext cx="4341058" cy="3130947"/>
          </a:xfrm>
          <a:prstGeom prst="rect">
            <a:avLst/>
          </a:prstGeom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CFAEBA0-37C9-B1DF-8EBF-E0C32A1A778A}"/>
              </a:ext>
            </a:extLst>
          </p:cNvPr>
          <p:cNvSpPr txBox="1"/>
          <p:nvPr/>
        </p:nvSpPr>
        <p:spPr>
          <a:xfrm>
            <a:off x="7956659" y="4915980"/>
            <a:ext cx="34500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>
                <a:solidFill>
                  <a:srgbClr val="000000"/>
                </a:solidFill>
              </a:rPr>
              <a:t>Data Analysis Webtool</a:t>
            </a:r>
          </a:p>
        </p:txBody>
      </p:sp>
    </p:spTree>
    <p:extLst>
      <p:ext uri="{BB962C8B-B14F-4D97-AF65-F5344CB8AC3E}">
        <p14:creationId xmlns:p14="http://schemas.microsoft.com/office/powerpoint/2010/main" val="266371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Content &amp; Materials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9" y="1567542"/>
            <a:ext cx="4944838" cy="207674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Various</a:t>
            </a:r>
            <a:r>
              <a:rPr lang="de-DE" sz="2000" b="1" dirty="0"/>
              <a:t> Lectures </a:t>
            </a:r>
            <a:r>
              <a:rPr lang="de-DE" sz="2000" dirty="0" err="1"/>
              <a:t>linking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activities</a:t>
            </a:r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/>
              <a:t>Videos &amp; </a:t>
            </a:r>
            <a:r>
              <a:rPr lang="de-DE" sz="2000" b="1" dirty="0" err="1"/>
              <a:t>Visualizations</a:t>
            </a:r>
            <a:endParaRPr lang="de-DE" sz="2000" b="1" dirty="0"/>
          </a:p>
          <a:p>
            <a:pPr marL="738881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Camera tour through the </a:t>
            </a:r>
            <a:r>
              <a:rPr lang="en-US" sz="2000" dirty="0" err="1"/>
              <a:t>Felsenkeller</a:t>
            </a:r>
            <a:r>
              <a:rPr lang="en-US" sz="2000" dirty="0"/>
              <a:t> underground laboratory</a:t>
            </a:r>
          </a:p>
          <a:p>
            <a:pPr marL="738881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Astronuclear</a:t>
            </a:r>
            <a:r>
              <a:rPr lang="en-US" sz="2000" dirty="0"/>
              <a:t> Nibbles – Video series</a:t>
            </a:r>
          </a:p>
          <a:p>
            <a:pPr marL="738881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Interactive Nuclide Chart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B8585D8-F034-85B2-039A-64266A864171}"/>
              </a:ext>
            </a:extLst>
          </p:cNvPr>
          <p:cNvGrpSpPr/>
          <p:nvPr/>
        </p:nvGrpSpPr>
        <p:grpSpPr>
          <a:xfrm>
            <a:off x="6788347" y="4472578"/>
            <a:ext cx="4381374" cy="1481598"/>
            <a:chOff x="4156136" y="1602530"/>
            <a:chExt cx="4381374" cy="1481598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5C69C33-BDC5-CD11-4AF3-0079045F0E12}"/>
                </a:ext>
              </a:extLst>
            </p:cNvPr>
            <p:cNvSpPr txBox="1"/>
            <p:nvPr/>
          </p:nvSpPr>
          <p:spPr>
            <a:xfrm>
              <a:off x="4156136" y="2667466"/>
              <a:ext cx="4381374" cy="30777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DE" sz="1400" i="1" dirty="0">
                  <a:hlinkClick r:id="rId2"/>
                </a:rPr>
                <a:t>https://youtu.be/L6NMurf64-4</a:t>
              </a:r>
              <a:endParaRPr lang="de-DE" sz="1400" i="1" dirty="0"/>
            </a:p>
          </p:txBody>
        </p:sp>
        <p:pic>
          <p:nvPicPr>
            <p:cNvPr id="11" name="Grafik 10" descr="Link mit einfarbiger Füllung">
              <a:extLst>
                <a:ext uri="{FF2B5EF4-FFF2-40B4-BE49-F238E27FC236}">
                  <a16:creationId xmlns:a16="http://schemas.microsoft.com/office/drawing/2014/main" id="{CCCC88E8-2A3E-8313-715D-AEB44680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86823" y="1677178"/>
              <a:ext cx="684000" cy="684000"/>
            </a:xfrm>
            <a:prstGeom prst="rect">
              <a:avLst/>
            </a:prstGeom>
          </p:spPr>
        </p:pic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05D795D0-AA10-10BA-D360-5FDF00030C33}"/>
                </a:ext>
              </a:extLst>
            </p:cNvPr>
            <p:cNvSpPr/>
            <p:nvPr/>
          </p:nvSpPr>
          <p:spPr>
            <a:xfrm>
              <a:off x="5020510" y="1602530"/>
              <a:ext cx="2652626" cy="1481598"/>
            </a:xfrm>
            <a:prstGeom prst="roundRect">
              <a:avLst/>
            </a:prstGeom>
            <a:noFill/>
            <a:ln w="38100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B1BDD9C-8B87-92BD-7B75-3CF71C8A3810}"/>
                </a:ext>
              </a:extLst>
            </p:cNvPr>
            <p:cNvSpPr txBox="1"/>
            <p:nvPr/>
          </p:nvSpPr>
          <p:spPr>
            <a:xfrm>
              <a:off x="4910489" y="2307061"/>
              <a:ext cx="2872668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DE" sz="1800" dirty="0" err="1">
                  <a:solidFill>
                    <a:srgbClr val="000000"/>
                  </a:solidFill>
                </a:rPr>
                <a:t>Astronuclear</a:t>
              </a:r>
              <a:r>
                <a:rPr lang="de-DE" sz="1800" dirty="0">
                  <a:solidFill>
                    <a:srgbClr val="000000"/>
                  </a:solidFill>
                </a:rPr>
                <a:t> </a:t>
              </a:r>
              <a:r>
                <a:rPr lang="de-DE" sz="1800" dirty="0" err="1">
                  <a:solidFill>
                    <a:srgbClr val="000000"/>
                  </a:solidFill>
                </a:rPr>
                <a:t>Nibbles</a:t>
              </a:r>
              <a:r>
                <a:rPr lang="de-DE" sz="1800" dirty="0">
                  <a:solidFill>
                    <a:srgbClr val="000000"/>
                  </a:solidFill>
                </a:rPr>
                <a:t>:</a:t>
              </a:r>
            </a:p>
          </p:txBody>
        </p:sp>
      </p:grpSp>
      <p:pic>
        <p:nvPicPr>
          <p:cNvPr id="14" name="Grafik 13" descr="Ein Bild, das drinnen, Decke, Boden, Ebene enthält.&#10;&#10;Automatisch generierte Beschreibung">
            <a:extLst>
              <a:ext uri="{FF2B5EF4-FFF2-40B4-BE49-F238E27FC236}">
                <a16:creationId xmlns:a16="http://schemas.microsoft.com/office/drawing/2014/main" id="{DE0534AF-D519-24A0-C25F-D75AB633BE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39" y="1536517"/>
            <a:ext cx="3768926" cy="251104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80BD61F-47DB-03FE-34FD-82A5B3DA3027}"/>
              </a:ext>
            </a:extLst>
          </p:cNvPr>
          <p:cNvSpPr txBox="1"/>
          <p:nvPr/>
        </p:nvSpPr>
        <p:spPr>
          <a:xfrm>
            <a:off x="7069910" y="4051868"/>
            <a:ext cx="358898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de-DE" sz="1600" i="1" dirty="0">
                <a:solidFill>
                  <a:srgbClr val="000000"/>
                </a:solidFill>
              </a:rPr>
              <a:t>Felsenkeller Laboratory</a:t>
            </a:r>
          </a:p>
        </p:txBody>
      </p:sp>
    </p:spTree>
    <p:extLst>
      <p:ext uri="{BB962C8B-B14F-4D97-AF65-F5344CB8AC3E}">
        <p14:creationId xmlns:p14="http://schemas.microsoft.com/office/powerpoint/2010/main" val="318521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Content &amp; Materials</a:t>
            </a:r>
            <a:endParaRPr lang="de-DE" sz="3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1F5359-9B55-991C-D123-6C1E6FDD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811" y="1419175"/>
            <a:ext cx="5384594" cy="4019649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7604926-2A0E-8F51-9570-D3557DBDEF04}"/>
              </a:ext>
            </a:extLst>
          </p:cNvPr>
          <p:cNvSpPr txBox="1">
            <a:spLocks/>
          </p:cNvSpPr>
          <p:nvPr/>
        </p:nvSpPr>
        <p:spPr>
          <a:xfrm>
            <a:off x="1238248" y="1567542"/>
            <a:ext cx="4744541" cy="40588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1pPr>
            <a:lvl2pPr marL="395981" marR="0" indent="-323984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—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2pPr>
            <a:lvl3pPr marL="467976" marR="0" indent="-215989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3pPr>
            <a:lvl4pPr marL="575972" marR="0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4pPr>
            <a:lvl5pPr marL="647968" marR="0" indent="-251988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1B1F2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defRPr>
            </a:lvl5pPr>
            <a:lvl6pPr marL="358758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06" indent="0" algn="l" defTabSz="914224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33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42" indent="-228556" algn="l" defTabSz="9142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/>
              <a:t>Various Lectures </a:t>
            </a:r>
            <a:r>
              <a:rPr lang="en-GB" sz="2000" dirty="0"/>
              <a:t>linking the activities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/>
              <a:t>Videos &amp; Visualizations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b="1" dirty="0"/>
              <a:t>Multiple Activities </a:t>
            </a:r>
            <a:r>
              <a:rPr lang="en-GB" sz="2000" dirty="0"/>
              <a:t>with gamification elements, e.g. …</a:t>
            </a:r>
          </a:p>
          <a:p>
            <a:pPr marL="738881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Collaboratively create a Hertzsprung–Russell</a:t>
            </a:r>
            <a:br>
              <a:rPr lang="en-GB" sz="2000" dirty="0"/>
            </a:br>
            <a:r>
              <a:rPr lang="en-GB" sz="2000" dirty="0"/>
              <a:t>diagram together</a:t>
            </a:r>
          </a:p>
        </p:txBody>
      </p:sp>
    </p:spTree>
    <p:extLst>
      <p:ext uri="{BB962C8B-B14F-4D97-AF65-F5344CB8AC3E}">
        <p14:creationId xmlns:p14="http://schemas.microsoft.com/office/powerpoint/2010/main" val="33692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Content &amp; Materials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8" y="1567542"/>
            <a:ext cx="4683581" cy="40588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Various</a:t>
            </a:r>
            <a:r>
              <a:rPr lang="de-DE" sz="2000" b="1" dirty="0"/>
              <a:t> Lectures </a:t>
            </a:r>
            <a:r>
              <a:rPr lang="de-DE" sz="2000" dirty="0" err="1"/>
              <a:t>linking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br>
              <a:rPr lang="de-DE" sz="2000" dirty="0"/>
            </a:br>
            <a:r>
              <a:rPr lang="de-DE" sz="2000" dirty="0" err="1"/>
              <a:t>activities</a:t>
            </a:r>
            <a:endParaRPr lang="de-DE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/>
              <a:t>Videos &amp; </a:t>
            </a:r>
            <a:r>
              <a:rPr lang="de-DE" sz="2000" b="1" dirty="0" err="1"/>
              <a:t>Visualizations</a:t>
            </a:r>
            <a:endParaRPr lang="de-DE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/>
              <a:t>Multiple </a:t>
            </a:r>
            <a:r>
              <a:rPr lang="de-DE" sz="2000" b="1" dirty="0" err="1"/>
              <a:t>Activities</a:t>
            </a:r>
            <a:r>
              <a:rPr lang="de-DE" sz="2000" b="1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gamification</a:t>
            </a:r>
            <a:r>
              <a:rPr lang="de-DE" sz="2000" dirty="0"/>
              <a:t> </a:t>
            </a:r>
            <a:r>
              <a:rPr lang="de-DE" sz="2000" dirty="0" err="1"/>
              <a:t>elements</a:t>
            </a:r>
            <a:r>
              <a:rPr lang="de-DE" sz="2000" dirty="0"/>
              <a:t>, e.g. …</a:t>
            </a:r>
          </a:p>
          <a:p>
            <a:pPr marL="738881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Collaboratively create a Hertzsprung–Russell</a:t>
            </a:r>
            <a:br>
              <a:rPr lang="en-GB" sz="2000" dirty="0"/>
            </a:br>
            <a:r>
              <a:rPr lang="en-GB" sz="2000" dirty="0"/>
              <a:t>diagram together</a:t>
            </a:r>
          </a:p>
          <a:p>
            <a:pPr marL="738881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Nuclei Race:</a:t>
            </a:r>
            <a:br>
              <a:rPr lang="en-US" sz="2000" dirty="0"/>
            </a:br>
            <a:r>
              <a:rPr lang="en-US" sz="2000" dirty="0"/>
              <a:t>Recreating s- and r-processes in a board game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D33234-1168-F2F5-2C3D-C7180E630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6" y="1550435"/>
            <a:ext cx="5584375" cy="37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Content &amp; Materials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9" y="1567543"/>
            <a:ext cx="5304792" cy="2868990"/>
          </a:xfrm>
        </p:spPr>
        <p:txBody>
          <a:bodyPr/>
          <a:lstStyle/>
          <a:p>
            <a:r>
              <a:rPr lang="de-DE" sz="2000" b="1" dirty="0" err="1"/>
              <a:t>Two</a:t>
            </a:r>
            <a:r>
              <a:rPr lang="de-DE" sz="2000" b="1" dirty="0"/>
              <a:t> different </a:t>
            </a:r>
            <a:r>
              <a:rPr lang="de-DE" sz="2000" b="1" dirty="0" err="1"/>
              <a:t>Masterclasses</a:t>
            </a:r>
            <a:endParaRPr lang="de-DE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Access to nuclear astrophysics from different points of view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 necessity to visit the first Masterclass to understand the second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Two independent Masterclasses</a:t>
            </a:r>
          </a:p>
          <a:p>
            <a:pPr marL="738881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Each scientist can choose their preferred topic</a:t>
            </a:r>
          </a:p>
        </p:txBody>
      </p:sp>
      <p:sp>
        <p:nvSpPr>
          <p:cNvPr id="5" name="Rechteck 13">
            <a:extLst>
              <a:ext uri="{FF2B5EF4-FFF2-40B4-BE49-F238E27FC236}">
                <a16:creationId xmlns:a16="http://schemas.microsoft.com/office/drawing/2014/main" id="{8E76B597-5DAA-D9D5-9B68-D8B1F92B1C37}"/>
              </a:ext>
            </a:extLst>
          </p:cNvPr>
          <p:cNvSpPr/>
          <p:nvPr/>
        </p:nvSpPr>
        <p:spPr>
          <a:xfrm>
            <a:off x="7535039" y="3215498"/>
            <a:ext cx="2269352" cy="941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</a:t>
            </a:r>
            <a:r>
              <a:rPr lang="de-DE" sz="2400" b="1" cap="smal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Astrophysics</a:t>
            </a:r>
            <a:endParaRPr lang="de-DE" sz="2400" b="1" cap="smal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E0F46D30-2509-6A7C-A026-491F9A9CA334}"/>
              </a:ext>
            </a:extLst>
          </p:cNvPr>
          <p:cNvSpPr/>
          <p:nvPr/>
        </p:nvSpPr>
        <p:spPr>
          <a:xfrm>
            <a:off x="7335061" y="1521941"/>
            <a:ext cx="2669309" cy="8536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b="1" cap="smal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de-DE" sz="20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Masterclass</a:t>
            </a:r>
            <a:endParaRPr lang="de-DE" sz="2000" b="1" cap="smal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e-DE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</a:t>
            </a:r>
            <a:r>
              <a:rPr lang="de-DE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Physics Experiments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65F7F6-F663-944D-78CD-32EA972BCFFD}"/>
              </a:ext>
            </a:extLst>
          </p:cNvPr>
          <p:cNvSpPr/>
          <p:nvPr/>
        </p:nvSpPr>
        <p:spPr>
          <a:xfrm>
            <a:off x="7335061" y="4996780"/>
            <a:ext cx="2669309" cy="8536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b="1" cap="smal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de-DE" sz="20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Masterclass</a:t>
            </a:r>
            <a:endParaRPr lang="de-DE" sz="2000" b="1" cap="smal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e-DE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Astronomical </a:t>
            </a:r>
            <a:r>
              <a:rPr lang="de-DE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</a:t>
            </a:r>
            <a:endParaRPr lang="de-DE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35E47A-A42B-1131-A478-6800D0CDE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r="18085"/>
          <a:stretch/>
        </p:blipFill>
        <p:spPr bwMode="auto">
          <a:xfrm rot="5400000">
            <a:off x="8465064" y="2286376"/>
            <a:ext cx="409303" cy="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8EFE8F-1E36-46CE-0338-754EF4FBE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r="18085"/>
          <a:stretch/>
        </p:blipFill>
        <p:spPr bwMode="auto">
          <a:xfrm rot="5400000" flipH="1">
            <a:off x="8465064" y="4422779"/>
            <a:ext cx="409303" cy="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Häkchen mit einfarbiger Füllung">
            <a:extLst>
              <a:ext uri="{FF2B5EF4-FFF2-40B4-BE49-F238E27FC236}">
                <a16:creationId xmlns:a16="http://schemas.microsoft.com/office/drawing/2014/main" id="{05E9F7F6-1E44-FC9B-A324-DC5D50FBA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7190" y="1552339"/>
            <a:ext cx="838400" cy="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/>
              <a:t>Content &amp; Materials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BB45B-5907-43E7-9ACA-E906AE8B3F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8" y="1567543"/>
            <a:ext cx="5507991" cy="4076512"/>
          </a:xfrm>
        </p:spPr>
        <p:txBody>
          <a:bodyPr/>
          <a:lstStyle/>
          <a:p>
            <a:r>
              <a:rPr lang="de-DE" sz="2000" b="1" dirty="0"/>
              <a:t>Second </a:t>
            </a:r>
            <a:r>
              <a:rPr lang="de-DE" sz="2000" b="1" dirty="0" err="1"/>
              <a:t>Masterclass</a:t>
            </a:r>
            <a:endParaRPr lang="de-DE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Currently under development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Stellar spectroscopy as the central data analysis</a:t>
            </a:r>
            <a:br>
              <a:rPr lang="en-US" sz="2000" dirty="0"/>
            </a:br>
            <a:r>
              <a:rPr lang="en-US" sz="2000" i="1" dirty="0">
                <a:hlinkClick r:id="rId2"/>
              </a:rPr>
              <a:t>Stellar Analysis Pipeline </a:t>
            </a:r>
            <a:r>
              <a:rPr lang="en-US" sz="2000" i="1" dirty="0"/>
              <a:t>by Johannes </a:t>
            </a:r>
            <a:r>
              <a:rPr lang="en-US" sz="2000" i="1" dirty="0" err="1"/>
              <a:t>Puschnig</a:t>
            </a:r>
            <a:endParaRPr lang="en-US" sz="2000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Cosmological lithium problem &amp; primordial nucleosynthesis as main themes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Focus on addressing cosmological problems with the help of nuclear astrophysics </a:t>
            </a:r>
            <a:r>
              <a:rPr lang="en-US" sz="2000" i="1" dirty="0"/>
              <a:t>(big bang models via primordial Nucleosynthesis)</a:t>
            </a:r>
          </a:p>
        </p:txBody>
      </p:sp>
      <p:sp>
        <p:nvSpPr>
          <p:cNvPr id="5" name="Rechteck 13">
            <a:extLst>
              <a:ext uri="{FF2B5EF4-FFF2-40B4-BE49-F238E27FC236}">
                <a16:creationId xmlns:a16="http://schemas.microsoft.com/office/drawing/2014/main" id="{8E76B597-5DAA-D9D5-9B68-D8B1F92B1C37}"/>
              </a:ext>
            </a:extLst>
          </p:cNvPr>
          <p:cNvSpPr/>
          <p:nvPr/>
        </p:nvSpPr>
        <p:spPr>
          <a:xfrm>
            <a:off x="7535039" y="3215498"/>
            <a:ext cx="2269352" cy="941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</a:t>
            </a:r>
            <a:r>
              <a:rPr lang="de-DE" sz="2400" b="1" cap="smal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4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Astrophysics</a:t>
            </a:r>
            <a:endParaRPr lang="de-DE" sz="2400" b="1" cap="smal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E0F46D30-2509-6A7C-A026-491F9A9CA334}"/>
              </a:ext>
            </a:extLst>
          </p:cNvPr>
          <p:cNvSpPr/>
          <p:nvPr/>
        </p:nvSpPr>
        <p:spPr>
          <a:xfrm>
            <a:off x="7335061" y="1521941"/>
            <a:ext cx="2669309" cy="8536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b="1" cap="smal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de-DE" sz="20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Masterclass</a:t>
            </a:r>
            <a:endParaRPr lang="de-DE" sz="2000" b="1" cap="smal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e-DE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Nuclear</a:t>
            </a:r>
            <a:r>
              <a:rPr lang="de-DE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Physics Experiments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65F7F6-F663-944D-78CD-32EA972BCFFD}"/>
              </a:ext>
            </a:extLst>
          </p:cNvPr>
          <p:cNvSpPr/>
          <p:nvPr/>
        </p:nvSpPr>
        <p:spPr>
          <a:xfrm>
            <a:off x="7335061" y="4996780"/>
            <a:ext cx="2669309" cy="8536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solidFill>
              <a:srgbClr val="005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2000" b="1" cap="small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de-DE" sz="2000" b="1" cap="small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Masterclass</a:t>
            </a:r>
            <a:endParaRPr lang="de-DE" sz="2000" b="1" cap="small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e-DE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Astronomical </a:t>
            </a:r>
            <a:r>
              <a:rPr lang="de-DE" sz="16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</a:t>
            </a:r>
            <a:endParaRPr lang="de-DE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35E47A-A42B-1131-A478-6800D0CDE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r="18085"/>
          <a:stretch/>
        </p:blipFill>
        <p:spPr bwMode="auto">
          <a:xfrm rot="5400000">
            <a:off x="8465064" y="2286376"/>
            <a:ext cx="409303" cy="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8EFE8F-1E36-46CE-0338-754EF4FBE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r="18085"/>
          <a:stretch/>
        </p:blipFill>
        <p:spPr bwMode="auto">
          <a:xfrm rot="5400000" flipH="1">
            <a:off x="8465064" y="4422779"/>
            <a:ext cx="409303" cy="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Häkchen mit einfarbiger Füllung">
            <a:extLst>
              <a:ext uri="{FF2B5EF4-FFF2-40B4-BE49-F238E27FC236}">
                <a16:creationId xmlns:a16="http://schemas.microsoft.com/office/drawing/2014/main" id="{273E7F06-DDF8-3E7B-50BF-29D91BAEF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190" y="1552339"/>
            <a:ext cx="838400" cy="8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B2162-34D9-4207-8FCB-90ECFCB3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346075"/>
            <a:ext cx="10217156" cy="684000"/>
          </a:xfrm>
        </p:spPr>
        <p:txBody>
          <a:bodyPr/>
          <a:lstStyle/>
          <a:p>
            <a:r>
              <a:rPr lang="de-DE" sz="3600" dirty="0" err="1"/>
              <a:t>Masterclass</a:t>
            </a:r>
            <a:r>
              <a:rPr lang="de-DE" sz="3600" dirty="0"/>
              <a:t> Events</a:t>
            </a:r>
            <a:endParaRPr lang="de-DE" sz="3000" dirty="0"/>
          </a:p>
        </p:txBody>
      </p:sp>
      <p:pic>
        <p:nvPicPr>
          <p:cNvPr id="6" name="Grafik 5" descr="Ein Bild, das Text, drinnen, Wand, Person enthält.&#10;&#10;Automatisch generierte Beschreibung">
            <a:extLst>
              <a:ext uri="{FF2B5EF4-FFF2-40B4-BE49-F238E27FC236}">
                <a16:creationId xmlns:a16="http://schemas.microsoft.com/office/drawing/2014/main" id="{BC1E4B4E-74D2-CA40-527B-A81B5A21C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9" y="1491654"/>
            <a:ext cx="5812038" cy="3874692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256345C-0B07-1A02-3322-4317196871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8249" y="1567542"/>
            <a:ext cx="4278632" cy="405881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000" b="1" dirty="0" err="1"/>
              <a:t>Masterclass</a:t>
            </a:r>
            <a:r>
              <a:rPr lang="de-DE" sz="2000" b="1" dirty="0"/>
              <a:t> Run </a:t>
            </a:r>
            <a:r>
              <a:rPr lang="de-DE" sz="2000" b="1" dirty="0" err="1"/>
              <a:t>Throughs</a:t>
            </a:r>
            <a:endParaRPr lang="de-DE" sz="2000" b="1" dirty="0"/>
          </a:p>
          <a:p>
            <a:pPr marL="853181" lvl="1" indent="-457200">
              <a:buFont typeface="Arial" panose="020B0604020202020204" pitchFamily="34" charset="0"/>
              <a:buChar char="•"/>
            </a:pPr>
            <a:r>
              <a:rPr lang="de-DE" sz="2000" dirty="0"/>
              <a:t>@ </a:t>
            </a:r>
            <a:r>
              <a:rPr lang="de-DE" sz="2000" dirty="0" err="1"/>
              <a:t>schools</a:t>
            </a:r>
            <a:r>
              <a:rPr lang="de-DE" sz="2000" dirty="0"/>
              <a:t> and </a:t>
            </a:r>
            <a:r>
              <a:rPr lang="de-DE" sz="2000" dirty="0" err="1"/>
              <a:t>school</a:t>
            </a:r>
            <a:r>
              <a:rPr lang="de-DE" sz="2000" dirty="0"/>
              <a:t> Labs in Germany</a:t>
            </a:r>
            <a:endParaRPr lang="de-DE" i="1" dirty="0"/>
          </a:p>
          <a:p>
            <a:pPr marL="853181" lvl="1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with</a:t>
            </a:r>
            <a:r>
              <a:rPr lang="de-DE" sz="2000" dirty="0"/>
              <a:t> high </a:t>
            </a:r>
            <a:r>
              <a:rPr lang="de-DE" sz="2000" dirty="0" err="1"/>
              <a:t>school</a:t>
            </a:r>
            <a:r>
              <a:rPr lang="de-DE" sz="2000" dirty="0"/>
              <a:t> </a:t>
            </a:r>
            <a:r>
              <a:rPr lang="de-DE" sz="2000" dirty="0" err="1"/>
              <a:t>students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14 and 18 </a:t>
            </a:r>
            <a:r>
              <a:rPr lang="de-DE" sz="2000" dirty="0" err="1"/>
              <a:t>Yrs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23603590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633</Words>
  <Application>Microsoft Office PowerPoint</Application>
  <PresentationFormat>Breitbild</PresentationFormat>
  <Paragraphs>98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Symbol</vt:lpstr>
      <vt:lpstr>Open Sans</vt:lpstr>
      <vt:lpstr>TUD_2018_16zu9</vt:lpstr>
      <vt:lpstr>PowerPoint-Präsentation</vt:lpstr>
      <vt:lpstr>What are we working on?</vt:lpstr>
      <vt:lpstr>Content &amp; Materials</vt:lpstr>
      <vt:lpstr>Content &amp; Materials</vt:lpstr>
      <vt:lpstr>Content &amp; Materials</vt:lpstr>
      <vt:lpstr>Content &amp; Materials</vt:lpstr>
      <vt:lpstr>Content &amp; Materials</vt:lpstr>
      <vt:lpstr>Content &amp; Materials</vt:lpstr>
      <vt:lpstr>Masterclass Events</vt:lpstr>
      <vt:lpstr>Masterclass Events</vt:lpstr>
      <vt:lpstr>Masterclass Events</vt:lpstr>
      <vt:lpstr>Call To Action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Masterclasses in Nuclear Astrophysics</dc:title>
  <dc:creator>Luise Fitzthum</dc:creator>
  <cp:lastModifiedBy>Hannes Nitsche</cp:lastModifiedBy>
  <cp:revision>1289</cp:revision>
  <dcterms:created xsi:type="dcterms:W3CDTF">2018-06-15T09:17:35Z</dcterms:created>
  <dcterms:modified xsi:type="dcterms:W3CDTF">2023-06-07T07:37:14Z</dcterms:modified>
</cp:coreProperties>
</file>