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sldIdLst>
    <p:sldId id="265" r:id="rId2"/>
    <p:sldId id="267" r:id="rId3"/>
    <p:sldId id="273" r:id="rId4"/>
    <p:sldId id="268" r:id="rId5"/>
    <p:sldId id="281" r:id="rId6"/>
    <p:sldId id="280" r:id="rId7"/>
    <p:sldId id="274" r:id="rId8"/>
    <p:sldId id="279" r:id="rId9"/>
    <p:sldId id="275" r:id="rId10"/>
    <p:sldId id="287" r:id="rId11"/>
    <p:sldId id="269" r:id="rId12"/>
    <p:sldId id="284" r:id="rId13"/>
    <p:sldId id="285" r:id="rId14"/>
    <p:sldId id="270" r:id="rId15"/>
    <p:sldId id="286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36" autoAdjust="0"/>
    <p:restoredTop sz="94663"/>
  </p:normalViewPr>
  <p:slideViewPr>
    <p:cSldViewPr snapToGrid="0">
      <p:cViewPr varScale="1">
        <p:scale>
          <a:sx n="115" d="100"/>
          <a:sy n="115" d="100"/>
        </p:scale>
        <p:origin x="216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BEA06-83E8-4A50-A371-C7D996566E8D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8CB661-B31E-43DF-8126-74E4CC5F3F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3300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CB661-B31E-43DF-8126-74E4CC5F3F8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4618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for Lyon add the other way around: no use of total yields, radioactive decay, different networks, no r process/no dust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CB661-B31E-43DF-8126-74E4CC5F3F8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7513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gradFill flip="none" rotWithShape="1">
          <a:gsLst>
            <a:gs pos="0">
              <a:schemeClr val="tx2"/>
            </a:gs>
            <a:gs pos="50000">
              <a:srgbClr val="005AA0"/>
            </a:gs>
            <a:gs pos="100000">
              <a:schemeClr val="tx2">
                <a:alpha val="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79A86-9B33-4E17-9EBD-B92BF898C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456087"/>
            <a:ext cx="12192000" cy="972913"/>
          </a:xfrm>
          <a:prstGeom prst="rect">
            <a:avLst/>
          </a:prstGeom>
          <a:noFill/>
        </p:spPr>
        <p:txBody>
          <a:bodyPr lIns="180000" tIns="180000" rIns="180000" bIns="180000" anchor="b">
            <a:spAutoFit/>
          </a:bodyPr>
          <a:lstStyle>
            <a:lvl1pPr algn="ctr">
              <a:defRPr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225E095-501E-4F8E-91FB-3F6A2B2AEB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429000"/>
            <a:ext cx="12192000" cy="914400"/>
          </a:xfrm>
          <a:prstGeom prst="rect">
            <a:avLst/>
          </a:prstGeom>
        </p:spPr>
        <p:txBody>
          <a:bodyPr lIns="180000" tIns="180000" rIns="180000" bIns="180000"/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009B2D4-B844-4442-9CB2-F6E29383B6E5}"/>
              </a:ext>
            </a:extLst>
          </p:cNvPr>
          <p:cNvGrpSpPr/>
          <p:nvPr userDrawn="1"/>
        </p:nvGrpSpPr>
        <p:grpSpPr>
          <a:xfrm>
            <a:off x="8056040" y="0"/>
            <a:ext cx="4135960" cy="1471511"/>
            <a:chOff x="180000" y="0"/>
            <a:chExt cx="4135960" cy="1471511"/>
          </a:xfrm>
        </p:grpSpPr>
        <p:pic>
          <p:nvPicPr>
            <p:cNvPr id="4" name="Picture 3" descr="Background pattern&#10;&#10;Description automatically generated">
              <a:extLst>
                <a:ext uri="{FF2B5EF4-FFF2-40B4-BE49-F238E27FC236}">
                  <a16:creationId xmlns:a16="http://schemas.microsoft.com/office/drawing/2014/main" id="{1038683B-DCC8-4818-A0B1-B7E2B38F06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000" y="180000"/>
              <a:ext cx="1615960" cy="10800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4CC97E1-E6E6-4AD9-BDD6-FF2EB78859BB}"/>
                </a:ext>
              </a:extLst>
            </p:cNvPr>
            <p:cNvSpPr txBox="1"/>
            <p:nvPr userDrawn="1"/>
          </p:nvSpPr>
          <p:spPr>
            <a:xfrm>
              <a:off x="1795960" y="0"/>
              <a:ext cx="2520000" cy="1471511"/>
            </a:xfrm>
            <a:prstGeom prst="rect">
              <a:avLst/>
            </a:prstGeom>
            <a:noFill/>
          </p:spPr>
          <p:txBody>
            <a:bodyPr wrap="square" lIns="180000" tIns="180000" rIns="180000" bIns="180000" rtlCol="0">
              <a:spAutoFit/>
            </a:bodyPr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This project has received funding from the European Union’s Horizon 2020 research and innovation </a:t>
              </a:r>
              <a:r>
                <a:rPr lang="en-US" sz="1200" dirty="0" err="1">
                  <a:solidFill>
                    <a:schemeClr val="accent2"/>
                  </a:solidFill>
                </a:rPr>
                <a:t>programme</a:t>
              </a:r>
              <a:r>
                <a:rPr lang="en-US" sz="1200" dirty="0">
                  <a:solidFill>
                    <a:schemeClr val="accent2"/>
                  </a:solidFill>
                </a:rPr>
                <a:t> under grant agreement No 101008324 (ChETEC-INFRA).</a:t>
              </a:r>
              <a:endParaRPr lang="en-GB" sz="1200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B2D1BC9E-CFD0-42CD-A6CB-96B9CC736404}"/>
              </a:ext>
            </a:extLst>
          </p:cNvPr>
          <p:cNvSpPr/>
          <p:nvPr userDrawn="1"/>
        </p:nvSpPr>
        <p:spPr>
          <a:xfrm>
            <a:off x="0" y="1440000"/>
            <a:ext cx="12192000" cy="360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bg2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C7E82F0A-067D-4295-923D-D594920F94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0000"/>
            <a:ext cx="1570280" cy="1080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CCEF895-FB52-46E7-8E5D-3442FEDCF881}"/>
              </a:ext>
            </a:extLst>
          </p:cNvPr>
          <p:cNvSpPr/>
          <p:nvPr userDrawn="1"/>
        </p:nvSpPr>
        <p:spPr>
          <a:xfrm>
            <a:off x="0" y="6120000"/>
            <a:ext cx="12192000" cy="36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6213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30921-B9C2-4AA4-AFB0-1558AACF1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56000"/>
          </a:xfrm>
          <a:prstGeom prst="rect">
            <a:avLst/>
          </a:prstGeom>
          <a:noFill/>
        </p:spPr>
        <p:txBody>
          <a:bodyPr wrap="none" lIns="180000" tIns="180000" rIns="180000" bIns="180000" anchor="t">
            <a:noAutofit/>
          </a:bodyPr>
          <a:lstStyle>
            <a:lvl1pPr algn="ctr">
              <a:defRPr sz="28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D705A3-D1D1-4825-BF8A-172432684E5C}"/>
              </a:ext>
            </a:extLst>
          </p:cNvPr>
          <p:cNvSpPr txBox="1"/>
          <p:nvPr userDrawn="1"/>
        </p:nvSpPr>
        <p:spPr>
          <a:xfrm>
            <a:off x="10922133" y="6309818"/>
            <a:ext cx="551067" cy="548182"/>
          </a:xfrm>
          <a:prstGeom prst="rect">
            <a:avLst/>
          </a:prstGeom>
          <a:noFill/>
          <a:ln>
            <a:noFill/>
          </a:ln>
        </p:spPr>
        <p:txBody>
          <a:bodyPr wrap="none" lIns="180000" tIns="180000" rIns="180000" bIns="180000" rtlCol="0" anchor="b">
            <a:spAutoFit/>
          </a:bodyPr>
          <a:lstStyle/>
          <a:p>
            <a:pPr algn="r"/>
            <a:fld id="{303B77FF-B131-4146-B563-69A073736FA1}" type="slidenum">
              <a:rPr lang="en-GB" sz="120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2721A67F-C41C-461A-ADBC-7D5BB3A334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3200" y="6318000"/>
            <a:ext cx="538653" cy="36000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46A40A2B-9E96-4634-B4D8-F08B05C9AB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6318000"/>
            <a:ext cx="523427" cy="360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3BD1A5C-C109-4612-A18E-3D41AAA48CB6}"/>
              </a:ext>
            </a:extLst>
          </p:cNvPr>
          <p:cNvSpPr/>
          <p:nvPr userDrawn="1"/>
        </p:nvSpPr>
        <p:spPr>
          <a:xfrm>
            <a:off x="0" y="720000"/>
            <a:ext cx="12192000" cy="360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bg2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A186E4-FB69-4F53-AEFB-B5982BAA4358}"/>
              </a:ext>
            </a:extLst>
          </p:cNvPr>
          <p:cNvSpPr/>
          <p:nvPr userDrawn="1"/>
        </p:nvSpPr>
        <p:spPr>
          <a:xfrm>
            <a:off x="0" y="6120000"/>
            <a:ext cx="12192000" cy="36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2116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2A5F1B-8AAE-4BF4-BAD8-EBBFDF0ACE28}"/>
              </a:ext>
            </a:extLst>
          </p:cNvPr>
          <p:cNvSpPr txBox="1"/>
          <p:nvPr userDrawn="1"/>
        </p:nvSpPr>
        <p:spPr>
          <a:xfrm>
            <a:off x="718653" y="6318000"/>
            <a:ext cx="1129751" cy="548182"/>
          </a:xfrm>
          <a:prstGeom prst="rect">
            <a:avLst/>
          </a:prstGeom>
          <a:noFill/>
          <a:ln>
            <a:noFill/>
          </a:ln>
        </p:spPr>
        <p:txBody>
          <a:bodyPr wrap="none" lIns="180000" tIns="180000" rIns="180000" bIns="180000" rtlCol="0" anchor="b">
            <a:spAutoFit/>
          </a:bodyPr>
          <a:lstStyle/>
          <a:p>
            <a:fld id="{48C555F9-E6BB-403B-9837-2D241F02D2CF}" type="datetime1">
              <a:rPr lang="en-GB" sz="120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06/06/2023</a:t>
            </a:fld>
            <a:endParaRPr lang="en-GB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BA32E9-B4D6-49D6-BF7C-630E32C66A9D}"/>
              </a:ext>
            </a:extLst>
          </p:cNvPr>
          <p:cNvSpPr txBox="1"/>
          <p:nvPr userDrawn="1"/>
        </p:nvSpPr>
        <p:spPr>
          <a:xfrm>
            <a:off x="1848404" y="6309818"/>
            <a:ext cx="8496000" cy="548182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 rtlCol="0" anchor="b">
            <a:spAutoFit/>
          </a:bodyPr>
          <a:lstStyle/>
          <a:p>
            <a:pPr algn="ctr"/>
            <a:r>
              <a:rPr lang="en-GB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Maria </a:t>
            </a:r>
            <a:r>
              <a:rPr lang="en-GB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Lugaro</a:t>
            </a:r>
            <a:r>
              <a:rPr lang="en-GB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Konkoly</a:t>
            </a:r>
            <a:r>
              <a:rPr lang="en-GB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Observatory (HU), </a:t>
            </a:r>
            <a:r>
              <a:rPr lang="en-GB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maria.lugaro@csfk.org</a:t>
            </a:r>
            <a:r>
              <a:rPr lang="en-GB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chetec-infra.eu</a:t>
            </a:r>
          </a:p>
        </p:txBody>
      </p:sp>
    </p:spTree>
    <p:extLst>
      <p:ext uri="{BB962C8B-B14F-4D97-AF65-F5344CB8AC3E}">
        <p14:creationId xmlns:p14="http://schemas.microsoft.com/office/powerpoint/2010/main" val="3503723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strohub.uvic.ca/chetec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DC02C-0ECD-4A6C-BDB3-22F8435CD7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NA4 Mass Spectrometry Network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EE0376-BD32-4E1B-90ED-83CC26D36F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 dirty="0"/>
              <a:t>Maria </a:t>
            </a:r>
            <a:r>
              <a:rPr lang="en-AU" dirty="0" err="1"/>
              <a:t>Lugaro</a:t>
            </a:r>
            <a:r>
              <a:rPr lang="en-AU" dirty="0"/>
              <a:t> (</a:t>
            </a:r>
            <a:r>
              <a:rPr lang="en-AU" dirty="0" err="1"/>
              <a:t>Konkoly</a:t>
            </a:r>
            <a:r>
              <a:rPr lang="en-AU" dirty="0"/>
              <a:t> Observatory, HU)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6434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79EC5-45C1-4974-BE27-9D560D525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NA4 Mass Spectrometry Network: Introduction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4FAEC5-6A88-FB42-BD86-1620F27DD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6433" y="3377017"/>
            <a:ext cx="3755567" cy="281871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30551CA-A072-E244-B999-9D43B95177FE}"/>
              </a:ext>
            </a:extLst>
          </p:cNvPr>
          <p:cNvSpPr/>
          <p:nvPr/>
        </p:nvSpPr>
        <p:spPr>
          <a:xfrm>
            <a:off x="54426" y="1814813"/>
            <a:ext cx="370114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(I) the predicted stellar abundances need to be transformed into a</a:t>
            </a:r>
          </a:p>
          <a:p>
            <a:r>
              <a:rPr lang="en-US" sz="2400" b="1" dirty="0"/>
              <a:t>representation that nuclear astrophysicists are unaccustomed to.</a:t>
            </a:r>
          </a:p>
        </p:txBody>
      </p:sp>
      <p:pic>
        <p:nvPicPr>
          <p:cNvPr id="1028" name="Picture 4" descr="الكيميائيين, التعليم, ابحاث, تجربة PNG والمتجهات للتحميل مجانا | Science  icons, Graphic design background templates, Pharmacy art">
            <a:extLst>
              <a:ext uri="{FF2B5EF4-FFF2-40B4-BE49-F238E27FC236}">
                <a16:creationId xmlns:a16="http://schemas.microsoft.com/office/drawing/2014/main" id="{A0BF3C9F-DE02-4742-A455-931F43506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898" y="4381207"/>
            <a:ext cx="1328057" cy="132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61BC35-BA6A-DA40-97C4-103784D5D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9898" y="4122344"/>
            <a:ext cx="1557031" cy="132805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85FA412-AF41-B346-8261-59E0569092CF}"/>
              </a:ext>
            </a:extLst>
          </p:cNvPr>
          <p:cNvSpPr/>
          <p:nvPr/>
        </p:nvSpPr>
        <p:spPr>
          <a:xfrm>
            <a:off x="7500394" y="1812055"/>
            <a:ext cx="48034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(II) the stellar models are not fully available to/manageable by </a:t>
            </a:r>
            <a:r>
              <a:rPr lang="en-US" sz="2400" b="1" dirty="0" err="1"/>
              <a:t>cosmochemists</a:t>
            </a:r>
            <a:r>
              <a:rPr lang="en-US" sz="2400" b="1" dirty="0"/>
              <a:t> and planetary science researchers.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4BCEB3-D456-994D-88BE-E79C448BC021}"/>
              </a:ext>
            </a:extLst>
          </p:cNvPr>
          <p:cNvSpPr txBox="1"/>
          <p:nvPr/>
        </p:nvSpPr>
        <p:spPr>
          <a:xfrm>
            <a:off x="3743233" y="1931417"/>
            <a:ext cx="364141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Provide Virtual Access to: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200" dirty="0"/>
              <a:t>codes/algorithms for the nuclear astrophysicists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200" dirty="0"/>
              <a:t>stellar models for the </a:t>
            </a:r>
            <a:r>
              <a:rPr lang="en-US" sz="2200" dirty="0" err="1"/>
              <a:t>cosmochemists</a:t>
            </a:r>
            <a:r>
              <a:rPr lang="en-US" sz="2200" dirty="0"/>
              <a:t> and planetary science researchers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351C7EA-4371-224D-879F-AC8FF38AD211}"/>
              </a:ext>
            </a:extLst>
          </p:cNvPr>
          <p:cNvGrpSpPr/>
          <p:nvPr/>
        </p:nvGrpSpPr>
        <p:grpSpPr>
          <a:xfrm rot="20822616">
            <a:off x="4570043" y="4782392"/>
            <a:ext cx="2461472" cy="791570"/>
            <a:chOff x="4158343" y="3127194"/>
            <a:chExt cx="3145976" cy="791570"/>
          </a:xfrm>
        </p:grpSpPr>
        <p:sp>
          <p:nvSpPr>
            <p:cNvPr id="17" name="Left-right Arrow 16">
              <a:extLst>
                <a:ext uri="{FF2B5EF4-FFF2-40B4-BE49-F238E27FC236}">
                  <a16:creationId xmlns:a16="http://schemas.microsoft.com/office/drawing/2014/main" id="{F57B22F2-E9A5-5044-A8F7-9B78DC505ACB}"/>
                </a:ext>
              </a:extLst>
            </p:cNvPr>
            <p:cNvSpPr/>
            <p:nvPr/>
          </p:nvSpPr>
          <p:spPr>
            <a:xfrm>
              <a:off x="4158343" y="3127194"/>
              <a:ext cx="3145976" cy="791570"/>
            </a:xfrm>
            <a:prstGeom prst="leftRightArrow">
              <a:avLst>
                <a:gd name="adj1" fmla="val 50000"/>
                <a:gd name="adj2" fmla="val 85756"/>
              </a:avLst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5CB94B5-1381-6844-8A85-A1C1354F9DFD}"/>
                </a:ext>
              </a:extLst>
            </p:cNvPr>
            <p:cNvSpPr txBox="1"/>
            <p:nvPr/>
          </p:nvSpPr>
          <p:spPr>
            <a:xfrm>
              <a:off x="4894434" y="3352799"/>
              <a:ext cx="15472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WP9/NA4</a:t>
              </a:r>
            </a:p>
          </p:txBody>
        </p:sp>
      </p:grpSp>
      <p:pic>
        <p:nvPicPr>
          <p:cNvPr id="19" name="Picture 18" descr="Chart, scatter chart&#10;&#10;Description automatically generated">
            <a:extLst>
              <a:ext uri="{FF2B5EF4-FFF2-40B4-BE49-F238E27FC236}">
                <a16:creationId xmlns:a16="http://schemas.microsoft.com/office/drawing/2014/main" id="{30747EC8-1577-7F4C-910A-59F3A8CA90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26" y="4123137"/>
            <a:ext cx="2765502" cy="170386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62D4D6C-2E25-264C-9064-3C78BF04C022}"/>
              </a:ext>
            </a:extLst>
          </p:cNvPr>
          <p:cNvSpPr/>
          <p:nvPr/>
        </p:nvSpPr>
        <p:spPr>
          <a:xfrm>
            <a:off x="0" y="690685"/>
            <a:ext cx="120831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The comparison of the observed variations to predictions from models of nuclear burning in stars can help us to discover </a:t>
            </a:r>
            <a:r>
              <a:rPr lang="en-US" sz="2400" b="1" dirty="0"/>
              <a:t>the physical origin of the isotopic variations</a:t>
            </a:r>
            <a:r>
              <a:rPr lang="en-US" sz="2400" dirty="0"/>
              <a:t>.  </a:t>
            </a:r>
          </a:p>
          <a:p>
            <a:pPr algn="ctr"/>
            <a:r>
              <a:rPr lang="en-US" sz="2400" dirty="0"/>
              <a:t>However, this comparison has been limited to a handful of model predictions because: </a:t>
            </a:r>
          </a:p>
        </p:txBody>
      </p:sp>
    </p:spTree>
    <p:extLst>
      <p:ext uri="{BB962C8B-B14F-4D97-AF65-F5344CB8AC3E}">
        <p14:creationId xmlns:p14="http://schemas.microsoft.com/office/powerpoint/2010/main" val="2613979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79EC5-45C1-4974-BE27-9D560D525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NA4 Mass Spectrometry Network: D9.1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F33D31-78B3-CE44-A4E7-70200C0FA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536" y="677799"/>
            <a:ext cx="8447449" cy="84676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20E3A7-6737-C844-98F7-C21A07C890C3}"/>
              </a:ext>
            </a:extLst>
          </p:cNvPr>
          <p:cNvSpPr txBox="1"/>
          <p:nvPr/>
        </p:nvSpPr>
        <p:spPr>
          <a:xfrm>
            <a:off x="1334537" y="1718797"/>
            <a:ext cx="9045836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Completed April 2022 based on Mattias </a:t>
            </a:r>
            <a:r>
              <a:rPr lang="en-US" sz="2400" dirty="0" err="1"/>
              <a:t>Ek</a:t>
            </a:r>
            <a:r>
              <a:rPr lang="en-US" sz="2400" dirty="0"/>
              <a:t> (ETHZ)’s python code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BE2ED4-2DF7-B343-9E1D-0A24E6C15909}"/>
              </a:ext>
            </a:extLst>
          </p:cNvPr>
          <p:cNvSpPr/>
          <p:nvPr/>
        </p:nvSpPr>
        <p:spPr>
          <a:xfrm>
            <a:off x="594315" y="2374700"/>
            <a:ext cx="1137015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Focus on </a:t>
            </a:r>
            <a:r>
              <a:rPr lang="en-US" sz="2400" i="1" dirty="0"/>
              <a:t>slow</a:t>
            </a:r>
            <a:r>
              <a:rPr lang="en-US" sz="2400" dirty="0"/>
              <a:t> neutron-capture process in AGB stars 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4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Code available via the </a:t>
            </a:r>
            <a:r>
              <a:rPr lang="en-US" sz="2400" dirty="0" err="1"/>
              <a:t>ChETEC-INFRA.eu</a:t>
            </a:r>
            <a:r>
              <a:rPr lang="en-US" sz="2400" dirty="0"/>
              <a:t> website; more AGB data to become available soon from CSFK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4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Dissemination via paper (</a:t>
            </a:r>
            <a:r>
              <a:rPr lang="en-US" sz="2400" dirty="0" err="1"/>
              <a:t>Lugaro</a:t>
            </a:r>
            <a:r>
              <a:rPr lang="en-US" sz="2400" dirty="0"/>
              <a:t> et al. 2023, EPJA, 59, 53) and talk (</a:t>
            </a:r>
            <a:r>
              <a:rPr lang="en-US" sz="2400" dirty="0" err="1"/>
              <a:t>Lugaro</a:t>
            </a:r>
            <a:r>
              <a:rPr lang="en-US" sz="2400" dirty="0"/>
              <a:t> et al.) at OMEG2022 conference (October 2022)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AFDCBB-2F5E-3140-9AEB-38DD38115EEF}"/>
              </a:ext>
            </a:extLst>
          </p:cNvPr>
          <p:cNvSpPr txBox="1"/>
          <p:nvPr/>
        </p:nvSpPr>
        <p:spPr>
          <a:xfrm>
            <a:off x="2888167" y="5213389"/>
            <a:ext cx="5891485" cy="8309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4800" dirty="0"/>
              <a:t>See Mattias </a:t>
            </a:r>
            <a:r>
              <a:rPr lang="en-US" sz="4800" dirty="0" err="1"/>
              <a:t>Ek’s</a:t>
            </a:r>
            <a:r>
              <a:rPr lang="en-US" sz="4800" dirty="0"/>
              <a:t> talk</a:t>
            </a:r>
          </a:p>
        </p:txBody>
      </p:sp>
    </p:spTree>
    <p:extLst>
      <p:ext uri="{BB962C8B-B14F-4D97-AF65-F5344CB8AC3E}">
        <p14:creationId xmlns:p14="http://schemas.microsoft.com/office/powerpoint/2010/main" val="1687551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79EC5-45C1-4974-BE27-9D560D525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NA4 Mass Spectrometry Network: D9.2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2E96B2-786E-6145-829E-3183F1871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511" y="643671"/>
            <a:ext cx="8036379" cy="7937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FF5556-8C60-9548-8E09-2887CD45CDBD}"/>
              </a:ext>
            </a:extLst>
          </p:cNvPr>
          <p:cNvSpPr txBox="1"/>
          <p:nvPr/>
        </p:nvSpPr>
        <p:spPr>
          <a:xfrm>
            <a:off x="888641" y="1560376"/>
            <a:ext cx="10200069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Completed: June 2023 based on Marco </a:t>
            </a:r>
            <a:r>
              <a:rPr lang="en-US" sz="2400" dirty="0" err="1"/>
              <a:t>Pignatari</a:t>
            </a:r>
            <a:r>
              <a:rPr lang="en-US" sz="2400" dirty="0"/>
              <a:t> (CSFK)’s python code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0182CA-57B3-6046-95ED-0A4EA263CAC2}"/>
              </a:ext>
            </a:extLst>
          </p:cNvPr>
          <p:cNvSpPr txBox="1"/>
          <p:nvPr/>
        </p:nvSpPr>
        <p:spPr>
          <a:xfrm>
            <a:off x="299160" y="2222305"/>
            <a:ext cx="1134334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400" dirty="0"/>
              <a:t>Validation of the code completed using Ni isotopes, more development ongoing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24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dirty="0"/>
              <a:t>Code available via the </a:t>
            </a:r>
            <a:r>
              <a:rPr lang="en-AU" sz="2400" dirty="0"/>
              <a:t>online </a:t>
            </a:r>
            <a:r>
              <a:rPr lang="en-US" sz="2400" dirty="0"/>
              <a:t>platform: </a:t>
            </a:r>
            <a:r>
              <a:rPr lang="en-AU" sz="2800" dirty="0">
                <a:hlinkClick r:id="rId3"/>
              </a:rPr>
              <a:t>https://</a:t>
            </a:r>
            <a:r>
              <a:rPr lang="en-AU" sz="2800" dirty="0" err="1">
                <a:hlinkClick r:id="rId3"/>
              </a:rPr>
              <a:t>astrohub.uvic.ca</a:t>
            </a:r>
            <a:r>
              <a:rPr lang="en-AU" sz="2800" dirty="0">
                <a:hlinkClick r:id="rId3"/>
              </a:rPr>
              <a:t>/</a:t>
            </a:r>
            <a:r>
              <a:rPr lang="en-AU" sz="2800" dirty="0" err="1">
                <a:hlinkClick r:id="rId3"/>
              </a:rPr>
              <a:t>chetec</a:t>
            </a:r>
            <a:r>
              <a:rPr lang="en-AU" sz="2800" dirty="0">
                <a:hlinkClick r:id="rId3"/>
              </a:rPr>
              <a:t>/</a:t>
            </a:r>
            <a:endParaRPr lang="en-AU" sz="2800" dirty="0"/>
          </a:p>
          <a:p>
            <a:endParaRPr lang="en-US" sz="24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dirty="0" err="1"/>
              <a:t>ApJS</a:t>
            </a:r>
            <a:r>
              <a:rPr lang="en-US" sz="2400" dirty="0"/>
              <a:t> paper (</a:t>
            </a:r>
            <a:r>
              <a:rPr lang="en-US" sz="2400" dirty="0" err="1"/>
              <a:t>Pignatari</a:t>
            </a:r>
            <a:r>
              <a:rPr lang="en-US" sz="2400" dirty="0"/>
              <a:t> et al., in prep) and talk (</a:t>
            </a:r>
            <a:r>
              <a:rPr lang="en-US" sz="2400" dirty="0" err="1"/>
              <a:t>Lugaro</a:t>
            </a:r>
            <a:r>
              <a:rPr lang="en-US" sz="2400" dirty="0"/>
              <a:t> et al.) at the Goldschmidt conference in Lyon (14</a:t>
            </a:r>
            <a:r>
              <a:rPr lang="en-US" sz="2400" baseline="30000" dirty="0"/>
              <a:t>th</a:t>
            </a:r>
            <a:r>
              <a:rPr lang="en-US" sz="2400" dirty="0"/>
              <a:t> July 2023)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24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AU" sz="2400" b="1" dirty="0"/>
              <a:t>Six </a:t>
            </a:r>
            <a:r>
              <a:rPr lang="en-AU" sz="2400" dirty="0"/>
              <a:t>(</a:t>
            </a:r>
            <a:r>
              <a:rPr lang="en-AU" sz="2400" b="1" dirty="0"/>
              <a:t>seven)</a:t>
            </a:r>
            <a:r>
              <a:rPr lang="en-AU" sz="2400" dirty="0"/>
              <a:t> sets of core-collapse supernovae of masses </a:t>
            </a:r>
            <a:r>
              <a:rPr lang="en-US" sz="2400" dirty="0"/>
              <a:t>15, 20, 25 solar masses </a:t>
            </a:r>
            <a:r>
              <a:rPr lang="en-AU" sz="2400" dirty="0"/>
              <a:t>available to be processed (for a total of 18 models, to become 21)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49180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79EC5-45C1-4974-BE27-9D560D525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NA4 Mass Spectrometry Network</a:t>
            </a:r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C8DFD02-C715-D74F-B8AE-F66D6F791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858" y="8089"/>
            <a:ext cx="4353789" cy="34312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8704E3C-DB59-9249-84D8-BF83B756D8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395" y="3028989"/>
            <a:ext cx="4496522" cy="34136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F165074-2523-224C-8FD4-012A8E57B6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71" y="9517"/>
            <a:ext cx="4353789" cy="34312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AA9C50A-C4A1-584C-8F38-B632D4A59A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59" y="3043000"/>
            <a:ext cx="4448701" cy="3377339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966F05E-0099-B742-8A75-FD7A3A6E2F13}"/>
              </a:ext>
            </a:extLst>
          </p:cNvPr>
          <p:cNvCxnSpPr>
            <a:cxnSpLocks/>
          </p:cNvCxnSpPr>
          <p:nvPr/>
        </p:nvCxnSpPr>
        <p:spPr>
          <a:xfrm>
            <a:off x="1233388" y="591015"/>
            <a:ext cx="83120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D0E0624-F01E-A346-AE3E-F65B7CEB24C0}"/>
              </a:ext>
            </a:extLst>
          </p:cNvPr>
          <p:cNvCxnSpPr>
            <a:cxnSpLocks/>
          </p:cNvCxnSpPr>
          <p:nvPr/>
        </p:nvCxnSpPr>
        <p:spPr>
          <a:xfrm>
            <a:off x="1233388" y="4635192"/>
            <a:ext cx="83120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3AD6D75-72C9-B54F-917C-7856543F19F1}"/>
              </a:ext>
            </a:extLst>
          </p:cNvPr>
          <p:cNvSpPr txBox="1"/>
          <p:nvPr/>
        </p:nvSpPr>
        <p:spPr>
          <a:xfrm>
            <a:off x="1135331" y="2936381"/>
            <a:ext cx="85151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15 M</a:t>
            </a:r>
            <a:r>
              <a:rPr lang="en-US" baseline="-25000" dirty="0"/>
              <a:t>⦿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8003A8-5604-504B-9ECF-B1E9ADACB57D}"/>
              </a:ext>
            </a:extLst>
          </p:cNvPr>
          <p:cNvSpPr txBox="1"/>
          <p:nvPr/>
        </p:nvSpPr>
        <p:spPr>
          <a:xfrm>
            <a:off x="5137177" y="2916417"/>
            <a:ext cx="85151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25 M</a:t>
            </a:r>
            <a:r>
              <a:rPr lang="en-US" baseline="-25000" dirty="0"/>
              <a:t>⦿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FC6058-C089-7449-B8E7-70F1D8EB50D6}"/>
              </a:ext>
            </a:extLst>
          </p:cNvPr>
          <p:cNvSpPr txBox="1"/>
          <p:nvPr/>
        </p:nvSpPr>
        <p:spPr>
          <a:xfrm>
            <a:off x="9545444" y="406349"/>
            <a:ext cx="1218603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/>
              <a:t>DATA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AF09EF-D6D3-7041-85A4-57D143DC95E4}"/>
              </a:ext>
            </a:extLst>
          </p:cNvPr>
          <p:cNvSpPr txBox="1"/>
          <p:nvPr/>
        </p:nvSpPr>
        <p:spPr>
          <a:xfrm>
            <a:off x="9545444" y="4450526"/>
            <a:ext cx="1218603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/>
              <a:t>DATA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6EB4CA-6495-8041-925B-C2190AF84999}"/>
              </a:ext>
            </a:extLst>
          </p:cNvPr>
          <p:cNvSpPr txBox="1"/>
          <p:nvPr/>
        </p:nvSpPr>
        <p:spPr>
          <a:xfrm>
            <a:off x="8989110" y="1100706"/>
            <a:ext cx="2690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e.g., Steele et al. 2012</a:t>
            </a:r>
          </a:p>
          <a:p>
            <a:r>
              <a:rPr lang="en-US" dirty="0" err="1"/>
              <a:t>Nanne</a:t>
            </a:r>
            <a:r>
              <a:rPr lang="en-US" dirty="0"/>
              <a:t> et al. 2019</a:t>
            </a:r>
          </a:p>
          <a:p>
            <a:r>
              <a:rPr lang="en-AU" dirty="0" err="1"/>
              <a:t>Makhatadze</a:t>
            </a:r>
            <a:r>
              <a:rPr lang="en-AU" dirty="0"/>
              <a:t> et al. 2023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C06B31-ED9E-A24B-99BC-4BCA4464EB6B}"/>
              </a:ext>
            </a:extLst>
          </p:cNvPr>
          <p:cNvSpPr txBox="1"/>
          <p:nvPr/>
        </p:nvSpPr>
        <p:spPr>
          <a:xfrm>
            <a:off x="9156378" y="5219967"/>
            <a:ext cx="2690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e.g., </a:t>
            </a:r>
            <a:r>
              <a:rPr lang="en-US" dirty="0" err="1"/>
              <a:t>Hopp</a:t>
            </a:r>
            <a:r>
              <a:rPr lang="en-US" dirty="0"/>
              <a:t> al. 2022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A61A14D-2967-344D-A3A8-81F2CF3A8D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6522" y="2189272"/>
            <a:ext cx="2516038" cy="1888392"/>
          </a:xfrm>
          <a:prstGeom prst="rect">
            <a:avLst/>
          </a:prstGeom>
        </p:spPr>
      </p:pic>
      <p:sp>
        <p:nvSpPr>
          <p:cNvPr id="6" name="Left Arrow 5">
            <a:extLst>
              <a:ext uri="{FF2B5EF4-FFF2-40B4-BE49-F238E27FC236}">
                <a16:creationId xmlns:a16="http://schemas.microsoft.com/office/drawing/2014/main" id="{E92EF885-C49B-384A-B259-B4EB092B2889}"/>
              </a:ext>
            </a:extLst>
          </p:cNvPr>
          <p:cNvSpPr/>
          <p:nvPr/>
        </p:nvSpPr>
        <p:spPr>
          <a:xfrm>
            <a:off x="8972647" y="2902938"/>
            <a:ext cx="914541" cy="3962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986835-F547-164C-9D87-E82B0A212E9B}"/>
              </a:ext>
            </a:extLst>
          </p:cNvPr>
          <p:cNvSpPr txBox="1"/>
          <p:nvPr/>
        </p:nvSpPr>
        <p:spPr>
          <a:xfrm>
            <a:off x="8818327" y="5971157"/>
            <a:ext cx="28007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Figures by </a:t>
            </a:r>
            <a:r>
              <a:rPr lang="en-US" dirty="0" err="1"/>
              <a:t>Gábor</a:t>
            </a:r>
            <a:r>
              <a:rPr lang="en-US" dirty="0"/>
              <a:t> </a:t>
            </a:r>
            <a:r>
              <a:rPr lang="en-US" dirty="0" err="1"/>
              <a:t>Balázs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10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79EC5-45C1-4974-BE27-9D560D525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NA4 Mass Spectrometry Network: D9.3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E63EDC-40F5-474C-8E62-7A247CA52480}"/>
              </a:ext>
            </a:extLst>
          </p:cNvPr>
          <p:cNvSpPr txBox="1"/>
          <p:nvPr/>
        </p:nvSpPr>
        <p:spPr>
          <a:xfrm>
            <a:off x="9032379" y="729275"/>
            <a:ext cx="2913329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In Progress: October 2023 prototype from Mattias </a:t>
            </a:r>
            <a:r>
              <a:rPr lang="en-US" dirty="0" err="1"/>
              <a:t>Ek</a:t>
            </a:r>
            <a:r>
              <a:rPr lang="en-US" dirty="0"/>
              <a:t> (ETHZ)</a:t>
            </a:r>
          </a:p>
        </p:txBody>
      </p:sp>
      <p:pic>
        <p:nvPicPr>
          <p:cNvPr id="5" name="Screen Recording 2021-08-27 at 16.50.39.mov" descr="Screen Recording 2021-08-27 at 16.50.39.mov">
            <a:hlinkClick r:id="" action="ppaction://media"/>
            <a:extLst>
              <a:ext uri="{FF2B5EF4-FFF2-40B4-BE49-F238E27FC236}">
                <a16:creationId xmlns:a16="http://schemas.microsoft.com/office/drawing/2014/main" id="{272869F3-6159-3746-9400-EFC648D026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4526" y="846288"/>
            <a:ext cx="7229973" cy="5178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6CAABC-C368-3845-9529-1FF0B5EFC8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292" y="778661"/>
            <a:ext cx="8518208" cy="54890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4747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79EC5-45C1-4974-BE27-9D560D525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NA4 Mass Spectrometry Network: Future D9.4, D9.5, D9.6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9B997E-D0B3-944D-A65D-04A71A315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2906"/>
            <a:ext cx="12192000" cy="22542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AA6FE1-A232-B849-A93C-B8B4CF3847B5}"/>
              </a:ext>
            </a:extLst>
          </p:cNvPr>
          <p:cNvSpPr txBox="1"/>
          <p:nvPr/>
        </p:nvSpPr>
        <p:spPr>
          <a:xfrm>
            <a:off x="10923984" y="800604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April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40DBBA-51D0-8641-AEE9-0B607D2E6193}"/>
              </a:ext>
            </a:extLst>
          </p:cNvPr>
          <p:cNvSpPr txBox="1"/>
          <p:nvPr/>
        </p:nvSpPr>
        <p:spPr>
          <a:xfrm>
            <a:off x="7140005" y="2045824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April 2024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E90B5B-853F-4C49-9B38-EDA7D241F185}"/>
              </a:ext>
            </a:extLst>
          </p:cNvPr>
          <p:cNvSpPr txBox="1"/>
          <p:nvPr/>
        </p:nvSpPr>
        <p:spPr>
          <a:xfrm>
            <a:off x="3735166" y="2644272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October 2024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95489A-ED03-F646-8391-8675BC46DBF4}"/>
              </a:ext>
            </a:extLst>
          </p:cNvPr>
          <p:cNvSpPr txBox="1"/>
          <p:nvPr/>
        </p:nvSpPr>
        <p:spPr>
          <a:xfrm>
            <a:off x="1237786" y="3987880"/>
            <a:ext cx="8881599" cy="8309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4800" dirty="0"/>
              <a:t>See </a:t>
            </a:r>
            <a:r>
              <a:rPr lang="en-US" sz="4800" dirty="0" err="1"/>
              <a:t>Benjiamin</a:t>
            </a:r>
            <a:r>
              <a:rPr lang="en-US" sz="4800" dirty="0"/>
              <a:t> </a:t>
            </a:r>
            <a:r>
              <a:rPr lang="en-US" sz="4800" dirty="0" err="1"/>
              <a:t>Wehmeyer’s</a:t>
            </a:r>
            <a:r>
              <a:rPr lang="en-US" sz="4800" dirty="0"/>
              <a:t> talk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9D7187B-C0B0-AB45-BF4A-C5F628E6BB58}"/>
              </a:ext>
            </a:extLst>
          </p:cNvPr>
          <p:cNvSpPr/>
          <p:nvPr/>
        </p:nvSpPr>
        <p:spPr>
          <a:xfrm>
            <a:off x="0" y="2392854"/>
            <a:ext cx="12147396" cy="59844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E1F0DA9-2E51-154F-AA74-5BBEB04F32A0}"/>
              </a:ext>
            </a:extLst>
          </p:cNvPr>
          <p:cNvCxnSpPr>
            <a:stCxn id="12" idx="2"/>
            <a:endCxn id="11" idx="0"/>
          </p:cNvCxnSpPr>
          <p:nvPr/>
        </p:nvCxnSpPr>
        <p:spPr>
          <a:xfrm flipH="1">
            <a:off x="5678586" y="2991302"/>
            <a:ext cx="395112" cy="996578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3131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79EC5-45C1-4974-BE27-9D560D525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NA4 Mass Spectrometry Network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A718DE-B2C2-9843-B499-A8182C715E05}"/>
              </a:ext>
            </a:extLst>
          </p:cNvPr>
          <p:cNvSpPr txBox="1"/>
          <p:nvPr/>
        </p:nvSpPr>
        <p:spPr>
          <a:xfrm>
            <a:off x="119743" y="1001327"/>
            <a:ext cx="11353800" cy="4092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200" b="1" dirty="0"/>
              <a:t>Bridge the gaps </a:t>
            </a:r>
            <a:r>
              <a:rPr lang="en-US" sz="2200" dirty="0"/>
              <a:t>between nuclear astrophysics and cosmochemistry and planetary science 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200" b="1" dirty="0"/>
              <a:t>Combine expertise </a:t>
            </a:r>
            <a:r>
              <a:rPr lang="en-US" sz="2200" dirty="0"/>
              <a:t>on mass spectrometry laboratory investigations and the theoretical modelling that can help to interpret the data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200" b="1" dirty="0"/>
              <a:t>Train</a:t>
            </a:r>
            <a:r>
              <a:rPr lang="en-US" sz="2200" dirty="0"/>
              <a:t> a new generation of scientists who can understand both languages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200" b="1" dirty="0"/>
              <a:t>Provide the first comprehensive framework </a:t>
            </a:r>
            <a:r>
              <a:rPr lang="en-US" sz="2200" dirty="0"/>
              <a:t>of Virtual Access to tools (D9.1, D9.2, D9.4, D9.6), data (D9.2), and resources (D9.3, D9.5) to the different communities</a:t>
            </a:r>
          </a:p>
        </p:txBody>
      </p:sp>
    </p:spTree>
    <p:extLst>
      <p:ext uri="{BB962C8B-B14F-4D97-AF65-F5344CB8AC3E}">
        <p14:creationId xmlns:p14="http://schemas.microsoft.com/office/powerpoint/2010/main" val="1429829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79EC5-45C1-4974-BE27-9D560D525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NA4 Mass Spectrometry Network: Introduction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DFEDE1-847E-194D-AAAA-7DD83A63EF4C}"/>
              </a:ext>
            </a:extLst>
          </p:cNvPr>
          <p:cNvSpPr/>
          <p:nvPr/>
        </p:nvSpPr>
        <p:spPr>
          <a:xfrm>
            <a:off x="2304245" y="649541"/>
            <a:ext cx="2769558" cy="563231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Mass Spectrometry analysis of different types of meteorites has revealed </a:t>
            </a:r>
            <a:r>
              <a:rPr lang="en-US" sz="2400" b="1" dirty="0"/>
              <a:t>isotopic variations </a:t>
            </a:r>
            <a:r>
              <a:rPr lang="en-US" sz="2400" dirty="0"/>
              <a:t>due to the presence of material (e.g., </a:t>
            </a:r>
            <a:r>
              <a:rPr lang="en-US" sz="2400" i="1" dirty="0"/>
              <a:t>stardust</a:t>
            </a:r>
            <a:r>
              <a:rPr lang="en-US" sz="2400" dirty="0"/>
              <a:t>) that preserved the signature of </a:t>
            </a:r>
            <a:r>
              <a:rPr lang="en-US" sz="2400" b="1" dirty="0"/>
              <a:t>nuclear reactions </a:t>
            </a:r>
            <a:r>
              <a:rPr lang="en-US" sz="2400" dirty="0"/>
              <a:t>occurring in specific stars.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70E112-01E4-0F40-B11D-E1A0E55A1B62}"/>
              </a:ext>
            </a:extLst>
          </p:cNvPr>
          <p:cNvGrpSpPr/>
          <p:nvPr/>
        </p:nvGrpSpPr>
        <p:grpSpPr>
          <a:xfrm>
            <a:off x="13185" y="3341324"/>
            <a:ext cx="2370564" cy="2509817"/>
            <a:chOff x="9636379" y="3956486"/>
            <a:chExt cx="1824024" cy="1906295"/>
          </a:xfrm>
        </p:grpSpPr>
        <p:pic>
          <p:nvPicPr>
            <p:cNvPr id="5" name="Picture 8" descr="495713 - Iron Meteorite - Iron Meteorite - Each: Amazon.com: Industrial &amp;  Scientific">
              <a:extLst>
                <a:ext uri="{FF2B5EF4-FFF2-40B4-BE49-F238E27FC236}">
                  <a16:creationId xmlns:a16="http://schemas.microsoft.com/office/drawing/2014/main" id="{5ED7CA81-CBF3-E648-83A0-E04A87BEA7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8151" y="3956486"/>
              <a:ext cx="1802252" cy="1802252"/>
            </a:xfrm>
            <a:prstGeom prst="rect">
              <a:avLst/>
            </a:prstGeom>
            <a:noFill/>
            <a:ln w="38100">
              <a:solidFill>
                <a:srgbClr val="00206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69D0CF5-5C64-3742-89ED-7D9CF77B9499}"/>
                </a:ext>
              </a:extLst>
            </p:cNvPr>
            <p:cNvSpPr txBox="1"/>
            <p:nvPr/>
          </p:nvSpPr>
          <p:spPr>
            <a:xfrm>
              <a:off x="9636379" y="5493449"/>
              <a:ext cx="15485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Iron meteorite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1E83DB3-9520-824A-A01E-96681BB3A681}"/>
              </a:ext>
            </a:extLst>
          </p:cNvPr>
          <p:cNvGrpSpPr/>
          <p:nvPr/>
        </p:nvGrpSpPr>
        <p:grpSpPr>
          <a:xfrm>
            <a:off x="30597" y="879070"/>
            <a:ext cx="2364037" cy="2246346"/>
            <a:chOff x="74141" y="879070"/>
            <a:chExt cx="2364037" cy="2246346"/>
          </a:xfrm>
        </p:grpSpPr>
        <p:pic>
          <p:nvPicPr>
            <p:cNvPr id="4" name="Picture 4" descr="Carbonaceous chondrite - Wikipedia">
              <a:extLst>
                <a:ext uri="{FF2B5EF4-FFF2-40B4-BE49-F238E27FC236}">
                  <a16:creationId xmlns:a16="http://schemas.microsoft.com/office/drawing/2014/main" id="{FE41AD00-43C1-0149-B50A-56E48F2F8E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10" y="910795"/>
              <a:ext cx="2342268" cy="2214621"/>
            </a:xfrm>
            <a:prstGeom prst="rect">
              <a:avLst/>
            </a:prstGeom>
            <a:noFill/>
            <a:ln w="38100">
              <a:solidFill>
                <a:srgbClr val="00206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9CE2ACE-1AEE-E043-84E1-469F1DCA6CE3}"/>
                </a:ext>
              </a:extLst>
            </p:cNvPr>
            <p:cNvSpPr txBox="1"/>
            <p:nvPr/>
          </p:nvSpPr>
          <p:spPr>
            <a:xfrm>
              <a:off x="74141" y="879070"/>
              <a:ext cx="1241584" cy="646331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Chondritic meteorite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130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79EC5-45C1-4974-BE27-9D560D525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NA4 Mass Spectrometry Network: Introduction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A169BB-6B43-B540-A919-B0417AB69E72}"/>
              </a:ext>
            </a:extLst>
          </p:cNvPr>
          <p:cNvSpPr/>
          <p:nvPr/>
        </p:nvSpPr>
        <p:spPr>
          <a:xfrm>
            <a:off x="5161105" y="797510"/>
            <a:ext cx="3076434" cy="5262979"/>
          </a:xfrm>
          <a:prstGeom prst="rect">
            <a:avLst/>
          </a:prstGeom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/>
              <a:t>The interpretation of such variations provides evidence for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dirty="0"/>
              <a:t>the environment of the birth of the Sun,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dirty="0"/>
              <a:t>the accretion process,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dirty="0"/>
              <a:t>the evolution of the proto-planetary disk, and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dirty="0"/>
              <a:t>the formation of the planets.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DF5431-98D9-9546-9AD8-F593B9EF5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0633" y="978566"/>
            <a:ext cx="3829390" cy="4974259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384B9A-D661-0148-9459-28C6EC1E9B98}"/>
              </a:ext>
            </a:extLst>
          </p:cNvPr>
          <p:cNvSpPr txBox="1"/>
          <p:nvPr/>
        </p:nvSpPr>
        <p:spPr>
          <a:xfrm>
            <a:off x="8170633" y="5990725"/>
            <a:ext cx="2839239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Figure from </a:t>
            </a:r>
            <a:r>
              <a:rPr lang="en-US" dirty="0" err="1"/>
              <a:t>Ek</a:t>
            </a:r>
            <a:r>
              <a:rPr lang="en-US" dirty="0"/>
              <a:t> et al. 2020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6F47B5-5E89-8D4E-9C35-866AFA32C27C}"/>
              </a:ext>
            </a:extLst>
          </p:cNvPr>
          <p:cNvSpPr/>
          <p:nvPr/>
        </p:nvSpPr>
        <p:spPr>
          <a:xfrm>
            <a:off x="2304245" y="649541"/>
            <a:ext cx="2769558" cy="563231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Mass Spectrometry analysis of different types of meteorites has revealed </a:t>
            </a:r>
            <a:r>
              <a:rPr lang="en-US" sz="2400" b="1" dirty="0"/>
              <a:t>isotopic variations </a:t>
            </a:r>
            <a:r>
              <a:rPr lang="en-US" sz="2400" dirty="0"/>
              <a:t>due to the presence of material (e.g., </a:t>
            </a:r>
            <a:r>
              <a:rPr lang="en-US" sz="2400" i="1" dirty="0"/>
              <a:t>stardust</a:t>
            </a:r>
            <a:r>
              <a:rPr lang="en-US" sz="2400" dirty="0"/>
              <a:t>) that preserved the signature of </a:t>
            </a:r>
            <a:r>
              <a:rPr lang="en-US" sz="2400" b="1" dirty="0"/>
              <a:t>nuclear reactions </a:t>
            </a:r>
            <a:r>
              <a:rPr lang="en-US" sz="2400" dirty="0"/>
              <a:t>occurring in specific stars.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B664BB1-E1A8-9146-AF33-61677E61DE3B}"/>
              </a:ext>
            </a:extLst>
          </p:cNvPr>
          <p:cNvGrpSpPr/>
          <p:nvPr/>
        </p:nvGrpSpPr>
        <p:grpSpPr>
          <a:xfrm>
            <a:off x="30597" y="879070"/>
            <a:ext cx="2364037" cy="2246346"/>
            <a:chOff x="74141" y="879070"/>
            <a:chExt cx="2364037" cy="2246346"/>
          </a:xfrm>
        </p:grpSpPr>
        <p:pic>
          <p:nvPicPr>
            <p:cNvPr id="15" name="Picture 4" descr="Carbonaceous chondrite - Wikipedia">
              <a:extLst>
                <a:ext uri="{FF2B5EF4-FFF2-40B4-BE49-F238E27FC236}">
                  <a16:creationId xmlns:a16="http://schemas.microsoft.com/office/drawing/2014/main" id="{2C88AD92-0728-674A-9CD7-581434D9A8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10" y="910795"/>
              <a:ext cx="2342268" cy="2214621"/>
            </a:xfrm>
            <a:prstGeom prst="rect">
              <a:avLst/>
            </a:prstGeom>
            <a:noFill/>
            <a:ln w="38100">
              <a:solidFill>
                <a:srgbClr val="00206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2889CCC-9E62-1444-9A47-EC2C845D45AF}"/>
                </a:ext>
              </a:extLst>
            </p:cNvPr>
            <p:cNvSpPr txBox="1"/>
            <p:nvPr/>
          </p:nvSpPr>
          <p:spPr>
            <a:xfrm>
              <a:off x="74141" y="879070"/>
              <a:ext cx="1241584" cy="646331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Chondritic meteorite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90FA51F-D8E1-2342-A43F-02233470C9CA}"/>
              </a:ext>
            </a:extLst>
          </p:cNvPr>
          <p:cNvGrpSpPr/>
          <p:nvPr/>
        </p:nvGrpSpPr>
        <p:grpSpPr>
          <a:xfrm>
            <a:off x="13185" y="3341324"/>
            <a:ext cx="2370564" cy="2509817"/>
            <a:chOff x="9636379" y="3956486"/>
            <a:chExt cx="1824024" cy="1906295"/>
          </a:xfrm>
        </p:grpSpPr>
        <p:pic>
          <p:nvPicPr>
            <p:cNvPr id="18" name="Picture 8" descr="495713 - Iron Meteorite - Iron Meteorite - Each: Amazon.com: Industrial &amp;  Scientific">
              <a:extLst>
                <a:ext uri="{FF2B5EF4-FFF2-40B4-BE49-F238E27FC236}">
                  <a16:creationId xmlns:a16="http://schemas.microsoft.com/office/drawing/2014/main" id="{47B39B97-0F6B-DD40-8419-FD92BB52CA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8151" y="3956486"/>
              <a:ext cx="1802252" cy="1802252"/>
            </a:xfrm>
            <a:prstGeom prst="rect">
              <a:avLst/>
            </a:prstGeom>
            <a:noFill/>
            <a:ln w="38100">
              <a:solidFill>
                <a:srgbClr val="00206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D46911B-227E-6649-A643-AA67E001BC4D}"/>
                </a:ext>
              </a:extLst>
            </p:cNvPr>
            <p:cNvSpPr txBox="1"/>
            <p:nvPr/>
          </p:nvSpPr>
          <p:spPr>
            <a:xfrm>
              <a:off x="9636379" y="5493449"/>
              <a:ext cx="15485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Iron meteorite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0575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79EC5-45C1-4974-BE27-9D560D525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NA4 Mass Spectrometry Network: Introduction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DF4EA4-E0DE-C242-B1D4-D812ED20D717}"/>
              </a:ext>
            </a:extLst>
          </p:cNvPr>
          <p:cNvSpPr/>
          <p:nvPr/>
        </p:nvSpPr>
        <p:spPr>
          <a:xfrm>
            <a:off x="0" y="690685"/>
            <a:ext cx="120831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The comparison of the observed variations to predictions from models of nuclear burning in stars can help us to discover </a:t>
            </a:r>
            <a:r>
              <a:rPr lang="en-US" sz="2400" b="1" dirty="0"/>
              <a:t>the physical origin of the isotopic variations</a:t>
            </a:r>
            <a:r>
              <a:rPr lang="en-US" sz="2400" dirty="0"/>
              <a:t>.  </a:t>
            </a:r>
          </a:p>
          <a:p>
            <a:pPr algn="ctr"/>
            <a:r>
              <a:rPr lang="en-US" sz="2400" dirty="0"/>
              <a:t>However, this comparison has been limited to a handful of model predictions because: </a:t>
            </a:r>
          </a:p>
        </p:txBody>
      </p:sp>
    </p:spTree>
    <p:extLst>
      <p:ext uri="{BB962C8B-B14F-4D97-AF65-F5344CB8AC3E}">
        <p14:creationId xmlns:p14="http://schemas.microsoft.com/office/powerpoint/2010/main" val="1785438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79EC5-45C1-4974-BE27-9D560D525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NA4 Mass Spectrometry Network: Introduction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B48FCA-1DDC-264B-B0C9-C041D752F591}"/>
              </a:ext>
            </a:extLst>
          </p:cNvPr>
          <p:cNvSpPr/>
          <p:nvPr/>
        </p:nvSpPr>
        <p:spPr>
          <a:xfrm>
            <a:off x="54426" y="1814813"/>
            <a:ext cx="370114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(I) the predicted stellar abundances need to be transformed into a</a:t>
            </a:r>
          </a:p>
          <a:p>
            <a:r>
              <a:rPr lang="en-US" sz="2400" b="1" dirty="0"/>
              <a:t>representation that nuclear astrophysicists are unaccustomed to.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9503E5-C3F1-7848-A448-361ABF9F18E2}"/>
              </a:ext>
            </a:extLst>
          </p:cNvPr>
          <p:cNvSpPr/>
          <p:nvPr/>
        </p:nvSpPr>
        <p:spPr>
          <a:xfrm>
            <a:off x="0" y="690685"/>
            <a:ext cx="120831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The comparison of the observed variations to predictions from models of nuclear burning in stars can help us to discover </a:t>
            </a:r>
            <a:r>
              <a:rPr lang="en-US" sz="2400" b="1" dirty="0"/>
              <a:t>the physical origin of the isotopic variations</a:t>
            </a:r>
            <a:r>
              <a:rPr lang="en-US" sz="2400" dirty="0"/>
              <a:t>.  </a:t>
            </a:r>
          </a:p>
          <a:p>
            <a:pPr algn="ctr"/>
            <a:r>
              <a:rPr lang="en-US" sz="2400" dirty="0"/>
              <a:t>However, this comparison has been limited to a handful of model predictions because: </a:t>
            </a:r>
          </a:p>
        </p:txBody>
      </p:sp>
    </p:spTree>
    <p:extLst>
      <p:ext uri="{BB962C8B-B14F-4D97-AF65-F5344CB8AC3E}">
        <p14:creationId xmlns:p14="http://schemas.microsoft.com/office/powerpoint/2010/main" val="2839311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79EC5-45C1-4974-BE27-9D560D525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NA4 Mass Spectrometry Network: Introduction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C7FF54-C630-A64F-AED1-6EE74608D2F3}"/>
              </a:ext>
            </a:extLst>
          </p:cNvPr>
          <p:cNvSpPr txBox="1"/>
          <p:nvPr/>
        </p:nvSpPr>
        <p:spPr>
          <a:xfrm>
            <a:off x="3587605" y="1813266"/>
            <a:ext cx="296108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Isotopic ratios are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internally normalized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to avoid the problem of mass-depended fractionation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Variations are in parts per 10</a:t>
            </a:r>
            <a:r>
              <a:rPr lang="en-US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-4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 stellar signatures are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strongly diluted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Chemistry effects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B48FCA-1DDC-264B-B0C9-C041D752F591}"/>
              </a:ext>
            </a:extLst>
          </p:cNvPr>
          <p:cNvSpPr/>
          <p:nvPr/>
        </p:nvSpPr>
        <p:spPr>
          <a:xfrm>
            <a:off x="54426" y="1814813"/>
            <a:ext cx="370114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(I) the predicted stellar abundances need to be transformed into a</a:t>
            </a:r>
          </a:p>
          <a:p>
            <a:r>
              <a:rPr lang="en-US" sz="2400" b="1" dirty="0"/>
              <a:t>representation that nuclear astrophysicists are unaccustomed to.</a:t>
            </a:r>
          </a:p>
        </p:txBody>
      </p:sp>
      <p:pic>
        <p:nvPicPr>
          <p:cNvPr id="9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443F6904-7EB4-6B47-8E21-924659437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7204" y="2102583"/>
            <a:ext cx="5804690" cy="35763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7F4AE47-7BAC-BF4B-B1C9-A172B794F62E}"/>
              </a:ext>
            </a:extLst>
          </p:cNvPr>
          <p:cNvSpPr/>
          <p:nvPr/>
        </p:nvSpPr>
        <p:spPr>
          <a:xfrm>
            <a:off x="0" y="690685"/>
            <a:ext cx="120831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The comparison of the observed variations to predictions from models of nuclear burning in stars can help us to discover </a:t>
            </a:r>
            <a:r>
              <a:rPr lang="en-US" sz="2400" b="1" dirty="0"/>
              <a:t>the physical origin of the isotopic variations</a:t>
            </a:r>
            <a:r>
              <a:rPr lang="en-US" sz="2400" dirty="0"/>
              <a:t>.  </a:t>
            </a:r>
          </a:p>
          <a:p>
            <a:pPr algn="ctr"/>
            <a:r>
              <a:rPr lang="en-US" sz="2400" dirty="0"/>
              <a:t>However, this comparison has been limited to a handful of model predictions because: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CC6B82-E46C-9347-BCB3-DF6712E269CA}"/>
              </a:ext>
            </a:extLst>
          </p:cNvPr>
          <p:cNvSpPr txBox="1"/>
          <p:nvPr/>
        </p:nvSpPr>
        <p:spPr>
          <a:xfrm>
            <a:off x="7269772" y="5695489"/>
            <a:ext cx="3512436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See Mattias </a:t>
            </a:r>
            <a:r>
              <a:rPr lang="en-US" sz="2800" dirty="0" err="1"/>
              <a:t>Ek’s</a:t>
            </a:r>
            <a:r>
              <a:rPr lang="en-US" sz="2800" dirty="0"/>
              <a:t> talk</a:t>
            </a:r>
          </a:p>
        </p:txBody>
      </p:sp>
    </p:spTree>
    <p:extLst>
      <p:ext uri="{BB962C8B-B14F-4D97-AF65-F5344CB8AC3E}">
        <p14:creationId xmlns:p14="http://schemas.microsoft.com/office/powerpoint/2010/main" val="2419426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79EC5-45C1-4974-BE27-9D560D525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NA4 Mass Spectrometry Network: Introduction</a:t>
            </a:r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0551CA-A072-E244-B999-9D43B95177FE}"/>
              </a:ext>
            </a:extLst>
          </p:cNvPr>
          <p:cNvSpPr/>
          <p:nvPr/>
        </p:nvSpPr>
        <p:spPr>
          <a:xfrm>
            <a:off x="54426" y="1814813"/>
            <a:ext cx="370114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(I) the predicted stellar abundances need to be transformed into a</a:t>
            </a:r>
          </a:p>
          <a:p>
            <a:r>
              <a:rPr lang="en-US" sz="2400" b="1" dirty="0"/>
              <a:t>representation that nuclear astrophysicists are unaccustomed to.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A712ED-0CE0-2448-8793-D1F2E12F4F14}"/>
              </a:ext>
            </a:extLst>
          </p:cNvPr>
          <p:cNvSpPr/>
          <p:nvPr/>
        </p:nvSpPr>
        <p:spPr>
          <a:xfrm>
            <a:off x="7500394" y="1812055"/>
            <a:ext cx="48034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(II) the stellar models are not fully available to/manageable by </a:t>
            </a:r>
            <a:r>
              <a:rPr lang="en-US" sz="2400" b="1" dirty="0" err="1"/>
              <a:t>cosmochemists</a:t>
            </a:r>
            <a:r>
              <a:rPr lang="en-US" sz="2400" b="1" dirty="0"/>
              <a:t> and planetary science researchers. </a:t>
            </a:r>
          </a:p>
        </p:txBody>
      </p:sp>
      <p:pic>
        <p:nvPicPr>
          <p:cNvPr id="9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182B0F7E-DE7D-0749-940A-DC556322B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6" y="4123137"/>
            <a:ext cx="2765502" cy="170386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3F3BA43-7550-ED43-9069-0FCE43D790F8}"/>
              </a:ext>
            </a:extLst>
          </p:cNvPr>
          <p:cNvSpPr/>
          <p:nvPr/>
        </p:nvSpPr>
        <p:spPr>
          <a:xfrm>
            <a:off x="0" y="690685"/>
            <a:ext cx="120831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The comparison of the observed variations to predictions from models of nuclear burning in stars can help us to discover </a:t>
            </a:r>
            <a:r>
              <a:rPr lang="en-US" sz="2400" b="1" dirty="0"/>
              <a:t>the physical origin of the isotopic variations</a:t>
            </a:r>
            <a:r>
              <a:rPr lang="en-US" sz="2400" dirty="0"/>
              <a:t>.  </a:t>
            </a:r>
          </a:p>
          <a:p>
            <a:pPr algn="ctr"/>
            <a:r>
              <a:rPr lang="en-US" sz="2400" dirty="0"/>
              <a:t>However, this comparison has been limited to a handful of model predictions because: </a:t>
            </a:r>
          </a:p>
        </p:txBody>
      </p:sp>
    </p:spTree>
    <p:extLst>
      <p:ext uri="{BB962C8B-B14F-4D97-AF65-F5344CB8AC3E}">
        <p14:creationId xmlns:p14="http://schemas.microsoft.com/office/powerpoint/2010/main" val="1843173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79EC5-45C1-4974-BE27-9D560D525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NA4 Mass Spectrometry Network: Introduction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4FAEC5-6A88-FB42-BD86-1620F27DD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0454" y="1651712"/>
            <a:ext cx="5221463" cy="391892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72801F4-9168-834D-BD63-523E313D78BB}"/>
              </a:ext>
            </a:extLst>
          </p:cNvPr>
          <p:cNvSpPr/>
          <p:nvPr/>
        </p:nvSpPr>
        <p:spPr>
          <a:xfrm>
            <a:off x="7500394" y="1812055"/>
            <a:ext cx="48034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(II) the stellar models are not fully available to/manageable by </a:t>
            </a:r>
            <a:r>
              <a:rPr lang="en-US" sz="2400" b="1" dirty="0" err="1"/>
              <a:t>cosmochemists</a:t>
            </a:r>
            <a:r>
              <a:rPr lang="en-US" sz="2400" b="1" dirty="0"/>
              <a:t> and planetary science researchers. 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0551CA-A072-E244-B999-9D43B95177FE}"/>
              </a:ext>
            </a:extLst>
          </p:cNvPr>
          <p:cNvSpPr/>
          <p:nvPr/>
        </p:nvSpPr>
        <p:spPr>
          <a:xfrm>
            <a:off x="54426" y="1814813"/>
            <a:ext cx="370114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(I) the predicted stellar abundances need to be transformed into a</a:t>
            </a:r>
          </a:p>
          <a:p>
            <a:r>
              <a:rPr lang="en-US" sz="2400" b="1" dirty="0"/>
              <a:t>representation that nuclear astrophysicists are unaccustomed to.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DF25C7-0A93-8843-AEE9-739A9DC57A71}"/>
              </a:ext>
            </a:extLst>
          </p:cNvPr>
          <p:cNvSpPr txBox="1"/>
          <p:nvPr/>
        </p:nvSpPr>
        <p:spPr>
          <a:xfrm>
            <a:off x="2968062" y="5527314"/>
            <a:ext cx="449718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Abundance profiles in the ejecta of a core-collapse supernova (Marco </a:t>
            </a:r>
            <a:r>
              <a:rPr lang="en-US" dirty="0" err="1"/>
              <a:t>Pignatari</a:t>
            </a:r>
            <a:r>
              <a:rPr lang="en-US" dirty="0"/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446186-A8C8-BF43-A575-9AC50FFFD307}"/>
              </a:ext>
            </a:extLst>
          </p:cNvPr>
          <p:cNvSpPr txBox="1"/>
          <p:nvPr/>
        </p:nvSpPr>
        <p:spPr>
          <a:xfrm>
            <a:off x="7465241" y="3360536"/>
            <a:ext cx="46179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Abundances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(not yields) are need – often these are not even published!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Radioactive contributions depends on time scale relative to dust formation and chemistry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Mixing of nearby layers?</a:t>
            </a:r>
          </a:p>
        </p:txBody>
      </p:sp>
      <p:pic>
        <p:nvPicPr>
          <p:cNvPr id="12" name="Picture 11" descr="Chart, scatter chart&#10;&#10;Description automatically generated">
            <a:extLst>
              <a:ext uri="{FF2B5EF4-FFF2-40B4-BE49-F238E27FC236}">
                <a16:creationId xmlns:a16="http://schemas.microsoft.com/office/drawing/2014/main" id="{50494320-0D09-2B4B-A449-91C79C364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26" y="4123137"/>
            <a:ext cx="2765502" cy="17038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33C1E99-909F-4649-8340-6A77B8A1F3E6}"/>
              </a:ext>
            </a:extLst>
          </p:cNvPr>
          <p:cNvSpPr/>
          <p:nvPr/>
        </p:nvSpPr>
        <p:spPr>
          <a:xfrm>
            <a:off x="0" y="690685"/>
            <a:ext cx="120831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The comparison of the observed variations to predictions from models of nuclear burning in stars can help us to discover </a:t>
            </a:r>
            <a:r>
              <a:rPr lang="en-US" sz="2400" b="1" dirty="0"/>
              <a:t>the physical origin of the isotopic variations</a:t>
            </a:r>
            <a:r>
              <a:rPr lang="en-US" sz="2400" dirty="0"/>
              <a:t>.  </a:t>
            </a:r>
          </a:p>
          <a:p>
            <a:pPr algn="ctr"/>
            <a:r>
              <a:rPr lang="en-US" sz="2400" dirty="0"/>
              <a:t>However, this comparison has been limited to a handful of model predictions because: </a:t>
            </a:r>
          </a:p>
        </p:txBody>
      </p:sp>
    </p:spTree>
    <p:extLst>
      <p:ext uri="{BB962C8B-B14F-4D97-AF65-F5344CB8AC3E}">
        <p14:creationId xmlns:p14="http://schemas.microsoft.com/office/powerpoint/2010/main" val="3725029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79EC5-45C1-4974-BE27-9D560D525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NA4 Mass Spectrometry Network: Introduction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4FAEC5-6A88-FB42-BD86-1620F27DD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6433" y="3377017"/>
            <a:ext cx="3755567" cy="281871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30551CA-A072-E244-B999-9D43B95177FE}"/>
              </a:ext>
            </a:extLst>
          </p:cNvPr>
          <p:cNvSpPr/>
          <p:nvPr/>
        </p:nvSpPr>
        <p:spPr>
          <a:xfrm>
            <a:off x="54426" y="1814813"/>
            <a:ext cx="370114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(I) the predicted stellar abundances need to be transformed into a</a:t>
            </a:r>
          </a:p>
          <a:p>
            <a:r>
              <a:rPr lang="en-US" sz="2400" b="1" dirty="0"/>
              <a:t>representation that nuclear astrophysicists are unaccustomed to.</a:t>
            </a:r>
          </a:p>
        </p:txBody>
      </p:sp>
      <p:pic>
        <p:nvPicPr>
          <p:cNvPr id="1028" name="Picture 4" descr="الكيميائيين, التعليم, ابحاث, تجربة PNG والمتجهات للتحميل مجانا | Science  icons, Graphic design background templates, Pharmacy art">
            <a:extLst>
              <a:ext uri="{FF2B5EF4-FFF2-40B4-BE49-F238E27FC236}">
                <a16:creationId xmlns:a16="http://schemas.microsoft.com/office/drawing/2014/main" id="{A0BF3C9F-DE02-4742-A455-931F43506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898" y="4381207"/>
            <a:ext cx="1328057" cy="132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61BC35-BA6A-DA40-97C4-103784D5D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9898" y="4122344"/>
            <a:ext cx="1557031" cy="132805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85FA412-AF41-B346-8261-59E0569092CF}"/>
              </a:ext>
            </a:extLst>
          </p:cNvPr>
          <p:cNvSpPr/>
          <p:nvPr/>
        </p:nvSpPr>
        <p:spPr>
          <a:xfrm>
            <a:off x="7500394" y="1812055"/>
            <a:ext cx="48034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(II) the stellar models are not fully available to/manageable by </a:t>
            </a:r>
            <a:r>
              <a:rPr lang="en-US" sz="2400" b="1" dirty="0" err="1"/>
              <a:t>cosmochemists</a:t>
            </a:r>
            <a:r>
              <a:rPr lang="en-US" sz="2400" b="1" dirty="0"/>
              <a:t> and planetary science researchers. </a:t>
            </a:r>
          </a:p>
        </p:txBody>
      </p:sp>
      <p:pic>
        <p:nvPicPr>
          <p:cNvPr id="13" name="Picture 12" descr="Chart, scatter chart&#10;&#10;Description automatically generated">
            <a:extLst>
              <a:ext uri="{FF2B5EF4-FFF2-40B4-BE49-F238E27FC236}">
                <a16:creationId xmlns:a16="http://schemas.microsoft.com/office/drawing/2014/main" id="{621A2410-D0B2-2D49-BF2C-75BF9B8B8B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26" y="4123137"/>
            <a:ext cx="2765502" cy="170386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A09F7C7-C530-A249-8AF7-240747D9E278}"/>
              </a:ext>
            </a:extLst>
          </p:cNvPr>
          <p:cNvSpPr/>
          <p:nvPr/>
        </p:nvSpPr>
        <p:spPr>
          <a:xfrm>
            <a:off x="0" y="690685"/>
            <a:ext cx="120831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The comparison of the observed variations to predictions from models of nuclear burning in stars can help us to discover </a:t>
            </a:r>
            <a:r>
              <a:rPr lang="en-US" sz="2400" b="1" dirty="0"/>
              <a:t>the physical origin of the isotopic variations</a:t>
            </a:r>
            <a:r>
              <a:rPr lang="en-US" sz="2400" dirty="0"/>
              <a:t>.  </a:t>
            </a:r>
          </a:p>
          <a:p>
            <a:pPr algn="ctr"/>
            <a:r>
              <a:rPr lang="en-US" sz="2400" dirty="0"/>
              <a:t>However, this comparison has been limited to a handful of model predictions because: </a:t>
            </a:r>
          </a:p>
        </p:txBody>
      </p:sp>
    </p:spTree>
    <p:extLst>
      <p:ext uri="{BB962C8B-B14F-4D97-AF65-F5344CB8AC3E}">
        <p14:creationId xmlns:p14="http://schemas.microsoft.com/office/powerpoint/2010/main" val="12259438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hETEC-INFRA">
      <a:dk1>
        <a:sysClr val="windowText" lastClr="000000"/>
      </a:dk1>
      <a:lt1>
        <a:sysClr val="window" lastClr="FFFFFF"/>
      </a:lt1>
      <a:dk2>
        <a:srgbClr val="005AA0"/>
      </a:dk2>
      <a:lt2>
        <a:srgbClr val="FAAF00"/>
      </a:lt2>
      <a:accent1>
        <a:srgbClr val="003399"/>
      </a:accent1>
      <a:accent2>
        <a:srgbClr val="FFCC00"/>
      </a:accent2>
      <a:accent3>
        <a:srgbClr val="F0781E"/>
      </a:accent3>
      <a:accent4>
        <a:srgbClr val="6699CC"/>
      </a:accent4>
      <a:accent5>
        <a:srgbClr val="EE99AA"/>
      </a:accent5>
      <a:accent6>
        <a:srgbClr val="EECC66"/>
      </a:accent6>
      <a:hlink>
        <a:srgbClr val="0000FF"/>
      </a:hlink>
      <a:folHlink>
        <a:srgbClr val="0000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11227</TotalTime>
  <Words>1175</Words>
  <Application>Microsoft Macintosh PowerPoint</Application>
  <PresentationFormat>Widescreen</PresentationFormat>
  <Paragraphs>107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Wingdings</vt:lpstr>
      <vt:lpstr>Office Theme</vt:lpstr>
      <vt:lpstr>NA4 Mass Spectrometry Network</vt:lpstr>
      <vt:lpstr>NA4 Mass Spectrometry Network: Introduction</vt:lpstr>
      <vt:lpstr>NA4 Mass Spectrometry Network: Introduction</vt:lpstr>
      <vt:lpstr>NA4 Mass Spectrometry Network: Introduction</vt:lpstr>
      <vt:lpstr>NA4 Mass Spectrometry Network: Introduction</vt:lpstr>
      <vt:lpstr>NA4 Mass Spectrometry Network: Introduction</vt:lpstr>
      <vt:lpstr>NA4 Mass Spectrometry Network: Introduction</vt:lpstr>
      <vt:lpstr>NA4 Mass Spectrometry Network: Introduction</vt:lpstr>
      <vt:lpstr>NA4 Mass Spectrometry Network: Introduction</vt:lpstr>
      <vt:lpstr>NA4 Mass Spectrometry Network: Introduction</vt:lpstr>
      <vt:lpstr>NA4 Mass Spectrometry Network: D9.1</vt:lpstr>
      <vt:lpstr>NA4 Mass Spectrometry Network: D9.2</vt:lpstr>
      <vt:lpstr>NA4 Mass Spectrometry Network</vt:lpstr>
      <vt:lpstr>NA4 Mass Spectrometry Network: D9.3</vt:lpstr>
      <vt:lpstr>NA4 Mass Spectrometry Network: Future D9.4, D9.5, D9.6</vt:lpstr>
      <vt:lpstr>NA4 Mass Spectrometry Network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ChETEC-INFRA</dc:creator>
  <cp:lastModifiedBy>Maria Lugaro</cp:lastModifiedBy>
  <cp:revision>81</cp:revision>
  <dcterms:created xsi:type="dcterms:W3CDTF">2021-12-14T05:19:19Z</dcterms:created>
  <dcterms:modified xsi:type="dcterms:W3CDTF">2023-06-06T21:23:03Z</dcterms:modified>
</cp:coreProperties>
</file>