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5" r:id="rId2"/>
    <p:sldId id="266" r:id="rId3"/>
    <p:sldId id="268" r:id="rId4"/>
    <p:sldId id="270" r:id="rId5"/>
    <p:sldId id="281" r:id="rId6"/>
    <p:sldId id="282" r:id="rId7"/>
    <p:sldId id="283" r:id="rId8"/>
    <p:sldId id="279" r:id="rId9"/>
    <p:sldId id="288" r:id="rId10"/>
    <p:sldId id="290" r:id="rId11"/>
    <p:sldId id="287" r:id="rId12"/>
    <p:sldId id="289" r:id="rId13"/>
    <p:sldId id="280" r:id="rId14"/>
    <p:sldId id="284" r:id="rId15"/>
    <p:sldId id="291" r:id="rId16"/>
    <p:sldId id="286" r:id="rId17"/>
    <p:sldId id="293" r:id="rId18"/>
    <p:sldId id="2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00" autoAdjust="0"/>
    <p:restoredTop sz="94660"/>
  </p:normalViewPr>
  <p:slideViewPr>
    <p:cSldViewPr snapToGrid="0">
      <p:cViewPr varScale="1">
        <p:scale>
          <a:sx n="59" d="100"/>
          <a:sy n="59" d="100"/>
        </p:scale>
        <p:origin x="76" y="176"/>
      </p:cViewPr>
      <p:guideLst/>
    </p:cSldViewPr>
  </p:slideViewPr>
  <p:notesTextViewPr>
    <p:cViewPr>
      <p:scale>
        <a:sx n="1" d="1"/>
        <a:sy n="1" d="1"/>
      </p:scale>
      <p:origin x="0" y="0"/>
    </p:cViewPr>
  </p:notesTextViewPr>
  <p:sorterViewPr>
    <p:cViewPr varScale="1">
      <p:scale>
        <a:sx n="100" d="100"/>
        <a:sy n="100" d="100"/>
      </p:scale>
      <p:origin x="0" y="-5468"/>
    </p:cViewPr>
  </p:sorterViewPr>
  <p:notesViewPr>
    <p:cSldViewPr snapToGrid="0" showGuides="1">
      <p:cViewPr varScale="1">
        <p:scale>
          <a:sx n="49" d="100"/>
          <a:sy n="49" d="100"/>
        </p:scale>
        <p:origin x="266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a:extLst>
              <a:ext uri="{FF2B5EF4-FFF2-40B4-BE49-F238E27FC236}">
                <a16:creationId xmlns:a16="http://schemas.microsoft.com/office/drawing/2014/main" id="{B6747B24-5573-4707-9FB2-2B554F9F77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Contenidor de data 2">
            <a:extLst>
              <a:ext uri="{FF2B5EF4-FFF2-40B4-BE49-F238E27FC236}">
                <a16:creationId xmlns:a16="http://schemas.microsoft.com/office/drawing/2014/main" id="{5C12C42D-DD53-4883-B2C1-0593E0623D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423550-EEC1-4D92-B8AE-850AA284EB2D}" type="datetimeFigureOut">
              <a:rPr lang="ca-ES" smtClean="0"/>
              <a:t>7/6/2023</a:t>
            </a:fld>
            <a:endParaRPr lang="ca-ES"/>
          </a:p>
        </p:txBody>
      </p:sp>
      <p:sp>
        <p:nvSpPr>
          <p:cNvPr id="4" name="Contenidor de peu de pàgina 3">
            <a:extLst>
              <a:ext uri="{FF2B5EF4-FFF2-40B4-BE49-F238E27FC236}">
                <a16:creationId xmlns:a16="http://schemas.microsoft.com/office/drawing/2014/main" id="{211D3D7A-C9A4-40F0-8BEF-5100D2676D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ca-ES"/>
              <a:t>Jordi José, UPC Barcelona, jordi.jose@upc.edu, chetec-infra.eu</a:t>
            </a:r>
          </a:p>
        </p:txBody>
      </p:sp>
      <p:sp>
        <p:nvSpPr>
          <p:cNvPr id="5" name="Contenidor de número de diapositiva 4">
            <a:extLst>
              <a:ext uri="{FF2B5EF4-FFF2-40B4-BE49-F238E27FC236}">
                <a16:creationId xmlns:a16="http://schemas.microsoft.com/office/drawing/2014/main" id="{D04E261B-A80E-433E-A2D4-A606DAA2A2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7F90BE-5C4F-4542-A793-D07F36F5752D}" type="slidenum">
              <a:rPr lang="ca-ES" smtClean="0"/>
              <a:t>‹#›</a:t>
            </a:fld>
            <a:endParaRPr lang="ca-ES"/>
          </a:p>
        </p:txBody>
      </p:sp>
    </p:spTree>
    <p:extLst>
      <p:ext uri="{BB962C8B-B14F-4D97-AF65-F5344CB8AC3E}">
        <p14:creationId xmlns:p14="http://schemas.microsoft.com/office/powerpoint/2010/main" val="29148770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BEA06-83E8-4A50-A371-C7D996566E8D}" type="datetimeFigureOut">
              <a:rPr lang="en-GB" smtClean="0"/>
              <a:t>07/06/2023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Jordi José, UPC Barcelona, jordi.jose@upc.edu, chetec-infra.eu</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CB661-B31E-43DF-8126-74E4CC5F3F83}" type="slidenum">
              <a:rPr lang="en-GB" smtClean="0"/>
              <a:t>‹#›</a:t>
            </a:fld>
            <a:endParaRPr lang="en-GB"/>
          </a:p>
        </p:txBody>
      </p:sp>
    </p:spTree>
    <p:extLst>
      <p:ext uri="{BB962C8B-B14F-4D97-AF65-F5344CB8AC3E}">
        <p14:creationId xmlns:p14="http://schemas.microsoft.com/office/powerpoint/2010/main" val="20733004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tx2"/>
            </a:gs>
            <a:gs pos="50000">
              <a:srgbClr val="005AA0"/>
            </a:gs>
            <a:gs pos="100000">
              <a:schemeClr val="tx2">
                <a:alpha val="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9A86-9B33-4E17-9EBD-B92BF898C8BE}"/>
              </a:ext>
            </a:extLst>
          </p:cNvPr>
          <p:cNvSpPr>
            <a:spLocks noGrp="1"/>
          </p:cNvSpPr>
          <p:nvPr>
            <p:ph type="ctrTitle"/>
          </p:nvPr>
        </p:nvSpPr>
        <p:spPr>
          <a:xfrm>
            <a:off x="0" y="2456087"/>
            <a:ext cx="12192000" cy="972913"/>
          </a:xfrm>
          <a:prstGeom prst="rect">
            <a:avLst/>
          </a:prstGeom>
          <a:noFill/>
        </p:spPr>
        <p:txBody>
          <a:bodyPr lIns="180000" tIns="180000" rIns="180000" bIns="180000" anchor="b">
            <a:spAutoFit/>
          </a:bodyPr>
          <a:lstStyle>
            <a:lvl1pPr algn="ctr">
              <a:defRPr sz="4400" b="1">
                <a:solidFill>
                  <a:schemeClr val="bg1"/>
                </a:solidFill>
                <a:latin typeface="Arial" panose="020B0604020202020204" pitchFamily="34" charset="0"/>
                <a:cs typeface="Arial" panose="020B0604020202020204" pitchFamily="34" charset="0"/>
              </a:defRPr>
            </a:lvl1pPr>
          </a:lstStyle>
          <a:p>
            <a:endParaRPr lang="en-GB" dirty="0"/>
          </a:p>
        </p:txBody>
      </p:sp>
      <p:sp>
        <p:nvSpPr>
          <p:cNvPr id="14" name="Text Placeholder 13">
            <a:extLst>
              <a:ext uri="{FF2B5EF4-FFF2-40B4-BE49-F238E27FC236}">
                <a16:creationId xmlns:a16="http://schemas.microsoft.com/office/drawing/2014/main" id="{5225E095-501E-4F8E-91FB-3F6A2B2AEBC1}"/>
              </a:ext>
            </a:extLst>
          </p:cNvPr>
          <p:cNvSpPr>
            <a:spLocks noGrp="1"/>
          </p:cNvSpPr>
          <p:nvPr>
            <p:ph type="body" sz="quarter" idx="11" hasCustomPrompt="1"/>
          </p:nvPr>
        </p:nvSpPr>
        <p:spPr>
          <a:xfrm>
            <a:off x="0" y="3429000"/>
            <a:ext cx="12192000" cy="914400"/>
          </a:xfrm>
          <a:prstGeom prst="rect">
            <a:avLst/>
          </a:prstGeom>
        </p:spPr>
        <p:txBody>
          <a:bodyPr lIns="180000" tIns="180000" rIns="180000" bIns="180000"/>
          <a:lstStyle>
            <a:lvl1pPr marL="0" indent="0" algn="ctr">
              <a:buNone/>
              <a:defRPr sz="3600">
                <a:solidFill>
                  <a:schemeClr val="bg1"/>
                </a:solidFill>
              </a:defRPr>
            </a:lvl1pPr>
          </a:lstStyle>
          <a:p>
            <a:pPr lvl="0"/>
            <a:r>
              <a:rPr lang="en-US" dirty="0"/>
              <a:t>Click to add subtitle</a:t>
            </a:r>
            <a:endParaRPr lang="en-GB" dirty="0"/>
          </a:p>
        </p:txBody>
      </p:sp>
      <p:grpSp>
        <p:nvGrpSpPr>
          <p:cNvPr id="18" name="Group 17">
            <a:extLst>
              <a:ext uri="{FF2B5EF4-FFF2-40B4-BE49-F238E27FC236}">
                <a16:creationId xmlns:a16="http://schemas.microsoft.com/office/drawing/2014/main" id="{F009B2D4-B844-4442-9CB2-F6E29383B6E5}"/>
              </a:ext>
            </a:extLst>
          </p:cNvPr>
          <p:cNvGrpSpPr/>
          <p:nvPr userDrawn="1"/>
        </p:nvGrpSpPr>
        <p:grpSpPr>
          <a:xfrm>
            <a:off x="8056040" y="0"/>
            <a:ext cx="4135960" cy="1471511"/>
            <a:chOff x="180000" y="0"/>
            <a:chExt cx="4135960" cy="1471511"/>
          </a:xfrm>
        </p:grpSpPr>
        <p:pic>
          <p:nvPicPr>
            <p:cNvPr id="4" name="Picture 3" descr="Background pattern&#10;&#10;Description automatically generated">
              <a:extLst>
                <a:ext uri="{FF2B5EF4-FFF2-40B4-BE49-F238E27FC236}">
                  <a16:creationId xmlns:a16="http://schemas.microsoft.com/office/drawing/2014/main" id="{1038683B-DCC8-4818-A0B1-B7E2B38F06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0" y="180000"/>
              <a:ext cx="1615960" cy="1080000"/>
            </a:xfrm>
            <a:prstGeom prst="rect">
              <a:avLst/>
            </a:prstGeom>
          </p:spPr>
        </p:pic>
        <p:sp>
          <p:nvSpPr>
            <p:cNvPr id="17" name="TextBox 16">
              <a:extLst>
                <a:ext uri="{FF2B5EF4-FFF2-40B4-BE49-F238E27FC236}">
                  <a16:creationId xmlns:a16="http://schemas.microsoft.com/office/drawing/2014/main" id="{24CC97E1-E6E6-4AD9-BDD6-FF2EB78859BB}"/>
                </a:ext>
              </a:extLst>
            </p:cNvPr>
            <p:cNvSpPr txBox="1"/>
            <p:nvPr userDrawn="1"/>
          </p:nvSpPr>
          <p:spPr>
            <a:xfrm>
              <a:off x="1795960" y="0"/>
              <a:ext cx="2520000" cy="1471511"/>
            </a:xfrm>
            <a:prstGeom prst="rect">
              <a:avLst/>
            </a:prstGeom>
            <a:noFill/>
          </p:spPr>
          <p:txBody>
            <a:bodyPr wrap="square" lIns="180000" tIns="180000" rIns="180000" bIns="180000" rtlCol="0">
              <a:spAutoFit/>
            </a:bodyPr>
            <a:lstStyle/>
            <a:p>
              <a:r>
                <a:rPr lang="en-US" sz="1200" dirty="0">
                  <a:solidFill>
                    <a:schemeClr val="accent2"/>
                  </a:solidFill>
                </a:rPr>
                <a:t>This project has received funding from the European Union’s Horizon 2020 research and innovation </a:t>
              </a:r>
              <a:r>
                <a:rPr lang="en-US" sz="1200" dirty="0" err="1">
                  <a:solidFill>
                    <a:schemeClr val="accent2"/>
                  </a:solidFill>
                </a:rPr>
                <a:t>programme</a:t>
              </a:r>
              <a:r>
                <a:rPr lang="en-US" sz="1200" dirty="0">
                  <a:solidFill>
                    <a:schemeClr val="accent2"/>
                  </a:solidFill>
                </a:rPr>
                <a:t> under grant agreement No 101008324 (ChETEC-INFRA).</a:t>
              </a:r>
              <a:endParaRPr lang="en-GB" sz="1200" dirty="0">
                <a:solidFill>
                  <a:schemeClr val="accent2"/>
                </a:solidFill>
              </a:endParaRPr>
            </a:p>
          </p:txBody>
        </p:sp>
      </p:grpSp>
      <p:sp>
        <p:nvSpPr>
          <p:cNvPr id="19" name="Rectangle 18">
            <a:extLst>
              <a:ext uri="{FF2B5EF4-FFF2-40B4-BE49-F238E27FC236}">
                <a16:creationId xmlns:a16="http://schemas.microsoft.com/office/drawing/2014/main" id="{B2D1BC9E-CFD0-42CD-A6CB-96B9CC736404}"/>
              </a:ext>
            </a:extLst>
          </p:cNvPr>
          <p:cNvSpPr/>
          <p:nvPr userDrawn="1"/>
        </p:nvSpPr>
        <p:spPr>
          <a:xfrm>
            <a:off x="0" y="1440000"/>
            <a:ext cx="12192000" cy="36000"/>
          </a:xfrm>
          <a:prstGeom prst="rect">
            <a:avLst/>
          </a:prstGeom>
          <a:gradFill flip="none" rotWithShape="1">
            <a:gsLst>
              <a:gs pos="0">
                <a:schemeClr val="bg2"/>
              </a:gs>
              <a:gs pos="100000">
                <a:schemeClr val="bg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Logo&#10;&#10;Description automatically generated">
            <a:extLst>
              <a:ext uri="{FF2B5EF4-FFF2-40B4-BE49-F238E27FC236}">
                <a16:creationId xmlns:a16="http://schemas.microsoft.com/office/drawing/2014/main" id="{C7E82F0A-067D-4295-923D-D594920F94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0" y="180000"/>
            <a:ext cx="1570280" cy="1080000"/>
          </a:xfrm>
          <a:prstGeom prst="rect">
            <a:avLst/>
          </a:prstGeom>
        </p:spPr>
      </p:pic>
      <p:sp>
        <p:nvSpPr>
          <p:cNvPr id="24" name="Rectangle 23">
            <a:extLst>
              <a:ext uri="{FF2B5EF4-FFF2-40B4-BE49-F238E27FC236}">
                <a16:creationId xmlns:a16="http://schemas.microsoft.com/office/drawing/2014/main" id="{2CCEF895-FB52-46E7-8E5D-3442FEDCF881}"/>
              </a:ext>
            </a:extLst>
          </p:cNvPr>
          <p:cNvSpPr/>
          <p:nvPr userDrawn="1"/>
        </p:nvSpPr>
        <p:spPr>
          <a:xfrm>
            <a:off x="0" y="6120000"/>
            <a:ext cx="12192000" cy="36000"/>
          </a:xfrm>
          <a:prstGeom prst="rect">
            <a:avLst/>
          </a:prstGeom>
          <a:gradFill flip="none" rotWithShape="1">
            <a:gsLst>
              <a:gs pos="0">
                <a:schemeClr val="tx2"/>
              </a:gs>
              <a:gs pos="100000">
                <a:schemeClr val="tx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621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0921-B9C2-4AA4-AFB0-1558AACF1492}"/>
              </a:ext>
            </a:extLst>
          </p:cNvPr>
          <p:cNvSpPr>
            <a:spLocks noGrp="1"/>
          </p:cNvSpPr>
          <p:nvPr>
            <p:ph type="title"/>
          </p:nvPr>
        </p:nvSpPr>
        <p:spPr>
          <a:xfrm>
            <a:off x="0" y="0"/>
            <a:ext cx="12192000" cy="756000"/>
          </a:xfrm>
          <a:prstGeom prst="rect">
            <a:avLst/>
          </a:prstGeom>
          <a:noFill/>
        </p:spPr>
        <p:txBody>
          <a:bodyPr wrap="none" lIns="180000" tIns="180000" rIns="180000" bIns="180000" anchor="t">
            <a:noAutofit/>
          </a:bodyPr>
          <a:lstStyle>
            <a:lvl1pPr algn="ctr">
              <a:defRPr sz="2800" b="0">
                <a:solidFill>
                  <a:schemeClr val="tx2"/>
                </a:solidFill>
                <a:latin typeface="Arial" panose="020B0604020202020204" pitchFamily="34" charset="0"/>
                <a:cs typeface="Arial" panose="020B0604020202020204" pitchFamily="34" charset="0"/>
              </a:defRPr>
            </a:lvl1pPr>
          </a:lstStyle>
          <a:p>
            <a:endParaRPr lang="en-GB" dirty="0"/>
          </a:p>
        </p:txBody>
      </p:sp>
      <p:sp>
        <p:nvSpPr>
          <p:cNvPr id="20" name="TextBox 19">
            <a:extLst>
              <a:ext uri="{FF2B5EF4-FFF2-40B4-BE49-F238E27FC236}">
                <a16:creationId xmlns:a16="http://schemas.microsoft.com/office/drawing/2014/main" id="{D1D705A3-D1D1-4825-BF8A-172432684E5C}"/>
              </a:ext>
            </a:extLst>
          </p:cNvPr>
          <p:cNvSpPr txBox="1"/>
          <p:nvPr userDrawn="1"/>
        </p:nvSpPr>
        <p:spPr>
          <a:xfrm>
            <a:off x="10922133" y="6309818"/>
            <a:ext cx="551067" cy="548182"/>
          </a:xfrm>
          <a:prstGeom prst="rect">
            <a:avLst/>
          </a:prstGeom>
          <a:noFill/>
          <a:ln>
            <a:noFill/>
          </a:ln>
        </p:spPr>
        <p:txBody>
          <a:bodyPr wrap="none" lIns="180000" tIns="180000" rIns="180000" bIns="180000" rtlCol="0" anchor="b">
            <a:spAutoFit/>
          </a:bodyPr>
          <a:lstStyle/>
          <a:p>
            <a:pPr algn="r"/>
            <a:fld id="{303B77FF-B131-4146-B563-69A073736FA1}" type="slidenum">
              <a:rPr lang="en-GB" sz="1200" smtClean="0">
                <a:solidFill>
                  <a:schemeClr val="tx2"/>
                </a:solidFill>
                <a:latin typeface="Arial" panose="020B0604020202020204" pitchFamily="34" charset="0"/>
                <a:cs typeface="Arial" panose="020B0604020202020204" pitchFamily="34" charset="0"/>
              </a:rPr>
              <a:t>‹#›</a:t>
            </a:fld>
            <a:endParaRPr lang="en-GB" sz="1200" dirty="0">
              <a:solidFill>
                <a:schemeClr val="tx2"/>
              </a:solidFill>
              <a:latin typeface="Arial" panose="020B0604020202020204" pitchFamily="34" charset="0"/>
              <a:cs typeface="Arial" panose="020B0604020202020204" pitchFamily="34" charset="0"/>
            </a:endParaRPr>
          </a:p>
        </p:txBody>
      </p:sp>
      <p:pic>
        <p:nvPicPr>
          <p:cNvPr id="9" name="Picture 8" descr="Background pattern&#10;&#10;Description automatically generated">
            <a:extLst>
              <a:ext uri="{FF2B5EF4-FFF2-40B4-BE49-F238E27FC236}">
                <a16:creationId xmlns:a16="http://schemas.microsoft.com/office/drawing/2014/main" id="{2721A67F-C41C-461A-ADBC-7D5BB3A33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73200" y="6318000"/>
            <a:ext cx="538653" cy="360000"/>
          </a:xfrm>
          <a:prstGeom prst="rect">
            <a:avLst/>
          </a:prstGeom>
        </p:spPr>
      </p:pic>
      <p:pic>
        <p:nvPicPr>
          <p:cNvPr id="13" name="Picture 12" descr="Logo&#10;&#10;Description automatically generated">
            <a:extLst>
              <a:ext uri="{FF2B5EF4-FFF2-40B4-BE49-F238E27FC236}">
                <a16:creationId xmlns:a16="http://schemas.microsoft.com/office/drawing/2014/main" id="{46A40A2B-9E96-4634-B4D8-F08B05C9A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0" y="6318000"/>
            <a:ext cx="523427" cy="360000"/>
          </a:xfrm>
          <a:prstGeom prst="rect">
            <a:avLst/>
          </a:prstGeom>
        </p:spPr>
      </p:pic>
      <p:sp>
        <p:nvSpPr>
          <p:cNvPr id="3" name="Rectangle 2">
            <a:extLst>
              <a:ext uri="{FF2B5EF4-FFF2-40B4-BE49-F238E27FC236}">
                <a16:creationId xmlns:a16="http://schemas.microsoft.com/office/drawing/2014/main" id="{E3BD1A5C-C109-4612-A18E-3D41AAA48CB6}"/>
              </a:ext>
            </a:extLst>
          </p:cNvPr>
          <p:cNvSpPr/>
          <p:nvPr userDrawn="1"/>
        </p:nvSpPr>
        <p:spPr>
          <a:xfrm>
            <a:off x="0" y="720000"/>
            <a:ext cx="12192000" cy="36000"/>
          </a:xfrm>
          <a:prstGeom prst="rect">
            <a:avLst/>
          </a:prstGeom>
          <a:gradFill flip="none" rotWithShape="1">
            <a:gsLst>
              <a:gs pos="0">
                <a:schemeClr val="bg2"/>
              </a:gs>
              <a:gs pos="100000">
                <a:schemeClr val="bg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9A186E4-FB69-4F53-AEFB-B5982BAA4358}"/>
              </a:ext>
            </a:extLst>
          </p:cNvPr>
          <p:cNvSpPr/>
          <p:nvPr userDrawn="1"/>
        </p:nvSpPr>
        <p:spPr>
          <a:xfrm>
            <a:off x="0" y="6120000"/>
            <a:ext cx="12192000" cy="36000"/>
          </a:xfrm>
          <a:prstGeom prst="rect">
            <a:avLst/>
          </a:prstGeom>
          <a:gradFill flip="none" rotWithShape="1">
            <a:gsLst>
              <a:gs pos="0">
                <a:schemeClr val="tx2"/>
              </a:gs>
              <a:gs pos="100000">
                <a:schemeClr val="tx2">
                  <a:alpha val="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2116026"/>
      </p:ext>
    </p:extLst>
  </p:cSld>
  <p:clrMapOvr>
    <a:masterClrMapping/>
  </p:clrMapOvr>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A5F1B-8AAE-4BF4-BAD8-EBBFDF0ACE28}"/>
              </a:ext>
            </a:extLst>
          </p:cNvPr>
          <p:cNvSpPr txBox="1"/>
          <p:nvPr userDrawn="1"/>
        </p:nvSpPr>
        <p:spPr>
          <a:xfrm>
            <a:off x="718653" y="6318000"/>
            <a:ext cx="1129751" cy="548182"/>
          </a:xfrm>
          <a:prstGeom prst="rect">
            <a:avLst/>
          </a:prstGeom>
          <a:noFill/>
          <a:ln>
            <a:noFill/>
          </a:ln>
        </p:spPr>
        <p:txBody>
          <a:bodyPr wrap="none" lIns="180000" tIns="180000" rIns="180000" bIns="180000" rtlCol="0" anchor="b">
            <a:spAutoFit/>
          </a:bodyPr>
          <a:lstStyle/>
          <a:p>
            <a:fld id="{48C555F9-E6BB-403B-9837-2D241F02D2CF}" type="datetime1">
              <a:rPr lang="en-GB" sz="1200" smtClean="0">
                <a:solidFill>
                  <a:schemeClr val="tx2"/>
                </a:solidFill>
                <a:latin typeface="Arial" panose="020B0604020202020204" pitchFamily="34" charset="0"/>
                <a:cs typeface="Arial" panose="020B0604020202020204" pitchFamily="34" charset="0"/>
              </a:rPr>
              <a:t>07/06/2023</a:t>
            </a:fld>
            <a:endParaRPr lang="en-GB" sz="1200" dirty="0">
              <a:solidFill>
                <a:schemeClr val="tx2"/>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5BA32E9-B4D6-49D6-BF7C-630E32C66A9D}"/>
              </a:ext>
            </a:extLst>
          </p:cNvPr>
          <p:cNvSpPr txBox="1"/>
          <p:nvPr userDrawn="1"/>
        </p:nvSpPr>
        <p:spPr>
          <a:xfrm>
            <a:off x="1848404" y="6309818"/>
            <a:ext cx="8496000" cy="548182"/>
          </a:xfrm>
          <a:prstGeom prst="rect">
            <a:avLst/>
          </a:prstGeom>
          <a:noFill/>
          <a:ln>
            <a:noFill/>
          </a:ln>
        </p:spPr>
        <p:txBody>
          <a:bodyPr wrap="square" lIns="180000" tIns="180000" rIns="180000" bIns="180000" rtlCol="0" anchor="b">
            <a:spAutoFit/>
          </a:bodyPr>
          <a:lstStyle/>
          <a:p>
            <a:pPr algn="ctr"/>
            <a:r>
              <a:rPr lang="en-GB" sz="1200" dirty="0">
                <a:solidFill>
                  <a:schemeClr val="tx2"/>
                </a:solidFill>
                <a:latin typeface="Arial" panose="020B0604020202020204" pitchFamily="34" charset="0"/>
                <a:cs typeface="Arial" panose="020B0604020202020204" pitchFamily="34" charset="0"/>
              </a:rPr>
              <a:t>Jordi José, UPC Barcelona, jordi.jose@upc.edu, chetec-infra.eu</a:t>
            </a:r>
          </a:p>
        </p:txBody>
      </p:sp>
    </p:spTree>
    <p:extLst>
      <p:ext uri="{BB962C8B-B14F-4D97-AF65-F5344CB8AC3E}">
        <p14:creationId xmlns:p14="http://schemas.microsoft.com/office/powerpoint/2010/main" val="3503723265"/>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C02C-0ECD-4A6C-BDB3-22F8435CD732}"/>
              </a:ext>
            </a:extLst>
          </p:cNvPr>
          <p:cNvSpPr>
            <a:spLocks noGrp="1"/>
          </p:cNvSpPr>
          <p:nvPr>
            <p:ph type="ctrTitle"/>
          </p:nvPr>
        </p:nvSpPr>
        <p:spPr>
          <a:xfrm>
            <a:off x="0" y="1846689"/>
            <a:ext cx="12192000" cy="1582311"/>
          </a:xfrm>
        </p:spPr>
        <p:txBody>
          <a:bodyPr/>
          <a:lstStyle/>
          <a:p>
            <a:r>
              <a:rPr lang="ca-ES" dirty="0"/>
              <a:t>WP6/NA1 </a:t>
            </a:r>
            <a:br>
              <a:rPr lang="ca-ES" dirty="0"/>
            </a:br>
            <a:r>
              <a:rPr lang="ca-ES" dirty="0"/>
              <a:t>“</a:t>
            </a:r>
            <a:r>
              <a:rPr lang="ca-ES" dirty="0" err="1"/>
              <a:t>Comprehensive</a:t>
            </a:r>
            <a:r>
              <a:rPr lang="ca-ES" dirty="0"/>
              <a:t> Nuclear </a:t>
            </a:r>
            <a:r>
              <a:rPr lang="ca-ES" dirty="0" err="1"/>
              <a:t>Astrophysics</a:t>
            </a:r>
            <a:r>
              <a:rPr lang="ca-ES" dirty="0"/>
              <a:t>” </a:t>
            </a:r>
            <a:endParaRPr lang="en-GB" dirty="0"/>
          </a:p>
        </p:txBody>
      </p:sp>
      <p:sp>
        <p:nvSpPr>
          <p:cNvPr id="3" name="Text Placeholder 2">
            <a:extLst>
              <a:ext uri="{FF2B5EF4-FFF2-40B4-BE49-F238E27FC236}">
                <a16:creationId xmlns:a16="http://schemas.microsoft.com/office/drawing/2014/main" id="{52EE0376-BD32-4E1B-90ED-83CC26D36F3E}"/>
              </a:ext>
            </a:extLst>
          </p:cNvPr>
          <p:cNvSpPr>
            <a:spLocks noGrp="1"/>
          </p:cNvSpPr>
          <p:nvPr>
            <p:ph type="body" sz="quarter" idx="11"/>
          </p:nvPr>
        </p:nvSpPr>
        <p:spPr/>
        <p:txBody>
          <a:bodyPr/>
          <a:lstStyle/>
          <a:p>
            <a:r>
              <a:rPr lang="ca-ES" b="1" dirty="0" err="1"/>
              <a:t>ChETEC</a:t>
            </a:r>
            <a:r>
              <a:rPr lang="ca-ES" b="1" dirty="0"/>
              <a:t>-INFRA General </a:t>
            </a:r>
            <a:r>
              <a:rPr lang="ca-ES" b="1" dirty="0" err="1"/>
              <a:t>Assembly</a:t>
            </a:r>
            <a:r>
              <a:rPr lang="ca-ES" b="1" dirty="0"/>
              <a:t> 2023</a:t>
            </a:r>
          </a:p>
          <a:p>
            <a:endParaRPr lang="en-GB" dirty="0"/>
          </a:p>
        </p:txBody>
      </p:sp>
    </p:spTree>
    <p:extLst>
      <p:ext uri="{BB962C8B-B14F-4D97-AF65-F5344CB8AC3E}">
        <p14:creationId xmlns:p14="http://schemas.microsoft.com/office/powerpoint/2010/main" val="1306434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9" name="QuadreDeText 8">
            <a:extLst>
              <a:ext uri="{FF2B5EF4-FFF2-40B4-BE49-F238E27FC236}">
                <a16:creationId xmlns:a16="http://schemas.microsoft.com/office/drawing/2014/main" id="{164B0B0E-6893-4C23-82E4-8E3E43D6C2B4}"/>
              </a:ext>
            </a:extLst>
          </p:cNvPr>
          <p:cNvSpPr txBox="1"/>
          <p:nvPr/>
        </p:nvSpPr>
        <p:spPr>
          <a:xfrm>
            <a:off x="4859189" y="792236"/>
            <a:ext cx="38166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err="1">
                <a:ln>
                  <a:noFill/>
                </a:ln>
                <a:solidFill>
                  <a:srgbClr val="C00000"/>
                </a:solidFill>
                <a:effectLst/>
                <a:uLnTx/>
                <a:uFillTx/>
                <a:latin typeface="Arial" panose="020B0604020202020204"/>
                <a:ea typeface="+mn-ea"/>
                <a:cs typeface="+mn-cs"/>
              </a:rPr>
              <a:t>Identification</a:t>
            </a:r>
            <a:r>
              <a:rPr kumimoji="0" lang="ca-ES" sz="1800" b="0" i="0" u="none" strike="noStrike" kern="1200" cap="none" spc="0" normalizeH="0" baseline="0" noProof="0" dirty="0">
                <a:ln>
                  <a:noFill/>
                </a:ln>
                <a:solidFill>
                  <a:srgbClr val="C00000"/>
                </a:solidFill>
                <a:effectLst/>
                <a:uLnTx/>
                <a:uFillTx/>
                <a:latin typeface="Arial" panose="020B0604020202020204"/>
                <a:ea typeface="+mn-ea"/>
                <a:cs typeface="+mn-cs"/>
              </a:rPr>
              <a:t> of </a:t>
            </a:r>
            <a:r>
              <a:rPr kumimoji="0" lang="ca-ES" sz="1800" b="0" i="0" u="none" strike="noStrike" kern="1200" cap="none" spc="0" normalizeH="0" baseline="0" noProof="0" dirty="0" err="1">
                <a:ln>
                  <a:noFill/>
                </a:ln>
                <a:solidFill>
                  <a:srgbClr val="C00000"/>
                </a:solidFill>
                <a:effectLst/>
                <a:uLnTx/>
                <a:uFillTx/>
                <a:latin typeface="Arial" panose="020B0604020202020204"/>
                <a:ea typeface="+mn-ea"/>
                <a:cs typeface="+mn-cs"/>
              </a:rPr>
              <a:t>key</a:t>
            </a:r>
            <a:r>
              <a:rPr kumimoji="0" lang="ca-ES" sz="1800" b="0" i="0" u="none" strike="noStrike" kern="1200" cap="none" spc="0" normalizeH="0" baseline="0" noProof="0" dirty="0">
                <a:ln>
                  <a:noFill/>
                </a:ln>
                <a:solidFill>
                  <a:srgbClr val="C00000"/>
                </a:solidFill>
                <a:effectLst/>
                <a:uLnTx/>
                <a:uFillTx/>
                <a:latin typeface="Arial" panose="020B0604020202020204"/>
                <a:ea typeface="+mn-ea"/>
                <a:cs typeface="+mn-cs"/>
              </a:rPr>
              <a:t> </a:t>
            </a:r>
            <a:r>
              <a:rPr kumimoji="0" lang="ca-ES" sz="1800" b="0" i="0" u="none" strike="noStrike" kern="1200" cap="none" spc="0" normalizeH="0" baseline="0" noProof="0" dirty="0" err="1">
                <a:ln>
                  <a:noFill/>
                </a:ln>
                <a:solidFill>
                  <a:srgbClr val="C00000"/>
                </a:solidFill>
                <a:effectLst/>
                <a:uLnTx/>
                <a:uFillTx/>
                <a:latin typeface="Arial" panose="020B0604020202020204"/>
                <a:ea typeface="+mn-ea"/>
                <a:cs typeface="+mn-cs"/>
              </a:rPr>
              <a:t>reactions</a:t>
            </a:r>
            <a:r>
              <a:rPr kumimoji="0" lang="ca-ES" sz="1800" b="0" i="0" u="none" strike="noStrike" kern="1200" cap="none" spc="0" normalizeH="0" baseline="0" noProof="0" dirty="0">
                <a:ln>
                  <a:noFill/>
                </a:ln>
                <a:solidFill>
                  <a:srgbClr val="C0000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C00000"/>
                </a:solidFill>
                <a:effectLst/>
                <a:uLnTx/>
                <a:uFillTx/>
                <a:latin typeface="Arial" panose="020B0604020202020204"/>
                <a:ea typeface="+mn-ea"/>
                <a:cs typeface="+mn-cs"/>
              </a:rPr>
              <a:t>of </a:t>
            </a:r>
            <a:r>
              <a:rPr kumimoji="0" lang="ca-ES" sz="1800" b="0" i="0" u="none" strike="noStrike" kern="1200" cap="none" spc="0" normalizeH="0" baseline="0" noProof="0" dirty="0" err="1">
                <a:ln>
                  <a:noFill/>
                </a:ln>
                <a:solidFill>
                  <a:srgbClr val="C00000"/>
                </a:solidFill>
                <a:effectLst/>
                <a:uLnTx/>
                <a:uFillTx/>
                <a:latin typeface="Arial" panose="020B0604020202020204"/>
                <a:ea typeface="+mn-ea"/>
                <a:cs typeface="+mn-cs"/>
              </a:rPr>
              <a:t>astrophysical</a:t>
            </a:r>
            <a:r>
              <a:rPr kumimoji="0" lang="ca-ES" sz="1800" b="0" i="0" u="none" strike="noStrike" kern="1200" cap="none" spc="0" normalizeH="0" baseline="0" noProof="0" dirty="0">
                <a:ln>
                  <a:noFill/>
                </a:ln>
                <a:solidFill>
                  <a:srgbClr val="C00000"/>
                </a:solidFill>
                <a:effectLst/>
                <a:uLnTx/>
                <a:uFillTx/>
                <a:latin typeface="Arial" panose="020B0604020202020204"/>
                <a:ea typeface="+mn-ea"/>
                <a:cs typeface="+mn-cs"/>
              </a:rPr>
              <a:t> </a:t>
            </a:r>
            <a:r>
              <a:rPr kumimoji="0" lang="ca-ES" sz="1800" b="0" i="0" u="none" strike="noStrike" kern="1200" cap="none" spc="0" normalizeH="0" baseline="0" noProof="0" dirty="0" err="1">
                <a:ln>
                  <a:noFill/>
                </a:ln>
                <a:solidFill>
                  <a:srgbClr val="C00000"/>
                </a:solidFill>
                <a:effectLst/>
                <a:uLnTx/>
                <a:uFillTx/>
                <a:latin typeface="Arial" panose="020B0604020202020204"/>
                <a:ea typeface="+mn-ea"/>
                <a:cs typeface="+mn-cs"/>
              </a:rPr>
              <a:t>interest</a:t>
            </a:r>
            <a:endParaRPr kumimoji="0" lang="ca-ES" sz="1800" b="0" i="0" u="none" strike="noStrike" kern="1200" cap="none" spc="0" normalizeH="0" baseline="0" noProof="0" dirty="0">
              <a:ln>
                <a:noFill/>
              </a:ln>
              <a:solidFill>
                <a:srgbClr val="C00000"/>
              </a:solidFill>
              <a:effectLst/>
              <a:uLnTx/>
              <a:uFillTx/>
              <a:latin typeface="Arial" panose="020B0604020202020204"/>
              <a:ea typeface="+mn-ea"/>
              <a:cs typeface="+mn-cs"/>
            </a:endParaRPr>
          </a:p>
        </p:txBody>
      </p:sp>
      <p:sp>
        <p:nvSpPr>
          <p:cNvPr id="10" name="QuadreDeText 9">
            <a:extLst>
              <a:ext uri="{FF2B5EF4-FFF2-40B4-BE49-F238E27FC236}">
                <a16:creationId xmlns:a16="http://schemas.microsoft.com/office/drawing/2014/main" id="{A20D9267-B954-4D26-8FAD-1FA2E2D6B7CC}"/>
              </a:ext>
            </a:extLst>
          </p:cNvPr>
          <p:cNvSpPr txBox="1"/>
          <p:nvPr/>
        </p:nvSpPr>
        <p:spPr>
          <a:xfrm>
            <a:off x="2279374" y="792236"/>
            <a:ext cx="38166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err="1">
                <a:ln>
                  <a:noFill/>
                </a:ln>
                <a:solidFill>
                  <a:srgbClr val="C00000"/>
                </a:solidFill>
                <a:effectLst/>
                <a:uLnTx/>
                <a:uFillTx/>
                <a:latin typeface="Arial" panose="020B0604020202020204"/>
                <a:ea typeface="+mn-ea"/>
                <a:cs typeface="+mn-cs"/>
              </a:rPr>
              <a:t>Sensitivity</a:t>
            </a:r>
            <a:r>
              <a:rPr kumimoji="0" lang="ca-ES" sz="1800" b="0" i="0" u="none" strike="noStrike" kern="1200" cap="none" spc="0" normalizeH="0" baseline="0" noProof="0" dirty="0">
                <a:ln>
                  <a:noFill/>
                </a:ln>
                <a:solidFill>
                  <a:srgbClr val="C00000"/>
                </a:solidFill>
                <a:effectLst/>
                <a:uLnTx/>
                <a:uFillTx/>
                <a:latin typeface="Arial" panose="020B0604020202020204"/>
                <a:ea typeface="+mn-ea"/>
                <a:cs typeface="+mn-cs"/>
              </a:rPr>
              <a:t> </a:t>
            </a:r>
            <a:r>
              <a:rPr kumimoji="0" lang="ca-ES" sz="1800" b="0" i="0" u="none" strike="noStrike" kern="1200" cap="none" spc="0" normalizeH="0" baseline="0" noProof="0" dirty="0" err="1">
                <a:ln>
                  <a:noFill/>
                </a:ln>
                <a:solidFill>
                  <a:srgbClr val="C00000"/>
                </a:solidFill>
                <a:effectLst/>
                <a:uLnTx/>
                <a:uFillTx/>
                <a:latin typeface="Arial" panose="020B0604020202020204"/>
                <a:ea typeface="+mn-ea"/>
                <a:cs typeface="+mn-cs"/>
              </a:rPr>
              <a:t>studies</a:t>
            </a:r>
            <a:endParaRPr kumimoji="0" lang="ca-ES" sz="1800" b="0" i="0" u="none" strike="noStrike" kern="1200" cap="none" spc="0" normalizeH="0" baseline="0" noProof="0" dirty="0">
              <a:ln>
                <a:noFill/>
              </a:ln>
              <a:solidFill>
                <a:srgbClr val="C00000"/>
              </a:solidFill>
              <a:effectLst/>
              <a:uLnTx/>
              <a:uFillTx/>
              <a:latin typeface="Arial" panose="020B0604020202020204"/>
              <a:ea typeface="+mn-ea"/>
              <a:cs typeface="+mn-cs"/>
            </a:endParaRPr>
          </a:p>
        </p:txBody>
      </p:sp>
      <p:sp>
        <p:nvSpPr>
          <p:cNvPr id="13" name="QuadreDeText 12">
            <a:extLst>
              <a:ext uri="{FF2B5EF4-FFF2-40B4-BE49-F238E27FC236}">
                <a16:creationId xmlns:a16="http://schemas.microsoft.com/office/drawing/2014/main" id="{EA37B1E8-524C-46BA-A52D-F7359A7FF2EF}"/>
              </a:ext>
            </a:extLst>
          </p:cNvPr>
          <p:cNvSpPr txBox="1"/>
          <p:nvPr/>
        </p:nvSpPr>
        <p:spPr>
          <a:xfrm>
            <a:off x="8937655" y="792235"/>
            <a:ext cx="38166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800" b="0" i="0" u="none" strike="noStrike" kern="1200" cap="none" spc="0" normalizeH="0" baseline="0" noProof="0" dirty="0">
                <a:ln>
                  <a:noFill/>
                </a:ln>
                <a:solidFill>
                  <a:srgbClr val="C00000"/>
                </a:solidFill>
                <a:effectLst/>
                <a:uLnTx/>
                <a:uFillTx/>
                <a:latin typeface="Arial" panose="020B0604020202020204"/>
                <a:ea typeface="+mn-ea"/>
                <a:cs typeface="+mn-cs"/>
              </a:rPr>
              <a:t>Experiments</a:t>
            </a:r>
          </a:p>
        </p:txBody>
      </p:sp>
      <p:sp>
        <p:nvSpPr>
          <p:cNvPr id="14" name="Fletxa: dreta 13">
            <a:extLst>
              <a:ext uri="{FF2B5EF4-FFF2-40B4-BE49-F238E27FC236}">
                <a16:creationId xmlns:a16="http://schemas.microsoft.com/office/drawing/2014/main" id="{88C44ACC-9E97-4DA5-9378-ACD085AE5B7A}"/>
              </a:ext>
            </a:extLst>
          </p:cNvPr>
          <p:cNvSpPr/>
          <p:nvPr/>
        </p:nvSpPr>
        <p:spPr>
          <a:xfrm>
            <a:off x="4313583" y="859573"/>
            <a:ext cx="437322" cy="27189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Fletxa: dreta 14">
            <a:extLst>
              <a:ext uri="{FF2B5EF4-FFF2-40B4-BE49-F238E27FC236}">
                <a16:creationId xmlns:a16="http://schemas.microsoft.com/office/drawing/2014/main" id="{DA39CAAE-3B36-4E50-8F30-F30AC350B16B}"/>
              </a:ext>
            </a:extLst>
          </p:cNvPr>
          <p:cNvSpPr/>
          <p:nvPr/>
        </p:nvSpPr>
        <p:spPr>
          <a:xfrm>
            <a:off x="8203089" y="862888"/>
            <a:ext cx="437322" cy="27189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ZoneTexte 5">
            <a:extLst>
              <a:ext uri="{FF2B5EF4-FFF2-40B4-BE49-F238E27FC236}">
                <a16:creationId xmlns:a16="http://schemas.microsoft.com/office/drawing/2014/main" id="{D1D23DD3-9930-4000-8830-F830CF2D089D}"/>
              </a:ext>
            </a:extLst>
          </p:cNvPr>
          <p:cNvSpPr txBox="1"/>
          <p:nvPr/>
        </p:nvSpPr>
        <p:spPr>
          <a:xfrm>
            <a:off x="1120140" y="4472940"/>
            <a:ext cx="537972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36B8B"/>
                </a:solidFill>
                <a:effectLst/>
                <a:uLnTx/>
                <a:uFillTx/>
                <a:latin typeface="Comfortaa"/>
                <a:ea typeface="+mn-ea"/>
                <a:cs typeface="+mn-cs"/>
              </a:rPr>
              <a:t>Correlated models</a:t>
            </a:r>
            <a:r>
              <a:rPr kumimoji="0" lang="en-US" sz="1500" b="0" i="0" u="none" strike="noStrike" kern="1200" cap="none" spc="0" normalizeH="0" baseline="0" noProof="0" dirty="0">
                <a:ln>
                  <a:noFill/>
                </a:ln>
                <a:solidFill>
                  <a:prstClr val="black"/>
                </a:solidFill>
                <a:effectLst/>
                <a:uLnTx/>
                <a:uFillTx/>
                <a:latin typeface="Comfortaa"/>
                <a:ea typeface="+mn-ea"/>
                <a:cs typeface="+mn-cs"/>
              </a:rPr>
              <a:t> uncertainties and </a:t>
            </a:r>
            <a:r>
              <a:rPr kumimoji="0" lang="en-US" sz="1500" b="0" i="0" u="none" strike="noStrike" kern="1200" cap="none" spc="0" normalizeH="0" baseline="0" noProof="0" dirty="0">
                <a:ln>
                  <a:noFill/>
                </a:ln>
                <a:solidFill>
                  <a:srgbClr val="005AA0"/>
                </a:solidFill>
                <a:effectLst/>
                <a:uLnTx/>
                <a:uFillTx/>
                <a:latin typeface="Comfortaa"/>
                <a:ea typeface="+mn-ea"/>
                <a:cs typeface="+mn-cs"/>
              </a:rPr>
              <a:t>Non-correlated parameters</a:t>
            </a:r>
            <a:r>
              <a:rPr kumimoji="0" lang="en-US" sz="1500" b="0" i="0" u="none" strike="noStrike" kern="1200" cap="none" spc="0" normalizeH="0" baseline="0" noProof="0" dirty="0">
                <a:ln>
                  <a:noFill/>
                </a:ln>
                <a:solidFill>
                  <a:prstClr val="black"/>
                </a:solidFill>
                <a:effectLst/>
                <a:uLnTx/>
                <a:uFillTx/>
                <a:latin typeface="Comfortaa"/>
                <a:ea typeface="+mn-ea"/>
                <a:cs typeface="+mn-cs"/>
              </a:rPr>
              <a:t> uncertainties​ in early AGB stars</a:t>
            </a:r>
            <a:endParaRPr kumimoji="0" lang="fr-FR"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ZoneTexte 6">
            <a:extLst>
              <a:ext uri="{FF2B5EF4-FFF2-40B4-BE49-F238E27FC236}">
                <a16:creationId xmlns:a16="http://schemas.microsoft.com/office/drawing/2014/main" id="{18EFC6C2-F356-EC02-3C2B-1D6D47FEE2A3}"/>
              </a:ext>
            </a:extLst>
          </p:cNvPr>
          <p:cNvSpPr txBox="1"/>
          <p:nvPr/>
        </p:nvSpPr>
        <p:spPr>
          <a:xfrm>
            <a:off x="1282148" y="5128260"/>
            <a:ext cx="8676861" cy="646331"/>
          </a:xfrm>
          <a:prstGeom prst="rect">
            <a:avLst/>
          </a:prstGeom>
          <a:solidFill>
            <a:schemeClr val="bg2">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rial" panose="020B0604020202020204"/>
                <a:ea typeface="+mn-ea"/>
                <a:cs typeface="Arial"/>
              </a:rPr>
              <a:t> </a:t>
            </a:r>
            <a:r>
              <a:rPr kumimoji="0" lang="fr-FR" sz="1800" b="1" i="0" u="none" strike="noStrike" kern="1200" cap="none" spc="0" normalizeH="0" baseline="0" noProof="0" dirty="0">
                <a:ln>
                  <a:noFill/>
                </a:ln>
                <a:solidFill>
                  <a:prstClr val="black"/>
                </a:solidFill>
                <a:effectLst/>
                <a:uLnTx/>
                <a:uFillTx/>
                <a:latin typeface="Arial" panose="020B0604020202020204"/>
                <a:ea typeface="+mn-ea"/>
                <a:cs typeface="Arial"/>
              </a:rPr>
              <a:t>S. </a:t>
            </a:r>
            <a:r>
              <a:rPr lang="fr-FR" b="1" dirty="0" err="1">
                <a:solidFill>
                  <a:prstClr val="black"/>
                </a:solidFill>
                <a:latin typeface="Arial" panose="020B0604020202020204"/>
                <a:cs typeface="Arial"/>
              </a:rPr>
              <a:t>Martinet’s</a:t>
            </a:r>
            <a:r>
              <a:rPr lang="fr-FR" b="1" dirty="0">
                <a:solidFill>
                  <a:prstClr val="black"/>
                </a:solidFill>
                <a:latin typeface="Arial" panose="020B0604020202020204"/>
                <a:cs typeface="Arial"/>
              </a:rPr>
              <a:t> Talk </a:t>
            </a:r>
            <a:r>
              <a:rPr lang="fr-FR" dirty="0">
                <a:solidFill>
                  <a:prstClr val="black"/>
                </a:solidFill>
                <a:latin typeface="Arial" panose="020B0604020202020204"/>
                <a:cs typeface="Arial"/>
                <a:sym typeface="Wingdings" panose="05000000000000000000" pitchFamily="2" charset="2"/>
              </a:rPr>
              <a:t> </a:t>
            </a:r>
            <a:r>
              <a:rPr kumimoji="0" lang="fr-FR" sz="1800" b="0" i="0" u="none" strike="noStrike" kern="1200" cap="none" spc="0" normalizeH="0" baseline="0" noProof="0" dirty="0">
                <a:ln>
                  <a:noFill/>
                </a:ln>
                <a:solidFill>
                  <a:prstClr val="black"/>
                </a:solidFill>
                <a:effectLst/>
                <a:uLnTx/>
                <a:uFillTx/>
                <a:latin typeface="Arial" panose="020B0604020202020204"/>
                <a:ea typeface="+mn-ea"/>
                <a:cs typeface="Arial"/>
              </a:rPr>
              <a:t>Impact of the </a:t>
            </a:r>
            <a:r>
              <a:rPr kumimoji="0" lang="fr-FR" sz="1800" b="0" i="0" u="none" strike="noStrike" kern="1200" cap="none" spc="0" normalizeH="0" baseline="0" noProof="0" dirty="0" err="1">
                <a:ln>
                  <a:noFill/>
                </a:ln>
                <a:solidFill>
                  <a:srgbClr val="005AA0"/>
                </a:solidFill>
                <a:effectLst/>
                <a:uLnTx/>
                <a:uFillTx/>
                <a:latin typeface="Arial" panose="020B0604020202020204"/>
                <a:ea typeface="+mn-ea"/>
                <a:cs typeface="Arial"/>
              </a:rPr>
              <a:t>systematic</a:t>
            </a:r>
            <a:r>
              <a:rPr kumimoji="0" lang="fr-FR" sz="1800" b="0" i="0" u="none" strike="noStrike" kern="1200" cap="none" spc="0" normalizeH="0" baseline="0" noProof="0" dirty="0">
                <a:ln>
                  <a:noFill/>
                </a:ln>
                <a:solidFill>
                  <a:srgbClr val="005AA0"/>
                </a:solidFill>
                <a:effectLst/>
                <a:uLnTx/>
                <a:uFillTx/>
                <a:latin typeface="Arial" panose="020B0604020202020204"/>
                <a:ea typeface="+mn-ea"/>
                <a:cs typeface="Arial"/>
              </a:rPr>
              <a:t> </a:t>
            </a:r>
            <a:r>
              <a:rPr kumimoji="0" lang="fr-FR" sz="1800" b="0" i="0" u="none" strike="noStrike" kern="1200" cap="none" spc="0" normalizeH="0" baseline="0" noProof="0" dirty="0">
                <a:ln>
                  <a:noFill/>
                </a:ln>
                <a:solidFill>
                  <a:prstClr val="black"/>
                </a:solidFill>
                <a:effectLst/>
                <a:uLnTx/>
                <a:uFillTx/>
                <a:latin typeface="Arial" panose="020B0604020202020204"/>
                <a:ea typeface="+mn-ea"/>
                <a:cs typeface="Arial"/>
              </a:rPr>
              <a:t>and </a:t>
            </a:r>
            <a:r>
              <a:rPr kumimoji="0" lang="fr-FR" sz="1800" b="0" i="0" u="none" strike="noStrike" kern="1200" cap="none" spc="0" normalizeH="0" baseline="0" noProof="0" dirty="0" err="1">
                <a:ln>
                  <a:noFill/>
                </a:ln>
                <a:solidFill>
                  <a:srgbClr val="005AA0"/>
                </a:solidFill>
                <a:effectLst/>
                <a:uLnTx/>
                <a:uFillTx/>
                <a:latin typeface="Arial" panose="020B0604020202020204"/>
                <a:ea typeface="+mn-ea"/>
                <a:cs typeface="Arial"/>
              </a:rPr>
              <a:t>statistical</a:t>
            </a:r>
            <a:r>
              <a:rPr kumimoji="0" lang="fr-FR" sz="1800" b="0" i="0" u="none" strike="noStrike" kern="1200" cap="none" spc="0" normalizeH="0" baseline="0" noProof="0" dirty="0">
                <a:ln>
                  <a:noFill/>
                </a:ln>
                <a:solidFill>
                  <a:srgbClr val="005AA0"/>
                </a:solidFill>
                <a:effectLst/>
                <a:uLnTx/>
                <a:uFillTx/>
                <a:latin typeface="Arial" panose="020B0604020202020204"/>
                <a:ea typeface="+mn-ea"/>
                <a:cs typeface="Arial"/>
              </a:rPr>
              <a:t> </a:t>
            </a:r>
            <a:r>
              <a:rPr kumimoji="0" lang="fr-FR" sz="1800" b="0" i="0" u="none" strike="noStrike" kern="1200" cap="none" spc="0" normalizeH="0" baseline="0" noProof="0" dirty="0" err="1">
                <a:ln>
                  <a:noFill/>
                </a:ln>
                <a:solidFill>
                  <a:prstClr val="black"/>
                </a:solidFill>
                <a:effectLst/>
                <a:uLnTx/>
                <a:uFillTx/>
                <a:latin typeface="Arial" panose="020B0604020202020204"/>
                <a:ea typeface="+mn-ea"/>
                <a:cs typeface="Arial"/>
              </a:rPr>
              <a:t>nuclear</a:t>
            </a:r>
            <a:r>
              <a:rPr kumimoji="0" lang="fr-FR" sz="1800" b="0" i="0" u="none" strike="noStrike" kern="1200" cap="none" spc="0" normalizeH="0" baseline="0" noProof="0" dirty="0">
                <a:ln>
                  <a:noFill/>
                </a:ln>
                <a:solidFill>
                  <a:prstClr val="black"/>
                </a:solidFill>
                <a:effectLst/>
                <a:uLnTx/>
                <a:uFillTx/>
                <a:latin typeface="Arial" panose="020B0604020202020204"/>
                <a:ea typeface="+mn-ea"/>
                <a:cs typeface="Arial"/>
              </a:rPr>
              <a:t> </a:t>
            </a:r>
            <a:r>
              <a:rPr kumimoji="0" lang="fr-FR" sz="1800" b="0" i="0" u="none" strike="noStrike" kern="1200" cap="none" spc="0" normalizeH="0" baseline="0" noProof="0" dirty="0" err="1">
                <a:ln>
                  <a:noFill/>
                </a:ln>
                <a:solidFill>
                  <a:srgbClr val="005AA0"/>
                </a:solidFill>
                <a:effectLst/>
                <a:uLnTx/>
                <a:uFillTx/>
                <a:latin typeface="Arial" panose="020B0604020202020204"/>
                <a:ea typeface="+mn-ea"/>
                <a:cs typeface="Arial"/>
              </a:rPr>
              <a:t>uncertainties</a:t>
            </a:r>
            <a:r>
              <a:rPr kumimoji="0" lang="fr-FR" sz="1800" b="0" i="0" u="none" strike="noStrike" kern="1200" cap="none" spc="0" normalizeH="0" baseline="0" noProof="0" dirty="0">
                <a:ln>
                  <a:noFill/>
                </a:ln>
                <a:solidFill>
                  <a:srgbClr val="005AA0"/>
                </a:solidFill>
                <a:effectLst/>
                <a:uLnTx/>
                <a:uFillTx/>
                <a:latin typeface="Arial" panose="020B0604020202020204"/>
                <a:ea typeface="+mn-ea"/>
                <a:cs typeface="Arial"/>
              </a:rPr>
              <a:t> </a:t>
            </a:r>
            <a:r>
              <a:rPr kumimoji="0" lang="fr-FR" sz="1800" b="0" i="0" u="none" strike="noStrike" kern="1200" cap="none" spc="0" normalizeH="0" baseline="0" noProof="0" dirty="0">
                <a:ln>
                  <a:noFill/>
                </a:ln>
                <a:solidFill>
                  <a:prstClr val="black"/>
                </a:solidFill>
                <a:effectLst/>
                <a:uLnTx/>
                <a:uFillTx/>
                <a:latin typeface="Arial" panose="020B0604020202020204"/>
                <a:ea typeface="+mn-ea"/>
                <a:cs typeface="Arial"/>
              </a:rPr>
              <a:t>on the </a:t>
            </a:r>
            <a:r>
              <a:rPr kumimoji="0" lang="fr-FR" sz="1800" b="0" i="0" u="none" strike="noStrike" kern="1200" cap="none" spc="0" normalizeH="0" baseline="0" noProof="0" dirty="0" err="1">
                <a:ln>
                  <a:noFill/>
                </a:ln>
                <a:solidFill>
                  <a:prstClr val="black"/>
                </a:solidFill>
                <a:effectLst/>
                <a:uLnTx/>
                <a:uFillTx/>
                <a:latin typeface="Arial" panose="020B0604020202020204"/>
                <a:ea typeface="+mn-ea"/>
                <a:cs typeface="Arial"/>
              </a:rPr>
              <a:t>i-process</a:t>
            </a:r>
            <a:r>
              <a:rPr kumimoji="0" lang="fr-FR" sz="1800" b="0" i="0" u="none" strike="noStrike" kern="1200" cap="none" spc="0" normalizeH="0" baseline="0" noProof="0" dirty="0">
                <a:ln>
                  <a:noFill/>
                </a:ln>
                <a:solidFill>
                  <a:prstClr val="black"/>
                </a:solidFill>
                <a:effectLst/>
                <a:uLnTx/>
                <a:uFillTx/>
                <a:latin typeface="Arial" panose="020B0604020202020204"/>
                <a:ea typeface="+mn-ea"/>
                <a:cs typeface="Arial"/>
              </a:rPr>
              <a:t> </a:t>
            </a:r>
            <a:r>
              <a:rPr kumimoji="0" lang="fr-FR" sz="1800" b="0" i="0" u="none" strike="noStrike" kern="1200" cap="none" spc="0" normalizeH="0" baseline="0" noProof="0" dirty="0" err="1">
                <a:ln>
                  <a:noFill/>
                </a:ln>
                <a:solidFill>
                  <a:prstClr val="black"/>
                </a:solidFill>
                <a:effectLst/>
                <a:uLnTx/>
                <a:uFillTx/>
                <a:latin typeface="Arial" panose="020B0604020202020204"/>
                <a:ea typeface="+mn-ea"/>
                <a:cs typeface="Arial"/>
              </a:rPr>
              <a:t>nucleosynthesis</a:t>
            </a:r>
            <a:r>
              <a:rPr kumimoji="0" lang="fr-FR" sz="1800" b="0" i="0" u="none" strike="noStrike" kern="1200" cap="none" spc="0" normalizeH="0" baseline="0" noProof="0" dirty="0">
                <a:ln>
                  <a:noFill/>
                </a:ln>
                <a:solidFill>
                  <a:prstClr val="black"/>
                </a:solidFill>
                <a:effectLst/>
                <a:uLnTx/>
                <a:uFillTx/>
                <a:latin typeface="Arial" panose="020B0604020202020204"/>
                <a:ea typeface="+mn-ea"/>
                <a:cs typeface="Arial"/>
              </a:rPr>
              <a:t> </a:t>
            </a:r>
            <a:endParaRPr kumimoji="0" lang="fr-FR" sz="9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pic>
        <p:nvPicPr>
          <p:cNvPr id="8" name="Image 10" descr="Une image contenant graphique&#10;&#10;Description générée automatiquement">
            <a:extLst>
              <a:ext uri="{FF2B5EF4-FFF2-40B4-BE49-F238E27FC236}">
                <a16:creationId xmlns:a16="http://schemas.microsoft.com/office/drawing/2014/main" id="{CCB5833F-ED78-C900-9E00-AC57DAB13D6E}"/>
              </a:ext>
            </a:extLst>
          </p:cNvPr>
          <p:cNvPicPr>
            <a:picLocks noChangeAspect="1"/>
          </p:cNvPicPr>
          <p:nvPr/>
        </p:nvPicPr>
        <p:blipFill>
          <a:blip r:embed="rId2"/>
          <a:stretch>
            <a:fillRect/>
          </a:stretch>
        </p:blipFill>
        <p:spPr>
          <a:xfrm>
            <a:off x="905828" y="1559242"/>
            <a:ext cx="5572125" cy="2969895"/>
          </a:xfrm>
          <a:prstGeom prst="rect">
            <a:avLst/>
          </a:prstGeom>
        </p:spPr>
      </p:pic>
      <p:pic>
        <p:nvPicPr>
          <p:cNvPr id="3" name="Image 3" descr="Une image contenant graphique&#10;&#10;Description générée automatiquement">
            <a:extLst>
              <a:ext uri="{FF2B5EF4-FFF2-40B4-BE49-F238E27FC236}">
                <a16:creationId xmlns:a16="http://schemas.microsoft.com/office/drawing/2014/main" id="{6EF92972-3EE0-E3F1-F78A-7A96A9780076}"/>
              </a:ext>
            </a:extLst>
          </p:cNvPr>
          <p:cNvPicPr>
            <a:picLocks noChangeAspect="1"/>
          </p:cNvPicPr>
          <p:nvPr/>
        </p:nvPicPr>
        <p:blipFill rotWithShape="1">
          <a:blip r:embed="rId3"/>
          <a:srcRect r="8463" b="-185"/>
          <a:stretch/>
        </p:blipFill>
        <p:spPr>
          <a:xfrm>
            <a:off x="6324600" y="1559715"/>
            <a:ext cx="4697733" cy="2970621"/>
          </a:xfrm>
          <a:prstGeom prst="rect">
            <a:avLst/>
          </a:prstGeom>
        </p:spPr>
      </p:pic>
      <p:sp>
        <p:nvSpPr>
          <p:cNvPr id="4" name="ZoneTexte 3">
            <a:extLst>
              <a:ext uri="{FF2B5EF4-FFF2-40B4-BE49-F238E27FC236}">
                <a16:creationId xmlns:a16="http://schemas.microsoft.com/office/drawing/2014/main" id="{8E76E19C-20CB-AF83-4D60-EE46B4301BF9}"/>
              </a:ext>
            </a:extLst>
          </p:cNvPr>
          <p:cNvSpPr txBox="1"/>
          <p:nvPr/>
        </p:nvSpPr>
        <p:spPr>
          <a:xfrm rot="16200000">
            <a:off x="10149840" y="2454533"/>
            <a:ext cx="2743200"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Comfortaa"/>
                <a:ea typeface="+mn-ea"/>
                <a:cs typeface="+mn-cs"/>
              </a:rPr>
              <a:t>log</a:t>
            </a:r>
            <a:r>
              <a:rPr kumimoji="0" lang="en-US" sz="1700" b="0" i="0" u="none" strike="noStrike" kern="1200" cap="none" spc="0" normalizeH="0" baseline="0" noProof="0" dirty="0">
                <a:ln>
                  <a:noFill/>
                </a:ln>
                <a:solidFill>
                  <a:prstClr val="black"/>
                </a:solidFill>
                <a:effectLst/>
                <a:uLnTx/>
                <a:uFillTx/>
                <a:latin typeface="Comfortaa"/>
                <a:ea typeface="+mn-ea"/>
                <a:cs typeface="+mn-cs"/>
              </a:rPr>
              <a:t>(Maximum surface abundance / Minimum Surface Abundance) </a:t>
            </a:r>
          </a:p>
        </p:txBody>
      </p:sp>
      <p:sp>
        <p:nvSpPr>
          <p:cNvPr id="12" name="ZoneTexte 11">
            <a:extLst>
              <a:ext uri="{FF2B5EF4-FFF2-40B4-BE49-F238E27FC236}">
                <a16:creationId xmlns:a16="http://schemas.microsoft.com/office/drawing/2014/main" id="{9CBD5FDA-C4C0-DDE1-9F57-1A95B26CDA9C}"/>
              </a:ext>
            </a:extLst>
          </p:cNvPr>
          <p:cNvSpPr txBox="1"/>
          <p:nvPr/>
        </p:nvSpPr>
        <p:spPr>
          <a:xfrm>
            <a:off x="1607820" y="5128260"/>
            <a:ext cx="754380" cy="274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ZoneTexte 18">
            <a:extLst>
              <a:ext uri="{FF2B5EF4-FFF2-40B4-BE49-F238E27FC236}">
                <a16:creationId xmlns:a16="http://schemas.microsoft.com/office/drawing/2014/main" id="{D6E8F44C-0326-F48D-B329-4AA5089A0530}"/>
              </a:ext>
            </a:extLst>
          </p:cNvPr>
          <p:cNvSpPr txBox="1"/>
          <p:nvPr/>
        </p:nvSpPr>
        <p:spPr>
          <a:xfrm>
            <a:off x="6290310" y="4488179"/>
            <a:ext cx="537972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5AA0"/>
                </a:solidFill>
                <a:effectLst/>
                <a:uLnTx/>
                <a:uFillTx/>
                <a:latin typeface="Comfortaa"/>
                <a:ea typeface="+mn-ea"/>
                <a:cs typeface="+mn-cs"/>
              </a:rPr>
              <a:t>Identification </a:t>
            </a:r>
            <a:r>
              <a:rPr kumimoji="0" lang="en-US" sz="1500" b="0" i="0" u="none" strike="noStrike" kern="1200" cap="none" spc="0" normalizeH="0" baseline="0" noProof="0" dirty="0">
                <a:ln>
                  <a:noFill/>
                </a:ln>
                <a:solidFill>
                  <a:prstClr val="black"/>
                </a:solidFill>
                <a:effectLst/>
                <a:uLnTx/>
                <a:uFillTx/>
                <a:latin typeface="Comfortaa"/>
                <a:ea typeface="+mn-ea"/>
                <a:cs typeface="+mn-cs"/>
              </a:rPr>
              <a:t>of key </a:t>
            </a:r>
            <a:r>
              <a:rPr kumimoji="0" lang="en-US" sz="1500" b="0" i="0" u="none" strike="noStrike" kern="1200" cap="none" spc="0" normalizeH="0" baseline="0" noProof="0" dirty="0">
                <a:ln>
                  <a:noFill/>
                </a:ln>
                <a:solidFill>
                  <a:srgbClr val="005AA0"/>
                </a:solidFill>
                <a:effectLst/>
                <a:uLnTx/>
                <a:uFillTx/>
                <a:latin typeface="Comfortaa"/>
                <a:ea typeface="+mn-ea"/>
                <a:cs typeface="+mn-cs"/>
              </a:rPr>
              <a:t>(</a:t>
            </a:r>
            <a:r>
              <a:rPr kumimoji="0" lang="en-US" sz="1500" b="0" i="0" u="none" strike="noStrike" kern="1200" cap="none" spc="0" normalizeH="0" baseline="0" noProof="0" err="1">
                <a:ln>
                  <a:noFill/>
                </a:ln>
                <a:solidFill>
                  <a:srgbClr val="005AA0"/>
                </a:solidFill>
                <a:effectLst/>
                <a:uLnTx/>
                <a:uFillTx/>
                <a:latin typeface="Comfortaa"/>
                <a:ea typeface="+mn-ea"/>
                <a:cs typeface="+mn-cs"/>
              </a:rPr>
              <a:t>n,g</a:t>
            </a:r>
            <a:r>
              <a:rPr kumimoji="0" lang="en-US" sz="1500" b="0" i="0" u="none" strike="noStrike" kern="1200" cap="none" spc="0" normalizeH="0" baseline="0" noProof="0" dirty="0">
                <a:ln>
                  <a:noFill/>
                </a:ln>
                <a:solidFill>
                  <a:srgbClr val="005AA0"/>
                </a:solidFill>
                <a:effectLst/>
                <a:uLnTx/>
                <a:uFillTx/>
                <a:latin typeface="Comfortaa"/>
                <a:ea typeface="+mn-ea"/>
                <a:cs typeface="+mn-cs"/>
              </a:rPr>
              <a:t>) reactions</a:t>
            </a:r>
            <a:r>
              <a:rPr kumimoji="0" lang="en-US" sz="1500" b="0" i="0" u="none" strike="noStrike" kern="1200" cap="none" spc="0" normalizeH="0" baseline="0" noProof="0" dirty="0">
                <a:ln>
                  <a:noFill/>
                </a:ln>
                <a:solidFill>
                  <a:prstClr val="black"/>
                </a:solidFill>
                <a:effectLst/>
                <a:uLnTx/>
                <a:uFillTx/>
                <a:latin typeface="Comfortaa"/>
                <a:ea typeface="+mn-ea"/>
                <a:cs typeface="+mn-cs"/>
              </a:rPr>
              <a:t> for the </a:t>
            </a:r>
            <a:r>
              <a:rPr kumimoji="0" lang="en-US" sz="1500" b="0" i="0" u="none" strike="noStrike" kern="1200" cap="none" spc="0" normalizeH="0" baseline="0" noProof="0" err="1">
                <a:ln>
                  <a:noFill/>
                </a:ln>
                <a:solidFill>
                  <a:srgbClr val="005AA0"/>
                </a:solidFill>
                <a:effectLst/>
                <a:uLnTx/>
                <a:uFillTx/>
                <a:latin typeface="Comfortaa"/>
                <a:ea typeface="+mn-ea"/>
                <a:cs typeface="+mn-cs"/>
              </a:rPr>
              <a:t>i</a:t>
            </a:r>
            <a:r>
              <a:rPr kumimoji="0" lang="en-US" sz="1500" b="0" i="0" u="none" strike="noStrike" kern="1200" cap="none" spc="0" normalizeH="0" baseline="0" noProof="0" dirty="0">
                <a:ln>
                  <a:noFill/>
                </a:ln>
                <a:solidFill>
                  <a:srgbClr val="005AA0"/>
                </a:solidFill>
                <a:effectLst/>
                <a:uLnTx/>
                <a:uFillTx/>
                <a:latin typeface="Comfortaa"/>
                <a:ea typeface="+mn-ea"/>
                <a:cs typeface="+mn-cs"/>
              </a:rPr>
              <a:t>-process</a:t>
            </a:r>
            <a:r>
              <a:rPr kumimoji="0" lang="en-US" sz="1500" b="0" i="0" u="none" strike="noStrike" kern="1200" cap="none" spc="0" normalizeH="0" baseline="0" noProof="0" dirty="0">
                <a:ln>
                  <a:noFill/>
                </a:ln>
                <a:solidFill>
                  <a:prstClr val="black"/>
                </a:solidFill>
                <a:effectLst/>
                <a:uLnTx/>
                <a:uFillTx/>
                <a:latin typeface="Comfortaa"/>
                <a:ea typeface="+mn-ea"/>
                <a:cs typeface="+mn-cs"/>
              </a:rPr>
              <a:t> nucleosynthesis</a:t>
            </a:r>
          </a:p>
        </p:txBody>
      </p:sp>
    </p:spTree>
    <p:extLst>
      <p:ext uri="{BB962C8B-B14F-4D97-AF65-F5344CB8AC3E}">
        <p14:creationId xmlns:p14="http://schemas.microsoft.com/office/powerpoint/2010/main" val="20350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5" name="Rectangle 4">
            <a:extLst>
              <a:ext uri="{FF2B5EF4-FFF2-40B4-BE49-F238E27FC236}">
                <a16:creationId xmlns:a16="http://schemas.microsoft.com/office/drawing/2014/main" id="{5FE02EF1-5224-4495-A033-6146707FD80B}"/>
              </a:ext>
            </a:extLst>
          </p:cNvPr>
          <p:cNvSpPr/>
          <p:nvPr/>
        </p:nvSpPr>
        <p:spPr>
          <a:xfrm>
            <a:off x="513520" y="2058123"/>
            <a:ext cx="10459279" cy="923330"/>
          </a:xfrm>
          <a:prstGeom prst="rect">
            <a:avLst/>
          </a:prstGeom>
        </p:spPr>
        <p:txBody>
          <a:bodyPr wrap="square">
            <a:spAutoFit/>
          </a:bodyPr>
          <a:lstStyle/>
          <a:p>
            <a:r>
              <a:rPr lang="en-GB" dirty="0"/>
              <a:t>MAIN ACTIVITIES PERFORMED AND ACHIEVEMENTS</a:t>
            </a:r>
          </a:p>
          <a:p>
            <a:endParaRPr lang="en-GB" dirty="0"/>
          </a:p>
          <a:p>
            <a:endParaRPr lang="en-GB" dirty="0"/>
          </a:p>
        </p:txBody>
      </p:sp>
      <p:sp>
        <p:nvSpPr>
          <p:cNvPr id="6" name="QuadreDeText 5">
            <a:extLst>
              <a:ext uri="{FF2B5EF4-FFF2-40B4-BE49-F238E27FC236}">
                <a16:creationId xmlns:a16="http://schemas.microsoft.com/office/drawing/2014/main" id="{0745503A-452B-4E9F-8F9A-DF2C502786A7}"/>
              </a:ext>
            </a:extLst>
          </p:cNvPr>
          <p:cNvSpPr txBox="1"/>
          <p:nvPr/>
        </p:nvSpPr>
        <p:spPr>
          <a:xfrm>
            <a:off x="417443" y="1124080"/>
            <a:ext cx="4144618" cy="369332"/>
          </a:xfrm>
          <a:prstGeom prst="rect">
            <a:avLst/>
          </a:prstGeom>
          <a:noFill/>
        </p:spPr>
        <p:txBody>
          <a:bodyPr wrap="square" rtlCol="0">
            <a:spAutoFit/>
          </a:bodyPr>
          <a:lstStyle/>
          <a:p>
            <a:r>
              <a:rPr lang="ca-ES" b="1" dirty="0" err="1"/>
              <a:t>Task</a:t>
            </a:r>
            <a:r>
              <a:rPr lang="ca-ES" b="1" dirty="0"/>
              <a:t> 6.2 – Report on </a:t>
            </a:r>
            <a:r>
              <a:rPr lang="ca-ES" b="1" dirty="0" err="1"/>
              <a:t>main</a:t>
            </a:r>
            <a:r>
              <a:rPr lang="ca-ES" b="1" dirty="0"/>
              <a:t> </a:t>
            </a:r>
            <a:r>
              <a:rPr lang="ca-ES" b="1" dirty="0" err="1"/>
              <a:t>activities</a:t>
            </a:r>
            <a:r>
              <a:rPr lang="ca-ES" b="1" dirty="0"/>
              <a:t> </a:t>
            </a:r>
          </a:p>
        </p:txBody>
      </p:sp>
      <p:sp>
        <p:nvSpPr>
          <p:cNvPr id="7" name="Rectangle 6">
            <a:extLst>
              <a:ext uri="{FF2B5EF4-FFF2-40B4-BE49-F238E27FC236}">
                <a16:creationId xmlns:a16="http://schemas.microsoft.com/office/drawing/2014/main" id="{1B5E5494-C836-49C1-994D-885F9517E075}"/>
              </a:ext>
            </a:extLst>
          </p:cNvPr>
          <p:cNvSpPr/>
          <p:nvPr/>
        </p:nvSpPr>
        <p:spPr>
          <a:xfrm>
            <a:off x="417443" y="1493412"/>
            <a:ext cx="430374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Cross-Collaboration Textbook Examples</a:t>
            </a:r>
            <a:r>
              <a:rPr lang="en-US" b="1" dirty="0"/>
              <a:t> </a:t>
            </a:r>
            <a:endParaRPr lang="ca-ES" dirty="0"/>
          </a:p>
        </p:txBody>
      </p:sp>
      <p:sp>
        <p:nvSpPr>
          <p:cNvPr id="8" name="Rectangle 7">
            <a:extLst>
              <a:ext uri="{FF2B5EF4-FFF2-40B4-BE49-F238E27FC236}">
                <a16:creationId xmlns:a16="http://schemas.microsoft.com/office/drawing/2014/main" id="{04227E40-1961-4852-BCA9-8A7C2B252ED2}"/>
              </a:ext>
            </a:extLst>
          </p:cNvPr>
          <p:cNvSpPr/>
          <p:nvPr/>
        </p:nvSpPr>
        <p:spPr>
          <a:xfrm>
            <a:off x="513520" y="2600156"/>
            <a:ext cx="10210802" cy="2620526"/>
          </a:xfrm>
          <a:prstGeom prst="rect">
            <a:avLst/>
          </a:prstGeom>
        </p:spPr>
        <p:txBody>
          <a:bodyPr wrap="square">
            <a:spAutoFit/>
          </a:bodyPr>
          <a:lstStyle/>
          <a:p>
            <a:pPr algn="just">
              <a:lnSpc>
                <a:spcPct val="115000"/>
              </a:lnSpc>
              <a:spcAft>
                <a:spcPts val="0"/>
              </a:spcAft>
            </a:pPr>
            <a:r>
              <a:rPr lang="en-US" dirty="0">
                <a:ea typeface="Times New Roman" panose="02020603050405020304" pitchFamily="18" charset="0"/>
                <a:cs typeface="Times New Roman" panose="02020603050405020304" pitchFamily="18" charset="0"/>
              </a:rPr>
              <a:t>We have selected a small set of key reactions previously identified in existing sensitivity studies:  </a:t>
            </a:r>
            <a:endParaRPr lang="ca-ES" dirty="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rabicParenBoth"/>
              <a:tabLst>
                <a:tab pos="914400" algn="l"/>
              </a:tabLst>
            </a:pPr>
            <a:r>
              <a:rPr lang="en-US" baseline="30000" dirty="0">
                <a:ea typeface="Times New Roman" panose="02020603050405020304" pitchFamily="18" charset="0"/>
                <a:cs typeface="Times New Roman" panose="02020603050405020304" pitchFamily="18" charset="0"/>
              </a:rPr>
              <a:t>30</a:t>
            </a:r>
            <a:r>
              <a:rPr lang="en-US" dirty="0">
                <a:ea typeface="Times New Roman" panose="02020603050405020304" pitchFamily="18" charset="0"/>
                <a:cs typeface="Times New Roman" panose="02020603050405020304" pitchFamily="18" charset="0"/>
              </a:rPr>
              <a:t>P(</a:t>
            </a:r>
            <a:r>
              <a:rPr lang="en-US" dirty="0" err="1">
                <a:ea typeface="Times New Roman" panose="02020603050405020304" pitchFamily="18" charset="0"/>
                <a:cs typeface="Times New Roman" panose="02020603050405020304" pitchFamily="18" charset="0"/>
              </a:rPr>
              <a:t>p,γ</a:t>
            </a:r>
            <a:r>
              <a:rPr lang="en-US" dirty="0">
                <a:ea typeface="Times New Roman" panose="02020603050405020304" pitchFamily="18" charset="0"/>
                <a:cs typeface="Times New Roman" panose="02020603050405020304" pitchFamily="18" charset="0"/>
              </a:rPr>
              <a:t>), relevant for classical novae</a:t>
            </a:r>
            <a:endParaRPr lang="ca-ES" dirty="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rabicParenBoth"/>
              <a:tabLst>
                <a:tab pos="914400" algn="l"/>
              </a:tabLst>
            </a:pPr>
            <a:r>
              <a:rPr lang="en-US" baseline="30000" dirty="0">
                <a:ea typeface="Times New Roman" panose="02020603050405020304" pitchFamily="18" charset="0"/>
                <a:cs typeface="Times New Roman" panose="02020603050405020304" pitchFamily="18" charset="0"/>
              </a:rPr>
              <a:t>15</a:t>
            </a:r>
            <a:r>
              <a:rPr lang="en-US" dirty="0">
                <a:ea typeface="Times New Roman" panose="02020603050405020304" pitchFamily="18" charset="0"/>
                <a:cs typeface="Times New Roman" panose="02020603050405020304" pitchFamily="18" charset="0"/>
              </a:rPr>
              <a:t>O(α,γ), relevant for type I X-ray bursts</a:t>
            </a:r>
            <a:endParaRPr lang="ca-ES" dirty="0">
              <a:ea typeface="Times New Roman" panose="02020603050405020304" pitchFamily="18" charset="0"/>
              <a:cs typeface="Times New Roman" panose="02020603050405020304" pitchFamily="18" charset="0"/>
            </a:endParaRPr>
          </a:p>
          <a:p>
            <a:pPr marL="742950" lvl="1" indent="-285750" algn="just">
              <a:lnSpc>
                <a:spcPct val="115000"/>
              </a:lnSpc>
              <a:spcAft>
                <a:spcPts val="0"/>
              </a:spcAft>
              <a:buFont typeface="+mj-lt"/>
              <a:buAutoNum type="arabicParenBoth"/>
              <a:tabLst>
                <a:tab pos="914400" algn="l"/>
              </a:tabLst>
            </a:pPr>
            <a:r>
              <a:rPr lang="en-US" baseline="30000" dirty="0">
                <a:ea typeface="Times New Roman" panose="02020603050405020304" pitchFamily="18" charset="0"/>
                <a:cs typeface="Times New Roman" panose="02020603050405020304" pitchFamily="18" charset="0"/>
              </a:rPr>
              <a:t>26</a:t>
            </a:r>
            <a:r>
              <a:rPr lang="en-US" dirty="0">
                <a:ea typeface="Times New Roman" panose="02020603050405020304" pitchFamily="18" charset="0"/>
                <a:cs typeface="Times New Roman" panose="02020603050405020304" pitchFamily="18" charset="0"/>
              </a:rPr>
              <a:t>Al(</a:t>
            </a:r>
            <a:r>
              <a:rPr lang="en-US" dirty="0" err="1">
                <a:ea typeface="Times New Roman" panose="02020603050405020304" pitchFamily="18" charset="0"/>
                <a:cs typeface="Times New Roman" panose="02020603050405020304" pitchFamily="18" charset="0"/>
              </a:rPr>
              <a:t>n,p</a:t>
            </a:r>
            <a:r>
              <a:rPr lang="en-US" dirty="0">
                <a:ea typeface="Times New Roman" panose="02020603050405020304" pitchFamily="18" charset="0"/>
                <a:cs typeface="Times New Roman" panose="02020603050405020304" pitchFamily="18" charset="0"/>
              </a:rPr>
              <a:t>) and </a:t>
            </a:r>
            <a:r>
              <a:rPr lang="en-US" baseline="30000" dirty="0">
                <a:ea typeface="Times New Roman" panose="02020603050405020304" pitchFamily="18" charset="0"/>
                <a:cs typeface="Times New Roman" panose="02020603050405020304" pitchFamily="18" charset="0"/>
              </a:rPr>
              <a:t>26</a:t>
            </a:r>
            <a:r>
              <a:rPr lang="en-US" dirty="0">
                <a:ea typeface="Times New Roman" panose="02020603050405020304" pitchFamily="18" charset="0"/>
                <a:cs typeface="Times New Roman" panose="02020603050405020304" pitchFamily="18" charset="0"/>
              </a:rPr>
              <a:t>Al(n,α), relevant for core-collapse supernovae. </a:t>
            </a:r>
            <a:endParaRPr lang="ca-ES" dirty="0">
              <a:ea typeface="Times New Roman" panose="02020603050405020304" pitchFamily="18" charset="0"/>
              <a:cs typeface="Times New Roman" panose="02020603050405020304" pitchFamily="18" charset="0"/>
            </a:endParaRPr>
          </a:p>
          <a:p>
            <a:pPr algn="just">
              <a:lnSpc>
                <a:spcPct val="115000"/>
              </a:lnSpc>
              <a:spcAft>
                <a:spcPts val="0"/>
              </a:spcAft>
            </a:pPr>
            <a:r>
              <a:rPr lang="en-US" dirty="0">
                <a:ea typeface="Times New Roman" panose="02020603050405020304" pitchFamily="18" charset="0"/>
                <a:cs typeface="Times New Roman" panose="02020603050405020304" pitchFamily="18" charset="0"/>
              </a:rPr>
              <a:t>The impact of the new reaction rates has been evaluated with state-of-the-art stellar codes developed and maintained in WP6. PhD Students and young Postdocs have actively participated in all the different stages mentioned above, getting in turn training in computational astrophysics, observational astronomy, experimental nuclear physics, and cosmochemistry. 	</a:t>
            </a:r>
            <a:endParaRPr lang="ca-ES"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52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5" name="Rectangle 4">
            <a:extLst>
              <a:ext uri="{FF2B5EF4-FFF2-40B4-BE49-F238E27FC236}">
                <a16:creationId xmlns:a16="http://schemas.microsoft.com/office/drawing/2014/main" id="{5FE02EF1-5224-4495-A033-6146707FD80B}"/>
              </a:ext>
            </a:extLst>
          </p:cNvPr>
          <p:cNvSpPr/>
          <p:nvPr/>
        </p:nvSpPr>
        <p:spPr>
          <a:xfrm>
            <a:off x="513520" y="2058123"/>
            <a:ext cx="10459279" cy="923330"/>
          </a:xfrm>
          <a:prstGeom prst="rect">
            <a:avLst/>
          </a:prstGeom>
        </p:spPr>
        <p:txBody>
          <a:bodyPr wrap="square">
            <a:spAutoFit/>
          </a:bodyPr>
          <a:lstStyle/>
          <a:p>
            <a:r>
              <a:rPr lang="en-GB" dirty="0"/>
              <a:t>OUTCOMES</a:t>
            </a:r>
          </a:p>
          <a:p>
            <a:endParaRPr lang="en-GB" dirty="0"/>
          </a:p>
          <a:p>
            <a:endParaRPr lang="en-GB" dirty="0"/>
          </a:p>
        </p:txBody>
      </p:sp>
      <p:sp>
        <p:nvSpPr>
          <p:cNvPr id="6" name="QuadreDeText 5">
            <a:extLst>
              <a:ext uri="{FF2B5EF4-FFF2-40B4-BE49-F238E27FC236}">
                <a16:creationId xmlns:a16="http://schemas.microsoft.com/office/drawing/2014/main" id="{07D504D7-D339-4EEB-9347-340B1DDD9AF4}"/>
              </a:ext>
            </a:extLst>
          </p:cNvPr>
          <p:cNvSpPr txBox="1"/>
          <p:nvPr/>
        </p:nvSpPr>
        <p:spPr>
          <a:xfrm>
            <a:off x="417443" y="1124080"/>
            <a:ext cx="4144618" cy="369332"/>
          </a:xfrm>
          <a:prstGeom prst="rect">
            <a:avLst/>
          </a:prstGeom>
          <a:noFill/>
        </p:spPr>
        <p:txBody>
          <a:bodyPr wrap="square" rtlCol="0">
            <a:spAutoFit/>
          </a:bodyPr>
          <a:lstStyle/>
          <a:p>
            <a:r>
              <a:rPr lang="ca-ES" b="1" dirty="0" err="1"/>
              <a:t>Task</a:t>
            </a:r>
            <a:r>
              <a:rPr lang="ca-ES" b="1" dirty="0"/>
              <a:t> 6.2 – Report on </a:t>
            </a:r>
            <a:r>
              <a:rPr lang="ca-ES" b="1" dirty="0" err="1"/>
              <a:t>main</a:t>
            </a:r>
            <a:r>
              <a:rPr lang="ca-ES" b="1" dirty="0"/>
              <a:t> </a:t>
            </a:r>
            <a:r>
              <a:rPr lang="ca-ES" b="1" dirty="0" err="1"/>
              <a:t>activities</a:t>
            </a:r>
            <a:r>
              <a:rPr lang="ca-ES" b="1" dirty="0"/>
              <a:t> </a:t>
            </a:r>
          </a:p>
        </p:txBody>
      </p:sp>
      <p:sp>
        <p:nvSpPr>
          <p:cNvPr id="7" name="Rectangle 6">
            <a:extLst>
              <a:ext uri="{FF2B5EF4-FFF2-40B4-BE49-F238E27FC236}">
                <a16:creationId xmlns:a16="http://schemas.microsoft.com/office/drawing/2014/main" id="{8FA9656E-ED49-450E-A9F2-3A32A2AEEC08}"/>
              </a:ext>
            </a:extLst>
          </p:cNvPr>
          <p:cNvSpPr/>
          <p:nvPr/>
        </p:nvSpPr>
        <p:spPr>
          <a:xfrm>
            <a:off x="417443" y="1493412"/>
            <a:ext cx="430374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Cross-Collaboration Textbook Examples</a:t>
            </a:r>
            <a:r>
              <a:rPr lang="en-US" b="1" dirty="0"/>
              <a:t> </a:t>
            </a:r>
            <a:endParaRPr lang="ca-ES" dirty="0"/>
          </a:p>
        </p:txBody>
      </p:sp>
      <p:sp>
        <p:nvSpPr>
          <p:cNvPr id="8" name="Rectangle 7">
            <a:extLst>
              <a:ext uri="{FF2B5EF4-FFF2-40B4-BE49-F238E27FC236}">
                <a16:creationId xmlns:a16="http://schemas.microsoft.com/office/drawing/2014/main" id="{B241F2AD-B3F2-461C-9341-52DFE374EE4A}"/>
              </a:ext>
            </a:extLst>
          </p:cNvPr>
          <p:cNvSpPr/>
          <p:nvPr/>
        </p:nvSpPr>
        <p:spPr>
          <a:xfrm>
            <a:off x="513520" y="2491701"/>
            <a:ext cx="11095384" cy="709233"/>
          </a:xfrm>
          <a:prstGeom prst="rect">
            <a:avLst/>
          </a:prstGeom>
        </p:spPr>
        <p:txBody>
          <a:bodyPr wrap="square">
            <a:spAutoFit/>
          </a:bodyPr>
          <a:lstStyle/>
          <a:p>
            <a:pPr algn="just">
              <a:lnSpc>
                <a:spcPct val="115000"/>
              </a:lnSpc>
              <a:spcAft>
                <a:spcPts val="0"/>
              </a:spcAft>
            </a:pPr>
            <a:r>
              <a:rPr lang="ca-ES" b="1" dirty="0" err="1">
                <a:ea typeface="Times New Roman" panose="02020603050405020304" pitchFamily="18" charset="0"/>
                <a:cs typeface="Times New Roman" panose="02020603050405020304" pitchFamily="18" charset="0"/>
              </a:rPr>
              <a:t>Outreach</a:t>
            </a:r>
            <a:r>
              <a:rPr lang="ca-ES" b="1" dirty="0">
                <a:ea typeface="Times New Roman" panose="02020603050405020304" pitchFamily="18" charset="0"/>
                <a:cs typeface="Times New Roman" panose="02020603050405020304" pitchFamily="18" charset="0"/>
              </a:rPr>
              <a:t> </a:t>
            </a:r>
            <a:r>
              <a:rPr lang="ca-ES" b="1" dirty="0" err="1">
                <a:ea typeface="Times New Roman" panose="02020603050405020304" pitchFamily="18" charset="0"/>
                <a:cs typeface="Times New Roman" panose="02020603050405020304" pitchFamily="18" charset="0"/>
              </a:rPr>
              <a:t>activities</a:t>
            </a:r>
            <a:r>
              <a:rPr lang="ca-ES" b="1" dirty="0">
                <a:ea typeface="Times New Roman" panose="02020603050405020304" pitchFamily="18" charset="0"/>
                <a:cs typeface="Times New Roman" panose="02020603050405020304" pitchFamily="18" charset="0"/>
              </a:rPr>
              <a:t>:</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multiple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outreach</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activities</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have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been</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conducted</a:t>
            </a:r>
            <a:r>
              <a:rPr lang="ca-ES" dirty="0">
                <a:ea typeface="Times New Roman" panose="02020603050405020304" pitchFamily="18" charset="0"/>
                <a:cs typeface="Times New Roman" panose="02020603050405020304" pitchFamily="18" charset="0"/>
              </a:rPr>
              <a:t> in </a:t>
            </a:r>
            <a:r>
              <a:rPr lang="ca-ES" dirty="0" err="1">
                <a:ea typeface="Times New Roman" panose="02020603050405020304" pitchFamily="18" charset="0"/>
                <a:cs typeface="Times New Roman" panose="02020603050405020304" pitchFamily="18" charset="0"/>
              </a:rPr>
              <a:t>the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last</a:t>
            </a:r>
            <a:r>
              <a:rPr lang="ca-ES" dirty="0">
                <a:ea typeface="Times New Roman" panose="02020603050405020304" pitchFamily="18" charset="0"/>
                <a:cs typeface="Times New Roman" panose="02020603050405020304" pitchFamily="18" charset="0"/>
              </a:rPr>
              <a:t> 18 </a:t>
            </a:r>
            <a:r>
              <a:rPr lang="ca-ES" dirty="0" err="1">
                <a:ea typeface="Times New Roman" panose="02020603050405020304" pitchFamily="18" charset="0"/>
                <a:cs typeface="Times New Roman" panose="02020603050405020304" pitchFamily="18" charset="0"/>
              </a:rPr>
              <a:t>months</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by</a:t>
            </a:r>
            <a:r>
              <a:rPr lang="ca-ES" dirty="0">
                <a:ea typeface="Times New Roman" panose="02020603050405020304" pitchFamily="18" charset="0"/>
                <a:cs typeface="Times New Roman" panose="02020603050405020304" pitchFamily="18" charset="0"/>
              </a:rPr>
              <a:t> participants of </a:t>
            </a:r>
            <a:r>
              <a:rPr lang="ca-ES" dirty="0" err="1">
                <a:ea typeface="Times New Roman" panose="02020603050405020304" pitchFamily="18" charset="0"/>
                <a:cs typeface="Times New Roman" panose="02020603050405020304" pitchFamily="18" charset="0"/>
              </a:rPr>
              <a:t>Task</a:t>
            </a:r>
            <a:r>
              <a:rPr lang="ca-ES" dirty="0">
                <a:ea typeface="Times New Roman" panose="02020603050405020304" pitchFamily="18" charset="0"/>
                <a:cs typeface="Times New Roman" panose="02020603050405020304" pitchFamily="18" charset="0"/>
              </a:rPr>
              <a:t> 6.3, </a:t>
            </a:r>
            <a:r>
              <a:rPr lang="ca-ES" dirty="0" err="1">
                <a:ea typeface="Times New Roman" panose="02020603050405020304" pitchFamily="18" charset="0"/>
                <a:cs typeface="Times New Roman" panose="02020603050405020304" pitchFamily="18" charset="0"/>
              </a:rPr>
              <a:t>including</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Seminar</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at</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SNAQs</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Public</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Talk</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at</a:t>
            </a:r>
            <a:r>
              <a:rPr lang="ca-ES" dirty="0">
                <a:ea typeface="Times New Roman" panose="02020603050405020304" pitchFamily="18" charset="0"/>
                <a:cs typeface="Times New Roman" panose="02020603050405020304" pitchFamily="18" charset="0"/>
              </a:rPr>
              <a:t> INPC22, </a:t>
            </a:r>
            <a:r>
              <a:rPr lang="ca-ES" dirty="0" err="1">
                <a:ea typeface="Times New Roman" panose="02020603050405020304" pitchFamily="18" charset="0"/>
                <a:cs typeface="Times New Roman" panose="02020603050405020304" pitchFamily="18" charset="0"/>
              </a:rPr>
              <a:t>Cape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Town</a:t>
            </a:r>
            <a:r>
              <a:rPr lang="ca-ES" dirty="0">
                <a:ea typeface="Times New Roman" panose="02020603050405020304" pitchFamily="18" charset="0"/>
                <a:cs typeface="Times New Roman" panose="02020603050405020304" pitchFamily="18" charset="0"/>
              </a:rPr>
              <a:t>”. </a:t>
            </a:r>
            <a:endParaRPr lang="ca-ES" sz="1600" dirty="0">
              <a:effectLst/>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397DDE0-17F7-4F11-8C6C-6727E8ABD127}"/>
              </a:ext>
            </a:extLst>
          </p:cNvPr>
          <p:cNvSpPr/>
          <p:nvPr/>
        </p:nvSpPr>
        <p:spPr>
          <a:xfrm>
            <a:off x="513519" y="3345458"/>
            <a:ext cx="11095383" cy="1658018"/>
          </a:xfrm>
          <a:prstGeom prst="rect">
            <a:avLst/>
          </a:prstGeom>
        </p:spPr>
        <p:txBody>
          <a:bodyPr wrap="square">
            <a:spAutoFit/>
          </a:bodyPr>
          <a:lstStyle/>
          <a:p>
            <a:pPr algn="just">
              <a:lnSpc>
                <a:spcPct val="115000"/>
              </a:lnSpc>
              <a:spcAft>
                <a:spcPts val="0"/>
              </a:spcAft>
            </a:pPr>
            <a:r>
              <a:rPr lang="ca-ES" b="1" dirty="0" err="1">
                <a:ea typeface="Times New Roman" panose="02020603050405020304" pitchFamily="18" charset="0"/>
                <a:cs typeface="Times New Roman" panose="02020603050405020304" pitchFamily="18" charset="0"/>
              </a:rPr>
              <a:t>Deliverables</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Task</a:t>
            </a:r>
            <a:r>
              <a:rPr lang="ca-ES" dirty="0">
                <a:ea typeface="Times New Roman" panose="02020603050405020304" pitchFamily="18" charset="0"/>
                <a:cs typeface="Times New Roman" panose="02020603050405020304" pitchFamily="18" charset="0"/>
              </a:rPr>
              <a:t> 6.2, </a:t>
            </a:r>
            <a:r>
              <a:rPr lang="ca-ES" dirty="0" err="1">
                <a:ea typeface="Times New Roman" panose="02020603050405020304" pitchFamily="18" charset="0"/>
                <a:cs typeface="Times New Roman" panose="02020603050405020304" pitchFamily="18" charset="0"/>
              </a:rPr>
              <a:t>Month</a:t>
            </a:r>
            <a:r>
              <a:rPr lang="ca-ES" dirty="0">
                <a:ea typeface="Times New Roman" panose="02020603050405020304" pitchFamily="18" charset="0"/>
                <a:cs typeface="Times New Roman" panose="02020603050405020304" pitchFamily="18" charset="0"/>
              </a:rPr>
              <a:t> 12): </a:t>
            </a:r>
            <a:r>
              <a:rPr lang="ca-ES" b="1" dirty="0">
                <a:ea typeface="Times New Roman" panose="02020603050405020304" pitchFamily="18" charset="0"/>
                <a:cs typeface="Times New Roman" panose="02020603050405020304" pitchFamily="18" charset="0"/>
              </a:rPr>
              <a:t>D6.2</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We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published</a:t>
            </a:r>
            <a:r>
              <a:rPr lang="ca-ES" dirty="0">
                <a:ea typeface="Times New Roman" panose="02020603050405020304" pitchFamily="18" charset="0"/>
                <a:cs typeface="Times New Roman" panose="02020603050405020304" pitchFamily="18" charset="0"/>
              </a:rPr>
              <a:t> on </a:t>
            </a:r>
            <a:r>
              <a:rPr lang="ca-ES" dirty="0" err="1">
                <a:ea typeface="Times New Roman" panose="02020603050405020304" pitchFamily="18" charset="0"/>
                <a:cs typeface="Times New Roman" panose="02020603050405020304" pitchFamily="18" charset="0"/>
              </a:rPr>
              <a:t>ChETEC</a:t>
            </a:r>
            <a:r>
              <a:rPr lang="ca-ES" dirty="0">
                <a:ea typeface="Times New Roman" panose="02020603050405020304" pitchFamily="18" charset="0"/>
                <a:cs typeface="Times New Roman" panose="02020603050405020304" pitchFamily="18" charset="0"/>
              </a:rPr>
              <a:t>-INFRA </a:t>
            </a:r>
            <a:r>
              <a:rPr lang="ca-ES" dirty="0" err="1">
                <a:ea typeface="Times New Roman" panose="02020603050405020304" pitchFamily="18" charset="0"/>
                <a:cs typeface="Times New Roman" panose="02020603050405020304" pitchFamily="18" charset="0"/>
              </a:rPr>
              <a:t>webpage</a:t>
            </a:r>
            <a:r>
              <a:rPr lang="ca-ES" dirty="0">
                <a:ea typeface="Times New Roman" panose="02020603050405020304" pitchFamily="18" charset="0"/>
                <a:cs typeface="Times New Roman" panose="02020603050405020304" pitchFamily="18" charset="0"/>
              </a:rPr>
              <a:t> a </a:t>
            </a:r>
            <a:r>
              <a:rPr lang="ca-ES" dirty="0" err="1">
                <a:ea typeface="Times New Roman" panose="02020603050405020304" pitchFamily="18" charset="0"/>
                <a:cs typeface="Times New Roman" panose="02020603050405020304" pitchFamily="18" charset="0"/>
              </a:rPr>
              <a:t>first</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version</a:t>
            </a:r>
            <a:r>
              <a:rPr lang="ca-ES" dirty="0">
                <a:ea typeface="Times New Roman" panose="02020603050405020304" pitchFamily="18" charset="0"/>
                <a:cs typeface="Times New Roman" panose="02020603050405020304" pitchFamily="18" charset="0"/>
              </a:rPr>
              <a:t> of </a:t>
            </a:r>
            <a:r>
              <a:rPr lang="ca-ES" dirty="0" err="1">
                <a:ea typeface="Times New Roman" panose="02020603050405020304" pitchFamily="18" charset="0"/>
                <a:cs typeface="Times New Roman" panose="02020603050405020304" pitchFamily="18" charset="0"/>
              </a:rPr>
              <a:t>the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multidisciplinary</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guide</a:t>
            </a:r>
            <a:r>
              <a:rPr lang="ca-ES" dirty="0">
                <a:ea typeface="Times New Roman" panose="02020603050405020304" pitchFamily="18" charset="0"/>
                <a:cs typeface="Times New Roman" panose="02020603050405020304" pitchFamily="18" charset="0"/>
              </a:rPr>
              <a:t> to </a:t>
            </a:r>
            <a:r>
              <a:rPr lang="ca-ES" dirty="0" err="1">
                <a:ea typeface="Times New Roman" panose="02020603050405020304" pitchFamily="18" charset="0"/>
                <a:cs typeface="Times New Roman" panose="02020603050405020304" pitchFamily="18" charset="0"/>
              </a:rPr>
              <a:t>astronuclear</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science</a:t>
            </a:r>
            <a:r>
              <a:rPr lang="ca-ES" dirty="0">
                <a:ea typeface="Times New Roman" panose="02020603050405020304" pitchFamily="18" charset="0"/>
                <a:cs typeface="Times New Roman" panose="02020603050405020304" pitchFamily="18" charset="0"/>
              </a:rPr>
              <a:t> cases. </a:t>
            </a:r>
            <a:r>
              <a:rPr lang="ca-ES" dirty="0" err="1">
                <a:ea typeface="Times New Roman" panose="02020603050405020304" pitchFamily="18" charset="0"/>
                <a:cs typeface="Times New Roman" panose="02020603050405020304" pitchFamily="18" charset="0"/>
              </a:rPr>
              <a:t>It</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includes</a:t>
            </a:r>
            <a:r>
              <a:rPr lang="ca-ES" dirty="0">
                <a:ea typeface="Times New Roman" panose="02020603050405020304" pitchFamily="18" charset="0"/>
                <a:cs typeface="Times New Roman" panose="02020603050405020304" pitchFamily="18" charset="0"/>
              </a:rPr>
              <a:t> a </a:t>
            </a:r>
            <a:r>
              <a:rPr lang="ca-ES" dirty="0" err="1">
                <a:ea typeface="Times New Roman" panose="02020603050405020304" pitchFamily="18" charset="0"/>
                <a:cs typeface="Times New Roman" panose="02020603050405020304" pitchFamily="18" charset="0"/>
              </a:rPr>
              <a:t>discussion</a:t>
            </a:r>
            <a:r>
              <a:rPr lang="ca-ES" dirty="0">
                <a:ea typeface="Times New Roman" panose="02020603050405020304" pitchFamily="18" charset="0"/>
                <a:cs typeface="Times New Roman" panose="02020603050405020304" pitchFamily="18" charset="0"/>
              </a:rPr>
              <a:t> on </a:t>
            </a:r>
            <a:r>
              <a:rPr lang="ca-ES" dirty="0" err="1">
                <a:ea typeface="Times New Roman" panose="02020603050405020304" pitchFamily="18" charset="0"/>
                <a:cs typeface="Times New Roman" panose="02020603050405020304" pitchFamily="18" charset="0"/>
              </a:rPr>
              <a:t>the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role</a:t>
            </a:r>
            <a:r>
              <a:rPr lang="ca-ES" dirty="0">
                <a:ea typeface="Times New Roman" panose="02020603050405020304" pitchFamily="18" charset="0"/>
                <a:cs typeface="Times New Roman" panose="02020603050405020304" pitchFamily="18" charset="0"/>
              </a:rPr>
              <a:t> of </a:t>
            </a:r>
            <a:r>
              <a:rPr lang="ca-ES" dirty="0" err="1">
                <a:ea typeface="Times New Roman" panose="02020603050405020304" pitchFamily="18" charset="0"/>
                <a:cs typeface="Times New Roman" panose="02020603050405020304" pitchFamily="18" charset="0"/>
              </a:rPr>
              <a:t>sensitivity</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studies</a:t>
            </a:r>
            <a:r>
              <a:rPr lang="ca-ES" dirty="0">
                <a:ea typeface="Times New Roman" panose="02020603050405020304" pitchFamily="18" charset="0"/>
                <a:cs typeface="Times New Roman" panose="02020603050405020304" pitchFamily="18" charset="0"/>
              </a:rPr>
              <a:t> in </a:t>
            </a:r>
            <a:r>
              <a:rPr lang="ca-ES" dirty="0" err="1">
                <a:ea typeface="Times New Roman" panose="02020603050405020304" pitchFamily="18" charset="0"/>
                <a:cs typeface="Times New Roman" panose="02020603050405020304" pitchFamily="18" charset="0"/>
              </a:rPr>
              <a:t>the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identification</a:t>
            </a:r>
            <a:r>
              <a:rPr lang="ca-ES" dirty="0">
                <a:ea typeface="Times New Roman" panose="02020603050405020304" pitchFamily="18" charset="0"/>
                <a:cs typeface="Times New Roman" panose="02020603050405020304" pitchFamily="18" charset="0"/>
              </a:rPr>
              <a:t> of </a:t>
            </a:r>
            <a:r>
              <a:rPr lang="ca-ES" dirty="0" err="1">
                <a:ea typeface="Times New Roman" panose="02020603050405020304" pitchFamily="18" charset="0"/>
                <a:cs typeface="Times New Roman" panose="02020603050405020304" pitchFamily="18" charset="0"/>
              </a:rPr>
              <a:t>key</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reactions</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and</a:t>
            </a:r>
            <a:r>
              <a:rPr lang="ca-ES" dirty="0">
                <a:ea typeface="Times New Roman" panose="02020603050405020304" pitchFamily="18" charset="0"/>
                <a:cs typeface="Times New Roman" panose="02020603050405020304" pitchFamily="18" charset="0"/>
              </a:rPr>
              <a:t> in </a:t>
            </a:r>
            <a:r>
              <a:rPr lang="ca-ES" dirty="0" err="1">
                <a:ea typeface="Times New Roman" panose="02020603050405020304" pitchFamily="18" charset="0"/>
                <a:cs typeface="Times New Roman" panose="02020603050405020304" pitchFamily="18" charset="0"/>
              </a:rPr>
              <a:t>the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evaluation</a:t>
            </a:r>
            <a:r>
              <a:rPr lang="ca-ES" dirty="0">
                <a:ea typeface="Times New Roman" panose="02020603050405020304" pitchFamily="18" charset="0"/>
                <a:cs typeface="Times New Roman" panose="02020603050405020304" pitchFamily="18" charset="0"/>
              </a:rPr>
              <a:t> of </a:t>
            </a:r>
            <a:r>
              <a:rPr lang="ca-ES" dirty="0" err="1">
                <a:ea typeface="Times New Roman" panose="02020603050405020304" pitchFamily="18" charset="0"/>
                <a:cs typeface="Times New Roman" panose="02020603050405020304" pitchFamily="18" charset="0"/>
              </a:rPr>
              <a:t>the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impact</a:t>
            </a:r>
            <a:r>
              <a:rPr lang="ca-ES" dirty="0">
                <a:ea typeface="Times New Roman" panose="02020603050405020304" pitchFamily="18" charset="0"/>
                <a:cs typeface="Times New Roman" panose="02020603050405020304" pitchFamily="18" charset="0"/>
              </a:rPr>
              <a:t> of </a:t>
            </a:r>
            <a:r>
              <a:rPr lang="ca-ES" dirty="0" err="1">
                <a:ea typeface="Times New Roman" panose="02020603050405020304" pitchFamily="18" charset="0"/>
                <a:cs typeface="Times New Roman" panose="02020603050405020304" pitchFamily="18" charset="0"/>
              </a:rPr>
              <a:t>their</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uncertainties</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and</a:t>
            </a:r>
            <a:r>
              <a:rPr lang="ca-ES" dirty="0">
                <a:ea typeface="Times New Roman" panose="02020603050405020304" pitchFamily="18" charset="0"/>
                <a:cs typeface="Times New Roman" panose="02020603050405020304" pitchFamily="18" charset="0"/>
              </a:rPr>
              <a:t> a </a:t>
            </a:r>
            <a:r>
              <a:rPr lang="ca-ES" dirty="0" err="1">
                <a:ea typeface="Times New Roman" panose="02020603050405020304" pitchFamily="18" charset="0"/>
                <a:cs typeface="Times New Roman" panose="02020603050405020304" pitchFamily="18" charset="0"/>
              </a:rPr>
              <a:t>number</a:t>
            </a:r>
            <a:r>
              <a:rPr lang="ca-ES" dirty="0">
                <a:ea typeface="Times New Roman" panose="02020603050405020304" pitchFamily="18" charset="0"/>
                <a:cs typeface="Times New Roman" panose="02020603050405020304" pitchFamily="18" charset="0"/>
              </a:rPr>
              <a:t> of </a:t>
            </a:r>
            <a:r>
              <a:rPr lang="ca-ES" dirty="0" err="1">
                <a:ea typeface="Times New Roman" panose="02020603050405020304" pitchFamily="18" charset="0"/>
                <a:cs typeface="Times New Roman" panose="02020603050405020304" pitchFamily="18" charset="0"/>
              </a:rPr>
              <a:t>specific</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astrophysical</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scenarios</a:t>
            </a:r>
            <a:r>
              <a:rPr lang="ca-ES" dirty="0">
                <a:ea typeface="Times New Roman" panose="02020603050405020304" pitchFamily="18" charset="0"/>
                <a:cs typeface="Times New Roman" panose="02020603050405020304" pitchFamily="18" charset="0"/>
              </a:rPr>
              <a:t> in </a:t>
            </a:r>
            <a:r>
              <a:rPr lang="ca-ES" dirty="0" err="1">
                <a:ea typeface="Times New Roman" panose="02020603050405020304" pitchFamily="18" charset="0"/>
                <a:cs typeface="Times New Roman" panose="02020603050405020304" pitchFamily="18" charset="0"/>
              </a:rPr>
              <a:t>explosive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nucleosynthesis</a:t>
            </a:r>
            <a:r>
              <a:rPr lang="ca-ES" dirty="0">
                <a:ea typeface="Times New Roman" panose="02020603050405020304" pitchFamily="18" charset="0"/>
                <a:cs typeface="Times New Roman" panose="02020603050405020304" pitchFamily="18" charset="0"/>
              </a:rPr>
              <a:t> for </a:t>
            </a:r>
            <a:r>
              <a:rPr lang="ca-ES" dirty="0" err="1">
                <a:ea typeface="Times New Roman" panose="02020603050405020304" pitchFamily="18" charset="0"/>
                <a:cs typeface="Times New Roman" panose="02020603050405020304" pitchFamily="18" charset="0"/>
              </a:rPr>
              <a:t>which</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such</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sensitivity</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studies</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have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been</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conducted</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e.g</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novae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and</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supernovae</a:t>
            </a:r>
            <a:r>
              <a:rPr lang="ca-ES" dirty="0">
                <a:ea typeface="Times New Roman" panose="02020603050405020304" pitchFamily="18" charset="0"/>
                <a:cs typeface="Times New Roman" panose="02020603050405020304" pitchFamily="18" charset="0"/>
              </a:rPr>
              <a:t>, X-</a:t>
            </a:r>
            <a:r>
              <a:rPr lang="ca-ES" dirty="0" err="1">
                <a:ea typeface="Times New Roman" panose="02020603050405020304" pitchFamily="18" charset="0"/>
                <a:cs typeface="Times New Roman" panose="02020603050405020304" pitchFamily="18" charset="0"/>
              </a:rPr>
              <a:t>ray</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bursts</a:t>
            </a:r>
            <a:r>
              <a:rPr lang="ca-ES" dirty="0">
                <a:ea typeface="Times New Roman" panose="02020603050405020304" pitchFamily="18" charset="0"/>
                <a:cs typeface="Times New Roman" panose="02020603050405020304" pitchFamily="18" charset="0"/>
              </a:rPr>
              <a:t>...).   </a:t>
            </a:r>
            <a:endParaRPr lang="ca-ES" sz="1600" dirty="0">
              <a:effectLst/>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A38379F-97A3-4826-898F-51CA63B4945B}"/>
              </a:ext>
            </a:extLst>
          </p:cNvPr>
          <p:cNvSpPr/>
          <p:nvPr/>
        </p:nvSpPr>
        <p:spPr>
          <a:xfrm>
            <a:off x="513518" y="5207847"/>
            <a:ext cx="11323985" cy="1200329"/>
          </a:xfrm>
          <a:prstGeom prst="rect">
            <a:avLst/>
          </a:prstGeom>
        </p:spPr>
        <p:txBody>
          <a:bodyPr wrap="square">
            <a:spAutoFit/>
          </a:bodyPr>
          <a:lstStyle/>
          <a:p>
            <a:r>
              <a:rPr lang="en-GB" b="1" dirty="0"/>
              <a:t>Publications:</a:t>
            </a:r>
            <a:r>
              <a:rPr lang="en-GB" dirty="0"/>
              <a:t> 6 (+ 2 in progress)</a:t>
            </a:r>
          </a:p>
          <a:p>
            <a:endParaRPr lang="en-GB" dirty="0">
              <a:solidFill>
                <a:srgbClr val="FF0000"/>
              </a:solidFill>
            </a:endParaRPr>
          </a:p>
          <a:p>
            <a:r>
              <a:rPr lang="en-GB" b="1" dirty="0"/>
              <a:t>Talks in Conferences/Workshops/Schools:</a:t>
            </a:r>
            <a:r>
              <a:rPr lang="en-GB" dirty="0"/>
              <a:t> 3 </a:t>
            </a:r>
            <a:endParaRPr lang="en-GB"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2154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3" name="QuadreDeText 2">
            <a:extLst>
              <a:ext uri="{FF2B5EF4-FFF2-40B4-BE49-F238E27FC236}">
                <a16:creationId xmlns:a16="http://schemas.microsoft.com/office/drawing/2014/main" id="{28D6D7E9-7369-438F-BBDC-EF219A4F080C}"/>
              </a:ext>
            </a:extLst>
          </p:cNvPr>
          <p:cNvSpPr txBox="1"/>
          <p:nvPr/>
        </p:nvSpPr>
        <p:spPr>
          <a:xfrm>
            <a:off x="417443" y="1124080"/>
            <a:ext cx="4144618" cy="369332"/>
          </a:xfrm>
          <a:prstGeom prst="rect">
            <a:avLst/>
          </a:prstGeom>
          <a:noFill/>
        </p:spPr>
        <p:txBody>
          <a:bodyPr wrap="square" rtlCol="0">
            <a:spAutoFit/>
          </a:bodyPr>
          <a:lstStyle/>
          <a:p>
            <a:r>
              <a:rPr lang="ca-ES" b="1" dirty="0" err="1"/>
              <a:t>Task</a:t>
            </a:r>
            <a:r>
              <a:rPr lang="ca-ES" b="1" dirty="0"/>
              <a:t> 6.3 – Report on </a:t>
            </a:r>
            <a:r>
              <a:rPr lang="ca-ES" b="1" dirty="0" err="1"/>
              <a:t>main</a:t>
            </a:r>
            <a:r>
              <a:rPr lang="ca-ES" b="1" dirty="0"/>
              <a:t> </a:t>
            </a:r>
            <a:r>
              <a:rPr lang="ca-ES" b="1" dirty="0" err="1"/>
              <a:t>activities</a:t>
            </a:r>
            <a:r>
              <a:rPr lang="ca-ES" b="1" dirty="0"/>
              <a:t> </a:t>
            </a:r>
          </a:p>
        </p:txBody>
      </p:sp>
      <p:sp>
        <p:nvSpPr>
          <p:cNvPr id="4" name="Rectangle 3">
            <a:extLst>
              <a:ext uri="{FF2B5EF4-FFF2-40B4-BE49-F238E27FC236}">
                <a16:creationId xmlns:a16="http://schemas.microsoft.com/office/drawing/2014/main" id="{9BB646D3-0BDF-4C77-A285-0F684E0CE13C}"/>
              </a:ext>
            </a:extLst>
          </p:cNvPr>
          <p:cNvSpPr/>
          <p:nvPr/>
        </p:nvSpPr>
        <p:spPr>
          <a:xfrm>
            <a:off x="417443" y="1493412"/>
            <a:ext cx="3018775" cy="369332"/>
          </a:xfrm>
          <a:prstGeom prst="rect">
            <a:avLst/>
          </a:prstGeom>
        </p:spPr>
        <p:txBody>
          <a:bodyPr wrap="none">
            <a:spAutoFit/>
          </a:bodyPr>
          <a:lstStyle/>
          <a:p>
            <a:r>
              <a:rPr lang="en-GB" b="1" dirty="0">
                <a:latin typeface="Times New Roman" panose="02020603050405020304" pitchFamily="18" charset="0"/>
                <a:ea typeface="Times New Roman" panose="02020603050405020304" pitchFamily="18" charset="0"/>
                <a:cs typeface="Times New Roman" panose="02020603050405020304" pitchFamily="18" charset="0"/>
              </a:rPr>
              <a:t>Galactic Chemical Evolution</a:t>
            </a:r>
            <a:endParaRPr lang="ca-ES" dirty="0"/>
          </a:p>
        </p:txBody>
      </p:sp>
      <p:sp>
        <p:nvSpPr>
          <p:cNvPr id="5" name="Rectangle 4">
            <a:extLst>
              <a:ext uri="{FF2B5EF4-FFF2-40B4-BE49-F238E27FC236}">
                <a16:creationId xmlns:a16="http://schemas.microsoft.com/office/drawing/2014/main" id="{5FE02EF1-5224-4495-A033-6146707FD80B}"/>
              </a:ext>
            </a:extLst>
          </p:cNvPr>
          <p:cNvSpPr/>
          <p:nvPr/>
        </p:nvSpPr>
        <p:spPr>
          <a:xfrm>
            <a:off x="513520" y="2058123"/>
            <a:ext cx="11025810" cy="3139321"/>
          </a:xfrm>
          <a:prstGeom prst="rect">
            <a:avLst/>
          </a:prstGeom>
        </p:spPr>
        <p:txBody>
          <a:bodyPr wrap="square">
            <a:spAutoFit/>
          </a:bodyPr>
          <a:lstStyle/>
          <a:p>
            <a:r>
              <a:rPr lang="en-GB" dirty="0"/>
              <a:t>SPECIFIC GOALS</a:t>
            </a:r>
          </a:p>
          <a:p>
            <a:endParaRPr lang="en-GB" dirty="0"/>
          </a:p>
          <a:p>
            <a:r>
              <a:rPr lang="en-GB" dirty="0"/>
              <a:t>- Development of the </a:t>
            </a:r>
            <a:r>
              <a:rPr lang="en-GB" b="1" dirty="0"/>
              <a:t>next generation of the OMEGA/OMEGA+ software pipeline</a:t>
            </a:r>
            <a:r>
              <a:rPr lang="en-GB" dirty="0"/>
              <a:t>, linking GCE expertise at Hull, with those at CSFK and INAF.  These subtasks include:</a:t>
            </a:r>
          </a:p>
          <a:p>
            <a:endParaRPr lang="en-GB" dirty="0"/>
          </a:p>
          <a:p>
            <a:pPr lvl="1"/>
            <a:r>
              <a:rPr lang="en-GB" dirty="0"/>
              <a:t>*</a:t>
            </a:r>
            <a:r>
              <a:rPr lang="en-GB" b="1" dirty="0"/>
              <a:t>Multi-zone extension </a:t>
            </a:r>
            <a:r>
              <a:rPr lang="en-GB" dirty="0"/>
              <a:t>to the existing single-zone versions of both codes</a:t>
            </a:r>
            <a:endParaRPr lang="en-GB" b="1" dirty="0"/>
          </a:p>
          <a:p>
            <a:pPr lvl="1"/>
            <a:r>
              <a:rPr lang="en-GB" dirty="0"/>
              <a:t>*</a:t>
            </a:r>
            <a:r>
              <a:rPr lang="en-GB" b="1" dirty="0"/>
              <a:t>Stellar population synthesis post-processing tool</a:t>
            </a:r>
          </a:p>
          <a:p>
            <a:pPr lvl="1"/>
            <a:r>
              <a:rPr lang="en-GB" dirty="0"/>
              <a:t>*</a:t>
            </a:r>
            <a:r>
              <a:rPr lang="en-GB" b="1" dirty="0"/>
              <a:t>Radial gas flows, churning, and 2D resonances</a:t>
            </a:r>
          </a:p>
          <a:p>
            <a:endParaRPr lang="en-GB" dirty="0"/>
          </a:p>
          <a:p>
            <a:r>
              <a:rPr lang="en-GB" dirty="0"/>
              <a:t>- Maintenance of (</a:t>
            </a:r>
            <a:r>
              <a:rPr lang="en-GB" dirty="0" err="1"/>
              <a:t>i</a:t>
            </a:r>
            <a:r>
              <a:rPr lang="en-GB" dirty="0"/>
              <a:t>) </a:t>
            </a:r>
            <a:r>
              <a:rPr lang="en-GB" b="1" dirty="0"/>
              <a:t>stellar yields databases</a:t>
            </a:r>
            <a:r>
              <a:rPr lang="en-GB" dirty="0"/>
              <a:t>, and (ii) </a:t>
            </a:r>
            <a:r>
              <a:rPr lang="en-GB" b="1" dirty="0"/>
              <a:t>stellar observational abundances databases</a:t>
            </a:r>
            <a:r>
              <a:rPr lang="en-GB" dirty="0"/>
              <a:t>; integration with OMEGA/OMEGA+ </a:t>
            </a:r>
          </a:p>
        </p:txBody>
      </p:sp>
    </p:spTree>
    <p:extLst>
      <p:ext uri="{BB962C8B-B14F-4D97-AF65-F5344CB8AC3E}">
        <p14:creationId xmlns:p14="http://schemas.microsoft.com/office/powerpoint/2010/main" val="223283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3" name="QuadreDeText 2">
            <a:extLst>
              <a:ext uri="{FF2B5EF4-FFF2-40B4-BE49-F238E27FC236}">
                <a16:creationId xmlns:a16="http://schemas.microsoft.com/office/drawing/2014/main" id="{28D6D7E9-7369-438F-BBDC-EF219A4F080C}"/>
              </a:ext>
            </a:extLst>
          </p:cNvPr>
          <p:cNvSpPr txBox="1"/>
          <p:nvPr/>
        </p:nvSpPr>
        <p:spPr>
          <a:xfrm>
            <a:off x="417443" y="1124080"/>
            <a:ext cx="4144618" cy="369332"/>
          </a:xfrm>
          <a:prstGeom prst="rect">
            <a:avLst/>
          </a:prstGeom>
          <a:noFill/>
        </p:spPr>
        <p:txBody>
          <a:bodyPr wrap="square" rtlCol="0">
            <a:spAutoFit/>
          </a:bodyPr>
          <a:lstStyle/>
          <a:p>
            <a:r>
              <a:rPr lang="ca-ES" b="1" dirty="0" err="1"/>
              <a:t>Task</a:t>
            </a:r>
            <a:r>
              <a:rPr lang="ca-ES" b="1" dirty="0"/>
              <a:t> 6.3 – Report on </a:t>
            </a:r>
            <a:r>
              <a:rPr lang="ca-ES" b="1" dirty="0" err="1"/>
              <a:t>main</a:t>
            </a:r>
            <a:r>
              <a:rPr lang="ca-ES" b="1" dirty="0"/>
              <a:t> </a:t>
            </a:r>
            <a:r>
              <a:rPr lang="ca-ES" b="1" dirty="0" err="1"/>
              <a:t>activities</a:t>
            </a:r>
            <a:r>
              <a:rPr lang="ca-ES" b="1" dirty="0"/>
              <a:t> </a:t>
            </a:r>
          </a:p>
        </p:txBody>
      </p:sp>
      <p:sp>
        <p:nvSpPr>
          <p:cNvPr id="4" name="Rectangle 3">
            <a:extLst>
              <a:ext uri="{FF2B5EF4-FFF2-40B4-BE49-F238E27FC236}">
                <a16:creationId xmlns:a16="http://schemas.microsoft.com/office/drawing/2014/main" id="{9BB646D3-0BDF-4C77-A285-0F684E0CE13C}"/>
              </a:ext>
            </a:extLst>
          </p:cNvPr>
          <p:cNvSpPr/>
          <p:nvPr/>
        </p:nvSpPr>
        <p:spPr>
          <a:xfrm>
            <a:off x="417443" y="1493412"/>
            <a:ext cx="3018775" cy="369332"/>
          </a:xfrm>
          <a:prstGeom prst="rect">
            <a:avLst/>
          </a:prstGeom>
        </p:spPr>
        <p:txBody>
          <a:bodyPr wrap="none">
            <a:spAutoFit/>
          </a:bodyPr>
          <a:lstStyle/>
          <a:p>
            <a:r>
              <a:rPr lang="en-GB" b="1" dirty="0">
                <a:latin typeface="Times New Roman" panose="02020603050405020304" pitchFamily="18" charset="0"/>
                <a:ea typeface="Times New Roman" panose="02020603050405020304" pitchFamily="18" charset="0"/>
                <a:cs typeface="Times New Roman" panose="02020603050405020304" pitchFamily="18" charset="0"/>
              </a:rPr>
              <a:t>Galactic Chemical Evolution</a:t>
            </a:r>
            <a:endParaRPr lang="ca-ES" dirty="0"/>
          </a:p>
        </p:txBody>
      </p:sp>
      <p:sp>
        <p:nvSpPr>
          <p:cNvPr id="5" name="Rectangle 4">
            <a:extLst>
              <a:ext uri="{FF2B5EF4-FFF2-40B4-BE49-F238E27FC236}">
                <a16:creationId xmlns:a16="http://schemas.microsoft.com/office/drawing/2014/main" id="{5FE02EF1-5224-4495-A033-6146707FD80B}"/>
              </a:ext>
            </a:extLst>
          </p:cNvPr>
          <p:cNvSpPr/>
          <p:nvPr/>
        </p:nvSpPr>
        <p:spPr>
          <a:xfrm>
            <a:off x="513520" y="2058123"/>
            <a:ext cx="10459279" cy="923330"/>
          </a:xfrm>
          <a:prstGeom prst="rect">
            <a:avLst/>
          </a:prstGeom>
        </p:spPr>
        <p:txBody>
          <a:bodyPr wrap="square">
            <a:spAutoFit/>
          </a:bodyPr>
          <a:lstStyle/>
          <a:p>
            <a:r>
              <a:rPr lang="en-GB" dirty="0"/>
              <a:t>MAIN ACTIVITIES PERFORMED AND ACHIEVEMENTS</a:t>
            </a:r>
          </a:p>
          <a:p>
            <a:endParaRPr lang="en-GB" dirty="0"/>
          </a:p>
          <a:p>
            <a:endParaRPr lang="en-GB" dirty="0"/>
          </a:p>
        </p:txBody>
      </p:sp>
      <p:sp>
        <p:nvSpPr>
          <p:cNvPr id="6" name="Rectangle 5">
            <a:extLst>
              <a:ext uri="{FF2B5EF4-FFF2-40B4-BE49-F238E27FC236}">
                <a16:creationId xmlns:a16="http://schemas.microsoft.com/office/drawing/2014/main" id="{90E5AFE1-49CC-4B3F-AC82-04EDCF8DBC49}"/>
              </a:ext>
            </a:extLst>
          </p:cNvPr>
          <p:cNvSpPr/>
          <p:nvPr/>
        </p:nvSpPr>
        <p:spPr>
          <a:xfrm>
            <a:off x="513519" y="2557719"/>
            <a:ext cx="11045689" cy="3752630"/>
          </a:xfrm>
          <a:prstGeom prst="rect">
            <a:avLst/>
          </a:prstGeom>
        </p:spPr>
        <p:txBody>
          <a:bodyPr wrap="square">
            <a:spAutoFit/>
          </a:bodyPr>
          <a:lstStyle/>
          <a:p>
            <a:pPr algn="just">
              <a:lnSpc>
                <a:spcPct val="107000"/>
              </a:lnSpc>
              <a:spcAft>
                <a:spcPts val="800"/>
              </a:spcAft>
            </a:pPr>
            <a:r>
              <a:rPr lang="ca-ES" dirty="0" err="1">
                <a:ea typeface="Times New Roman" panose="02020603050405020304" pitchFamily="18" charset="0"/>
                <a:cs typeface="Times New Roman" panose="02020603050405020304" pitchFamily="18" charset="0"/>
              </a:rPr>
              <a:t>The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primary</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goal</a:t>
            </a:r>
            <a:r>
              <a:rPr lang="ca-ES" dirty="0">
                <a:ea typeface="Times New Roman" panose="02020603050405020304" pitchFamily="18" charset="0"/>
                <a:cs typeface="Times New Roman" panose="02020603050405020304" pitchFamily="18" charset="0"/>
              </a:rPr>
              <a:t> has </a:t>
            </a:r>
            <a:r>
              <a:rPr lang="ca-ES" dirty="0" err="1">
                <a:ea typeface="Times New Roman" panose="02020603050405020304" pitchFamily="18" charset="0"/>
                <a:cs typeface="Times New Roman" panose="02020603050405020304" pitchFamily="18" charset="0"/>
              </a:rPr>
              <a:t>been</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the</a:t>
            </a:r>
            <a:r>
              <a:rPr lang="ca-ES" dirty="0">
                <a:ea typeface="Times New Roman" panose="02020603050405020304" pitchFamily="18" charset="0"/>
                <a:cs typeface="Times New Roman" panose="02020603050405020304" pitchFamily="18" charset="0"/>
              </a:rPr>
              <a:t> </a:t>
            </a:r>
            <a:r>
              <a:rPr lang="en-GB" dirty="0">
                <a:ea typeface="Times New Roman" panose="02020603050405020304" pitchFamily="18" charset="0"/>
                <a:cs typeface="Times New Roman" panose="02020603050405020304" pitchFamily="18" charset="0"/>
              </a:rPr>
              <a:t>development of the next generation of the OMEGA/OMEGA+ software pipeline, linking Galactic Chemical Evolution expertise at </a:t>
            </a:r>
            <a:r>
              <a:rPr lang="en-GB" dirty="0" err="1">
                <a:ea typeface="Times New Roman" panose="02020603050405020304" pitchFamily="18" charset="0"/>
                <a:cs typeface="Times New Roman" panose="02020603050405020304" pitchFamily="18" charset="0"/>
              </a:rPr>
              <a:t>UHull</a:t>
            </a:r>
            <a:r>
              <a:rPr lang="en-GB" dirty="0">
                <a:ea typeface="Times New Roman" panose="02020603050405020304" pitchFamily="18" charset="0"/>
                <a:cs typeface="Times New Roman" panose="02020603050405020304" pitchFamily="18" charset="0"/>
              </a:rPr>
              <a:t>, with those at CSFK and INAF. Among the achievements obtained so far:</a:t>
            </a:r>
            <a:endParaRPr lang="ca-ES" dirty="0">
              <a:ea typeface="Times New Roman" panose="02020603050405020304" pitchFamily="18" charset="0"/>
              <a:cs typeface="Times New Roman" panose="02020603050405020304" pitchFamily="18" charset="0"/>
            </a:endParaRPr>
          </a:p>
          <a:p>
            <a:pPr>
              <a:lnSpc>
                <a:spcPct val="107000"/>
              </a:lnSpc>
              <a:spcAft>
                <a:spcPts val="800"/>
              </a:spcAft>
            </a:pPr>
            <a:r>
              <a:rPr lang="en-GB" dirty="0">
                <a:ea typeface="Times New Roman" panose="02020603050405020304" pitchFamily="18" charset="0"/>
                <a:cs typeface="Times New Roman" panose="02020603050405020304" pitchFamily="18" charset="0"/>
              </a:rPr>
              <a:t>	- </a:t>
            </a:r>
            <a:r>
              <a:rPr lang="en-US" dirty="0"/>
              <a:t>A framework for the multi-zone extension to the existing version of OMEGA/OMEGA+ has been</a:t>
            </a:r>
          </a:p>
          <a:p>
            <a:pPr>
              <a:lnSpc>
                <a:spcPct val="107000"/>
              </a:lnSpc>
              <a:spcAft>
                <a:spcPts val="800"/>
              </a:spcAft>
            </a:pPr>
            <a:r>
              <a:rPr lang="en-US" dirty="0"/>
              <a:t>                designed and developments are ongoing.</a:t>
            </a:r>
          </a:p>
          <a:p>
            <a:pPr>
              <a:lnSpc>
                <a:spcPct val="107000"/>
              </a:lnSpc>
              <a:spcAft>
                <a:spcPts val="800"/>
              </a:spcAft>
            </a:pPr>
            <a:r>
              <a:rPr lang="en-US" dirty="0"/>
              <a:t>	- The multi-zone framework includes a prescription for radial gas flows.</a:t>
            </a:r>
          </a:p>
          <a:p>
            <a:pPr>
              <a:lnSpc>
                <a:spcPct val="107000"/>
              </a:lnSpc>
              <a:spcAft>
                <a:spcPts val="800"/>
              </a:spcAft>
            </a:pPr>
            <a:r>
              <a:rPr lang="en-US" dirty="0"/>
              <a:t>	- Working on a preliminary version of a stellar population synthesis and post-processing tool.</a:t>
            </a:r>
          </a:p>
          <a:p>
            <a:pPr>
              <a:lnSpc>
                <a:spcPct val="107000"/>
              </a:lnSpc>
              <a:spcAft>
                <a:spcPts val="800"/>
              </a:spcAft>
            </a:pPr>
            <a:r>
              <a:rPr lang="en-US" dirty="0"/>
              <a:t>	- PhD student attached to 6.3 has published a first-author paper using the OMEGA tools </a:t>
            </a:r>
          </a:p>
          <a:p>
            <a:pPr>
              <a:lnSpc>
                <a:spcPct val="107000"/>
              </a:lnSpc>
              <a:spcAft>
                <a:spcPts val="800"/>
              </a:spcAft>
            </a:pPr>
            <a:r>
              <a:rPr lang="en-US" dirty="0"/>
              <a:t>                 (Womack et al. 2023)</a:t>
            </a:r>
          </a:p>
          <a:p>
            <a:pPr>
              <a:lnSpc>
                <a:spcPct val="107000"/>
              </a:lnSpc>
              <a:spcAft>
                <a:spcPts val="800"/>
              </a:spcAft>
            </a:pPr>
            <a:endParaRPr lang="ca-ES"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54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pic>
        <p:nvPicPr>
          <p:cNvPr id="8" name="Imatge 7">
            <a:extLst>
              <a:ext uri="{FF2B5EF4-FFF2-40B4-BE49-F238E27FC236}">
                <a16:creationId xmlns:a16="http://schemas.microsoft.com/office/drawing/2014/main" id="{7F704BF7-5908-4E8A-B183-C238FC6B3814}"/>
              </a:ext>
            </a:extLst>
          </p:cNvPr>
          <p:cNvPicPr>
            <a:picLocks noChangeAspect="1"/>
          </p:cNvPicPr>
          <p:nvPr/>
        </p:nvPicPr>
        <p:blipFill>
          <a:blip r:embed="rId2"/>
          <a:stretch>
            <a:fillRect/>
          </a:stretch>
        </p:blipFill>
        <p:spPr>
          <a:xfrm>
            <a:off x="5669885" y="1021139"/>
            <a:ext cx="4072481" cy="1694835"/>
          </a:xfrm>
          <a:prstGeom prst="rect">
            <a:avLst/>
          </a:prstGeom>
        </p:spPr>
      </p:pic>
      <p:pic>
        <p:nvPicPr>
          <p:cNvPr id="9" name="Imatge 8">
            <a:extLst>
              <a:ext uri="{FF2B5EF4-FFF2-40B4-BE49-F238E27FC236}">
                <a16:creationId xmlns:a16="http://schemas.microsoft.com/office/drawing/2014/main" id="{D01F610E-835E-4FC6-9057-C4A76B963AFE}"/>
              </a:ext>
            </a:extLst>
          </p:cNvPr>
          <p:cNvPicPr>
            <a:picLocks noChangeAspect="1"/>
          </p:cNvPicPr>
          <p:nvPr/>
        </p:nvPicPr>
        <p:blipFill>
          <a:blip r:embed="rId3"/>
          <a:stretch>
            <a:fillRect/>
          </a:stretch>
        </p:blipFill>
        <p:spPr>
          <a:xfrm>
            <a:off x="9905238" y="977779"/>
            <a:ext cx="2042337" cy="2298391"/>
          </a:xfrm>
          <a:prstGeom prst="rect">
            <a:avLst/>
          </a:prstGeom>
        </p:spPr>
      </p:pic>
      <p:pic>
        <p:nvPicPr>
          <p:cNvPr id="10" name="Picture 4" descr="Graphical user interface, text, application, Word&#10;&#10;Description automatically generated">
            <a:extLst>
              <a:ext uri="{FF2B5EF4-FFF2-40B4-BE49-F238E27FC236}">
                <a16:creationId xmlns:a16="http://schemas.microsoft.com/office/drawing/2014/main" id="{F9A7291E-EEFA-4869-B40B-6E355D234F37}"/>
              </a:ext>
            </a:extLst>
          </p:cNvPr>
          <p:cNvPicPr>
            <a:picLocks noChangeAspect="1"/>
          </p:cNvPicPr>
          <p:nvPr/>
        </p:nvPicPr>
        <p:blipFill rotWithShape="1">
          <a:blip r:embed="rId4"/>
          <a:srcRect l="2658" r="3662"/>
          <a:stretch/>
        </p:blipFill>
        <p:spPr>
          <a:xfrm>
            <a:off x="393057" y="1017148"/>
            <a:ext cx="5076000" cy="1561067"/>
          </a:xfrm>
          <a:prstGeom prst="rect">
            <a:avLst/>
          </a:prstGeom>
        </p:spPr>
      </p:pic>
      <p:pic>
        <p:nvPicPr>
          <p:cNvPr id="11" name="Imatge 10">
            <a:extLst>
              <a:ext uri="{FF2B5EF4-FFF2-40B4-BE49-F238E27FC236}">
                <a16:creationId xmlns:a16="http://schemas.microsoft.com/office/drawing/2014/main" id="{512C2B94-D776-4C54-B849-2F55EB64FDEC}"/>
              </a:ext>
            </a:extLst>
          </p:cNvPr>
          <p:cNvPicPr>
            <a:picLocks noChangeAspect="1"/>
          </p:cNvPicPr>
          <p:nvPr/>
        </p:nvPicPr>
        <p:blipFill>
          <a:blip r:embed="rId5"/>
          <a:stretch>
            <a:fillRect/>
          </a:stretch>
        </p:blipFill>
        <p:spPr>
          <a:xfrm>
            <a:off x="530198" y="3772494"/>
            <a:ext cx="3664014" cy="1359526"/>
          </a:xfrm>
          <a:prstGeom prst="rect">
            <a:avLst/>
          </a:prstGeom>
        </p:spPr>
      </p:pic>
      <p:sp>
        <p:nvSpPr>
          <p:cNvPr id="13" name="Rectangle 12">
            <a:extLst>
              <a:ext uri="{FF2B5EF4-FFF2-40B4-BE49-F238E27FC236}">
                <a16:creationId xmlns:a16="http://schemas.microsoft.com/office/drawing/2014/main" id="{99743F12-F1B6-4AA9-B9FA-560E1DBAE20C}"/>
              </a:ext>
            </a:extLst>
          </p:cNvPr>
          <p:cNvSpPr/>
          <p:nvPr/>
        </p:nvSpPr>
        <p:spPr>
          <a:xfrm>
            <a:off x="4658124" y="3782433"/>
            <a:ext cx="6652605" cy="646331"/>
          </a:xfrm>
          <a:prstGeom prst="rect">
            <a:avLst/>
          </a:prstGeom>
          <a:solidFill>
            <a:schemeClr val="bg2">
              <a:lumMod val="20000"/>
              <a:lumOff val="80000"/>
            </a:schemeClr>
          </a:solidFill>
          <a:ln>
            <a:solidFill>
              <a:schemeClr val="tx1"/>
            </a:solidFill>
          </a:ln>
        </p:spPr>
        <p:txBody>
          <a:bodyPr wrap="square">
            <a:spAutoFit/>
          </a:bodyPr>
          <a:lstStyle/>
          <a:p>
            <a:pPr algn="ctr"/>
            <a:r>
              <a:rPr lang="en-US" b="1" dirty="0"/>
              <a:t>K. Womack’s Talk </a:t>
            </a:r>
            <a:r>
              <a:rPr lang="en-US" dirty="0">
                <a:sym typeface="Wingdings" panose="05000000000000000000" pitchFamily="2" charset="2"/>
              </a:rPr>
              <a:t></a:t>
            </a:r>
            <a:r>
              <a:rPr lang="en-US" dirty="0"/>
              <a:t> Course on Galactic Chemical Evolution: </a:t>
            </a:r>
            <a:br>
              <a:rPr lang="en-US" dirty="0"/>
            </a:br>
            <a:r>
              <a:rPr lang="en-US" dirty="0"/>
              <a:t>Developments and Uptake</a:t>
            </a:r>
          </a:p>
        </p:txBody>
      </p:sp>
    </p:spTree>
    <p:extLst>
      <p:ext uri="{BB962C8B-B14F-4D97-AF65-F5344CB8AC3E}">
        <p14:creationId xmlns:p14="http://schemas.microsoft.com/office/powerpoint/2010/main" val="107475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3" name="QuadreDeText 2">
            <a:extLst>
              <a:ext uri="{FF2B5EF4-FFF2-40B4-BE49-F238E27FC236}">
                <a16:creationId xmlns:a16="http://schemas.microsoft.com/office/drawing/2014/main" id="{28D6D7E9-7369-438F-BBDC-EF219A4F080C}"/>
              </a:ext>
            </a:extLst>
          </p:cNvPr>
          <p:cNvSpPr txBox="1"/>
          <p:nvPr/>
        </p:nvSpPr>
        <p:spPr>
          <a:xfrm>
            <a:off x="417443" y="1124080"/>
            <a:ext cx="4144618" cy="369332"/>
          </a:xfrm>
          <a:prstGeom prst="rect">
            <a:avLst/>
          </a:prstGeom>
          <a:noFill/>
        </p:spPr>
        <p:txBody>
          <a:bodyPr wrap="square" rtlCol="0">
            <a:spAutoFit/>
          </a:bodyPr>
          <a:lstStyle/>
          <a:p>
            <a:r>
              <a:rPr lang="ca-ES" b="1" dirty="0" err="1"/>
              <a:t>Task</a:t>
            </a:r>
            <a:r>
              <a:rPr lang="ca-ES" b="1" dirty="0"/>
              <a:t> 6.3 – Report on </a:t>
            </a:r>
            <a:r>
              <a:rPr lang="ca-ES" b="1" dirty="0" err="1"/>
              <a:t>main</a:t>
            </a:r>
            <a:r>
              <a:rPr lang="ca-ES" b="1" dirty="0"/>
              <a:t> </a:t>
            </a:r>
            <a:r>
              <a:rPr lang="ca-ES" b="1" dirty="0" err="1"/>
              <a:t>activities</a:t>
            </a:r>
            <a:r>
              <a:rPr lang="ca-ES" b="1" dirty="0"/>
              <a:t> </a:t>
            </a:r>
          </a:p>
        </p:txBody>
      </p:sp>
      <p:sp>
        <p:nvSpPr>
          <p:cNvPr id="4" name="Rectangle 3">
            <a:extLst>
              <a:ext uri="{FF2B5EF4-FFF2-40B4-BE49-F238E27FC236}">
                <a16:creationId xmlns:a16="http://schemas.microsoft.com/office/drawing/2014/main" id="{9BB646D3-0BDF-4C77-A285-0F684E0CE13C}"/>
              </a:ext>
            </a:extLst>
          </p:cNvPr>
          <p:cNvSpPr/>
          <p:nvPr/>
        </p:nvSpPr>
        <p:spPr>
          <a:xfrm>
            <a:off x="417443" y="1493412"/>
            <a:ext cx="3018775" cy="369332"/>
          </a:xfrm>
          <a:prstGeom prst="rect">
            <a:avLst/>
          </a:prstGeom>
        </p:spPr>
        <p:txBody>
          <a:bodyPr wrap="none">
            <a:spAutoFit/>
          </a:bodyPr>
          <a:lstStyle/>
          <a:p>
            <a:r>
              <a:rPr lang="en-GB" b="1" dirty="0">
                <a:latin typeface="Times New Roman" panose="02020603050405020304" pitchFamily="18" charset="0"/>
                <a:ea typeface="Times New Roman" panose="02020603050405020304" pitchFamily="18" charset="0"/>
                <a:cs typeface="Times New Roman" panose="02020603050405020304" pitchFamily="18" charset="0"/>
              </a:rPr>
              <a:t>Galactic Chemical Evolution</a:t>
            </a:r>
            <a:endParaRPr lang="ca-ES" dirty="0"/>
          </a:p>
        </p:txBody>
      </p:sp>
      <p:sp>
        <p:nvSpPr>
          <p:cNvPr id="5" name="Rectangle 4">
            <a:extLst>
              <a:ext uri="{FF2B5EF4-FFF2-40B4-BE49-F238E27FC236}">
                <a16:creationId xmlns:a16="http://schemas.microsoft.com/office/drawing/2014/main" id="{5FE02EF1-5224-4495-A033-6146707FD80B}"/>
              </a:ext>
            </a:extLst>
          </p:cNvPr>
          <p:cNvSpPr/>
          <p:nvPr/>
        </p:nvSpPr>
        <p:spPr>
          <a:xfrm>
            <a:off x="513520" y="2058123"/>
            <a:ext cx="10459279" cy="923330"/>
          </a:xfrm>
          <a:prstGeom prst="rect">
            <a:avLst/>
          </a:prstGeom>
        </p:spPr>
        <p:txBody>
          <a:bodyPr wrap="square">
            <a:spAutoFit/>
          </a:bodyPr>
          <a:lstStyle/>
          <a:p>
            <a:r>
              <a:rPr lang="en-GB" dirty="0"/>
              <a:t>OUTCOMES</a:t>
            </a:r>
          </a:p>
          <a:p>
            <a:endParaRPr lang="en-GB" dirty="0"/>
          </a:p>
          <a:p>
            <a:endParaRPr lang="en-GB" dirty="0"/>
          </a:p>
        </p:txBody>
      </p:sp>
      <p:sp>
        <p:nvSpPr>
          <p:cNvPr id="6" name="Rectangle 5">
            <a:extLst>
              <a:ext uri="{FF2B5EF4-FFF2-40B4-BE49-F238E27FC236}">
                <a16:creationId xmlns:a16="http://schemas.microsoft.com/office/drawing/2014/main" id="{30893939-A4E2-4FC1-BD56-D698E67355E2}"/>
              </a:ext>
            </a:extLst>
          </p:cNvPr>
          <p:cNvSpPr/>
          <p:nvPr/>
        </p:nvSpPr>
        <p:spPr>
          <a:xfrm>
            <a:off x="513520" y="2489971"/>
            <a:ext cx="11254410" cy="3353226"/>
          </a:xfrm>
          <a:prstGeom prst="rect">
            <a:avLst/>
          </a:prstGeom>
        </p:spPr>
        <p:txBody>
          <a:bodyPr wrap="square">
            <a:spAutoFit/>
          </a:bodyPr>
          <a:lstStyle/>
          <a:p>
            <a:pPr algn="just">
              <a:lnSpc>
                <a:spcPct val="115000"/>
              </a:lnSpc>
              <a:spcAft>
                <a:spcPts val="0"/>
              </a:spcAft>
            </a:pPr>
            <a:r>
              <a:rPr lang="ca-ES" b="1" dirty="0" err="1">
                <a:ea typeface="Times New Roman" panose="02020603050405020304" pitchFamily="18" charset="0"/>
                <a:cs typeface="Times New Roman" panose="02020603050405020304" pitchFamily="18" charset="0"/>
              </a:rPr>
              <a:t>Outreach</a:t>
            </a:r>
            <a:r>
              <a:rPr lang="ca-ES" b="1" dirty="0">
                <a:ea typeface="Times New Roman" panose="02020603050405020304" pitchFamily="18" charset="0"/>
                <a:cs typeface="Times New Roman" panose="02020603050405020304" pitchFamily="18" charset="0"/>
              </a:rPr>
              <a:t> </a:t>
            </a:r>
            <a:r>
              <a:rPr lang="ca-ES" b="1" dirty="0" err="1">
                <a:ea typeface="Times New Roman" panose="02020603050405020304" pitchFamily="18" charset="0"/>
                <a:cs typeface="Times New Roman" panose="02020603050405020304" pitchFamily="18" charset="0"/>
              </a:rPr>
              <a:t>activities</a:t>
            </a:r>
            <a:r>
              <a:rPr lang="ca-ES" b="1" dirty="0">
                <a:ea typeface="Times New Roman" panose="02020603050405020304" pitchFamily="18" charset="0"/>
                <a:cs typeface="Times New Roman" panose="02020603050405020304" pitchFamily="18" charset="0"/>
              </a:rPr>
              <a:t>:</a:t>
            </a:r>
            <a:r>
              <a:rPr lang="ca-ES" dirty="0">
                <a:ea typeface="Times New Roman" panose="02020603050405020304" pitchFamily="18" charset="0"/>
                <a:cs typeface="Times New Roman" panose="02020603050405020304" pitchFamily="18" charset="0"/>
              </a:rPr>
              <a:t> 211 </a:t>
            </a:r>
            <a:r>
              <a:rPr lang="ca-ES" dirty="0" err="1">
                <a:ea typeface="Times New Roman" panose="02020603050405020304" pitchFamily="18" charset="0"/>
                <a:cs typeface="Times New Roman" panose="02020603050405020304" pitchFamily="18" charset="0"/>
              </a:rPr>
              <a:t>outreach</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events</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between</a:t>
            </a:r>
            <a:r>
              <a:rPr lang="ca-ES" dirty="0">
                <a:ea typeface="Times New Roman" panose="02020603050405020304" pitchFamily="18" charset="0"/>
                <a:cs typeface="Times New Roman" panose="02020603050405020304" pitchFamily="18" charset="0"/>
              </a:rPr>
              <a:t> May 2021 </a:t>
            </a:r>
            <a:r>
              <a:rPr lang="ca-ES" dirty="0" err="1">
                <a:ea typeface="Times New Roman" panose="02020603050405020304" pitchFamily="18" charset="0"/>
                <a:cs typeface="Times New Roman" panose="02020603050405020304" pitchFamily="18" charset="0"/>
              </a:rPr>
              <a:t>and</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Oct</a:t>
            </a:r>
            <a:r>
              <a:rPr lang="ca-ES" dirty="0">
                <a:ea typeface="Times New Roman" panose="02020603050405020304" pitchFamily="18" charset="0"/>
                <a:cs typeface="Times New Roman" panose="02020603050405020304" pitchFamily="18" charset="0"/>
              </a:rPr>
              <a:t> 2022 </a:t>
            </a:r>
            <a:r>
              <a:rPr lang="ca-ES" dirty="0" err="1">
                <a:ea typeface="Times New Roman" panose="02020603050405020304" pitchFamily="18" charset="0"/>
                <a:cs typeface="Times New Roman" panose="02020603050405020304" pitchFamily="18" charset="0"/>
              </a:rPr>
              <a:t>have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been</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conducted</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by</a:t>
            </a:r>
            <a:r>
              <a:rPr lang="ca-ES" dirty="0">
                <a:ea typeface="Times New Roman" panose="02020603050405020304" pitchFamily="18" charset="0"/>
                <a:cs typeface="Times New Roman" panose="02020603050405020304" pitchFamily="18" charset="0"/>
              </a:rPr>
              <a:t> participants of </a:t>
            </a:r>
            <a:r>
              <a:rPr lang="ca-ES" dirty="0" err="1">
                <a:ea typeface="Times New Roman" panose="02020603050405020304" pitchFamily="18" charset="0"/>
                <a:cs typeface="Times New Roman" panose="02020603050405020304" pitchFamily="18" charset="0"/>
              </a:rPr>
              <a:t>Task</a:t>
            </a:r>
            <a:r>
              <a:rPr lang="ca-ES" dirty="0">
                <a:ea typeface="Times New Roman" panose="02020603050405020304" pitchFamily="18" charset="0"/>
                <a:cs typeface="Times New Roman" panose="02020603050405020304" pitchFamily="18" charset="0"/>
              </a:rPr>
              <a:t> 6.3, </a:t>
            </a:r>
            <a:r>
              <a:rPr lang="ca-ES" dirty="0" err="1">
                <a:ea typeface="Times New Roman" panose="02020603050405020304" pitchFamily="18" charset="0"/>
                <a:cs typeface="Times New Roman" panose="02020603050405020304" pitchFamily="18" charset="0"/>
              </a:rPr>
              <a:t>including</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Pint</a:t>
            </a:r>
            <a:r>
              <a:rPr lang="ca-ES" dirty="0">
                <a:ea typeface="Times New Roman" panose="02020603050405020304" pitchFamily="18" charset="0"/>
                <a:cs typeface="Times New Roman" panose="02020603050405020304" pitchFamily="18" charset="0"/>
              </a:rPr>
              <a:t> of </a:t>
            </a:r>
            <a:r>
              <a:rPr lang="ca-ES" dirty="0" err="1">
                <a:ea typeface="Times New Roman" panose="02020603050405020304" pitchFamily="18" charset="0"/>
                <a:cs typeface="Times New Roman" panose="02020603050405020304" pitchFamily="18" charset="0"/>
              </a:rPr>
              <a:t>Science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Engineering</a:t>
            </a:r>
            <a:r>
              <a:rPr lang="ca-ES" dirty="0">
                <a:ea typeface="Times New Roman" panose="02020603050405020304" pitchFamily="18" charset="0"/>
                <a:cs typeface="Times New Roman" panose="02020603050405020304" pitchFamily="18" charset="0"/>
              </a:rPr>
              <a:t> UTC </a:t>
            </a:r>
            <a:r>
              <a:rPr lang="ca-ES" dirty="0" err="1">
                <a:ea typeface="Times New Roman" panose="02020603050405020304" pitchFamily="18" charset="0"/>
                <a:cs typeface="Times New Roman" panose="02020603050405020304" pitchFamily="18" charset="0"/>
              </a:rPr>
              <a:t>careers</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talk</a:t>
            </a:r>
            <a:r>
              <a:rPr lang="ca-ES" dirty="0">
                <a:ea typeface="Times New Roman" panose="02020603050405020304" pitchFamily="18" charset="0"/>
                <a:cs typeface="Times New Roman" panose="02020603050405020304" pitchFamily="18" charset="0"/>
              </a:rPr>
              <a:t>”, “Nova </a:t>
            </a:r>
            <a:r>
              <a:rPr lang="ca-ES" dirty="0" err="1">
                <a:ea typeface="Times New Roman" panose="02020603050405020304" pitchFamily="18" charset="0"/>
                <a:cs typeface="Times New Roman" panose="02020603050405020304" pitchFamily="18" charset="0"/>
              </a:rPr>
              <a:t>studios</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promotional</a:t>
            </a:r>
            <a:r>
              <a:rPr lang="ca-ES" dirty="0">
                <a:ea typeface="Times New Roman" panose="02020603050405020304" pitchFamily="18" charset="0"/>
                <a:cs typeface="Times New Roman" panose="02020603050405020304" pitchFamily="18" charset="0"/>
              </a:rPr>
              <a:t> film”, “</a:t>
            </a:r>
            <a:r>
              <a:rPr lang="ca-ES" dirty="0" err="1">
                <a:ea typeface="Times New Roman" panose="02020603050405020304" pitchFamily="18" charset="0"/>
                <a:cs typeface="Times New Roman" panose="02020603050405020304" pitchFamily="18" charset="0"/>
              </a:rPr>
              <a:t>Hull</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collegiate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breakfast</a:t>
            </a:r>
            <a:r>
              <a:rPr lang="ca-ES" dirty="0">
                <a:ea typeface="Times New Roman" panose="02020603050405020304" pitchFamily="18" charset="0"/>
                <a:cs typeface="Times New Roman" panose="02020603050405020304" pitchFamily="18" charset="0"/>
              </a:rPr>
              <a:t>”, “Notre Dame”, “HERAS”, “</a:t>
            </a:r>
            <a:r>
              <a:rPr lang="ca-ES" dirty="0" err="1">
                <a:ea typeface="Times New Roman" panose="02020603050405020304" pitchFamily="18" charset="0"/>
                <a:cs typeface="Times New Roman" panose="02020603050405020304" pitchFamily="18" charset="0"/>
              </a:rPr>
              <a:t>Mexbrough</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and</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Swinton</a:t>
            </a:r>
            <a:r>
              <a:rPr lang="ca-ES" dirty="0">
                <a:ea typeface="Times New Roman" panose="02020603050405020304" pitchFamily="18" charset="0"/>
                <a:cs typeface="Times New Roman" panose="02020603050405020304" pitchFamily="18" charset="0"/>
              </a:rPr>
              <a:t>”, “York </a:t>
            </a:r>
            <a:r>
              <a:rPr lang="ca-ES" dirty="0" err="1">
                <a:ea typeface="Times New Roman" panose="02020603050405020304" pitchFamily="18" charset="0"/>
                <a:cs typeface="Times New Roman" panose="02020603050405020304" pitchFamily="18" charset="0"/>
              </a:rPr>
              <a:t>Astro</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Guildford</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astro</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Wakefield</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astro</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Binding</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blocks</a:t>
            </a:r>
            <a:r>
              <a:rPr lang="ca-ES" dirty="0">
                <a:ea typeface="Times New Roman" panose="02020603050405020304" pitchFamily="18" charset="0"/>
                <a:cs typeface="Times New Roman" panose="02020603050405020304" pitchFamily="18" charset="0"/>
              </a:rPr>
              <a:t> x2” (GCSE </a:t>
            </a:r>
            <a:r>
              <a:rPr lang="ca-ES" dirty="0" err="1">
                <a:ea typeface="Times New Roman" panose="02020603050405020304" pitchFamily="18" charset="0"/>
                <a:cs typeface="Times New Roman" panose="02020603050405020304" pitchFamily="18" charset="0"/>
              </a:rPr>
              <a:t>and</a:t>
            </a:r>
            <a:r>
              <a:rPr lang="ca-ES" dirty="0">
                <a:ea typeface="Times New Roman" panose="02020603050405020304" pitchFamily="18" charset="0"/>
                <a:cs typeface="Times New Roman" panose="02020603050405020304" pitchFamily="18" charset="0"/>
              </a:rPr>
              <a:t> A-</a:t>
            </a:r>
            <a:r>
              <a:rPr lang="ca-ES" dirty="0" err="1">
                <a:ea typeface="Times New Roman" panose="02020603050405020304" pitchFamily="18" charset="0"/>
                <a:cs typeface="Times New Roman" panose="02020603050405020304" pitchFamily="18" charset="0"/>
              </a:rPr>
              <a:t>level</a:t>
            </a:r>
            <a:r>
              <a:rPr lang="ca-ES" dirty="0">
                <a:ea typeface="Times New Roman" panose="02020603050405020304" pitchFamily="18" charset="0"/>
                <a:cs typeface="Times New Roman" panose="02020603050405020304" pitchFamily="18" charset="0"/>
              </a:rPr>
              <a:t> versions), </a:t>
            </a:r>
            <a:r>
              <a:rPr lang="ca-ES" dirty="0" err="1">
                <a:ea typeface="Times New Roman" panose="02020603050405020304" pitchFamily="18" charset="0"/>
                <a:cs typeface="Times New Roman" panose="02020603050405020304" pitchFamily="18" charset="0"/>
              </a:rPr>
              <a:t>and</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Wyke</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careers</a:t>
            </a:r>
            <a:r>
              <a:rPr lang="ca-ES" dirty="0">
                <a:ea typeface="Times New Roman" panose="02020603050405020304" pitchFamily="18" charset="0"/>
                <a:cs typeface="Times New Roman" panose="02020603050405020304" pitchFamily="18" charset="0"/>
              </a:rPr>
              <a:t> </a:t>
            </a:r>
            <a:r>
              <a:rPr lang="ca-ES" dirty="0" err="1">
                <a:ea typeface="Times New Roman" panose="02020603050405020304" pitchFamily="18" charset="0"/>
                <a:cs typeface="Times New Roman" panose="02020603050405020304" pitchFamily="18" charset="0"/>
              </a:rPr>
              <a:t>talk</a:t>
            </a:r>
            <a:r>
              <a:rPr lang="ca-ES" dirty="0">
                <a:ea typeface="Times New Roman" panose="02020603050405020304" pitchFamily="18" charset="0"/>
                <a:cs typeface="Times New Roman" panose="02020603050405020304" pitchFamily="18" charset="0"/>
              </a:rPr>
              <a:t>”</a:t>
            </a:r>
          </a:p>
          <a:p>
            <a:pPr algn="just">
              <a:lnSpc>
                <a:spcPct val="115000"/>
              </a:lnSpc>
              <a:spcAft>
                <a:spcPts val="0"/>
              </a:spcAft>
            </a:pPr>
            <a:endParaRPr lang="ca-ES" sz="1600" dirty="0">
              <a:effectLst/>
              <a:ea typeface="Times New Roman" panose="02020603050405020304" pitchFamily="18" charset="0"/>
              <a:cs typeface="Times New Roman" panose="02020603050405020304" pitchFamily="18" charset="0"/>
            </a:endParaRPr>
          </a:p>
          <a:p>
            <a:r>
              <a:rPr lang="ca-ES" b="1" dirty="0" err="1"/>
              <a:t>Deliverables</a:t>
            </a:r>
            <a:r>
              <a:rPr lang="ca-ES" dirty="0"/>
              <a:t> (</a:t>
            </a:r>
            <a:r>
              <a:rPr lang="ca-ES" dirty="0" err="1"/>
              <a:t>Task</a:t>
            </a:r>
            <a:r>
              <a:rPr lang="ca-ES" dirty="0"/>
              <a:t> 6.3, </a:t>
            </a:r>
            <a:r>
              <a:rPr lang="ca-ES" dirty="0" err="1"/>
              <a:t>Month</a:t>
            </a:r>
            <a:r>
              <a:rPr lang="ca-ES" dirty="0"/>
              <a:t> 12): </a:t>
            </a:r>
            <a:r>
              <a:rPr lang="ca-ES" b="1" dirty="0"/>
              <a:t>D6.3</a:t>
            </a:r>
            <a:r>
              <a:rPr lang="ca-ES" dirty="0"/>
              <a:t>. </a:t>
            </a:r>
            <a:r>
              <a:rPr lang="ca-ES" dirty="0" err="1"/>
              <a:t>We</a:t>
            </a:r>
            <a:r>
              <a:rPr lang="ca-ES" dirty="0"/>
              <a:t> </a:t>
            </a:r>
            <a:r>
              <a:rPr lang="ca-ES" dirty="0" err="1"/>
              <a:t>have</a:t>
            </a:r>
            <a:r>
              <a:rPr lang="ca-ES" dirty="0"/>
              <a:t> </a:t>
            </a:r>
            <a:r>
              <a:rPr lang="ca-ES" dirty="0" err="1"/>
              <a:t>launched</a:t>
            </a:r>
            <a:r>
              <a:rPr lang="ca-ES" dirty="0"/>
              <a:t> </a:t>
            </a:r>
            <a:r>
              <a:rPr lang="ca-ES" dirty="0" err="1"/>
              <a:t>an</a:t>
            </a:r>
            <a:r>
              <a:rPr lang="ca-ES" dirty="0"/>
              <a:t> online </a:t>
            </a:r>
            <a:r>
              <a:rPr lang="ca-ES" dirty="0" err="1"/>
              <a:t>and</a:t>
            </a:r>
            <a:r>
              <a:rPr lang="ca-ES" dirty="0"/>
              <a:t> in-</a:t>
            </a:r>
            <a:r>
              <a:rPr lang="ca-ES" dirty="0" err="1"/>
              <a:t>person</a:t>
            </a:r>
            <a:r>
              <a:rPr lang="ca-ES" dirty="0"/>
              <a:t> OMEGA/</a:t>
            </a:r>
            <a:r>
              <a:rPr lang="ca-ES" dirty="0" err="1"/>
              <a:t>Python</a:t>
            </a:r>
            <a:r>
              <a:rPr lang="ca-ES" dirty="0"/>
              <a:t> </a:t>
            </a:r>
            <a:r>
              <a:rPr lang="ca-ES" dirty="0" err="1"/>
              <a:t>training</a:t>
            </a:r>
            <a:r>
              <a:rPr lang="ca-ES" dirty="0"/>
              <a:t> </a:t>
            </a:r>
            <a:r>
              <a:rPr lang="ca-ES" dirty="0" err="1"/>
              <a:t>school</a:t>
            </a:r>
            <a:r>
              <a:rPr lang="ca-ES" dirty="0"/>
              <a:t> (</a:t>
            </a:r>
            <a:r>
              <a:rPr lang="ca-ES" dirty="0" err="1"/>
              <a:t>the</a:t>
            </a:r>
            <a:r>
              <a:rPr lang="ca-ES" dirty="0"/>
              <a:t> </a:t>
            </a:r>
            <a:r>
              <a:rPr lang="ca-ES" dirty="0" err="1"/>
              <a:t>latter</a:t>
            </a:r>
            <a:r>
              <a:rPr lang="ca-ES" dirty="0"/>
              <a:t> </a:t>
            </a:r>
            <a:r>
              <a:rPr lang="ca-ES" dirty="0" err="1"/>
              <a:t>was</a:t>
            </a:r>
            <a:r>
              <a:rPr lang="ca-ES" dirty="0"/>
              <a:t> </a:t>
            </a:r>
            <a:r>
              <a:rPr lang="ca-ES" dirty="0" err="1"/>
              <a:t>delivered</a:t>
            </a:r>
            <a:r>
              <a:rPr lang="ca-ES" dirty="0"/>
              <a:t> as part of </a:t>
            </a:r>
            <a:r>
              <a:rPr lang="ca-ES" dirty="0" err="1"/>
              <a:t>the</a:t>
            </a:r>
            <a:r>
              <a:rPr lang="ca-ES" dirty="0"/>
              <a:t> NPA-X </a:t>
            </a:r>
            <a:r>
              <a:rPr lang="ca-ES" dirty="0" err="1"/>
              <a:t>School</a:t>
            </a:r>
            <a:r>
              <a:rPr lang="ca-ES" dirty="0"/>
              <a:t>).</a:t>
            </a:r>
          </a:p>
          <a:p>
            <a:endParaRPr lang="ca-ES" dirty="0"/>
          </a:p>
          <a:p>
            <a:r>
              <a:rPr lang="en-GB" b="1" dirty="0"/>
              <a:t>Publications:</a:t>
            </a:r>
            <a:r>
              <a:rPr lang="en-GB" dirty="0"/>
              <a:t> 20</a:t>
            </a:r>
          </a:p>
          <a:p>
            <a:endParaRPr lang="en-GB" dirty="0">
              <a:solidFill>
                <a:srgbClr val="FF0000"/>
              </a:solidFill>
            </a:endParaRPr>
          </a:p>
        </p:txBody>
      </p:sp>
      <p:sp>
        <p:nvSpPr>
          <p:cNvPr id="7" name="Rectangle 6">
            <a:extLst>
              <a:ext uri="{FF2B5EF4-FFF2-40B4-BE49-F238E27FC236}">
                <a16:creationId xmlns:a16="http://schemas.microsoft.com/office/drawing/2014/main" id="{8FDC9744-BD15-48C3-8930-3DE1CE6CE1C4}"/>
              </a:ext>
            </a:extLst>
          </p:cNvPr>
          <p:cNvSpPr/>
          <p:nvPr/>
        </p:nvSpPr>
        <p:spPr>
          <a:xfrm>
            <a:off x="484440" y="5689357"/>
            <a:ext cx="5100627" cy="369332"/>
          </a:xfrm>
          <a:prstGeom prst="rect">
            <a:avLst/>
          </a:prstGeom>
        </p:spPr>
        <p:txBody>
          <a:bodyPr wrap="none">
            <a:spAutoFit/>
          </a:bodyPr>
          <a:lstStyle/>
          <a:p>
            <a:r>
              <a:rPr lang="en-GB" b="1" dirty="0"/>
              <a:t>Talks in Conferences/Workshops/Schools:</a:t>
            </a:r>
            <a:r>
              <a:rPr lang="en-GB" dirty="0"/>
              <a:t> 5 </a:t>
            </a:r>
            <a:endParaRPr lang="en-GB" dirty="0">
              <a:solidFill>
                <a:srgbClr val="FF0000"/>
              </a:solidFill>
            </a:endParaRPr>
          </a:p>
        </p:txBody>
      </p:sp>
    </p:spTree>
    <p:extLst>
      <p:ext uri="{BB962C8B-B14F-4D97-AF65-F5344CB8AC3E}">
        <p14:creationId xmlns:p14="http://schemas.microsoft.com/office/powerpoint/2010/main" val="455855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pic>
        <p:nvPicPr>
          <p:cNvPr id="8" name="Imatge 7">
            <a:extLst>
              <a:ext uri="{FF2B5EF4-FFF2-40B4-BE49-F238E27FC236}">
                <a16:creationId xmlns:a16="http://schemas.microsoft.com/office/drawing/2014/main" id="{5C1C846E-894D-48CC-9B15-D9ADCE2EB899}"/>
              </a:ext>
            </a:extLst>
          </p:cNvPr>
          <p:cNvPicPr>
            <a:picLocks noChangeAspect="1"/>
          </p:cNvPicPr>
          <p:nvPr/>
        </p:nvPicPr>
        <p:blipFill>
          <a:blip r:embed="rId2"/>
          <a:stretch>
            <a:fillRect/>
          </a:stretch>
        </p:blipFill>
        <p:spPr>
          <a:xfrm>
            <a:off x="1511410" y="798605"/>
            <a:ext cx="9169179" cy="5419814"/>
          </a:xfrm>
          <a:prstGeom prst="rect">
            <a:avLst/>
          </a:prstGeom>
        </p:spPr>
      </p:pic>
      <p:pic>
        <p:nvPicPr>
          <p:cNvPr id="9" name="Imatge 8">
            <a:extLst>
              <a:ext uri="{FF2B5EF4-FFF2-40B4-BE49-F238E27FC236}">
                <a16:creationId xmlns:a16="http://schemas.microsoft.com/office/drawing/2014/main" id="{8AF8C94B-BBEE-41C1-AF73-B92302DBCC96}"/>
              </a:ext>
            </a:extLst>
          </p:cNvPr>
          <p:cNvPicPr>
            <a:picLocks noChangeAspect="1"/>
          </p:cNvPicPr>
          <p:nvPr/>
        </p:nvPicPr>
        <p:blipFill>
          <a:blip r:embed="rId3"/>
          <a:stretch>
            <a:fillRect/>
          </a:stretch>
        </p:blipFill>
        <p:spPr>
          <a:xfrm>
            <a:off x="1034610" y="1351722"/>
            <a:ext cx="1383911" cy="481625"/>
          </a:xfrm>
          <a:prstGeom prst="rect">
            <a:avLst/>
          </a:prstGeom>
          <a:ln>
            <a:solidFill>
              <a:schemeClr val="accent1"/>
            </a:solidFill>
          </a:ln>
        </p:spPr>
      </p:pic>
      <p:pic>
        <p:nvPicPr>
          <p:cNvPr id="10" name="Imatge 9">
            <a:extLst>
              <a:ext uri="{FF2B5EF4-FFF2-40B4-BE49-F238E27FC236}">
                <a16:creationId xmlns:a16="http://schemas.microsoft.com/office/drawing/2014/main" id="{DD2857C4-83E5-4A4E-B0F4-805EE8D611CB}"/>
              </a:ext>
            </a:extLst>
          </p:cNvPr>
          <p:cNvPicPr>
            <a:picLocks noChangeAspect="1"/>
          </p:cNvPicPr>
          <p:nvPr/>
        </p:nvPicPr>
        <p:blipFill>
          <a:blip r:embed="rId4"/>
          <a:stretch>
            <a:fillRect/>
          </a:stretch>
        </p:blipFill>
        <p:spPr>
          <a:xfrm>
            <a:off x="1026682" y="2773223"/>
            <a:ext cx="1408298" cy="506012"/>
          </a:xfrm>
          <a:prstGeom prst="rect">
            <a:avLst/>
          </a:prstGeom>
        </p:spPr>
      </p:pic>
      <p:pic>
        <p:nvPicPr>
          <p:cNvPr id="11" name="Imatge 10">
            <a:extLst>
              <a:ext uri="{FF2B5EF4-FFF2-40B4-BE49-F238E27FC236}">
                <a16:creationId xmlns:a16="http://schemas.microsoft.com/office/drawing/2014/main" id="{97F8E119-25FA-4659-BBEC-B06648952AA8}"/>
              </a:ext>
            </a:extLst>
          </p:cNvPr>
          <p:cNvPicPr>
            <a:picLocks noChangeAspect="1"/>
          </p:cNvPicPr>
          <p:nvPr/>
        </p:nvPicPr>
        <p:blipFill>
          <a:blip r:embed="rId5"/>
          <a:stretch>
            <a:fillRect/>
          </a:stretch>
        </p:blipFill>
        <p:spPr>
          <a:xfrm>
            <a:off x="1026685" y="3295740"/>
            <a:ext cx="1408298" cy="506012"/>
          </a:xfrm>
          <a:prstGeom prst="rect">
            <a:avLst/>
          </a:prstGeom>
        </p:spPr>
      </p:pic>
      <p:pic>
        <p:nvPicPr>
          <p:cNvPr id="12" name="Imatge 11">
            <a:extLst>
              <a:ext uri="{FF2B5EF4-FFF2-40B4-BE49-F238E27FC236}">
                <a16:creationId xmlns:a16="http://schemas.microsoft.com/office/drawing/2014/main" id="{38039D40-B17C-405C-9AC5-C7650A552F9A}"/>
              </a:ext>
            </a:extLst>
          </p:cNvPr>
          <p:cNvPicPr>
            <a:picLocks noChangeAspect="1"/>
          </p:cNvPicPr>
          <p:nvPr/>
        </p:nvPicPr>
        <p:blipFill>
          <a:blip r:embed="rId5"/>
          <a:stretch>
            <a:fillRect/>
          </a:stretch>
        </p:blipFill>
        <p:spPr>
          <a:xfrm>
            <a:off x="1037565" y="3829132"/>
            <a:ext cx="1408298" cy="506012"/>
          </a:xfrm>
          <a:prstGeom prst="rect">
            <a:avLst/>
          </a:prstGeom>
        </p:spPr>
      </p:pic>
      <p:pic>
        <p:nvPicPr>
          <p:cNvPr id="13" name="Imatge 12">
            <a:extLst>
              <a:ext uri="{FF2B5EF4-FFF2-40B4-BE49-F238E27FC236}">
                <a16:creationId xmlns:a16="http://schemas.microsoft.com/office/drawing/2014/main" id="{A25245E2-7C51-4D20-AF26-B906BD128D11}"/>
              </a:ext>
            </a:extLst>
          </p:cNvPr>
          <p:cNvPicPr>
            <a:picLocks noChangeAspect="1"/>
          </p:cNvPicPr>
          <p:nvPr/>
        </p:nvPicPr>
        <p:blipFill>
          <a:blip r:embed="rId5"/>
          <a:stretch>
            <a:fillRect/>
          </a:stretch>
        </p:blipFill>
        <p:spPr>
          <a:xfrm>
            <a:off x="1037568" y="4373418"/>
            <a:ext cx="1408298" cy="506012"/>
          </a:xfrm>
          <a:prstGeom prst="rect">
            <a:avLst/>
          </a:prstGeom>
        </p:spPr>
      </p:pic>
      <p:pic>
        <p:nvPicPr>
          <p:cNvPr id="14" name="Imatge 13">
            <a:extLst>
              <a:ext uri="{FF2B5EF4-FFF2-40B4-BE49-F238E27FC236}">
                <a16:creationId xmlns:a16="http://schemas.microsoft.com/office/drawing/2014/main" id="{AB25DEBA-29D3-4853-A0D5-93570024D380}"/>
              </a:ext>
            </a:extLst>
          </p:cNvPr>
          <p:cNvPicPr>
            <a:picLocks noChangeAspect="1"/>
          </p:cNvPicPr>
          <p:nvPr/>
        </p:nvPicPr>
        <p:blipFill>
          <a:blip r:embed="rId5"/>
          <a:stretch>
            <a:fillRect/>
          </a:stretch>
        </p:blipFill>
        <p:spPr>
          <a:xfrm>
            <a:off x="1037568" y="4917706"/>
            <a:ext cx="1408298" cy="506012"/>
          </a:xfrm>
          <a:prstGeom prst="rect">
            <a:avLst/>
          </a:prstGeom>
        </p:spPr>
      </p:pic>
      <p:sp>
        <p:nvSpPr>
          <p:cNvPr id="15" name="QuadreDeText 14">
            <a:extLst>
              <a:ext uri="{FF2B5EF4-FFF2-40B4-BE49-F238E27FC236}">
                <a16:creationId xmlns:a16="http://schemas.microsoft.com/office/drawing/2014/main" id="{65C034E4-9C24-48F4-B2C8-69C0774CD7BB}"/>
              </a:ext>
            </a:extLst>
          </p:cNvPr>
          <p:cNvSpPr txBox="1"/>
          <p:nvPr/>
        </p:nvSpPr>
        <p:spPr>
          <a:xfrm>
            <a:off x="1917589" y="5365156"/>
            <a:ext cx="740701" cy="369332"/>
          </a:xfrm>
          <a:prstGeom prst="rect">
            <a:avLst/>
          </a:prstGeom>
          <a:noFill/>
        </p:spPr>
        <p:txBody>
          <a:bodyPr wrap="square" rtlCol="0">
            <a:spAutoFit/>
          </a:bodyPr>
          <a:lstStyle/>
          <a:p>
            <a:r>
              <a:rPr lang="en-US" b="1" dirty="0">
                <a:solidFill>
                  <a:srgbClr val="C00000"/>
                </a:solidFill>
              </a:rPr>
              <a:t>TBD</a:t>
            </a:r>
          </a:p>
        </p:txBody>
      </p:sp>
      <p:sp>
        <p:nvSpPr>
          <p:cNvPr id="16" name="QuadreDeText 15">
            <a:extLst>
              <a:ext uri="{FF2B5EF4-FFF2-40B4-BE49-F238E27FC236}">
                <a16:creationId xmlns:a16="http://schemas.microsoft.com/office/drawing/2014/main" id="{88C8DA7F-421B-4AC2-927E-C8B66ABD96D7}"/>
              </a:ext>
            </a:extLst>
          </p:cNvPr>
          <p:cNvSpPr txBox="1"/>
          <p:nvPr/>
        </p:nvSpPr>
        <p:spPr>
          <a:xfrm>
            <a:off x="1928471" y="5648188"/>
            <a:ext cx="740701" cy="369332"/>
          </a:xfrm>
          <a:prstGeom prst="rect">
            <a:avLst/>
          </a:prstGeom>
          <a:noFill/>
        </p:spPr>
        <p:txBody>
          <a:bodyPr wrap="square" rtlCol="0">
            <a:spAutoFit/>
          </a:bodyPr>
          <a:lstStyle/>
          <a:p>
            <a:r>
              <a:rPr lang="en-US" b="1" dirty="0">
                <a:solidFill>
                  <a:srgbClr val="C00000"/>
                </a:solidFill>
              </a:rPr>
              <a:t>TBD</a:t>
            </a:r>
          </a:p>
        </p:txBody>
      </p:sp>
    </p:spTree>
    <p:extLst>
      <p:ext uri="{BB962C8B-B14F-4D97-AF65-F5344CB8AC3E}">
        <p14:creationId xmlns:p14="http://schemas.microsoft.com/office/powerpoint/2010/main" val="61783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C02C-0ECD-4A6C-BDB3-22F8435CD732}"/>
              </a:ext>
            </a:extLst>
          </p:cNvPr>
          <p:cNvSpPr>
            <a:spLocks noGrp="1"/>
          </p:cNvSpPr>
          <p:nvPr>
            <p:ph type="ctrTitle"/>
          </p:nvPr>
        </p:nvSpPr>
        <p:spPr>
          <a:xfrm>
            <a:off x="0" y="1846689"/>
            <a:ext cx="12192000" cy="1582311"/>
          </a:xfrm>
        </p:spPr>
        <p:txBody>
          <a:bodyPr/>
          <a:lstStyle/>
          <a:p>
            <a:r>
              <a:rPr lang="ca-ES" dirty="0"/>
              <a:t>WP6/NA1 </a:t>
            </a:r>
            <a:br>
              <a:rPr lang="ca-ES" dirty="0"/>
            </a:br>
            <a:r>
              <a:rPr lang="ca-ES" dirty="0"/>
              <a:t>“</a:t>
            </a:r>
            <a:r>
              <a:rPr lang="ca-ES" dirty="0" err="1"/>
              <a:t>Comprehensive</a:t>
            </a:r>
            <a:r>
              <a:rPr lang="ca-ES" dirty="0"/>
              <a:t> Nuclear </a:t>
            </a:r>
            <a:r>
              <a:rPr lang="ca-ES" dirty="0" err="1"/>
              <a:t>Astrophysics</a:t>
            </a:r>
            <a:r>
              <a:rPr lang="ca-ES" dirty="0"/>
              <a:t>” </a:t>
            </a:r>
            <a:endParaRPr lang="en-GB" dirty="0"/>
          </a:p>
        </p:txBody>
      </p:sp>
      <p:sp>
        <p:nvSpPr>
          <p:cNvPr id="3" name="Text Placeholder 2">
            <a:extLst>
              <a:ext uri="{FF2B5EF4-FFF2-40B4-BE49-F238E27FC236}">
                <a16:creationId xmlns:a16="http://schemas.microsoft.com/office/drawing/2014/main" id="{52EE0376-BD32-4E1B-90ED-83CC26D36F3E}"/>
              </a:ext>
            </a:extLst>
          </p:cNvPr>
          <p:cNvSpPr>
            <a:spLocks noGrp="1"/>
          </p:cNvSpPr>
          <p:nvPr>
            <p:ph type="body" sz="quarter" idx="11"/>
          </p:nvPr>
        </p:nvSpPr>
        <p:spPr/>
        <p:txBody>
          <a:bodyPr/>
          <a:lstStyle/>
          <a:p>
            <a:r>
              <a:rPr lang="ca-ES" b="1" dirty="0" err="1"/>
              <a:t>ChETEC</a:t>
            </a:r>
            <a:r>
              <a:rPr lang="ca-ES" b="1" dirty="0"/>
              <a:t>-INFRA General </a:t>
            </a:r>
            <a:r>
              <a:rPr lang="ca-ES" b="1" dirty="0" err="1"/>
              <a:t>Assembly</a:t>
            </a:r>
            <a:r>
              <a:rPr lang="ca-ES" b="1" dirty="0"/>
              <a:t> 2023</a:t>
            </a:r>
          </a:p>
          <a:p>
            <a:endParaRPr lang="en-GB" dirty="0"/>
          </a:p>
        </p:txBody>
      </p:sp>
    </p:spTree>
    <p:extLst>
      <p:ext uri="{BB962C8B-B14F-4D97-AF65-F5344CB8AC3E}">
        <p14:creationId xmlns:p14="http://schemas.microsoft.com/office/powerpoint/2010/main" val="421297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3" name="QuadreDeText 2">
            <a:extLst>
              <a:ext uri="{FF2B5EF4-FFF2-40B4-BE49-F238E27FC236}">
                <a16:creationId xmlns:a16="http://schemas.microsoft.com/office/drawing/2014/main" id="{28D6D7E9-7369-438F-BBDC-EF219A4F080C}"/>
              </a:ext>
            </a:extLst>
          </p:cNvPr>
          <p:cNvSpPr txBox="1"/>
          <p:nvPr/>
        </p:nvSpPr>
        <p:spPr>
          <a:xfrm>
            <a:off x="417443" y="1124080"/>
            <a:ext cx="11559209" cy="3693319"/>
          </a:xfrm>
          <a:prstGeom prst="rect">
            <a:avLst/>
          </a:prstGeom>
          <a:noFill/>
        </p:spPr>
        <p:txBody>
          <a:bodyPr wrap="square" rtlCol="0">
            <a:spAutoFit/>
          </a:bodyPr>
          <a:lstStyle/>
          <a:p>
            <a:r>
              <a:rPr lang="ca-ES" b="1" dirty="0" err="1"/>
              <a:t>Aims</a:t>
            </a:r>
            <a:endParaRPr lang="ca-ES" b="1" dirty="0"/>
          </a:p>
          <a:p>
            <a:endParaRPr lang="ca-ES" dirty="0"/>
          </a:p>
          <a:p>
            <a:pPr marL="285750" lvl="0" indent="-285750">
              <a:buFont typeface="Arial" panose="020B0604020202020204" pitchFamily="34" charset="0"/>
              <a:buChar char="•"/>
            </a:pPr>
            <a:r>
              <a:rPr lang="ca-ES" dirty="0" err="1"/>
              <a:t>Link</a:t>
            </a:r>
            <a:r>
              <a:rPr lang="ca-ES" dirty="0"/>
              <a:t> </a:t>
            </a:r>
            <a:r>
              <a:rPr lang="ca-ES" dirty="0" err="1"/>
              <a:t>three</a:t>
            </a:r>
            <a:r>
              <a:rPr lang="ca-ES" dirty="0"/>
              <a:t> </a:t>
            </a:r>
            <a:r>
              <a:rPr lang="ca-ES" dirty="0" err="1"/>
              <a:t>types</a:t>
            </a:r>
            <a:r>
              <a:rPr lang="ca-ES" dirty="0"/>
              <a:t> of nuclear </a:t>
            </a:r>
            <a:r>
              <a:rPr lang="ca-ES" dirty="0" err="1"/>
              <a:t>astrophysics</a:t>
            </a:r>
            <a:r>
              <a:rPr lang="ca-ES" dirty="0"/>
              <a:t> </a:t>
            </a:r>
            <a:r>
              <a:rPr lang="ca-ES" dirty="0" err="1"/>
              <a:t>infrastructures</a:t>
            </a:r>
            <a:r>
              <a:rPr lang="ca-ES" dirty="0"/>
              <a:t> to </a:t>
            </a:r>
            <a:r>
              <a:rPr lang="ca-ES" dirty="0" err="1"/>
              <a:t>one</a:t>
            </a:r>
            <a:r>
              <a:rPr lang="ca-ES" dirty="0"/>
              <a:t> model </a:t>
            </a:r>
            <a:r>
              <a:rPr lang="ca-ES" dirty="0" err="1"/>
              <a:t>science</a:t>
            </a:r>
            <a:r>
              <a:rPr lang="ca-ES" dirty="0"/>
              <a:t> </a:t>
            </a:r>
            <a:r>
              <a:rPr lang="ca-ES" dirty="0" err="1"/>
              <a:t>case</a:t>
            </a:r>
            <a:r>
              <a:rPr lang="ca-ES" dirty="0"/>
              <a:t>: </a:t>
            </a:r>
            <a:r>
              <a:rPr lang="ca-ES" dirty="0" err="1"/>
              <a:t>the</a:t>
            </a:r>
            <a:r>
              <a:rPr lang="ca-ES" dirty="0"/>
              <a:t> </a:t>
            </a:r>
            <a:r>
              <a:rPr lang="ca-ES" dirty="0" err="1"/>
              <a:t>astrophysical</a:t>
            </a:r>
            <a:r>
              <a:rPr lang="ca-ES" dirty="0"/>
              <a:t> s-</a:t>
            </a:r>
            <a:r>
              <a:rPr lang="ca-ES" dirty="0" err="1"/>
              <a:t>process</a:t>
            </a:r>
            <a:r>
              <a:rPr lang="ca-ES" dirty="0"/>
              <a:t>: AGB </a:t>
            </a:r>
            <a:r>
              <a:rPr lang="ca-ES" dirty="0" err="1"/>
              <a:t>stars</a:t>
            </a:r>
            <a:r>
              <a:rPr lang="ca-ES" dirty="0"/>
              <a:t> </a:t>
            </a:r>
            <a:r>
              <a:rPr lang="ca-ES" dirty="0" err="1"/>
              <a:t>observed</a:t>
            </a:r>
            <a:r>
              <a:rPr lang="ca-ES" dirty="0"/>
              <a:t> </a:t>
            </a:r>
            <a:r>
              <a:rPr lang="ca-ES" dirty="0" err="1"/>
              <a:t>by</a:t>
            </a:r>
            <a:r>
              <a:rPr lang="ca-ES" dirty="0"/>
              <a:t> </a:t>
            </a:r>
            <a:r>
              <a:rPr lang="ca-ES" dirty="0" err="1"/>
              <a:t>means</a:t>
            </a:r>
            <a:r>
              <a:rPr lang="ca-ES" dirty="0"/>
              <a:t> of </a:t>
            </a:r>
            <a:r>
              <a:rPr lang="ca-ES" dirty="0" err="1"/>
              <a:t>ChETEC</a:t>
            </a:r>
            <a:r>
              <a:rPr lang="ca-ES" dirty="0"/>
              <a:t>-INFRA </a:t>
            </a:r>
            <a:r>
              <a:rPr lang="ca-ES" dirty="0" err="1"/>
              <a:t>telescopes</a:t>
            </a:r>
            <a:r>
              <a:rPr lang="ca-ES" dirty="0"/>
              <a:t> </a:t>
            </a:r>
            <a:r>
              <a:rPr lang="ca-ES" dirty="0" err="1"/>
              <a:t>are</a:t>
            </a:r>
            <a:r>
              <a:rPr lang="ca-ES" dirty="0"/>
              <a:t> </a:t>
            </a:r>
            <a:r>
              <a:rPr lang="ca-ES" dirty="0" err="1"/>
              <a:t>then</a:t>
            </a:r>
            <a:r>
              <a:rPr lang="ca-ES" dirty="0"/>
              <a:t> </a:t>
            </a:r>
            <a:r>
              <a:rPr lang="ca-ES" dirty="0" err="1"/>
              <a:t>modeled</a:t>
            </a:r>
            <a:r>
              <a:rPr lang="ca-ES" dirty="0"/>
              <a:t> </a:t>
            </a:r>
            <a:r>
              <a:rPr lang="ca-ES" dirty="0" err="1"/>
              <a:t>by</a:t>
            </a:r>
            <a:r>
              <a:rPr lang="ca-ES" dirty="0"/>
              <a:t> </a:t>
            </a:r>
            <a:r>
              <a:rPr lang="ca-ES" dirty="0" err="1"/>
              <a:t>ChETEC</a:t>
            </a:r>
            <a:r>
              <a:rPr lang="ca-ES" dirty="0"/>
              <a:t>-INFRA HPC, </a:t>
            </a:r>
            <a:r>
              <a:rPr lang="ca-ES" dirty="0" err="1"/>
              <a:t>and</a:t>
            </a:r>
            <a:r>
              <a:rPr lang="ca-ES" dirty="0"/>
              <a:t> </a:t>
            </a:r>
            <a:r>
              <a:rPr lang="ca-ES" dirty="0" err="1"/>
              <a:t>selected</a:t>
            </a:r>
            <a:r>
              <a:rPr lang="ca-ES" dirty="0"/>
              <a:t> </a:t>
            </a:r>
            <a:r>
              <a:rPr lang="ca-ES" dirty="0" err="1"/>
              <a:t>uncertain</a:t>
            </a:r>
            <a:r>
              <a:rPr lang="ca-ES" dirty="0"/>
              <a:t> nuclear </a:t>
            </a:r>
            <a:r>
              <a:rPr lang="ca-ES" dirty="0" err="1"/>
              <a:t>reactions</a:t>
            </a:r>
            <a:r>
              <a:rPr lang="ca-ES" dirty="0"/>
              <a:t> be </a:t>
            </a:r>
            <a:r>
              <a:rPr lang="ca-ES" dirty="0" err="1"/>
              <a:t>studied</a:t>
            </a:r>
            <a:r>
              <a:rPr lang="ca-ES" dirty="0"/>
              <a:t> </a:t>
            </a:r>
            <a:r>
              <a:rPr lang="ca-ES" dirty="0" err="1"/>
              <a:t>at</a:t>
            </a:r>
            <a:r>
              <a:rPr lang="ca-ES" dirty="0"/>
              <a:t> </a:t>
            </a:r>
            <a:r>
              <a:rPr lang="ca-ES" dirty="0" err="1"/>
              <a:t>ChETEC</a:t>
            </a:r>
            <a:r>
              <a:rPr lang="ca-ES" dirty="0"/>
              <a:t>-INFRA nuclear </a:t>
            </a:r>
            <a:r>
              <a:rPr lang="ca-ES" dirty="0" err="1"/>
              <a:t>labs</a:t>
            </a:r>
            <a:endParaRPr lang="ca-ES" dirty="0"/>
          </a:p>
          <a:p>
            <a:pPr lvl="0"/>
            <a:endParaRPr lang="ca-ES" dirty="0"/>
          </a:p>
          <a:p>
            <a:pPr marL="285750" lvl="0" indent="-285750">
              <a:buFont typeface="Arial" panose="020B0604020202020204" pitchFamily="34" charset="0"/>
              <a:buChar char="•"/>
            </a:pPr>
            <a:r>
              <a:rPr lang="ca-ES" dirty="0" err="1"/>
              <a:t>Plan</a:t>
            </a:r>
            <a:r>
              <a:rPr lang="ca-ES" dirty="0"/>
              <a:t> of </a:t>
            </a:r>
            <a:r>
              <a:rPr lang="ca-ES" dirty="0" err="1"/>
              <a:t>action</a:t>
            </a:r>
            <a:r>
              <a:rPr lang="ca-ES" dirty="0"/>
              <a:t> </a:t>
            </a:r>
            <a:r>
              <a:rPr lang="ca-ES" dirty="0" err="1"/>
              <a:t>through</a:t>
            </a:r>
            <a:r>
              <a:rPr lang="ca-ES" dirty="0"/>
              <a:t> </a:t>
            </a:r>
            <a:r>
              <a:rPr lang="ca-ES" dirty="0" err="1"/>
              <a:t>textbook</a:t>
            </a:r>
            <a:r>
              <a:rPr lang="ca-ES" dirty="0"/>
              <a:t> </a:t>
            </a:r>
            <a:r>
              <a:rPr lang="ca-ES" dirty="0" err="1"/>
              <a:t>examples</a:t>
            </a:r>
            <a:r>
              <a:rPr lang="ca-ES" dirty="0"/>
              <a:t> of </a:t>
            </a:r>
            <a:r>
              <a:rPr lang="ca-ES" dirty="0" err="1"/>
              <a:t>cross-collaboration</a:t>
            </a:r>
            <a:r>
              <a:rPr lang="ca-ES" dirty="0"/>
              <a:t> </a:t>
            </a:r>
            <a:r>
              <a:rPr lang="ca-ES" dirty="0" err="1"/>
              <a:t>between</a:t>
            </a:r>
            <a:r>
              <a:rPr lang="ca-ES" dirty="0"/>
              <a:t> </a:t>
            </a:r>
            <a:r>
              <a:rPr lang="ca-ES" dirty="0" err="1"/>
              <a:t>astronomers</a:t>
            </a:r>
            <a:r>
              <a:rPr lang="ca-ES" dirty="0"/>
              <a:t>, </a:t>
            </a:r>
            <a:r>
              <a:rPr lang="ca-ES" dirty="0" err="1"/>
              <a:t>astrophysicists</a:t>
            </a:r>
            <a:r>
              <a:rPr lang="ca-ES" dirty="0"/>
              <a:t>, nuclear </a:t>
            </a:r>
            <a:r>
              <a:rPr lang="ca-ES" dirty="0" err="1"/>
              <a:t>physicists</a:t>
            </a:r>
            <a:r>
              <a:rPr lang="ca-ES" dirty="0"/>
              <a:t> </a:t>
            </a:r>
            <a:r>
              <a:rPr lang="ca-ES" dirty="0" err="1"/>
              <a:t>and</a:t>
            </a:r>
            <a:r>
              <a:rPr lang="ca-ES" dirty="0"/>
              <a:t> </a:t>
            </a:r>
            <a:r>
              <a:rPr lang="ca-ES" dirty="0" err="1"/>
              <a:t>cosmochemists</a:t>
            </a:r>
            <a:endParaRPr lang="ca-ES" dirty="0"/>
          </a:p>
          <a:p>
            <a:pPr lvl="0"/>
            <a:endParaRPr lang="ca-ES" dirty="0"/>
          </a:p>
          <a:p>
            <a:pPr marL="285750" lvl="0" indent="-285750">
              <a:buFont typeface="Arial" panose="020B0604020202020204" pitchFamily="34" charset="0"/>
              <a:buChar char="•"/>
            </a:pPr>
            <a:r>
              <a:rPr lang="ca-ES" dirty="0"/>
              <a:t>State-of-</a:t>
            </a:r>
            <a:r>
              <a:rPr lang="ca-ES" dirty="0" err="1"/>
              <a:t>the</a:t>
            </a:r>
            <a:r>
              <a:rPr lang="ca-ES" dirty="0"/>
              <a:t>-art </a:t>
            </a:r>
            <a:r>
              <a:rPr lang="ca-ES" dirty="0" err="1"/>
              <a:t>yields</a:t>
            </a:r>
            <a:r>
              <a:rPr lang="ca-ES" dirty="0"/>
              <a:t> </a:t>
            </a:r>
            <a:r>
              <a:rPr lang="ca-ES" dirty="0" err="1"/>
              <a:t>from</a:t>
            </a:r>
            <a:r>
              <a:rPr lang="ca-ES" dirty="0"/>
              <a:t> all </a:t>
            </a:r>
            <a:r>
              <a:rPr lang="ca-ES" dirty="0" err="1"/>
              <a:t>astrophysical</a:t>
            </a:r>
            <a:r>
              <a:rPr lang="ca-ES" dirty="0"/>
              <a:t> </a:t>
            </a:r>
            <a:r>
              <a:rPr lang="ca-ES" dirty="0" err="1"/>
              <a:t>sites</a:t>
            </a:r>
            <a:r>
              <a:rPr lang="ca-ES" dirty="0"/>
              <a:t> </a:t>
            </a:r>
            <a:r>
              <a:rPr lang="ca-ES" dirty="0" err="1"/>
              <a:t>that</a:t>
            </a:r>
            <a:r>
              <a:rPr lang="ca-ES" dirty="0"/>
              <a:t> </a:t>
            </a:r>
            <a:r>
              <a:rPr lang="ca-ES" dirty="0" err="1"/>
              <a:t>contribute</a:t>
            </a:r>
            <a:r>
              <a:rPr lang="ca-ES" dirty="0"/>
              <a:t> to </a:t>
            </a:r>
            <a:r>
              <a:rPr lang="ca-ES" dirty="0" err="1"/>
              <a:t>galactic</a:t>
            </a:r>
            <a:r>
              <a:rPr lang="ca-ES" dirty="0"/>
              <a:t> </a:t>
            </a:r>
            <a:r>
              <a:rPr lang="ca-ES" dirty="0" err="1"/>
              <a:t>nucleosynthesis</a:t>
            </a:r>
            <a:r>
              <a:rPr lang="ca-ES" dirty="0"/>
              <a:t> </a:t>
            </a:r>
            <a:r>
              <a:rPr lang="ca-ES" dirty="0" err="1"/>
              <a:t>will</a:t>
            </a:r>
            <a:r>
              <a:rPr lang="ca-ES" dirty="0"/>
              <a:t> be </a:t>
            </a:r>
            <a:r>
              <a:rPr lang="ca-ES" dirty="0" err="1"/>
              <a:t>merged</a:t>
            </a:r>
            <a:r>
              <a:rPr lang="ca-ES" dirty="0"/>
              <a:t> </a:t>
            </a:r>
            <a:r>
              <a:rPr lang="ca-ES" dirty="0" err="1"/>
              <a:t>into</a:t>
            </a:r>
            <a:r>
              <a:rPr lang="ca-ES" dirty="0"/>
              <a:t> a </a:t>
            </a:r>
            <a:r>
              <a:rPr lang="ca-ES" dirty="0" err="1"/>
              <a:t>brand-new</a:t>
            </a:r>
            <a:r>
              <a:rPr lang="ca-ES" dirty="0"/>
              <a:t>, </a:t>
            </a:r>
            <a:r>
              <a:rPr lang="ca-ES" dirty="0" err="1"/>
              <a:t>user-friendly</a:t>
            </a:r>
            <a:r>
              <a:rPr lang="ca-ES" dirty="0"/>
              <a:t> </a:t>
            </a:r>
            <a:r>
              <a:rPr lang="ca-ES" dirty="0" err="1"/>
              <a:t>galactic</a:t>
            </a:r>
            <a:r>
              <a:rPr lang="ca-ES" dirty="0"/>
              <a:t> </a:t>
            </a:r>
            <a:r>
              <a:rPr lang="ca-ES" dirty="0" err="1"/>
              <a:t>chemical</a:t>
            </a:r>
            <a:r>
              <a:rPr lang="ca-ES" dirty="0"/>
              <a:t> </a:t>
            </a:r>
            <a:r>
              <a:rPr lang="ca-ES" dirty="0" err="1"/>
              <a:t>evolution</a:t>
            </a:r>
            <a:r>
              <a:rPr lang="ca-ES" dirty="0"/>
              <a:t> (GCE) </a:t>
            </a:r>
            <a:r>
              <a:rPr lang="ca-ES" dirty="0" err="1"/>
              <a:t>platform</a:t>
            </a:r>
            <a:endParaRPr lang="ca-ES" dirty="0"/>
          </a:p>
          <a:p>
            <a:pPr lvl="0"/>
            <a:endParaRPr lang="ca-ES" dirty="0"/>
          </a:p>
          <a:p>
            <a:endParaRPr lang="ca-ES" dirty="0"/>
          </a:p>
        </p:txBody>
      </p:sp>
    </p:spTree>
    <p:extLst>
      <p:ext uri="{BB962C8B-B14F-4D97-AF65-F5344CB8AC3E}">
        <p14:creationId xmlns:p14="http://schemas.microsoft.com/office/powerpoint/2010/main" val="343890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3" name="QuadreDeText 2">
            <a:extLst>
              <a:ext uri="{FF2B5EF4-FFF2-40B4-BE49-F238E27FC236}">
                <a16:creationId xmlns:a16="http://schemas.microsoft.com/office/drawing/2014/main" id="{28D6D7E9-7369-438F-BBDC-EF219A4F080C}"/>
              </a:ext>
            </a:extLst>
          </p:cNvPr>
          <p:cNvSpPr txBox="1"/>
          <p:nvPr/>
        </p:nvSpPr>
        <p:spPr>
          <a:xfrm>
            <a:off x="417443" y="1124080"/>
            <a:ext cx="2796873" cy="369332"/>
          </a:xfrm>
          <a:prstGeom prst="rect">
            <a:avLst/>
          </a:prstGeom>
          <a:noFill/>
        </p:spPr>
        <p:txBody>
          <a:bodyPr wrap="square" rtlCol="0">
            <a:spAutoFit/>
          </a:bodyPr>
          <a:lstStyle/>
          <a:p>
            <a:r>
              <a:rPr lang="ca-ES" b="1" dirty="0" err="1"/>
              <a:t>Structure</a:t>
            </a:r>
            <a:r>
              <a:rPr lang="ca-ES" dirty="0"/>
              <a:t> </a:t>
            </a:r>
          </a:p>
        </p:txBody>
      </p:sp>
      <p:sp>
        <p:nvSpPr>
          <p:cNvPr id="4" name="Rectangle 3">
            <a:extLst>
              <a:ext uri="{FF2B5EF4-FFF2-40B4-BE49-F238E27FC236}">
                <a16:creationId xmlns:a16="http://schemas.microsoft.com/office/drawing/2014/main" id="{9B112C5A-7F0A-4A6C-92B9-A1A44090461B}"/>
              </a:ext>
            </a:extLst>
          </p:cNvPr>
          <p:cNvSpPr/>
          <p:nvPr/>
        </p:nvSpPr>
        <p:spPr>
          <a:xfrm>
            <a:off x="950842" y="3014501"/>
            <a:ext cx="10588487" cy="709233"/>
          </a:xfrm>
          <a:prstGeom prst="rect">
            <a:avLst/>
          </a:prstGeom>
        </p:spPr>
        <p:txBody>
          <a:bodyPr wrap="square">
            <a:spAutoFit/>
          </a:bodyPr>
          <a:lstStyle/>
          <a:p>
            <a:pPr>
              <a:lnSpc>
                <a:spcPct val="115000"/>
              </a:lnSpc>
              <a:spcAft>
                <a:spcPts val="0"/>
              </a:spcAft>
            </a:pPr>
            <a:r>
              <a:rPr lang="en-GB" b="1" dirty="0">
                <a:latin typeface="Times New Roman" panose="02020603050405020304" pitchFamily="18" charset="0"/>
                <a:ea typeface="Times New Roman" panose="02020603050405020304" pitchFamily="18" charset="0"/>
                <a:cs typeface="Times New Roman" panose="02020603050405020304" pitchFamily="18" charset="0"/>
              </a:rPr>
              <a:t>Task 6.1 Binary Star Database to support observations </a:t>
            </a:r>
            <a:br>
              <a:rPr lang="en-GB" b="1" dirty="0">
                <a:latin typeface="Times New Roman" panose="02020603050405020304" pitchFamily="18" charset="0"/>
                <a:ea typeface="Times New Roman" panose="02020603050405020304" pitchFamily="18" charset="0"/>
                <a:cs typeface="Times New Roman" panose="02020603050405020304" pitchFamily="18" charset="0"/>
              </a:rPr>
            </a:br>
            <a:r>
              <a:rPr lang="en-GB" dirty="0">
                <a:latin typeface="Times New Roman" panose="02020603050405020304" pitchFamily="18" charset="0"/>
                <a:ea typeface="Times New Roman" panose="02020603050405020304" pitchFamily="18" charset="0"/>
                <a:cs typeface="Times New Roman" panose="02020603050405020304" pitchFamily="18" charset="0"/>
              </a:rPr>
              <a:t>(PIs: Camilla J. Hansen,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UFrankfurt</a:t>
            </a:r>
            <a:r>
              <a:rPr lang="en-GB" dirty="0">
                <a:latin typeface="Times New Roman" panose="02020603050405020304" pitchFamily="18" charset="0"/>
                <a:ea typeface="Times New Roman" panose="02020603050405020304" pitchFamily="18" charset="0"/>
                <a:cs typeface="Times New Roman" panose="02020603050405020304" pitchFamily="18" charset="0"/>
              </a:rPr>
              <a:t>, &amp; Richard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Stancliffe</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UHull</a:t>
            </a:r>
            <a:r>
              <a:rPr lang="en-GB" dirty="0">
                <a:latin typeface="Times New Roman" panose="02020603050405020304" pitchFamily="18" charset="0"/>
                <a:ea typeface="Times New Roman" panose="02020603050405020304" pitchFamily="18" charset="0"/>
                <a:cs typeface="Times New Roman" panose="02020603050405020304" pitchFamily="18" charset="0"/>
              </a:rPr>
              <a:t>; other participants: VU Vilnius)</a:t>
            </a:r>
            <a:endParaRPr lang="ca-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18E0349-F277-4864-A2A6-4B98FF239F20}"/>
              </a:ext>
            </a:extLst>
          </p:cNvPr>
          <p:cNvSpPr/>
          <p:nvPr/>
        </p:nvSpPr>
        <p:spPr>
          <a:xfrm>
            <a:off x="950842" y="3982553"/>
            <a:ext cx="10369828" cy="1027782"/>
          </a:xfrm>
          <a:prstGeom prst="rect">
            <a:avLst/>
          </a:prstGeom>
        </p:spPr>
        <p:txBody>
          <a:bodyPr wrap="square">
            <a:spAutoFit/>
          </a:bodyPr>
          <a:lstStyle/>
          <a:p>
            <a:pPr>
              <a:lnSpc>
                <a:spcPct val="115000"/>
              </a:lnSpc>
              <a:spcAft>
                <a:spcPts val="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Task 6.2 Cross-Collaboration Textbook Examples </a:t>
            </a:r>
            <a:endParaRPr lang="ca-E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(PI: Jordi José, UPC Barcelona; other participants: HUJI Jerusalem, ULB Brussels, HZDR Dresden, U Hull,</a:t>
            </a:r>
          </a:p>
          <a:p>
            <a:pPr>
              <a:lnSpc>
                <a:spcPct val="115000"/>
              </a:lnSpc>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                                                                                  MPIA Heidelberg, VU Vilnius)</a:t>
            </a:r>
            <a:endParaRPr lang="ca-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B609256-FCF3-41F6-99E7-F4203C4DC2F3}"/>
              </a:ext>
            </a:extLst>
          </p:cNvPr>
          <p:cNvSpPr/>
          <p:nvPr/>
        </p:nvSpPr>
        <p:spPr>
          <a:xfrm>
            <a:off x="950842" y="5246332"/>
            <a:ext cx="9793358" cy="709233"/>
          </a:xfrm>
          <a:prstGeom prst="rect">
            <a:avLst/>
          </a:prstGeom>
        </p:spPr>
        <p:txBody>
          <a:bodyPr wrap="square">
            <a:spAutoFit/>
          </a:bodyPr>
          <a:lstStyle/>
          <a:p>
            <a:pPr>
              <a:lnSpc>
                <a:spcPct val="115000"/>
              </a:lnSpc>
              <a:spcAft>
                <a:spcPts val="0"/>
              </a:spcAft>
            </a:pPr>
            <a:r>
              <a:rPr lang="en-GB" b="1" dirty="0">
                <a:latin typeface="Times New Roman" panose="02020603050405020304" pitchFamily="18" charset="0"/>
                <a:ea typeface="Times New Roman" panose="02020603050405020304" pitchFamily="18" charset="0"/>
                <a:cs typeface="Times New Roman" panose="02020603050405020304" pitchFamily="18" charset="0"/>
              </a:rPr>
              <a:t>Task 6.3 Galactic Chemical Evolution</a:t>
            </a:r>
            <a:br>
              <a:rPr lang="en-GB" dirty="0">
                <a:latin typeface="Times New Roman" panose="02020603050405020304" pitchFamily="18" charset="0"/>
                <a:ea typeface="Times New Roman" panose="02020603050405020304" pitchFamily="18" charset="0"/>
                <a:cs typeface="Times New Roman" panose="02020603050405020304" pitchFamily="18" charset="0"/>
              </a:rPr>
            </a:br>
            <a:r>
              <a:rPr lang="en-GB" dirty="0">
                <a:latin typeface="Times New Roman" panose="02020603050405020304" pitchFamily="18" charset="0"/>
                <a:ea typeface="Times New Roman" panose="02020603050405020304" pitchFamily="18" charset="0"/>
                <a:cs typeface="Times New Roman" panose="02020603050405020304" pitchFamily="18" charset="0"/>
              </a:rPr>
              <a:t>(PI: Brad K. Gibson,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UHull</a:t>
            </a:r>
            <a:r>
              <a:rPr lang="en-GB" dirty="0">
                <a:latin typeface="Times New Roman" panose="02020603050405020304" pitchFamily="18" charset="0"/>
                <a:ea typeface="Times New Roman" panose="02020603050405020304" pitchFamily="18" charset="0"/>
                <a:cs typeface="Times New Roman" panose="02020603050405020304" pitchFamily="18" charset="0"/>
              </a:rPr>
              <a:t>; other participants: CSFK Budapest, INAF)</a:t>
            </a:r>
            <a:endParaRPr lang="ca-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E3E916C-3318-4A18-8C92-2FAEA8F9B2DB}"/>
              </a:ext>
            </a:extLst>
          </p:cNvPr>
          <p:cNvSpPr/>
          <p:nvPr/>
        </p:nvSpPr>
        <p:spPr>
          <a:xfrm>
            <a:off x="950842" y="1886405"/>
            <a:ext cx="4762842" cy="390684"/>
          </a:xfrm>
          <a:prstGeom prst="rect">
            <a:avLst/>
          </a:prstGeom>
        </p:spPr>
        <p:txBody>
          <a:bodyPr wrap="none">
            <a:spAutoFit/>
          </a:bodyPr>
          <a:lstStyle/>
          <a:p>
            <a:pPr>
              <a:lnSpc>
                <a:spcPct val="115000"/>
              </a:lnSpc>
              <a:spcAft>
                <a:spcPts val="0"/>
              </a:spcAft>
            </a:pPr>
            <a:r>
              <a:rPr lang="es-ES" b="1" dirty="0">
                <a:latin typeface="Times New Roman" panose="02020603050405020304" pitchFamily="18" charset="0"/>
                <a:ea typeface="Times New Roman" panose="02020603050405020304" pitchFamily="18" charset="0"/>
                <a:cs typeface="Times New Roman" panose="02020603050405020304" pitchFamily="18" charset="0"/>
              </a:rPr>
              <a:t>WP6 </a:t>
            </a:r>
            <a:r>
              <a:rPr lang="es-ES" b="1" dirty="0" err="1">
                <a:latin typeface="Times New Roman" panose="02020603050405020304" pitchFamily="18" charset="0"/>
                <a:ea typeface="Times New Roman" panose="02020603050405020304" pitchFamily="18" charset="0"/>
                <a:cs typeface="Times New Roman" panose="02020603050405020304" pitchFamily="18" charset="0"/>
              </a:rPr>
              <a:t>Coordination</a:t>
            </a:r>
            <a:r>
              <a:rPr lang="es-ES" b="1" dirty="0">
                <a:latin typeface="Times New Roman" panose="02020603050405020304" pitchFamily="18" charset="0"/>
                <a:ea typeface="Times New Roman" panose="02020603050405020304" pitchFamily="18" charset="0"/>
                <a:cs typeface="Times New Roman" panose="02020603050405020304" pitchFamily="18" charset="0"/>
              </a:rPr>
              <a:t>: </a:t>
            </a:r>
            <a:r>
              <a:rPr lang="es-ES" dirty="0">
                <a:latin typeface="Times New Roman" panose="02020603050405020304" pitchFamily="18" charset="0"/>
                <a:ea typeface="Times New Roman" panose="02020603050405020304" pitchFamily="18" charset="0"/>
                <a:cs typeface="Times New Roman" panose="02020603050405020304" pitchFamily="18" charset="0"/>
              </a:rPr>
              <a:t>Jordi José, UPC Barcelona</a:t>
            </a:r>
            <a:endParaRPr lang="ca-E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40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3" name="QuadreDeText 2">
            <a:extLst>
              <a:ext uri="{FF2B5EF4-FFF2-40B4-BE49-F238E27FC236}">
                <a16:creationId xmlns:a16="http://schemas.microsoft.com/office/drawing/2014/main" id="{28D6D7E9-7369-438F-BBDC-EF219A4F080C}"/>
              </a:ext>
            </a:extLst>
          </p:cNvPr>
          <p:cNvSpPr txBox="1"/>
          <p:nvPr/>
        </p:nvSpPr>
        <p:spPr>
          <a:xfrm>
            <a:off x="417443" y="1124080"/>
            <a:ext cx="4144618" cy="369332"/>
          </a:xfrm>
          <a:prstGeom prst="rect">
            <a:avLst/>
          </a:prstGeom>
          <a:noFill/>
        </p:spPr>
        <p:txBody>
          <a:bodyPr wrap="square" rtlCol="0">
            <a:spAutoFit/>
          </a:bodyPr>
          <a:lstStyle/>
          <a:p>
            <a:r>
              <a:rPr lang="ca-ES" b="1" dirty="0" err="1"/>
              <a:t>Task</a:t>
            </a:r>
            <a:r>
              <a:rPr lang="ca-ES" b="1" dirty="0"/>
              <a:t> 6.1 – Report on </a:t>
            </a:r>
            <a:r>
              <a:rPr lang="ca-ES" b="1" dirty="0" err="1"/>
              <a:t>main</a:t>
            </a:r>
            <a:r>
              <a:rPr lang="ca-ES" b="1" dirty="0"/>
              <a:t> </a:t>
            </a:r>
            <a:r>
              <a:rPr lang="ca-ES" b="1" dirty="0" err="1"/>
              <a:t>activities</a:t>
            </a:r>
            <a:r>
              <a:rPr lang="ca-ES" b="1" dirty="0"/>
              <a:t> </a:t>
            </a:r>
          </a:p>
        </p:txBody>
      </p:sp>
      <p:sp>
        <p:nvSpPr>
          <p:cNvPr id="4" name="Rectangle 3">
            <a:extLst>
              <a:ext uri="{FF2B5EF4-FFF2-40B4-BE49-F238E27FC236}">
                <a16:creationId xmlns:a16="http://schemas.microsoft.com/office/drawing/2014/main" id="{9BB646D3-0BDF-4C77-A285-0F684E0CE13C}"/>
              </a:ext>
            </a:extLst>
          </p:cNvPr>
          <p:cNvSpPr/>
          <p:nvPr/>
        </p:nvSpPr>
        <p:spPr>
          <a:xfrm>
            <a:off x="417443" y="1493412"/>
            <a:ext cx="4745851" cy="369332"/>
          </a:xfrm>
          <a:prstGeom prst="rect">
            <a:avLst/>
          </a:prstGeom>
        </p:spPr>
        <p:txBody>
          <a:bodyPr wrap="none">
            <a:spAutoFit/>
          </a:bodyPr>
          <a:lstStyle/>
          <a:p>
            <a:r>
              <a:rPr lang="en-GB" b="1" dirty="0">
                <a:latin typeface="Times New Roman" panose="02020603050405020304" pitchFamily="18" charset="0"/>
                <a:ea typeface="Times New Roman" panose="02020603050405020304" pitchFamily="18" charset="0"/>
                <a:cs typeface="Times New Roman" panose="02020603050405020304" pitchFamily="18" charset="0"/>
              </a:rPr>
              <a:t>Binary Star Database to support observations </a:t>
            </a:r>
            <a:endParaRPr lang="ca-ES" dirty="0"/>
          </a:p>
        </p:txBody>
      </p:sp>
      <p:sp>
        <p:nvSpPr>
          <p:cNvPr id="5" name="Rectangle 4">
            <a:extLst>
              <a:ext uri="{FF2B5EF4-FFF2-40B4-BE49-F238E27FC236}">
                <a16:creationId xmlns:a16="http://schemas.microsoft.com/office/drawing/2014/main" id="{C09F4186-B83B-42D5-B971-6A75834986E3}"/>
              </a:ext>
            </a:extLst>
          </p:cNvPr>
          <p:cNvSpPr/>
          <p:nvPr/>
        </p:nvSpPr>
        <p:spPr>
          <a:xfrm>
            <a:off x="513520" y="2058123"/>
            <a:ext cx="10459279" cy="3139321"/>
          </a:xfrm>
          <a:prstGeom prst="rect">
            <a:avLst/>
          </a:prstGeom>
        </p:spPr>
        <p:txBody>
          <a:bodyPr wrap="square">
            <a:spAutoFit/>
          </a:bodyPr>
          <a:lstStyle/>
          <a:p>
            <a:r>
              <a:rPr lang="en-GB" dirty="0"/>
              <a:t>SPECIFIC GOALS</a:t>
            </a:r>
          </a:p>
          <a:p>
            <a:endParaRPr lang="en-GB" dirty="0"/>
          </a:p>
          <a:p>
            <a:r>
              <a:rPr lang="en-GB" dirty="0"/>
              <a:t>-Training students in </a:t>
            </a:r>
            <a:r>
              <a:rPr lang="en-GB" b="1" dirty="0"/>
              <a:t>all</a:t>
            </a:r>
            <a:r>
              <a:rPr lang="en-GB" dirty="0"/>
              <a:t> </a:t>
            </a:r>
            <a:r>
              <a:rPr lang="en-GB" dirty="0" err="1"/>
              <a:t>astro</a:t>
            </a:r>
            <a:r>
              <a:rPr lang="en-GB" dirty="0"/>
              <a:t>-nuclear-disciplines: Observations, theory, experiments – the plan is to hire a student at MPIA, starting out with </a:t>
            </a:r>
            <a:r>
              <a:rPr lang="en-GB" b="1" dirty="0"/>
              <a:t>observations</a:t>
            </a:r>
            <a:r>
              <a:rPr lang="en-GB" dirty="0"/>
              <a:t>, and following train the student in </a:t>
            </a:r>
            <a:r>
              <a:rPr lang="en-GB" b="1" dirty="0"/>
              <a:t>theory </a:t>
            </a:r>
            <a:r>
              <a:rPr lang="en-GB" dirty="0"/>
              <a:t>(Hull), and </a:t>
            </a:r>
            <a:r>
              <a:rPr lang="en-GB" b="1" dirty="0"/>
              <a:t>experiments</a:t>
            </a:r>
            <a:r>
              <a:rPr lang="en-GB" dirty="0"/>
              <a:t> (Oslo / Frankfurt)</a:t>
            </a:r>
          </a:p>
          <a:p>
            <a:r>
              <a:rPr lang="en-GB" dirty="0"/>
              <a:t>-</a:t>
            </a:r>
            <a:r>
              <a:rPr lang="en-GB" b="1" dirty="0"/>
              <a:t>Observe AGB &amp; CEMP-s stars</a:t>
            </a:r>
            <a:r>
              <a:rPr lang="en-GB" dirty="0"/>
              <a:t>, derive RV + 1D, LTE abundances </a:t>
            </a:r>
            <a:r>
              <a:rPr lang="en-GB" dirty="0">
                <a:sym typeface="Wingdings" pitchFamily="2" charset="2"/>
              </a:rPr>
              <a:t></a:t>
            </a:r>
            <a:r>
              <a:rPr lang="en-GB" dirty="0"/>
              <a:t> apply corrections (in collaboration with WP5)</a:t>
            </a:r>
          </a:p>
          <a:p>
            <a:r>
              <a:rPr lang="en-GB" dirty="0"/>
              <a:t>-</a:t>
            </a:r>
            <a:r>
              <a:rPr lang="en-GB" b="1" dirty="0"/>
              <a:t>Run stellar evolution models &amp; post processing </a:t>
            </a:r>
            <a:r>
              <a:rPr lang="en-GB" dirty="0"/>
              <a:t>(AGB + s-process)</a:t>
            </a:r>
          </a:p>
          <a:p>
            <a:r>
              <a:rPr lang="en-GB" dirty="0"/>
              <a:t>-</a:t>
            </a:r>
            <a:r>
              <a:rPr lang="en-GB" b="1" dirty="0"/>
              <a:t>Experiments relevant for the s-process </a:t>
            </a:r>
            <a:r>
              <a:rPr lang="en-GB" dirty="0"/>
              <a:t>(rates for Kr &amp; </a:t>
            </a:r>
            <a:r>
              <a:rPr lang="en-GB" dirty="0" err="1"/>
              <a:t>Rb</a:t>
            </a:r>
            <a:r>
              <a:rPr lang="en-GB" dirty="0"/>
              <a:t>, cross sections for Bi &amp; Pb)</a:t>
            </a:r>
          </a:p>
          <a:p>
            <a:endParaRPr lang="en-GB" dirty="0"/>
          </a:p>
          <a:p>
            <a:endParaRPr lang="en-GB" dirty="0"/>
          </a:p>
        </p:txBody>
      </p:sp>
    </p:spTree>
    <p:extLst>
      <p:ext uri="{BB962C8B-B14F-4D97-AF65-F5344CB8AC3E}">
        <p14:creationId xmlns:p14="http://schemas.microsoft.com/office/powerpoint/2010/main" val="343624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3" name="QuadreDeText 2">
            <a:extLst>
              <a:ext uri="{FF2B5EF4-FFF2-40B4-BE49-F238E27FC236}">
                <a16:creationId xmlns:a16="http://schemas.microsoft.com/office/drawing/2014/main" id="{28D6D7E9-7369-438F-BBDC-EF219A4F080C}"/>
              </a:ext>
            </a:extLst>
          </p:cNvPr>
          <p:cNvSpPr txBox="1"/>
          <p:nvPr/>
        </p:nvSpPr>
        <p:spPr>
          <a:xfrm>
            <a:off x="417443" y="1124080"/>
            <a:ext cx="4144618" cy="369332"/>
          </a:xfrm>
          <a:prstGeom prst="rect">
            <a:avLst/>
          </a:prstGeom>
          <a:noFill/>
        </p:spPr>
        <p:txBody>
          <a:bodyPr wrap="square" rtlCol="0">
            <a:spAutoFit/>
          </a:bodyPr>
          <a:lstStyle/>
          <a:p>
            <a:r>
              <a:rPr lang="ca-ES" b="1" dirty="0" err="1"/>
              <a:t>Task</a:t>
            </a:r>
            <a:r>
              <a:rPr lang="ca-ES" b="1" dirty="0"/>
              <a:t> 6.1 – Report on </a:t>
            </a:r>
            <a:r>
              <a:rPr lang="ca-ES" b="1" dirty="0" err="1"/>
              <a:t>main</a:t>
            </a:r>
            <a:r>
              <a:rPr lang="ca-ES" b="1" dirty="0"/>
              <a:t> </a:t>
            </a:r>
            <a:r>
              <a:rPr lang="ca-ES" b="1" dirty="0" err="1"/>
              <a:t>activities</a:t>
            </a:r>
            <a:r>
              <a:rPr lang="ca-ES" b="1" dirty="0"/>
              <a:t> </a:t>
            </a:r>
          </a:p>
        </p:txBody>
      </p:sp>
      <p:sp>
        <p:nvSpPr>
          <p:cNvPr id="4" name="Rectangle 3">
            <a:extLst>
              <a:ext uri="{FF2B5EF4-FFF2-40B4-BE49-F238E27FC236}">
                <a16:creationId xmlns:a16="http://schemas.microsoft.com/office/drawing/2014/main" id="{9BB646D3-0BDF-4C77-A285-0F684E0CE13C}"/>
              </a:ext>
            </a:extLst>
          </p:cNvPr>
          <p:cNvSpPr/>
          <p:nvPr/>
        </p:nvSpPr>
        <p:spPr>
          <a:xfrm>
            <a:off x="417443" y="1493412"/>
            <a:ext cx="4745851" cy="369332"/>
          </a:xfrm>
          <a:prstGeom prst="rect">
            <a:avLst/>
          </a:prstGeom>
        </p:spPr>
        <p:txBody>
          <a:bodyPr wrap="none">
            <a:spAutoFit/>
          </a:bodyPr>
          <a:lstStyle/>
          <a:p>
            <a:r>
              <a:rPr lang="en-GB" b="1" dirty="0">
                <a:latin typeface="Times New Roman" panose="02020603050405020304" pitchFamily="18" charset="0"/>
                <a:ea typeface="Times New Roman" panose="02020603050405020304" pitchFamily="18" charset="0"/>
                <a:cs typeface="Times New Roman" panose="02020603050405020304" pitchFamily="18" charset="0"/>
              </a:rPr>
              <a:t>Binary Star Database to support observations </a:t>
            </a:r>
            <a:endParaRPr lang="ca-ES" dirty="0"/>
          </a:p>
        </p:txBody>
      </p:sp>
      <p:sp>
        <p:nvSpPr>
          <p:cNvPr id="5" name="Rectangle 4">
            <a:extLst>
              <a:ext uri="{FF2B5EF4-FFF2-40B4-BE49-F238E27FC236}">
                <a16:creationId xmlns:a16="http://schemas.microsoft.com/office/drawing/2014/main" id="{C09F4186-B83B-42D5-B971-6A75834986E3}"/>
              </a:ext>
            </a:extLst>
          </p:cNvPr>
          <p:cNvSpPr/>
          <p:nvPr/>
        </p:nvSpPr>
        <p:spPr>
          <a:xfrm>
            <a:off x="513520" y="2058123"/>
            <a:ext cx="10459279" cy="3416320"/>
          </a:xfrm>
          <a:prstGeom prst="rect">
            <a:avLst/>
          </a:prstGeom>
        </p:spPr>
        <p:txBody>
          <a:bodyPr wrap="square">
            <a:spAutoFit/>
          </a:bodyPr>
          <a:lstStyle/>
          <a:p>
            <a:r>
              <a:rPr lang="en-GB" dirty="0"/>
              <a:t>MAIN ACTIVITIES PERFORMED AND ACHIEVEMENTS</a:t>
            </a:r>
          </a:p>
          <a:p>
            <a:endParaRPr lang="en-GB" dirty="0"/>
          </a:p>
          <a:p>
            <a:r>
              <a:rPr lang="ca-ES" dirty="0"/>
              <a:t>To </a:t>
            </a:r>
            <a:r>
              <a:rPr lang="ca-ES" dirty="0" err="1"/>
              <a:t>understand</a:t>
            </a:r>
            <a:r>
              <a:rPr lang="ca-ES" dirty="0"/>
              <a:t> </a:t>
            </a:r>
            <a:r>
              <a:rPr lang="ca-ES" dirty="0" err="1"/>
              <a:t>binary</a:t>
            </a:r>
            <a:r>
              <a:rPr lang="ca-ES" dirty="0"/>
              <a:t> </a:t>
            </a:r>
            <a:r>
              <a:rPr lang="ca-ES" dirty="0" err="1"/>
              <a:t>systems</a:t>
            </a:r>
            <a:r>
              <a:rPr lang="ca-ES" dirty="0"/>
              <a:t>, </a:t>
            </a:r>
            <a:r>
              <a:rPr lang="ca-ES" dirty="0" err="1"/>
              <a:t>their</a:t>
            </a:r>
            <a:r>
              <a:rPr lang="ca-ES" dirty="0"/>
              <a:t> </a:t>
            </a:r>
            <a:r>
              <a:rPr lang="ca-ES" dirty="0" err="1"/>
              <a:t>mass</a:t>
            </a:r>
            <a:r>
              <a:rPr lang="ca-ES" dirty="0"/>
              <a:t> </a:t>
            </a:r>
            <a:r>
              <a:rPr lang="ca-ES" dirty="0" err="1"/>
              <a:t>transfer</a:t>
            </a:r>
            <a:r>
              <a:rPr lang="ca-ES" dirty="0"/>
              <a:t>, AGB </a:t>
            </a:r>
            <a:r>
              <a:rPr lang="ca-ES" dirty="0" err="1"/>
              <a:t>stars</a:t>
            </a:r>
            <a:r>
              <a:rPr lang="ca-ES" dirty="0"/>
              <a:t> – </a:t>
            </a:r>
            <a:r>
              <a:rPr lang="ca-ES" dirty="0" err="1"/>
              <a:t>and</a:t>
            </a:r>
            <a:r>
              <a:rPr lang="ca-ES" dirty="0"/>
              <a:t> </a:t>
            </a:r>
            <a:r>
              <a:rPr lang="ca-ES" dirty="0" err="1"/>
              <a:t>the</a:t>
            </a:r>
            <a:r>
              <a:rPr lang="ca-ES" dirty="0"/>
              <a:t> s-</a:t>
            </a:r>
            <a:r>
              <a:rPr lang="ca-ES" dirty="0" err="1"/>
              <a:t>process</a:t>
            </a:r>
            <a:r>
              <a:rPr lang="ca-ES" dirty="0"/>
              <a:t> </a:t>
            </a:r>
            <a:r>
              <a:rPr lang="ca-ES" dirty="0" err="1"/>
              <a:t>that</a:t>
            </a:r>
            <a:r>
              <a:rPr lang="ca-ES" dirty="0"/>
              <a:t> </a:t>
            </a:r>
            <a:r>
              <a:rPr lang="ca-ES" dirty="0" err="1"/>
              <a:t>they</a:t>
            </a:r>
            <a:r>
              <a:rPr lang="ca-ES" dirty="0"/>
              <a:t> host, </a:t>
            </a:r>
            <a:r>
              <a:rPr lang="ca-ES" dirty="0" err="1"/>
              <a:t>we</a:t>
            </a:r>
            <a:r>
              <a:rPr lang="ca-ES" dirty="0"/>
              <a:t> </a:t>
            </a:r>
            <a:r>
              <a:rPr lang="ca-ES" dirty="0" err="1"/>
              <a:t>carried</a:t>
            </a:r>
            <a:r>
              <a:rPr lang="ca-ES" dirty="0"/>
              <a:t> </a:t>
            </a:r>
            <a:r>
              <a:rPr lang="ca-ES" dirty="0" err="1"/>
              <a:t>out</a:t>
            </a:r>
            <a:r>
              <a:rPr lang="ca-ES" dirty="0"/>
              <a:t> </a:t>
            </a:r>
            <a:r>
              <a:rPr lang="ca-ES" dirty="0" err="1"/>
              <a:t>binary</a:t>
            </a:r>
            <a:r>
              <a:rPr lang="ca-ES" dirty="0"/>
              <a:t> </a:t>
            </a:r>
            <a:r>
              <a:rPr lang="ca-ES" dirty="0" err="1"/>
              <a:t>monitoring</a:t>
            </a:r>
            <a:r>
              <a:rPr lang="ca-ES" dirty="0"/>
              <a:t> </a:t>
            </a:r>
            <a:r>
              <a:rPr lang="ca-ES" dirty="0" err="1"/>
              <a:t>through</a:t>
            </a:r>
            <a:r>
              <a:rPr lang="ca-ES" dirty="0"/>
              <a:t> </a:t>
            </a:r>
            <a:r>
              <a:rPr lang="ca-ES" dirty="0" err="1"/>
              <a:t>repeated</a:t>
            </a:r>
            <a:r>
              <a:rPr lang="ca-ES" dirty="0"/>
              <a:t> radial </a:t>
            </a:r>
            <a:r>
              <a:rPr lang="ca-ES" dirty="0" err="1"/>
              <a:t>velocity</a:t>
            </a:r>
            <a:r>
              <a:rPr lang="ca-ES" dirty="0"/>
              <a:t> (RV) </a:t>
            </a:r>
            <a:r>
              <a:rPr lang="ca-ES" dirty="0" err="1"/>
              <a:t>observations</a:t>
            </a:r>
            <a:r>
              <a:rPr lang="ca-ES" dirty="0"/>
              <a:t>. </a:t>
            </a:r>
            <a:r>
              <a:rPr lang="ca-ES" dirty="0" err="1"/>
              <a:t>The</a:t>
            </a:r>
            <a:r>
              <a:rPr lang="ca-ES" dirty="0"/>
              <a:t> s-</a:t>
            </a:r>
            <a:r>
              <a:rPr lang="ca-ES" dirty="0" err="1"/>
              <a:t>process</a:t>
            </a:r>
            <a:r>
              <a:rPr lang="ca-ES" dirty="0"/>
              <a:t> </a:t>
            </a:r>
            <a:r>
              <a:rPr lang="ca-ES" dirty="0" err="1"/>
              <a:t>nucleosynthesis</a:t>
            </a:r>
            <a:r>
              <a:rPr lang="ca-ES" dirty="0"/>
              <a:t> is </a:t>
            </a:r>
            <a:r>
              <a:rPr lang="ca-ES" dirty="0" err="1"/>
              <a:t>being</a:t>
            </a:r>
            <a:r>
              <a:rPr lang="ca-ES" dirty="0"/>
              <a:t> </a:t>
            </a:r>
            <a:r>
              <a:rPr lang="ca-ES" dirty="0" err="1"/>
              <a:t>explored</a:t>
            </a:r>
            <a:r>
              <a:rPr lang="ca-ES" dirty="0"/>
              <a:t> via </a:t>
            </a:r>
            <a:r>
              <a:rPr lang="ca-ES" dirty="0" err="1"/>
              <a:t>chemical</a:t>
            </a:r>
            <a:r>
              <a:rPr lang="ca-ES" dirty="0"/>
              <a:t> </a:t>
            </a:r>
            <a:r>
              <a:rPr lang="ca-ES" dirty="0" err="1"/>
              <a:t>abundance</a:t>
            </a:r>
            <a:r>
              <a:rPr lang="ca-ES" dirty="0"/>
              <a:t> </a:t>
            </a:r>
            <a:r>
              <a:rPr lang="ca-ES" dirty="0" err="1"/>
              <a:t>analyses</a:t>
            </a:r>
            <a:r>
              <a:rPr lang="ca-ES" dirty="0"/>
              <a:t> of AGB </a:t>
            </a:r>
            <a:r>
              <a:rPr lang="ca-ES" dirty="0" err="1"/>
              <a:t>and</a:t>
            </a:r>
            <a:r>
              <a:rPr lang="ca-ES" dirty="0"/>
              <a:t> </a:t>
            </a:r>
            <a:r>
              <a:rPr lang="ca-ES" dirty="0" err="1"/>
              <a:t>binary</a:t>
            </a:r>
            <a:r>
              <a:rPr lang="ca-ES" dirty="0"/>
              <a:t> </a:t>
            </a:r>
            <a:r>
              <a:rPr lang="ca-ES" dirty="0" err="1"/>
              <a:t>stars</a:t>
            </a:r>
            <a:r>
              <a:rPr lang="ca-ES" dirty="0"/>
              <a:t>. </a:t>
            </a:r>
          </a:p>
          <a:p>
            <a:r>
              <a:rPr lang="ca-ES" dirty="0"/>
              <a:t> </a:t>
            </a:r>
          </a:p>
          <a:p>
            <a:r>
              <a:rPr lang="ca-ES" dirty="0" err="1"/>
              <a:t>The</a:t>
            </a:r>
            <a:r>
              <a:rPr lang="ca-ES" dirty="0"/>
              <a:t> </a:t>
            </a:r>
            <a:r>
              <a:rPr lang="ca-ES" dirty="0" err="1"/>
              <a:t>current</a:t>
            </a:r>
            <a:r>
              <a:rPr lang="ca-ES" dirty="0"/>
              <a:t> </a:t>
            </a:r>
            <a:r>
              <a:rPr lang="ca-ES" dirty="0" err="1"/>
              <a:t>state</a:t>
            </a:r>
            <a:r>
              <a:rPr lang="ca-ES" dirty="0"/>
              <a:t> of </a:t>
            </a:r>
            <a:r>
              <a:rPr lang="ca-ES" dirty="0" err="1"/>
              <a:t>the</a:t>
            </a:r>
            <a:r>
              <a:rPr lang="ca-ES" dirty="0"/>
              <a:t> RV part </a:t>
            </a:r>
            <a:r>
              <a:rPr lang="ca-ES" dirty="0" err="1"/>
              <a:t>by</a:t>
            </a:r>
            <a:r>
              <a:rPr lang="ca-ES" dirty="0"/>
              <a:t> </a:t>
            </a:r>
            <a:r>
              <a:rPr lang="ca-ES" dirty="0" err="1"/>
              <a:t>number</a:t>
            </a:r>
            <a:r>
              <a:rPr lang="ca-ES" dirty="0"/>
              <a:t> is: </a:t>
            </a:r>
          </a:p>
          <a:p>
            <a:r>
              <a:rPr lang="en-US" dirty="0"/>
              <a:t>(</a:t>
            </a:r>
            <a:r>
              <a:rPr lang="en-US" dirty="0" err="1"/>
              <a:t>i</a:t>
            </a:r>
            <a:r>
              <a:rPr lang="en-US" dirty="0"/>
              <a:t>) Total observing nights awarded: </a:t>
            </a:r>
            <a:r>
              <a:rPr lang="en-US" b="1" dirty="0"/>
              <a:t>46</a:t>
            </a:r>
            <a:r>
              <a:rPr lang="en-US" dirty="0"/>
              <a:t> at TNA telescopes: </a:t>
            </a:r>
            <a:r>
              <a:rPr lang="en-US" dirty="0" err="1"/>
              <a:t>Moletai</a:t>
            </a:r>
            <a:r>
              <a:rPr lang="en-US" dirty="0"/>
              <a:t>, </a:t>
            </a:r>
            <a:r>
              <a:rPr lang="en-US" dirty="0" err="1"/>
              <a:t>Ondrejov</a:t>
            </a:r>
            <a:r>
              <a:rPr lang="en-US" dirty="0"/>
              <a:t>, and </a:t>
            </a:r>
            <a:r>
              <a:rPr lang="en-US" dirty="0" err="1"/>
              <a:t>Rozhen</a:t>
            </a:r>
            <a:endParaRPr lang="ca-ES" dirty="0"/>
          </a:p>
          <a:p>
            <a:r>
              <a:rPr lang="en-US" dirty="0"/>
              <a:t>(ii) Total number of stars observed: </a:t>
            </a:r>
            <a:r>
              <a:rPr lang="en-US" b="1" dirty="0"/>
              <a:t>202</a:t>
            </a:r>
            <a:endParaRPr lang="ca-ES" b="1" dirty="0"/>
          </a:p>
          <a:p>
            <a:r>
              <a:rPr lang="en-US" dirty="0"/>
              <a:t>(iii) Total number of RVs measured: </a:t>
            </a:r>
            <a:r>
              <a:rPr lang="en-US" b="1" dirty="0"/>
              <a:t>271</a:t>
            </a:r>
            <a:endParaRPr lang="ca-ES" b="1" dirty="0"/>
          </a:p>
          <a:p>
            <a:r>
              <a:rPr lang="en-US" dirty="0"/>
              <a:t>Approximate average </a:t>
            </a:r>
            <a:r>
              <a:rPr lang="en-US" dirty="0" err="1"/>
              <a:t>RV</a:t>
            </a:r>
            <a:r>
              <a:rPr lang="en-US" baseline="-25000" dirty="0" err="1"/>
              <a:t>rms</a:t>
            </a:r>
            <a:r>
              <a:rPr lang="en-US" dirty="0"/>
              <a:t>: ~ 4 km/s (best ≤ 0.8 km/s) at TNA telescopes which is comparable to literature </a:t>
            </a:r>
            <a:r>
              <a:rPr lang="en-US" dirty="0" err="1"/>
              <a:t>RV</a:t>
            </a:r>
            <a:r>
              <a:rPr lang="en-US" baseline="-25000" dirty="0" err="1"/>
              <a:t>rms</a:t>
            </a:r>
            <a:r>
              <a:rPr lang="en-US" dirty="0"/>
              <a:t> which typically cover a similar range ~ 0.05 – 3 km/s</a:t>
            </a:r>
          </a:p>
        </p:txBody>
      </p:sp>
    </p:spTree>
    <p:extLst>
      <p:ext uri="{BB962C8B-B14F-4D97-AF65-F5344CB8AC3E}">
        <p14:creationId xmlns:p14="http://schemas.microsoft.com/office/powerpoint/2010/main" val="370747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3" name="QuadreDeText 2">
            <a:extLst>
              <a:ext uri="{FF2B5EF4-FFF2-40B4-BE49-F238E27FC236}">
                <a16:creationId xmlns:a16="http://schemas.microsoft.com/office/drawing/2014/main" id="{28D6D7E9-7369-438F-BBDC-EF219A4F080C}"/>
              </a:ext>
            </a:extLst>
          </p:cNvPr>
          <p:cNvSpPr txBox="1"/>
          <p:nvPr/>
        </p:nvSpPr>
        <p:spPr>
          <a:xfrm>
            <a:off x="417443" y="1124080"/>
            <a:ext cx="4144618" cy="369332"/>
          </a:xfrm>
          <a:prstGeom prst="rect">
            <a:avLst/>
          </a:prstGeom>
          <a:noFill/>
        </p:spPr>
        <p:txBody>
          <a:bodyPr wrap="square" rtlCol="0">
            <a:spAutoFit/>
          </a:bodyPr>
          <a:lstStyle/>
          <a:p>
            <a:r>
              <a:rPr lang="ca-ES" b="1" dirty="0" err="1"/>
              <a:t>Task</a:t>
            </a:r>
            <a:r>
              <a:rPr lang="ca-ES" b="1" dirty="0"/>
              <a:t> 6.1 – Report on </a:t>
            </a:r>
            <a:r>
              <a:rPr lang="ca-ES" b="1" dirty="0" err="1"/>
              <a:t>main</a:t>
            </a:r>
            <a:r>
              <a:rPr lang="ca-ES" b="1" dirty="0"/>
              <a:t> </a:t>
            </a:r>
            <a:r>
              <a:rPr lang="ca-ES" b="1" dirty="0" err="1"/>
              <a:t>activities</a:t>
            </a:r>
            <a:r>
              <a:rPr lang="ca-ES" b="1" dirty="0"/>
              <a:t> </a:t>
            </a:r>
          </a:p>
        </p:txBody>
      </p:sp>
      <p:sp>
        <p:nvSpPr>
          <p:cNvPr id="4" name="Rectangle 3">
            <a:extLst>
              <a:ext uri="{FF2B5EF4-FFF2-40B4-BE49-F238E27FC236}">
                <a16:creationId xmlns:a16="http://schemas.microsoft.com/office/drawing/2014/main" id="{9BB646D3-0BDF-4C77-A285-0F684E0CE13C}"/>
              </a:ext>
            </a:extLst>
          </p:cNvPr>
          <p:cNvSpPr/>
          <p:nvPr/>
        </p:nvSpPr>
        <p:spPr>
          <a:xfrm>
            <a:off x="417443" y="1493412"/>
            <a:ext cx="4745851" cy="369332"/>
          </a:xfrm>
          <a:prstGeom prst="rect">
            <a:avLst/>
          </a:prstGeom>
        </p:spPr>
        <p:txBody>
          <a:bodyPr wrap="none">
            <a:spAutoFit/>
          </a:bodyPr>
          <a:lstStyle/>
          <a:p>
            <a:r>
              <a:rPr lang="en-GB" b="1" dirty="0">
                <a:latin typeface="Times New Roman" panose="02020603050405020304" pitchFamily="18" charset="0"/>
                <a:ea typeface="Times New Roman" panose="02020603050405020304" pitchFamily="18" charset="0"/>
                <a:cs typeface="Times New Roman" panose="02020603050405020304" pitchFamily="18" charset="0"/>
              </a:rPr>
              <a:t>Binary Star Database to support observations </a:t>
            </a:r>
            <a:endParaRPr lang="ca-ES" dirty="0"/>
          </a:p>
        </p:txBody>
      </p:sp>
      <p:sp>
        <p:nvSpPr>
          <p:cNvPr id="5" name="Rectangle 4">
            <a:extLst>
              <a:ext uri="{FF2B5EF4-FFF2-40B4-BE49-F238E27FC236}">
                <a16:creationId xmlns:a16="http://schemas.microsoft.com/office/drawing/2014/main" id="{C09F4186-B83B-42D5-B971-6A75834986E3}"/>
              </a:ext>
            </a:extLst>
          </p:cNvPr>
          <p:cNvSpPr/>
          <p:nvPr/>
        </p:nvSpPr>
        <p:spPr>
          <a:xfrm>
            <a:off x="513520" y="1909038"/>
            <a:ext cx="10459279" cy="4801314"/>
          </a:xfrm>
          <a:prstGeom prst="rect">
            <a:avLst/>
          </a:prstGeom>
        </p:spPr>
        <p:txBody>
          <a:bodyPr wrap="square">
            <a:spAutoFit/>
          </a:bodyPr>
          <a:lstStyle/>
          <a:p>
            <a:r>
              <a:rPr lang="en-GB" dirty="0"/>
              <a:t>MAIN ACTIVITIES PERFORMED AND ACHIEVEMENTS</a:t>
            </a:r>
          </a:p>
          <a:p>
            <a:endParaRPr lang="ca-ES" dirty="0"/>
          </a:p>
          <a:p>
            <a:r>
              <a:rPr lang="en-US" dirty="0"/>
              <a:t>The current state of the abundance part by number is:</a:t>
            </a:r>
            <a:endParaRPr lang="ca-ES" dirty="0"/>
          </a:p>
          <a:p>
            <a:r>
              <a:rPr lang="en-US" dirty="0"/>
              <a:t>(</a:t>
            </a:r>
            <a:r>
              <a:rPr lang="en-US" dirty="0" err="1"/>
              <a:t>i</a:t>
            </a:r>
            <a:r>
              <a:rPr lang="en-US" dirty="0"/>
              <a:t>) Total number of stars with estimated atmospheric parameters: </a:t>
            </a:r>
            <a:r>
              <a:rPr lang="en-US" b="1" dirty="0"/>
              <a:t>78</a:t>
            </a:r>
            <a:endParaRPr lang="ca-ES" b="1" dirty="0"/>
          </a:p>
          <a:p>
            <a:r>
              <a:rPr lang="en-US" dirty="0"/>
              <a:t>(ii) Total number of stellar abundances/patterns computed: </a:t>
            </a:r>
            <a:r>
              <a:rPr lang="en-US" b="1" dirty="0"/>
              <a:t>4</a:t>
            </a:r>
            <a:endParaRPr lang="ca-ES" b="1" dirty="0"/>
          </a:p>
          <a:p>
            <a:r>
              <a:rPr lang="en-US" dirty="0"/>
              <a:t>Target stars are observed at TNA facilities, with high- resolution echelle spectrographs at a moderate signal-to-noise (S/N) for RVs and high S/N for abundances.</a:t>
            </a:r>
          </a:p>
          <a:p>
            <a:endParaRPr lang="en-US" dirty="0"/>
          </a:p>
          <a:p>
            <a:r>
              <a:rPr lang="en-US" dirty="0"/>
              <a:t>Raw spectra are reduced using observatory pipelines and our own codes. Targets without RVs in literature are prioritized for follow up to build the RV database. Stellar parameters are estimated using the ATHOS and </a:t>
            </a:r>
            <a:r>
              <a:rPr lang="en-US" dirty="0" err="1"/>
              <a:t>Xiru</a:t>
            </a:r>
            <a:r>
              <a:rPr lang="en-US" dirty="0"/>
              <a:t> programs. These parameters are compared to the photometric and spectral results from Gaia DR3, and are in good agreement. </a:t>
            </a:r>
            <a:r>
              <a:rPr lang="en-US" dirty="0" err="1"/>
              <a:t>Photospheric</a:t>
            </a:r>
            <a:r>
              <a:rPr lang="en-US" dirty="0"/>
              <a:t> abundances are computed using the </a:t>
            </a:r>
            <a:r>
              <a:rPr lang="en-US" dirty="0" err="1"/>
              <a:t>PyMOOGi</a:t>
            </a:r>
            <a:r>
              <a:rPr lang="en-US" dirty="0"/>
              <a:t> program. Clean lines of the desired s-process elements are fitted using Gaussian profiles, and the abundances are computed. Abundances from blended lines are computed using spectral synthesis. </a:t>
            </a:r>
          </a:p>
          <a:p>
            <a:endParaRPr lang="en-US" dirty="0"/>
          </a:p>
          <a:p>
            <a:endParaRPr lang="en-US" dirty="0"/>
          </a:p>
        </p:txBody>
      </p:sp>
    </p:spTree>
    <p:extLst>
      <p:ext uri="{BB962C8B-B14F-4D97-AF65-F5344CB8AC3E}">
        <p14:creationId xmlns:p14="http://schemas.microsoft.com/office/powerpoint/2010/main" val="33133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3" name="QuadreDeText 2">
            <a:extLst>
              <a:ext uri="{FF2B5EF4-FFF2-40B4-BE49-F238E27FC236}">
                <a16:creationId xmlns:a16="http://schemas.microsoft.com/office/drawing/2014/main" id="{28D6D7E9-7369-438F-BBDC-EF219A4F080C}"/>
              </a:ext>
            </a:extLst>
          </p:cNvPr>
          <p:cNvSpPr txBox="1"/>
          <p:nvPr/>
        </p:nvSpPr>
        <p:spPr>
          <a:xfrm>
            <a:off x="417443" y="1124080"/>
            <a:ext cx="4144618" cy="369332"/>
          </a:xfrm>
          <a:prstGeom prst="rect">
            <a:avLst/>
          </a:prstGeom>
          <a:noFill/>
        </p:spPr>
        <p:txBody>
          <a:bodyPr wrap="square" rtlCol="0">
            <a:spAutoFit/>
          </a:bodyPr>
          <a:lstStyle/>
          <a:p>
            <a:r>
              <a:rPr lang="ca-ES" b="1" dirty="0" err="1"/>
              <a:t>Task</a:t>
            </a:r>
            <a:r>
              <a:rPr lang="ca-ES" b="1" dirty="0"/>
              <a:t> 6.1 – Report on </a:t>
            </a:r>
            <a:r>
              <a:rPr lang="ca-ES" b="1" dirty="0" err="1"/>
              <a:t>main</a:t>
            </a:r>
            <a:r>
              <a:rPr lang="ca-ES" b="1" dirty="0"/>
              <a:t> </a:t>
            </a:r>
            <a:r>
              <a:rPr lang="ca-ES" b="1" dirty="0" err="1"/>
              <a:t>activities</a:t>
            </a:r>
            <a:r>
              <a:rPr lang="ca-ES" b="1" dirty="0"/>
              <a:t> </a:t>
            </a:r>
          </a:p>
        </p:txBody>
      </p:sp>
      <p:sp>
        <p:nvSpPr>
          <p:cNvPr id="4" name="Rectangle 3">
            <a:extLst>
              <a:ext uri="{FF2B5EF4-FFF2-40B4-BE49-F238E27FC236}">
                <a16:creationId xmlns:a16="http://schemas.microsoft.com/office/drawing/2014/main" id="{9BB646D3-0BDF-4C77-A285-0F684E0CE13C}"/>
              </a:ext>
            </a:extLst>
          </p:cNvPr>
          <p:cNvSpPr/>
          <p:nvPr/>
        </p:nvSpPr>
        <p:spPr>
          <a:xfrm>
            <a:off x="417443" y="1493412"/>
            <a:ext cx="4745851" cy="369332"/>
          </a:xfrm>
          <a:prstGeom prst="rect">
            <a:avLst/>
          </a:prstGeom>
        </p:spPr>
        <p:txBody>
          <a:bodyPr wrap="none">
            <a:spAutoFit/>
          </a:bodyPr>
          <a:lstStyle/>
          <a:p>
            <a:r>
              <a:rPr lang="en-GB" b="1" dirty="0">
                <a:latin typeface="Times New Roman" panose="02020603050405020304" pitchFamily="18" charset="0"/>
                <a:ea typeface="Times New Roman" panose="02020603050405020304" pitchFamily="18" charset="0"/>
                <a:cs typeface="Times New Roman" panose="02020603050405020304" pitchFamily="18" charset="0"/>
              </a:rPr>
              <a:t>Binary Star Database to support observations </a:t>
            </a:r>
            <a:endParaRPr lang="ca-ES" dirty="0"/>
          </a:p>
        </p:txBody>
      </p:sp>
      <p:sp>
        <p:nvSpPr>
          <p:cNvPr id="5" name="Rectangle 4">
            <a:extLst>
              <a:ext uri="{FF2B5EF4-FFF2-40B4-BE49-F238E27FC236}">
                <a16:creationId xmlns:a16="http://schemas.microsoft.com/office/drawing/2014/main" id="{C09F4186-B83B-42D5-B971-6A75834986E3}"/>
              </a:ext>
            </a:extLst>
          </p:cNvPr>
          <p:cNvSpPr/>
          <p:nvPr/>
        </p:nvSpPr>
        <p:spPr>
          <a:xfrm>
            <a:off x="513520" y="2058123"/>
            <a:ext cx="10459279" cy="2862322"/>
          </a:xfrm>
          <a:prstGeom prst="rect">
            <a:avLst/>
          </a:prstGeom>
        </p:spPr>
        <p:txBody>
          <a:bodyPr wrap="square">
            <a:spAutoFit/>
          </a:bodyPr>
          <a:lstStyle/>
          <a:p>
            <a:r>
              <a:rPr lang="en-GB" dirty="0"/>
              <a:t>OUTCOMES</a:t>
            </a:r>
          </a:p>
          <a:p>
            <a:endParaRPr lang="en-GB" dirty="0"/>
          </a:p>
          <a:p>
            <a:r>
              <a:rPr lang="ca-ES" b="1" dirty="0" err="1"/>
              <a:t>Outreach</a:t>
            </a:r>
            <a:r>
              <a:rPr lang="ca-ES" b="1" dirty="0"/>
              <a:t> </a:t>
            </a:r>
            <a:r>
              <a:rPr lang="ca-ES" b="1" dirty="0" err="1"/>
              <a:t>activities</a:t>
            </a:r>
            <a:r>
              <a:rPr lang="ca-ES" b="1" dirty="0"/>
              <a:t>: </a:t>
            </a:r>
            <a:r>
              <a:rPr lang="ca-ES" dirty="0" err="1"/>
              <a:t>We</a:t>
            </a:r>
            <a:r>
              <a:rPr lang="ca-ES" dirty="0"/>
              <a:t> </a:t>
            </a:r>
            <a:r>
              <a:rPr lang="ca-ES" dirty="0" err="1"/>
              <a:t>have</a:t>
            </a:r>
            <a:r>
              <a:rPr lang="ca-ES" dirty="0"/>
              <a:t> </a:t>
            </a:r>
            <a:r>
              <a:rPr lang="ca-ES" dirty="0" err="1"/>
              <a:t>participated</a:t>
            </a:r>
            <a:r>
              <a:rPr lang="ca-ES" dirty="0"/>
              <a:t> in </a:t>
            </a:r>
            <a:r>
              <a:rPr lang="ca-ES" dirty="0" err="1"/>
              <a:t>several</a:t>
            </a:r>
            <a:r>
              <a:rPr lang="ca-ES" dirty="0"/>
              <a:t> local </a:t>
            </a:r>
            <a:r>
              <a:rPr lang="ca-ES" dirty="0" err="1"/>
              <a:t>and</a:t>
            </a:r>
            <a:r>
              <a:rPr lang="ca-ES" dirty="0"/>
              <a:t> virtual </a:t>
            </a:r>
            <a:r>
              <a:rPr lang="ca-ES" dirty="0" err="1"/>
              <a:t>events</a:t>
            </a:r>
            <a:r>
              <a:rPr lang="ca-ES" dirty="0"/>
              <a:t> (</a:t>
            </a:r>
            <a:r>
              <a:rPr lang="ca-ES" dirty="0" err="1"/>
              <a:t>e.g</a:t>
            </a:r>
            <a:r>
              <a:rPr lang="ca-ES" dirty="0"/>
              <a:t>., </a:t>
            </a:r>
            <a:r>
              <a:rPr lang="ca-ES" dirty="0" err="1"/>
              <a:t>SNAQs</a:t>
            </a:r>
            <a:r>
              <a:rPr lang="ca-ES" dirty="0"/>
              <a:t>)</a:t>
            </a:r>
          </a:p>
          <a:p>
            <a:endParaRPr lang="en-GB" dirty="0"/>
          </a:p>
          <a:p>
            <a:r>
              <a:rPr lang="ca-ES" b="1" dirty="0" err="1"/>
              <a:t>Deliverables</a:t>
            </a:r>
            <a:r>
              <a:rPr lang="ca-ES" dirty="0"/>
              <a:t> (</a:t>
            </a:r>
            <a:r>
              <a:rPr lang="ca-ES" dirty="0" err="1"/>
              <a:t>Task</a:t>
            </a:r>
            <a:r>
              <a:rPr lang="ca-ES" dirty="0"/>
              <a:t> 6.1, </a:t>
            </a:r>
            <a:r>
              <a:rPr lang="ca-ES" dirty="0" err="1"/>
              <a:t>Month</a:t>
            </a:r>
            <a:r>
              <a:rPr lang="ca-ES" dirty="0"/>
              <a:t> 12): </a:t>
            </a:r>
            <a:r>
              <a:rPr lang="ca-ES" b="1" dirty="0"/>
              <a:t>D6.1</a:t>
            </a:r>
            <a:r>
              <a:rPr lang="ca-ES" dirty="0"/>
              <a:t> </a:t>
            </a:r>
            <a:r>
              <a:rPr lang="ca-ES" dirty="0" err="1"/>
              <a:t>was</a:t>
            </a:r>
            <a:r>
              <a:rPr lang="ca-ES" dirty="0"/>
              <a:t> </a:t>
            </a:r>
            <a:r>
              <a:rPr lang="ca-ES" dirty="0" err="1"/>
              <a:t>completed</a:t>
            </a:r>
            <a:r>
              <a:rPr lang="ca-ES" dirty="0"/>
              <a:t> </a:t>
            </a:r>
            <a:r>
              <a:rPr lang="ca-ES" dirty="0" err="1"/>
              <a:t>after</a:t>
            </a:r>
            <a:r>
              <a:rPr lang="ca-ES" dirty="0"/>
              <a:t> 6 </a:t>
            </a:r>
            <a:r>
              <a:rPr lang="ca-ES" dirty="0" err="1"/>
              <a:t>months</a:t>
            </a:r>
            <a:r>
              <a:rPr lang="ca-ES" dirty="0"/>
              <a:t>, </a:t>
            </a:r>
            <a:r>
              <a:rPr lang="ca-ES" dirty="0" err="1"/>
              <a:t>where</a:t>
            </a:r>
            <a:r>
              <a:rPr lang="ca-ES" dirty="0"/>
              <a:t> </a:t>
            </a:r>
            <a:r>
              <a:rPr lang="ca-ES" dirty="0" err="1"/>
              <a:t>we</a:t>
            </a:r>
            <a:r>
              <a:rPr lang="ca-ES" dirty="0"/>
              <a:t> set up </a:t>
            </a:r>
            <a:r>
              <a:rPr lang="ca-ES" dirty="0" err="1"/>
              <a:t>an</a:t>
            </a:r>
            <a:r>
              <a:rPr lang="ca-ES" dirty="0"/>
              <a:t> online data base. </a:t>
            </a:r>
            <a:r>
              <a:rPr lang="ca-ES" dirty="0" err="1"/>
              <a:t>We</a:t>
            </a:r>
            <a:r>
              <a:rPr lang="ca-ES" dirty="0"/>
              <a:t> </a:t>
            </a:r>
            <a:r>
              <a:rPr lang="ca-ES" dirty="0" err="1"/>
              <a:t>uploaded</a:t>
            </a:r>
            <a:r>
              <a:rPr lang="ca-ES" dirty="0"/>
              <a:t> </a:t>
            </a:r>
            <a:r>
              <a:rPr lang="ca-ES" dirty="0" err="1"/>
              <a:t>new</a:t>
            </a:r>
            <a:r>
              <a:rPr lang="ca-ES" dirty="0"/>
              <a:t> </a:t>
            </a:r>
            <a:r>
              <a:rPr lang="ca-ES" dirty="0" err="1"/>
              <a:t>abundances</a:t>
            </a:r>
            <a:r>
              <a:rPr lang="ca-ES" dirty="0"/>
              <a:t> </a:t>
            </a:r>
            <a:r>
              <a:rPr lang="ca-ES" dirty="0" err="1"/>
              <a:t>and</a:t>
            </a:r>
            <a:r>
              <a:rPr lang="ca-ES" dirty="0"/>
              <a:t> RV </a:t>
            </a:r>
            <a:r>
              <a:rPr lang="ca-ES" dirty="0" err="1"/>
              <a:t>results</a:t>
            </a:r>
            <a:r>
              <a:rPr lang="ca-ES" dirty="0"/>
              <a:t> </a:t>
            </a:r>
            <a:r>
              <a:rPr lang="ca-ES" dirty="0" err="1"/>
              <a:t>after</a:t>
            </a:r>
            <a:r>
              <a:rPr lang="ca-ES" dirty="0"/>
              <a:t> 12 </a:t>
            </a:r>
            <a:r>
              <a:rPr lang="ca-ES" dirty="0" err="1"/>
              <a:t>months</a:t>
            </a:r>
            <a:r>
              <a:rPr lang="ca-ES" dirty="0"/>
              <a:t> as </a:t>
            </a:r>
            <a:r>
              <a:rPr lang="ca-ES" dirty="0" err="1"/>
              <a:t>well</a:t>
            </a:r>
            <a:r>
              <a:rPr lang="ca-ES" dirty="0"/>
              <a:t>.</a:t>
            </a:r>
          </a:p>
          <a:p>
            <a:endParaRPr lang="en-GB" dirty="0"/>
          </a:p>
          <a:p>
            <a:r>
              <a:rPr lang="en-GB" b="1" dirty="0"/>
              <a:t>Publications:</a:t>
            </a:r>
            <a:r>
              <a:rPr lang="en-GB" dirty="0"/>
              <a:t> 1 (+3 in progress)</a:t>
            </a:r>
          </a:p>
          <a:p>
            <a:endParaRPr lang="en-GB" dirty="0"/>
          </a:p>
          <a:p>
            <a:r>
              <a:rPr lang="en-GB" b="1" dirty="0"/>
              <a:t>Talks in Conferences/Workshops/Schools:</a:t>
            </a:r>
            <a:r>
              <a:rPr lang="en-GB" dirty="0"/>
              <a:t> 2 </a:t>
            </a:r>
            <a:endParaRPr lang="en-GB" dirty="0">
              <a:solidFill>
                <a:srgbClr val="FF0000"/>
              </a:solidFill>
            </a:endParaRPr>
          </a:p>
        </p:txBody>
      </p:sp>
    </p:spTree>
    <p:extLst>
      <p:ext uri="{BB962C8B-B14F-4D97-AF65-F5344CB8AC3E}">
        <p14:creationId xmlns:p14="http://schemas.microsoft.com/office/powerpoint/2010/main" val="130854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sp>
        <p:nvSpPr>
          <p:cNvPr id="3" name="QuadreDeText 2">
            <a:extLst>
              <a:ext uri="{FF2B5EF4-FFF2-40B4-BE49-F238E27FC236}">
                <a16:creationId xmlns:a16="http://schemas.microsoft.com/office/drawing/2014/main" id="{28D6D7E9-7369-438F-BBDC-EF219A4F080C}"/>
              </a:ext>
            </a:extLst>
          </p:cNvPr>
          <p:cNvSpPr txBox="1"/>
          <p:nvPr/>
        </p:nvSpPr>
        <p:spPr>
          <a:xfrm>
            <a:off x="417443" y="1124080"/>
            <a:ext cx="4144618" cy="369332"/>
          </a:xfrm>
          <a:prstGeom prst="rect">
            <a:avLst/>
          </a:prstGeom>
          <a:noFill/>
        </p:spPr>
        <p:txBody>
          <a:bodyPr wrap="square" rtlCol="0">
            <a:spAutoFit/>
          </a:bodyPr>
          <a:lstStyle/>
          <a:p>
            <a:r>
              <a:rPr lang="ca-ES" b="1" dirty="0" err="1"/>
              <a:t>Task</a:t>
            </a:r>
            <a:r>
              <a:rPr lang="ca-ES" b="1" dirty="0"/>
              <a:t> 6.2 – Report on </a:t>
            </a:r>
            <a:r>
              <a:rPr lang="ca-ES" b="1" dirty="0" err="1"/>
              <a:t>main</a:t>
            </a:r>
            <a:r>
              <a:rPr lang="ca-ES" b="1" dirty="0"/>
              <a:t> </a:t>
            </a:r>
            <a:r>
              <a:rPr lang="ca-ES" b="1" dirty="0" err="1"/>
              <a:t>activities</a:t>
            </a:r>
            <a:r>
              <a:rPr lang="ca-ES" b="1" dirty="0"/>
              <a:t> </a:t>
            </a:r>
          </a:p>
        </p:txBody>
      </p:sp>
      <p:sp>
        <p:nvSpPr>
          <p:cNvPr id="4" name="Rectangle 3">
            <a:extLst>
              <a:ext uri="{FF2B5EF4-FFF2-40B4-BE49-F238E27FC236}">
                <a16:creationId xmlns:a16="http://schemas.microsoft.com/office/drawing/2014/main" id="{9BB646D3-0BDF-4C77-A285-0F684E0CE13C}"/>
              </a:ext>
            </a:extLst>
          </p:cNvPr>
          <p:cNvSpPr/>
          <p:nvPr/>
        </p:nvSpPr>
        <p:spPr>
          <a:xfrm>
            <a:off x="417443" y="1493412"/>
            <a:ext cx="430374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Cross-Collaboration Textbook Examples</a:t>
            </a:r>
            <a:r>
              <a:rPr lang="en-US" b="1" dirty="0"/>
              <a:t> </a:t>
            </a:r>
            <a:endParaRPr lang="ca-ES" dirty="0"/>
          </a:p>
        </p:txBody>
      </p:sp>
      <p:sp>
        <p:nvSpPr>
          <p:cNvPr id="5" name="Rectangle 4">
            <a:extLst>
              <a:ext uri="{FF2B5EF4-FFF2-40B4-BE49-F238E27FC236}">
                <a16:creationId xmlns:a16="http://schemas.microsoft.com/office/drawing/2014/main" id="{4E99D650-988D-495F-96DD-A23F4DFEADA2}"/>
              </a:ext>
            </a:extLst>
          </p:cNvPr>
          <p:cNvSpPr/>
          <p:nvPr/>
        </p:nvSpPr>
        <p:spPr>
          <a:xfrm>
            <a:off x="513520" y="2058123"/>
            <a:ext cx="10459279" cy="646331"/>
          </a:xfrm>
          <a:prstGeom prst="rect">
            <a:avLst/>
          </a:prstGeom>
        </p:spPr>
        <p:txBody>
          <a:bodyPr wrap="square">
            <a:spAutoFit/>
          </a:bodyPr>
          <a:lstStyle/>
          <a:p>
            <a:r>
              <a:rPr lang="en-GB" dirty="0"/>
              <a:t>SPECIFIC GOALS</a:t>
            </a:r>
          </a:p>
          <a:p>
            <a:endParaRPr lang="en-GB" dirty="0"/>
          </a:p>
        </p:txBody>
      </p:sp>
      <p:sp>
        <p:nvSpPr>
          <p:cNvPr id="6" name="Rectángulo 1">
            <a:extLst>
              <a:ext uri="{FF2B5EF4-FFF2-40B4-BE49-F238E27FC236}">
                <a16:creationId xmlns:a16="http://schemas.microsoft.com/office/drawing/2014/main" id="{8E3C2F24-116A-436F-AFB7-8EDCC3903FC5}"/>
              </a:ext>
            </a:extLst>
          </p:cNvPr>
          <p:cNvSpPr/>
          <p:nvPr/>
        </p:nvSpPr>
        <p:spPr>
          <a:xfrm>
            <a:off x="507166" y="2522047"/>
            <a:ext cx="11042104" cy="2893100"/>
          </a:xfrm>
          <a:prstGeom prst="rect">
            <a:avLst/>
          </a:prstGeom>
        </p:spPr>
        <p:txBody>
          <a:bodyPr wrap="square">
            <a:spAutoFit/>
          </a:bodyPr>
          <a:lstStyle/>
          <a:p>
            <a:r>
              <a:rPr lang="en-US" dirty="0">
                <a:solidFill>
                  <a:srgbClr val="000000"/>
                </a:solidFill>
              </a:rPr>
              <a:t>Provide the </a:t>
            </a:r>
            <a:r>
              <a:rPr lang="en-US" dirty="0" err="1">
                <a:solidFill>
                  <a:srgbClr val="000000"/>
                </a:solidFill>
              </a:rPr>
              <a:t>ChETEC</a:t>
            </a:r>
            <a:r>
              <a:rPr lang="en-US" dirty="0">
                <a:solidFill>
                  <a:srgbClr val="000000"/>
                </a:solidFill>
              </a:rPr>
              <a:t>-INFRA community with </a:t>
            </a:r>
            <a:r>
              <a:rPr lang="en-US" b="1" dirty="0">
                <a:solidFill>
                  <a:srgbClr val="000000"/>
                </a:solidFill>
              </a:rPr>
              <a:t>textbook examples </a:t>
            </a:r>
            <a:r>
              <a:rPr lang="en-US" dirty="0">
                <a:solidFill>
                  <a:srgbClr val="000000"/>
                </a:solidFill>
              </a:rPr>
              <a:t>of cross-collaboration between astronomers, astrophysicists, nuclear physicists, and  </a:t>
            </a:r>
            <a:r>
              <a:rPr lang="en-US" dirty="0" err="1">
                <a:solidFill>
                  <a:srgbClr val="000000"/>
                </a:solidFill>
              </a:rPr>
              <a:t>cosmochemists</a:t>
            </a:r>
            <a:r>
              <a:rPr lang="en-US" dirty="0">
                <a:solidFill>
                  <a:srgbClr val="000000"/>
                </a:solidFill>
              </a:rPr>
              <a:t>. </a:t>
            </a:r>
          </a:p>
          <a:p>
            <a:endParaRPr lang="en-US" dirty="0">
              <a:solidFill>
                <a:srgbClr val="000000"/>
              </a:solidFill>
            </a:endParaRPr>
          </a:p>
          <a:p>
            <a:r>
              <a:rPr lang="en-US" dirty="0">
                <a:solidFill>
                  <a:srgbClr val="000000"/>
                </a:solidFill>
              </a:rPr>
              <a:t>(</a:t>
            </a:r>
            <a:r>
              <a:rPr lang="en-US" dirty="0" err="1">
                <a:solidFill>
                  <a:srgbClr val="000000"/>
                </a:solidFill>
              </a:rPr>
              <a:t>i</a:t>
            </a:r>
            <a:r>
              <a:rPr lang="en-US" dirty="0">
                <a:solidFill>
                  <a:srgbClr val="000000"/>
                </a:solidFill>
              </a:rPr>
              <a:t>) </a:t>
            </a:r>
            <a:r>
              <a:rPr lang="en-US" b="1" dirty="0">
                <a:solidFill>
                  <a:srgbClr val="000000"/>
                </a:solidFill>
              </a:rPr>
              <a:t>Identification of suitable science cases </a:t>
            </a:r>
            <a:r>
              <a:rPr lang="en-US" dirty="0">
                <a:solidFill>
                  <a:srgbClr val="000000"/>
                </a:solidFill>
              </a:rPr>
              <a:t>(i.e., nuclear reactions of astrophysical interest affected by large nuclear uncertainties) through </a:t>
            </a:r>
            <a:r>
              <a:rPr lang="en-US" b="1" dirty="0">
                <a:solidFill>
                  <a:srgbClr val="000000"/>
                </a:solidFill>
              </a:rPr>
              <a:t>sensitivity studies </a:t>
            </a:r>
          </a:p>
          <a:p>
            <a:r>
              <a:rPr lang="en-US" dirty="0">
                <a:solidFill>
                  <a:srgbClr val="000000"/>
                </a:solidFill>
              </a:rPr>
              <a:t>(ii) </a:t>
            </a:r>
            <a:r>
              <a:rPr lang="en-US" b="1" dirty="0">
                <a:solidFill>
                  <a:srgbClr val="000000"/>
                </a:solidFill>
              </a:rPr>
              <a:t>Feasibility studies </a:t>
            </a:r>
            <a:r>
              <a:rPr lang="en-US" dirty="0">
                <a:solidFill>
                  <a:srgbClr val="000000"/>
                </a:solidFill>
              </a:rPr>
              <a:t>of the nuclear physics experiments planned to reduce their associated uncertainties </a:t>
            </a:r>
          </a:p>
          <a:p>
            <a:r>
              <a:rPr lang="en-US" dirty="0">
                <a:solidFill>
                  <a:srgbClr val="000000"/>
                </a:solidFill>
              </a:rPr>
              <a:t>(iii) Preparation of a </a:t>
            </a:r>
            <a:r>
              <a:rPr lang="en-US" b="1" dirty="0">
                <a:solidFill>
                  <a:srgbClr val="000000"/>
                </a:solidFill>
              </a:rPr>
              <a:t>proposal for the experiment </a:t>
            </a:r>
          </a:p>
          <a:p>
            <a:r>
              <a:rPr lang="en-US" dirty="0">
                <a:solidFill>
                  <a:srgbClr val="000000"/>
                </a:solidFill>
              </a:rPr>
              <a:t>(iv) </a:t>
            </a:r>
            <a:r>
              <a:rPr lang="en-US" b="1" dirty="0">
                <a:solidFill>
                  <a:srgbClr val="000000"/>
                </a:solidFill>
              </a:rPr>
              <a:t>Measurement and data analysis </a:t>
            </a:r>
          </a:p>
          <a:p>
            <a:r>
              <a:rPr lang="en-US" dirty="0">
                <a:solidFill>
                  <a:srgbClr val="000000"/>
                </a:solidFill>
              </a:rPr>
              <a:t>(v) Evaluation of the </a:t>
            </a:r>
            <a:r>
              <a:rPr lang="en-US" b="1" dirty="0">
                <a:solidFill>
                  <a:srgbClr val="000000"/>
                </a:solidFill>
              </a:rPr>
              <a:t>astrophysical/</a:t>
            </a:r>
            <a:r>
              <a:rPr lang="en-US" b="1" dirty="0" err="1">
                <a:solidFill>
                  <a:srgbClr val="000000"/>
                </a:solidFill>
              </a:rPr>
              <a:t>cosmochemical</a:t>
            </a:r>
            <a:r>
              <a:rPr lang="en-US" b="1" dirty="0">
                <a:solidFill>
                  <a:srgbClr val="000000"/>
                </a:solidFill>
              </a:rPr>
              <a:t> impact </a:t>
            </a:r>
            <a:r>
              <a:rPr lang="en-US" dirty="0">
                <a:solidFill>
                  <a:srgbClr val="000000"/>
                </a:solidFill>
              </a:rPr>
              <a:t>for a specific stellar site</a:t>
            </a:r>
          </a:p>
          <a:p>
            <a:endParaRPr lang="en-US" sz="2000" dirty="0">
              <a:solidFill>
                <a:srgbClr val="000000"/>
              </a:solidFill>
            </a:endParaRPr>
          </a:p>
        </p:txBody>
      </p:sp>
    </p:spTree>
    <p:extLst>
      <p:ext uri="{BB962C8B-B14F-4D97-AF65-F5344CB8AC3E}">
        <p14:creationId xmlns:p14="http://schemas.microsoft.com/office/powerpoint/2010/main" val="248916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9EC5-45C1-4974-BE27-9D560D5259A1}"/>
              </a:ext>
            </a:extLst>
          </p:cNvPr>
          <p:cNvSpPr>
            <a:spLocks noGrp="1"/>
          </p:cNvSpPr>
          <p:nvPr>
            <p:ph type="title"/>
          </p:nvPr>
        </p:nvSpPr>
        <p:spPr/>
        <p:txBody>
          <a:bodyPr/>
          <a:lstStyle/>
          <a:p>
            <a:r>
              <a:rPr lang="ca-ES" b="1" dirty="0"/>
              <a:t>WP6/NA1 “</a:t>
            </a:r>
            <a:r>
              <a:rPr lang="ca-ES" b="1" dirty="0" err="1"/>
              <a:t>Comprehensive</a:t>
            </a:r>
            <a:r>
              <a:rPr lang="ca-ES" b="1" dirty="0"/>
              <a:t> Nuclear </a:t>
            </a:r>
            <a:r>
              <a:rPr lang="ca-ES" b="1" dirty="0" err="1"/>
              <a:t>Astrophysics</a:t>
            </a:r>
            <a:r>
              <a:rPr lang="ca-ES" b="1" dirty="0"/>
              <a:t>” </a:t>
            </a:r>
            <a:endParaRPr lang="en-GB" dirty="0"/>
          </a:p>
        </p:txBody>
      </p:sp>
      <p:pic>
        <p:nvPicPr>
          <p:cNvPr id="8" name="Imatge 7">
            <a:extLst>
              <a:ext uri="{FF2B5EF4-FFF2-40B4-BE49-F238E27FC236}">
                <a16:creationId xmlns:a16="http://schemas.microsoft.com/office/drawing/2014/main" id="{776CA4C5-DE39-4A39-98EF-A0705BF43269}"/>
              </a:ext>
            </a:extLst>
          </p:cNvPr>
          <p:cNvPicPr>
            <a:picLocks noChangeAspect="1"/>
          </p:cNvPicPr>
          <p:nvPr/>
        </p:nvPicPr>
        <p:blipFill>
          <a:blip r:embed="rId2"/>
          <a:stretch>
            <a:fillRect/>
          </a:stretch>
        </p:blipFill>
        <p:spPr>
          <a:xfrm>
            <a:off x="173909" y="1270600"/>
            <a:ext cx="4378458" cy="1994243"/>
          </a:xfrm>
          <a:prstGeom prst="rect">
            <a:avLst/>
          </a:prstGeom>
          <a:ln w="28575">
            <a:solidFill>
              <a:srgbClr val="C00000"/>
            </a:solidFill>
          </a:ln>
        </p:spPr>
      </p:pic>
      <p:sp>
        <p:nvSpPr>
          <p:cNvPr id="9" name="QuadreDeText 8">
            <a:extLst>
              <a:ext uri="{FF2B5EF4-FFF2-40B4-BE49-F238E27FC236}">
                <a16:creationId xmlns:a16="http://schemas.microsoft.com/office/drawing/2014/main" id="{164B0B0E-6893-4C23-82E4-8E3E43D6C2B4}"/>
              </a:ext>
            </a:extLst>
          </p:cNvPr>
          <p:cNvSpPr txBox="1"/>
          <p:nvPr/>
        </p:nvSpPr>
        <p:spPr>
          <a:xfrm>
            <a:off x="4859189" y="792236"/>
            <a:ext cx="3816626" cy="646331"/>
          </a:xfrm>
          <a:prstGeom prst="rect">
            <a:avLst/>
          </a:prstGeom>
          <a:noFill/>
        </p:spPr>
        <p:txBody>
          <a:bodyPr wrap="square" rtlCol="0">
            <a:spAutoFit/>
          </a:bodyPr>
          <a:lstStyle/>
          <a:p>
            <a:r>
              <a:rPr lang="ca-ES" dirty="0" err="1">
                <a:solidFill>
                  <a:srgbClr val="C00000"/>
                </a:solidFill>
              </a:rPr>
              <a:t>Identification</a:t>
            </a:r>
            <a:r>
              <a:rPr lang="ca-ES" dirty="0">
                <a:solidFill>
                  <a:srgbClr val="C00000"/>
                </a:solidFill>
              </a:rPr>
              <a:t> of </a:t>
            </a:r>
            <a:r>
              <a:rPr lang="ca-ES" dirty="0" err="1">
                <a:solidFill>
                  <a:srgbClr val="C00000"/>
                </a:solidFill>
              </a:rPr>
              <a:t>key</a:t>
            </a:r>
            <a:r>
              <a:rPr lang="ca-ES" dirty="0">
                <a:solidFill>
                  <a:srgbClr val="C00000"/>
                </a:solidFill>
              </a:rPr>
              <a:t> </a:t>
            </a:r>
            <a:r>
              <a:rPr lang="ca-ES" dirty="0" err="1">
                <a:solidFill>
                  <a:srgbClr val="C00000"/>
                </a:solidFill>
              </a:rPr>
              <a:t>reactions</a:t>
            </a:r>
            <a:r>
              <a:rPr lang="ca-ES" dirty="0">
                <a:solidFill>
                  <a:srgbClr val="C00000"/>
                </a:solidFill>
              </a:rPr>
              <a:t> </a:t>
            </a:r>
          </a:p>
          <a:p>
            <a:r>
              <a:rPr lang="ca-ES" dirty="0">
                <a:solidFill>
                  <a:srgbClr val="C00000"/>
                </a:solidFill>
              </a:rPr>
              <a:t>of </a:t>
            </a:r>
            <a:r>
              <a:rPr lang="ca-ES" dirty="0" err="1">
                <a:solidFill>
                  <a:srgbClr val="C00000"/>
                </a:solidFill>
              </a:rPr>
              <a:t>astrophysical</a:t>
            </a:r>
            <a:r>
              <a:rPr lang="ca-ES" dirty="0">
                <a:solidFill>
                  <a:srgbClr val="C00000"/>
                </a:solidFill>
              </a:rPr>
              <a:t> </a:t>
            </a:r>
            <a:r>
              <a:rPr lang="ca-ES" dirty="0" err="1">
                <a:solidFill>
                  <a:srgbClr val="C00000"/>
                </a:solidFill>
              </a:rPr>
              <a:t>interest</a:t>
            </a:r>
            <a:endParaRPr lang="ca-ES" dirty="0">
              <a:solidFill>
                <a:srgbClr val="C00000"/>
              </a:solidFill>
            </a:endParaRPr>
          </a:p>
        </p:txBody>
      </p:sp>
      <p:sp>
        <p:nvSpPr>
          <p:cNvPr id="10" name="QuadreDeText 9">
            <a:extLst>
              <a:ext uri="{FF2B5EF4-FFF2-40B4-BE49-F238E27FC236}">
                <a16:creationId xmlns:a16="http://schemas.microsoft.com/office/drawing/2014/main" id="{A20D9267-B954-4D26-8FAD-1FA2E2D6B7CC}"/>
              </a:ext>
            </a:extLst>
          </p:cNvPr>
          <p:cNvSpPr txBox="1"/>
          <p:nvPr/>
        </p:nvSpPr>
        <p:spPr>
          <a:xfrm>
            <a:off x="2279374" y="792236"/>
            <a:ext cx="3816626" cy="369332"/>
          </a:xfrm>
          <a:prstGeom prst="rect">
            <a:avLst/>
          </a:prstGeom>
          <a:noFill/>
        </p:spPr>
        <p:txBody>
          <a:bodyPr wrap="square" rtlCol="0">
            <a:spAutoFit/>
          </a:bodyPr>
          <a:lstStyle/>
          <a:p>
            <a:r>
              <a:rPr lang="ca-ES" dirty="0" err="1">
                <a:solidFill>
                  <a:srgbClr val="C00000"/>
                </a:solidFill>
              </a:rPr>
              <a:t>Sensitivity</a:t>
            </a:r>
            <a:r>
              <a:rPr lang="ca-ES" dirty="0">
                <a:solidFill>
                  <a:srgbClr val="C00000"/>
                </a:solidFill>
              </a:rPr>
              <a:t> </a:t>
            </a:r>
            <a:r>
              <a:rPr lang="ca-ES" dirty="0" err="1">
                <a:solidFill>
                  <a:srgbClr val="C00000"/>
                </a:solidFill>
              </a:rPr>
              <a:t>studies</a:t>
            </a:r>
            <a:endParaRPr lang="ca-ES" dirty="0">
              <a:solidFill>
                <a:srgbClr val="C00000"/>
              </a:solidFill>
            </a:endParaRPr>
          </a:p>
        </p:txBody>
      </p:sp>
      <p:pic>
        <p:nvPicPr>
          <p:cNvPr id="11" name="Picture 3">
            <a:extLst>
              <a:ext uri="{FF2B5EF4-FFF2-40B4-BE49-F238E27FC236}">
                <a16:creationId xmlns:a16="http://schemas.microsoft.com/office/drawing/2014/main" id="{1EE3B842-4C87-4D2C-B0CA-4B949E9B2C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189" y="1598590"/>
            <a:ext cx="2524568" cy="3006606"/>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pic>
        <p:nvPicPr>
          <p:cNvPr id="12" name="Imatge 11">
            <a:extLst>
              <a:ext uri="{FF2B5EF4-FFF2-40B4-BE49-F238E27FC236}">
                <a16:creationId xmlns:a16="http://schemas.microsoft.com/office/drawing/2014/main" id="{DEF598CF-EE12-4B83-BD69-B7915915E467}"/>
              </a:ext>
            </a:extLst>
          </p:cNvPr>
          <p:cNvPicPr>
            <a:picLocks noChangeAspect="1"/>
          </p:cNvPicPr>
          <p:nvPr/>
        </p:nvPicPr>
        <p:blipFill rotWithShape="1">
          <a:blip r:embed="rId4"/>
          <a:srcRect l="8472" r="6780"/>
          <a:stretch/>
        </p:blipFill>
        <p:spPr>
          <a:xfrm>
            <a:off x="7639635" y="1585460"/>
            <a:ext cx="3838512" cy="3019736"/>
          </a:xfrm>
          <a:prstGeom prst="rect">
            <a:avLst/>
          </a:prstGeom>
          <a:ln w="19050">
            <a:solidFill>
              <a:schemeClr val="tx1"/>
            </a:solidFill>
          </a:ln>
        </p:spPr>
      </p:pic>
      <p:sp>
        <p:nvSpPr>
          <p:cNvPr id="13" name="QuadreDeText 12">
            <a:extLst>
              <a:ext uri="{FF2B5EF4-FFF2-40B4-BE49-F238E27FC236}">
                <a16:creationId xmlns:a16="http://schemas.microsoft.com/office/drawing/2014/main" id="{EA37B1E8-524C-46BA-A52D-F7359A7FF2EF}"/>
              </a:ext>
            </a:extLst>
          </p:cNvPr>
          <p:cNvSpPr txBox="1"/>
          <p:nvPr/>
        </p:nvSpPr>
        <p:spPr>
          <a:xfrm>
            <a:off x="8937655" y="792235"/>
            <a:ext cx="3816626" cy="369332"/>
          </a:xfrm>
          <a:prstGeom prst="rect">
            <a:avLst/>
          </a:prstGeom>
          <a:noFill/>
        </p:spPr>
        <p:txBody>
          <a:bodyPr wrap="square" rtlCol="0">
            <a:spAutoFit/>
          </a:bodyPr>
          <a:lstStyle/>
          <a:p>
            <a:r>
              <a:rPr lang="ca-ES" dirty="0">
                <a:solidFill>
                  <a:srgbClr val="C00000"/>
                </a:solidFill>
              </a:rPr>
              <a:t>Experiments</a:t>
            </a:r>
          </a:p>
        </p:txBody>
      </p:sp>
      <p:sp>
        <p:nvSpPr>
          <p:cNvPr id="14" name="Fletxa: dreta 13">
            <a:extLst>
              <a:ext uri="{FF2B5EF4-FFF2-40B4-BE49-F238E27FC236}">
                <a16:creationId xmlns:a16="http://schemas.microsoft.com/office/drawing/2014/main" id="{88C44ACC-9E97-4DA5-9378-ACD085AE5B7A}"/>
              </a:ext>
            </a:extLst>
          </p:cNvPr>
          <p:cNvSpPr/>
          <p:nvPr/>
        </p:nvSpPr>
        <p:spPr>
          <a:xfrm>
            <a:off x="4313583" y="859573"/>
            <a:ext cx="437322" cy="27189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Fletxa: dreta 14">
            <a:extLst>
              <a:ext uri="{FF2B5EF4-FFF2-40B4-BE49-F238E27FC236}">
                <a16:creationId xmlns:a16="http://schemas.microsoft.com/office/drawing/2014/main" id="{DA39CAAE-3B36-4E50-8F30-F30AC350B16B}"/>
              </a:ext>
            </a:extLst>
          </p:cNvPr>
          <p:cNvSpPr/>
          <p:nvPr/>
        </p:nvSpPr>
        <p:spPr>
          <a:xfrm>
            <a:off x="8203089" y="862888"/>
            <a:ext cx="437322" cy="27189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Fletxa: doblada 15">
            <a:extLst>
              <a:ext uri="{FF2B5EF4-FFF2-40B4-BE49-F238E27FC236}">
                <a16:creationId xmlns:a16="http://schemas.microsoft.com/office/drawing/2014/main" id="{D34C2F04-A2C5-4EBD-B76D-5DB2F41BF94F}"/>
              </a:ext>
            </a:extLst>
          </p:cNvPr>
          <p:cNvSpPr/>
          <p:nvPr/>
        </p:nvSpPr>
        <p:spPr>
          <a:xfrm rot="10800000">
            <a:off x="8982414" y="4717225"/>
            <a:ext cx="467139" cy="405952"/>
          </a:xfrm>
          <a:prstGeom prst="bentArrow">
            <a:avLst>
              <a:gd name="adj1" fmla="val 27128"/>
              <a:gd name="adj2" fmla="val 30319"/>
              <a:gd name="adj3" fmla="val 25000"/>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pic>
        <p:nvPicPr>
          <p:cNvPr id="17" name="Imatge 16">
            <a:extLst>
              <a:ext uri="{FF2B5EF4-FFF2-40B4-BE49-F238E27FC236}">
                <a16:creationId xmlns:a16="http://schemas.microsoft.com/office/drawing/2014/main" id="{ED28A82F-2AA9-40C6-8F6C-8D40F3605B0B}"/>
              </a:ext>
            </a:extLst>
          </p:cNvPr>
          <p:cNvPicPr>
            <a:picLocks noChangeAspect="1"/>
          </p:cNvPicPr>
          <p:nvPr/>
        </p:nvPicPr>
        <p:blipFill rotWithShape="1">
          <a:blip r:embed="rId5"/>
          <a:srcRect l="11517" t="18897" r="15842" b="39108"/>
          <a:stretch/>
        </p:blipFill>
        <p:spPr>
          <a:xfrm>
            <a:off x="4859189" y="4773182"/>
            <a:ext cx="3883562" cy="1262947"/>
          </a:xfrm>
          <a:prstGeom prst="rect">
            <a:avLst/>
          </a:prstGeom>
          <a:ln w="38100">
            <a:solidFill>
              <a:srgbClr val="C00000"/>
            </a:solidFill>
          </a:ln>
        </p:spPr>
      </p:pic>
      <p:sp>
        <p:nvSpPr>
          <p:cNvPr id="18" name="Fletxa: dreta 17">
            <a:extLst>
              <a:ext uri="{FF2B5EF4-FFF2-40B4-BE49-F238E27FC236}">
                <a16:creationId xmlns:a16="http://schemas.microsoft.com/office/drawing/2014/main" id="{56565280-2F0D-4611-BB30-F8E0097B1DA3}"/>
              </a:ext>
            </a:extLst>
          </p:cNvPr>
          <p:cNvSpPr/>
          <p:nvPr/>
        </p:nvSpPr>
        <p:spPr>
          <a:xfrm rot="10800000">
            <a:off x="4182204" y="5216104"/>
            <a:ext cx="437322" cy="27189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9" name="Imatge 18">
            <a:extLst>
              <a:ext uri="{FF2B5EF4-FFF2-40B4-BE49-F238E27FC236}">
                <a16:creationId xmlns:a16="http://schemas.microsoft.com/office/drawing/2014/main" id="{3BF17B8B-C4F3-4851-96E1-4F7719A74F6B}"/>
              </a:ext>
            </a:extLst>
          </p:cNvPr>
          <p:cNvPicPr>
            <a:picLocks noChangeAspect="1"/>
          </p:cNvPicPr>
          <p:nvPr/>
        </p:nvPicPr>
        <p:blipFill>
          <a:blip r:embed="rId6"/>
          <a:stretch>
            <a:fillRect/>
          </a:stretch>
        </p:blipFill>
        <p:spPr>
          <a:xfrm>
            <a:off x="173909" y="3768501"/>
            <a:ext cx="3883561" cy="2272766"/>
          </a:xfrm>
          <a:prstGeom prst="rect">
            <a:avLst/>
          </a:prstGeom>
        </p:spPr>
      </p:pic>
      <p:sp>
        <p:nvSpPr>
          <p:cNvPr id="20" name="QuadreDeText 19">
            <a:extLst>
              <a:ext uri="{FF2B5EF4-FFF2-40B4-BE49-F238E27FC236}">
                <a16:creationId xmlns:a16="http://schemas.microsoft.com/office/drawing/2014/main" id="{0B8909D8-A9FB-4F3D-AA68-816B33DB1204}"/>
              </a:ext>
            </a:extLst>
          </p:cNvPr>
          <p:cNvSpPr txBox="1"/>
          <p:nvPr/>
        </p:nvSpPr>
        <p:spPr>
          <a:xfrm>
            <a:off x="123613" y="3397573"/>
            <a:ext cx="4479698" cy="369332"/>
          </a:xfrm>
          <a:prstGeom prst="rect">
            <a:avLst/>
          </a:prstGeom>
          <a:noFill/>
        </p:spPr>
        <p:txBody>
          <a:bodyPr wrap="square" rtlCol="0">
            <a:spAutoFit/>
          </a:bodyPr>
          <a:lstStyle/>
          <a:p>
            <a:r>
              <a:rPr lang="ca-ES" dirty="0" err="1">
                <a:solidFill>
                  <a:srgbClr val="C00000"/>
                </a:solidFill>
              </a:rPr>
              <a:t>Astrophysical</a:t>
            </a:r>
            <a:r>
              <a:rPr lang="ca-ES" dirty="0">
                <a:solidFill>
                  <a:srgbClr val="C00000"/>
                </a:solidFill>
              </a:rPr>
              <a:t> </a:t>
            </a:r>
            <a:r>
              <a:rPr lang="ca-ES" dirty="0" err="1">
                <a:solidFill>
                  <a:srgbClr val="C00000"/>
                </a:solidFill>
              </a:rPr>
              <a:t>impact</a:t>
            </a:r>
            <a:r>
              <a:rPr lang="ca-ES" dirty="0">
                <a:solidFill>
                  <a:srgbClr val="C00000"/>
                </a:solidFill>
              </a:rPr>
              <a:t> of </a:t>
            </a:r>
            <a:r>
              <a:rPr lang="ca-ES" dirty="0" err="1">
                <a:solidFill>
                  <a:srgbClr val="C00000"/>
                </a:solidFill>
              </a:rPr>
              <a:t>new</a:t>
            </a:r>
            <a:r>
              <a:rPr lang="ca-ES" dirty="0">
                <a:solidFill>
                  <a:srgbClr val="C00000"/>
                </a:solidFill>
              </a:rPr>
              <a:t> </a:t>
            </a:r>
            <a:r>
              <a:rPr lang="ca-ES" dirty="0" err="1">
                <a:solidFill>
                  <a:srgbClr val="C00000"/>
                </a:solidFill>
              </a:rPr>
              <a:t>reaction</a:t>
            </a:r>
            <a:r>
              <a:rPr lang="ca-ES" dirty="0">
                <a:solidFill>
                  <a:srgbClr val="C00000"/>
                </a:solidFill>
              </a:rPr>
              <a:t> rates</a:t>
            </a:r>
          </a:p>
        </p:txBody>
      </p:sp>
    </p:spTree>
    <p:extLst>
      <p:ext uri="{BB962C8B-B14F-4D97-AF65-F5344CB8AC3E}">
        <p14:creationId xmlns:p14="http://schemas.microsoft.com/office/powerpoint/2010/main" val="3378009477"/>
      </p:ext>
    </p:extLst>
  </p:cSld>
  <p:clrMapOvr>
    <a:masterClrMapping/>
  </p:clrMapOvr>
</p:sld>
</file>

<file path=ppt/theme/theme1.xml><?xml version="1.0" encoding="utf-8"?>
<a:theme xmlns:a="http://schemas.openxmlformats.org/drawingml/2006/main" name="Office Theme">
  <a:themeElements>
    <a:clrScheme name="ChETEC-INFRA">
      <a:dk1>
        <a:sysClr val="windowText" lastClr="000000"/>
      </a:dk1>
      <a:lt1>
        <a:sysClr val="window" lastClr="FFFFFF"/>
      </a:lt1>
      <a:dk2>
        <a:srgbClr val="005AA0"/>
      </a:dk2>
      <a:lt2>
        <a:srgbClr val="FAAF00"/>
      </a:lt2>
      <a:accent1>
        <a:srgbClr val="003399"/>
      </a:accent1>
      <a:accent2>
        <a:srgbClr val="FFCC00"/>
      </a:accent2>
      <a:accent3>
        <a:srgbClr val="F0781E"/>
      </a:accent3>
      <a:accent4>
        <a:srgbClr val="6699CC"/>
      </a:accent4>
      <a:accent5>
        <a:srgbClr val="EE99AA"/>
      </a:accent5>
      <a:accent6>
        <a:srgbClr val="EECC66"/>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1737</Words>
  <Application>Microsoft Office PowerPoint</Application>
  <PresentationFormat>Pantalla panoràmica</PresentationFormat>
  <Paragraphs>146</Paragraphs>
  <Slides>18</Slides>
  <Notes>0</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18</vt:i4>
      </vt:variant>
    </vt:vector>
  </HeadingPairs>
  <TitlesOfParts>
    <vt:vector size="24" baseType="lpstr">
      <vt:lpstr>Arial</vt:lpstr>
      <vt:lpstr>Calibri</vt:lpstr>
      <vt:lpstr>Comfortaa</vt:lpstr>
      <vt:lpstr>Times New Roman</vt:lpstr>
      <vt:lpstr>Wingdings</vt:lpstr>
      <vt:lpstr>Office Theme</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lpstr>WP6/NA1  “Comprehensive Nuclear Astrophysics”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ChETEC-INFRA</dc:creator>
  <cp:lastModifiedBy>Jordi Jose</cp:lastModifiedBy>
  <cp:revision>34</cp:revision>
  <dcterms:created xsi:type="dcterms:W3CDTF">2021-12-14T05:19:19Z</dcterms:created>
  <dcterms:modified xsi:type="dcterms:W3CDTF">2023-06-07T04:46:22Z</dcterms:modified>
</cp:coreProperties>
</file>