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5" r:id="rId2"/>
    <p:sldId id="272" r:id="rId3"/>
    <p:sldId id="273" r:id="rId4"/>
    <p:sldId id="274" r:id="rId5"/>
    <p:sldId id="271" r:id="rId6"/>
    <p:sldId id="275" r:id="rId7"/>
    <p:sldId id="276" r:id="rId8"/>
    <p:sldId id="277" r:id="rId9"/>
    <p:sldId id="278" r:id="rId10"/>
    <p:sldId id="291" r:id="rId11"/>
    <p:sldId id="279" r:id="rId12"/>
    <p:sldId id="280" r:id="rId13"/>
    <p:sldId id="268" r:id="rId14"/>
    <p:sldId id="266" r:id="rId15"/>
    <p:sldId id="284" r:id="rId16"/>
    <p:sldId id="267" r:id="rId17"/>
    <p:sldId id="269" r:id="rId18"/>
    <p:sldId id="286" r:id="rId19"/>
    <p:sldId id="287" r:id="rId20"/>
    <p:sldId id="290" r:id="rId21"/>
    <p:sldId id="281" r:id="rId22"/>
    <p:sldId id="282" r:id="rId23"/>
    <p:sldId id="28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3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837D5-D300-CC4A-ADEC-7FE69A326323}" v="5" dt="2023-06-06T13:42:43.157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75" autoAdjust="0"/>
    <p:restoredTop sz="96327"/>
  </p:normalViewPr>
  <p:slideViewPr>
    <p:cSldViewPr snapToGrid="0">
      <p:cViewPr varScale="1">
        <p:scale>
          <a:sx n="123" d="100"/>
          <a:sy n="123" d="100"/>
        </p:scale>
        <p:origin x="1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2BEA06-83E8-4A50-A371-C7D996566E8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8CB661-B31E-43DF-8126-74E4CC5F3F8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300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 flip="none" rotWithShape="1">
          <a:gsLst>
            <a:gs pos="0">
              <a:schemeClr val="tx2"/>
            </a:gs>
            <a:gs pos="50000">
              <a:srgbClr val="005AA0"/>
            </a:gs>
            <a:gs pos="100000">
              <a:schemeClr val="tx2">
                <a:alpha val="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79A86-9B33-4E17-9EBD-B92BF898C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456087"/>
            <a:ext cx="12192000" cy="972913"/>
          </a:xfrm>
          <a:prstGeom prst="rect">
            <a:avLst/>
          </a:prstGeom>
          <a:noFill/>
        </p:spPr>
        <p:txBody>
          <a:bodyPr lIns="180000" tIns="180000" rIns="180000" bIns="180000" anchor="b">
            <a:spAutoFit/>
          </a:bodyPr>
          <a:lstStyle>
            <a:lvl1pPr algn="ctr">
              <a:defRPr sz="4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225E095-501E-4F8E-91FB-3F6A2B2AEB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429000"/>
            <a:ext cx="12192000" cy="914400"/>
          </a:xfrm>
          <a:prstGeom prst="rect">
            <a:avLst/>
          </a:prstGeom>
        </p:spPr>
        <p:txBody>
          <a:bodyPr lIns="180000" tIns="180000" rIns="180000" bIns="180000"/>
          <a:lstStyle>
            <a:lvl1pPr marL="0" indent="0" algn="ctr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subtitle</a:t>
            </a:r>
            <a:endParaRPr lang="en-GB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09B2D4-B844-4442-9CB2-F6E29383B6E5}"/>
              </a:ext>
            </a:extLst>
          </p:cNvPr>
          <p:cNvGrpSpPr/>
          <p:nvPr userDrawn="1"/>
        </p:nvGrpSpPr>
        <p:grpSpPr>
          <a:xfrm>
            <a:off x="8056040" y="0"/>
            <a:ext cx="4135960" cy="1471511"/>
            <a:chOff x="180000" y="0"/>
            <a:chExt cx="4135960" cy="1471511"/>
          </a:xfrm>
        </p:grpSpPr>
        <p:pic>
          <p:nvPicPr>
            <p:cNvPr id="4" name="Picture 3" descr="Background pattern&#10;&#10;Description automatically generated">
              <a:extLst>
                <a:ext uri="{FF2B5EF4-FFF2-40B4-BE49-F238E27FC236}">
                  <a16:creationId xmlns:a16="http://schemas.microsoft.com/office/drawing/2014/main" id="{1038683B-DCC8-4818-A0B1-B7E2B38F06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000" y="180000"/>
              <a:ext cx="1615960" cy="1080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CC97E1-E6E6-4AD9-BDD6-FF2EB78859BB}"/>
                </a:ext>
              </a:extLst>
            </p:cNvPr>
            <p:cNvSpPr txBox="1"/>
            <p:nvPr userDrawn="1"/>
          </p:nvSpPr>
          <p:spPr>
            <a:xfrm>
              <a:off x="1795960" y="0"/>
              <a:ext cx="2520000" cy="1471511"/>
            </a:xfrm>
            <a:prstGeom prst="rect">
              <a:avLst/>
            </a:prstGeom>
            <a:noFill/>
          </p:spPr>
          <p:txBody>
            <a:bodyPr wrap="square" lIns="180000" tIns="180000" rIns="180000" bIns="180000" rtlCol="0">
              <a:spAutoFit/>
            </a:bodyPr>
            <a:lstStyle/>
            <a:p>
              <a:r>
                <a:rPr lang="en-US" sz="1200" dirty="0">
                  <a:solidFill>
                    <a:schemeClr val="accent2"/>
                  </a:solidFill>
                </a:rPr>
                <a:t>This project has received funding from the European Union’s Horizon 2020 research and innovation </a:t>
              </a:r>
              <a:r>
                <a:rPr lang="en-US" sz="1200" dirty="0" err="1">
                  <a:solidFill>
                    <a:schemeClr val="accent2"/>
                  </a:solidFill>
                </a:rPr>
                <a:t>programme</a:t>
              </a:r>
              <a:r>
                <a:rPr lang="en-US" sz="1200" dirty="0">
                  <a:solidFill>
                    <a:schemeClr val="accent2"/>
                  </a:solidFill>
                </a:rPr>
                <a:t> under grant agreement No 101008324 (ChETEC-INFRA).</a:t>
              </a:r>
              <a:endParaRPr lang="en-GB" sz="12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2D1BC9E-CFD0-42CD-A6CB-96B9CC736404}"/>
              </a:ext>
            </a:extLst>
          </p:cNvPr>
          <p:cNvSpPr/>
          <p:nvPr userDrawn="1"/>
        </p:nvSpPr>
        <p:spPr>
          <a:xfrm>
            <a:off x="0" y="1440000"/>
            <a:ext cx="12192000" cy="36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C7E82F0A-067D-4295-923D-D594920F94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80000"/>
            <a:ext cx="1570280" cy="1080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CCEF895-FB52-46E7-8E5D-3442FEDCF881}"/>
              </a:ext>
            </a:extLst>
          </p:cNvPr>
          <p:cNvSpPr/>
          <p:nvPr userDrawn="1"/>
        </p:nvSpPr>
        <p:spPr>
          <a:xfrm>
            <a:off x="0" y="6120000"/>
            <a:ext cx="12192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6213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30921-B9C2-4AA4-AFB0-1558AACF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56000"/>
          </a:xfrm>
          <a:prstGeom prst="rect">
            <a:avLst/>
          </a:prstGeom>
          <a:noFill/>
        </p:spPr>
        <p:txBody>
          <a:bodyPr wrap="none" lIns="180000" tIns="180000" rIns="180000" bIns="180000" anchor="t">
            <a:noAutofit/>
          </a:bodyPr>
          <a:lstStyle>
            <a:lvl1pPr algn="ctr">
              <a:defRPr sz="2800" b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705A3-D1D1-4825-BF8A-172432684E5C}"/>
              </a:ext>
            </a:extLst>
          </p:cNvPr>
          <p:cNvSpPr txBox="1"/>
          <p:nvPr userDrawn="1"/>
        </p:nvSpPr>
        <p:spPr>
          <a:xfrm>
            <a:off x="10922133" y="6309818"/>
            <a:ext cx="551067" cy="548182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 anchor="b">
            <a:spAutoFit/>
          </a:bodyPr>
          <a:lstStyle/>
          <a:p>
            <a:pPr algn="r"/>
            <a:fld id="{303B77FF-B131-4146-B563-69A073736FA1}" type="slidenum">
              <a:rPr lang="en-GB"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‹N›</a:t>
            </a:fld>
            <a:endParaRPr lang="en-GB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721A67F-C41C-461A-ADBC-7D5BB3A334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3200" y="6318000"/>
            <a:ext cx="538653" cy="36000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6A40A2B-9E96-4634-B4D8-F08B05C9AB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6318000"/>
            <a:ext cx="523427" cy="360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3BD1A5C-C109-4612-A18E-3D41AAA48CB6}"/>
              </a:ext>
            </a:extLst>
          </p:cNvPr>
          <p:cNvSpPr/>
          <p:nvPr userDrawn="1"/>
        </p:nvSpPr>
        <p:spPr>
          <a:xfrm>
            <a:off x="0" y="720000"/>
            <a:ext cx="12192000" cy="36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186E4-FB69-4F53-AEFB-B5982BAA4358}"/>
              </a:ext>
            </a:extLst>
          </p:cNvPr>
          <p:cNvSpPr/>
          <p:nvPr userDrawn="1"/>
        </p:nvSpPr>
        <p:spPr>
          <a:xfrm>
            <a:off x="0" y="6120000"/>
            <a:ext cx="12192000" cy="36000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16026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2A5F1B-8AAE-4BF4-BAD8-EBBFDF0ACE28}"/>
              </a:ext>
            </a:extLst>
          </p:cNvPr>
          <p:cNvSpPr txBox="1"/>
          <p:nvPr userDrawn="1"/>
        </p:nvSpPr>
        <p:spPr>
          <a:xfrm>
            <a:off x="718653" y="6318000"/>
            <a:ext cx="1129751" cy="548182"/>
          </a:xfrm>
          <a:prstGeom prst="rect">
            <a:avLst/>
          </a:prstGeom>
          <a:noFill/>
          <a:ln>
            <a:noFill/>
          </a:ln>
        </p:spPr>
        <p:txBody>
          <a:bodyPr wrap="none" lIns="180000" tIns="180000" rIns="180000" bIns="180000" rtlCol="0" anchor="b">
            <a:spAutoFit/>
          </a:bodyPr>
          <a:lstStyle/>
          <a:p>
            <a:fld id="{48C555F9-E6BB-403B-9837-2D241F02D2CF}" type="datetime1">
              <a:rPr lang="en-GB" sz="120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06/06/2023</a:t>
            </a:fld>
            <a:endParaRPr lang="en-GB" sz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BA32E9-B4D6-49D6-BF7C-630E32C66A9D}"/>
              </a:ext>
            </a:extLst>
          </p:cNvPr>
          <p:cNvSpPr txBox="1"/>
          <p:nvPr userDrawn="1"/>
        </p:nvSpPr>
        <p:spPr>
          <a:xfrm>
            <a:off x="1848404" y="6309818"/>
            <a:ext cx="8496000" cy="548182"/>
          </a:xfrm>
          <a:prstGeom prst="rect">
            <a:avLst/>
          </a:prstGeom>
          <a:noFill/>
          <a:ln>
            <a:noFill/>
          </a:ln>
        </p:spPr>
        <p:txBody>
          <a:bodyPr wrap="square" lIns="180000" tIns="180000" rIns="180000" bIns="180000" rtlCol="0" anchor="b">
            <a:spAutoFit/>
          </a:bodyPr>
          <a:lstStyle/>
          <a:p>
            <a:pPr algn="ctr"/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La </a:t>
            </a:r>
            <a:r>
              <a:rPr lang="en-GB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Cognata</a:t>
            </a: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INFN-LNS, </a:t>
            </a:r>
            <a:r>
              <a:rPr lang="en-GB" sz="1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lacognata@lns.infn.it</a:t>
            </a:r>
            <a:r>
              <a:rPr lang="en-GB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chetec-infra.eu</a:t>
            </a:r>
          </a:p>
        </p:txBody>
      </p:sp>
    </p:spTree>
    <p:extLst>
      <p:ext uri="{BB962C8B-B14F-4D97-AF65-F5344CB8AC3E}">
        <p14:creationId xmlns:p14="http://schemas.microsoft.com/office/powerpoint/2010/main" val="350372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48550/arXiv.2210.1521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DC02C-0ECD-4A6C-BDB3-22F8435CD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46689"/>
            <a:ext cx="12192000" cy="1582311"/>
          </a:xfrm>
        </p:spPr>
        <p:txBody>
          <a:bodyPr/>
          <a:lstStyle/>
          <a:p>
            <a:r>
              <a:rPr lang="en-GB" dirty="0" err="1"/>
              <a:t>Astronuclear</a:t>
            </a:r>
            <a:r>
              <a:rPr lang="en-GB" dirty="0"/>
              <a:t> Laboratory improvements (JRA1)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EE0376-BD32-4E1B-90ED-83CC26D36F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Marco La </a:t>
            </a:r>
            <a:r>
              <a:rPr lang="en-GB" dirty="0" err="1"/>
              <a:t>Cognata</a:t>
            </a:r>
            <a:endParaRPr lang="en-GB" dirty="0"/>
          </a:p>
          <a:p>
            <a:r>
              <a:rPr lang="en-GB" dirty="0"/>
              <a:t>WP3 coordinator</a:t>
            </a:r>
          </a:p>
        </p:txBody>
      </p:sp>
    </p:spTree>
    <p:extLst>
      <p:ext uri="{BB962C8B-B14F-4D97-AF65-F5344CB8AC3E}">
        <p14:creationId xmlns:p14="http://schemas.microsoft.com/office/powerpoint/2010/main" val="1306434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C4850D-2936-4EC3-4985-62F50366B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Gas-Jet Target</a:t>
            </a:r>
            <a:endParaRPr lang="en-US" dirty="0"/>
          </a:p>
        </p:txBody>
      </p:sp>
      <p:pic>
        <p:nvPicPr>
          <p:cNvPr id="4" name="Kép 2">
            <a:extLst>
              <a:ext uri="{FF2B5EF4-FFF2-40B4-BE49-F238E27FC236}">
                <a16:creationId xmlns:a16="http://schemas.microsoft.com/office/drawing/2014/main" id="{E925CC95-550B-21DD-3A4F-E16CA5E63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66"/>
          <a:stretch/>
        </p:blipFill>
        <p:spPr>
          <a:xfrm>
            <a:off x="4081806" y="1098897"/>
            <a:ext cx="7610573" cy="2467203"/>
          </a:xfrm>
          <a:prstGeom prst="rect">
            <a:avLst/>
          </a:prstGeom>
        </p:spPr>
      </p:pic>
      <p:pic>
        <p:nvPicPr>
          <p:cNvPr id="5" name="Kép 7">
            <a:extLst>
              <a:ext uri="{FF2B5EF4-FFF2-40B4-BE49-F238E27FC236}">
                <a16:creationId xmlns:a16="http://schemas.microsoft.com/office/drawing/2014/main" id="{04F20D52-4B97-8241-8A7F-4209C196F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72" y="1313942"/>
            <a:ext cx="3171132" cy="5355522"/>
          </a:xfrm>
          <a:prstGeom prst="rect">
            <a:avLst/>
          </a:prstGeom>
        </p:spPr>
      </p:pic>
      <p:sp>
        <p:nvSpPr>
          <p:cNvPr id="6" name="Szövegdoboz 3">
            <a:extLst>
              <a:ext uri="{FF2B5EF4-FFF2-40B4-BE49-F238E27FC236}">
                <a16:creationId xmlns:a16="http://schemas.microsoft.com/office/drawing/2014/main" id="{F772AB2D-7C9E-82C1-1570-7E8A1D32535B}"/>
              </a:ext>
            </a:extLst>
          </p:cNvPr>
          <p:cNvSpPr txBox="1"/>
          <p:nvPr/>
        </p:nvSpPr>
        <p:spPr>
          <a:xfrm>
            <a:off x="769272" y="729565"/>
            <a:ext cx="3312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Calorimeter prototype, for the beam current measurement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3AC2A81-6622-AB30-C3B7-7D445DB47954}"/>
              </a:ext>
            </a:extLst>
          </p:cNvPr>
          <p:cNvSpPr txBox="1"/>
          <p:nvPr/>
        </p:nvSpPr>
        <p:spPr>
          <a:xfrm>
            <a:off x="5977638" y="729565"/>
            <a:ext cx="6014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Measured jet density distribution (on similar setup)</a:t>
            </a:r>
          </a:p>
        </p:txBody>
      </p:sp>
      <p:sp>
        <p:nvSpPr>
          <p:cNvPr id="8" name="Szövegdoboz 9">
            <a:extLst>
              <a:ext uri="{FF2B5EF4-FFF2-40B4-BE49-F238E27FC236}">
                <a16:creationId xmlns:a16="http://schemas.microsoft.com/office/drawing/2014/main" id="{95442D37-5C16-A13D-4BE5-29B65E634917}"/>
              </a:ext>
            </a:extLst>
          </p:cNvPr>
          <p:cNvSpPr txBox="1"/>
          <p:nvPr/>
        </p:nvSpPr>
        <p:spPr>
          <a:xfrm>
            <a:off x="4215724" y="3782851"/>
            <a:ext cx="630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Absolute target thickness determination via alpha energy loss</a:t>
            </a:r>
          </a:p>
        </p:txBody>
      </p:sp>
      <p:pic>
        <p:nvPicPr>
          <p:cNvPr id="9" name="Kép 4">
            <a:extLst>
              <a:ext uri="{FF2B5EF4-FFF2-40B4-BE49-F238E27FC236}">
                <a16:creationId xmlns:a16="http://schemas.microsoft.com/office/drawing/2014/main" id="{84B60517-BD67-8B05-D1F1-476C66CFC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282" y="4684369"/>
            <a:ext cx="2476500" cy="1704975"/>
          </a:xfrm>
          <a:prstGeom prst="rect">
            <a:avLst/>
          </a:prstGeom>
        </p:spPr>
      </p:pic>
      <p:pic>
        <p:nvPicPr>
          <p:cNvPr id="10" name="Kép 5">
            <a:extLst>
              <a:ext uri="{FF2B5EF4-FFF2-40B4-BE49-F238E27FC236}">
                <a16:creationId xmlns:a16="http://schemas.microsoft.com/office/drawing/2014/main" id="{66A348DE-3342-E630-38B3-5FFB9602A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082" y="4523208"/>
            <a:ext cx="2914650" cy="1895475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99AEE77D-F3D6-F82F-8C7B-E1A86F847549}"/>
              </a:ext>
            </a:extLst>
          </p:cNvPr>
          <p:cNvSpPr txBox="1"/>
          <p:nvPr/>
        </p:nvSpPr>
        <p:spPr>
          <a:xfrm>
            <a:off x="4457516" y="4376990"/>
            <a:ext cx="111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A3F14ABB-E51B-C238-5639-E05AE73AA48D}"/>
              </a:ext>
            </a:extLst>
          </p:cNvPr>
          <p:cNvSpPr txBox="1"/>
          <p:nvPr/>
        </p:nvSpPr>
        <p:spPr>
          <a:xfrm>
            <a:off x="6811069" y="4338542"/>
            <a:ext cx="111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detector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524929E5-87F4-1F00-2F28-E9CBC0AA75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098" y="4684369"/>
            <a:ext cx="3314700" cy="1685925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10848B5E-103D-E674-A733-2EBF28F0EABC}"/>
              </a:ext>
            </a:extLst>
          </p:cNvPr>
          <p:cNvSpPr txBox="1"/>
          <p:nvPr/>
        </p:nvSpPr>
        <p:spPr>
          <a:xfrm>
            <a:off x="9600994" y="4408939"/>
            <a:ext cx="2391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Complete assembly</a:t>
            </a:r>
          </a:p>
        </p:txBody>
      </p:sp>
    </p:spTree>
    <p:extLst>
      <p:ext uri="{BB962C8B-B14F-4D97-AF65-F5344CB8AC3E}">
        <p14:creationId xmlns:p14="http://schemas.microsoft.com/office/powerpoint/2010/main" val="819344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olo 12">
            <a:extLst>
              <a:ext uri="{FF2B5EF4-FFF2-40B4-BE49-F238E27FC236}">
                <a16:creationId xmlns:a16="http://schemas.microsoft.com/office/drawing/2014/main" id="{18CD14A1-6037-BB4C-F02B-1F41ED5D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 windowed gas target</a:t>
            </a:r>
          </a:p>
        </p:txBody>
      </p:sp>
      <p:sp>
        <p:nvSpPr>
          <p:cNvPr id="14" name="Szövegdoboz 3">
            <a:extLst>
              <a:ext uri="{FF2B5EF4-FFF2-40B4-BE49-F238E27FC236}">
                <a16:creationId xmlns:a16="http://schemas.microsoft.com/office/drawing/2014/main" id="{CD0F0861-C2AB-1681-AB06-4C3562AC64A0}"/>
              </a:ext>
            </a:extLst>
          </p:cNvPr>
          <p:cNvSpPr txBox="1"/>
          <p:nvPr/>
        </p:nvSpPr>
        <p:spPr>
          <a:xfrm>
            <a:off x="204429" y="960664"/>
            <a:ext cx="58915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first prototype have been built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test in the Felsenkeller were done with 1um nickel foil, without gas.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hu-HU" dirty="0" err="1"/>
              <a:t>are</a:t>
            </a:r>
            <a:r>
              <a:rPr lang="en-US" dirty="0"/>
              <a:t> s</a:t>
            </a:r>
            <a:r>
              <a:rPr lang="hu-HU" dirty="0"/>
              <a:t>h</a:t>
            </a:r>
            <a:r>
              <a:rPr lang="en-US" dirty="0"/>
              <a:t>ort of vacuum tight foils.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Different window options are under investigation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 higher beam energies, thicker (thus vacuum tight) entrance foils can be 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9E6258-E5DA-39C5-0CEF-9928BEB33C1A}"/>
              </a:ext>
            </a:extLst>
          </p:cNvPr>
          <p:cNvSpPr txBox="1">
            <a:spLocks/>
          </p:cNvSpPr>
          <p:nvPr/>
        </p:nvSpPr>
        <p:spPr>
          <a:xfrm>
            <a:off x="5990983" y="1085310"/>
            <a:ext cx="3921944" cy="9554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Exchangeable cell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1 cm thickness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Optional exit foil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6" name="Kép 8">
            <a:extLst>
              <a:ext uri="{FF2B5EF4-FFF2-40B4-BE49-F238E27FC236}">
                <a16:creationId xmlns:a16="http://schemas.microsoft.com/office/drawing/2014/main" id="{3D6C53AB-5F72-A388-1932-F30CB70AA4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8361" y="2329502"/>
            <a:ext cx="5348968" cy="3580085"/>
          </a:xfrm>
          <a:prstGeom prst="rect">
            <a:avLst/>
          </a:prstGeom>
        </p:spPr>
      </p:pic>
      <p:pic>
        <p:nvPicPr>
          <p:cNvPr id="17" name="Kép 9">
            <a:extLst>
              <a:ext uri="{FF2B5EF4-FFF2-40B4-BE49-F238E27FC236}">
                <a16:creationId xmlns:a16="http://schemas.microsoft.com/office/drawing/2014/main" id="{E7328186-12D3-984B-CE5A-B5FDF3F6A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813" y="4091355"/>
            <a:ext cx="1894088" cy="2766645"/>
          </a:xfrm>
          <a:prstGeom prst="rect">
            <a:avLst/>
          </a:prstGeom>
        </p:spPr>
      </p:pic>
      <p:pic>
        <p:nvPicPr>
          <p:cNvPr id="18" name="Kép 10" descr="C:\Users\Tamas\Desktop\20221107_163107.jpg">
            <a:extLst>
              <a:ext uri="{FF2B5EF4-FFF2-40B4-BE49-F238E27FC236}">
                <a16:creationId xmlns:a16="http://schemas.microsoft.com/office/drawing/2014/main" id="{06C871A0-2771-4F37-8547-1B63865880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5" t="62430" r="33291" b="3402"/>
          <a:stretch/>
        </p:blipFill>
        <p:spPr bwMode="auto">
          <a:xfrm>
            <a:off x="6247813" y="2302924"/>
            <a:ext cx="2015770" cy="1888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Kép 11">
            <a:extLst>
              <a:ext uri="{FF2B5EF4-FFF2-40B4-BE49-F238E27FC236}">
                <a16:creationId xmlns:a16="http://schemas.microsoft.com/office/drawing/2014/main" id="{C71E6B05-E1D0-8E57-C987-DFFD8DBE13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8" r="34444"/>
          <a:stretch/>
        </p:blipFill>
        <p:spPr>
          <a:xfrm rot="5400000">
            <a:off x="1373793" y="3188971"/>
            <a:ext cx="3759484" cy="345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1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2A592C-66FD-8D9B-E7A5-162CB4E69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3.3 General overview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D4241E-4FD8-8C04-426E-42C5797918F1}"/>
              </a:ext>
            </a:extLst>
          </p:cNvPr>
          <p:cNvSpPr txBox="1">
            <a:spLocks/>
          </p:cNvSpPr>
          <p:nvPr/>
        </p:nvSpPr>
        <p:spPr>
          <a:xfrm>
            <a:off x="838200" y="1253331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Develop and test new neutron detector materials, such as composite scintillators, new plastics, etc. especially with </a:t>
            </a:r>
            <a:r>
              <a:rPr lang="it-IT" sz="2400" dirty="0" err="1"/>
              <a:t>low</a:t>
            </a:r>
            <a:r>
              <a:rPr lang="it-IT" sz="2400" dirty="0"/>
              <a:t> </a:t>
            </a:r>
            <a:r>
              <a:rPr lang="it-IT" sz="2400" dirty="0" err="1"/>
              <a:t>afterglow</a:t>
            </a:r>
            <a:endParaRPr lang="en-US" sz="2400" dirty="0"/>
          </a:p>
          <a:p>
            <a:r>
              <a:rPr lang="en-US" sz="2400" dirty="0"/>
              <a:t>neutron-gamma discrimination capabilities </a:t>
            </a:r>
          </a:p>
          <a:p>
            <a:r>
              <a:rPr lang="en-US" sz="2400" dirty="0"/>
              <a:t>new methodologies and algorithms for neutron/gamma discrimination</a:t>
            </a:r>
          </a:p>
          <a:p>
            <a:r>
              <a:rPr lang="en-US" sz="2400" dirty="0"/>
              <a:t>Develop a read-out system based on </a:t>
            </a:r>
            <a:r>
              <a:rPr lang="en-US" sz="2400" dirty="0" err="1"/>
              <a:t>SiPM</a:t>
            </a:r>
            <a:r>
              <a:rPr lang="en-US" sz="2400" dirty="0"/>
              <a:t> or Photomultipliers that will allow to obtain a spatial resolution and to be used in environments with </a:t>
            </a:r>
            <a:r>
              <a:rPr lang="it-IT" sz="2400" dirty="0"/>
              <a:t>intense gamma flash</a:t>
            </a:r>
          </a:p>
          <a:p>
            <a:endParaRPr lang="it-IT" sz="2400" dirty="0"/>
          </a:p>
          <a:p>
            <a:pPr marL="0" indent="0">
              <a:buNone/>
            </a:pPr>
            <a:r>
              <a:rPr lang="en-US" sz="2400" b="1" dirty="0"/>
              <a:t>L. </a:t>
            </a:r>
            <a:r>
              <a:rPr lang="en-US" sz="2400" b="1" dirty="0" err="1"/>
              <a:t>Swiderski</a:t>
            </a:r>
            <a:r>
              <a:rPr lang="en-US" sz="2400" b="1" dirty="0"/>
              <a:t>, </a:t>
            </a:r>
            <a:r>
              <a:rPr lang="en-US" sz="2400" dirty="0"/>
              <a:t>J.J. </a:t>
            </a:r>
            <a:r>
              <a:rPr lang="en-US" sz="2400" dirty="0" err="1"/>
              <a:t>Valiente</a:t>
            </a:r>
            <a:r>
              <a:rPr lang="en-US" sz="2400" dirty="0"/>
              <a:t> </a:t>
            </a:r>
            <a:r>
              <a:rPr lang="en-US" sz="2400" dirty="0" err="1"/>
              <a:t>Dobon</a:t>
            </a:r>
            <a:r>
              <a:rPr lang="en-US" sz="2400" dirty="0"/>
              <a:t>, R. Nolte, E. </a:t>
            </a:r>
            <a:r>
              <a:rPr lang="en-US" sz="2400" dirty="0" err="1"/>
              <a:t>Pirovano</a:t>
            </a:r>
            <a:r>
              <a:rPr lang="en-US" sz="2400" dirty="0"/>
              <a:t>, M. Dietz, A. </a:t>
            </a:r>
            <a:r>
              <a:rPr lang="en-US" sz="2400" dirty="0" err="1"/>
              <a:t>Caciolli</a:t>
            </a:r>
            <a:r>
              <a:rPr lang="en-US" sz="2400" dirty="0"/>
              <a:t>, D. </a:t>
            </a:r>
            <a:r>
              <a:rPr lang="en-US" sz="2400" dirty="0" err="1"/>
              <a:t>Mengoni</a:t>
            </a:r>
            <a:r>
              <a:rPr lang="en-US" sz="2400" dirty="0"/>
              <a:t>, R. </a:t>
            </a:r>
            <a:r>
              <a:rPr lang="en-US" sz="2400" dirty="0" err="1"/>
              <a:t>Depalo</a:t>
            </a:r>
            <a:r>
              <a:rPr lang="en-US" sz="2400" dirty="0"/>
              <a:t>, A. Gottardo, M. </a:t>
            </a:r>
            <a:r>
              <a:rPr lang="en-US" sz="2400" dirty="0" err="1"/>
              <a:t>Grodzicka-Kobylka</a:t>
            </a:r>
            <a:r>
              <a:rPr lang="en-US" sz="2400" dirty="0"/>
              <a:t>,</a:t>
            </a:r>
            <a:br>
              <a:rPr lang="en-US" sz="2400"/>
            </a:br>
            <a:r>
              <a:rPr lang="en-US" sz="2400"/>
              <a:t>J. </a:t>
            </a:r>
            <a:r>
              <a:rPr lang="en-US" sz="2400" dirty="0" err="1"/>
              <a:t>Iwanowska</a:t>
            </a:r>
            <a:r>
              <a:rPr lang="en-US" sz="2400" dirty="0"/>
              <a:t>-Hanke…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05563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T3.3 – Neutron </a:t>
            </a:r>
            <a:r>
              <a:rPr lang="pl-PL" dirty="0" err="1"/>
              <a:t>Detector</a:t>
            </a:r>
            <a:r>
              <a:rPr lang="pl-PL" dirty="0"/>
              <a:t> Development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1594762"/>
            <a:ext cx="9534784" cy="285606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97255" y="779067"/>
            <a:ext cx="10808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Characterization</a:t>
            </a:r>
            <a:r>
              <a:rPr lang="pl-PL" sz="2000" dirty="0"/>
              <a:t> of</a:t>
            </a:r>
            <a:r>
              <a:rPr lang="en-US" sz="2000" dirty="0"/>
              <a:t> scintillation properties and pulse shape discrimination (PSD) performance of new organic glass scintillator</a:t>
            </a:r>
            <a:r>
              <a:rPr lang="pl-PL" sz="2000" dirty="0"/>
              <a:t> (OGS) in </a:t>
            </a:r>
            <a:r>
              <a:rPr lang="pl-PL" sz="2000" dirty="0" err="1"/>
              <a:t>comparison</a:t>
            </a:r>
            <a:r>
              <a:rPr lang="pl-PL" sz="2000" dirty="0"/>
              <a:t> to </a:t>
            </a:r>
            <a:r>
              <a:rPr lang="pl-PL" sz="2000" dirty="0" err="1"/>
              <a:t>other</a:t>
            </a:r>
            <a:r>
              <a:rPr lang="pl-PL" sz="2000" dirty="0"/>
              <a:t> standard materials.</a:t>
            </a:r>
          </a:p>
        </p:txBody>
      </p:sp>
      <p:sp>
        <p:nvSpPr>
          <p:cNvPr id="6" name="Prostokąt 5"/>
          <p:cNvSpPr/>
          <p:nvPr/>
        </p:nvSpPr>
        <p:spPr>
          <a:xfrm>
            <a:off x="197504" y="4558637"/>
            <a:ext cx="65773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279" lvl="0"/>
            <a:r>
              <a:rPr lang="pl-PL" sz="1600" dirty="0"/>
              <a:t>The </a:t>
            </a:r>
            <a:r>
              <a:rPr lang="pl-PL" sz="1600" dirty="0" err="1"/>
              <a:t>laboratory</a:t>
            </a:r>
            <a:r>
              <a:rPr lang="pl-PL" sz="1600" dirty="0"/>
              <a:t> </a:t>
            </a:r>
            <a:r>
              <a:rPr lang="pl-PL" sz="1600" dirty="0" err="1"/>
              <a:t>tests</a:t>
            </a:r>
            <a:r>
              <a:rPr lang="pl-PL" sz="1600" dirty="0"/>
              <a:t> </a:t>
            </a:r>
            <a:r>
              <a:rPr lang="pl-PL" sz="1600" dirty="0" err="1"/>
              <a:t>covered</a:t>
            </a:r>
            <a:r>
              <a:rPr lang="pl-PL" sz="1600" dirty="0"/>
              <a:t> </a:t>
            </a:r>
            <a:r>
              <a:rPr lang="pl-PL" sz="1600" dirty="0" err="1"/>
              <a:t>measurements</a:t>
            </a:r>
            <a:r>
              <a:rPr lang="pl-PL" sz="1600" dirty="0"/>
              <a:t> of:</a:t>
            </a:r>
          </a:p>
          <a:p>
            <a:pPr marL="538479" lvl="0" indent="-457200">
              <a:buFont typeface="Arial" panose="020B0604020202020204" pitchFamily="34" charset="0"/>
              <a:buChar char="•"/>
            </a:pPr>
            <a:r>
              <a:rPr lang="pl-PL" sz="1600" dirty="0" err="1"/>
              <a:t>scintillation</a:t>
            </a:r>
            <a:r>
              <a:rPr lang="pl-PL" sz="1600" dirty="0"/>
              <a:t> </a:t>
            </a:r>
            <a:r>
              <a:rPr lang="en-US" sz="1600" dirty="0"/>
              <a:t>emission spectra,</a:t>
            </a:r>
            <a:endParaRPr lang="pl-PL" sz="1600" dirty="0"/>
          </a:p>
          <a:p>
            <a:pPr marL="538479" lvl="0" indent="-457200">
              <a:buFont typeface="Arial" panose="020B0604020202020204" pitchFamily="34" charset="0"/>
              <a:buChar char="•"/>
            </a:pPr>
            <a:r>
              <a:rPr lang="en-US" sz="1600" dirty="0"/>
              <a:t>photoelectron yield</a:t>
            </a:r>
            <a:r>
              <a:rPr lang="pl-PL" sz="1600" dirty="0"/>
              <a:t> and </a:t>
            </a:r>
            <a:r>
              <a:rPr lang="pl-PL" sz="1600" dirty="0" err="1"/>
              <a:t>light</a:t>
            </a:r>
            <a:r>
              <a:rPr lang="pl-PL" sz="1600" dirty="0"/>
              <a:t> </a:t>
            </a:r>
            <a:r>
              <a:rPr lang="pl-PL" sz="1600" dirty="0" err="1"/>
              <a:t>output</a:t>
            </a:r>
            <a:r>
              <a:rPr lang="pl-PL" sz="1600" dirty="0"/>
              <a:t>,</a:t>
            </a:r>
          </a:p>
          <a:p>
            <a:pPr marL="538479" lvl="0" indent="-457200">
              <a:buFont typeface="Arial" panose="020B0604020202020204" pitchFamily="34" charset="0"/>
              <a:buChar char="•"/>
            </a:pPr>
            <a:r>
              <a:rPr lang="en-US" sz="1600" dirty="0"/>
              <a:t>neutron/gamma discrimination</a:t>
            </a:r>
            <a:r>
              <a:rPr lang="pl-PL" sz="1600" dirty="0"/>
              <a:t>,</a:t>
            </a:r>
          </a:p>
          <a:p>
            <a:pPr marL="538479" lvl="0" indent="-457200">
              <a:buFont typeface="Arial" panose="020B0604020202020204" pitchFamily="34" charset="0"/>
              <a:buChar char="•"/>
            </a:pPr>
            <a:r>
              <a:rPr lang="en-US" sz="1600" dirty="0"/>
              <a:t>analysis of the light pulse shapes originating from events </a:t>
            </a:r>
            <a:r>
              <a:rPr lang="pl-PL" sz="1600" dirty="0" err="1"/>
              <a:t>induced</a:t>
            </a:r>
            <a:r>
              <a:rPr lang="pl-PL" sz="1600" dirty="0"/>
              <a:t> by</a:t>
            </a:r>
            <a:r>
              <a:rPr lang="en-US" sz="1600" dirty="0"/>
              <a:t> gamma-rays and fast neutrons</a:t>
            </a:r>
            <a:r>
              <a:rPr lang="pl-PL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990807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79EC5-45C1-4974-BE27-9D560D525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T3.3 – Neutron </a:t>
            </a:r>
            <a:r>
              <a:rPr lang="pl-PL" dirty="0" err="1"/>
              <a:t>Detector</a:t>
            </a:r>
            <a:r>
              <a:rPr lang="pl-PL" dirty="0"/>
              <a:t> Development</a:t>
            </a:r>
            <a:endParaRPr lang="en-GB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39" y="1759444"/>
            <a:ext cx="5827219" cy="382008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97572" y="943367"/>
            <a:ext cx="120081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2D plots of </a:t>
            </a:r>
            <a:r>
              <a:rPr lang="pl-PL" sz="2000" dirty="0"/>
              <a:t>PSD vs</a:t>
            </a:r>
            <a:r>
              <a:rPr lang="en-US" sz="2000" dirty="0"/>
              <a:t> energy recorded with PuBe sources for </a:t>
            </a:r>
            <a:r>
              <a:rPr lang="pl-PL" sz="2000" dirty="0"/>
              <a:t>OGS, EJ-309, EJ-276 and </a:t>
            </a:r>
            <a:r>
              <a:rPr lang="pl-PL" sz="2000" dirty="0" err="1"/>
              <a:t>Stilbene</a:t>
            </a:r>
            <a:r>
              <a:rPr lang="pl-PL" sz="2000" dirty="0"/>
              <a:t> </a:t>
            </a:r>
            <a:r>
              <a:rPr lang="pl-PL" sz="2000" dirty="0" err="1"/>
              <a:t>samples</a:t>
            </a:r>
            <a:r>
              <a:rPr lang="en-US" sz="2000" dirty="0"/>
              <a:t>.</a:t>
            </a:r>
            <a:endParaRPr lang="pl-PL" sz="2000" dirty="0"/>
          </a:p>
        </p:txBody>
      </p:sp>
      <p:sp>
        <p:nvSpPr>
          <p:cNvPr id="8" name="Prostokąt 7"/>
          <p:cNvSpPr/>
          <p:nvPr/>
        </p:nvSpPr>
        <p:spPr>
          <a:xfrm>
            <a:off x="6226999" y="2217300"/>
            <a:ext cx="58787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400" b="1" dirty="0"/>
              <a:t>OGS </a:t>
            </a:r>
            <a:r>
              <a:rPr lang="pl-PL" sz="1400" b="1" dirty="0" err="1"/>
              <a:t>is</a:t>
            </a:r>
            <a:r>
              <a:rPr lang="pl-PL" sz="1400" b="1" dirty="0"/>
              <a:t> </a:t>
            </a:r>
            <a:r>
              <a:rPr lang="pl-PL" sz="1400" b="1" dirty="0" err="1"/>
              <a:t>characterized</a:t>
            </a:r>
            <a:r>
              <a:rPr lang="pl-PL" sz="1400" b="1" dirty="0"/>
              <a:t> with/as:</a:t>
            </a:r>
          </a:p>
          <a:p>
            <a:pPr marL="652779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b="1" dirty="0" err="1"/>
              <a:t>good</a:t>
            </a:r>
            <a:r>
              <a:rPr lang="pl-PL" sz="1400" b="1" dirty="0"/>
              <a:t> PSD </a:t>
            </a:r>
            <a:r>
              <a:rPr lang="pl-PL" sz="1400" b="1" dirty="0" err="1"/>
              <a:t>discrimination</a:t>
            </a:r>
            <a:r>
              <a:rPr lang="pl-PL" sz="1400" b="1" dirty="0"/>
              <a:t>: </a:t>
            </a:r>
            <a:r>
              <a:rPr lang="pl-PL" sz="1400" b="1" dirty="0" err="1"/>
              <a:t>better</a:t>
            </a:r>
            <a:r>
              <a:rPr lang="pl-PL" sz="1400" b="1" dirty="0"/>
              <a:t> </a:t>
            </a:r>
            <a:r>
              <a:rPr lang="pl-PL" sz="1400" b="1" dirty="0" err="1"/>
              <a:t>than</a:t>
            </a:r>
            <a:r>
              <a:rPr lang="pl-PL" sz="1400" b="1" dirty="0"/>
              <a:t> for EJ-276 plastic </a:t>
            </a:r>
            <a:r>
              <a:rPr lang="pl-PL" sz="1400" b="1" dirty="0" err="1"/>
              <a:t>scintillator</a:t>
            </a:r>
            <a:r>
              <a:rPr lang="pl-PL" sz="1400" b="1" dirty="0"/>
              <a:t>, </a:t>
            </a:r>
            <a:r>
              <a:rPr lang="en-US" sz="1400" b="1" dirty="0"/>
              <a:t>almost as good as for the</a:t>
            </a:r>
            <a:r>
              <a:rPr lang="pl-PL" sz="1400" b="1" dirty="0"/>
              <a:t> </a:t>
            </a:r>
            <a:r>
              <a:rPr lang="en-US" sz="1400" b="1" dirty="0"/>
              <a:t>EJ-309</a:t>
            </a:r>
            <a:r>
              <a:rPr lang="pl-PL" sz="1400" b="1" dirty="0"/>
              <a:t> </a:t>
            </a:r>
            <a:r>
              <a:rPr lang="pl-PL" sz="1400" b="1" dirty="0" err="1"/>
              <a:t>liquid</a:t>
            </a:r>
            <a:r>
              <a:rPr lang="pl-PL" sz="1400" b="1" dirty="0"/>
              <a:t>,</a:t>
            </a:r>
          </a:p>
          <a:p>
            <a:pPr marL="652779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b="1" dirty="0"/>
              <a:t>high </a:t>
            </a:r>
            <a:r>
              <a:rPr lang="pl-PL" sz="1400" b="1" dirty="0" err="1"/>
              <a:t>light</a:t>
            </a:r>
            <a:r>
              <a:rPr lang="pl-PL" sz="1400" b="1" dirty="0"/>
              <a:t> </a:t>
            </a:r>
            <a:r>
              <a:rPr lang="pl-PL" sz="1400" b="1" dirty="0" err="1"/>
              <a:t>output</a:t>
            </a:r>
            <a:r>
              <a:rPr lang="pl-PL" sz="1400" b="1" dirty="0"/>
              <a:t> ~20 000ph/</a:t>
            </a:r>
            <a:r>
              <a:rPr lang="pl-PL" sz="1400" b="1" dirty="0" err="1"/>
              <a:t>MeV</a:t>
            </a:r>
            <a:r>
              <a:rPr lang="pl-PL" sz="1400" b="1" dirty="0"/>
              <a:t>, </a:t>
            </a:r>
          </a:p>
          <a:p>
            <a:pPr marL="652779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b="1" dirty="0" err="1"/>
              <a:t>emission</a:t>
            </a:r>
            <a:r>
              <a:rPr lang="pl-PL" sz="1400" b="1" dirty="0"/>
              <a:t> spectrum with maximum </a:t>
            </a:r>
            <a:r>
              <a:rPr lang="pl-PL" sz="1400" b="1" dirty="0" err="1"/>
              <a:t>at</a:t>
            </a:r>
            <a:r>
              <a:rPr lang="pl-PL" sz="1400" b="1" dirty="0"/>
              <a:t> ~430nm, </a:t>
            </a:r>
            <a:r>
              <a:rPr lang="pl-PL" sz="1400" b="1" dirty="0" err="1"/>
              <a:t>well</a:t>
            </a:r>
            <a:r>
              <a:rPr lang="pl-PL" sz="1400" b="1" dirty="0"/>
              <a:t>-</a:t>
            </a:r>
            <a:r>
              <a:rPr lang="en-US" sz="1400" b="1" dirty="0"/>
              <a:t>match</a:t>
            </a:r>
            <a:r>
              <a:rPr lang="pl-PL" sz="1400" b="1" dirty="0" err="1"/>
              <a:t>ing</a:t>
            </a:r>
            <a:r>
              <a:rPr lang="en-US" sz="1400" b="1" dirty="0"/>
              <a:t> most of the available photodetectors</a:t>
            </a:r>
            <a:endParaRPr lang="pl-PL" sz="1400" b="1" dirty="0"/>
          </a:p>
          <a:p>
            <a:pPr marL="652779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400" b="1" dirty="0"/>
              <a:t>f</a:t>
            </a:r>
            <a:r>
              <a:rPr lang="en-US" sz="1400" b="1" dirty="0" err="1"/>
              <a:t>ast</a:t>
            </a:r>
            <a:r>
              <a:rPr lang="en-US" sz="1400" b="1" dirty="0"/>
              <a:t> decay of the </a:t>
            </a:r>
            <a:r>
              <a:rPr lang="pl-PL" sz="1400" b="1" dirty="0" err="1"/>
              <a:t>scintillation</a:t>
            </a:r>
            <a:r>
              <a:rPr lang="pl-PL" sz="1400" b="1" dirty="0"/>
              <a:t> </a:t>
            </a:r>
            <a:r>
              <a:rPr lang="en-US" sz="1400" b="1" dirty="0"/>
              <a:t>pulse</a:t>
            </a:r>
            <a:endParaRPr lang="pl-PL" sz="1400" b="1" dirty="0"/>
          </a:p>
          <a:p>
            <a:pPr marL="652779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nontoxic, </a:t>
            </a:r>
            <a:r>
              <a:rPr lang="en-US" sz="1400" b="1" dirty="0" err="1"/>
              <a:t>nonflammab</a:t>
            </a:r>
            <a:r>
              <a:rPr lang="pl-PL" sz="1400" b="1" dirty="0"/>
              <a:t>le </a:t>
            </a:r>
            <a:r>
              <a:rPr lang="pl-PL" sz="1400" b="1" dirty="0" err="1"/>
              <a:t>material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438909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>
            <a:extLst>
              <a:ext uri="{FF2B5EF4-FFF2-40B4-BE49-F238E27FC236}">
                <a16:creationId xmlns:a16="http://schemas.microsoft.com/office/drawing/2014/main" id="{F0F73E18-9384-213F-508B-781107620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7"/>
          <a:stretch/>
        </p:blipFill>
        <p:spPr bwMode="auto">
          <a:xfrm>
            <a:off x="8667326" y="3471138"/>
            <a:ext cx="3524674" cy="24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T3.3 – Neutron </a:t>
            </a:r>
            <a:r>
              <a:rPr lang="pl-PL" dirty="0" err="1"/>
              <a:t>Detector</a:t>
            </a:r>
            <a:r>
              <a:rPr lang="pl-PL" dirty="0"/>
              <a:t> Development</a:t>
            </a: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08753D50-9291-0AB7-8596-903B88E77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" y="1572382"/>
            <a:ext cx="4974257" cy="26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77758F-4276-86EF-8A94-127C1AE76D5E}"/>
              </a:ext>
            </a:extLst>
          </p:cNvPr>
          <p:cNvSpPr txBox="1"/>
          <p:nvPr/>
        </p:nvSpPr>
        <p:spPr>
          <a:xfrm>
            <a:off x="5236725" y="1993810"/>
            <a:ext cx="61638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Matrix TOF vs Energy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deposited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in CLYC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with </a:t>
            </a:r>
            <a:r>
              <a:rPr lang="en-US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252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Cf source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Time of Flight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distinguish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between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n,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Symbol" pitchFamily="2" charset="2"/>
              </a:rPr>
              <a:t>a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and 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n,p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reactions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Energy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deposited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in CLYC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does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not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distinguish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between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n,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Symbol" pitchFamily="2" charset="2"/>
              </a:rPr>
              <a:t>a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 or (</a:t>
            </a:r>
            <a:r>
              <a:rPr lang="it-IT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n,p</a:t>
            </a:r>
            <a:r>
              <a:rPr lang="it-I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)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DE8FCA8-0E79-3C71-99A5-40BF38C41994}"/>
              </a:ext>
            </a:extLst>
          </p:cNvPr>
          <p:cNvSpPr txBox="1"/>
          <p:nvPr/>
        </p:nvSpPr>
        <p:spPr>
          <a:xfrm>
            <a:off x="5106050" y="4376641"/>
            <a:ext cx="39445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Excellent neutron/gamma discrimination w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ith a </a:t>
            </a:r>
            <a:r>
              <a:rPr lang="en-US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252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Cf source down to few hundred keV neutrons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EAE774F-9E0D-0B30-6B58-8797BF453949}"/>
              </a:ext>
            </a:extLst>
          </p:cNvPr>
          <p:cNvSpPr txBox="1"/>
          <p:nvPr/>
        </p:nvSpPr>
        <p:spPr>
          <a:xfrm>
            <a:off x="3045502" y="849228"/>
            <a:ext cx="61009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 fontAlgn="base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</a:rPr>
              <a:t>CLYC scintillators for fast neutron spectroscopy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E703EE-0F40-59CE-CB52-4B6154B8651A}"/>
              </a:ext>
            </a:extLst>
          </p:cNvPr>
          <p:cNvSpPr txBox="1"/>
          <p:nvPr/>
        </p:nvSpPr>
        <p:spPr>
          <a:xfrm>
            <a:off x="791406" y="1244345"/>
            <a:ext cx="10609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err="1"/>
              <a:t>Neutron</a:t>
            </a:r>
            <a:r>
              <a:rPr lang="it-IT" sz="2000" dirty="0"/>
              <a:t> </a:t>
            </a:r>
            <a:r>
              <a:rPr lang="it-IT" sz="2000" dirty="0" err="1"/>
              <a:t>spectroscopy</a:t>
            </a:r>
            <a:r>
              <a:rPr lang="it-IT" sz="2000" dirty="0"/>
              <a:t> via the </a:t>
            </a:r>
            <a:r>
              <a:rPr lang="it-IT" sz="2000" baseline="30000" dirty="0"/>
              <a:t>35</a:t>
            </a:r>
            <a:r>
              <a:rPr lang="it-IT" sz="2000" dirty="0"/>
              <a:t>Cl(</a:t>
            </a:r>
            <a:r>
              <a:rPr lang="it-IT" sz="2000" dirty="0" err="1"/>
              <a:t>n,p</a:t>
            </a:r>
            <a:r>
              <a:rPr lang="it-IT" sz="2000" dirty="0"/>
              <a:t>)</a:t>
            </a:r>
            <a:r>
              <a:rPr lang="it-IT" sz="2000" baseline="30000" dirty="0"/>
              <a:t>35</a:t>
            </a:r>
            <a:r>
              <a:rPr lang="it-IT" sz="2000" dirty="0"/>
              <a:t>S reaction, </a:t>
            </a:r>
            <a:r>
              <a:rPr lang="it-IT" sz="2000" dirty="0" err="1"/>
              <a:t>but</a:t>
            </a:r>
            <a:r>
              <a:rPr lang="it-IT" sz="2000" dirty="0"/>
              <a:t> «</a:t>
            </a:r>
            <a:r>
              <a:rPr lang="it-IT" sz="2000" dirty="0" err="1"/>
              <a:t>parasitic</a:t>
            </a:r>
            <a:r>
              <a:rPr lang="it-IT" sz="2000" dirty="0"/>
              <a:t>» </a:t>
            </a:r>
            <a:r>
              <a:rPr lang="it-IT" sz="2000" baseline="30000" dirty="0"/>
              <a:t>35</a:t>
            </a:r>
            <a:r>
              <a:rPr lang="it-IT" sz="2000" dirty="0"/>
              <a:t>Cl(</a:t>
            </a:r>
            <a:r>
              <a:rPr lang="it-IT" sz="2000" dirty="0" err="1"/>
              <a:t>n,</a:t>
            </a:r>
            <a:r>
              <a:rPr lang="it-IT" sz="2000" b="0" i="0" u="none" strike="noStrike" dirty="0" err="1">
                <a:solidFill>
                  <a:srgbClr val="000000"/>
                </a:solidFill>
                <a:effectLst/>
                <a:latin typeface="Symbol" pitchFamily="2" charset="2"/>
              </a:rPr>
              <a:t>a</a:t>
            </a:r>
            <a:r>
              <a:rPr lang="it-IT" sz="2000" dirty="0"/>
              <a:t>)</a:t>
            </a:r>
            <a:r>
              <a:rPr lang="it-IT" sz="2000" baseline="30000" dirty="0"/>
              <a:t>32</a:t>
            </a:r>
            <a:r>
              <a:rPr lang="it-IT" sz="2000" dirty="0"/>
              <a:t>P </a:t>
            </a:r>
            <a:r>
              <a:rPr lang="it-IT" sz="2000" dirty="0" err="1"/>
              <a:t>channel</a:t>
            </a:r>
            <a:r>
              <a:rPr lang="it-IT" sz="2000" dirty="0"/>
              <a:t>.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7DCC0109-98E6-CC96-1A9E-F396E19DF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93" y="4209058"/>
            <a:ext cx="4871229" cy="16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441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BF24EFE-A422-4800-A09F-457C765D0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15" b="4188"/>
          <a:stretch/>
        </p:blipFill>
        <p:spPr>
          <a:xfrm>
            <a:off x="9333808" y="0"/>
            <a:ext cx="2748812" cy="2160867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T3.3 – Neutron </a:t>
            </a:r>
            <a:r>
              <a:rPr lang="pl-PL" dirty="0" err="1"/>
              <a:t>Detector</a:t>
            </a:r>
            <a:r>
              <a:rPr lang="pl-PL" dirty="0"/>
              <a:t> Development</a:t>
            </a:r>
          </a:p>
        </p:txBody>
      </p:sp>
      <p:sp>
        <p:nvSpPr>
          <p:cNvPr id="3" name="Prostokąt 4">
            <a:extLst>
              <a:ext uri="{FF2B5EF4-FFF2-40B4-BE49-F238E27FC236}">
                <a16:creationId xmlns:a16="http://schemas.microsoft.com/office/drawing/2014/main" id="{BFB8C887-A84F-44F7-91AE-406956701074}"/>
              </a:ext>
            </a:extLst>
          </p:cNvPr>
          <p:cNvSpPr/>
          <p:nvPr/>
        </p:nvSpPr>
        <p:spPr>
          <a:xfrm>
            <a:off x="297255" y="779067"/>
            <a:ext cx="10808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Neutron Detector Development at Pulsed Ultra-Strong Neutron Sources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81B4C1C-A411-4C21-8F1C-80D79E78DDD8}"/>
              </a:ext>
            </a:extLst>
          </p:cNvPr>
          <p:cNvGrpSpPr/>
          <p:nvPr/>
        </p:nvGrpSpPr>
        <p:grpSpPr>
          <a:xfrm>
            <a:off x="6351948" y="1882334"/>
            <a:ext cx="5474723" cy="4890125"/>
            <a:chOff x="6284571" y="1940086"/>
            <a:chExt cx="5474723" cy="489012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D6EB3EA-31FC-4579-94BA-0B3DB8CCC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4571" y="2139393"/>
              <a:ext cx="5474723" cy="4106043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FFA98F6-2303-437B-A482-E7230993F00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72179" y="1940086"/>
              <a:ext cx="5292621" cy="659892"/>
              <a:chOff x="15134086" y="-156227"/>
              <a:chExt cx="7218388" cy="90000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6FFFBEB-EEB1-444A-9824-0D23AED87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707983" y="118776"/>
                <a:ext cx="1188000" cy="624997"/>
              </a:xfrm>
              <a:prstGeom prst="rect">
                <a:avLst/>
              </a:prstGeom>
              <a:effectLst>
                <a:glow rad="127000">
                  <a:schemeClr val="bg1">
                    <a:alpha val="85000"/>
                  </a:schemeClr>
                </a:glo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2FA5BCF-8583-49E1-B049-BA8741B4C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1184906" y="23772"/>
                <a:ext cx="1167568" cy="720001"/>
              </a:xfrm>
              <a:prstGeom prst="rect">
                <a:avLst/>
              </a:prstGeom>
              <a:effectLst>
                <a:glow rad="127000">
                  <a:schemeClr val="bg1">
                    <a:alpha val="85000"/>
                  </a:schemeClr>
                </a:glow>
              </a:effectLst>
            </p:spPr>
          </p:pic>
          <p:pic>
            <p:nvPicPr>
              <p:cNvPr id="22" name="Grafik 2">
                <a:extLst>
                  <a:ext uri="{FF2B5EF4-FFF2-40B4-BE49-F238E27FC236}">
                    <a16:creationId xmlns:a16="http://schemas.microsoft.com/office/drawing/2014/main" id="{699B1DE4-D1CB-4EF1-95B1-E2B3624A45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8281880" y="258132"/>
                <a:ext cx="1188000" cy="485641"/>
              </a:xfrm>
              <a:prstGeom prst="rect">
                <a:avLst/>
              </a:prstGeom>
              <a:effectLst>
                <a:glow rad="127000">
                  <a:schemeClr val="bg1">
                    <a:alpha val="85000"/>
                  </a:schemeClr>
                </a:glow>
              </a:effectLst>
            </p:spPr>
          </p:pic>
          <p:pic>
            <p:nvPicPr>
              <p:cNvPr id="23" name="Grafik 11" descr="PTB-Logo.jpg">
                <a:extLst>
                  <a:ext uri="{FF2B5EF4-FFF2-40B4-BE49-F238E27FC236}">
                    <a16:creationId xmlns:a16="http://schemas.microsoft.com/office/drawing/2014/main" id="{3AE121F9-DA40-49DD-9986-E5CCC3DE3BA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134086" y="312586"/>
                <a:ext cx="1188000" cy="431187"/>
              </a:xfrm>
              <a:prstGeom prst="rect">
                <a:avLst/>
              </a:prstGeom>
              <a:effectLst>
                <a:glow rad="127000">
                  <a:schemeClr val="bg1">
                    <a:alpha val="85000"/>
                  </a:schemeClr>
                </a:glow>
              </a:effectLst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B51E8B0B-80D4-456A-A54A-3F29B5C48DC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/>
              <a:stretch>
                <a:fillRect/>
              </a:stretch>
            </p:blipFill>
            <p:spPr>
              <a:xfrm>
                <a:off x="19855778" y="-156227"/>
                <a:ext cx="943231" cy="900000"/>
              </a:xfrm>
              <a:prstGeom prst="rect">
                <a:avLst/>
              </a:prstGeom>
              <a:effectLst>
                <a:glow rad="127000">
                  <a:schemeClr val="bg1">
                    <a:alpha val="85000"/>
                  </a:schemeClr>
                </a:glow>
              </a:effectLst>
            </p:spPr>
          </p:pic>
        </p:grpSp>
        <p:sp>
          <p:nvSpPr>
            <p:cNvPr id="30" name="Prostokąt 4">
              <a:extLst>
                <a:ext uri="{FF2B5EF4-FFF2-40B4-BE49-F238E27FC236}">
                  <a16:creationId xmlns:a16="http://schemas.microsoft.com/office/drawing/2014/main" id="{E8467F3F-42BA-47F9-BB75-C2D753F282A9}"/>
                </a:ext>
              </a:extLst>
            </p:cNvPr>
            <p:cNvSpPr/>
            <p:nvPr/>
          </p:nvSpPr>
          <p:spPr>
            <a:xfrm>
              <a:off x="9656719" y="5489699"/>
              <a:ext cx="871058" cy="646986"/>
            </a:xfrm>
            <a:prstGeom prst="wedgeRoundRectCallout">
              <a:avLst>
                <a:gd name="adj1" fmla="val -83516"/>
                <a:gd name="adj2" fmla="val -52771"/>
                <a:gd name="adj3" fmla="val 16667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Target (CH₂)</a:t>
              </a:r>
              <a:endParaRPr lang="pl-PL" sz="1600" dirty="0"/>
            </a:p>
          </p:txBody>
        </p:sp>
        <p:sp>
          <p:nvSpPr>
            <p:cNvPr id="31" name="Prostokąt 4">
              <a:extLst>
                <a:ext uri="{FF2B5EF4-FFF2-40B4-BE49-F238E27FC236}">
                  <a16:creationId xmlns:a16="http://schemas.microsoft.com/office/drawing/2014/main" id="{343FE3E2-F0F7-4DFA-8DA9-BB6200A9CDE8}"/>
                </a:ext>
              </a:extLst>
            </p:cNvPr>
            <p:cNvSpPr/>
            <p:nvPr/>
          </p:nvSpPr>
          <p:spPr>
            <a:xfrm>
              <a:off x="8395438" y="3957966"/>
              <a:ext cx="1353601" cy="374571"/>
            </a:xfrm>
            <a:prstGeom prst="wedgeRoundRectCallout">
              <a:avLst>
                <a:gd name="adj1" fmla="val -34344"/>
                <a:gd name="adj2" fmla="val 109972"/>
                <a:gd name="adj3" fmla="val 16667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Si detectors</a:t>
              </a:r>
              <a:endParaRPr lang="pl-PL" sz="1600" dirty="0"/>
            </a:p>
          </p:txBody>
        </p:sp>
        <p:sp>
          <p:nvSpPr>
            <p:cNvPr id="32" name="Prostokąt 4">
              <a:extLst>
                <a:ext uri="{FF2B5EF4-FFF2-40B4-BE49-F238E27FC236}">
                  <a16:creationId xmlns:a16="http://schemas.microsoft.com/office/drawing/2014/main" id="{39F84A0F-2E23-412B-B1B3-D998401519D7}"/>
                </a:ext>
              </a:extLst>
            </p:cNvPr>
            <p:cNvSpPr/>
            <p:nvPr/>
          </p:nvSpPr>
          <p:spPr>
            <a:xfrm>
              <a:off x="7284910" y="3150566"/>
              <a:ext cx="1353602" cy="374571"/>
            </a:xfrm>
            <a:prstGeom prst="wedgeRoundRectCallout">
              <a:avLst>
                <a:gd name="adj1" fmla="val -39676"/>
                <a:gd name="adj2" fmla="val 98475"/>
                <a:gd name="adj3" fmla="val 16667"/>
              </a:avLst>
            </a:prstGeom>
            <a:solidFill>
              <a:srgbClr val="FFFFFF">
                <a:alpha val="8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de-DE" sz="1600" dirty="0"/>
                <a:t>S</a:t>
              </a:r>
              <a:r>
                <a:rPr lang="en-GB" sz="1600" dirty="0" err="1"/>
                <a:t>cintillators</a:t>
              </a:r>
              <a:endParaRPr lang="pl-PL" sz="1600" dirty="0"/>
            </a:p>
          </p:txBody>
        </p:sp>
        <p:sp>
          <p:nvSpPr>
            <p:cNvPr id="33" name="Arrow: Down 32">
              <a:extLst>
                <a:ext uri="{FF2B5EF4-FFF2-40B4-BE49-F238E27FC236}">
                  <a16:creationId xmlns:a16="http://schemas.microsoft.com/office/drawing/2014/main" id="{E0DC7154-99EE-41D3-A3B2-DBE73C7E0EF7}"/>
                </a:ext>
              </a:extLst>
            </p:cNvPr>
            <p:cNvSpPr/>
            <p:nvPr/>
          </p:nvSpPr>
          <p:spPr>
            <a:xfrm flipV="1">
              <a:off x="8845617" y="5620182"/>
              <a:ext cx="563248" cy="824561"/>
            </a:xfrm>
            <a:prstGeom prst="downArrow">
              <a:avLst>
                <a:gd name="adj1" fmla="val 65741"/>
                <a:gd name="adj2" fmla="val 50000"/>
              </a:avLst>
            </a:prstGeom>
            <a:solidFill>
              <a:srgbClr val="FFFFFF">
                <a:alpha val="8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29" name="Prostokąt 4">
              <a:extLst>
                <a:ext uri="{FF2B5EF4-FFF2-40B4-BE49-F238E27FC236}">
                  <a16:creationId xmlns:a16="http://schemas.microsoft.com/office/drawing/2014/main" id="{47C06C07-7497-4FE4-AE5C-5CC3EC9D8750}"/>
                </a:ext>
              </a:extLst>
            </p:cNvPr>
            <p:cNvSpPr/>
            <p:nvPr/>
          </p:nvSpPr>
          <p:spPr>
            <a:xfrm>
              <a:off x="8290992" y="6245436"/>
              <a:ext cx="1562492" cy="584775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/>
                <a:t>Neutron beam direction</a:t>
              </a:r>
              <a:endParaRPr lang="pl-PL" sz="1600" dirty="0"/>
            </a:p>
          </p:txBody>
        </p:sp>
      </p:grpSp>
      <p:sp>
        <p:nvSpPr>
          <p:cNvPr id="34" name="Prostokąt 4">
            <a:extLst>
              <a:ext uri="{FF2B5EF4-FFF2-40B4-BE49-F238E27FC236}">
                <a16:creationId xmlns:a16="http://schemas.microsoft.com/office/drawing/2014/main" id="{895B5913-E587-4704-BAAE-AFBF9AFA6215}"/>
              </a:ext>
            </a:extLst>
          </p:cNvPr>
          <p:cNvSpPr/>
          <p:nvPr/>
        </p:nvSpPr>
        <p:spPr>
          <a:xfrm>
            <a:off x="305349" y="1459230"/>
            <a:ext cx="5798745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4000" indent="-252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Development of instrumentation to be used at CERN, at the neutron spallation source </a:t>
            </a:r>
            <a:r>
              <a:rPr lang="en-GB" sz="2000" dirty="0" err="1"/>
              <a:t>n_TOF</a:t>
            </a:r>
            <a:endParaRPr lang="en-GB" sz="2000" dirty="0"/>
          </a:p>
          <a:p>
            <a:pPr marL="324000" indent="-252000">
              <a:spcAft>
                <a:spcPts val="3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Detection of the neutron-induced emission of light charged particles, for high-energy incident neutrons (</a:t>
            </a:r>
            <a:r>
              <a:rPr lang="en-GB" sz="2000" i="1" dirty="0" err="1"/>
              <a:t>E</a:t>
            </a:r>
            <a:r>
              <a:rPr lang="en-GB" sz="2000" i="1" baseline="-25000" dirty="0" err="1"/>
              <a:t>n</a:t>
            </a:r>
            <a:r>
              <a:rPr lang="en-GB" sz="2000" dirty="0"/>
              <a:t> &gt; 100 MeV)</a:t>
            </a:r>
          </a:p>
          <a:p>
            <a:pPr>
              <a:spcAft>
                <a:spcPts val="1200"/>
              </a:spcAft>
            </a:pPr>
            <a:r>
              <a:rPr lang="en-GB" sz="2000" dirty="0"/>
              <a:t>Main challenge:</a:t>
            </a:r>
          </a:p>
          <a:p>
            <a:pPr marL="324000" indent="-252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err="1"/>
              <a:t>E.m.</a:t>
            </a:r>
            <a:r>
              <a:rPr lang="en-GB" sz="2000" dirty="0"/>
              <a:t> interferences induced by the gamma flash (RF noise)</a:t>
            </a:r>
          </a:p>
          <a:p>
            <a:pPr marL="324000" indent="-2520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Silicon semiconductor detectors are especially sensitive to it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8581600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082B86E-9040-42F2-8EFD-A731B59B19BF}"/>
              </a:ext>
            </a:extLst>
          </p:cNvPr>
          <p:cNvGrpSpPr/>
          <p:nvPr/>
        </p:nvGrpSpPr>
        <p:grpSpPr>
          <a:xfrm>
            <a:off x="6760363" y="2745197"/>
            <a:ext cx="4680000" cy="3362611"/>
            <a:chOff x="6760363" y="2745197"/>
            <a:chExt cx="4680000" cy="33626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D85183-886E-4855-BAAD-B9751F814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0363" y="2745197"/>
              <a:ext cx="4680000" cy="3362611"/>
            </a:xfrm>
            <a:prstGeom prst="rect">
              <a:avLst/>
            </a:prstGeom>
          </p:spPr>
        </p:pic>
        <p:sp>
          <p:nvSpPr>
            <p:cNvPr id="19" name="Text Placeholder 4">
              <a:extLst>
                <a:ext uri="{FF2B5EF4-FFF2-40B4-BE49-F238E27FC236}">
                  <a16:creationId xmlns:a16="http://schemas.microsoft.com/office/drawing/2014/main" id="{F0A27C9B-D1DD-41B7-BA64-BCB16D3CC317}"/>
                </a:ext>
              </a:extLst>
            </p:cNvPr>
            <p:cNvSpPr txBox="1">
              <a:spLocks/>
            </p:cNvSpPr>
            <p:nvPr/>
          </p:nvSpPr>
          <p:spPr>
            <a:xfrm>
              <a:off x="10244294" y="3097756"/>
              <a:ext cx="1061213" cy="468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>
              <a:noAutofit/>
            </a:bodyPr>
            <a:lstStyle>
              <a:defPPr>
                <a:defRPr lang="en-US"/>
              </a:defPPr>
              <a:lvl1pPr marL="144000" indent="0">
                <a:lnSpc>
                  <a:spcPct val="100000"/>
                </a:lnSpc>
                <a:spcBef>
                  <a:spcPts val="0"/>
                </a:spcBef>
                <a:buClr>
                  <a:srgbClr val="0000FF"/>
                </a:buClr>
                <a:buSzPct val="200000"/>
                <a:buFont typeface="Arial" panose="020B0604020202020204" pitchFamily="34" charset="0"/>
                <a:buNone/>
                <a:defRPr sz="1200">
                  <a:solidFill>
                    <a:schemeClr val="tx1">
                      <a:lumMod val="75000"/>
                      <a:lumOff val="25000"/>
                    </a:schemeClr>
                  </a:solidFill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/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/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r>
                <a:rPr lang="en-GB" dirty="0"/>
                <a:t>Si-diodes signals</a:t>
              </a:r>
            </a:p>
          </p:txBody>
        </p: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T3.3 – Neutron </a:t>
            </a:r>
            <a:r>
              <a:rPr lang="pl-PL" dirty="0" err="1"/>
              <a:t>Detector</a:t>
            </a:r>
            <a:r>
              <a:rPr lang="pl-PL" dirty="0"/>
              <a:t> Development</a:t>
            </a:r>
          </a:p>
        </p:txBody>
      </p:sp>
      <p:sp>
        <p:nvSpPr>
          <p:cNvPr id="6" name="Prostokąt 4">
            <a:extLst>
              <a:ext uri="{FF2B5EF4-FFF2-40B4-BE49-F238E27FC236}">
                <a16:creationId xmlns:a16="http://schemas.microsoft.com/office/drawing/2014/main" id="{E0600EA6-BDE3-4C54-8849-68F73B79D867}"/>
              </a:ext>
            </a:extLst>
          </p:cNvPr>
          <p:cNvSpPr/>
          <p:nvPr/>
        </p:nvSpPr>
        <p:spPr>
          <a:xfrm>
            <a:off x="297254" y="1193836"/>
            <a:ext cx="10808549" cy="1758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>
              <a:lnSpc>
                <a:spcPct val="110000"/>
              </a:lnSpc>
            </a:pPr>
            <a:r>
              <a:rPr lang="en-GB" sz="2000" dirty="0"/>
              <a:t>Improved design: </a:t>
            </a:r>
          </a:p>
          <a:p>
            <a:pPr marL="288000" indent="-216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Shielded preamplifier, improved grounding, short cables</a:t>
            </a:r>
          </a:p>
          <a:p>
            <a:pPr marL="288000" indent="-216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Preamp inside the vacuum chamber, directly under on the Si diodes</a:t>
            </a:r>
          </a:p>
          <a:p>
            <a:pPr marL="288000" indent="-216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RF tight vacuum chamber (windows included)</a:t>
            </a: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34382-56E3-45FB-983F-0F4C5A89A3B6}"/>
              </a:ext>
            </a:extLst>
          </p:cNvPr>
          <p:cNvSpPr txBox="1"/>
          <p:nvPr/>
        </p:nvSpPr>
        <p:spPr>
          <a:xfrm>
            <a:off x="7248251" y="2798824"/>
            <a:ext cx="3038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With RF-tight design: clean particle-induced signals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546EA30-146B-42F4-9FF5-6C13F568FA48}"/>
              </a:ext>
            </a:extLst>
          </p:cNvPr>
          <p:cNvGrpSpPr/>
          <p:nvPr/>
        </p:nvGrpSpPr>
        <p:grpSpPr>
          <a:xfrm>
            <a:off x="751638" y="2745197"/>
            <a:ext cx="4680000" cy="3362611"/>
            <a:chOff x="751638" y="2745197"/>
            <a:chExt cx="4680000" cy="336261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83BF3E-39F7-493A-8F1C-BBE40C824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1638" y="2745197"/>
              <a:ext cx="4680000" cy="3362611"/>
            </a:xfrm>
            <a:prstGeom prst="rect">
              <a:avLst/>
            </a:prstGeom>
          </p:spPr>
        </p:pic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573D4FA5-FE4C-41BF-93AC-8AA5A4174120}"/>
                </a:ext>
              </a:extLst>
            </p:cNvPr>
            <p:cNvSpPr txBox="1">
              <a:spLocks/>
            </p:cNvSpPr>
            <p:nvPr/>
          </p:nvSpPr>
          <p:spPr>
            <a:xfrm>
              <a:off x="4235568" y="3097756"/>
              <a:ext cx="1061213" cy="4684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4000" indent="0">
                <a:lnSpc>
                  <a:spcPct val="100000"/>
                </a:lnSpc>
                <a:spcBef>
                  <a:spcPts val="0"/>
                </a:spcBef>
                <a:buClr>
                  <a:srgbClr val="0000FF"/>
                </a:buClr>
                <a:buSzPct val="200000"/>
                <a:buNone/>
              </a:pPr>
              <a:r>
                <a:rPr lang="en-GB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Si-diodes signals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25B2A9E-86D4-4131-9B6B-1D35F200B3B5}"/>
              </a:ext>
            </a:extLst>
          </p:cNvPr>
          <p:cNvSpPr txBox="1"/>
          <p:nvPr/>
        </p:nvSpPr>
        <p:spPr>
          <a:xfrm>
            <a:off x="1239526" y="2798824"/>
            <a:ext cx="3038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Initial design: RF noise</a:t>
            </a:r>
          </a:p>
        </p:txBody>
      </p:sp>
      <p:sp>
        <p:nvSpPr>
          <p:cNvPr id="13" name="Prostokąt 4">
            <a:extLst>
              <a:ext uri="{FF2B5EF4-FFF2-40B4-BE49-F238E27FC236}">
                <a16:creationId xmlns:a16="http://schemas.microsoft.com/office/drawing/2014/main" id="{FC95537B-1F41-43A3-8188-996C3F633199}"/>
              </a:ext>
            </a:extLst>
          </p:cNvPr>
          <p:cNvSpPr/>
          <p:nvPr/>
        </p:nvSpPr>
        <p:spPr>
          <a:xfrm>
            <a:off x="297255" y="779067"/>
            <a:ext cx="108085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Neutron Detector Development at Pulsed Ultra-Strong Neutron Sources</a:t>
            </a:r>
          </a:p>
        </p:txBody>
      </p:sp>
    </p:spTree>
    <p:extLst>
      <p:ext uri="{BB962C8B-B14F-4D97-AF65-F5344CB8AC3E}">
        <p14:creationId xmlns:p14="http://schemas.microsoft.com/office/powerpoint/2010/main" val="1950541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F93A30-25E3-3F2B-BBC8-E034C7F59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deliverable 3.3</a:t>
            </a:r>
          </a:p>
        </p:txBody>
      </p:sp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5BBDDC6C-9E7C-50FF-6A34-9A9232609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935708"/>
              </p:ext>
            </p:extLst>
          </p:nvPr>
        </p:nvGraphicFramePr>
        <p:xfrm>
          <a:off x="986900" y="941136"/>
          <a:ext cx="10218199" cy="6191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2907">
                  <a:extLst>
                    <a:ext uri="{9D8B030D-6E8A-4147-A177-3AD203B41FA5}">
                      <a16:colId xmlns:a16="http://schemas.microsoft.com/office/drawing/2014/main" val="1208986677"/>
                    </a:ext>
                  </a:extLst>
                </a:gridCol>
                <a:gridCol w="9025292">
                  <a:extLst>
                    <a:ext uri="{9D8B030D-6E8A-4147-A177-3AD203B41FA5}">
                      <a16:colId xmlns:a16="http://schemas.microsoft.com/office/drawing/2014/main" val="2396547393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pPr algn="l" fontAlgn="t"/>
                      <a:r>
                        <a:rPr lang="it-IT" sz="2000" u="none" strike="noStrike">
                          <a:effectLst/>
                        </a:rPr>
                        <a:t>D3.3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2000" u="none" strike="noStrike" dirty="0" err="1">
                          <a:effectLst/>
                        </a:rPr>
                        <a:t>Provide</a:t>
                      </a:r>
                      <a:r>
                        <a:rPr lang="it-IT" sz="2000" u="none" strike="noStrike" dirty="0">
                          <a:effectLst/>
                        </a:rPr>
                        <a:t> to the community, </a:t>
                      </a:r>
                      <a:r>
                        <a:rPr lang="it-IT" sz="2000" u="none" strike="noStrike" dirty="0" err="1">
                          <a:effectLst/>
                        </a:rPr>
                        <a:t>upon</a:t>
                      </a:r>
                      <a:r>
                        <a:rPr lang="it-IT" sz="2000" u="none" strike="noStrike" dirty="0">
                          <a:effectLst/>
                        </a:rPr>
                        <a:t> </a:t>
                      </a:r>
                      <a:r>
                        <a:rPr lang="it-IT" sz="2000" u="none" strike="noStrike" dirty="0" err="1">
                          <a:effectLst/>
                        </a:rPr>
                        <a:t>request</a:t>
                      </a:r>
                      <a:r>
                        <a:rPr lang="it-IT" sz="2000" u="none" strike="noStrike" dirty="0">
                          <a:effectLst/>
                        </a:rPr>
                        <a:t>, </a:t>
                      </a:r>
                      <a:r>
                        <a:rPr lang="it-IT" sz="2000" u="none" strike="noStrike" dirty="0" err="1">
                          <a:effectLst/>
                        </a:rPr>
                        <a:t>one</a:t>
                      </a:r>
                      <a:r>
                        <a:rPr lang="it-IT" sz="2000" u="none" strike="noStrike" dirty="0">
                          <a:effectLst/>
                        </a:rPr>
                        <a:t> sample </a:t>
                      </a:r>
                      <a:r>
                        <a:rPr lang="it-IT" sz="2000" u="none" strike="noStrike" dirty="0" err="1">
                          <a:effectLst/>
                        </a:rPr>
                        <a:t>each</a:t>
                      </a:r>
                      <a:r>
                        <a:rPr lang="it-IT" sz="2000" u="none" strike="noStrike" dirty="0">
                          <a:effectLst/>
                        </a:rPr>
                        <a:t> of </a:t>
                      </a:r>
                      <a:r>
                        <a:rPr lang="it-IT" sz="2000" u="none" strike="noStrike" dirty="0" err="1">
                          <a:effectLst/>
                        </a:rPr>
                        <a:t>three</a:t>
                      </a:r>
                      <a:r>
                        <a:rPr lang="it-IT" sz="2000" u="none" strike="noStrike" dirty="0">
                          <a:effectLst/>
                        </a:rPr>
                        <a:t> </a:t>
                      </a:r>
                      <a:r>
                        <a:rPr lang="it-IT" sz="2000" u="none" strike="noStrike" dirty="0" err="1">
                          <a:effectLst/>
                        </a:rPr>
                        <a:t>possible</a:t>
                      </a:r>
                      <a:r>
                        <a:rPr lang="it-IT" sz="2000" u="none" strike="noStrike" dirty="0">
                          <a:effectLst/>
                        </a:rPr>
                        <a:t> </a:t>
                      </a:r>
                      <a:r>
                        <a:rPr lang="it-IT" sz="2000" u="none" strike="noStrike" dirty="0" err="1">
                          <a:effectLst/>
                        </a:rPr>
                        <a:t>scintillator</a:t>
                      </a:r>
                      <a:r>
                        <a:rPr lang="it-IT" sz="2000" u="none" strike="noStrike" dirty="0">
                          <a:effectLst/>
                        </a:rPr>
                        <a:t> </a:t>
                      </a:r>
                      <a:r>
                        <a:rPr lang="it-IT" sz="2000" u="none" strike="noStrike" dirty="0" err="1">
                          <a:effectLst/>
                        </a:rPr>
                        <a:t>materials</a:t>
                      </a:r>
                      <a:r>
                        <a:rPr lang="it-IT" sz="2000" u="none" strike="noStrike" dirty="0">
                          <a:effectLst/>
                        </a:rPr>
                        <a:t> for </a:t>
                      </a:r>
                      <a:r>
                        <a:rPr lang="it-IT" sz="2000" u="none" strike="noStrike" dirty="0" err="1">
                          <a:effectLst/>
                        </a:rPr>
                        <a:t>neutron</a:t>
                      </a:r>
                      <a:r>
                        <a:rPr lang="it-IT" sz="2000" u="none" strike="noStrike" dirty="0">
                          <a:effectLst/>
                        </a:rPr>
                        <a:t> detector in </a:t>
                      </a:r>
                      <a:r>
                        <a:rPr lang="it-IT" sz="2000" u="none" strike="noStrike" dirty="0" err="1">
                          <a:effectLst/>
                        </a:rPr>
                        <a:t>cooperation</a:t>
                      </a:r>
                      <a:r>
                        <a:rPr lang="it-IT" sz="2000" u="none" strike="noStrike" dirty="0">
                          <a:effectLst/>
                        </a:rPr>
                        <a:t> with </a:t>
                      </a:r>
                      <a:r>
                        <a:rPr lang="it-IT" sz="2000" u="none" strike="noStrike" dirty="0" err="1">
                          <a:effectLst/>
                        </a:rPr>
                        <a:t>industry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32378355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EC201302-498E-2363-23F7-25400FBCB1EE}"/>
              </a:ext>
            </a:extLst>
          </p:cNvPr>
          <p:cNvSpPr txBox="1"/>
          <p:nvPr/>
        </p:nvSpPr>
        <p:spPr>
          <a:xfrm>
            <a:off x="986900" y="1639824"/>
            <a:ext cx="410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Deliverable deadline: April 30</a:t>
            </a:r>
            <a:r>
              <a:rPr lang="en-US" b="1" baseline="30000" dirty="0"/>
              <a:t>th</a:t>
            </a:r>
            <a:r>
              <a:rPr lang="en-US" b="1" dirty="0"/>
              <a:t> 2023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D57AA2B-9E88-C050-74D7-D38AC0B2E61F}"/>
              </a:ext>
            </a:extLst>
          </p:cNvPr>
          <p:cNvSpPr txBox="1"/>
          <p:nvPr/>
        </p:nvSpPr>
        <p:spPr>
          <a:xfrm>
            <a:off x="927201" y="2106591"/>
            <a:ext cx="1027789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 a result of the deliverable, 3 sets of neutron detection apparatus are offered for use to the community during laboratory tests or physics experiments. Upon request, the equipment will be leased for a period of at least 12 weeks to the requesting side. Task 3.3 participants declare to provide support during installation, maintenance, data acquisition and analysis . First start-up of eased setup should be supervised by the equipment provider (upon the provider decision). 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</a:rPr>
              <a:t>Available sample scintillation materials:</a:t>
            </a:r>
          </a:p>
          <a:p>
            <a:endParaRPr lang="en-US" dirty="0">
              <a:latin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CLYC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OGS</a:t>
            </a:r>
          </a:p>
          <a:p>
            <a:pPr marL="285750" indent="-285750">
              <a:buFontTx/>
              <a:buChar char="-"/>
            </a:pPr>
            <a:r>
              <a:rPr lang="en-US" dirty="0">
                <a:latin typeface="Calibri" panose="020F0502020204030204" pitchFamily="34" charset="0"/>
              </a:rPr>
              <a:t>Stilbene</a:t>
            </a:r>
          </a:p>
          <a:p>
            <a:endParaRPr lang="en-US" dirty="0"/>
          </a:p>
          <a:p>
            <a:r>
              <a:rPr lang="en-US" dirty="0"/>
              <a:t>And related readout. The availability of materials will announced through the website and the mailing list</a:t>
            </a:r>
          </a:p>
        </p:txBody>
      </p:sp>
    </p:spTree>
    <p:extLst>
      <p:ext uri="{BB962C8B-B14F-4D97-AF65-F5344CB8AC3E}">
        <p14:creationId xmlns:p14="http://schemas.microsoft.com/office/powerpoint/2010/main" val="449623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DF27C5-C0A5-89BF-E56D-EC792400E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3.4 General overview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59C9C9-E9B5-084C-9FC3-3F36795BD62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 techniques to access the nuclear charge of the isotope to be provided for accelerator mass spectrometry, e.g. by ion-gas or ion-laser-interaction</a:t>
            </a:r>
          </a:p>
          <a:p>
            <a:r>
              <a:rPr lang="it-IT" dirty="0" err="1"/>
              <a:t>Develop</a:t>
            </a:r>
            <a:r>
              <a:rPr lang="it-IT" dirty="0"/>
              <a:t> high performance community-</a:t>
            </a:r>
            <a:r>
              <a:rPr lang="it-IT" dirty="0" err="1"/>
              <a:t>accepted</a:t>
            </a:r>
            <a:r>
              <a:rPr lang="it-IT" dirty="0"/>
              <a:t> </a:t>
            </a:r>
            <a:r>
              <a:rPr lang="it-IT" dirty="0" err="1"/>
              <a:t>methods</a:t>
            </a:r>
            <a:r>
              <a:rPr lang="it-IT" dirty="0"/>
              <a:t> to </a:t>
            </a:r>
            <a:r>
              <a:rPr lang="it-IT" dirty="0" err="1"/>
              <a:t>measure</a:t>
            </a:r>
            <a:r>
              <a:rPr lang="it-IT" dirty="0"/>
              <a:t> non-routine AMS </a:t>
            </a:r>
            <a:r>
              <a:rPr lang="it-IT" dirty="0" err="1"/>
              <a:t>isotopes</a:t>
            </a:r>
            <a:r>
              <a:rPr lang="it-IT" dirty="0"/>
              <a:t> of </a:t>
            </a:r>
            <a:r>
              <a:rPr lang="it-IT" dirty="0" err="1"/>
              <a:t>astrophysical</a:t>
            </a:r>
            <a:r>
              <a:rPr lang="it-IT" dirty="0"/>
              <a:t> </a:t>
            </a:r>
            <a:r>
              <a:rPr lang="it-IT" dirty="0" err="1"/>
              <a:t>relevance</a:t>
            </a:r>
            <a:endParaRPr lang="it-IT" dirty="0"/>
          </a:p>
          <a:p>
            <a:pPr marL="0" indent="0">
              <a:buNone/>
            </a:pPr>
            <a:r>
              <a:rPr lang="en-US" b="1" dirty="0"/>
              <a:t>R. </a:t>
            </a:r>
            <a:r>
              <a:rPr lang="en-US" b="1" dirty="0" err="1"/>
              <a:t>Golser</a:t>
            </a:r>
            <a:r>
              <a:rPr lang="en-US" dirty="0"/>
              <a:t>, P. </a:t>
            </a:r>
            <a:r>
              <a:rPr lang="en-US" dirty="0" err="1"/>
              <a:t>Steier</a:t>
            </a:r>
            <a:r>
              <a:rPr lang="en-US" dirty="0"/>
              <a:t>, M. </a:t>
            </a:r>
            <a:r>
              <a:rPr lang="en-US" dirty="0" err="1"/>
              <a:t>Martschini</a:t>
            </a:r>
            <a:r>
              <a:rPr lang="en-US" dirty="0"/>
              <a:t>, D. </a:t>
            </a:r>
            <a:r>
              <a:rPr lang="en-US" dirty="0" err="1"/>
              <a:t>Bemmerer</a:t>
            </a:r>
            <a:r>
              <a:rPr lang="en-US" dirty="0"/>
              <a:t>, A. </a:t>
            </a:r>
            <a:r>
              <a:rPr lang="en-US" dirty="0" err="1"/>
              <a:t>Wallner</a:t>
            </a:r>
            <a:r>
              <a:rPr lang="en-US" dirty="0"/>
              <a:t>, J. </a:t>
            </a:r>
            <a:r>
              <a:rPr lang="en-US" dirty="0" err="1"/>
              <a:t>Lachner</a:t>
            </a:r>
            <a:r>
              <a:rPr lang="en-US" dirty="0"/>
              <a:t>, …</a:t>
            </a:r>
          </a:p>
          <a:p>
            <a:endParaRPr lang="it-IT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542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96C909-09C6-1D47-08D7-4E176EA69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</a:t>
            </a:r>
          </a:p>
        </p:txBody>
      </p:sp>
      <p:sp>
        <p:nvSpPr>
          <p:cNvPr id="3" name="Segnaposto contenuto 4">
            <a:extLst>
              <a:ext uri="{FF2B5EF4-FFF2-40B4-BE49-F238E27FC236}">
                <a16:creationId xmlns:a16="http://schemas.microsoft.com/office/drawing/2014/main" id="{53462CDE-37CF-3128-5E7D-BC5BDAB5D958}"/>
              </a:ext>
            </a:extLst>
          </p:cNvPr>
          <p:cNvSpPr txBox="1">
            <a:spLocks/>
          </p:cNvSpPr>
          <p:nvPr/>
        </p:nvSpPr>
        <p:spPr>
          <a:xfrm>
            <a:off x="633167" y="888476"/>
            <a:ext cx="10925666" cy="508104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JRA1 –WP3 </a:t>
            </a:r>
            <a:r>
              <a:rPr lang="en-US" dirty="0"/>
              <a:t>tackles four key challenges faced by the </a:t>
            </a:r>
            <a:r>
              <a:rPr lang="en-US" dirty="0" err="1"/>
              <a:t>ChETEC</a:t>
            </a:r>
            <a:r>
              <a:rPr lang="en-US" dirty="0"/>
              <a:t>-INFRA </a:t>
            </a:r>
            <a:r>
              <a:rPr lang="en-US" dirty="0" err="1"/>
              <a:t>astronuclear</a:t>
            </a:r>
            <a:r>
              <a:rPr lang="en-US" dirty="0"/>
              <a:t> laboratories that limit progress: </a:t>
            </a:r>
          </a:p>
          <a:p>
            <a:endParaRPr lang="en-US" dirty="0"/>
          </a:p>
          <a:p>
            <a:pPr lvl="1"/>
            <a:r>
              <a:rPr lang="en-US" sz="3000" b="1" dirty="0">
                <a:solidFill>
                  <a:srgbClr val="0070C0"/>
                </a:solidFill>
              </a:rPr>
              <a:t>solid targets </a:t>
            </a:r>
            <a:r>
              <a:rPr lang="en-US" dirty="0"/>
              <a:t>(</a:t>
            </a:r>
            <a:r>
              <a:rPr lang="en-US" b="1" dirty="0"/>
              <a:t>task 3.1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PI R. </a:t>
            </a:r>
            <a:r>
              <a:rPr lang="en-US" dirty="0" err="1">
                <a:solidFill>
                  <a:srgbClr val="FF0000"/>
                </a:solidFill>
              </a:rPr>
              <a:t>Spartà</a:t>
            </a:r>
            <a:r>
              <a:rPr lang="en-US" dirty="0"/>
              <a:t>/INFN, participants: IFIN-HH, ATOMKI, UKE, </a:t>
            </a:r>
            <a:r>
              <a:rPr lang="en-US" dirty="0" err="1"/>
              <a:t>UoC</a:t>
            </a:r>
            <a:r>
              <a:rPr lang="en-US" dirty="0"/>
              <a:t>, CNRS, UNIPD, about 43 person-months) </a:t>
            </a:r>
          </a:p>
          <a:p>
            <a:pPr lvl="1"/>
            <a:endParaRPr lang="en-US" dirty="0"/>
          </a:p>
          <a:p>
            <a:pPr lvl="1"/>
            <a:r>
              <a:rPr lang="en-US" sz="3000" b="1" dirty="0">
                <a:solidFill>
                  <a:srgbClr val="0070C0"/>
                </a:solidFill>
              </a:rPr>
              <a:t>gas targets </a:t>
            </a:r>
            <a:r>
              <a:rPr lang="en-US" dirty="0"/>
              <a:t>(</a:t>
            </a:r>
            <a:r>
              <a:rPr lang="en-US" b="1" dirty="0"/>
              <a:t>task 3.2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PI T. </a:t>
            </a:r>
            <a:r>
              <a:rPr lang="en-US" dirty="0" err="1">
                <a:solidFill>
                  <a:srgbClr val="FF0000"/>
                </a:solidFill>
              </a:rPr>
              <a:t>Szücs</a:t>
            </a:r>
            <a:r>
              <a:rPr lang="en-US" dirty="0"/>
              <a:t>/ATOMKI, participants: HZDR, CNRS, TUD, UMIL, UNIPD, about 17 person-months)</a:t>
            </a:r>
          </a:p>
          <a:p>
            <a:pPr lvl="1"/>
            <a:endParaRPr lang="en-US" dirty="0"/>
          </a:p>
          <a:p>
            <a:pPr lvl="1"/>
            <a:r>
              <a:rPr lang="en-US" sz="3000" b="1" dirty="0">
                <a:solidFill>
                  <a:srgbClr val="0070C0"/>
                </a:solidFill>
              </a:rPr>
              <a:t>neutron detection </a:t>
            </a:r>
            <a:r>
              <a:rPr lang="en-US" dirty="0"/>
              <a:t>(</a:t>
            </a:r>
            <a:r>
              <a:rPr lang="en-US" b="1" dirty="0"/>
              <a:t>task 3.3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PI L. </a:t>
            </a:r>
            <a:r>
              <a:rPr lang="en-US" dirty="0" err="1">
                <a:solidFill>
                  <a:srgbClr val="FF0000"/>
                </a:solidFill>
              </a:rPr>
              <a:t>Swiderski</a:t>
            </a:r>
            <a:r>
              <a:rPr lang="en-US" dirty="0"/>
              <a:t>/NCBJ, participants: INFN, PTB, ISMA*, UNIPD, about 32 person-months)</a:t>
            </a:r>
          </a:p>
          <a:p>
            <a:pPr lvl="1"/>
            <a:endParaRPr lang="en-US" dirty="0"/>
          </a:p>
          <a:p>
            <a:pPr lvl="1"/>
            <a:r>
              <a:rPr lang="en-US" sz="3000" b="1" dirty="0">
                <a:solidFill>
                  <a:srgbClr val="0070C0"/>
                </a:solidFill>
              </a:rPr>
              <a:t>accelerator mass spectrometry</a:t>
            </a:r>
            <a:r>
              <a:rPr lang="en-US" dirty="0"/>
              <a:t>: production of nuclear charge separated beams (</a:t>
            </a:r>
            <a:r>
              <a:rPr lang="en-US" b="1" dirty="0"/>
              <a:t>task 3.4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</a:rPr>
              <a:t>PI Robin </a:t>
            </a:r>
            <a:r>
              <a:rPr lang="en-US" dirty="0" err="1">
                <a:solidFill>
                  <a:srgbClr val="FF0000"/>
                </a:solidFill>
              </a:rPr>
              <a:t>Golser</a:t>
            </a:r>
            <a:r>
              <a:rPr lang="en-US" dirty="0"/>
              <a:t>/UNIVIE, participants: HZDR, about 12 person-months)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2F211D-B0BC-2ACA-D025-87C058DF9DEF}"/>
              </a:ext>
            </a:extLst>
          </p:cNvPr>
          <p:cNvSpPr/>
          <p:nvPr/>
        </p:nvSpPr>
        <p:spPr>
          <a:xfrm>
            <a:off x="141659" y="5661747"/>
            <a:ext cx="119086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1400" dirty="0"/>
              <a:t>*External collaboration – no person-months                                     GUF IS INVOLVED IN ALL THE ACTIVITIES CONCERNING THE WEBSITE</a:t>
            </a:r>
          </a:p>
        </p:txBody>
      </p:sp>
    </p:spTree>
    <p:extLst>
      <p:ext uri="{BB962C8B-B14F-4D97-AF65-F5344CB8AC3E}">
        <p14:creationId xmlns:p14="http://schemas.microsoft.com/office/powerpoint/2010/main" val="174313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F1971D-8C38-85F1-791E-40B7FE7D4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Improvements</a:t>
            </a:r>
            <a:r>
              <a:rPr lang="it-IT" b="0" i="0" u="none" strike="noStrike">
                <a:effectLst/>
                <a:latin typeface="Arial" panose="020B0604020202020204" pitchFamily="34" charset="0"/>
              </a:rPr>
              <a:t> in tools and techniques </a:t>
            </a:r>
            <a:endParaRPr lang="en-US" dirty="0"/>
          </a:p>
        </p:txBody>
      </p:sp>
      <p:sp>
        <p:nvSpPr>
          <p:cNvPr id="3" name="Rechteck 3">
            <a:extLst>
              <a:ext uri="{FF2B5EF4-FFF2-40B4-BE49-F238E27FC236}">
                <a16:creationId xmlns:a16="http://schemas.microsoft.com/office/drawing/2014/main" id="{390824E6-A9D4-932C-1E41-E4D4A3C159C5}"/>
              </a:ext>
            </a:extLst>
          </p:cNvPr>
          <p:cNvSpPr/>
          <p:nvPr/>
        </p:nvSpPr>
        <p:spPr>
          <a:xfrm>
            <a:off x="342022" y="5116655"/>
            <a:ext cx="11507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Currently, ILIAMS 2.0 is prepared for commissioning. The protocol for the chemical</a:t>
            </a:r>
            <a:r>
              <a:rPr lang="en-US" baseline="0" dirty="0"/>
              <a:t> preparation of </a:t>
            </a:r>
            <a:r>
              <a:rPr lang="en-US" dirty="0"/>
              <a:t>HfF</a:t>
            </a:r>
            <a:r>
              <a:rPr lang="en-US" baseline="-25000" dirty="0"/>
              <a:t>4</a:t>
            </a:r>
            <a:r>
              <a:rPr lang="en-US" dirty="0"/>
              <a:t> targets needs further refinement, as the Hf is buried in still too large amounts of</a:t>
            </a:r>
            <a:r>
              <a:rPr lang="en-US" baseline="0" dirty="0"/>
              <a:t> matrix elements. </a:t>
            </a:r>
          </a:p>
        </p:txBody>
      </p:sp>
      <p:pic>
        <p:nvPicPr>
          <p:cNvPr id="4" name="Immagine 3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9988CC4A-6EBE-5B7F-D5B3-0C256C37F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9" y="1364372"/>
            <a:ext cx="4451973" cy="29737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F6F8DD-6A5F-0E86-9553-2F7B0DBBDBED}"/>
              </a:ext>
            </a:extLst>
          </p:cNvPr>
          <p:cNvSpPr txBox="1"/>
          <p:nvPr/>
        </p:nvSpPr>
        <p:spPr>
          <a:xfrm>
            <a:off x="4784651" y="1095014"/>
            <a:ext cx="7159254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 the Vienna Environmental Research Accelerator (VERA) together with HZDR we develop an enhanced version for ion-laser interaction mass spectrometry (ILIAMS 2.0) to suppress challenging medium-mass isobars. It uses a radio-frequency quadrupole ion-guide filled with buffer-gas (He and O</a:t>
            </a:r>
            <a:r>
              <a:rPr lang="en-US" baseline="-25000" dirty="0"/>
              <a:t>2</a:t>
            </a:r>
            <a:r>
              <a:rPr lang="en-US" dirty="0"/>
              <a:t>), where an intense laser beam overlaps with the ion beam. Less-strongly bound isobaric species (</a:t>
            </a:r>
            <a:r>
              <a:rPr lang="en-US" baseline="30000" dirty="0"/>
              <a:t>182</a:t>
            </a:r>
            <a:r>
              <a:rPr lang="en-US" dirty="0"/>
              <a:t>WF</a:t>
            </a:r>
            <a:r>
              <a:rPr lang="en-US" baseline="-25000" dirty="0"/>
              <a:t>5</a:t>
            </a:r>
            <a:r>
              <a:rPr lang="en-US" baseline="30000" dirty="0"/>
              <a:t>−</a:t>
            </a:r>
            <a:r>
              <a:rPr lang="en-US" dirty="0"/>
              <a:t>) are removed, while wanted species (</a:t>
            </a:r>
            <a:r>
              <a:rPr lang="en-US" baseline="30000" dirty="0"/>
              <a:t>182</a:t>
            </a:r>
            <a:r>
              <a:rPr lang="en-US" dirty="0"/>
              <a:t>HfF</a:t>
            </a:r>
            <a:r>
              <a:rPr lang="en-US" baseline="-25000" dirty="0"/>
              <a:t>5</a:t>
            </a:r>
            <a:r>
              <a:rPr lang="en-US" baseline="30000" dirty="0"/>
              <a:t>−</a:t>
            </a:r>
            <a:r>
              <a:rPr lang="en-US" dirty="0"/>
              <a:t>) remain unaffected. </a:t>
            </a:r>
          </a:p>
          <a:p>
            <a:endParaRPr lang="en-US" dirty="0"/>
          </a:p>
          <a:p>
            <a:r>
              <a:rPr lang="en-US" dirty="0"/>
              <a:t>ILIAMS 2.0 will accept large emittance ion beams and will feature a UV-laser to destroy and/or neutralize WF</a:t>
            </a:r>
            <a:r>
              <a:rPr lang="en-US" baseline="-25000" dirty="0"/>
              <a:t>5</a:t>
            </a:r>
            <a:r>
              <a:rPr lang="en-US" baseline="30000" dirty="0"/>
              <a:t>−</a:t>
            </a:r>
            <a:r>
              <a:rPr lang="en-US" dirty="0"/>
              <a:t>. Additional challenges for </a:t>
            </a:r>
            <a:r>
              <a:rPr lang="en-US" baseline="30000" dirty="0"/>
              <a:t>182</a:t>
            </a:r>
            <a:r>
              <a:rPr lang="en-US" dirty="0"/>
              <a:t>Hf detection are (a) the chemical preparation of HfF</a:t>
            </a:r>
            <a:r>
              <a:rPr lang="en-US" baseline="-25000" dirty="0"/>
              <a:t>4</a:t>
            </a:r>
            <a:r>
              <a:rPr lang="en-US" dirty="0"/>
              <a:t> AMS targets from deep-sea </a:t>
            </a:r>
            <a:r>
              <a:rPr lang="en-US" dirty="0" err="1"/>
              <a:t>MnFe</a:t>
            </a:r>
            <a:r>
              <a:rPr lang="en-US" dirty="0"/>
              <a:t> crusts and (b) fabrication of reliable low-level (</a:t>
            </a:r>
            <a:r>
              <a:rPr lang="en-US" baseline="30000" dirty="0"/>
              <a:t>182</a:t>
            </a:r>
            <a:r>
              <a:rPr lang="en-US" dirty="0"/>
              <a:t>Hf/Hf ≃ 10</a:t>
            </a:r>
            <a:r>
              <a:rPr lang="en-US" baseline="30000" dirty="0"/>
              <a:t>−13</a:t>
            </a:r>
            <a:r>
              <a:rPr lang="en-US" dirty="0"/>
              <a:t>) reference materials. </a:t>
            </a:r>
          </a:p>
        </p:txBody>
      </p:sp>
    </p:spTree>
    <p:extLst>
      <p:ext uri="{BB962C8B-B14F-4D97-AF65-F5344CB8AC3E}">
        <p14:creationId xmlns:p14="http://schemas.microsoft.com/office/powerpoint/2010/main" val="17584262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BB0F2-2331-AB9C-25AA-8554CC115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AMS for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Calcium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Samples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43428B0-BCBF-BEDF-386D-914FBBE1B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21" y="885140"/>
            <a:ext cx="4707076" cy="336975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B52C25-981A-5D78-B86A-92FBB245D756}"/>
              </a:ext>
            </a:extLst>
          </p:cNvPr>
          <p:cNvSpPr txBox="1"/>
          <p:nvPr/>
        </p:nvSpPr>
        <p:spPr>
          <a:xfrm>
            <a:off x="99010" y="4254892"/>
            <a:ext cx="59969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Comparison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of </a:t>
            </a:r>
            <a:r>
              <a:rPr lang="it-IT" b="0" i="0" u="none" strike="noStrike" baseline="30000" dirty="0">
                <a:effectLst/>
                <a:latin typeface="Arial" panose="020B0604020202020204" pitchFamily="34" charset="0"/>
              </a:rPr>
              <a:t>41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Ca/</a:t>
            </a:r>
            <a:r>
              <a:rPr lang="it-IT" b="0" i="0" u="none" strike="noStrike" baseline="30000" dirty="0">
                <a:effectLst/>
                <a:latin typeface="Arial" panose="020B0604020202020204" pitchFamily="34" charset="0"/>
              </a:rPr>
              <a:t>40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Ca of the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stony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meteorite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Dhurmsala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measured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by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classical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AMS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at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the 6 MV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accelerator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facilities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at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Dresden (DREAMS) and Zurich (ETH), the 14 MV one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at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Canberra (ANU), and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without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chemically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-processing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at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the 3 MV Vienna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Environmental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Research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Accelerator (VERA)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using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ILIAMS.</a:t>
            </a:r>
            <a:endParaRPr lang="en-US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1EF62C-5F56-EAEA-EB8C-E4B3CE8EBBF6}"/>
              </a:ext>
            </a:extLst>
          </p:cNvPr>
          <p:cNvSpPr txBox="1"/>
          <p:nvPr/>
        </p:nvSpPr>
        <p:spPr>
          <a:xfrm>
            <a:off x="6305702" y="1379575"/>
            <a:ext cx="556539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Impressive progress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has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been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demonstrated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in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measuring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baseline="30000" dirty="0">
                <a:effectLst/>
                <a:latin typeface="Arial" panose="020B0604020202020204" pitchFamily="34" charset="0"/>
              </a:rPr>
              <a:t>41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Ca/</a:t>
            </a:r>
            <a:r>
              <a:rPr lang="it-IT" b="0" i="0" u="none" strike="noStrike" baseline="30000" dirty="0">
                <a:effectLst/>
                <a:latin typeface="Arial" panose="020B0604020202020204" pitchFamily="34" charset="0"/>
              </a:rPr>
              <a:t>40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Ca in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stony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meteorites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(e.g.,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Dhurmsala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,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Kindberg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and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Knyahinya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). </a:t>
            </a:r>
          </a:p>
          <a:p>
            <a:endParaRPr lang="it-IT" dirty="0">
              <a:latin typeface="Arial" panose="020B0604020202020204" pitchFamily="34" charset="0"/>
            </a:endParaRPr>
          </a:p>
          <a:p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Time-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consuming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, labour intensive and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cumbersome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chemical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preparation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can be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entirely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omitted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,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thus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establishing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instrumental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AMS (IAMS). </a:t>
            </a:r>
          </a:p>
          <a:p>
            <a:endParaRPr lang="it-IT" dirty="0">
              <a:latin typeface="Arial" panose="020B0604020202020204" pitchFamily="34" charset="0"/>
            </a:endParaRPr>
          </a:p>
          <a:p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The new IAMS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results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are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fully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comparable to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earlier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data from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larger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AMS facilities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using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sophisticated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chemical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preparation</a:t>
            </a:r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 of CaF2 and CaH2, </a:t>
            </a:r>
            <a:r>
              <a:rPr lang="it-IT" b="0" i="0" u="none" strike="noStrike" dirty="0" err="1">
                <a:effectLst/>
                <a:latin typeface="Arial" panose="020B0604020202020204" pitchFamily="34" charset="0"/>
              </a:rPr>
              <a:t>respectively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74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D7BBB-E646-8241-C6AB-6BC930C17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187A9739-7290-54E8-45C8-FF26D02B4E63}"/>
              </a:ext>
            </a:extLst>
          </p:cNvPr>
          <p:cNvSpPr txBox="1"/>
          <p:nvPr/>
        </p:nvSpPr>
        <p:spPr>
          <a:xfrm>
            <a:off x="0" y="241333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/>
              <a:t>THANKS FOR YOUR ATTENTION </a:t>
            </a:r>
          </a:p>
        </p:txBody>
      </p:sp>
    </p:spTree>
    <p:extLst>
      <p:ext uri="{BB962C8B-B14F-4D97-AF65-F5344CB8AC3E}">
        <p14:creationId xmlns:p14="http://schemas.microsoft.com/office/powerpoint/2010/main" val="12069128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A25A74-2606-00E8-9ACC-46E55F431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3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5F4477-B8CD-4175-6670-2CA99B942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Deliverables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78C85D0-F2E8-22DE-4E18-F2CA0C19E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50929"/>
            <a:ext cx="5939002" cy="621964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C873B0B1-1B52-D73C-2714-543F259C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002" y="4750929"/>
            <a:ext cx="5915877" cy="955873"/>
          </a:xfrm>
          <a:prstGeom prst="rect">
            <a:avLst/>
          </a:prstGeom>
        </p:spPr>
      </p:pic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40C9C0A6-0C9C-80C4-4BB5-9FA9DF473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710853"/>
              </p:ext>
            </p:extLst>
          </p:nvPr>
        </p:nvGraphicFramePr>
        <p:xfrm>
          <a:off x="986900" y="1049122"/>
          <a:ext cx="10218199" cy="304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2907">
                  <a:extLst>
                    <a:ext uri="{9D8B030D-6E8A-4147-A177-3AD203B41FA5}">
                      <a16:colId xmlns:a16="http://schemas.microsoft.com/office/drawing/2014/main" val="4026711932"/>
                    </a:ext>
                  </a:extLst>
                </a:gridCol>
                <a:gridCol w="9025292">
                  <a:extLst>
                    <a:ext uri="{9D8B030D-6E8A-4147-A177-3AD203B41FA5}">
                      <a16:colId xmlns:a16="http://schemas.microsoft.com/office/drawing/2014/main" val="787620654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 dirty="0">
                          <a:effectLst/>
                        </a:rPr>
                        <a:t>D3.1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 dirty="0">
                          <a:effectLst/>
                        </a:rPr>
                        <a:t>Report on the </a:t>
                      </a:r>
                      <a:r>
                        <a:rPr lang="it-IT" sz="1100" u="none" strike="noStrike" dirty="0" err="1">
                          <a:effectLst/>
                        </a:rPr>
                        <a:t>experimental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techniques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used</a:t>
                      </a:r>
                      <a:r>
                        <a:rPr lang="it-IT" sz="1100" u="none" strike="noStrike" dirty="0">
                          <a:effectLst/>
                        </a:rPr>
                        <a:t> for </a:t>
                      </a:r>
                      <a:r>
                        <a:rPr lang="it-IT" sz="1100" u="none" strike="noStrike" dirty="0" err="1">
                          <a:effectLst/>
                        </a:rPr>
                        <a:t>solid</a:t>
                      </a:r>
                      <a:r>
                        <a:rPr lang="it-IT" sz="1100" u="none" strike="noStrike" dirty="0">
                          <a:effectLst/>
                        </a:rPr>
                        <a:t> target production on the </a:t>
                      </a:r>
                      <a:r>
                        <a:rPr lang="it-IT" sz="1100" u="none" strike="noStrike" dirty="0" err="1">
                          <a:effectLst/>
                        </a:rPr>
                        <a:t>project</a:t>
                      </a:r>
                      <a:r>
                        <a:rPr lang="it-IT" sz="1100" u="none" strike="noStrike" dirty="0">
                          <a:effectLst/>
                        </a:rPr>
                        <a:t> web site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708720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 dirty="0">
                          <a:effectLst/>
                        </a:rPr>
                        <a:t>D3.2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 dirty="0">
                          <a:effectLst/>
                        </a:rPr>
                        <a:t>Report on the </a:t>
                      </a:r>
                      <a:r>
                        <a:rPr lang="it-IT" sz="1100" u="none" strike="noStrike" dirty="0" err="1">
                          <a:effectLst/>
                        </a:rPr>
                        <a:t>development</a:t>
                      </a:r>
                      <a:r>
                        <a:rPr lang="it-IT" sz="1100" u="none" strike="noStrike" dirty="0">
                          <a:effectLst/>
                        </a:rPr>
                        <a:t> of a gas-jet target with in-</a:t>
                      </a:r>
                      <a:r>
                        <a:rPr lang="it-IT" sz="1100" u="none" strike="noStrike" dirty="0" err="1">
                          <a:effectLst/>
                        </a:rPr>
                        <a:t>beam</a:t>
                      </a:r>
                      <a:r>
                        <a:rPr lang="it-IT" sz="1100" u="none" strike="noStrike" dirty="0">
                          <a:effectLst/>
                        </a:rPr>
                        <a:t> target </a:t>
                      </a:r>
                      <a:r>
                        <a:rPr lang="it-IT" sz="1100" u="none" strike="noStrike" dirty="0" err="1">
                          <a:effectLst/>
                        </a:rPr>
                        <a:t>thickness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diagnostic</a:t>
                      </a:r>
                      <a:r>
                        <a:rPr lang="it-IT" sz="1100" u="none" strike="noStrike" dirty="0">
                          <a:effectLst/>
                        </a:rPr>
                        <a:t>, on the </a:t>
                      </a:r>
                      <a:r>
                        <a:rPr lang="it-IT" sz="1100" u="none" strike="noStrike" dirty="0" err="1">
                          <a:effectLst/>
                        </a:rPr>
                        <a:t>project</a:t>
                      </a:r>
                      <a:r>
                        <a:rPr lang="it-IT" sz="1100" u="none" strike="noStrike" dirty="0">
                          <a:effectLst/>
                        </a:rPr>
                        <a:t> web site and in a </a:t>
                      </a:r>
                      <a:r>
                        <a:rPr lang="it-IT" sz="1100" u="none" strike="noStrike" dirty="0" err="1">
                          <a:effectLst/>
                        </a:rPr>
                        <a:t>scientific</a:t>
                      </a:r>
                      <a:r>
                        <a:rPr lang="it-IT" sz="1100" u="none" strike="noStrike" dirty="0">
                          <a:effectLst/>
                        </a:rPr>
                        <a:t> journal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41394671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>
                          <a:effectLst/>
                        </a:rPr>
                        <a:t>D3.3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 dirty="0" err="1">
                          <a:effectLst/>
                        </a:rPr>
                        <a:t>Provide</a:t>
                      </a:r>
                      <a:r>
                        <a:rPr lang="it-IT" sz="1100" u="none" strike="noStrike" dirty="0">
                          <a:effectLst/>
                        </a:rPr>
                        <a:t> to the community, </a:t>
                      </a:r>
                      <a:r>
                        <a:rPr lang="it-IT" sz="1100" u="none" strike="noStrike" dirty="0" err="1">
                          <a:effectLst/>
                        </a:rPr>
                        <a:t>upon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request</a:t>
                      </a:r>
                      <a:r>
                        <a:rPr lang="it-IT" sz="1100" u="none" strike="noStrike" dirty="0">
                          <a:effectLst/>
                        </a:rPr>
                        <a:t>, </a:t>
                      </a:r>
                      <a:r>
                        <a:rPr lang="it-IT" sz="1100" u="none" strike="noStrike" dirty="0" err="1">
                          <a:effectLst/>
                        </a:rPr>
                        <a:t>one</a:t>
                      </a:r>
                      <a:r>
                        <a:rPr lang="it-IT" sz="1100" u="none" strike="noStrike" dirty="0">
                          <a:effectLst/>
                        </a:rPr>
                        <a:t> sample </a:t>
                      </a:r>
                      <a:r>
                        <a:rPr lang="it-IT" sz="1100" u="none" strike="noStrike" dirty="0" err="1">
                          <a:effectLst/>
                        </a:rPr>
                        <a:t>each</a:t>
                      </a:r>
                      <a:r>
                        <a:rPr lang="it-IT" sz="1100" u="none" strike="noStrike" dirty="0">
                          <a:effectLst/>
                        </a:rPr>
                        <a:t> of </a:t>
                      </a:r>
                      <a:r>
                        <a:rPr lang="it-IT" sz="1100" u="none" strike="noStrike" dirty="0" err="1">
                          <a:effectLst/>
                        </a:rPr>
                        <a:t>three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possible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scintillator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materials</a:t>
                      </a:r>
                      <a:r>
                        <a:rPr lang="it-IT" sz="1100" u="none" strike="noStrike" dirty="0">
                          <a:effectLst/>
                        </a:rPr>
                        <a:t> for </a:t>
                      </a:r>
                      <a:r>
                        <a:rPr lang="it-IT" sz="1100" u="none" strike="noStrike" dirty="0" err="1">
                          <a:effectLst/>
                        </a:rPr>
                        <a:t>neutron</a:t>
                      </a:r>
                      <a:r>
                        <a:rPr lang="it-IT" sz="1100" u="none" strike="noStrike" dirty="0">
                          <a:effectLst/>
                        </a:rPr>
                        <a:t> detector in </a:t>
                      </a:r>
                      <a:r>
                        <a:rPr lang="it-IT" sz="1100" u="none" strike="noStrike" dirty="0" err="1">
                          <a:effectLst/>
                        </a:rPr>
                        <a:t>cooperation</a:t>
                      </a:r>
                      <a:r>
                        <a:rPr lang="it-IT" sz="1100" u="none" strike="noStrike" dirty="0">
                          <a:effectLst/>
                        </a:rPr>
                        <a:t> with </a:t>
                      </a:r>
                      <a:r>
                        <a:rPr lang="it-IT" sz="1100" u="none" strike="noStrike" dirty="0" err="1">
                          <a:effectLst/>
                        </a:rPr>
                        <a:t>industry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206798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>
                          <a:effectLst/>
                        </a:rPr>
                        <a:t>D3.4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>
                          <a:effectLst/>
                        </a:rPr>
                        <a:t>Report on testing by radioactive sources and beam bombardment of the solid targets produced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42291188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>
                          <a:effectLst/>
                        </a:rPr>
                        <a:t>D3.5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 dirty="0">
                          <a:effectLst/>
                        </a:rPr>
                        <a:t>Report, on </a:t>
                      </a:r>
                      <a:r>
                        <a:rPr lang="it-IT" sz="1100" u="none" strike="noStrike" dirty="0" err="1">
                          <a:effectLst/>
                        </a:rPr>
                        <a:t>ChETEC</a:t>
                      </a:r>
                      <a:r>
                        <a:rPr lang="it-IT" sz="1100" u="none" strike="noStrike" dirty="0">
                          <a:effectLst/>
                        </a:rPr>
                        <a:t>-INFRA web site, on community-</a:t>
                      </a:r>
                      <a:r>
                        <a:rPr lang="it-IT" sz="1100" u="none" strike="noStrike" dirty="0" err="1">
                          <a:effectLst/>
                        </a:rPr>
                        <a:t>accepted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methods</a:t>
                      </a:r>
                      <a:r>
                        <a:rPr lang="it-IT" sz="1100" u="none" strike="noStrike" dirty="0">
                          <a:effectLst/>
                        </a:rPr>
                        <a:t> to </a:t>
                      </a:r>
                      <a:r>
                        <a:rPr lang="it-IT" sz="1100" u="none" strike="noStrike" dirty="0" err="1">
                          <a:effectLst/>
                        </a:rPr>
                        <a:t>measure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two</a:t>
                      </a:r>
                      <a:r>
                        <a:rPr lang="it-IT" sz="1100" u="none" strike="noStrike" dirty="0">
                          <a:effectLst/>
                        </a:rPr>
                        <a:t> non-routine AMS </a:t>
                      </a:r>
                      <a:r>
                        <a:rPr lang="it-IT" sz="1100" u="none" strike="noStrike" dirty="0" err="1">
                          <a:effectLst/>
                        </a:rPr>
                        <a:t>isotopes</a:t>
                      </a:r>
                      <a:r>
                        <a:rPr lang="it-IT" sz="1100" u="none" strike="noStrike" dirty="0">
                          <a:effectLst/>
                        </a:rPr>
                        <a:t> of </a:t>
                      </a:r>
                      <a:r>
                        <a:rPr lang="it-IT" sz="1100" u="none" strike="noStrike" dirty="0" err="1">
                          <a:effectLst/>
                        </a:rPr>
                        <a:t>astrophysical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relevance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03515269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>
                          <a:effectLst/>
                        </a:rPr>
                        <a:t>D3.6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 dirty="0" err="1">
                          <a:effectLst/>
                        </a:rPr>
                        <a:t>Scientific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publication</a:t>
                      </a:r>
                      <a:r>
                        <a:rPr lang="it-IT" sz="1100" u="none" strike="noStrike" dirty="0">
                          <a:effectLst/>
                        </a:rPr>
                        <a:t> on </a:t>
                      </a:r>
                      <a:r>
                        <a:rPr lang="it-IT" sz="1100" u="none" strike="noStrike" dirty="0" err="1">
                          <a:effectLst/>
                        </a:rPr>
                        <a:t>isobar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suppression</a:t>
                      </a:r>
                      <a:r>
                        <a:rPr lang="it-IT" sz="1100" u="none" strike="noStrike" dirty="0">
                          <a:effectLst/>
                        </a:rPr>
                        <a:t> by </a:t>
                      </a:r>
                      <a:r>
                        <a:rPr lang="it-IT" sz="1100" u="none" strike="noStrike" dirty="0" err="1">
                          <a:effectLst/>
                        </a:rPr>
                        <a:t>ion</a:t>
                      </a:r>
                      <a:r>
                        <a:rPr lang="it-IT" sz="1100" u="none" strike="noStrike" dirty="0">
                          <a:effectLst/>
                        </a:rPr>
                        <a:t>-gas or </a:t>
                      </a:r>
                      <a:r>
                        <a:rPr lang="it-IT" sz="1100" u="none" strike="noStrike" dirty="0" err="1">
                          <a:effectLst/>
                        </a:rPr>
                        <a:t>ion</a:t>
                      </a:r>
                      <a:r>
                        <a:rPr lang="it-IT" sz="1100" u="none" strike="noStrike" dirty="0">
                          <a:effectLst/>
                        </a:rPr>
                        <a:t>-laser-</a:t>
                      </a:r>
                      <a:r>
                        <a:rPr lang="it-IT" sz="1100" u="none" strike="noStrike" dirty="0" err="1">
                          <a:effectLst/>
                        </a:rPr>
                        <a:t>interaction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45897424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>
                          <a:effectLst/>
                        </a:rPr>
                        <a:t>D3.7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>
                          <a:effectLst/>
                        </a:rPr>
                        <a:t>Publication on ChETEC-INFRA web site and in a scientific journal of target production protocols, characterization procedures, and results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68015763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>
                          <a:effectLst/>
                        </a:rPr>
                        <a:t>D3.8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 dirty="0">
                          <a:effectLst/>
                        </a:rPr>
                        <a:t>Report on the </a:t>
                      </a:r>
                      <a:r>
                        <a:rPr lang="it-IT" sz="1100" u="none" strike="noStrike" dirty="0" err="1">
                          <a:effectLst/>
                        </a:rPr>
                        <a:t>development</a:t>
                      </a:r>
                      <a:r>
                        <a:rPr lang="it-IT" sz="1100" u="none" strike="noStrike" dirty="0">
                          <a:effectLst/>
                        </a:rPr>
                        <a:t> of a gas </a:t>
                      </a:r>
                      <a:r>
                        <a:rPr lang="it-IT" sz="1100" u="none" strike="noStrike" dirty="0" err="1">
                          <a:effectLst/>
                        </a:rPr>
                        <a:t>cell</a:t>
                      </a:r>
                      <a:r>
                        <a:rPr lang="it-IT" sz="1100" u="none" strike="noStrike" dirty="0">
                          <a:effectLst/>
                        </a:rPr>
                        <a:t> target to be </a:t>
                      </a:r>
                      <a:r>
                        <a:rPr lang="it-IT" sz="1100" u="none" strike="noStrike" dirty="0" err="1">
                          <a:effectLst/>
                        </a:rPr>
                        <a:t>used</a:t>
                      </a:r>
                      <a:r>
                        <a:rPr lang="it-IT" sz="1100" u="none" strike="noStrike" dirty="0">
                          <a:effectLst/>
                        </a:rPr>
                        <a:t> for </a:t>
                      </a:r>
                      <a:r>
                        <a:rPr lang="it-IT" sz="1100" u="none" strike="noStrike" dirty="0" err="1">
                          <a:effectLst/>
                        </a:rPr>
                        <a:t>angular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distribution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measurements</a:t>
                      </a:r>
                      <a:r>
                        <a:rPr lang="it-IT" sz="1100" u="none" strike="noStrike" dirty="0">
                          <a:effectLst/>
                        </a:rPr>
                        <a:t>, on the </a:t>
                      </a:r>
                      <a:r>
                        <a:rPr lang="it-IT" sz="1100" u="none" strike="noStrike" dirty="0" err="1">
                          <a:effectLst/>
                        </a:rPr>
                        <a:t>project</a:t>
                      </a:r>
                      <a:r>
                        <a:rPr lang="it-IT" sz="1100" u="none" strike="noStrike" dirty="0">
                          <a:effectLst/>
                        </a:rPr>
                        <a:t> web site and in a </a:t>
                      </a:r>
                      <a:r>
                        <a:rPr lang="it-IT" sz="1100" u="none" strike="noStrike" dirty="0" err="1">
                          <a:effectLst/>
                        </a:rPr>
                        <a:t>scientific</a:t>
                      </a:r>
                      <a:r>
                        <a:rPr lang="it-IT" sz="1100" u="none" strike="noStrike" dirty="0">
                          <a:effectLst/>
                        </a:rPr>
                        <a:t> journal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421078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>
                          <a:effectLst/>
                        </a:rPr>
                        <a:t>D3.9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it-IT" sz="1100" u="none" strike="noStrike" dirty="0">
                          <a:effectLst/>
                        </a:rPr>
                        <a:t>Report on the </a:t>
                      </a:r>
                      <a:r>
                        <a:rPr lang="it-IT" sz="1100" u="none" strike="noStrike" dirty="0" err="1">
                          <a:effectLst/>
                        </a:rPr>
                        <a:t>ChETEC</a:t>
                      </a:r>
                      <a:r>
                        <a:rPr lang="it-IT" sz="1100" u="none" strike="noStrike" dirty="0">
                          <a:effectLst/>
                        </a:rPr>
                        <a:t>-INFRA web site on </a:t>
                      </a:r>
                      <a:r>
                        <a:rPr lang="it-IT" sz="1100" u="none" strike="noStrike" dirty="0" err="1">
                          <a:effectLst/>
                        </a:rPr>
                        <a:t>different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materials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studied</a:t>
                      </a:r>
                      <a:r>
                        <a:rPr lang="it-IT" sz="1100" u="none" strike="noStrike" dirty="0">
                          <a:effectLst/>
                        </a:rPr>
                        <a:t> for </a:t>
                      </a:r>
                      <a:r>
                        <a:rPr lang="it-IT" sz="1100" u="none" strike="noStrike" dirty="0" err="1">
                          <a:effectLst/>
                        </a:rPr>
                        <a:t>neutron</a:t>
                      </a:r>
                      <a:r>
                        <a:rPr lang="it-IT" sz="1100" u="none" strike="noStrike" dirty="0">
                          <a:effectLst/>
                        </a:rPr>
                        <a:t> </a:t>
                      </a:r>
                      <a:r>
                        <a:rPr lang="it-IT" sz="1100" u="none" strike="noStrike" dirty="0" err="1">
                          <a:effectLst/>
                        </a:rPr>
                        <a:t>detection</a:t>
                      </a:r>
                      <a:r>
                        <a:rPr lang="it-IT" sz="1100" u="none" strike="noStrike" dirty="0">
                          <a:effectLst/>
                        </a:rPr>
                        <a:t> and position sensitive </a:t>
                      </a:r>
                      <a:r>
                        <a:rPr lang="it-IT" sz="1100" u="none" strike="noStrike" dirty="0" err="1">
                          <a:effectLst/>
                        </a:rPr>
                        <a:t>neutron</a:t>
                      </a:r>
                      <a:r>
                        <a:rPr lang="it-IT" sz="1100" u="none" strike="noStrike" dirty="0">
                          <a:effectLst/>
                        </a:rPr>
                        <a:t> detectors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131124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7708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1FD41A-9B90-2BAD-8821-CB8A14C1C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Gantt chart</a:t>
            </a:r>
          </a:p>
        </p:txBody>
      </p:sp>
      <p:pic>
        <p:nvPicPr>
          <p:cNvPr id="5" name="Immagine 4" descr="Immagine che contiene testo, schermata, numero&#10;&#10;Descrizione generata automaticamente">
            <a:extLst>
              <a:ext uri="{FF2B5EF4-FFF2-40B4-BE49-F238E27FC236}">
                <a16:creationId xmlns:a16="http://schemas.microsoft.com/office/drawing/2014/main" id="{DC4500A5-915D-CE3B-3990-E90FE0C51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35" y="930930"/>
            <a:ext cx="9939130" cy="4996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06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45E337-CA6B-55E8-8D1F-B29DE018A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3.1 General overview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651560-62FF-168F-2E5D-EEC385EA68DC}"/>
              </a:ext>
            </a:extLst>
          </p:cNvPr>
          <p:cNvSpPr txBox="1">
            <a:spLocks/>
          </p:cNvSpPr>
          <p:nvPr/>
        </p:nvSpPr>
        <p:spPr>
          <a:xfrm>
            <a:off x="1029919" y="1012032"/>
            <a:ext cx="10132162" cy="41502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ultra-pure material targets for low reaction yields to be studied</a:t>
            </a:r>
          </a:p>
          <a:p>
            <a:r>
              <a:rPr lang="en-US" sz="2400" dirty="0"/>
              <a:t>noble gases targets implanted into a host material</a:t>
            </a:r>
          </a:p>
          <a:p>
            <a:r>
              <a:rPr lang="en-US" sz="2400" dirty="0"/>
              <a:t>Characterization of targets using sources and in-beam approaches (thickness, contaminants, long-term stability…)</a:t>
            </a:r>
          </a:p>
          <a:p>
            <a:endParaRPr lang="en-US" sz="2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Also (proposal to be implemented):</a:t>
            </a:r>
          </a:p>
          <a:p>
            <a:r>
              <a:rPr lang="it-IT" sz="2400" dirty="0"/>
              <a:t> </a:t>
            </a:r>
            <a:r>
              <a:rPr lang="it-IT" sz="2400" dirty="0" err="1"/>
              <a:t>thin</a:t>
            </a:r>
            <a:r>
              <a:rPr lang="it-IT" sz="2400" dirty="0"/>
              <a:t> self-</a:t>
            </a:r>
            <a:r>
              <a:rPr lang="it-IT" sz="2400" dirty="0" err="1"/>
              <a:t>supporting</a:t>
            </a:r>
            <a:r>
              <a:rPr lang="it-IT" sz="2400" dirty="0"/>
              <a:t> </a:t>
            </a:r>
            <a:r>
              <a:rPr lang="it-IT" sz="2400" dirty="0" err="1"/>
              <a:t>rotating</a:t>
            </a:r>
            <a:r>
              <a:rPr lang="it-IT" sz="2400" dirty="0"/>
              <a:t> target </a:t>
            </a:r>
            <a:r>
              <a:rPr lang="it-IT" sz="2400" dirty="0" err="1"/>
              <a:t>systems</a:t>
            </a:r>
            <a:r>
              <a:rPr lang="it-IT" sz="2400" dirty="0"/>
              <a:t> (1000 </a:t>
            </a:r>
            <a:r>
              <a:rPr lang="it-IT" sz="2400" dirty="0" err="1"/>
              <a:t>rpm</a:t>
            </a:r>
            <a:r>
              <a:rPr lang="it-IT" sz="2400" dirty="0"/>
              <a:t>)</a:t>
            </a:r>
          </a:p>
          <a:p>
            <a:endParaRPr lang="it-IT" sz="2400" dirty="0"/>
          </a:p>
          <a:p>
            <a:pPr marL="0" indent="0">
              <a:buNone/>
            </a:pPr>
            <a:r>
              <a:rPr lang="en-US" sz="2400" b="1" dirty="0"/>
              <a:t>R. </a:t>
            </a:r>
            <a:r>
              <a:rPr lang="en-US" sz="2400" b="1" dirty="0" err="1"/>
              <a:t>Spartà</a:t>
            </a:r>
            <a:r>
              <a:rPr lang="en-US" sz="2400" dirty="0"/>
              <a:t>, T. </a:t>
            </a:r>
            <a:r>
              <a:rPr lang="en-US" sz="2400" dirty="0" err="1"/>
              <a:t>Szücs</a:t>
            </a:r>
            <a:r>
              <a:rPr lang="en-US" sz="2400" dirty="0"/>
              <a:t>, M. Heine, M. </a:t>
            </a:r>
            <a:r>
              <a:rPr lang="en-US" sz="2400" dirty="0" err="1"/>
              <a:t>Moukaddam</a:t>
            </a:r>
            <a:r>
              <a:rPr lang="en-US" sz="2400" dirty="0"/>
              <a:t>, S. Courtin, L. </a:t>
            </a:r>
            <a:r>
              <a:rPr lang="en-US" sz="2400" dirty="0" err="1"/>
              <a:t>Trache</a:t>
            </a:r>
            <a:r>
              <a:rPr lang="en-US" sz="2400" dirty="0"/>
              <a:t>, M. La </a:t>
            </a:r>
            <a:r>
              <a:rPr lang="en-US" sz="2400" dirty="0" err="1"/>
              <a:t>Cognata</a:t>
            </a:r>
            <a:r>
              <a:rPr lang="en-US" sz="2400" dirty="0"/>
              <a:t>, A. </a:t>
            </a:r>
            <a:r>
              <a:rPr lang="en-US" sz="2400" dirty="0" err="1"/>
              <a:t>Caciolli</a:t>
            </a:r>
            <a:r>
              <a:rPr lang="en-US" sz="2400" dirty="0"/>
              <a:t>, D. </a:t>
            </a:r>
            <a:r>
              <a:rPr lang="en-US" sz="2400" dirty="0" err="1"/>
              <a:t>Mengoni</a:t>
            </a:r>
            <a:r>
              <a:rPr lang="en-US" sz="2400" dirty="0"/>
              <a:t>, A. </a:t>
            </a:r>
            <a:r>
              <a:rPr lang="en-US" sz="2400" dirty="0" err="1"/>
              <a:t>Tumino</a:t>
            </a:r>
            <a:r>
              <a:rPr lang="en-US" sz="2400" dirty="0"/>
              <a:t>, G. </a:t>
            </a:r>
            <a:r>
              <a:rPr lang="en-US" sz="2400" dirty="0" err="1"/>
              <a:t>Lanzalone</a:t>
            </a:r>
            <a:r>
              <a:rPr lang="en-US" sz="2400" dirty="0"/>
              <a:t>, A. </a:t>
            </a:r>
            <a:r>
              <a:rPr lang="en-US" sz="2400" dirty="0" err="1"/>
              <a:t>Zilges</a:t>
            </a:r>
            <a:r>
              <a:rPr lang="en-US" sz="2400" dirty="0"/>
              <a:t>, A. </a:t>
            </a:r>
            <a:r>
              <a:rPr lang="en-US" sz="2400" dirty="0" err="1"/>
              <a:t>Blazhev</a:t>
            </a:r>
            <a:r>
              <a:rPr lang="en-US" sz="2400" dirty="0"/>
              <a:t>, S. </a:t>
            </a:r>
            <a:r>
              <a:rPr lang="en-US" sz="2400" dirty="0" err="1"/>
              <a:t>Prill</a:t>
            </a:r>
            <a:r>
              <a:rPr lang="en-US" sz="2400" dirty="0"/>
              <a:t>, S. Wilden, F. Heim, …</a:t>
            </a:r>
          </a:p>
          <a:p>
            <a:pPr marL="0" indent="0">
              <a:buNone/>
            </a:pPr>
            <a:endParaRPr lang="it-IT" sz="2400" dirty="0"/>
          </a:p>
          <a:p>
            <a:endParaRPr lang="en-US" sz="240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83C639F3-33C6-6E57-0E37-51E803D956F1}"/>
              </a:ext>
            </a:extLst>
          </p:cNvPr>
          <p:cNvGrpSpPr/>
          <p:nvPr/>
        </p:nvGrpSpPr>
        <p:grpSpPr>
          <a:xfrm>
            <a:off x="9441493" y="114574"/>
            <a:ext cx="2638744" cy="769442"/>
            <a:chOff x="1673676" y="18262"/>
            <a:chExt cx="3078188" cy="914262"/>
          </a:xfrm>
        </p:grpSpPr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DD942C14-BCEE-46E0-35EB-F25ECC3621DA}"/>
                </a:ext>
              </a:extLst>
            </p:cNvPr>
            <p:cNvSpPr txBox="1"/>
            <p:nvPr/>
          </p:nvSpPr>
          <p:spPr>
            <a:xfrm>
              <a:off x="2634376" y="18262"/>
              <a:ext cx="1667632" cy="914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rgbClr val="FF0000"/>
                  </a:solidFill>
                  <a:latin typeface="Arial Nova Light" panose="020B0304020202020204" pitchFamily="34" charset="0"/>
                  <a:cs typeface="Times New Roman" panose="02020603050405020304" pitchFamily="18" charset="0"/>
                </a:rPr>
                <a:t>S</a:t>
              </a:r>
              <a:r>
                <a:rPr lang="it-IT" sz="1100" dirty="0">
                  <a:latin typeface="Arial Nova Light" panose="020B0304020202020204" pitchFamily="34" charset="0"/>
                  <a:cs typeface="Times New Roman" panose="02020603050405020304" pitchFamily="18" charset="0"/>
                </a:rPr>
                <a:t>olid</a:t>
              </a:r>
            </a:p>
            <a:p>
              <a:r>
                <a:rPr lang="it-IT" sz="1100" dirty="0">
                  <a:solidFill>
                    <a:srgbClr val="FF0000"/>
                  </a:solidFill>
                  <a:latin typeface="Arial Nova Light" panose="020B0304020202020204" pitchFamily="34" charset="0"/>
                  <a:cs typeface="Times New Roman" panose="02020603050405020304" pitchFamily="18" charset="0"/>
                </a:rPr>
                <a:t>T</a:t>
              </a:r>
              <a:r>
                <a:rPr lang="it-IT" sz="1100" dirty="0">
                  <a:latin typeface="Arial Nova Light" panose="020B0304020202020204" pitchFamily="34" charset="0"/>
                  <a:cs typeface="Times New Roman" panose="02020603050405020304" pitchFamily="18" charset="0"/>
                </a:rPr>
                <a:t>argets for</a:t>
              </a:r>
            </a:p>
            <a:p>
              <a:r>
                <a:rPr lang="it-IT" sz="1100" dirty="0">
                  <a:solidFill>
                    <a:srgbClr val="FF0000"/>
                  </a:solidFill>
                  <a:latin typeface="Arial Nova Light" panose="020B0304020202020204" pitchFamily="34" charset="0"/>
                  <a:cs typeface="Times New Roman" panose="02020603050405020304" pitchFamily="18" charset="0"/>
                </a:rPr>
                <a:t>A</a:t>
              </a:r>
              <a:r>
                <a:rPr lang="it-IT" sz="1100" dirty="0">
                  <a:latin typeface="Arial Nova Light" panose="020B0304020202020204" pitchFamily="34" charset="0"/>
                  <a:cs typeface="Times New Roman" panose="02020603050405020304" pitchFamily="18" charset="0"/>
                </a:rPr>
                <a:t>strophysics</a:t>
              </a:r>
            </a:p>
            <a:p>
              <a:r>
                <a:rPr lang="it-IT" sz="1100" dirty="0">
                  <a:solidFill>
                    <a:srgbClr val="FF0000"/>
                  </a:solidFill>
                  <a:latin typeface="Arial Nova Light" panose="020B0304020202020204" pitchFamily="34" charset="0"/>
                  <a:cs typeface="Times New Roman" panose="02020603050405020304" pitchFamily="18" charset="0"/>
                </a:rPr>
                <a:t>R</a:t>
              </a:r>
              <a:r>
                <a:rPr lang="it-IT" sz="1100" dirty="0">
                  <a:latin typeface="Arial Nova Light" panose="020B0304020202020204" pitchFamily="34" charset="0"/>
                  <a:cs typeface="Times New Roman" panose="02020603050405020304" pitchFamily="18" charset="0"/>
                </a:rPr>
                <a:t>esearch 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F1FFB77F-B634-33B0-2A27-A75BBC02600E}"/>
                </a:ext>
              </a:extLst>
            </p:cNvPr>
            <p:cNvSpPr txBox="1"/>
            <p:nvPr/>
          </p:nvSpPr>
          <p:spPr>
            <a:xfrm>
              <a:off x="3765258" y="292540"/>
              <a:ext cx="986606" cy="3657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0000"/>
                  </a:solidFill>
                  <a:effectLst/>
                  <a:latin typeface="Arial Nova Light" panose="020B0304020202020204" pitchFamily="34" charset="0"/>
                  <a:ea typeface="Calibri" panose="020F0502020204030204" pitchFamily="34" charset="0"/>
                </a:rPr>
                <a:t>Task</a:t>
              </a:r>
              <a:r>
                <a:rPr lang="en-US" sz="1050" b="1" dirty="0">
                  <a:solidFill>
                    <a:srgbClr val="000000"/>
                  </a:solidFill>
                  <a:effectLst/>
                  <a:latin typeface="Arial Nova Light" panose="020B0304020202020204" pitchFamily="34" charset="0"/>
                  <a:ea typeface="Calibri" panose="020F0502020204030204" pitchFamily="34" charset="0"/>
                </a:rPr>
                <a:t> </a:t>
              </a:r>
              <a:r>
                <a:rPr lang="en-US" sz="1400" b="1" dirty="0">
                  <a:solidFill>
                    <a:srgbClr val="000000"/>
                  </a:solidFill>
                  <a:effectLst/>
                  <a:latin typeface="Arial Nova Light" panose="020B0304020202020204" pitchFamily="34" charset="0"/>
                  <a:ea typeface="Calibri" panose="020F0502020204030204" pitchFamily="34" charset="0"/>
                </a:rPr>
                <a:t>3.1 </a:t>
              </a:r>
              <a:endParaRPr lang="it-IT" sz="1050" dirty="0">
                <a:latin typeface="Arial Nova Light" panose="020B0304020202020204" pitchFamily="34" charset="0"/>
              </a:endParaRPr>
            </a:p>
          </p:txBody>
        </p:sp>
        <p:pic>
          <p:nvPicPr>
            <p:cNvPr id="7" name="Picture 4" descr="Primo Dentino: Natale - Decorazioni - Stella 3D">
              <a:extLst>
                <a:ext uri="{FF2B5EF4-FFF2-40B4-BE49-F238E27FC236}">
                  <a16:creationId xmlns:a16="http://schemas.microsoft.com/office/drawing/2014/main" id="{FE562754-AF02-04A3-3001-291A49D62A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3676" y="118049"/>
              <a:ext cx="1021688" cy="714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20146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AAE4EE-D96A-37D0-CDB0-AC30407D7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Deliverable 3.1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8D0145F-3E0A-9744-3084-FEB91FB95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21" y="1063094"/>
            <a:ext cx="3179016" cy="423868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1C5D57-7DBA-9EDB-C4A1-4F511B611765}"/>
              </a:ext>
            </a:extLst>
          </p:cNvPr>
          <p:cNvSpPr txBox="1"/>
          <p:nvPr/>
        </p:nvSpPr>
        <p:spPr>
          <a:xfrm>
            <a:off x="3509467" y="1063094"/>
            <a:ext cx="840699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u="none" strike="noStrike" dirty="0">
                <a:effectLst/>
              </a:rPr>
              <a:t>Report on the </a:t>
            </a:r>
            <a:r>
              <a:rPr lang="it-IT" sz="1800" u="none" strike="noStrike" dirty="0" err="1">
                <a:effectLst/>
              </a:rPr>
              <a:t>experimental</a:t>
            </a:r>
            <a:r>
              <a:rPr lang="it-IT" sz="1800" u="none" strike="noStrike" dirty="0">
                <a:effectLst/>
              </a:rPr>
              <a:t> techniques </a:t>
            </a:r>
            <a:r>
              <a:rPr lang="it-IT" sz="1800" u="none" strike="noStrike" dirty="0" err="1">
                <a:effectLst/>
              </a:rPr>
              <a:t>used</a:t>
            </a:r>
            <a:r>
              <a:rPr lang="it-IT" sz="1800" u="none" strike="noStrike" dirty="0">
                <a:effectLst/>
              </a:rPr>
              <a:t> for </a:t>
            </a:r>
            <a:r>
              <a:rPr lang="it-IT" sz="1800" u="none" strike="noStrike" dirty="0" err="1">
                <a:effectLst/>
              </a:rPr>
              <a:t>solid</a:t>
            </a:r>
            <a:r>
              <a:rPr lang="it-IT" sz="1800" u="none" strike="noStrike" dirty="0">
                <a:effectLst/>
              </a:rPr>
              <a:t> target production on the project web site </a:t>
            </a:r>
            <a:r>
              <a:rPr lang="it-IT" sz="1800" u="none" strike="noStrike" dirty="0" err="1">
                <a:effectLst/>
              </a:rPr>
              <a:t>successfully</a:t>
            </a:r>
            <a:r>
              <a:rPr lang="it-IT" sz="1800" u="none" strike="noStrike" dirty="0">
                <a:effectLst/>
              </a:rPr>
              <a:t> </a:t>
            </a:r>
            <a:r>
              <a:rPr lang="it-IT" sz="1800" u="none" strike="noStrike" dirty="0" err="1">
                <a:effectLst/>
              </a:rPr>
              <a:t>delivered</a:t>
            </a:r>
            <a:r>
              <a:rPr lang="it-IT" sz="1800" u="none" strike="noStrike" dirty="0">
                <a:effectLst/>
              </a:rPr>
              <a:t> </a:t>
            </a:r>
            <a:r>
              <a:rPr lang="it-IT" sz="1800" u="none" strike="noStrike" dirty="0">
                <a:solidFill>
                  <a:srgbClr val="FF0000"/>
                </a:solidFill>
                <a:effectLst/>
              </a:rPr>
              <a:t>(https://</a:t>
            </a:r>
            <a:r>
              <a:rPr lang="it-IT" sz="1800" u="none" strike="noStrike" dirty="0" err="1">
                <a:solidFill>
                  <a:srgbClr val="FF0000"/>
                </a:solidFill>
                <a:effectLst/>
              </a:rPr>
              <a:t>www.chetec-infra.eu</a:t>
            </a:r>
            <a:r>
              <a:rPr lang="it-IT" sz="1800" u="none" strike="noStrike" dirty="0">
                <a:solidFill>
                  <a:srgbClr val="FF0000"/>
                </a:solidFill>
                <a:effectLst/>
              </a:rPr>
              <a:t>/</a:t>
            </a:r>
            <a:r>
              <a:rPr lang="it-IT" sz="1800" u="none" strike="noStrike" dirty="0" err="1">
                <a:solidFill>
                  <a:srgbClr val="FF0000"/>
                </a:solidFill>
                <a:effectLst/>
              </a:rPr>
              <a:t>jra</a:t>
            </a:r>
            <a:r>
              <a:rPr lang="it-IT" sz="1800" u="none" strike="noStrike" dirty="0">
                <a:solidFill>
                  <a:srgbClr val="FF0000"/>
                </a:solidFill>
                <a:effectLst/>
              </a:rPr>
              <a:t>/star/)</a:t>
            </a:r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  <a:p>
            <a:r>
              <a:rPr lang="it-IT" dirty="0" err="1"/>
              <a:t>Example</a:t>
            </a:r>
            <a:r>
              <a:rPr lang="it-IT" dirty="0"/>
              <a:t>: </a:t>
            </a:r>
            <a:r>
              <a:rPr lang="it-IT" b="1" dirty="0"/>
              <a:t>teflon target </a:t>
            </a:r>
            <a:r>
              <a:rPr lang="it-IT" dirty="0" err="1"/>
              <a:t>produced</a:t>
            </a:r>
            <a:r>
              <a:rPr lang="it-IT" dirty="0"/>
              <a:t> with an innovative </a:t>
            </a:r>
            <a:r>
              <a:rPr lang="it-IT" dirty="0" err="1"/>
              <a:t>rolling</a:t>
            </a:r>
            <a:r>
              <a:rPr lang="it-IT" dirty="0"/>
              <a:t> technique </a:t>
            </a:r>
            <a:r>
              <a:rPr lang="it-IT" dirty="0" err="1"/>
              <a:t>at</a:t>
            </a:r>
            <a:r>
              <a:rPr lang="it-IT" dirty="0"/>
              <a:t> INFN-LNS and </a:t>
            </a:r>
            <a:r>
              <a:rPr lang="it-IT" dirty="0" err="1"/>
              <a:t>successfully</a:t>
            </a:r>
            <a:r>
              <a:rPr lang="it-IT" dirty="0"/>
              <a:t> </a:t>
            </a:r>
            <a:r>
              <a:rPr lang="it-IT" dirty="0" err="1"/>
              <a:t>tested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an </a:t>
            </a:r>
            <a:r>
              <a:rPr lang="it-IT" dirty="0" err="1"/>
              <a:t>experimental</a:t>
            </a:r>
            <a:r>
              <a:rPr lang="it-IT" dirty="0"/>
              <a:t> </a:t>
            </a:r>
            <a:r>
              <a:rPr lang="it-IT" dirty="0" err="1"/>
              <a:t>run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UJF–Rez (</a:t>
            </a:r>
            <a:r>
              <a:rPr lang="it-IT" dirty="0" err="1"/>
              <a:t>Czech</a:t>
            </a:r>
            <a:r>
              <a:rPr lang="it-IT" dirty="0"/>
              <a:t> Republic) under 200 </a:t>
            </a:r>
            <a:r>
              <a:rPr lang="it-IT" dirty="0" err="1"/>
              <a:t>nA</a:t>
            </a:r>
            <a:r>
              <a:rPr lang="it-IT" dirty="0"/>
              <a:t> of </a:t>
            </a:r>
            <a:r>
              <a:rPr lang="it-IT" dirty="0" err="1"/>
              <a:t>beam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. </a:t>
            </a:r>
          </a:p>
          <a:p>
            <a:endParaRPr lang="it-IT" dirty="0"/>
          </a:p>
          <a:p>
            <a:r>
              <a:rPr lang="it-IT" dirty="0" err="1"/>
              <a:t>This</a:t>
            </a:r>
            <a:r>
              <a:rPr lang="it-IT" dirty="0"/>
              <a:t> technique </a:t>
            </a:r>
            <a:r>
              <a:rPr lang="it-IT" dirty="0" err="1"/>
              <a:t>allowed</a:t>
            </a:r>
            <a:r>
              <a:rPr lang="it-IT" dirty="0"/>
              <a:t> the target to be self-</a:t>
            </a:r>
            <a:r>
              <a:rPr lang="it-IT" dirty="0" err="1"/>
              <a:t>supporting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helped</a:t>
            </a:r>
            <a:r>
              <a:rPr lang="it-IT" dirty="0"/>
              <a:t> </a:t>
            </a:r>
            <a:r>
              <a:rPr lang="it-IT" dirty="0" err="1"/>
              <a:t>overcome</a:t>
            </a:r>
            <a:r>
              <a:rPr lang="it-IT" dirty="0"/>
              <a:t> the </a:t>
            </a:r>
            <a:r>
              <a:rPr lang="it-IT" dirty="0" err="1"/>
              <a:t>need</a:t>
            </a:r>
            <a:r>
              <a:rPr lang="it-IT" dirty="0"/>
              <a:t> of a </a:t>
            </a:r>
            <a:r>
              <a:rPr lang="it-IT" dirty="0" err="1"/>
              <a:t>backing</a:t>
            </a:r>
            <a:r>
              <a:rPr lang="it-IT" dirty="0"/>
              <a:t> </a:t>
            </a:r>
            <a:r>
              <a:rPr lang="it-IT" dirty="0" err="1"/>
              <a:t>material</a:t>
            </a:r>
            <a:r>
              <a:rPr lang="it-IT" dirty="0"/>
              <a:t> (</a:t>
            </a:r>
            <a:r>
              <a:rPr lang="it-IT" dirty="0" err="1"/>
              <a:t>reducing</a:t>
            </a:r>
            <a:r>
              <a:rPr lang="it-IT" dirty="0"/>
              <a:t> </a:t>
            </a:r>
            <a:r>
              <a:rPr lang="it-IT" dirty="0" err="1"/>
              <a:t>spurious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-target reactions), and </a:t>
            </a:r>
            <a:r>
              <a:rPr lang="it-IT" dirty="0" err="1"/>
              <a:t>improved</a:t>
            </a:r>
            <a:r>
              <a:rPr lang="it-IT" dirty="0"/>
              <a:t> the </a:t>
            </a:r>
            <a:r>
              <a:rPr lang="it-IT" dirty="0" err="1"/>
              <a:t>observable</a:t>
            </a:r>
            <a:r>
              <a:rPr lang="it-IT" dirty="0"/>
              <a:t> </a:t>
            </a:r>
            <a:r>
              <a:rPr lang="it-IT" dirty="0" err="1"/>
              <a:t>experimental</a:t>
            </a:r>
            <a:r>
              <a:rPr lang="it-IT" dirty="0"/>
              <a:t> yield over fluorine targets </a:t>
            </a:r>
            <a:r>
              <a:rPr lang="it-IT" dirty="0" err="1"/>
              <a:t>produced</a:t>
            </a:r>
            <a:r>
              <a:rPr lang="it-IT" dirty="0"/>
              <a:t> with </a:t>
            </a:r>
            <a:r>
              <a:rPr lang="it-IT" dirty="0" err="1"/>
              <a:t>other</a:t>
            </a:r>
            <a:r>
              <a:rPr lang="it-IT" dirty="0"/>
              <a:t> techniques.</a:t>
            </a:r>
          </a:p>
          <a:p>
            <a:endParaRPr lang="it-IT" dirty="0"/>
          </a:p>
          <a:p>
            <a:r>
              <a:rPr lang="it-IT" dirty="0" err="1"/>
              <a:t>Other</a:t>
            </a:r>
            <a:r>
              <a:rPr lang="it-IT" dirty="0"/>
              <a:t> features 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Thickness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 err="1"/>
              <a:t>than</a:t>
            </a:r>
            <a:r>
              <a:rPr lang="it-IT" dirty="0"/>
              <a:t> 1000ug/cm^2</a:t>
            </a:r>
          </a:p>
          <a:p>
            <a:pPr marL="285750" indent="-285750">
              <a:buFontTx/>
              <a:buChar char="-"/>
            </a:pPr>
            <a:r>
              <a:rPr lang="it-IT" dirty="0" err="1"/>
              <a:t>Disomogeneity</a:t>
            </a:r>
            <a:r>
              <a:rPr lang="it-IT" dirty="0"/>
              <a:t> 20%</a:t>
            </a:r>
          </a:p>
          <a:p>
            <a:pPr marL="285750" indent="-285750">
              <a:buFontTx/>
              <a:buChar char="-"/>
            </a:pPr>
            <a:r>
              <a:rPr lang="it-IT" b="1" dirty="0"/>
              <a:t>OK up to </a:t>
            </a:r>
            <a:r>
              <a:rPr lang="it-IT" b="1" dirty="0" err="1"/>
              <a:t>about</a:t>
            </a:r>
            <a:r>
              <a:rPr lang="it-IT" b="1" dirty="0"/>
              <a:t> 200 </a:t>
            </a:r>
            <a:r>
              <a:rPr lang="it-IT" b="1" dirty="0" err="1"/>
              <a:t>nA</a:t>
            </a:r>
            <a:r>
              <a:rPr lang="it-IT" b="1" dirty="0"/>
              <a:t> </a:t>
            </a:r>
            <a:r>
              <a:rPr lang="it-IT" b="1" dirty="0" err="1"/>
              <a:t>beam</a:t>
            </a:r>
            <a:r>
              <a:rPr lang="it-IT" b="1" dirty="0"/>
              <a:t> </a:t>
            </a:r>
            <a:r>
              <a:rPr lang="it-IT" b="1" dirty="0" err="1"/>
              <a:t>current</a:t>
            </a:r>
            <a:r>
              <a:rPr lang="it-IT" b="1" dirty="0"/>
              <a:t>, </a:t>
            </a:r>
            <a:r>
              <a:rPr lang="it-IT" b="1" dirty="0" err="1"/>
              <a:t>then</a:t>
            </a:r>
            <a:r>
              <a:rPr lang="it-IT" b="1" dirty="0"/>
              <a:t> </a:t>
            </a:r>
            <a:r>
              <a:rPr lang="it-IT" b="1" dirty="0" err="1"/>
              <a:t>quick</a:t>
            </a:r>
            <a:r>
              <a:rPr lang="it-IT" b="1" dirty="0"/>
              <a:t> </a:t>
            </a:r>
            <a:r>
              <a:rPr lang="it-IT" b="1" dirty="0" err="1"/>
              <a:t>deterioration</a:t>
            </a:r>
            <a:r>
              <a:rPr lang="it-IT" b="1" dirty="0"/>
              <a:t> </a:t>
            </a:r>
          </a:p>
          <a:p>
            <a:pPr marL="285750" indent="-285750">
              <a:buFontTx/>
              <a:buChar char="-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6894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ECB9BA-A9CA-EDF0-EB77-F927DCD4F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successful implementations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4FAEC51-85EA-3FEF-0809-6A26060E7F43}"/>
              </a:ext>
            </a:extLst>
          </p:cNvPr>
          <p:cNvSpPr/>
          <p:nvPr/>
        </p:nvSpPr>
        <p:spPr>
          <a:xfrm>
            <a:off x="241401" y="885138"/>
            <a:ext cx="5654649" cy="5135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39BC58B-198F-FE91-2776-46CB0A8B244F}"/>
              </a:ext>
            </a:extLst>
          </p:cNvPr>
          <p:cNvSpPr/>
          <p:nvPr/>
        </p:nvSpPr>
        <p:spPr>
          <a:xfrm>
            <a:off x="6295951" y="885138"/>
            <a:ext cx="5654647" cy="51352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E8B6DFC-188B-FC76-F4C9-CA1ECF7D97CB}"/>
              </a:ext>
            </a:extLst>
          </p:cNvPr>
          <p:cNvSpPr txBox="1"/>
          <p:nvPr/>
        </p:nvSpPr>
        <p:spPr>
          <a:xfrm>
            <a:off x="358118" y="3616819"/>
            <a:ext cx="545896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2 targets of 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kumimoji="0" lang="en-US" altLang="zh-CN" sz="1800" b="1" i="0" u="none" strike="noStrike" cap="none" normalizeH="0" baseline="-30000" dirty="0">
                <a:ln>
                  <a:noFill/>
                </a:ln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en-US" altLang="zh-CN" sz="1800" b="1" i="0" u="none" strike="noStrike" cap="none" normalizeH="0" baseline="-30000" dirty="0">
                <a:ln>
                  <a:noFill/>
                </a:ln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altLang="zh-CN" sz="18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prepared in collaboration with </a:t>
            </a:r>
            <a:r>
              <a:rPr kumimoji="0" lang="en-US" altLang="zh-CN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Laboratori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Nazionali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del Gran </a:t>
            </a:r>
            <a:r>
              <a:rPr kumimoji="0" lang="en-US" altLang="zh-CN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Sasso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zh-CN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Assergi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L’Aquila, Italy)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by anodization of tantalum backings in ultrapure water. 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[</a:t>
            </a:r>
            <a:r>
              <a:rPr kumimoji="0" lang="en-US" altLang="zh-CN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Caciolli</a:t>
            </a:r>
            <a:r>
              <a:rPr kumimoji="0" lang="en-US" altLang="zh-CN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SimSun" panose="02010600030101010101" pitchFamily="2" charset="-122"/>
                <a:cs typeface="Times New Roman" panose="02020603050405020304" pitchFamily="18" charset="0"/>
              </a:rPr>
              <a:t> et al, EPJA (2012)] to </a:t>
            </a:r>
            <a:r>
              <a:rPr lang="en-US" sz="1800" kern="100" dirty="0">
                <a:effectLst/>
                <a:ea typeface="SimSun" panose="02010600030101010101" pitchFamily="2" charset="-122"/>
              </a:rPr>
              <a:t>study the reaction </a:t>
            </a:r>
            <a:r>
              <a:rPr lang="en-US" sz="1800" kern="100" baseline="30000" dirty="0">
                <a:effectLst/>
                <a:ea typeface="SimSun" panose="02010600030101010101" pitchFamily="2" charset="-122"/>
              </a:rPr>
              <a:t>12</a:t>
            </a:r>
            <a:r>
              <a:rPr lang="ro-RO" sz="1800" kern="100" dirty="0">
                <a:effectLst/>
                <a:ea typeface="SimSun" panose="02010600030101010101" pitchFamily="2" charset="-122"/>
              </a:rPr>
              <a:t>C + </a:t>
            </a:r>
            <a:r>
              <a:rPr lang="ro-RO" sz="1800" kern="100" baseline="30000" dirty="0">
                <a:effectLst/>
                <a:ea typeface="SimSun" panose="02010600030101010101" pitchFamily="2" charset="-122"/>
              </a:rPr>
              <a:t>16</a:t>
            </a:r>
            <a:r>
              <a:rPr lang="ro-RO" sz="1800" kern="100" dirty="0">
                <a:effectLst/>
                <a:ea typeface="SimSun" panose="02010600030101010101" pitchFamily="2" charset="-122"/>
              </a:rPr>
              <a:t>O</a:t>
            </a:r>
            <a:r>
              <a:rPr lang="en-US" sz="1800" kern="100" dirty="0">
                <a:ea typeface="SimSun" panose="02010600030101010101" pitchFamily="2" charset="-122"/>
                <a:cs typeface="Times New Roman" panose="02020603050405020304" pitchFamily="18" charset="0"/>
              </a:rPr>
              <a:t> with the activation method). Better than </a:t>
            </a:r>
            <a:r>
              <a:rPr lang="en-US" sz="1800" kern="100" dirty="0">
                <a:effectLst/>
                <a:ea typeface="SimSun" panose="02010600030101010101" pitchFamily="2" charset="-122"/>
              </a:rPr>
              <a:t>CeO</a:t>
            </a:r>
            <a:r>
              <a:rPr lang="en-US" sz="1800" kern="100" baseline="-25000" dirty="0">
                <a:effectLst/>
                <a:ea typeface="SimSun" panose="02010600030101010101" pitchFamily="2" charset="-122"/>
              </a:rPr>
              <a:t>2</a:t>
            </a:r>
            <a:r>
              <a:rPr lang="en-US" sz="1800" kern="100" dirty="0">
                <a:effectLst/>
                <a:ea typeface="SimSun" panose="02010600030101010101" pitchFamily="2" charset="-122"/>
              </a:rPr>
              <a:t> previously used, but still completely deteriorated in the beam spot area </a:t>
            </a:r>
            <a:r>
              <a:rPr lang="en-US" sz="1800" kern="100" dirty="0">
                <a:effectLst/>
                <a:ea typeface="SimSun" panose="02010600030101010101" pitchFamily="2" charset="-122"/>
                <a:sym typeface="Wingdings" panose="05000000000000000000" pitchFamily="2" charset="2"/>
              </a:rPr>
              <a:t> work still in progress</a:t>
            </a:r>
            <a:endParaRPr lang="it-IT" sz="18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B0AE9F5-9A10-EB8F-A0FA-960A66F3A832}"/>
              </a:ext>
            </a:extLst>
          </p:cNvPr>
          <p:cNvSpPr txBox="1"/>
          <p:nvPr/>
        </p:nvSpPr>
        <p:spPr>
          <a:xfrm>
            <a:off x="1366114" y="1004054"/>
            <a:ext cx="269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Updates from IFIN - HH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4844B15-D450-D486-4774-507CF7D97D45}"/>
              </a:ext>
            </a:extLst>
          </p:cNvPr>
          <p:cNvSpPr txBox="1"/>
          <p:nvPr/>
        </p:nvSpPr>
        <p:spPr>
          <a:xfrm>
            <a:off x="7308190" y="1004054"/>
            <a:ext cx="36301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Updates from </a:t>
            </a:r>
            <a:r>
              <a:rPr lang="it-IT" b="1" dirty="0" err="1"/>
              <a:t>UniMi</a:t>
            </a:r>
            <a:r>
              <a:rPr lang="it-IT" b="1" dirty="0"/>
              <a:t> - INFN LNL</a:t>
            </a:r>
          </a:p>
        </p:txBody>
      </p:sp>
      <p:pic>
        <p:nvPicPr>
          <p:cNvPr id="14" name="Immagine 8">
            <a:extLst>
              <a:ext uri="{FF2B5EF4-FFF2-40B4-BE49-F238E27FC236}">
                <a16:creationId xmlns:a16="http://schemas.microsoft.com/office/drawing/2014/main" id="{310CC210-941E-8B11-B284-811609FDC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771" y="1633339"/>
            <a:ext cx="4514986" cy="2165212"/>
          </a:xfrm>
          <a:prstGeom prst="rect">
            <a:avLst/>
          </a:prstGeom>
        </p:spPr>
      </p:pic>
      <p:sp>
        <p:nvSpPr>
          <p:cNvPr id="15" name="CasellaDiTesto 9">
            <a:extLst>
              <a:ext uri="{FF2B5EF4-FFF2-40B4-BE49-F238E27FC236}">
                <a16:creationId xmlns:a16="http://schemas.microsoft.com/office/drawing/2014/main" id="{120EA4B1-3492-2C6B-FF77-C805633CC639}"/>
              </a:ext>
            </a:extLst>
          </p:cNvPr>
          <p:cNvSpPr txBox="1"/>
          <p:nvPr/>
        </p:nvSpPr>
        <p:spPr>
          <a:xfrm>
            <a:off x="6412665" y="3893818"/>
            <a:ext cx="5421217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In the first </a:t>
            </a:r>
            <a:r>
              <a:rPr lang="it-IT" dirty="0" err="1"/>
              <a:t>tests</a:t>
            </a:r>
            <a:r>
              <a:rPr lang="it-IT" dirty="0"/>
              <a:t>, H </a:t>
            </a:r>
            <a:r>
              <a:rPr lang="it-IT" dirty="0" err="1"/>
              <a:t>contamination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assessed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b="1" dirty="0" err="1"/>
              <a:t>N</a:t>
            </a:r>
            <a:r>
              <a:rPr lang="it-IT" dirty="0" err="1"/>
              <a:t>uclear</a:t>
            </a:r>
            <a:r>
              <a:rPr lang="it-IT" dirty="0"/>
              <a:t> </a:t>
            </a:r>
            <a:r>
              <a:rPr lang="it-IT" b="1" dirty="0"/>
              <a:t>R</a:t>
            </a:r>
            <a:r>
              <a:rPr lang="it-IT" dirty="0"/>
              <a:t>eaction </a:t>
            </a:r>
            <a:r>
              <a:rPr lang="it-IT" b="1" dirty="0"/>
              <a:t>A</a:t>
            </a:r>
            <a:r>
              <a:rPr lang="it-IT" dirty="0"/>
              <a:t>nalysis, with the </a:t>
            </a:r>
            <a:r>
              <a:rPr lang="it-IT" b="1" baseline="30000" dirty="0"/>
              <a:t>2</a:t>
            </a:r>
            <a:r>
              <a:rPr lang="it-IT" b="1" dirty="0"/>
              <a:t>H(</a:t>
            </a:r>
            <a:r>
              <a:rPr lang="it-IT" b="1" baseline="30000" dirty="0"/>
              <a:t>3</a:t>
            </a:r>
            <a:r>
              <a:rPr lang="it-IT" b="1" dirty="0"/>
              <a:t>He,p)</a:t>
            </a:r>
            <a:r>
              <a:rPr lang="it-IT" b="1" baseline="30000" dirty="0"/>
              <a:t>4</a:t>
            </a:r>
            <a:r>
              <a:rPr lang="it-IT" b="1" dirty="0"/>
              <a:t>He </a:t>
            </a:r>
            <a:r>
              <a:rPr lang="it-IT" dirty="0"/>
              <a:t>reaction.</a:t>
            </a:r>
          </a:p>
          <a:p>
            <a:endParaRPr lang="it-IT" dirty="0"/>
          </a:p>
          <a:p>
            <a:r>
              <a:rPr lang="it-IT" dirty="0"/>
              <a:t>So far,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reached</a:t>
            </a:r>
            <a:r>
              <a:rPr lang="it-IT" dirty="0"/>
              <a:t> a </a:t>
            </a:r>
            <a:r>
              <a:rPr lang="it-IT" dirty="0" err="1"/>
              <a:t>factor</a:t>
            </a:r>
            <a:r>
              <a:rPr lang="it-IT" dirty="0"/>
              <a:t> of ~3 </a:t>
            </a:r>
            <a:r>
              <a:rPr lang="it-IT" dirty="0" err="1"/>
              <a:t>reduction</a:t>
            </a:r>
            <a:r>
              <a:rPr lang="it-IT" dirty="0"/>
              <a:t> in H </a:t>
            </a:r>
            <a:r>
              <a:rPr lang="it-IT" dirty="0" err="1"/>
              <a:t>contamination</a:t>
            </a:r>
            <a:r>
              <a:rPr lang="it-IT" dirty="0"/>
              <a:t>, more </a:t>
            </a:r>
            <a:r>
              <a:rPr lang="it-IT" dirty="0" err="1"/>
              <a:t>tests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performed</a:t>
            </a:r>
            <a:r>
              <a:rPr lang="it-IT" dirty="0"/>
              <a:t> in the future.</a:t>
            </a:r>
            <a:endParaRPr lang="en-GB" dirty="0"/>
          </a:p>
        </p:txBody>
      </p:sp>
      <p:sp>
        <p:nvSpPr>
          <p:cNvPr id="16" name="CasellaDiTesto 9">
            <a:extLst>
              <a:ext uri="{FF2B5EF4-FFF2-40B4-BE49-F238E27FC236}">
                <a16:creationId xmlns:a16="http://schemas.microsoft.com/office/drawing/2014/main" id="{8D7D7053-EBD8-B7D1-96E1-CD54877DBA7A}"/>
              </a:ext>
            </a:extLst>
          </p:cNvPr>
          <p:cNvSpPr txBox="1"/>
          <p:nvPr/>
        </p:nvSpPr>
        <p:spPr>
          <a:xfrm>
            <a:off x="10097180" y="1837984"/>
            <a:ext cx="15171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TiD</a:t>
            </a:r>
            <a:r>
              <a:rPr lang="it-IT" baseline="-25000" dirty="0"/>
              <a:t>2 </a:t>
            </a:r>
            <a:r>
              <a:rPr lang="it-IT" dirty="0"/>
              <a:t>target</a:t>
            </a:r>
          </a:p>
          <a:p>
            <a:r>
              <a:rPr lang="it-IT" dirty="0">
                <a:solidFill>
                  <a:srgbClr val="FF00FF"/>
                </a:solidFill>
              </a:rPr>
              <a:t>Grafite target</a:t>
            </a:r>
            <a:endParaRPr lang="en-GB" dirty="0">
              <a:solidFill>
                <a:srgbClr val="FF00FF"/>
              </a:solidFill>
            </a:endParaRPr>
          </a:p>
        </p:txBody>
      </p:sp>
      <p:pic>
        <p:nvPicPr>
          <p:cNvPr id="5" name="Picture 15" descr="IMAG2809">
            <a:extLst>
              <a:ext uri="{FF2B5EF4-FFF2-40B4-BE49-F238E27FC236}">
                <a16:creationId xmlns:a16="http://schemas.microsoft.com/office/drawing/2014/main" id="{8D74A569-399D-5593-8174-347B9535D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0" t="26202" r="33801" b="32848"/>
          <a:stretch>
            <a:fillRect/>
          </a:stretch>
        </p:blipFill>
        <p:spPr bwMode="auto">
          <a:xfrm>
            <a:off x="2486926" y="1735558"/>
            <a:ext cx="1747084" cy="14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IMAG2807_adjusted">
            <a:extLst>
              <a:ext uri="{FF2B5EF4-FFF2-40B4-BE49-F238E27FC236}">
                <a16:creationId xmlns:a16="http://schemas.microsoft.com/office/drawing/2014/main" id="{20C277B7-FA01-066A-0D5C-0793B3519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3" t="28606" r="35571" b="28259"/>
          <a:stretch>
            <a:fillRect/>
          </a:stretch>
        </p:blipFill>
        <p:spPr bwMode="auto">
          <a:xfrm>
            <a:off x="742365" y="1739902"/>
            <a:ext cx="1533696" cy="145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1454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01F38-7B5C-3178-18FA-EF7554479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 3.2 General overview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830506-7444-F3B2-9C3A-B7BB8E9F829C}"/>
              </a:ext>
            </a:extLst>
          </p:cNvPr>
          <p:cNvSpPr txBox="1">
            <a:spLocks/>
          </p:cNvSpPr>
          <p:nvPr/>
        </p:nvSpPr>
        <p:spPr>
          <a:xfrm>
            <a:off x="838200" y="1042899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Windowless targets</a:t>
            </a:r>
          </a:p>
          <a:p>
            <a:r>
              <a:rPr lang="en-US" dirty="0"/>
              <a:t>Thin-window gas-cell targets</a:t>
            </a:r>
          </a:p>
          <a:p>
            <a:r>
              <a:rPr lang="en-US" dirty="0"/>
              <a:t>Diagnostics</a:t>
            </a:r>
          </a:p>
          <a:p>
            <a:pPr lvl="1"/>
            <a:r>
              <a:rPr lang="en-US" dirty="0"/>
              <a:t>effective gas thickness</a:t>
            </a:r>
          </a:p>
          <a:p>
            <a:pPr lvl="1"/>
            <a:r>
              <a:rPr lang="en-US" dirty="0"/>
              <a:t>Composition</a:t>
            </a:r>
          </a:p>
          <a:p>
            <a:pPr lvl="1"/>
            <a:r>
              <a:rPr lang="en-US" dirty="0"/>
              <a:t>Long term stability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it-IT" dirty="0" err="1"/>
              <a:t>Nuclear</a:t>
            </a:r>
            <a:r>
              <a:rPr lang="it-IT" dirty="0"/>
              <a:t> </a:t>
            </a:r>
            <a:r>
              <a:rPr lang="it-IT" dirty="0" err="1"/>
              <a:t>Resonance</a:t>
            </a:r>
            <a:r>
              <a:rPr lang="it-IT" dirty="0"/>
              <a:t>, off-</a:t>
            </a:r>
            <a:r>
              <a:rPr lang="it-IT" dirty="0" err="1"/>
              <a:t>beam</a:t>
            </a:r>
            <a:r>
              <a:rPr lang="it-IT" dirty="0"/>
              <a:t> XRF and in-</a:t>
            </a:r>
            <a:r>
              <a:rPr lang="it-IT" dirty="0" err="1"/>
              <a:t>beam</a:t>
            </a:r>
            <a:r>
              <a:rPr lang="it-IT" dirty="0"/>
              <a:t> PIXE, RBS </a:t>
            </a:r>
            <a:br>
              <a:rPr lang="it-IT" dirty="0"/>
            </a:br>
            <a:r>
              <a:rPr lang="it-IT" dirty="0" err="1"/>
              <a:t>setups</a:t>
            </a:r>
            <a:r>
              <a:rPr lang="it-IT" dirty="0"/>
              <a:t>. </a:t>
            </a:r>
            <a:r>
              <a:rPr lang="it-IT" dirty="0" err="1"/>
              <a:t>Cyclotron</a:t>
            </a:r>
            <a:r>
              <a:rPr lang="it-IT" dirty="0"/>
              <a:t>/</a:t>
            </a:r>
            <a:r>
              <a:rPr lang="it-IT" dirty="0" err="1"/>
              <a:t>tandetron</a:t>
            </a:r>
            <a:r>
              <a:rPr lang="it-IT" dirty="0"/>
              <a:t> </a:t>
            </a:r>
            <a:r>
              <a:rPr lang="it-IT" dirty="0" err="1"/>
              <a:t>accelerator</a:t>
            </a:r>
            <a:r>
              <a:rPr lang="it-IT" dirty="0"/>
              <a:t> for target </a:t>
            </a:r>
            <a:r>
              <a:rPr lang="it-IT" dirty="0" err="1"/>
              <a:t>analysis</a:t>
            </a:r>
            <a:r>
              <a:rPr lang="it-IT" dirty="0"/>
              <a:t>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it-IT" b="1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b="1" dirty="0"/>
              <a:t>T. </a:t>
            </a:r>
            <a:r>
              <a:rPr lang="en-US" b="1" dirty="0" err="1"/>
              <a:t>Szücs</a:t>
            </a:r>
            <a:r>
              <a:rPr lang="en-US" dirty="0"/>
              <a:t>, M. Heine, M. </a:t>
            </a:r>
            <a:r>
              <a:rPr lang="en-US" dirty="0" err="1"/>
              <a:t>Moukaddam</a:t>
            </a:r>
            <a:r>
              <a:rPr lang="en-US" dirty="0"/>
              <a:t>, S. Courtin, D. </a:t>
            </a:r>
            <a:r>
              <a:rPr lang="en-US" dirty="0" err="1"/>
              <a:t>Bemmerer</a:t>
            </a:r>
            <a:r>
              <a:rPr lang="en-US" dirty="0"/>
              <a:t>, U. </a:t>
            </a:r>
            <a:r>
              <a:rPr lang="en-US" dirty="0" err="1"/>
              <a:t>Bilow</a:t>
            </a:r>
            <a:r>
              <a:rPr lang="en-US" dirty="0"/>
              <a:t>, K. Zuber, A. </a:t>
            </a:r>
            <a:r>
              <a:rPr lang="en-US" dirty="0" err="1"/>
              <a:t>Guglielmetti</a:t>
            </a:r>
            <a:r>
              <a:rPr lang="en-US" dirty="0"/>
              <a:t>, A. </a:t>
            </a:r>
            <a:r>
              <a:rPr lang="en-US" dirty="0" err="1"/>
              <a:t>Caciolli</a:t>
            </a:r>
            <a:r>
              <a:rPr lang="en-US" dirty="0"/>
              <a:t>, D. </a:t>
            </a:r>
            <a:r>
              <a:rPr lang="en-US" dirty="0" err="1"/>
              <a:t>Mengoni</a:t>
            </a:r>
            <a:r>
              <a:rPr lang="en-US" dirty="0"/>
              <a:t>, R. </a:t>
            </a:r>
            <a:r>
              <a:rPr lang="en-US" dirty="0" err="1"/>
              <a:t>Depalo</a:t>
            </a:r>
            <a:r>
              <a:rPr lang="en-US" dirty="0"/>
              <a:t>, …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0799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AC36B4-2BCF-F71B-5C9B-10EDEFA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i="0" u="none" strike="noStrike" dirty="0">
                <a:effectLst/>
                <a:latin typeface="Arial" panose="020B0604020202020204" pitchFamily="34" charset="0"/>
              </a:rPr>
              <a:t>Gas-Jet Target</a:t>
            </a:r>
            <a:endParaRPr lang="en-US" dirty="0"/>
          </a:p>
        </p:txBody>
      </p:sp>
      <p:pic>
        <p:nvPicPr>
          <p:cNvPr id="6" name="Immagine 5" descr="Immagine che contiene interni, pavimento, ingombro&#10;&#10;Descrizione generata automaticamente">
            <a:extLst>
              <a:ext uri="{FF2B5EF4-FFF2-40B4-BE49-F238E27FC236}">
                <a16:creationId xmlns:a16="http://schemas.microsoft.com/office/drawing/2014/main" id="{52F11528-E03E-AF45-7EBF-3814322BF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70" y="1331618"/>
            <a:ext cx="2622603" cy="4063594"/>
          </a:xfrm>
          <a:prstGeom prst="rect">
            <a:avLst/>
          </a:prstGeom>
        </p:spPr>
      </p:pic>
      <p:sp>
        <p:nvSpPr>
          <p:cNvPr id="3" name="Szövegdoboz 3">
            <a:extLst>
              <a:ext uri="{FF2B5EF4-FFF2-40B4-BE49-F238E27FC236}">
                <a16:creationId xmlns:a16="http://schemas.microsoft.com/office/drawing/2014/main" id="{B7A2CAF0-260F-2D12-2D81-5F2BC9420819}"/>
              </a:ext>
            </a:extLst>
          </p:cNvPr>
          <p:cNvSpPr txBox="1"/>
          <p:nvPr/>
        </p:nvSpPr>
        <p:spPr>
          <a:xfrm>
            <a:off x="3063233" y="1331618"/>
            <a:ext cx="92084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gas-jet target with laser interferometer jet density monitoring was built in HZDR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D3.2 Deliverable is fulfilled:</a:t>
            </a:r>
            <a:br>
              <a:rPr lang="en-US" dirty="0"/>
            </a:br>
            <a:r>
              <a:rPr lang="en-US" dirty="0"/>
              <a:t>Publication is published as a proceedings contribution of the Nuclear Physics in Astrophysics - X conference (NPA-X)</a:t>
            </a:r>
            <a:br>
              <a:rPr lang="en-US" dirty="0"/>
            </a:br>
            <a:r>
              <a:rPr lang="en-US" dirty="0"/>
              <a:t>EPJ Web of Conferences 279, 13002 (2023) and the paper is also available on </a:t>
            </a:r>
            <a:r>
              <a:rPr lang="en-US" dirty="0" err="1"/>
              <a:t>arXiv</a:t>
            </a:r>
            <a:r>
              <a:rPr lang="en-US" dirty="0"/>
              <a:t>:</a:t>
            </a:r>
            <a:br>
              <a:rPr lang="en-US" dirty="0"/>
            </a:br>
            <a:r>
              <a:rPr lang="en-US" u="sng" dirty="0">
                <a:hlinkClick r:id="rId3"/>
              </a:rPr>
              <a:t>https://doi.org/10.48550/arXiv.2210.15218</a:t>
            </a:r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Vacuum test were done. A new roots-blower pump shall be installed, but awaits for delivery.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Further work on the nozzles is ongoing in collaboration with  Lithuanian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Absolute jet thickness determination is under way via alpha energy loss. (A Bachelor student is hired for this task)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Master student is hired to work on the interferometric jet characterization.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calorimeter is developed for beam intensity measurement.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setup will be installed in the Felsenkeller underground accelerator facility</a:t>
            </a:r>
          </a:p>
        </p:txBody>
      </p:sp>
    </p:spTree>
    <p:extLst>
      <p:ext uri="{BB962C8B-B14F-4D97-AF65-F5344CB8AC3E}">
        <p14:creationId xmlns:p14="http://schemas.microsoft.com/office/powerpoint/2010/main" val="2388043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ETEC-INFRA">
      <a:dk1>
        <a:sysClr val="windowText" lastClr="000000"/>
      </a:dk1>
      <a:lt1>
        <a:sysClr val="window" lastClr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3081</TotalTime>
  <Words>2116</Words>
  <Application>Microsoft Macintosh PowerPoint</Application>
  <PresentationFormat>Widescreen</PresentationFormat>
  <Paragraphs>184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Arial Nova Light</vt:lpstr>
      <vt:lpstr>Calibri</vt:lpstr>
      <vt:lpstr>Symbol</vt:lpstr>
      <vt:lpstr>Office Theme</vt:lpstr>
      <vt:lpstr>Astronuclear Laboratory improvements (JRA1)</vt:lpstr>
      <vt:lpstr>Overview </vt:lpstr>
      <vt:lpstr>Deliverables </vt:lpstr>
      <vt:lpstr>Gantt chart</vt:lpstr>
      <vt:lpstr>Task 3.1 General overview</vt:lpstr>
      <vt:lpstr>Deliverable 3.1</vt:lpstr>
      <vt:lpstr>Other successful implementations </vt:lpstr>
      <vt:lpstr>Task 3.2 General overview</vt:lpstr>
      <vt:lpstr>Gas-Jet Target</vt:lpstr>
      <vt:lpstr>Gas-Jet Target</vt:lpstr>
      <vt:lpstr>Thin windowed gas target</vt:lpstr>
      <vt:lpstr>Task 3.3 General overview</vt:lpstr>
      <vt:lpstr>T3.3 – Neutron Detector Development</vt:lpstr>
      <vt:lpstr>T3.3 – Neutron Detector Development</vt:lpstr>
      <vt:lpstr>T3.3 – Neutron Detector Development</vt:lpstr>
      <vt:lpstr>T3.3 – Neutron Detector Development</vt:lpstr>
      <vt:lpstr>T3.3 – Neutron Detector Development</vt:lpstr>
      <vt:lpstr>Status of deliverable 3.3</vt:lpstr>
      <vt:lpstr>Task 3.4 General overview</vt:lpstr>
      <vt:lpstr>Improvements in tools and techniques </vt:lpstr>
      <vt:lpstr>AMS for Calcium Samples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ChETEC-INFRA</dc:creator>
  <cp:lastModifiedBy>MARCO SALVATORE LA COGNATA</cp:lastModifiedBy>
  <cp:revision>17</cp:revision>
  <dcterms:created xsi:type="dcterms:W3CDTF">2021-12-14T05:19:19Z</dcterms:created>
  <dcterms:modified xsi:type="dcterms:W3CDTF">2023-06-06T13:43:25Z</dcterms:modified>
</cp:coreProperties>
</file>