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25"/>
  </p:notesMasterIdLst>
  <p:sldIdLst>
    <p:sldId id="257" r:id="rId5"/>
    <p:sldId id="303" r:id="rId6"/>
    <p:sldId id="314" r:id="rId7"/>
    <p:sldId id="315" r:id="rId8"/>
    <p:sldId id="316" r:id="rId9"/>
    <p:sldId id="290" r:id="rId10"/>
    <p:sldId id="349" r:id="rId11"/>
    <p:sldId id="304" r:id="rId12"/>
    <p:sldId id="305" r:id="rId13"/>
    <p:sldId id="331" r:id="rId14"/>
    <p:sldId id="346" r:id="rId15"/>
    <p:sldId id="347" r:id="rId16"/>
    <p:sldId id="348" r:id="rId17"/>
    <p:sldId id="350" r:id="rId18"/>
    <p:sldId id="351" r:id="rId19"/>
    <p:sldId id="352" r:id="rId20"/>
    <p:sldId id="353" r:id="rId21"/>
    <p:sldId id="354" r:id="rId22"/>
    <p:sldId id="355" r:id="rId23"/>
    <p:sldId id="356" r:id="rId24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154B66A-334B-4C86-B9DE-2CC2D6B0A0C1}">
          <p14:sldIdLst>
            <p14:sldId id="257"/>
            <p14:sldId id="303"/>
          </p14:sldIdLst>
        </p14:section>
        <p14:section name="Definitions" id="{5C9E4D4D-6DF8-45F7-95FE-3761463C91A3}">
          <p14:sldIdLst>
            <p14:sldId id="314"/>
            <p14:sldId id="315"/>
            <p14:sldId id="316"/>
            <p14:sldId id="290"/>
            <p14:sldId id="349"/>
          </p14:sldIdLst>
        </p14:section>
        <p14:section name="Architecture" id="{E3A74B4B-E0BE-48A3-A4F8-11CC7B150BDA}">
          <p14:sldIdLst>
            <p14:sldId id="304"/>
            <p14:sldId id="305"/>
            <p14:sldId id="331"/>
          </p14:sldIdLst>
        </p14:section>
        <p14:section name="Impact" id="{7E058F7D-B824-437B-BD7F-50B93B969D8F}">
          <p14:sldIdLst>
            <p14:sldId id="346"/>
            <p14:sldId id="347"/>
            <p14:sldId id="348"/>
            <p14:sldId id="350"/>
            <p14:sldId id="351"/>
            <p14:sldId id="352"/>
            <p14:sldId id="353"/>
            <p14:sldId id="354"/>
          </p14:sldIdLst>
        </p14:section>
        <p14:section name="General" id="{486751B5-A0F7-4525-939F-799FAEB86D7E}">
          <p14:sldIdLst>
            <p14:sldId id="355"/>
            <p14:sldId id="35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DB23383-1B34-4371-890A-27F5D0AD61AA}" v="15" dt="2023-04-25T14:14:38.0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144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Relationship Id="rId30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4E02AE-E12B-4BF3-96C0-2B945D0B82CC}" type="datetimeFigureOut">
              <a:rPr lang="en-GB" smtClean="0"/>
              <a:t>28/04/2023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BB1A4C-80F7-4EB7-8F50-65D51B8684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21296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The abstract pattern can be removed or repositioned if required. Be careful to ‘Send to Back’ so that it does not obscure any important information.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F3BA1D-A00F-DB41-84DA-BE26C4853B3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egular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egular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26725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F3BA1D-A00F-DB41-84DA-BE26C4853B3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egular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egular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273210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F3BA1D-A00F-DB41-84DA-BE26C4853B3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egular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egular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768067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F3BA1D-A00F-DB41-84DA-BE26C4853B3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egular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egular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43878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F3BA1D-A00F-DB41-84DA-BE26C4853B3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egular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egular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925591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Delete boxes as required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F3BA1D-A00F-DB41-84DA-BE26C4853B3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6434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F3BA1D-A00F-DB41-84DA-BE26C4853B3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egular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egular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366185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F3BA1D-A00F-DB41-84DA-BE26C4853B3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egular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egular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409036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F3BA1D-A00F-DB41-84DA-BE26C4853B3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egular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egular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859386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F3BA1D-A00F-DB41-84DA-BE26C4853B3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egular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egular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556612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IDS uses a mixture of REST and SOAP (https://github.com/icatproject/ids.server/issues/117 March 2021)</a:t>
            </a:r>
          </a:p>
          <a:p>
            <a:r>
              <a:rPr lang="en-US" dirty="0"/>
              <a:t>Effectively has (up to) three levels of nested for loops over the core entities</a:t>
            </a:r>
          </a:p>
          <a:p>
            <a:r>
              <a:rPr lang="en-US" dirty="0"/>
              <a:t>get queries use a single, after the fact auth check</a:t>
            </a:r>
          </a:p>
          <a:p>
            <a:r>
              <a:rPr lang="en-US" dirty="0"/>
              <a:t>searches use the </a:t>
            </a:r>
            <a:r>
              <a:rPr lang="en-US" dirty="0" err="1"/>
              <a:t>SearchQuery</a:t>
            </a:r>
            <a:r>
              <a:rPr lang="en-US" dirty="0"/>
              <a:t> </a:t>
            </a:r>
            <a:r>
              <a:rPr lang="en-US" dirty="0" err="1"/>
              <a:t>authz</a:t>
            </a:r>
            <a:r>
              <a:rPr lang="en-US" dirty="0"/>
              <a:t> during approach</a:t>
            </a:r>
          </a:p>
          <a:p>
            <a:r>
              <a:rPr lang="en-US" dirty="0"/>
              <a:t>Performance intolerable for Diamond DFs</a:t>
            </a:r>
          </a:p>
          <a:p>
            <a:r>
              <a:rPr lang="en-US" dirty="0"/>
              <a:t>Have config option which effectively assumes the existence of public step and then uses root </a:t>
            </a:r>
            <a:r>
              <a:rPr lang="en-US" dirty="0" err="1"/>
              <a:t>authz</a:t>
            </a:r>
            <a:r>
              <a:rPr lang="en-US" dirty="0"/>
              <a:t> for DFs once the DS </a:t>
            </a:r>
            <a:r>
              <a:rPr lang="en-US" dirty="0" err="1"/>
              <a:t>authz</a:t>
            </a:r>
            <a:r>
              <a:rPr lang="en-US" dirty="0"/>
              <a:t> has passed as the user</a:t>
            </a:r>
          </a:p>
          <a:p>
            <a:r>
              <a:rPr lang="en-US" dirty="0"/>
              <a:t>But we don’t do this everywhere</a:t>
            </a:r>
          </a:p>
          <a:p>
            <a:r>
              <a:rPr lang="en-US" dirty="0"/>
              <a:t>In essence, Rules are not compatible with DFs</a:t>
            </a:r>
          </a:p>
          <a:p>
            <a:r>
              <a:rPr lang="en-US" dirty="0"/>
              <a:t>Also issues noted with includes in 117 – again it appears to be a case of avoiding our </a:t>
            </a:r>
            <a:r>
              <a:rPr lang="en-US" dirty="0" err="1"/>
              <a:t>authz</a:t>
            </a:r>
            <a:r>
              <a:rPr lang="en-US" dirty="0"/>
              <a:t> processes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F3BA1D-A00F-DB41-84DA-BE26C4853B3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egular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egular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072878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F3BA1D-A00F-DB41-84DA-BE26C4853B3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egular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egular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331141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F3BA1D-A00F-DB41-84DA-BE26C4853B3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egular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egular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446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9597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28280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87181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32787FE-8CBB-6248-9619-3941DE55C1B6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40" y="5802305"/>
            <a:ext cx="2111379" cy="539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5372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icatproject/ids.server/issues/115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icatproject/ids.server/issues/117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0B460467-1FF7-C745-9E17-03FC0ADFFE40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05460" y="0"/>
            <a:ext cx="3286539" cy="6858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8DB0FE0-A4AF-D848-8925-91A37993D74D}"/>
              </a:ext>
            </a:extLst>
          </p:cNvPr>
          <p:cNvSpPr txBox="1"/>
          <p:nvPr/>
        </p:nvSpPr>
        <p:spPr>
          <a:xfrm>
            <a:off x="1255197" y="2160730"/>
            <a:ext cx="4564836" cy="304698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-15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ICAT Performance: Rules and Public Steps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201A9D8-A541-934F-8FC4-9439FCBF676D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412403"/>
            <a:ext cx="3770785" cy="963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43825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B997958B-42BF-5FA9-65DC-9DAE7D0A899C}"/>
              </a:ext>
            </a:extLst>
          </p:cNvPr>
          <p:cNvSpPr/>
          <p:nvPr/>
        </p:nvSpPr>
        <p:spPr>
          <a:xfrm>
            <a:off x="668864" y="1245719"/>
            <a:ext cx="10800000" cy="29888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201D3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IDS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201D3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768562B-68F1-A7E0-7764-5FADF051111A}"/>
              </a:ext>
            </a:extLst>
          </p:cNvPr>
          <p:cNvSpPr/>
          <p:nvPr/>
        </p:nvSpPr>
        <p:spPr>
          <a:xfrm>
            <a:off x="614434" y="4520104"/>
            <a:ext cx="6733098" cy="1080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201D3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Exposed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201D3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99F288E-2A87-2CD1-7A6A-34FFE6807B4E}"/>
              </a:ext>
            </a:extLst>
          </p:cNvPr>
          <p:cNvSpPr txBox="1"/>
          <p:nvPr/>
        </p:nvSpPr>
        <p:spPr>
          <a:xfrm>
            <a:off x="403341" y="345182"/>
            <a:ext cx="6356456" cy="76944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-150" normalizeH="0" baseline="0" noProof="0" dirty="0">
                <a:ln>
                  <a:noFill/>
                </a:ln>
                <a:solidFill>
                  <a:srgbClr val="2E2D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Architecture: </a:t>
            </a:r>
            <a:r>
              <a:rPr kumimoji="0" lang="en-US" sz="4400" b="1" i="0" u="none" strike="noStrike" kern="1200" cap="none" spc="-150" normalizeH="0" baseline="0" noProof="0" dirty="0" err="1">
                <a:ln>
                  <a:noFill/>
                </a:ln>
                <a:solidFill>
                  <a:srgbClr val="2E2D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ids.server</a:t>
            </a:r>
            <a:endParaRPr kumimoji="0" lang="en-US" sz="4400" b="1" i="0" u="none" strike="noStrike" kern="1200" cap="none" spc="-150" normalizeH="0" baseline="0" noProof="0" dirty="0">
              <a:ln>
                <a:noFill/>
              </a:ln>
              <a:solidFill>
                <a:srgbClr val="2E2D6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reeform 22">
            <a:extLst>
              <a:ext uri="{FF2B5EF4-FFF2-40B4-BE49-F238E27FC236}">
                <a16:creationId xmlns:a16="http://schemas.microsoft.com/office/drawing/2014/main" id="{3D0F2EA6-773E-BA6B-9665-8C6792F2133B}"/>
              </a:ext>
            </a:extLst>
          </p:cNvPr>
          <p:cNvSpPr/>
          <p:nvPr/>
        </p:nvSpPr>
        <p:spPr>
          <a:xfrm>
            <a:off x="2526179" y="4700104"/>
            <a:ext cx="2160000" cy="720000"/>
          </a:xfrm>
          <a:custGeom>
            <a:avLst/>
            <a:gdLst>
              <a:gd name="connsiteX0" fmla="*/ 0 w 2893079"/>
              <a:gd name="connsiteY0" fmla="*/ 0 h 964211"/>
              <a:gd name="connsiteX1" fmla="*/ 2893079 w 2893079"/>
              <a:gd name="connsiteY1" fmla="*/ 0 h 964211"/>
              <a:gd name="connsiteX2" fmla="*/ 2893079 w 2893079"/>
              <a:gd name="connsiteY2" fmla="*/ 964211 h 964211"/>
              <a:gd name="connsiteX3" fmla="*/ 0 w 2893079"/>
              <a:gd name="connsiteY3" fmla="*/ 964211 h 964211"/>
              <a:gd name="connsiteX4" fmla="*/ 0 w 2893079"/>
              <a:gd name="connsiteY4" fmla="*/ 0 h 9642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93079" h="964211">
                <a:moveTo>
                  <a:pt x="0" y="0"/>
                </a:moveTo>
                <a:lnTo>
                  <a:pt x="2893079" y="0"/>
                </a:lnTo>
                <a:lnTo>
                  <a:pt x="2893079" y="964211"/>
                </a:lnTo>
                <a:lnTo>
                  <a:pt x="0" y="96421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0" vert="horz" wrap="square" lIns="110490" tIns="110490" rIns="110490" bIns="110490" numCol="1" spcCol="1270" anchor="ctr" anchorCtr="0">
            <a:noAutofit/>
          </a:bodyPr>
          <a:lstStyle/>
          <a:p>
            <a:pPr marL="0" marR="0" lvl="0" indent="0" algn="ctr" defTabSz="1289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900" b="0" i="0" u="none" strike="noStrike" kern="1200" cap="none" spc="0" normalizeH="0" baseline="0" noProof="0" dirty="0" err="1">
                <a:ln>
                  <a:noFill/>
                </a:ln>
                <a:solidFill>
                  <a:srgbClr val="201D3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ICATRest</a:t>
            </a:r>
            <a:endParaRPr kumimoji="0" lang="en-US" sz="2900" b="0" i="0" u="none" strike="noStrike" kern="1200" cap="none" spc="0" normalizeH="0" baseline="0" noProof="0" dirty="0">
              <a:ln>
                <a:noFill/>
              </a:ln>
              <a:solidFill>
                <a:srgbClr val="201D3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Freeform 22">
            <a:extLst>
              <a:ext uri="{FF2B5EF4-FFF2-40B4-BE49-F238E27FC236}">
                <a16:creationId xmlns:a16="http://schemas.microsoft.com/office/drawing/2014/main" id="{BD8D89A7-9D65-A6E9-5DDA-18CD45DF81D2}"/>
              </a:ext>
            </a:extLst>
          </p:cNvPr>
          <p:cNvSpPr/>
          <p:nvPr/>
        </p:nvSpPr>
        <p:spPr>
          <a:xfrm>
            <a:off x="4920069" y="4700104"/>
            <a:ext cx="2160000" cy="720000"/>
          </a:xfrm>
          <a:custGeom>
            <a:avLst/>
            <a:gdLst>
              <a:gd name="connsiteX0" fmla="*/ 0 w 2893079"/>
              <a:gd name="connsiteY0" fmla="*/ 0 h 964211"/>
              <a:gd name="connsiteX1" fmla="*/ 2893079 w 2893079"/>
              <a:gd name="connsiteY1" fmla="*/ 0 h 964211"/>
              <a:gd name="connsiteX2" fmla="*/ 2893079 w 2893079"/>
              <a:gd name="connsiteY2" fmla="*/ 964211 h 964211"/>
              <a:gd name="connsiteX3" fmla="*/ 0 w 2893079"/>
              <a:gd name="connsiteY3" fmla="*/ 964211 h 964211"/>
              <a:gd name="connsiteX4" fmla="*/ 0 w 2893079"/>
              <a:gd name="connsiteY4" fmla="*/ 0 h 9642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93079" h="964211">
                <a:moveTo>
                  <a:pt x="0" y="0"/>
                </a:moveTo>
                <a:lnTo>
                  <a:pt x="2893079" y="0"/>
                </a:lnTo>
                <a:lnTo>
                  <a:pt x="2893079" y="964211"/>
                </a:lnTo>
                <a:lnTo>
                  <a:pt x="0" y="96421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0" vert="horz" wrap="square" lIns="110490" tIns="110490" rIns="110490" bIns="110490" numCol="1" spcCol="1270" anchor="ctr" anchorCtr="0">
            <a:noAutofit/>
          </a:bodyPr>
          <a:lstStyle/>
          <a:p>
            <a:pPr marL="0" marR="0" lvl="0" indent="0" algn="ctr" defTabSz="1289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900" b="0" i="0" u="none" strike="noStrike" kern="1200" cap="none" spc="0" normalizeH="0" baseline="0" noProof="0" dirty="0">
                <a:ln>
                  <a:noFill/>
                </a:ln>
                <a:solidFill>
                  <a:srgbClr val="201D3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ICAT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E16BA97-547A-6A74-7D25-9C2B01B169C8}"/>
              </a:ext>
            </a:extLst>
          </p:cNvPr>
          <p:cNvSpPr/>
          <p:nvPr/>
        </p:nvSpPr>
        <p:spPr>
          <a:xfrm>
            <a:off x="7529363" y="4520104"/>
            <a:ext cx="3919013" cy="1080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201D3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Parser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201D3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Freeform 22">
            <a:extLst>
              <a:ext uri="{FF2B5EF4-FFF2-40B4-BE49-F238E27FC236}">
                <a16:creationId xmlns:a16="http://schemas.microsoft.com/office/drawing/2014/main" id="{2C53D49B-6B12-AAED-C08E-E22112C53D9F}"/>
              </a:ext>
            </a:extLst>
          </p:cNvPr>
          <p:cNvSpPr/>
          <p:nvPr/>
        </p:nvSpPr>
        <p:spPr>
          <a:xfrm>
            <a:off x="9053120" y="4711166"/>
            <a:ext cx="2160000" cy="720000"/>
          </a:xfrm>
          <a:custGeom>
            <a:avLst/>
            <a:gdLst>
              <a:gd name="connsiteX0" fmla="*/ 0 w 2893079"/>
              <a:gd name="connsiteY0" fmla="*/ 0 h 964211"/>
              <a:gd name="connsiteX1" fmla="*/ 2893079 w 2893079"/>
              <a:gd name="connsiteY1" fmla="*/ 0 h 964211"/>
              <a:gd name="connsiteX2" fmla="*/ 2893079 w 2893079"/>
              <a:gd name="connsiteY2" fmla="*/ 964211 h 964211"/>
              <a:gd name="connsiteX3" fmla="*/ 0 w 2893079"/>
              <a:gd name="connsiteY3" fmla="*/ 964211 h 964211"/>
              <a:gd name="connsiteX4" fmla="*/ 0 w 2893079"/>
              <a:gd name="connsiteY4" fmla="*/ 0 h 9642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93079" h="964211">
                <a:moveTo>
                  <a:pt x="0" y="0"/>
                </a:moveTo>
                <a:lnTo>
                  <a:pt x="2893079" y="0"/>
                </a:lnTo>
                <a:lnTo>
                  <a:pt x="2893079" y="964211"/>
                </a:lnTo>
                <a:lnTo>
                  <a:pt x="0" y="96421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0" vert="horz" wrap="square" lIns="110490" tIns="110490" rIns="110490" bIns="110490" numCol="1" spcCol="1270" anchor="ctr" anchorCtr="0">
            <a:noAutofit/>
          </a:bodyPr>
          <a:lstStyle/>
          <a:p>
            <a:pPr marL="0" marR="0" lvl="0" indent="0" algn="ctr" defTabSz="1289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900" b="0" i="0" u="none" strike="noStrike" kern="1200" cap="none" spc="0" normalizeH="0" baseline="0" noProof="0" dirty="0" err="1">
                <a:ln>
                  <a:noFill/>
                </a:ln>
                <a:solidFill>
                  <a:srgbClr val="201D3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SearchQuery</a:t>
            </a:r>
            <a:endParaRPr kumimoji="0" lang="en-US" sz="2900" b="0" i="0" u="none" strike="noStrike" kern="1200" cap="none" spc="0" normalizeH="0" baseline="0" noProof="0" dirty="0">
              <a:ln>
                <a:noFill/>
              </a:ln>
              <a:solidFill>
                <a:srgbClr val="201D3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Freeform 22">
            <a:extLst>
              <a:ext uri="{FF2B5EF4-FFF2-40B4-BE49-F238E27FC236}">
                <a16:creationId xmlns:a16="http://schemas.microsoft.com/office/drawing/2014/main" id="{D13B0A08-69B2-9D3E-0535-0B73C6D87727}"/>
              </a:ext>
            </a:extLst>
          </p:cNvPr>
          <p:cNvSpPr/>
          <p:nvPr/>
        </p:nvSpPr>
        <p:spPr>
          <a:xfrm>
            <a:off x="1778729" y="1435320"/>
            <a:ext cx="9379128" cy="2544784"/>
          </a:xfrm>
          <a:custGeom>
            <a:avLst/>
            <a:gdLst>
              <a:gd name="connsiteX0" fmla="*/ 0 w 2893079"/>
              <a:gd name="connsiteY0" fmla="*/ 0 h 964211"/>
              <a:gd name="connsiteX1" fmla="*/ 2893079 w 2893079"/>
              <a:gd name="connsiteY1" fmla="*/ 0 h 964211"/>
              <a:gd name="connsiteX2" fmla="*/ 2893079 w 2893079"/>
              <a:gd name="connsiteY2" fmla="*/ 964211 h 964211"/>
              <a:gd name="connsiteX3" fmla="*/ 0 w 2893079"/>
              <a:gd name="connsiteY3" fmla="*/ 964211 h 964211"/>
              <a:gd name="connsiteX4" fmla="*/ 0 w 2893079"/>
              <a:gd name="connsiteY4" fmla="*/ 0 h 9642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93079" h="964211">
                <a:moveTo>
                  <a:pt x="0" y="0"/>
                </a:moveTo>
                <a:lnTo>
                  <a:pt x="2893079" y="0"/>
                </a:lnTo>
                <a:lnTo>
                  <a:pt x="2893079" y="964211"/>
                </a:lnTo>
                <a:lnTo>
                  <a:pt x="0" y="964211"/>
                </a:lnTo>
                <a:lnTo>
                  <a:pt x="0" y="0"/>
                </a:lnTo>
                <a:close/>
              </a:path>
            </a:pathLst>
          </a:custGeom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0" vert="horz" wrap="square" lIns="110490" tIns="110490" rIns="110490" bIns="110490" numCol="1" spcCol="1270" anchor="t" anchorCtr="0">
            <a:noAutofit/>
          </a:bodyPr>
          <a:lstStyle/>
          <a:p>
            <a:pPr marL="0" marR="0" lvl="0" indent="0" algn="ctr" defTabSz="1289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900" b="1" i="0" u="none" strike="noStrike" kern="1200" cap="none" spc="0" normalizeH="0" baseline="0" noProof="0" dirty="0" err="1">
                <a:ln>
                  <a:noFill/>
                </a:ln>
                <a:solidFill>
                  <a:srgbClr val="201D3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DataSelection</a:t>
            </a:r>
            <a:endParaRPr kumimoji="0" lang="en-US" sz="2900" b="1" i="0" u="none" strike="noStrike" kern="1200" cap="none" spc="0" normalizeH="0" baseline="0" noProof="0" dirty="0">
              <a:ln>
                <a:noFill/>
              </a:ln>
              <a:solidFill>
                <a:srgbClr val="201D3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 22">
            <a:extLst>
              <a:ext uri="{FF2B5EF4-FFF2-40B4-BE49-F238E27FC236}">
                <a16:creationId xmlns:a16="http://schemas.microsoft.com/office/drawing/2014/main" id="{2347BF9D-33F1-CBD6-4240-773302B997AD}"/>
              </a:ext>
            </a:extLst>
          </p:cNvPr>
          <p:cNvSpPr/>
          <p:nvPr/>
        </p:nvSpPr>
        <p:spPr>
          <a:xfrm>
            <a:off x="1929779" y="2133600"/>
            <a:ext cx="6067798" cy="1617063"/>
          </a:xfrm>
          <a:custGeom>
            <a:avLst/>
            <a:gdLst>
              <a:gd name="connsiteX0" fmla="*/ 0 w 2893079"/>
              <a:gd name="connsiteY0" fmla="*/ 0 h 964211"/>
              <a:gd name="connsiteX1" fmla="*/ 2893079 w 2893079"/>
              <a:gd name="connsiteY1" fmla="*/ 0 h 964211"/>
              <a:gd name="connsiteX2" fmla="*/ 2893079 w 2893079"/>
              <a:gd name="connsiteY2" fmla="*/ 964211 h 964211"/>
              <a:gd name="connsiteX3" fmla="*/ 0 w 2893079"/>
              <a:gd name="connsiteY3" fmla="*/ 964211 h 964211"/>
              <a:gd name="connsiteX4" fmla="*/ 0 w 2893079"/>
              <a:gd name="connsiteY4" fmla="*/ 0 h 9642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93079" h="964211">
                <a:moveTo>
                  <a:pt x="0" y="0"/>
                </a:moveTo>
                <a:lnTo>
                  <a:pt x="2893079" y="0"/>
                </a:lnTo>
                <a:lnTo>
                  <a:pt x="2893079" y="964211"/>
                </a:lnTo>
                <a:lnTo>
                  <a:pt x="0" y="964211"/>
                </a:lnTo>
                <a:lnTo>
                  <a:pt x="0" y="0"/>
                </a:lnTo>
                <a:close/>
              </a:path>
            </a:pathLst>
          </a:custGeom>
          <a:ln w="190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0" vert="horz" wrap="square" lIns="110490" tIns="110490" rIns="110490" bIns="110490" numCol="1" spcCol="1270" anchor="t" anchorCtr="0">
            <a:noAutofit/>
          </a:bodyPr>
          <a:lstStyle/>
          <a:p>
            <a:pPr marL="0" marR="0" lvl="0" indent="0" algn="ctr" defTabSz="1289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900" b="0" i="0" u="none" strike="noStrike" kern="1200" cap="none" spc="0" normalizeH="0" baseline="0" noProof="0" dirty="0">
                <a:ln>
                  <a:noFill/>
                </a:ln>
                <a:solidFill>
                  <a:srgbClr val="201D3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as user</a:t>
            </a:r>
          </a:p>
        </p:txBody>
      </p:sp>
      <p:sp>
        <p:nvSpPr>
          <p:cNvPr id="34" name="Freeform 22">
            <a:extLst>
              <a:ext uri="{FF2B5EF4-FFF2-40B4-BE49-F238E27FC236}">
                <a16:creationId xmlns:a16="http://schemas.microsoft.com/office/drawing/2014/main" id="{79A54C68-16CE-4C2E-2717-2694AFF0E102}"/>
              </a:ext>
            </a:extLst>
          </p:cNvPr>
          <p:cNvSpPr/>
          <p:nvPr/>
        </p:nvSpPr>
        <p:spPr>
          <a:xfrm>
            <a:off x="8308584" y="2133037"/>
            <a:ext cx="2443188" cy="1617063"/>
          </a:xfrm>
          <a:custGeom>
            <a:avLst/>
            <a:gdLst>
              <a:gd name="connsiteX0" fmla="*/ 0 w 2893079"/>
              <a:gd name="connsiteY0" fmla="*/ 0 h 964211"/>
              <a:gd name="connsiteX1" fmla="*/ 2893079 w 2893079"/>
              <a:gd name="connsiteY1" fmla="*/ 0 h 964211"/>
              <a:gd name="connsiteX2" fmla="*/ 2893079 w 2893079"/>
              <a:gd name="connsiteY2" fmla="*/ 964211 h 964211"/>
              <a:gd name="connsiteX3" fmla="*/ 0 w 2893079"/>
              <a:gd name="connsiteY3" fmla="*/ 964211 h 964211"/>
              <a:gd name="connsiteX4" fmla="*/ 0 w 2893079"/>
              <a:gd name="connsiteY4" fmla="*/ 0 h 9642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93079" h="964211">
                <a:moveTo>
                  <a:pt x="0" y="0"/>
                </a:moveTo>
                <a:lnTo>
                  <a:pt x="2893079" y="0"/>
                </a:lnTo>
                <a:lnTo>
                  <a:pt x="2893079" y="964211"/>
                </a:lnTo>
                <a:lnTo>
                  <a:pt x="0" y="964211"/>
                </a:lnTo>
                <a:lnTo>
                  <a:pt x="0" y="0"/>
                </a:lnTo>
                <a:close/>
              </a:path>
            </a:pathLst>
          </a:custGeom>
          <a:ln w="190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0" vert="horz" wrap="square" lIns="110490" tIns="110490" rIns="110490" bIns="110490" numCol="1" spcCol="1270" anchor="t" anchorCtr="0">
            <a:noAutofit/>
          </a:bodyPr>
          <a:lstStyle/>
          <a:p>
            <a:pPr marL="0" marR="0" lvl="0" indent="0" algn="ctr" defTabSz="1289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900" b="0" i="0" u="none" strike="noStrike" kern="1200" cap="none" spc="0" normalizeH="0" baseline="0" noProof="0" dirty="0">
                <a:ln>
                  <a:noFill/>
                </a:ln>
                <a:solidFill>
                  <a:srgbClr val="201D3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as root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D03C0BD0-56C2-9B0A-4418-9F5E4A0C4256}"/>
              </a:ext>
            </a:extLst>
          </p:cNvPr>
          <p:cNvCxnSpPr>
            <a:cxnSpLocks/>
          </p:cNvCxnSpPr>
          <p:nvPr/>
        </p:nvCxnSpPr>
        <p:spPr>
          <a:xfrm>
            <a:off x="2929931" y="3106418"/>
            <a:ext cx="633076" cy="1604748"/>
          </a:xfrm>
          <a:prstGeom prst="straightConnector1">
            <a:avLst/>
          </a:prstGeom>
          <a:ln w="76200">
            <a:solidFill>
              <a:srgbClr val="F089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D339DFCE-AB28-8054-4E03-2E0D8BDFE507}"/>
              </a:ext>
            </a:extLst>
          </p:cNvPr>
          <p:cNvCxnSpPr>
            <a:cxnSpLocks/>
          </p:cNvCxnSpPr>
          <p:nvPr/>
        </p:nvCxnSpPr>
        <p:spPr>
          <a:xfrm>
            <a:off x="4929378" y="3596563"/>
            <a:ext cx="1073827" cy="1138618"/>
          </a:xfrm>
          <a:prstGeom prst="straightConnector1">
            <a:avLst/>
          </a:prstGeom>
          <a:ln w="76200">
            <a:solidFill>
              <a:srgbClr val="FF69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27905420-0BDB-F5A4-9F86-261B05DFE75A}"/>
              </a:ext>
            </a:extLst>
          </p:cNvPr>
          <p:cNvCxnSpPr>
            <a:cxnSpLocks/>
          </p:cNvCxnSpPr>
          <p:nvPr/>
        </p:nvCxnSpPr>
        <p:spPr>
          <a:xfrm flipH="1">
            <a:off x="6024652" y="3628060"/>
            <a:ext cx="977024" cy="1107121"/>
          </a:xfrm>
          <a:prstGeom prst="straightConnector1">
            <a:avLst/>
          </a:prstGeom>
          <a:ln w="76200">
            <a:solidFill>
              <a:srgbClr val="FF69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5A612E5F-693B-EAF4-607F-798AE0A27E90}"/>
              </a:ext>
            </a:extLst>
          </p:cNvPr>
          <p:cNvCxnSpPr>
            <a:cxnSpLocks/>
          </p:cNvCxnSpPr>
          <p:nvPr/>
        </p:nvCxnSpPr>
        <p:spPr>
          <a:xfrm>
            <a:off x="4920069" y="3106418"/>
            <a:ext cx="1070620" cy="1604748"/>
          </a:xfrm>
          <a:prstGeom prst="straightConnector1">
            <a:avLst/>
          </a:prstGeom>
          <a:ln w="76200">
            <a:solidFill>
              <a:srgbClr val="FF69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76458A06-F402-FBB0-4EDB-55EFA8D483CD}"/>
              </a:ext>
            </a:extLst>
          </p:cNvPr>
          <p:cNvCxnSpPr>
            <a:cxnSpLocks/>
          </p:cNvCxnSpPr>
          <p:nvPr/>
        </p:nvCxnSpPr>
        <p:spPr>
          <a:xfrm flipH="1">
            <a:off x="3473150" y="3496313"/>
            <a:ext cx="6057028" cy="1181508"/>
          </a:xfrm>
          <a:prstGeom prst="straightConnector1">
            <a:avLst/>
          </a:prstGeom>
          <a:ln w="76200">
            <a:solidFill>
              <a:srgbClr val="F089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19862A8B-3E4E-8115-4131-C8C24A58EE63}"/>
              </a:ext>
            </a:extLst>
          </p:cNvPr>
          <p:cNvCxnSpPr>
            <a:cxnSpLocks/>
          </p:cNvCxnSpPr>
          <p:nvPr/>
        </p:nvCxnSpPr>
        <p:spPr>
          <a:xfrm flipH="1">
            <a:off x="3543169" y="3118759"/>
            <a:ext cx="1386209" cy="1535614"/>
          </a:xfrm>
          <a:prstGeom prst="straightConnector1">
            <a:avLst/>
          </a:prstGeom>
          <a:ln w="76200">
            <a:solidFill>
              <a:srgbClr val="F089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D52B5FE1-4068-C9F7-A8AD-86BEF602F11C}"/>
              </a:ext>
            </a:extLst>
          </p:cNvPr>
          <p:cNvCxnSpPr>
            <a:cxnSpLocks/>
          </p:cNvCxnSpPr>
          <p:nvPr/>
        </p:nvCxnSpPr>
        <p:spPr>
          <a:xfrm flipH="1">
            <a:off x="3581569" y="3077490"/>
            <a:ext cx="3414134" cy="1534607"/>
          </a:xfrm>
          <a:prstGeom prst="straightConnector1">
            <a:avLst/>
          </a:prstGeom>
          <a:ln w="76200">
            <a:solidFill>
              <a:srgbClr val="F089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reeform 22">
            <a:extLst>
              <a:ext uri="{FF2B5EF4-FFF2-40B4-BE49-F238E27FC236}">
                <a16:creationId xmlns:a16="http://schemas.microsoft.com/office/drawing/2014/main" id="{ED032DF3-7DF6-1518-A7BE-B6B760E1CFDC}"/>
              </a:ext>
            </a:extLst>
          </p:cNvPr>
          <p:cNvSpPr/>
          <p:nvPr/>
        </p:nvSpPr>
        <p:spPr>
          <a:xfrm>
            <a:off x="4181222" y="2634238"/>
            <a:ext cx="1555097" cy="451176"/>
          </a:xfrm>
          <a:custGeom>
            <a:avLst/>
            <a:gdLst>
              <a:gd name="connsiteX0" fmla="*/ 0 w 2893079"/>
              <a:gd name="connsiteY0" fmla="*/ 0 h 964211"/>
              <a:gd name="connsiteX1" fmla="*/ 2893079 w 2893079"/>
              <a:gd name="connsiteY1" fmla="*/ 0 h 964211"/>
              <a:gd name="connsiteX2" fmla="*/ 2893079 w 2893079"/>
              <a:gd name="connsiteY2" fmla="*/ 964211 h 964211"/>
              <a:gd name="connsiteX3" fmla="*/ 0 w 2893079"/>
              <a:gd name="connsiteY3" fmla="*/ 964211 h 964211"/>
              <a:gd name="connsiteX4" fmla="*/ 0 w 2893079"/>
              <a:gd name="connsiteY4" fmla="*/ 0 h 9642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93079" h="964211">
                <a:moveTo>
                  <a:pt x="0" y="0"/>
                </a:moveTo>
                <a:lnTo>
                  <a:pt x="2893079" y="0"/>
                </a:lnTo>
                <a:lnTo>
                  <a:pt x="2893079" y="964211"/>
                </a:lnTo>
                <a:lnTo>
                  <a:pt x="0" y="964211"/>
                </a:lnTo>
                <a:lnTo>
                  <a:pt x="0" y="0"/>
                </a:lnTo>
                <a:close/>
              </a:path>
            </a:pathLst>
          </a:custGeom>
          <a:ln>
            <a:solidFill>
              <a:srgbClr val="F089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0" vert="horz" wrap="square" lIns="110490" tIns="110490" rIns="110490" bIns="110490" numCol="1" spcCol="1270" anchor="ctr" anchorCtr="0">
            <a:noAutofit/>
          </a:bodyPr>
          <a:lstStyle/>
          <a:p>
            <a:pPr marL="0" marR="0" lvl="0" indent="0" algn="ctr" defTabSz="1289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01D3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search DS</a:t>
            </a:r>
          </a:p>
        </p:txBody>
      </p:sp>
      <p:sp>
        <p:nvSpPr>
          <p:cNvPr id="28" name="Freeform 22">
            <a:extLst>
              <a:ext uri="{FF2B5EF4-FFF2-40B4-BE49-F238E27FC236}">
                <a16:creationId xmlns:a16="http://schemas.microsoft.com/office/drawing/2014/main" id="{C6184400-5A35-5547-D75E-22491ECC4D58}"/>
              </a:ext>
            </a:extLst>
          </p:cNvPr>
          <p:cNvSpPr/>
          <p:nvPr/>
        </p:nvSpPr>
        <p:spPr>
          <a:xfrm>
            <a:off x="6295320" y="3159949"/>
            <a:ext cx="1439810" cy="451176"/>
          </a:xfrm>
          <a:custGeom>
            <a:avLst/>
            <a:gdLst>
              <a:gd name="connsiteX0" fmla="*/ 0 w 2893079"/>
              <a:gd name="connsiteY0" fmla="*/ 0 h 964211"/>
              <a:gd name="connsiteX1" fmla="*/ 2893079 w 2893079"/>
              <a:gd name="connsiteY1" fmla="*/ 0 h 964211"/>
              <a:gd name="connsiteX2" fmla="*/ 2893079 w 2893079"/>
              <a:gd name="connsiteY2" fmla="*/ 964211 h 964211"/>
              <a:gd name="connsiteX3" fmla="*/ 0 w 2893079"/>
              <a:gd name="connsiteY3" fmla="*/ 964211 h 964211"/>
              <a:gd name="connsiteX4" fmla="*/ 0 w 2893079"/>
              <a:gd name="connsiteY4" fmla="*/ 0 h 9642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93079" h="964211">
                <a:moveTo>
                  <a:pt x="0" y="0"/>
                </a:moveTo>
                <a:lnTo>
                  <a:pt x="2893079" y="0"/>
                </a:lnTo>
                <a:lnTo>
                  <a:pt x="2893079" y="964211"/>
                </a:lnTo>
                <a:lnTo>
                  <a:pt x="0" y="964211"/>
                </a:lnTo>
                <a:lnTo>
                  <a:pt x="0" y="0"/>
                </a:lnTo>
                <a:close/>
              </a:path>
            </a:pathLst>
          </a:custGeom>
          <a:ln>
            <a:solidFill>
              <a:srgbClr val="F089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0" vert="horz" wrap="square" lIns="110490" tIns="110490" rIns="110490" bIns="110490" numCol="1" spcCol="1270" anchor="ctr" anchorCtr="0">
            <a:noAutofit/>
          </a:bodyPr>
          <a:lstStyle/>
          <a:p>
            <a:pPr marL="0" marR="0" lvl="0" indent="0" algn="ctr" defTabSz="1289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01D3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get DF</a:t>
            </a:r>
          </a:p>
        </p:txBody>
      </p:sp>
      <p:sp>
        <p:nvSpPr>
          <p:cNvPr id="37" name="Freeform 22">
            <a:extLst>
              <a:ext uri="{FF2B5EF4-FFF2-40B4-BE49-F238E27FC236}">
                <a16:creationId xmlns:a16="http://schemas.microsoft.com/office/drawing/2014/main" id="{0EE91174-19B0-BF4B-D1BB-54955AD5AA9F}"/>
              </a:ext>
            </a:extLst>
          </p:cNvPr>
          <p:cNvSpPr/>
          <p:nvPr/>
        </p:nvSpPr>
        <p:spPr>
          <a:xfrm>
            <a:off x="8623556" y="2785102"/>
            <a:ext cx="1800000" cy="720000"/>
          </a:xfrm>
          <a:custGeom>
            <a:avLst/>
            <a:gdLst>
              <a:gd name="connsiteX0" fmla="*/ 0 w 2893079"/>
              <a:gd name="connsiteY0" fmla="*/ 0 h 964211"/>
              <a:gd name="connsiteX1" fmla="*/ 2893079 w 2893079"/>
              <a:gd name="connsiteY1" fmla="*/ 0 h 964211"/>
              <a:gd name="connsiteX2" fmla="*/ 2893079 w 2893079"/>
              <a:gd name="connsiteY2" fmla="*/ 964211 h 964211"/>
              <a:gd name="connsiteX3" fmla="*/ 0 w 2893079"/>
              <a:gd name="connsiteY3" fmla="*/ 964211 h 964211"/>
              <a:gd name="connsiteX4" fmla="*/ 0 w 2893079"/>
              <a:gd name="connsiteY4" fmla="*/ 0 h 9642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93079" h="964211">
                <a:moveTo>
                  <a:pt x="0" y="0"/>
                </a:moveTo>
                <a:lnTo>
                  <a:pt x="2893079" y="0"/>
                </a:lnTo>
                <a:lnTo>
                  <a:pt x="2893079" y="964211"/>
                </a:lnTo>
                <a:lnTo>
                  <a:pt x="0" y="964211"/>
                </a:lnTo>
                <a:lnTo>
                  <a:pt x="0" y="0"/>
                </a:lnTo>
                <a:close/>
              </a:path>
            </a:pathLst>
          </a:custGeom>
          <a:ln>
            <a:solidFill>
              <a:srgbClr val="F089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0" vert="horz" wrap="square" lIns="110490" tIns="110490" rIns="110490" bIns="110490" numCol="1" spcCol="1270" anchor="ctr" anchorCtr="0">
            <a:noAutofit/>
          </a:bodyPr>
          <a:lstStyle/>
          <a:p>
            <a:pPr marL="0" marR="0" lvl="0" indent="0" algn="ctr" defTabSz="1289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01D3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search DF</a:t>
            </a:r>
          </a:p>
        </p:txBody>
      </p:sp>
      <p:sp>
        <p:nvSpPr>
          <p:cNvPr id="38" name="Freeform 22">
            <a:extLst>
              <a:ext uri="{FF2B5EF4-FFF2-40B4-BE49-F238E27FC236}">
                <a16:creationId xmlns:a16="http://schemas.microsoft.com/office/drawing/2014/main" id="{D70F5A22-0EE1-5A1A-61DB-8CEDC7719BC1}"/>
              </a:ext>
            </a:extLst>
          </p:cNvPr>
          <p:cNvSpPr/>
          <p:nvPr/>
        </p:nvSpPr>
        <p:spPr>
          <a:xfrm>
            <a:off x="4181222" y="3145387"/>
            <a:ext cx="1555097" cy="451176"/>
          </a:xfrm>
          <a:custGeom>
            <a:avLst/>
            <a:gdLst>
              <a:gd name="connsiteX0" fmla="*/ 0 w 2893079"/>
              <a:gd name="connsiteY0" fmla="*/ 0 h 964211"/>
              <a:gd name="connsiteX1" fmla="*/ 2893079 w 2893079"/>
              <a:gd name="connsiteY1" fmla="*/ 0 h 964211"/>
              <a:gd name="connsiteX2" fmla="*/ 2893079 w 2893079"/>
              <a:gd name="connsiteY2" fmla="*/ 964211 h 964211"/>
              <a:gd name="connsiteX3" fmla="*/ 0 w 2893079"/>
              <a:gd name="connsiteY3" fmla="*/ 964211 h 964211"/>
              <a:gd name="connsiteX4" fmla="*/ 0 w 2893079"/>
              <a:gd name="connsiteY4" fmla="*/ 0 h 9642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93079" h="964211">
                <a:moveTo>
                  <a:pt x="0" y="0"/>
                </a:moveTo>
                <a:lnTo>
                  <a:pt x="2893079" y="0"/>
                </a:lnTo>
                <a:lnTo>
                  <a:pt x="2893079" y="964211"/>
                </a:lnTo>
                <a:lnTo>
                  <a:pt x="0" y="964211"/>
                </a:lnTo>
                <a:lnTo>
                  <a:pt x="0" y="0"/>
                </a:lnTo>
                <a:close/>
              </a:path>
            </a:pathLst>
          </a:custGeom>
          <a:ln>
            <a:solidFill>
              <a:srgbClr val="F089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0" vert="horz" wrap="square" lIns="110490" tIns="110490" rIns="110490" bIns="110490" numCol="1" spcCol="1270" anchor="ctr" anchorCtr="0">
            <a:noAutofit/>
          </a:bodyPr>
          <a:lstStyle/>
          <a:p>
            <a:pPr marL="0" marR="0" lvl="0" indent="0" algn="ctr" defTabSz="1289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01D3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get DS</a:t>
            </a:r>
          </a:p>
        </p:txBody>
      </p:sp>
      <p:sp>
        <p:nvSpPr>
          <p:cNvPr id="39" name="Freeform 22">
            <a:extLst>
              <a:ext uri="{FF2B5EF4-FFF2-40B4-BE49-F238E27FC236}">
                <a16:creationId xmlns:a16="http://schemas.microsoft.com/office/drawing/2014/main" id="{F99B5834-6A86-9754-69E6-251F82D19374}"/>
              </a:ext>
            </a:extLst>
          </p:cNvPr>
          <p:cNvSpPr/>
          <p:nvPr/>
        </p:nvSpPr>
        <p:spPr>
          <a:xfrm>
            <a:off x="2104693" y="2655242"/>
            <a:ext cx="1597421" cy="451176"/>
          </a:xfrm>
          <a:custGeom>
            <a:avLst/>
            <a:gdLst>
              <a:gd name="connsiteX0" fmla="*/ 0 w 2893079"/>
              <a:gd name="connsiteY0" fmla="*/ 0 h 964211"/>
              <a:gd name="connsiteX1" fmla="*/ 2893079 w 2893079"/>
              <a:gd name="connsiteY1" fmla="*/ 0 h 964211"/>
              <a:gd name="connsiteX2" fmla="*/ 2893079 w 2893079"/>
              <a:gd name="connsiteY2" fmla="*/ 964211 h 964211"/>
              <a:gd name="connsiteX3" fmla="*/ 0 w 2893079"/>
              <a:gd name="connsiteY3" fmla="*/ 964211 h 964211"/>
              <a:gd name="connsiteX4" fmla="*/ 0 w 2893079"/>
              <a:gd name="connsiteY4" fmla="*/ 0 h 9642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93079" h="964211">
                <a:moveTo>
                  <a:pt x="0" y="0"/>
                </a:moveTo>
                <a:lnTo>
                  <a:pt x="2893079" y="0"/>
                </a:lnTo>
                <a:lnTo>
                  <a:pt x="2893079" y="964211"/>
                </a:lnTo>
                <a:lnTo>
                  <a:pt x="0" y="964211"/>
                </a:lnTo>
                <a:lnTo>
                  <a:pt x="0" y="0"/>
                </a:lnTo>
                <a:close/>
              </a:path>
            </a:pathLst>
          </a:custGeom>
          <a:ln>
            <a:solidFill>
              <a:srgbClr val="F089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0" vert="horz" wrap="square" lIns="110490" tIns="110490" rIns="110490" bIns="110490" numCol="1" spcCol="1270" anchor="ctr" anchorCtr="0">
            <a:noAutofit/>
          </a:bodyPr>
          <a:lstStyle/>
          <a:p>
            <a:pPr marL="0" marR="0" lvl="0" indent="0" algn="ctr" defTabSz="1289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01D3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search INV</a:t>
            </a:r>
          </a:p>
        </p:txBody>
      </p:sp>
      <p:sp>
        <p:nvSpPr>
          <p:cNvPr id="40" name="Freeform 22">
            <a:extLst>
              <a:ext uri="{FF2B5EF4-FFF2-40B4-BE49-F238E27FC236}">
                <a16:creationId xmlns:a16="http://schemas.microsoft.com/office/drawing/2014/main" id="{69220CCF-0144-0E3B-D8A6-596CD92A3CC7}"/>
              </a:ext>
            </a:extLst>
          </p:cNvPr>
          <p:cNvSpPr/>
          <p:nvPr/>
        </p:nvSpPr>
        <p:spPr>
          <a:xfrm>
            <a:off x="6291252" y="2613973"/>
            <a:ext cx="1443878" cy="451176"/>
          </a:xfrm>
          <a:custGeom>
            <a:avLst/>
            <a:gdLst>
              <a:gd name="connsiteX0" fmla="*/ 0 w 2893079"/>
              <a:gd name="connsiteY0" fmla="*/ 0 h 964211"/>
              <a:gd name="connsiteX1" fmla="*/ 2893079 w 2893079"/>
              <a:gd name="connsiteY1" fmla="*/ 0 h 964211"/>
              <a:gd name="connsiteX2" fmla="*/ 2893079 w 2893079"/>
              <a:gd name="connsiteY2" fmla="*/ 964211 h 964211"/>
              <a:gd name="connsiteX3" fmla="*/ 0 w 2893079"/>
              <a:gd name="connsiteY3" fmla="*/ 964211 h 964211"/>
              <a:gd name="connsiteX4" fmla="*/ 0 w 2893079"/>
              <a:gd name="connsiteY4" fmla="*/ 0 h 9642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93079" h="964211">
                <a:moveTo>
                  <a:pt x="0" y="0"/>
                </a:moveTo>
                <a:lnTo>
                  <a:pt x="2893079" y="0"/>
                </a:lnTo>
                <a:lnTo>
                  <a:pt x="2893079" y="964211"/>
                </a:lnTo>
                <a:lnTo>
                  <a:pt x="0" y="964211"/>
                </a:lnTo>
                <a:lnTo>
                  <a:pt x="0" y="0"/>
                </a:lnTo>
                <a:close/>
              </a:path>
            </a:pathLst>
          </a:custGeom>
          <a:ln>
            <a:solidFill>
              <a:srgbClr val="F089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0" vert="horz" wrap="square" lIns="110490" tIns="110490" rIns="110490" bIns="110490" numCol="1" spcCol="1270" anchor="ctr" anchorCtr="0">
            <a:noAutofit/>
          </a:bodyPr>
          <a:lstStyle/>
          <a:p>
            <a:pPr marL="0" marR="0" lvl="0" indent="0" algn="ctr" defTabSz="1289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01D3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search DF</a:t>
            </a:r>
          </a:p>
        </p:txBody>
      </p:sp>
    </p:spTree>
    <p:extLst>
      <p:ext uri="{BB962C8B-B14F-4D97-AF65-F5344CB8AC3E}">
        <p14:creationId xmlns:p14="http://schemas.microsoft.com/office/powerpoint/2010/main" val="40955876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FA039BF-0315-EB45-278D-BC45E8C7544C}"/>
              </a:ext>
            </a:extLst>
          </p:cNvPr>
          <p:cNvSpPr txBox="1"/>
          <p:nvPr/>
        </p:nvSpPr>
        <p:spPr>
          <a:xfrm>
            <a:off x="403341" y="345182"/>
            <a:ext cx="6356456" cy="76944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4400" b="1" spc="-150" dirty="0">
                <a:solidFill>
                  <a:srgbClr val="2E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IDS: </a:t>
            </a:r>
            <a:r>
              <a:rPr lang="en-US" sz="4400" b="1" spc="-150" dirty="0" err="1">
                <a:solidFill>
                  <a:srgbClr val="2E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SearchQuery</a:t>
            </a:r>
            <a:endParaRPr lang="en-US" sz="4400" b="1" spc="-150" dirty="0">
              <a:solidFill>
                <a:srgbClr val="2E2D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FF0CFCC-C178-9626-E857-582567545D39}"/>
              </a:ext>
            </a:extLst>
          </p:cNvPr>
          <p:cNvSpPr/>
          <p:nvPr/>
        </p:nvSpPr>
        <p:spPr>
          <a:xfrm>
            <a:off x="403341" y="1114623"/>
            <a:ext cx="11466162" cy="4955203"/>
          </a:xfrm>
          <a:prstGeom prst="rect">
            <a:avLst/>
          </a:prstGeom>
        </p:spPr>
        <p:txBody>
          <a:bodyPr wrap="square" numCol="1">
            <a:spAutoFit/>
          </a:bodyPr>
          <a:lstStyle/>
          <a:p>
            <a:r>
              <a:rPr lang="en-US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Identified in March 2021 for IDS: </a:t>
            </a:r>
            <a:r>
              <a:rPr lang="en-US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https://github.com/icatproject/ids.server/issues/115</a:t>
            </a:r>
            <a:endParaRPr lang="en-US" sz="24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Requests took longer than 30 minutes due to complexity of rules added by the </a:t>
            </a:r>
            <a:r>
              <a:rPr lang="en-US" sz="2400" dirty="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SearchQuery</a:t>
            </a:r>
            <a:r>
              <a:rPr lang="en-US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1100" dirty="0">
              <a:solidFill>
                <a:srgbClr val="9AA83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100" dirty="0">
                <a:solidFill>
                  <a:srgbClr val="9AA8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SELECT * FROM (SELECT a.*, ROWNUM </a:t>
            </a:r>
            <a:r>
              <a:rPr lang="en-US" sz="1100" dirty="0" err="1">
                <a:solidFill>
                  <a:srgbClr val="9AA8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rnum</a:t>
            </a:r>
            <a:r>
              <a:rPr lang="en-US" sz="1100" dirty="0">
                <a:solidFill>
                  <a:srgbClr val="9AA8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FROM (</a:t>
            </a:r>
          </a:p>
          <a:p>
            <a:r>
              <a:rPr lang="en-US" sz="1100" dirty="0">
                <a:solidFill>
                  <a:srgbClr val="9AA8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SELECT t0.ID AS a1, t0.NAME AS a2, t0.LOCATION AS a3, t0.CREATE_ID AS a4, t0.MOD_ID AS a5 FROM DATAFILE t0 WHERE (</a:t>
            </a:r>
          </a:p>
          <a:p>
            <a:r>
              <a:rPr lang="en-US" sz="1100" dirty="0">
                <a:solidFill>
                  <a:srgbClr val="9AA8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(</a:t>
            </a:r>
          </a:p>
          <a:p>
            <a:r>
              <a:rPr lang="en-US" sz="1100" dirty="0">
                <a:solidFill>
                  <a:srgbClr val="9AA8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((t0.DATASET_ID = :1 ) AND (t0.LOCATION IS NOT NULL)) AND (t0.ID BETWEEN :2 AND :3 )</a:t>
            </a:r>
          </a:p>
          <a:p>
            <a:r>
              <a:rPr lang="en-US" sz="1100" dirty="0">
                <a:solidFill>
                  <a:srgbClr val="9AA8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) AND (</a:t>
            </a:r>
          </a:p>
          <a:p>
            <a:r>
              <a:rPr lang="en-US" sz="1100" dirty="0">
                <a:solidFill>
                  <a:srgbClr val="9AA8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(t0.ID IN (</a:t>
            </a:r>
          </a:p>
          <a:p>
            <a:r>
              <a:rPr lang="en-US" sz="1100" dirty="0">
                <a:solidFill>
                  <a:srgbClr val="9AA8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SELECT t1.ID FROM INVESTIGATION t3, DATASET t2, DATAFILE t1 WHERE ((t3.VISIT_ID IN (:4 , :5 )) AND ((t2.ID = t1.DATASET_ID) AND (t3.ID = t2.INVESTIGATION_ID)))</a:t>
            </a:r>
          </a:p>
          <a:p>
            <a:r>
              <a:rPr lang="en-US" sz="1100" dirty="0">
                <a:solidFill>
                  <a:srgbClr val="9AA8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) OR t0.ID IN (</a:t>
            </a:r>
          </a:p>
          <a:p>
            <a:r>
              <a:rPr lang="en-US" sz="1100" dirty="0">
                <a:solidFill>
                  <a:srgbClr val="9AA8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SELECT DISTINCT t4.ID FROM INVESTIGATIONINSTRUMENT t7, INVESTIGATION t6, DATASET t5, DATAFILE t4, USER_ t10, INSTRUMENTSCIENTIST t9, INSTRUMENT t8 WHERE ((t10.NAME = :6 ) AND ((((((t5.ID = t4.DATASET_ID) AND (t6.ID = t5.INVESTIGATION_ID)) AND (t7.INVESTIGATION_ID = t6.ID)) AND (t8.ID = t7.INSTRUMENT_ID)) AND (t9.INSTRUMENT_ID = t8.ID)) AND (t10.ID = t9.USER_ID)))</a:t>
            </a:r>
          </a:p>
          <a:p>
            <a:r>
              <a:rPr lang="en-US" sz="1100" dirty="0">
                <a:solidFill>
                  <a:srgbClr val="9AA8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)) OR t0.ID IN (</a:t>
            </a:r>
          </a:p>
          <a:p>
            <a:r>
              <a:rPr lang="en-US" sz="1100" dirty="0">
                <a:solidFill>
                  <a:srgbClr val="9AA8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SELECT DISTINCT t11.ID FROM INVESTIGATION t13, DATASET t12, DATAFILE t11, USER_ t15, INVESTIGATIONUSER t14 WHERE ((t15.NAME = :7 ) AND ((((t12.ID = t11.DATASET_ID) AND (t13.ID = t12.INVESTIGATION_ID)) AND (t14.INVESTIGATION_ID = t13.ID)) AND (t15.ID = t14.USER_ID)))</a:t>
            </a:r>
          </a:p>
          <a:p>
            <a:r>
              <a:rPr lang="en-US" sz="1100" dirty="0">
                <a:solidFill>
                  <a:srgbClr val="9AA8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)</a:t>
            </a:r>
          </a:p>
          <a:p>
            <a:r>
              <a:rPr lang="en-US" sz="1100" dirty="0">
                <a:solidFill>
                  <a:srgbClr val="9AA8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)</a:t>
            </a:r>
          </a:p>
          <a:p>
            <a:r>
              <a:rPr lang="en-US" sz="1100" dirty="0">
                <a:solidFill>
                  <a:srgbClr val="9AA8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)</a:t>
            </a:r>
          </a:p>
          <a:p>
            <a:r>
              <a:rPr lang="en-US" sz="1100" dirty="0">
                <a:solidFill>
                  <a:srgbClr val="9AA8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a WHERE ROWNUM &lt;= :8 ) WHERE </a:t>
            </a:r>
            <a:r>
              <a:rPr lang="en-US" sz="1100" dirty="0" err="1">
                <a:solidFill>
                  <a:srgbClr val="9AA8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rnum</a:t>
            </a:r>
            <a:r>
              <a:rPr lang="en-US" sz="1100" dirty="0">
                <a:solidFill>
                  <a:srgbClr val="9AA8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&gt; :9</a:t>
            </a:r>
          </a:p>
        </p:txBody>
      </p:sp>
    </p:spTree>
    <p:extLst>
      <p:ext uri="{BB962C8B-B14F-4D97-AF65-F5344CB8AC3E}">
        <p14:creationId xmlns:p14="http://schemas.microsoft.com/office/powerpoint/2010/main" val="12020265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FA039BF-0315-EB45-278D-BC45E8C7544C}"/>
              </a:ext>
            </a:extLst>
          </p:cNvPr>
          <p:cNvSpPr txBox="1"/>
          <p:nvPr/>
        </p:nvSpPr>
        <p:spPr>
          <a:xfrm>
            <a:off x="403341" y="345182"/>
            <a:ext cx="7340122" cy="76944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4400" b="1" spc="-150" dirty="0">
                <a:solidFill>
                  <a:srgbClr val="2E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IDS: </a:t>
            </a:r>
            <a:r>
              <a:rPr lang="en-US" sz="4400" b="1" spc="-150" dirty="0" err="1">
                <a:solidFill>
                  <a:srgbClr val="2E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SearchQuery</a:t>
            </a:r>
            <a:r>
              <a:rPr lang="en-US" sz="4400" b="1" spc="-150" dirty="0">
                <a:solidFill>
                  <a:srgbClr val="2E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Solution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FF0CFCC-C178-9626-E857-582567545D39}"/>
              </a:ext>
            </a:extLst>
          </p:cNvPr>
          <p:cNvSpPr/>
          <p:nvPr/>
        </p:nvSpPr>
        <p:spPr>
          <a:xfrm>
            <a:off x="403341" y="1114623"/>
            <a:ext cx="11466162" cy="3046988"/>
          </a:xfrm>
          <a:prstGeom prst="rect">
            <a:avLst/>
          </a:prstGeom>
        </p:spPr>
        <p:txBody>
          <a:bodyPr wrap="square" numCol="1">
            <a:spAutoFit/>
          </a:bodyPr>
          <a:lstStyle/>
          <a:p>
            <a:r>
              <a:rPr lang="en-US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Authorize Datasets as normal (less expensive than Datafiles)</a:t>
            </a:r>
          </a:p>
          <a:p>
            <a:endParaRPr lang="en-US" sz="24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the Dataset was authorized, skip Datafile authorization by using a root account to perform the query</a:t>
            </a:r>
          </a:p>
          <a:p>
            <a:endParaRPr lang="en-US" sz="24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Controlled by config option</a:t>
            </a:r>
          </a:p>
          <a:p>
            <a:endParaRPr lang="en-US" sz="24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Comparable to a </a:t>
            </a:r>
            <a:r>
              <a:rPr lang="en-US" sz="2400" dirty="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PublicStep</a:t>
            </a:r>
            <a:r>
              <a:rPr lang="en-US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between Dataset and Datafile</a:t>
            </a:r>
          </a:p>
        </p:txBody>
      </p:sp>
    </p:spTree>
    <p:extLst>
      <p:ext uri="{BB962C8B-B14F-4D97-AF65-F5344CB8AC3E}">
        <p14:creationId xmlns:p14="http://schemas.microsoft.com/office/powerpoint/2010/main" val="36184510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FA039BF-0315-EB45-278D-BC45E8C7544C}"/>
              </a:ext>
            </a:extLst>
          </p:cNvPr>
          <p:cNvSpPr txBox="1"/>
          <p:nvPr/>
        </p:nvSpPr>
        <p:spPr>
          <a:xfrm>
            <a:off x="403341" y="345182"/>
            <a:ext cx="6356456" cy="76944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4400" b="1" spc="-150" dirty="0">
                <a:solidFill>
                  <a:srgbClr val="2E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IDS: Includes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FF0CFCC-C178-9626-E857-582567545D39}"/>
              </a:ext>
            </a:extLst>
          </p:cNvPr>
          <p:cNvSpPr/>
          <p:nvPr/>
        </p:nvSpPr>
        <p:spPr>
          <a:xfrm>
            <a:off x="403341" y="1114623"/>
            <a:ext cx="11466162" cy="3600986"/>
          </a:xfrm>
          <a:prstGeom prst="rect">
            <a:avLst/>
          </a:prstGeom>
        </p:spPr>
        <p:txBody>
          <a:bodyPr wrap="square" numCol="1">
            <a:spAutoFit/>
          </a:bodyPr>
          <a:lstStyle/>
          <a:p>
            <a:r>
              <a:rPr lang="en-US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Also identified in March 2021 for IDS: </a:t>
            </a:r>
            <a:r>
              <a:rPr lang="en-US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https://github.com/icatproject/ids.server/issues/117</a:t>
            </a:r>
            <a:r>
              <a:rPr lang="en-US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en-US" sz="24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Performing the following took 2 seconds (get with id provided):</a:t>
            </a:r>
            <a:endParaRPr lang="en-US" sz="1100" dirty="0">
              <a:solidFill>
                <a:srgbClr val="9AA83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rgbClr val="9AA83A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Dataset ds INCLUDE </a:t>
            </a:r>
            <a:r>
              <a:rPr lang="en-US" dirty="0" err="1">
                <a:solidFill>
                  <a:srgbClr val="9AA83A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ds.investigation.facility</a:t>
            </a:r>
            <a:endParaRPr lang="en-US" dirty="0">
              <a:solidFill>
                <a:srgbClr val="9AA83A"/>
              </a:solidFill>
              <a:latin typeface="Consolas" panose="020B0609020204030204" pitchFamily="49" charset="0"/>
              <a:cs typeface="Arial" panose="020B0604020202020204" pitchFamily="34" charset="0"/>
            </a:endParaRPr>
          </a:p>
          <a:p>
            <a:endParaRPr lang="en-US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Performing the following took 80ms:</a:t>
            </a:r>
            <a:endParaRPr lang="en-US" sz="1100" dirty="0">
              <a:solidFill>
                <a:srgbClr val="9AA83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rgbClr val="9AA83A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SELECT ds.id, ds.name, </a:t>
            </a:r>
            <a:r>
              <a:rPr lang="en-US" dirty="0" err="1">
                <a:solidFill>
                  <a:srgbClr val="9AA83A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ds.location</a:t>
            </a:r>
            <a:r>
              <a:rPr lang="en-US" dirty="0">
                <a:solidFill>
                  <a:srgbClr val="9AA83A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, inv.id, inv.name, </a:t>
            </a:r>
            <a:r>
              <a:rPr lang="en-US" dirty="0" err="1">
                <a:solidFill>
                  <a:srgbClr val="9AA83A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inv.visitId</a:t>
            </a:r>
            <a:r>
              <a:rPr lang="en-US" dirty="0">
                <a:solidFill>
                  <a:srgbClr val="9AA83A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, fac.id, fac.name FROM Dataset ds JOIN </a:t>
            </a:r>
            <a:r>
              <a:rPr lang="en-US" dirty="0" err="1">
                <a:solidFill>
                  <a:srgbClr val="9AA83A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ds.investigation</a:t>
            </a:r>
            <a:r>
              <a:rPr lang="en-US" dirty="0">
                <a:solidFill>
                  <a:srgbClr val="9AA83A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 inv JOIN </a:t>
            </a:r>
            <a:r>
              <a:rPr lang="en-US" dirty="0" err="1">
                <a:solidFill>
                  <a:srgbClr val="9AA83A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inv.facility</a:t>
            </a:r>
            <a:r>
              <a:rPr lang="en-US" dirty="0">
                <a:solidFill>
                  <a:srgbClr val="9AA83A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 fac WHERE ds.id=?</a:t>
            </a:r>
          </a:p>
          <a:p>
            <a:endParaRPr lang="en-US" sz="1200" dirty="0">
              <a:solidFill>
                <a:srgbClr val="9AA83A"/>
              </a:solidFill>
              <a:latin typeface="Consolas" panose="020B0609020204030204" pitchFamily="49" charset="0"/>
              <a:cs typeface="Arial" panose="020B0604020202020204" pitchFamily="34" charset="0"/>
            </a:endParaRPr>
          </a:p>
          <a:p>
            <a:r>
              <a:rPr lang="en-US" sz="2400" dirty="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Authz</a:t>
            </a:r>
            <a:r>
              <a:rPr lang="en-US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methods differ in each case.</a:t>
            </a:r>
          </a:p>
        </p:txBody>
      </p:sp>
    </p:spTree>
    <p:extLst>
      <p:ext uri="{BB962C8B-B14F-4D97-AF65-F5344CB8AC3E}">
        <p14:creationId xmlns:p14="http://schemas.microsoft.com/office/powerpoint/2010/main" val="791987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FA039BF-0315-EB45-278D-BC45E8C7544C}"/>
              </a:ext>
            </a:extLst>
          </p:cNvPr>
          <p:cNvSpPr txBox="1"/>
          <p:nvPr/>
        </p:nvSpPr>
        <p:spPr>
          <a:xfrm>
            <a:off x="403341" y="345182"/>
            <a:ext cx="6356456" cy="76944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4400" b="1" spc="-150" dirty="0">
                <a:solidFill>
                  <a:srgbClr val="2E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IDS: Includes Solution?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FF0CFCC-C178-9626-E857-582567545D39}"/>
              </a:ext>
            </a:extLst>
          </p:cNvPr>
          <p:cNvSpPr/>
          <p:nvPr/>
        </p:nvSpPr>
        <p:spPr>
          <a:xfrm>
            <a:off x="403341" y="1114623"/>
            <a:ext cx="11466162" cy="3785652"/>
          </a:xfrm>
          <a:prstGeom prst="rect">
            <a:avLst/>
          </a:prstGeom>
        </p:spPr>
        <p:txBody>
          <a:bodyPr wrap="square" numCol="1">
            <a:spAutoFit/>
          </a:bodyPr>
          <a:lstStyle/>
          <a:p>
            <a:r>
              <a:rPr lang="en-US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Never addressed, but possible approaches would be: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of </a:t>
            </a:r>
            <a:r>
              <a:rPr lang="en-US" sz="2400" dirty="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PublicSteps</a:t>
            </a:r>
            <a:r>
              <a:rPr lang="en-US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Dataset -&gt; investigation, Investigation -&gt; facility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not already in place, and if appropriate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INCLUDE queries will send subsequent DB calls for each included entity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there’s a </a:t>
            </a:r>
            <a:r>
              <a:rPr lang="en-US" sz="2400" dirty="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PublicStep</a:t>
            </a:r>
            <a:r>
              <a:rPr lang="en-US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place, can be authorized within ICAT server</a:t>
            </a:r>
          </a:p>
          <a:p>
            <a:endParaRPr lang="en-US" sz="24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Replace INCLUDE with JOINs: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documented the second query ran faster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Uses the </a:t>
            </a:r>
            <a:r>
              <a:rPr lang="en-US" sz="2400" dirty="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SearchQuery</a:t>
            </a:r>
            <a:r>
              <a:rPr lang="en-US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perform authorization during the search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the other hand, this didn’t work well for the previous Datafile example…</a:t>
            </a:r>
          </a:p>
        </p:txBody>
      </p:sp>
    </p:spTree>
    <p:extLst>
      <p:ext uri="{BB962C8B-B14F-4D97-AF65-F5344CB8AC3E}">
        <p14:creationId xmlns:p14="http://schemas.microsoft.com/office/powerpoint/2010/main" val="28126059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99F288E-2A87-2CD1-7A6A-34FFE6807B4E}"/>
              </a:ext>
            </a:extLst>
          </p:cNvPr>
          <p:cNvSpPr txBox="1"/>
          <p:nvPr/>
        </p:nvSpPr>
        <p:spPr>
          <a:xfrm>
            <a:off x="403341" y="345182"/>
            <a:ext cx="6356456" cy="76944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-150" normalizeH="0" baseline="0" noProof="0" dirty="0" err="1">
                <a:ln>
                  <a:noFill/>
                </a:ln>
                <a:solidFill>
                  <a:srgbClr val="2E2D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icat.lucene</a:t>
            </a:r>
            <a:r>
              <a:rPr kumimoji="0" lang="en-US" sz="4400" b="1" i="0" u="none" strike="noStrike" kern="1200" cap="none" spc="-150" normalizeH="0" baseline="0" noProof="0" dirty="0">
                <a:ln>
                  <a:noFill/>
                </a:ln>
                <a:solidFill>
                  <a:srgbClr val="2E2D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Searching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EBFB0FC-40A5-8A06-17F1-FD1FF739C152}"/>
              </a:ext>
            </a:extLst>
          </p:cNvPr>
          <p:cNvSpPr/>
          <p:nvPr/>
        </p:nvSpPr>
        <p:spPr>
          <a:xfrm>
            <a:off x="403341" y="1114623"/>
            <a:ext cx="603827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400" dirty="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icat.lucene</a:t>
            </a:r>
            <a:r>
              <a:rPr lang="en-US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component returns ids of entities which match the search text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400" dirty="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icat.server</a:t>
            </a:r>
            <a:r>
              <a:rPr lang="en-US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performs authorization on each result with a </a:t>
            </a:r>
            <a:r>
              <a:rPr lang="en-US" sz="2400" b="1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separate </a:t>
            </a:r>
            <a:r>
              <a:rPr lang="en-US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query to the database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we don’t have enough authorized results, go back for another batch and repeat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Once the frontend has a list of authorized ids, it will submit another query which will perform authorization </a:t>
            </a:r>
            <a:r>
              <a:rPr lang="en-US" sz="2400" b="1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again</a:t>
            </a:r>
          </a:p>
        </p:txBody>
      </p:sp>
      <p:sp>
        <p:nvSpPr>
          <p:cNvPr id="4" name="Freeform 21">
            <a:extLst>
              <a:ext uri="{FF2B5EF4-FFF2-40B4-BE49-F238E27FC236}">
                <a16:creationId xmlns:a16="http://schemas.microsoft.com/office/drawing/2014/main" id="{8D280DAC-589D-7C31-F774-687027E95011}"/>
              </a:ext>
            </a:extLst>
          </p:cNvPr>
          <p:cNvSpPr/>
          <p:nvPr/>
        </p:nvSpPr>
        <p:spPr>
          <a:xfrm>
            <a:off x="9329780" y="901646"/>
            <a:ext cx="2520000" cy="720000"/>
          </a:xfrm>
          <a:custGeom>
            <a:avLst/>
            <a:gdLst>
              <a:gd name="connsiteX0" fmla="*/ 0 w 2893079"/>
              <a:gd name="connsiteY0" fmla="*/ 0 h 964211"/>
              <a:gd name="connsiteX1" fmla="*/ 2893079 w 2893079"/>
              <a:gd name="connsiteY1" fmla="*/ 0 h 964211"/>
              <a:gd name="connsiteX2" fmla="*/ 2893079 w 2893079"/>
              <a:gd name="connsiteY2" fmla="*/ 964211 h 964211"/>
              <a:gd name="connsiteX3" fmla="*/ 0 w 2893079"/>
              <a:gd name="connsiteY3" fmla="*/ 964211 h 964211"/>
              <a:gd name="connsiteX4" fmla="*/ 0 w 2893079"/>
              <a:gd name="connsiteY4" fmla="*/ 0 h 9642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93079" h="964211">
                <a:moveTo>
                  <a:pt x="0" y="0"/>
                </a:moveTo>
                <a:lnTo>
                  <a:pt x="2893079" y="0"/>
                </a:lnTo>
                <a:lnTo>
                  <a:pt x="2893079" y="964211"/>
                </a:lnTo>
                <a:lnTo>
                  <a:pt x="0" y="96421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0" vert="horz" wrap="square" lIns="110490" tIns="110490" rIns="110490" bIns="110490" numCol="1" spcCol="1270" anchor="ctr" anchorCtr="0">
            <a:noAutofit/>
          </a:bodyPr>
          <a:lstStyle/>
          <a:p>
            <a:pPr lvl="0" algn="ctr" defTabSz="1289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900" kern="1200" dirty="0" err="1"/>
              <a:t>DataGateway</a:t>
            </a:r>
            <a:endParaRPr lang="en-US" sz="2900" kern="1200" dirty="0"/>
          </a:p>
        </p:txBody>
      </p:sp>
      <p:sp>
        <p:nvSpPr>
          <p:cNvPr id="5" name="Freeform 22">
            <a:extLst>
              <a:ext uri="{FF2B5EF4-FFF2-40B4-BE49-F238E27FC236}">
                <a16:creationId xmlns:a16="http://schemas.microsoft.com/office/drawing/2014/main" id="{5627796B-2AEB-898B-8FD3-789D71ADE1DE}"/>
              </a:ext>
            </a:extLst>
          </p:cNvPr>
          <p:cNvSpPr/>
          <p:nvPr/>
        </p:nvSpPr>
        <p:spPr>
          <a:xfrm>
            <a:off x="6466112" y="901646"/>
            <a:ext cx="2520000" cy="720000"/>
          </a:xfrm>
          <a:custGeom>
            <a:avLst/>
            <a:gdLst>
              <a:gd name="connsiteX0" fmla="*/ 0 w 2893079"/>
              <a:gd name="connsiteY0" fmla="*/ 0 h 964211"/>
              <a:gd name="connsiteX1" fmla="*/ 2893079 w 2893079"/>
              <a:gd name="connsiteY1" fmla="*/ 0 h 964211"/>
              <a:gd name="connsiteX2" fmla="*/ 2893079 w 2893079"/>
              <a:gd name="connsiteY2" fmla="*/ 964211 h 964211"/>
              <a:gd name="connsiteX3" fmla="*/ 0 w 2893079"/>
              <a:gd name="connsiteY3" fmla="*/ 964211 h 964211"/>
              <a:gd name="connsiteX4" fmla="*/ 0 w 2893079"/>
              <a:gd name="connsiteY4" fmla="*/ 0 h 9642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93079" h="964211">
                <a:moveTo>
                  <a:pt x="0" y="0"/>
                </a:moveTo>
                <a:lnTo>
                  <a:pt x="2893079" y="0"/>
                </a:lnTo>
                <a:lnTo>
                  <a:pt x="2893079" y="964211"/>
                </a:lnTo>
                <a:lnTo>
                  <a:pt x="0" y="96421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0" vert="horz" wrap="square" lIns="110490" tIns="110490" rIns="110490" bIns="110490" numCol="1" spcCol="1270" anchor="ctr" anchorCtr="0">
            <a:noAutofit/>
          </a:bodyPr>
          <a:lstStyle/>
          <a:p>
            <a:pPr lvl="0" algn="ctr" defTabSz="1289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900" kern="1200" dirty="0" err="1"/>
              <a:t>Topcat</a:t>
            </a:r>
            <a:endParaRPr lang="en-US" sz="2900" kern="1200" dirty="0"/>
          </a:p>
        </p:txBody>
      </p:sp>
      <p:sp>
        <p:nvSpPr>
          <p:cNvPr id="6" name="Freeform 23">
            <a:extLst>
              <a:ext uri="{FF2B5EF4-FFF2-40B4-BE49-F238E27FC236}">
                <a16:creationId xmlns:a16="http://schemas.microsoft.com/office/drawing/2014/main" id="{A96BCAD5-6F10-C49B-771A-FC99A09BADC7}"/>
              </a:ext>
            </a:extLst>
          </p:cNvPr>
          <p:cNvSpPr/>
          <p:nvPr/>
        </p:nvSpPr>
        <p:spPr>
          <a:xfrm>
            <a:off x="9329780" y="1968210"/>
            <a:ext cx="2520000" cy="720000"/>
          </a:xfrm>
          <a:custGeom>
            <a:avLst/>
            <a:gdLst>
              <a:gd name="connsiteX0" fmla="*/ 0 w 2893079"/>
              <a:gd name="connsiteY0" fmla="*/ 0 h 964211"/>
              <a:gd name="connsiteX1" fmla="*/ 2893079 w 2893079"/>
              <a:gd name="connsiteY1" fmla="*/ 0 h 964211"/>
              <a:gd name="connsiteX2" fmla="*/ 2893079 w 2893079"/>
              <a:gd name="connsiteY2" fmla="*/ 964211 h 964211"/>
              <a:gd name="connsiteX3" fmla="*/ 0 w 2893079"/>
              <a:gd name="connsiteY3" fmla="*/ 964211 h 964211"/>
              <a:gd name="connsiteX4" fmla="*/ 0 w 2893079"/>
              <a:gd name="connsiteY4" fmla="*/ 0 h 9642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93079" h="964211">
                <a:moveTo>
                  <a:pt x="0" y="0"/>
                </a:moveTo>
                <a:lnTo>
                  <a:pt x="2893079" y="0"/>
                </a:lnTo>
                <a:lnTo>
                  <a:pt x="2893079" y="964211"/>
                </a:lnTo>
                <a:lnTo>
                  <a:pt x="0" y="96421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0" vert="horz" wrap="square" lIns="110490" tIns="110490" rIns="110490" bIns="110490" numCol="1" spcCol="1270" anchor="ctr" anchorCtr="0">
            <a:noAutofit/>
          </a:bodyPr>
          <a:lstStyle/>
          <a:p>
            <a:pPr lvl="0" algn="ctr" defTabSz="1289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900" kern="1200" dirty="0"/>
              <a:t>DG-API</a:t>
            </a:r>
          </a:p>
        </p:txBody>
      </p:sp>
      <p:sp>
        <p:nvSpPr>
          <p:cNvPr id="7" name="Freeform 24">
            <a:extLst>
              <a:ext uri="{FF2B5EF4-FFF2-40B4-BE49-F238E27FC236}">
                <a16:creationId xmlns:a16="http://schemas.microsoft.com/office/drawing/2014/main" id="{6410F123-B11A-CAD9-ADB9-A0A2FB8B1D71}"/>
              </a:ext>
            </a:extLst>
          </p:cNvPr>
          <p:cNvSpPr/>
          <p:nvPr/>
        </p:nvSpPr>
        <p:spPr>
          <a:xfrm>
            <a:off x="9321614" y="3046826"/>
            <a:ext cx="2520000" cy="720000"/>
          </a:xfrm>
          <a:custGeom>
            <a:avLst/>
            <a:gdLst>
              <a:gd name="connsiteX0" fmla="*/ 0 w 2893079"/>
              <a:gd name="connsiteY0" fmla="*/ 0 h 964211"/>
              <a:gd name="connsiteX1" fmla="*/ 2893079 w 2893079"/>
              <a:gd name="connsiteY1" fmla="*/ 0 h 964211"/>
              <a:gd name="connsiteX2" fmla="*/ 2893079 w 2893079"/>
              <a:gd name="connsiteY2" fmla="*/ 964211 h 964211"/>
              <a:gd name="connsiteX3" fmla="*/ 0 w 2893079"/>
              <a:gd name="connsiteY3" fmla="*/ 964211 h 964211"/>
              <a:gd name="connsiteX4" fmla="*/ 0 w 2893079"/>
              <a:gd name="connsiteY4" fmla="*/ 0 h 9642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93079" h="964211">
                <a:moveTo>
                  <a:pt x="0" y="0"/>
                </a:moveTo>
                <a:lnTo>
                  <a:pt x="2893079" y="0"/>
                </a:lnTo>
                <a:lnTo>
                  <a:pt x="2893079" y="964211"/>
                </a:lnTo>
                <a:lnTo>
                  <a:pt x="0" y="96421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0" vert="horz" wrap="square" lIns="110490" tIns="110490" rIns="110490" bIns="110490" numCol="1" spcCol="1270" anchor="ctr" anchorCtr="0">
            <a:noAutofit/>
          </a:bodyPr>
          <a:lstStyle/>
          <a:p>
            <a:pPr lvl="0" algn="ctr" defTabSz="1289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900" kern="1200" dirty="0"/>
              <a:t>python-</a:t>
            </a:r>
            <a:r>
              <a:rPr lang="en-US" sz="2900" kern="1200" dirty="0" err="1"/>
              <a:t>icat</a:t>
            </a:r>
            <a:endParaRPr lang="en-US" sz="2900" kern="1200" dirty="0"/>
          </a:p>
        </p:txBody>
      </p:sp>
      <p:sp>
        <p:nvSpPr>
          <p:cNvPr id="8" name="Freeform 25">
            <a:extLst>
              <a:ext uri="{FF2B5EF4-FFF2-40B4-BE49-F238E27FC236}">
                <a16:creationId xmlns:a16="http://schemas.microsoft.com/office/drawing/2014/main" id="{518ED766-B2D6-E1FB-E52F-3A72D222A545}"/>
              </a:ext>
            </a:extLst>
          </p:cNvPr>
          <p:cNvSpPr/>
          <p:nvPr/>
        </p:nvSpPr>
        <p:spPr>
          <a:xfrm>
            <a:off x="6449780" y="4157711"/>
            <a:ext cx="5400000" cy="720000"/>
          </a:xfrm>
          <a:custGeom>
            <a:avLst/>
            <a:gdLst>
              <a:gd name="connsiteX0" fmla="*/ 0 w 5202335"/>
              <a:gd name="connsiteY0" fmla="*/ 0 h 964211"/>
              <a:gd name="connsiteX1" fmla="*/ 5202335 w 5202335"/>
              <a:gd name="connsiteY1" fmla="*/ 0 h 964211"/>
              <a:gd name="connsiteX2" fmla="*/ 5202335 w 5202335"/>
              <a:gd name="connsiteY2" fmla="*/ 964211 h 964211"/>
              <a:gd name="connsiteX3" fmla="*/ 0 w 5202335"/>
              <a:gd name="connsiteY3" fmla="*/ 964211 h 964211"/>
              <a:gd name="connsiteX4" fmla="*/ 0 w 5202335"/>
              <a:gd name="connsiteY4" fmla="*/ 0 h 9642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02335" h="964211">
                <a:moveTo>
                  <a:pt x="0" y="0"/>
                </a:moveTo>
                <a:lnTo>
                  <a:pt x="5202335" y="0"/>
                </a:lnTo>
                <a:lnTo>
                  <a:pt x="5202335" y="964211"/>
                </a:lnTo>
                <a:lnTo>
                  <a:pt x="0" y="96421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0" vert="horz" wrap="square" lIns="110490" tIns="110490" rIns="110490" bIns="110490" numCol="1" spcCol="1270" anchor="ctr" anchorCtr="0">
            <a:noAutofit/>
          </a:bodyPr>
          <a:lstStyle/>
          <a:p>
            <a:pPr lvl="0" algn="ctr" defTabSz="1289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900" kern="1200" dirty="0" err="1"/>
              <a:t>icat.server</a:t>
            </a:r>
            <a:endParaRPr lang="en-US" sz="2900" kern="1200" dirty="0"/>
          </a:p>
        </p:txBody>
      </p:sp>
      <p:sp>
        <p:nvSpPr>
          <p:cNvPr id="9" name="Freeform 26">
            <a:extLst>
              <a:ext uri="{FF2B5EF4-FFF2-40B4-BE49-F238E27FC236}">
                <a16:creationId xmlns:a16="http://schemas.microsoft.com/office/drawing/2014/main" id="{9F29CA4C-60C5-7D74-1701-C64D5667AC3C}"/>
              </a:ext>
            </a:extLst>
          </p:cNvPr>
          <p:cNvSpPr/>
          <p:nvPr/>
        </p:nvSpPr>
        <p:spPr>
          <a:xfrm>
            <a:off x="6449780" y="5236327"/>
            <a:ext cx="2520000" cy="720000"/>
          </a:xfrm>
          <a:custGeom>
            <a:avLst/>
            <a:gdLst>
              <a:gd name="connsiteX0" fmla="*/ 0 w 2893079"/>
              <a:gd name="connsiteY0" fmla="*/ 0 h 964211"/>
              <a:gd name="connsiteX1" fmla="*/ 2893079 w 2893079"/>
              <a:gd name="connsiteY1" fmla="*/ 0 h 964211"/>
              <a:gd name="connsiteX2" fmla="*/ 2893079 w 2893079"/>
              <a:gd name="connsiteY2" fmla="*/ 964211 h 964211"/>
              <a:gd name="connsiteX3" fmla="*/ 0 w 2893079"/>
              <a:gd name="connsiteY3" fmla="*/ 964211 h 964211"/>
              <a:gd name="connsiteX4" fmla="*/ 0 w 2893079"/>
              <a:gd name="connsiteY4" fmla="*/ 0 h 9642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93079" h="964211">
                <a:moveTo>
                  <a:pt x="0" y="0"/>
                </a:moveTo>
                <a:lnTo>
                  <a:pt x="2893079" y="0"/>
                </a:lnTo>
                <a:lnTo>
                  <a:pt x="2893079" y="964211"/>
                </a:lnTo>
                <a:lnTo>
                  <a:pt x="0" y="96421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0" vert="horz" wrap="square" lIns="110490" tIns="110490" rIns="110490" bIns="110490" numCol="1" spcCol="1270" anchor="ctr" anchorCtr="0">
            <a:noAutofit/>
          </a:bodyPr>
          <a:lstStyle/>
          <a:p>
            <a:pPr lvl="0" algn="ctr" defTabSz="1289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900" kern="1200" dirty="0" err="1"/>
              <a:t>icat.lucene</a:t>
            </a:r>
            <a:endParaRPr lang="en-US" sz="2900" kern="1200" dirty="0"/>
          </a:p>
        </p:txBody>
      </p:sp>
      <p:sp>
        <p:nvSpPr>
          <p:cNvPr id="10" name="Freeform 27">
            <a:extLst>
              <a:ext uri="{FF2B5EF4-FFF2-40B4-BE49-F238E27FC236}">
                <a16:creationId xmlns:a16="http://schemas.microsoft.com/office/drawing/2014/main" id="{D39B6B77-43F0-9C92-5FDC-254780158A0D}"/>
              </a:ext>
            </a:extLst>
          </p:cNvPr>
          <p:cNvSpPr/>
          <p:nvPr/>
        </p:nvSpPr>
        <p:spPr>
          <a:xfrm>
            <a:off x="9329780" y="5236327"/>
            <a:ext cx="2520000" cy="720000"/>
          </a:xfrm>
          <a:custGeom>
            <a:avLst/>
            <a:gdLst>
              <a:gd name="connsiteX0" fmla="*/ 0 w 2893079"/>
              <a:gd name="connsiteY0" fmla="*/ 0 h 964211"/>
              <a:gd name="connsiteX1" fmla="*/ 2893079 w 2893079"/>
              <a:gd name="connsiteY1" fmla="*/ 0 h 964211"/>
              <a:gd name="connsiteX2" fmla="*/ 2893079 w 2893079"/>
              <a:gd name="connsiteY2" fmla="*/ 964211 h 964211"/>
              <a:gd name="connsiteX3" fmla="*/ 0 w 2893079"/>
              <a:gd name="connsiteY3" fmla="*/ 964211 h 964211"/>
              <a:gd name="connsiteX4" fmla="*/ 0 w 2893079"/>
              <a:gd name="connsiteY4" fmla="*/ 0 h 9642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93079" h="964211">
                <a:moveTo>
                  <a:pt x="0" y="0"/>
                </a:moveTo>
                <a:lnTo>
                  <a:pt x="2893079" y="0"/>
                </a:lnTo>
                <a:lnTo>
                  <a:pt x="2893079" y="964211"/>
                </a:lnTo>
                <a:lnTo>
                  <a:pt x="0" y="96421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0" vert="horz" wrap="square" lIns="110490" tIns="110490" rIns="110490" bIns="110490" numCol="1" spcCol="1270" anchor="ctr" anchorCtr="0">
            <a:noAutofit/>
          </a:bodyPr>
          <a:lstStyle/>
          <a:p>
            <a:pPr lvl="0" algn="ctr" defTabSz="1289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900" kern="1200" dirty="0"/>
              <a:t>DB</a:t>
            </a:r>
          </a:p>
        </p:txBody>
      </p:sp>
      <p:sp>
        <p:nvSpPr>
          <p:cNvPr id="11" name="&quot;No&quot; Symbol 29">
            <a:extLst>
              <a:ext uri="{FF2B5EF4-FFF2-40B4-BE49-F238E27FC236}">
                <a16:creationId xmlns:a16="http://schemas.microsoft.com/office/drawing/2014/main" id="{439D7AF6-220E-7479-4123-1B745786856F}"/>
              </a:ext>
            </a:extLst>
          </p:cNvPr>
          <p:cNvSpPr/>
          <p:nvPr/>
        </p:nvSpPr>
        <p:spPr>
          <a:xfrm>
            <a:off x="9689780" y="1967518"/>
            <a:ext cx="1800000" cy="1800000"/>
          </a:xfrm>
          <a:prstGeom prst="noSmoking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2" name="Up Arrow 13">
            <a:extLst>
              <a:ext uri="{FF2B5EF4-FFF2-40B4-BE49-F238E27FC236}">
                <a16:creationId xmlns:a16="http://schemas.microsoft.com/office/drawing/2014/main" id="{703AE076-0828-A64D-EB92-219FC28B3896}"/>
              </a:ext>
            </a:extLst>
          </p:cNvPr>
          <p:cNvSpPr/>
          <p:nvPr/>
        </p:nvSpPr>
        <p:spPr>
          <a:xfrm>
            <a:off x="6449780" y="4619531"/>
            <a:ext cx="2520000" cy="720000"/>
          </a:xfrm>
          <a:prstGeom prst="upArrow">
            <a:avLst>
              <a:gd name="adj1" fmla="val 100000"/>
              <a:gd name="adj2" fmla="val 27322"/>
            </a:avLst>
          </a:prstGeom>
          <a:solidFill>
            <a:schemeClr val="accent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Results = [{id, score}…]</a:t>
            </a:r>
            <a:endParaRPr lang="en-GB" dirty="0"/>
          </a:p>
        </p:txBody>
      </p:sp>
      <p:sp>
        <p:nvSpPr>
          <p:cNvPr id="13" name="Up Arrow 14">
            <a:extLst>
              <a:ext uri="{FF2B5EF4-FFF2-40B4-BE49-F238E27FC236}">
                <a16:creationId xmlns:a16="http://schemas.microsoft.com/office/drawing/2014/main" id="{A694B424-6B63-534A-282D-636FD0E71D5E}"/>
              </a:ext>
            </a:extLst>
          </p:cNvPr>
          <p:cNvSpPr/>
          <p:nvPr/>
        </p:nvSpPr>
        <p:spPr>
          <a:xfrm>
            <a:off x="6441614" y="2431803"/>
            <a:ext cx="2520000" cy="720000"/>
          </a:xfrm>
          <a:prstGeom prst="upArrow">
            <a:avLst>
              <a:gd name="adj1" fmla="val 100000"/>
              <a:gd name="adj2" fmla="val 27322"/>
            </a:avLst>
          </a:prstGeom>
          <a:solidFill>
            <a:schemeClr val="accent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Results = [{id, score}…]</a:t>
            </a:r>
            <a:endParaRPr lang="en-GB" dirty="0"/>
          </a:p>
        </p:txBody>
      </p:sp>
      <p:sp>
        <p:nvSpPr>
          <p:cNvPr id="14" name="Curved Right Arrow 1">
            <a:extLst>
              <a:ext uri="{FF2B5EF4-FFF2-40B4-BE49-F238E27FC236}">
                <a16:creationId xmlns:a16="http://schemas.microsoft.com/office/drawing/2014/main" id="{5CDBFD73-CD0A-E0E3-1041-E1F31970EFDE}"/>
              </a:ext>
            </a:extLst>
          </p:cNvPr>
          <p:cNvSpPr/>
          <p:nvPr/>
        </p:nvSpPr>
        <p:spPr>
          <a:xfrm flipH="1">
            <a:off x="8961614" y="4208621"/>
            <a:ext cx="1800000" cy="1800000"/>
          </a:xfrm>
          <a:prstGeom prst="curvedRightArrow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BEABCD1E-58F0-3937-C22D-520C06BF9111}"/>
              </a:ext>
            </a:extLst>
          </p:cNvPr>
          <p:cNvCxnSpPr/>
          <p:nvPr/>
        </p:nvCxnSpPr>
        <p:spPr>
          <a:xfrm flipH="1">
            <a:off x="7726112" y="1621646"/>
            <a:ext cx="2911952" cy="885872"/>
          </a:xfrm>
          <a:prstGeom prst="straightConnector1">
            <a:avLst/>
          </a:prstGeom>
          <a:ln w="38100">
            <a:solidFill>
              <a:schemeClr val="accent6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3A48DE77-C506-DCBB-5D43-690C10C15E00}"/>
              </a:ext>
            </a:extLst>
          </p:cNvPr>
          <p:cNvCxnSpPr/>
          <p:nvPr/>
        </p:nvCxnSpPr>
        <p:spPr>
          <a:xfrm>
            <a:off x="7726112" y="1681843"/>
            <a:ext cx="0" cy="825675"/>
          </a:xfrm>
          <a:prstGeom prst="straightConnector1">
            <a:avLst/>
          </a:prstGeom>
          <a:ln w="38100">
            <a:solidFill>
              <a:schemeClr val="accent6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002DDEB1-8456-8145-6E6D-3D6DD512BD59}"/>
              </a:ext>
            </a:extLst>
          </p:cNvPr>
          <p:cNvCxnSpPr/>
          <p:nvPr/>
        </p:nvCxnSpPr>
        <p:spPr>
          <a:xfrm>
            <a:off x="7726112" y="3227518"/>
            <a:ext cx="0" cy="825675"/>
          </a:xfrm>
          <a:prstGeom prst="straightConnector1">
            <a:avLst/>
          </a:prstGeom>
          <a:ln w="38100">
            <a:solidFill>
              <a:schemeClr val="accent6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46503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99F288E-2A87-2CD1-7A6A-34FFE6807B4E}"/>
              </a:ext>
            </a:extLst>
          </p:cNvPr>
          <p:cNvSpPr txBox="1"/>
          <p:nvPr/>
        </p:nvSpPr>
        <p:spPr>
          <a:xfrm>
            <a:off x="403341" y="345182"/>
            <a:ext cx="10304598" cy="76944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-150" normalizeH="0" baseline="0" noProof="0" dirty="0" err="1">
                <a:ln>
                  <a:noFill/>
                </a:ln>
                <a:solidFill>
                  <a:srgbClr val="2E2D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icat.lucene</a:t>
            </a:r>
            <a:r>
              <a:rPr kumimoji="0" lang="en-US" sz="4400" b="1" i="0" u="none" strike="noStrike" kern="1200" cap="none" spc="-150" normalizeH="0" baseline="0" noProof="0" dirty="0">
                <a:ln>
                  <a:noFill/>
                </a:ln>
                <a:solidFill>
                  <a:srgbClr val="2E2D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Searching Solution(s)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EBFB0FC-40A5-8A06-17F1-FD1FF739C152}"/>
              </a:ext>
            </a:extLst>
          </p:cNvPr>
          <p:cNvSpPr/>
          <p:nvPr/>
        </p:nvSpPr>
        <p:spPr>
          <a:xfrm>
            <a:off x="403341" y="1114623"/>
            <a:ext cx="11385318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Alongside other changes to free text search: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12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Get all metadata directly from the Lucene index (remove second DB call)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12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Authorize ids in batches (configurable in size but ~1000 to 10000)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12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Optional: return early if a minimum number of results found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12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Optional: instead of searching entire index, only search results where the user is </a:t>
            </a:r>
            <a:r>
              <a:rPr lang="en-US" sz="2400" dirty="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InstrumentScientist</a:t>
            </a:r>
            <a:r>
              <a:rPr lang="en-US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 </a:t>
            </a:r>
            <a:r>
              <a:rPr lang="en-US" sz="2400" dirty="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InvestigationUser</a:t>
            </a:r>
            <a:endParaRPr lang="en-US" sz="24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Drastically limits number of returned results, and expect that all results returned will pass authorization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endParaRPr lang="en-US" sz="12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Configurable: timeout long running searches</a:t>
            </a:r>
          </a:p>
        </p:txBody>
      </p:sp>
    </p:spTree>
    <p:extLst>
      <p:ext uri="{BB962C8B-B14F-4D97-AF65-F5344CB8AC3E}">
        <p14:creationId xmlns:p14="http://schemas.microsoft.com/office/powerpoint/2010/main" val="1567996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99F288E-2A87-2CD1-7A6A-34FFE6807B4E}"/>
              </a:ext>
            </a:extLst>
          </p:cNvPr>
          <p:cNvSpPr txBox="1"/>
          <p:nvPr/>
        </p:nvSpPr>
        <p:spPr>
          <a:xfrm>
            <a:off x="403341" y="345182"/>
            <a:ext cx="10304598" cy="76944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-150" normalizeH="0" baseline="0" noProof="0" dirty="0" err="1">
                <a:ln>
                  <a:noFill/>
                </a:ln>
                <a:solidFill>
                  <a:srgbClr val="2E2D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icat.lucene</a:t>
            </a:r>
            <a:r>
              <a:rPr kumimoji="0" lang="en-US" sz="4400" b="1" i="0" u="none" strike="noStrike" kern="1200" cap="none" spc="-150" normalizeH="0" baseline="0" noProof="0" dirty="0">
                <a:ln>
                  <a:noFill/>
                </a:ln>
                <a:solidFill>
                  <a:srgbClr val="2E2D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Includes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EBFB0FC-40A5-8A06-17F1-FD1FF739C152}"/>
              </a:ext>
            </a:extLst>
          </p:cNvPr>
          <p:cNvSpPr/>
          <p:nvPr/>
        </p:nvSpPr>
        <p:spPr>
          <a:xfrm>
            <a:off x="403341" y="1114623"/>
            <a:ext cx="1138531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order to get all metadata directly from the Lucene index, need to return related metadata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E.G. Dataset table has column for Investigation title in </a:t>
            </a:r>
            <a:r>
              <a:rPr lang="en-US" sz="2400" dirty="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DataGateway</a:t>
            </a:r>
            <a:r>
              <a:rPr lang="en-US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24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24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24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4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400" dirty="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icat.lucene</a:t>
            </a:r>
            <a:r>
              <a:rPr lang="en-US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has no concept of Rules or </a:t>
            </a:r>
            <a:r>
              <a:rPr lang="en-US" sz="2400" dirty="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PublicSteps</a:t>
            </a:r>
            <a:r>
              <a:rPr lang="en-US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and replicating this would be: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Difficult – would need to index and keep these up to date in Lucene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Probably slow – in principle need to check multiple includes for every result</a:t>
            </a:r>
            <a:endParaRPr lang="en-US" sz="12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7B096D3-DDEB-BBBD-455C-724C42E28E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7037" y="2744691"/>
            <a:ext cx="11837926" cy="525516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6077819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99F288E-2A87-2CD1-7A6A-34FFE6807B4E}"/>
              </a:ext>
            </a:extLst>
          </p:cNvPr>
          <p:cNvSpPr txBox="1"/>
          <p:nvPr/>
        </p:nvSpPr>
        <p:spPr>
          <a:xfrm>
            <a:off x="403341" y="345182"/>
            <a:ext cx="10304598" cy="76944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-150" normalizeH="0" baseline="0" noProof="0" dirty="0" err="1">
                <a:ln>
                  <a:noFill/>
                </a:ln>
                <a:solidFill>
                  <a:srgbClr val="2E2D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icat.lucene</a:t>
            </a:r>
            <a:r>
              <a:rPr kumimoji="0" lang="en-US" sz="4400" b="1" i="0" u="none" strike="noStrike" kern="1200" cap="none" spc="-150" normalizeH="0" baseline="0" noProof="0" dirty="0">
                <a:ln>
                  <a:noFill/>
                </a:ln>
                <a:solidFill>
                  <a:srgbClr val="2E2D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Includes Solution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EBFB0FC-40A5-8A06-17F1-FD1FF739C152}"/>
              </a:ext>
            </a:extLst>
          </p:cNvPr>
          <p:cNvSpPr/>
          <p:nvPr/>
        </p:nvSpPr>
        <p:spPr>
          <a:xfrm>
            <a:off x="403341" y="1114623"/>
            <a:ext cx="1138531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Tables and Public Steps identify things we can quickly authorize, and are cached in ICAT server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 these, build cached lists of which Lucene fields are safe to return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Only request these fields from Lucene in the first place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this point, only need to authorize the “main” entity being searched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24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24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24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4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Downsides are:</a:t>
            </a:r>
            <a:endParaRPr lang="en-US" sz="12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Overly restrictive – doesn’t take all Rules into account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Might not want to create a particular Public Step</a:t>
            </a:r>
            <a:endParaRPr lang="en-US" sz="44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FA8E190-A9BE-C6A5-93FC-93868D4BBB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4056" y="3429000"/>
            <a:ext cx="11743888" cy="612804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2119669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99F288E-2A87-2CD1-7A6A-34FFE6807B4E}"/>
              </a:ext>
            </a:extLst>
          </p:cNvPr>
          <p:cNvSpPr txBox="1"/>
          <p:nvPr/>
        </p:nvSpPr>
        <p:spPr>
          <a:xfrm>
            <a:off x="403341" y="345182"/>
            <a:ext cx="10304598" cy="76944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-150" normalizeH="0" baseline="0" noProof="0" dirty="0">
                <a:ln>
                  <a:noFill/>
                </a:ln>
                <a:solidFill>
                  <a:srgbClr val="2E2D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General Comments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EBFB0FC-40A5-8A06-17F1-FD1FF739C152}"/>
              </a:ext>
            </a:extLst>
          </p:cNvPr>
          <p:cNvSpPr/>
          <p:nvPr/>
        </p:nvSpPr>
        <p:spPr>
          <a:xfrm>
            <a:off x="403341" y="1114623"/>
            <a:ext cx="1138531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Areas of difficulty: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INCLUDE queries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Relies on “pruning” after original search, so can take longer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Datafiles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 there are a lot, things that normally work can break down (e.g. </a:t>
            </a:r>
            <a:r>
              <a:rPr lang="en-US" sz="2400" dirty="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SearchQuery</a:t>
            </a:r>
            <a:r>
              <a:rPr lang="en-US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endParaRPr lang="en-US" sz="24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Potential solutions: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Hardcoded workarounds (using root, caching fields for Lucene)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Creation of more </a:t>
            </a:r>
            <a:r>
              <a:rPr lang="en-US" sz="2400" dirty="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PublicSteps</a:t>
            </a:r>
            <a:r>
              <a:rPr lang="en-US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(where possible)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Syntax of query (hard to anticipate but has an impact)</a:t>
            </a:r>
          </a:p>
        </p:txBody>
      </p:sp>
    </p:spTree>
    <p:extLst>
      <p:ext uri="{BB962C8B-B14F-4D97-AF65-F5344CB8AC3E}">
        <p14:creationId xmlns:p14="http://schemas.microsoft.com/office/powerpoint/2010/main" val="1685083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3163E93-8ADA-7849-A1F1-A16817F4E1F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8931"/>
          <a:stretch/>
        </p:blipFill>
        <p:spPr>
          <a:xfrm>
            <a:off x="6096000" y="0"/>
            <a:ext cx="6096000" cy="68580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E6DE168-6938-B747-BEE8-8CC9B28012D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7007"/>
          <a:stretch/>
        </p:blipFill>
        <p:spPr>
          <a:xfrm>
            <a:off x="5731098" y="0"/>
            <a:ext cx="6460901" cy="6858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8B66DC9-76C9-5140-A7C4-B9B833C488D1}"/>
              </a:ext>
            </a:extLst>
          </p:cNvPr>
          <p:cNvSpPr txBox="1"/>
          <p:nvPr/>
        </p:nvSpPr>
        <p:spPr>
          <a:xfrm>
            <a:off x="423748" y="1380700"/>
            <a:ext cx="5101814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spcAft>
                <a:spcPts val="200"/>
              </a:spcAft>
            </a:pPr>
            <a:r>
              <a:rPr lang="en-US" sz="2400" b="1" spc="-100" dirty="0">
                <a:solidFill>
                  <a:srgbClr val="1E5DF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en-US" sz="2400" b="1" spc="-100" dirty="0">
                <a:solidFill>
                  <a:srgbClr val="2E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Rules, Public Tables, Public Steps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EBDC0C-5E44-914B-85A5-07AF5BC1B9B6}"/>
              </a:ext>
            </a:extLst>
          </p:cNvPr>
          <p:cNvSpPr txBox="1"/>
          <p:nvPr/>
        </p:nvSpPr>
        <p:spPr>
          <a:xfrm>
            <a:off x="423748" y="2408947"/>
            <a:ext cx="5101814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spcAft>
                <a:spcPts val="200"/>
              </a:spcAft>
            </a:pPr>
            <a:r>
              <a:rPr lang="en-US" sz="2400" b="1" spc="-100" dirty="0">
                <a:solidFill>
                  <a:srgbClr val="1E5DF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400" b="1" spc="-100" dirty="0">
                <a:solidFill>
                  <a:srgbClr val="2E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Authorization in ICAT architecture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FFD7155-AB0C-D84C-8261-743120695688}"/>
              </a:ext>
            </a:extLst>
          </p:cNvPr>
          <p:cNvSpPr txBox="1"/>
          <p:nvPr/>
        </p:nvSpPr>
        <p:spPr>
          <a:xfrm>
            <a:off x="423748" y="3437194"/>
            <a:ext cx="5101814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spcAft>
                <a:spcPts val="200"/>
              </a:spcAft>
            </a:pPr>
            <a:r>
              <a:rPr lang="en-US" sz="2400" b="1" spc="-100" dirty="0">
                <a:solidFill>
                  <a:srgbClr val="1E5DF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2400" b="1" spc="-100" dirty="0">
                <a:solidFill>
                  <a:srgbClr val="2E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Impact of authorization on performance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01E8603-51D4-7C45-829A-9AE25E5A2E4F}"/>
              </a:ext>
            </a:extLst>
          </p:cNvPr>
          <p:cNvSpPr txBox="1"/>
          <p:nvPr/>
        </p:nvSpPr>
        <p:spPr>
          <a:xfrm>
            <a:off x="403341" y="345182"/>
            <a:ext cx="6356456" cy="76944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4400" b="1" spc="-150" dirty="0">
                <a:solidFill>
                  <a:srgbClr val="2E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Sections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8338B96-DB54-A843-B2A0-83FB422A5475}"/>
              </a:ext>
            </a:extLst>
          </p:cNvPr>
          <p:cNvSpPr txBox="1"/>
          <p:nvPr/>
        </p:nvSpPr>
        <p:spPr>
          <a:xfrm rot="16200000">
            <a:off x="10705611" y="4816820"/>
            <a:ext cx="18592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Image © STFC Alan Ford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5AE177D-A1A3-EC63-F60C-D5E71231E118}"/>
              </a:ext>
            </a:extLst>
          </p:cNvPr>
          <p:cNvSpPr txBox="1"/>
          <p:nvPr/>
        </p:nvSpPr>
        <p:spPr>
          <a:xfrm>
            <a:off x="403341" y="4509043"/>
            <a:ext cx="5101814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spcAft>
                <a:spcPts val="200"/>
              </a:spcAft>
            </a:pPr>
            <a:r>
              <a:rPr lang="en-US" sz="2400" b="1" kern="1200" spc="-100" dirty="0">
                <a:solidFill>
                  <a:srgbClr val="1E5DF8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4</a:t>
            </a:r>
            <a:r>
              <a:rPr lang="en-US" sz="2400" b="1" spc="-100" dirty="0">
                <a:solidFill>
                  <a:srgbClr val="2E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General comments</a:t>
            </a:r>
          </a:p>
        </p:txBody>
      </p:sp>
    </p:spTree>
    <p:extLst>
      <p:ext uri="{BB962C8B-B14F-4D97-AF65-F5344CB8AC3E}">
        <p14:creationId xmlns:p14="http://schemas.microsoft.com/office/powerpoint/2010/main" val="37604037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99F288E-2A87-2CD1-7A6A-34FFE6807B4E}"/>
              </a:ext>
            </a:extLst>
          </p:cNvPr>
          <p:cNvSpPr txBox="1"/>
          <p:nvPr/>
        </p:nvSpPr>
        <p:spPr>
          <a:xfrm>
            <a:off x="403341" y="345182"/>
            <a:ext cx="10304598" cy="76944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-150" normalizeH="0" baseline="0" noProof="0" dirty="0">
                <a:ln>
                  <a:noFill/>
                </a:ln>
                <a:solidFill>
                  <a:srgbClr val="2E2D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Caveats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EBFB0FC-40A5-8A06-17F1-FD1FF739C152}"/>
              </a:ext>
            </a:extLst>
          </p:cNvPr>
          <p:cNvSpPr/>
          <p:nvPr/>
        </p:nvSpPr>
        <p:spPr>
          <a:xfrm>
            <a:off x="403341" y="1114623"/>
            <a:ext cx="1138531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Authorization performance depends on a lot of things: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Rules and Public Tables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Steps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Exact query syntax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 the current user is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much data does that user have access to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much data does that user NOT have access to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SOAP versus Rest(like) API in </a:t>
            </a:r>
            <a:r>
              <a:rPr lang="en-US" sz="2400" dirty="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icat.server</a:t>
            </a:r>
            <a:endParaRPr lang="en-US" sz="24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24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Ultimately difficult to make categorical statements about performance</a:t>
            </a:r>
          </a:p>
        </p:txBody>
      </p:sp>
    </p:spTree>
    <p:extLst>
      <p:ext uri="{BB962C8B-B14F-4D97-AF65-F5344CB8AC3E}">
        <p14:creationId xmlns:p14="http://schemas.microsoft.com/office/powerpoint/2010/main" val="2772954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99F288E-2A87-2CD1-7A6A-34FFE6807B4E}"/>
              </a:ext>
            </a:extLst>
          </p:cNvPr>
          <p:cNvSpPr txBox="1"/>
          <p:nvPr/>
        </p:nvSpPr>
        <p:spPr>
          <a:xfrm>
            <a:off x="403341" y="345182"/>
            <a:ext cx="6356456" cy="76944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-150" normalizeH="0" baseline="0" noProof="0" dirty="0">
                <a:ln>
                  <a:noFill/>
                </a:ln>
                <a:solidFill>
                  <a:srgbClr val="2E2D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Rule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EBFB0FC-40A5-8A06-17F1-FD1FF739C152}"/>
              </a:ext>
            </a:extLst>
          </p:cNvPr>
          <p:cNvSpPr/>
          <p:nvPr/>
        </p:nvSpPr>
        <p:spPr>
          <a:xfrm>
            <a:off x="403341" y="1114623"/>
            <a:ext cx="1146616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Allows creates, reads, updates, deletes (CRUD) to be performed on entities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62626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Can be applied to users from specific groups, or everyone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62626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Logic is defined as the field “what”: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9AA83A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Arial" panose="020B0604020202020204" pitchFamily="34" charset="0"/>
              </a:rPr>
              <a:t>Datafile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9AA83A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Arial" panose="020B0604020202020204" pitchFamily="34" charset="0"/>
              </a:rPr>
              <a:t>SELECT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9AA83A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Arial" panose="020B0604020202020204" pitchFamily="34" charset="0"/>
              </a:rPr>
              <a:t>df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9AA83A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Arial" panose="020B0604020202020204" pitchFamily="34" charset="0"/>
              </a:rPr>
              <a:t> FROM Datafile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9AA83A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Arial" panose="020B0604020202020204" pitchFamily="34" charset="0"/>
              </a:rPr>
              <a:t>df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9AA83A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Arial" panose="020B0604020202020204" pitchFamily="34" charset="0"/>
              </a:rPr>
              <a:t> JOIN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9AA83A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Arial" panose="020B0604020202020204" pitchFamily="34" charset="0"/>
              </a:rPr>
              <a:t>df.dataset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9AA83A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Arial" panose="020B0604020202020204" pitchFamily="34" charset="0"/>
              </a:rPr>
              <a:t> d JOIN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9AA83A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Arial" panose="020B0604020202020204" pitchFamily="34" charset="0"/>
              </a:rPr>
              <a:t>d.investigation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9AA83A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9AA83A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Arial" panose="020B0604020202020204" pitchFamily="34" charset="0"/>
              </a:rPr>
              <a:t>i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9AA83A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Arial" panose="020B0604020202020204" pitchFamily="34" charset="0"/>
              </a:rPr>
              <a:t> JOIN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9AA83A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Arial" panose="020B0604020202020204" pitchFamily="34" charset="0"/>
              </a:rPr>
              <a:t>i.investigationInstruments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9AA83A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Arial" panose="020B0604020202020204" pitchFamily="34" charset="0"/>
              </a:rPr>
              <a:t> ii JOIN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9AA83A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Arial" panose="020B0604020202020204" pitchFamily="34" charset="0"/>
              </a:rPr>
              <a:t>ii.instrument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9AA83A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9AA83A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Arial" panose="020B0604020202020204" pitchFamily="34" charset="0"/>
              </a:rPr>
              <a:t>inst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9AA83A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Arial" panose="020B0604020202020204" pitchFamily="34" charset="0"/>
              </a:rPr>
              <a:t> JOIN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9AA83A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Arial" panose="020B0604020202020204" pitchFamily="34" charset="0"/>
              </a:rPr>
              <a:t>inst.instrumentScientists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9AA83A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9AA83A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Arial" panose="020B0604020202020204" pitchFamily="34" charset="0"/>
              </a:rPr>
              <a:t>instSci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9AA83A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Arial" panose="020B0604020202020204" pitchFamily="34" charset="0"/>
              </a:rPr>
              <a:t> JOIN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9AA83A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Arial" panose="020B0604020202020204" pitchFamily="34" charset="0"/>
              </a:rPr>
              <a:t>instSci.user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9AA83A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Arial" panose="020B0604020202020204" pitchFamily="34" charset="0"/>
              </a:rPr>
              <a:t> u WHERE d.name='raw' AND u.name = :user</a:t>
            </a:r>
          </a:p>
        </p:txBody>
      </p:sp>
    </p:spTree>
    <p:extLst>
      <p:ext uri="{BB962C8B-B14F-4D97-AF65-F5344CB8AC3E}">
        <p14:creationId xmlns:p14="http://schemas.microsoft.com/office/powerpoint/2010/main" val="29547117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99F288E-2A87-2CD1-7A6A-34FFE6807B4E}"/>
              </a:ext>
            </a:extLst>
          </p:cNvPr>
          <p:cNvSpPr txBox="1"/>
          <p:nvPr/>
        </p:nvSpPr>
        <p:spPr>
          <a:xfrm>
            <a:off x="403341" y="345182"/>
            <a:ext cx="6356456" cy="76944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-150" normalizeH="0" baseline="0" noProof="0" dirty="0">
                <a:ln>
                  <a:noFill/>
                </a:ln>
                <a:solidFill>
                  <a:srgbClr val="2E2D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Rule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EBFB0FC-40A5-8A06-17F1-FD1FF739C152}"/>
              </a:ext>
            </a:extLst>
          </p:cNvPr>
          <p:cNvSpPr/>
          <p:nvPr/>
        </p:nvSpPr>
        <p:spPr>
          <a:xfrm>
            <a:off x="403341" y="1114623"/>
            <a:ext cx="1146616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“what” is then turned into JPQL for three purposes: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62626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CRUDJPQL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9AA83A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Arial" panose="020B0604020202020204" pitchFamily="34" charset="0"/>
              </a:rPr>
              <a:t>	SELECT COUNT(Datafile$.id) FROM  Datafile AS Datafile$ WHERE 	Datafile$.id = :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9AA83A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Arial" panose="020B0604020202020204" pitchFamily="34" charset="0"/>
              </a:rPr>
              <a:t>pkid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9AA83A"/>
              </a:solidFill>
              <a:effectLst/>
              <a:uLnTx/>
              <a:uFillTx/>
              <a:latin typeface="Consolas" panose="020B0609020204030204" pitchFamily="49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62626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IncludeJPQL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62626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9AA83A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Arial" panose="020B0604020202020204" pitchFamily="34" charset="0"/>
              </a:rPr>
              <a:t>	SELECT Datafile$.id FROM  Datafile AS Datafile$ WHERE 	Datafile$.id IN (: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9AA83A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Arial" panose="020B0604020202020204" pitchFamily="34" charset="0"/>
              </a:rPr>
              <a:t>pkids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9AA83A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Arial" panose="020B0604020202020204" pitchFamily="34" charset="0"/>
              </a:rPr>
              <a:t>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62626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SearchJPQL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62626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9AA83A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Arial" panose="020B0604020202020204" pitchFamily="34" charset="0"/>
              </a:rPr>
              <a:t>	SELECT Datafile$.id FROM  Datafile AS Datafile$</a:t>
            </a:r>
          </a:p>
        </p:txBody>
      </p:sp>
    </p:spTree>
    <p:extLst>
      <p:ext uri="{BB962C8B-B14F-4D97-AF65-F5344CB8AC3E}">
        <p14:creationId xmlns:p14="http://schemas.microsoft.com/office/powerpoint/2010/main" val="18387696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99F288E-2A87-2CD1-7A6A-34FFE6807B4E}"/>
              </a:ext>
            </a:extLst>
          </p:cNvPr>
          <p:cNvSpPr txBox="1"/>
          <p:nvPr/>
        </p:nvSpPr>
        <p:spPr>
          <a:xfrm>
            <a:off x="403341" y="345182"/>
            <a:ext cx="6356456" cy="76944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-150" normalizeH="0" baseline="0" noProof="0" dirty="0">
                <a:ln>
                  <a:noFill/>
                </a:ln>
                <a:solidFill>
                  <a:srgbClr val="2E2D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Public Tables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EBFB0FC-40A5-8A06-17F1-FD1FF739C152}"/>
              </a:ext>
            </a:extLst>
          </p:cNvPr>
          <p:cNvSpPr/>
          <p:nvPr/>
        </p:nvSpPr>
        <p:spPr>
          <a:xfrm>
            <a:off x="403341" y="1114623"/>
            <a:ext cx="1146616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Public tables are defined by SQL: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9AA83A"/>
              </a:solidFill>
              <a:effectLst/>
              <a:uLnTx/>
              <a:uFillTx/>
              <a:latin typeface="Consolas" panose="020B06090202040302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9AA83A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	SELECT DISTINCT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9AA83A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r.bean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9AA83A"/>
              </a:solidFill>
              <a:effectLst/>
              <a:uLnTx/>
              <a:uFillTx/>
              <a:latin typeface="Consolas" panose="020B06090202040302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9AA83A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	FROM Rule r LEFT JOIN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9AA83A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r.grouping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9AA83A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g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9AA83A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	WHERE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9AA83A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r.restricted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9AA83A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= FALSE AND g IS NULL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C5C8C6"/>
              </a:solidFill>
              <a:effectLst/>
              <a:uLnTx/>
              <a:uFillTx/>
              <a:latin typeface="Consolas" panose="020B06090202040302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62626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Restricted is false when the rule applies to all entities of a given type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If the user group is null, then the rule is applied to everyone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62626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Effectively, this is just an ICAT rule that gets special treatment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entity names it applies to are cached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Saves time when authorizing as do not need to evaluate anything</a:t>
            </a:r>
          </a:p>
        </p:txBody>
      </p:sp>
    </p:spTree>
    <p:extLst>
      <p:ext uri="{BB962C8B-B14F-4D97-AF65-F5344CB8AC3E}">
        <p14:creationId xmlns:p14="http://schemas.microsoft.com/office/powerpoint/2010/main" val="15730471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99F288E-2A87-2CD1-7A6A-34FFE6807B4E}"/>
              </a:ext>
            </a:extLst>
          </p:cNvPr>
          <p:cNvSpPr txBox="1"/>
          <p:nvPr/>
        </p:nvSpPr>
        <p:spPr>
          <a:xfrm>
            <a:off x="403341" y="345182"/>
            <a:ext cx="6356456" cy="76944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-150" normalizeH="0" baseline="0" noProof="0" dirty="0">
                <a:ln>
                  <a:noFill/>
                </a:ln>
                <a:solidFill>
                  <a:srgbClr val="2E2D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Public Steps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EBFB0FC-40A5-8A06-17F1-FD1FF739C152}"/>
              </a:ext>
            </a:extLst>
          </p:cNvPr>
          <p:cNvSpPr/>
          <p:nvPr/>
        </p:nvSpPr>
        <p:spPr>
          <a:xfrm>
            <a:off x="403341" y="1114623"/>
            <a:ext cx="11466162" cy="3785652"/>
          </a:xfrm>
          <a:prstGeom prst="rect">
            <a:avLst/>
          </a:prstGeom>
        </p:spPr>
        <p:txBody>
          <a:bodyPr wrap="square" numCol="1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Much simpler than rules: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Defines an origin entity (e.g. Investigation)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Defines a field on that entity (e.g. samples)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62626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If there is a rule which lets you see the former, then implicitly you are allowed to see the latter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62626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Cached like public tables are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62626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Used for include queries (potentially recursively)</a:t>
            </a:r>
          </a:p>
        </p:txBody>
      </p:sp>
    </p:spTree>
    <p:extLst>
      <p:ext uri="{BB962C8B-B14F-4D97-AF65-F5344CB8AC3E}">
        <p14:creationId xmlns:p14="http://schemas.microsoft.com/office/powerpoint/2010/main" val="4475528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99F288E-2A87-2CD1-7A6A-34FFE6807B4E}"/>
              </a:ext>
            </a:extLst>
          </p:cNvPr>
          <p:cNvSpPr txBox="1"/>
          <p:nvPr/>
        </p:nvSpPr>
        <p:spPr>
          <a:xfrm>
            <a:off x="403341" y="345182"/>
            <a:ext cx="6356456" cy="76944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-150" normalizeH="0" baseline="0" noProof="0" dirty="0">
                <a:ln>
                  <a:noFill/>
                </a:ln>
                <a:solidFill>
                  <a:srgbClr val="2E2D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Root Access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EBFB0FC-40A5-8A06-17F1-FD1FF739C152}"/>
              </a:ext>
            </a:extLst>
          </p:cNvPr>
          <p:cNvSpPr/>
          <p:nvPr/>
        </p:nvSpPr>
        <p:spPr>
          <a:xfrm>
            <a:off x="403341" y="1114623"/>
            <a:ext cx="11466162" cy="2677656"/>
          </a:xfrm>
          <a:prstGeom prst="rect">
            <a:avLst/>
          </a:prstGeom>
        </p:spPr>
        <p:txBody>
          <a:bodyPr wrap="square" numCol="1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Separate to the </a:t>
            </a:r>
            <a:r>
              <a:rPr lang="en-US" sz="2400" b="1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User</a:t>
            </a:r>
            <a:r>
              <a:rPr lang="en-US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2400" b="1" dirty="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UserGroup</a:t>
            </a:r>
            <a:r>
              <a:rPr lang="en-US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tables, </a:t>
            </a:r>
            <a:r>
              <a:rPr lang="en-US" sz="2400" b="1" i="1" dirty="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run.properties</a:t>
            </a:r>
            <a:r>
              <a:rPr lang="en-US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ICAT server defines:</a:t>
            </a:r>
          </a:p>
          <a:p>
            <a:pPr>
              <a:defRPr/>
            </a:pPr>
            <a:endParaRPr lang="nl-NL" sz="2400" b="0" dirty="0">
              <a:solidFill>
                <a:srgbClr val="C7444A"/>
              </a:solidFill>
              <a:effectLst/>
              <a:latin typeface="Consolas" panose="020B0609020204030204" pitchFamily="49" charset="0"/>
            </a:endParaRPr>
          </a:p>
          <a:p>
            <a:pPr>
              <a:defRPr/>
            </a:pPr>
            <a:r>
              <a:rPr lang="nl-NL" sz="2400" dirty="0">
                <a:solidFill>
                  <a:srgbClr val="C7444A"/>
                </a:solidFill>
                <a:latin typeface="Consolas" panose="020B0609020204030204" pitchFamily="49" charset="0"/>
              </a:rPr>
              <a:t>	</a:t>
            </a:r>
            <a:r>
              <a:rPr lang="nl-NL" sz="2400" b="0" dirty="0">
                <a:solidFill>
                  <a:srgbClr val="C7444A"/>
                </a:solidFill>
                <a:effectLst/>
                <a:latin typeface="Consolas" panose="020B0609020204030204" pitchFamily="49" charset="0"/>
              </a:rPr>
              <a:t>rootUserNames</a:t>
            </a:r>
            <a:r>
              <a:rPr lang="nl-NL" sz="2400" b="0" dirty="0">
                <a:solidFill>
                  <a:srgbClr val="C5C8C6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lang="nl-NL" sz="2400" b="0" dirty="0">
                <a:solidFill>
                  <a:srgbClr val="9AA83A"/>
                </a:solidFill>
                <a:effectLst/>
                <a:latin typeface="Consolas" panose="020B0609020204030204" pitchFamily="49" charset="0"/>
              </a:rPr>
              <a:t>db/root simple/root</a:t>
            </a:r>
            <a:endParaRPr lang="nl-NL" sz="2400" b="0" dirty="0">
              <a:solidFill>
                <a:srgbClr val="C5C8C6"/>
              </a:solidFill>
              <a:effectLst/>
              <a:latin typeface="Consolas" panose="020B0609020204030204" pitchFamily="49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62626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Before using Rules </a:t>
            </a:r>
            <a:r>
              <a:rPr lang="en-US" sz="2400" dirty="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orPublicSteps</a:t>
            </a:r>
            <a:r>
              <a:rPr lang="en-US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the user is checked against this list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62626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the user “is root”, then they automatically pass all authorization</a:t>
            </a:r>
          </a:p>
        </p:txBody>
      </p:sp>
    </p:spTree>
    <p:extLst>
      <p:ext uri="{BB962C8B-B14F-4D97-AF65-F5344CB8AC3E}">
        <p14:creationId xmlns:p14="http://schemas.microsoft.com/office/powerpoint/2010/main" val="35346438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36A7733F-131B-F26B-E9C1-548D215D1E8A}"/>
              </a:ext>
            </a:extLst>
          </p:cNvPr>
          <p:cNvSpPr/>
          <p:nvPr/>
        </p:nvSpPr>
        <p:spPr>
          <a:xfrm>
            <a:off x="240145" y="5379391"/>
            <a:ext cx="2160000" cy="11618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2066897-3910-6269-DDC1-0153A1132195}"/>
              </a:ext>
            </a:extLst>
          </p:cNvPr>
          <p:cNvSpPr/>
          <p:nvPr/>
        </p:nvSpPr>
        <p:spPr>
          <a:xfrm>
            <a:off x="695999" y="4552258"/>
            <a:ext cx="7930111" cy="1820041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201D3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Entities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201D3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997958B-42BF-5FA9-65DC-9DAE7D0A899C}"/>
              </a:ext>
            </a:extLst>
          </p:cNvPr>
          <p:cNvSpPr/>
          <p:nvPr/>
        </p:nvSpPr>
        <p:spPr>
          <a:xfrm>
            <a:off x="696000" y="2330777"/>
            <a:ext cx="10800000" cy="210732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201D3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Manager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201D3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768562B-68F1-A7E0-7764-5FADF051111A}"/>
              </a:ext>
            </a:extLst>
          </p:cNvPr>
          <p:cNvSpPr/>
          <p:nvPr/>
        </p:nvSpPr>
        <p:spPr>
          <a:xfrm>
            <a:off x="696000" y="1072853"/>
            <a:ext cx="10800000" cy="1080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201D3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Exposed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201D3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99F288E-2A87-2CD1-7A6A-34FFE6807B4E}"/>
              </a:ext>
            </a:extLst>
          </p:cNvPr>
          <p:cNvSpPr txBox="1"/>
          <p:nvPr/>
        </p:nvSpPr>
        <p:spPr>
          <a:xfrm>
            <a:off x="403341" y="345182"/>
            <a:ext cx="6356456" cy="76944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-150" normalizeH="0" baseline="0" noProof="0" dirty="0">
                <a:ln>
                  <a:noFill/>
                </a:ln>
                <a:solidFill>
                  <a:srgbClr val="2E2D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Architecture: </a:t>
            </a:r>
            <a:r>
              <a:rPr kumimoji="0" lang="en-US" sz="4400" b="1" i="0" u="none" strike="noStrike" kern="1200" cap="none" spc="-150" normalizeH="0" baseline="0" noProof="0" dirty="0" err="1">
                <a:ln>
                  <a:noFill/>
                </a:ln>
                <a:solidFill>
                  <a:srgbClr val="2E2D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icat.server</a:t>
            </a:r>
            <a:endParaRPr kumimoji="0" lang="en-US" sz="4400" b="1" i="0" u="none" strike="noStrike" kern="1200" cap="none" spc="-150" normalizeH="0" baseline="0" noProof="0" dirty="0">
              <a:ln>
                <a:noFill/>
              </a:ln>
              <a:solidFill>
                <a:srgbClr val="2E2D6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reeform 22">
            <a:extLst>
              <a:ext uri="{FF2B5EF4-FFF2-40B4-BE49-F238E27FC236}">
                <a16:creationId xmlns:a16="http://schemas.microsoft.com/office/drawing/2014/main" id="{3D0F2EA6-773E-BA6B-9665-8C6792F2133B}"/>
              </a:ext>
            </a:extLst>
          </p:cNvPr>
          <p:cNvSpPr/>
          <p:nvPr/>
        </p:nvSpPr>
        <p:spPr>
          <a:xfrm>
            <a:off x="3400736" y="1252853"/>
            <a:ext cx="2160000" cy="720000"/>
          </a:xfrm>
          <a:custGeom>
            <a:avLst/>
            <a:gdLst>
              <a:gd name="connsiteX0" fmla="*/ 0 w 2893079"/>
              <a:gd name="connsiteY0" fmla="*/ 0 h 964211"/>
              <a:gd name="connsiteX1" fmla="*/ 2893079 w 2893079"/>
              <a:gd name="connsiteY1" fmla="*/ 0 h 964211"/>
              <a:gd name="connsiteX2" fmla="*/ 2893079 w 2893079"/>
              <a:gd name="connsiteY2" fmla="*/ 964211 h 964211"/>
              <a:gd name="connsiteX3" fmla="*/ 0 w 2893079"/>
              <a:gd name="connsiteY3" fmla="*/ 964211 h 964211"/>
              <a:gd name="connsiteX4" fmla="*/ 0 w 2893079"/>
              <a:gd name="connsiteY4" fmla="*/ 0 h 9642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93079" h="964211">
                <a:moveTo>
                  <a:pt x="0" y="0"/>
                </a:moveTo>
                <a:lnTo>
                  <a:pt x="2893079" y="0"/>
                </a:lnTo>
                <a:lnTo>
                  <a:pt x="2893079" y="964211"/>
                </a:lnTo>
                <a:lnTo>
                  <a:pt x="0" y="96421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0" vert="horz" wrap="square" lIns="110490" tIns="110490" rIns="110490" bIns="110490" numCol="1" spcCol="1270" anchor="ctr" anchorCtr="0">
            <a:noAutofit/>
          </a:bodyPr>
          <a:lstStyle/>
          <a:p>
            <a:pPr marL="0" marR="0" lvl="0" indent="0" algn="ctr" defTabSz="1289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900" b="0" i="0" u="none" strike="noStrike" kern="1200" cap="none" spc="0" normalizeH="0" baseline="0" noProof="0" dirty="0" err="1">
                <a:ln>
                  <a:noFill/>
                </a:ln>
                <a:solidFill>
                  <a:srgbClr val="201D3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ICATRest</a:t>
            </a:r>
            <a:endParaRPr kumimoji="0" lang="en-US" sz="2900" b="0" i="0" u="none" strike="noStrike" kern="1200" cap="none" spc="0" normalizeH="0" baseline="0" noProof="0" dirty="0">
              <a:ln>
                <a:noFill/>
              </a:ln>
              <a:solidFill>
                <a:srgbClr val="201D3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Freeform 22">
            <a:extLst>
              <a:ext uri="{FF2B5EF4-FFF2-40B4-BE49-F238E27FC236}">
                <a16:creationId xmlns:a16="http://schemas.microsoft.com/office/drawing/2014/main" id="{BD8D89A7-9D65-A6E9-5DDA-18CD45DF81D2}"/>
              </a:ext>
            </a:extLst>
          </p:cNvPr>
          <p:cNvSpPr/>
          <p:nvPr/>
        </p:nvSpPr>
        <p:spPr>
          <a:xfrm>
            <a:off x="6631266" y="1269686"/>
            <a:ext cx="2160000" cy="720000"/>
          </a:xfrm>
          <a:custGeom>
            <a:avLst/>
            <a:gdLst>
              <a:gd name="connsiteX0" fmla="*/ 0 w 2893079"/>
              <a:gd name="connsiteY0" fmla="*/ 0 h 964211"/>
              <a:gd name="connsiteX1" fmla="*/ 2893079 w 2893079"/>
              <a:gd name="connsiteY1" fmla="*/ 0 h 964211"/>
              <a:gd name="connsiteX2" fmla="*/ 2893079 w 2893079"/>
              <a:gd name="connsiteY2" fmla="*/ 964211 h 964211"/>
              <a:gd name="connsiteX3" fmla="*/ 0 w 2893079"/>
              <a:gd name="connsiteY3" fmla="*/ 964211 h 964211"/>
              <a:gd name="connsiteX4" fmla="*/ 0 w 2893079"/>
              <a:gd name="connsiteY4" fmla="*/ 0 h 9642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93079" h="964211">
                <a:moveTo>
                  <a:pt x="0" y="0"/>
                </a:moveTo>
                <a:lnTo>
                  <a:pt x="2893079" y="0"/>
                </a:lnTo>
                <a:lnTo>
                  <a:pt x="2893079" y="964211"/>
                </a:lnTo>
                <a:lnTo>
                  <a:pt x="0" y="96421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0" vert="horz" wrap="square" lIns="110490" tIns="110490" rIns="110490" bIns="110490" numCol="1" spcCol="1270" anchor="ctr" anchorCtr="0">
            <a:noAutofit/>
          </a:bodyPr>
          <a:lstStyle/>
          <a:p>
            <a:pPr marL="0" marR="0" lvl="0" indent="0" algn="ctr" defTabSz="1289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900" b="0" i="0" u="none" strike="noStrike" kern="1200" cap="none" spc="0" normalizeH="0" baseline="0" noProof="0" dirty="0">
                <a:ln>
                  <a:noFill/>
                </a:ln>
                <a:solidFill>
                  <a:srgbClr val="201D3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ICAT</a:t>
            </a:r>
          </a:p>
        </p:txBody>
      </p:sp>
      <p:sp>
        <p:nvSpPr>
          <p:cNvPr id="8" name="Freeform 22">
            <a:extLst>
              <a:ext uri="{FF2B5EF4-FFF2-40B4-BE49-F238E27FC236}">
                <a16:creationId xmlns:a16="http://schemas.microsoft.com/office/drawing/2014/main" id="{2347BF9D-33F1-CBD6-4240-773302B997AD}"/>
              </a:ext>
            </a:extLst>
          </p:cNvPr>
          <p:cNvSpPr/>
          <p:nvPr/>
        </p:nvSpPr>
        <p:spPr>
          <a:xfrm>
            <a:off x="3400736" y="2500928"/>
            <a:ext cx="2160000" cy="720000"/>
          </a:xfrm>
          <a:custGeom>
            <a:avLst/>
            <a:gdLst>
              <a:gd name="connsiteX0" fmla="*/ 0 w 2893079"/>
              <a:gd name="connsiteY0" fmla="*/ 0 h 964211"/>
              <a:gd name="connsiteX1" fmla="*/ 2893079 w 2893079"/>
              <a:gd name="connsiteY1" fmla="*/ 0 h 964211"/>
              <a:gd name="connsiteX2" fmla="*/ 2893079 w 2893079"/>
              <a:gd name="connsiteY2" fmla="*/ 964211 h 964211"/>
              <a:gd name="connsiteX3" fmla="*/ 0 w 2893079"/>
              <a:gd name="connsiteY3" fmla="*/ 964211 h 964211"/>
              <a:gd name="connsiteX4" fmla="*/ 0 w 2893079"/>
              <a:gd name="connsiteY4" fmla="*/ 0 h 9642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93079" h="964211">
                <a:moveTo>
                  <a:pt x="0" y="0"/>
                </a:moveTo>
                <a:lnTo>
                  <a:pt x="2893079" y="0"/>
                </a:lnTo>
                <a:lnTo>
                  <a:pt x="2893079" y="964211"/>
                </a:lnTo>
                <a:lnTo>
                  <a:pt x="0" y="96421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0" vert="horz" wrap="square" lIns="110490" tIns="110490" rIns="110490" bIns="110490" numCol="1" spcCol="1270" anchor="ctr" anchorCtr="0">
            <a:noAutofit/>
          </a:bodyPr>
          <a:lstStyle/>
          <a:p>
            <a:pPr marL="0" marR="0" lvl="0" indent="0" algn="ctr" defTabSz="1289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900" b="0" i="0" u="none" strike="noStrike" kern="1200" cap="none" spc="0" normalizeH="0" baseline="0" noProof="0" dirty="0">
                <a:ln>
                  <a:noFill/>
                </a:ln>
                <a:solidFill>
                  <a:srgbClr val="201D3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Porter</a:t>
            </a:r>
          </a:p>
        </p:txBody>
      </p:sp>
      <p:sp>
        <p:nvSpPr>
          <p:cNvPr id="9" name="Freeform 22">
            <a:extLst>
              <a:ext uri="{FF2B5EF4-FFF2-40B4-BE49-F238E27FC236}">
                <a16:creationId xmlns:a16="http://schemas.microsoft.com/office/drawing/2014/main" id="{08CE10D5-DA55-4A96-39F7-DC8A4905C0B0}"/>
              </a:ext>
            </a:extLst>
          </p:cNvPr>
          <p:cNvSpPr/>
          <p:nvPr/>
        </p:nvSpPr>
        <p:spPr>
          <a:xfrm>
            <a:off x="6343935" y="2533141"/>
            <a:ext cx="4320000" cy="720000"/>
          </a:xfrm>
          <a:custGeom>
            <a:avLst/>
            <a:gdLst>
              <a:gd name="connsiteX0" fmla="*/ 0 w 2893079"/>
              <a:gd name="connsiteY0" fmla="*/ 0 h 964211"/>
              <a:gd name="connsiteX1" fmla="*/ 2893079 w 2893079"/>
              <a:gd name="connsiteY1" fmla="*/ 0 h 964211"/>
              <a:gd name="connsiteX2" fmla="*/ 2893079 w 2893079"/>
              <a:gd name="connsiteY2" fmla="*/ 964211 h 964211"/>
              <a:gd name="connsiteX3" fmla="*/ 0 w 2893079"/>
              <a:gd name="connsiteY3" fmla="*/ 964211 h 964211"/>
              <a:gd name="connsiteX4" fmla="*/ 0 w 2893079"/>
              <a:gd name="connsiteY4" fmla="*/ 0 h 9642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93079" h="964211">
                <a:moveTo>
                  <a:pt x="0" y="0"/>
                </a:moveTo>
                <a:lnTo>
                  <a:pt x="2893079" y="0"/>
                </a:lnTo>
                <a:lnTo>
                  <a:pt x="2893079" y="964211"/>
                </a:lnTo>
                <a:lnTo>
                  <a:pt x="0" y="96421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0" vert="horz" wrap="square" lIns="110490" tIns="110490" rIns="110490" bIns="110490" numCol="1" spcCol="1270" anchor="ctr" anchorCtr="0">
            <a:noAutofit/>
          </a:bodyPr>
          <a:lstStyle/>
          <a:p>
            <a:pPr marL="0" marR="0" lvl="0" indent="0" algn="ctr" defTabSz="1289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900" b="0" i="0" u="none" strike="noStrike" kern="1200" cap="none" spc="0" normalizeH="0" baseline="0" noProof="0" dirty="0" err="1">
                <a:ln>
                  <a:noFill/>
                </a:ln>
                <a:solidFill>
                  <a:srgbClr val="201D3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EntityBeanManager</a:t>
            </a:r>
            <a:endParaRPr kumimoji="0" lang="en-US" sz="2900" b="0" i="0" u="none" strike="noStrike" kern="1200" cap="none" spc="0" normalizeH="0" baseline="0" noProof="0" dirty="0">
              <a:ln>
                <a:noFill/>
              </a:ln>
              <a:solidFill>
                <a:srgbClr val="201D3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reeform 22">
            <a:extLst>
              <a:ext uri="{FF2B5EF4-FFF2-40B4-BE49-F238E27FC236}">
                <a16:creationId xmlns:a16="http://schemas.microsoft.com/office/drawing/2014/main" id="{C28F6CD0-DFD9-C0D7-5F3D-871E0004FCFE}"/>
              </a:ext>
            </a:extLst>
          </p:cNvPr>
          <p:cNvSpPr/>
          <p:nvPr/>
        </p:nvSpPr>
        <p:spPr>
          <a:xfrm>
            <a:off x="3395385" y="3485838"/>
            <a:ext cx="2160000" cy="720000"/>
          </a:xfrm>
          <a:custGeom>
            <a:avLst/>
            <a:gdLst>
              <a:gd name="connsiteX0" fmla="*/ 0 w 2893079"/>
              <a:gd name="connsiteY0" fmla="*/ 0 h 964211"/>
              <a:gd name="connsiteX1" fmla="*/ 2893079 w 2893079"/>
              <a:gd name="connsiteY1" fmla="*/ 0 h 964211"/>
              <a:gd name="connsiteX2" fmla="*/ 2893079 w 2893079"/>
              <a:gd name="connsiteY2" fmla="*/ 964211 h 964211"/>
              <a:gd name="connsiteX3" fmla="*/ 0 w 2893079"/>
              <a:gd name="connsiteY3" fmla="*/ 964211 h 964211"/>
              <a:gd name="connsiteX4" fmla="*/ 0 w 2893079"/>
              <a:gd name="connsiteY4" fmla="*/ 0 h 9642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93079" h="964211">
                <a:moveTo>
                  <a:pt x="0" y="0"/>
                </a:moveTo>
                <a:lnTo>
                  <a:pt x="2893079" y="0"/>
                </a:lnTo>
                <a:lnTo>
                  <a:pt x="2893079" y="964211"/>
                </a:lnTo>
                <a:lnTo>
                  <a:pt x="0" y="964211"/>
                </a:lnTo>
                <a:lnTo>
                  <a:pt x="0" y="0"/>
                </a:lnTo>
                <a:close/>
              </a:path>
            </a:pathLst>
          </a:custGeom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0" vert="horz" wrap="square" lIns="110490" tIns="110490" rIns="110490" bIns="110490" numCol="1" spcCol="1270" anchor="ctr" anchorCtr="0">
            <a:noAutofit/>
          </a:bodyPr>
          <a:lstStyle/>
          <a:p>
            <a:pPr marL="0" marR="0" lvl="0" indent="0" algn="ctr" defTabSz="1289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900" b="1" i="0" u="none" strike="noStrike" kern="1200" cap="none" spc="0" normalizeH="0" baseline="0" noProof="0" dirty="0" err="1">
                <a:ln>
                  <a:noFill/>
                </a:ln>
                <a:solidFill>
                  <a:srgbClr val="201D3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GateKeeper</a:t>
            </a:r>
            <a:endParaRPr kumimoji="0" lang="en-US" sz="2900" b="1" i="0" u="none" strike="noStrike" kern="1200" cap="none" spc="0" normalizeH="0" baseline="0" noProof="0" dirty="0">
              <a:ln>
                <a:noFill/>
              </a:ln>
              <a:solidFill>
                <a:srgbClr val="201D3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 22">
            <a:extLst>
              <a:ext uri="{FF2B5EF4-FFF2-40B4-BE49-F238E27FC236}">
                <a16:creationId xmlns:a16="http://schemas.microsoft.com/office/drawing/2014/main" id="{FDFBFAF1-E30B-24F3-D4D3-89EC0B966679}"/>
              </a:ext>
            </a:extLst>
          </p:cNvPr>
          <p:cNvSpPr/>
          <p:nvPr/>
        </p:nvSpPr>
        <p:spPr>
          <a:xfrm>
            <a:off x="5324324" y="5538144"/>
            <a:ext cx="2160000" cy="720000"/>
          </a:xfrm>
          <a:custGeom>
            <a:avLst/>
            <a:gdLst>
              <a:gd name="connsiteX0" fmla="*/ 0 w 2893079"/>
              <a:gd name="connsiteY0" fmla="*/ 0 h 964211"/>
              <a:gd name="connsiteX1" fmla="*/ 2893079 w 2893079"/>
              <a:gd name="connsiteY1" fmla="*/ 0 h 964211"/>
              <a:gd name="connsiteX2" fmla="*/ 2893079 w 2893079"/>
              <a:gd name="connsiteY2" fmla="*/ 964211 h 964211"/>
              <a:gd name="connsiteX3" fmla="*/ 0 w 2893079"/>
              <a:gd name="connsiteY3" fmla="*/ 964211 h 964211"/>
              <a:gd name="connsiteX4" fmla="*/ 0 w 2893079"/>
              <a:gd name="connsiteY4" fmla="*/ 0 h 9642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93079" h="964211">
                <a:moveTo>
                  <a:pt x="0" y="0"/>
                </a:moveTo>
                <a:lnTo>
                  <a:pt x="2893079" y="0"/>
                </a:lnTo>
                <a:lnTo>
                  <a:pt x="2893079" y="964211"/>
                </a:lnTo>
                <a:lnTo>
                  <a:pt x="0" y="96421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0" vert="horz" wrap="square" lIns="110490" tIns="110490" rIns="110490" bIns="110490" numCol="1" spcCol="1270" anchor="ctr" anchorCtr="0">
            <a:noAutofit/>
          </a:bodyPr>
          <a:lstStyle/>
          <a:p>
            <a:pPr marL="0" marR="0" lvl="0" indent="0" algn="ctr" defTabSz="1289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900" b="0" i="0" u="none" strike="noStrike" kern="1200" cap="none" spc="0" normalizeH="0" baseline="0" noProof="0" dirty="0">
                <a:ln>
                  <a:noFill/>
                </a:ln>
                <a:solidFill>
                  <a:srgbClr val="201D3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Rule</a:t>
            </a:r>
          </a:p>
        </p:txBody>
      </p:sp>
      <p:sp>
        <p:nvSpPr>
          <p:cNvPr id="12" name="Freeform 22">
            <a:extLst>
              <a:ext uri="{FF2B5EF4-FFF2-40B4-BE49-F238E27FC236}">
                <a16:creationId xmlns:a16="http://schemas.microsoft.com/office/drawing/2014/main" id="{1E622325-CB58-A533-3590-B31FDA254114}"/>
              </a:ext>
            </a:extLst>
          </p:cNvPr>
          <p:cNvSpPr/>
          <p:nvPr/>
        </p:nvSpPr>
        <p:spPr>
          <a:xfrm>
            <a:off x="5329755" y="4659391"/>
            <a:ext cx="2160000" cy="720000"/>
          </a:xfrm>
          <a:custGeom>
            <a:avLst/>
            <a:gdLst>
              <a:gd name="connsiteX0" fmla="*/ 0 w 2893079"/>
              <a:gd name="connsiteY0" fmla="*/ 0 h 964211"/>
              <a:gd name="connsiteX1" fmla="*/ 2893079 w 2893079"/>
              <a:gd name="connsiteY1" fmla="*/ 0 h 964211"/>
              <a:gd name="connsiteX2" fmla="*/ 2893079 w 2893079"/>
              <a:gd name="connsiteY2" fmla="*/ 964211 h 964211"/>
              <a:gd name="connsiteX3" fmla="*/ 0 w 2893079"/>
              <a:gd name="connsiteY3" fmla="*/ 964211 h 964211"/>
              <a:gd name="connsiteX4" fmla="*/ 0 w 2893079"/>
              <a:gd name="connsiteY4" fmla="*/ 0 h 9642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93079" h="964211">
                <a:moveTo>
                  <a:pt x="0" y="0"/>
                </a:moveTo>
                <a:lnTo>
                  <a:pt x="2893079" y="0"/>
                </a:lnTo>
                <a:lnTo>
                  <a:pt x="2893079" y="964211"/>
                </a:lnTo>
                <a:lnTo>
                  <a:pt x="0" y="96421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0" vert="horz" wrap="square" lIns="110490" tIns="110490" rIns="110490" bIns="110490" numCol="1" spcCol="1270" anchor="ctr" anchorCtr="0">
            <a:noAutofit/>
          </a:bodyPr>
          <a:lstStyle/>
          <a:p>
            <a:pPr marL="0" marR="0" lvl="0" indent="0" algn="ctr" defTabSz="1289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900" b="0" i="0" u="none" strike="noStrike" kern="1200" cap="none" spc="0" normalizeH="0" baseline="0" noProof="0" dirty="0" err="1">
                <a:ln>
                  <a:noFill/>
                </a:ln>
                <a:solidFill>
                  <a:srgbClr val="201D3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PublicStep</a:t>
            </a:r>
            <a:endParaRPr kumimoji="0" lang="en-US" sz="2900" b="0" i="0" u="none" strike="noStrike" kern="1200" cap="none" spc="0" normalizeH="0" baseline="0" noProof="0" dirty="0">
              <a:ln>
                <a:noFill/>
              </a:ln>
              <a:solidFill>
                <a:srgbClr val="201D3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E16BA97-547A-6A74-7D25-9C2B01B169C8}"/>
              </a:ext>
            </a:extLst>
          </p:cNvPr>
          <p:cNvSpPr/>
          <p:nvPr/>
        </p:nvSpPr>
        <p:spPr>
          <a:xfrm>
            <a:off x="8838901" y="4552258"/>
            <a:ext cx="2657097" cy="182004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201D3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Parser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201D3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Freeform 22">
            <a:extLst>
              <a:ext uri="{FF2B5EF4-FFF2-40B4-BE49-F238E27FC236}">
                <a16:creationId xmlns:a16="http://schemas.microsoft.com/office/drawing/2014/main" id="{2C53D49B-6B12-AAED-C08E-E22112C53D9F}"/>
              </a:ext>
            </a:extLst>
          </p:cNvPr>
          <p:cNvSpPr/>
          <p:nvPr/>
        </p:nvSpPr>
        <p:spPr>
          <a:xfrm>
            <a:off x="9042315" y="5458975"/>
            <a:ext cx="2160000" cy="720000"/>
          </a:xfrm>
          <a:custGeom>
            <a:avLst/>
            <a:gdLst>
              <a:gd name="connsiteX0" fmla="*/ 0 w 2893079"/>
              <a:gd name="connsiteY0" fmla="*/ 0 h 964211"/>
              <a:gd name="connsiteX1" fmla="*/ 2893079 w 2893079"/>
              <a:gd name="connsiteY1" fmla="*/ 0 h 964211"/>
              <a:gd name="connsiteX2" fmla="*/ 2893079 w 2893079"/>
              <a:gd name="connsiteY2" fmla="*/ 964211 h 964211"/>
              <a:gd name="connsiteX3" fmla="*/ 0 w 2893079"/>
              <a:gd name="connsiteY3" fmla="*/ 964211 h 964211"/>
              <a:gd name="connsiteX4" fmla="*/ 0 w 2893079"/>
              <a:gd name="connsiteY4" fmla="*/ 0 h 9642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93079" h="964211">
                <a:moveTo>
                  <a:pt x="0" y="0"/>
                </a:moveTo>
                <a:lnTo>
                  <a:pt x="2893079" y="0"/>
                </a:lnTo>
                <a:lnTo>
                  <a:pt x="2893079" y="964211"/>
                </a:lnTo>
                <a:lnTo>
                  <a:pt x="0" y="96421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0" vert="horz" wrap="square" lIns="110490" tIns="110490" rIns="110490" bIns="110490" numCol="1" spcCol="1270" anchor="ctr" anchorCtr="0">
            <a:noAutofit/>
          </a:bodyPr>
          <a:lstStyle/>
          <a:p>
            <a:pPr marL="0" marR="0" lvl="0" indent="0" algn="ctr" defTabSz="1289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900" b="0" i="0" u="none" strike="noStrike" kern="1200" cap="none" spc="0" normalizeH="0" baseline="0" noProof="0" dirty="0" err="1">
                <a:ln>
                  <a:noFill/>
                </a:ln>
                <a:solidFill>
                  <a:srgbClr val="201D3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SearchQuery</a:t>
            </a:r>
            <a:endParaRPr kumimoji="0" lang="en-US" sz="2900" b="0" i="0" u="none" strike="noStrike" kern="1200" cap="none" spc="0" normalizeH="0" baseline="0" noProof="0" dirty="0">
              <a:ln>
                <a:noFill/>
              </a:ln>
              <a:solidFill>
                <a:srgbClr val="201D3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Freeform 22">
            <a:extLst>
              <a:ext uri="{FF2B5EF4-FFF2-40B4-BE49-F238E27FC236}">
                <a16:creationId xmlns:a16="http://schemas.microsoft.com/office/drawing/2014/main" id="{DB555CE1-2AFB-DEAE-B19F-2CE5DB703EE2}"/>
              </a:ext>
            </a:extLst>
          </p:cNvPr>
          <p:cNvSpPr/>
          <p:nvPr/>
        </p:nvSpPr>
        <p:spPr>
          <a:xfrm>
            <a:off x="5803935" y="3395622"/>
            <a:ext cx="5400000" cy="900000"/>
          </a:xfrm>
          <a:custGeom>
            <a:avLst/>
            <a:gdLst>
              <a:gd name="connsiteX0" fmla="*/ 0 w 2893079"/>
              <a:gd name="connsiteY0" fmla="*/ 0 h 964211"/>
              <a:gd name="connsiteX1" fmla="*/ 2893079 w 2893079"/>
              <a:gd name="connsiteY1" fmla="*/ 0 h 964211"/>
              <a:gd name="connsiteX2" fmla="*/ 2893079 w 2893079"/>
              <a:gd name="connsiteY2" fmla="*/ 964211 h 964211"/>
              <a:gd name="connsiteX3" fmla="*/ 0 w 2893079"/>
              <a:gd name="connsiteY3" fmla="*/ 964211 h 964211"/>
              <a:gd name="connsiteX4" fmla="*/ 0 w 2893079"/>
              <a:gd name="connsiteY4" fmla="*/ 0 h 9642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93079" h="964211">
                <a:moveTo>
                  <a:pt x="0" y="0"/>
                </a:moveTo>
                <a:lnTo>
                  <a:pt x="2893079" y="0"/>
                </a:lnTo>
                <a:lnTo>
                  <a:pt x="2893079" y="964211"/>
                </a:lnTo>
                <a:lnTo>
                  <a:pt x="0" y="96421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0" vert="horz" wrap="square" lIns="110490" tIns="110490" rIns="110490" bIns="110490" numCol="1" spcCol="1270" anchor="ctr" anchorCtr="0">
            <a:noAutofit/>
          </a:bodyPr>
          <a:lstStyle/>
          <a:p>
            <a:pPr marL="0" marR="0" lvl="0" indent="0" algn="l" defTabSz="1289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900" b="0" i="0" u="none" strike="noStrike" kern="1200" cap="none" spc="0" normalizeH="0" baseline="0" noProof="0" dirty="0" err="1">
                <a:ln>
                  <a:noFill/>
                </a:ln>
                <a:solidFill>
                  <a:srgbClr val="201D3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EntityInfoHandler</a:t>
            </a:r>
            <a:endParaRPr kumimoji="0" lang="en-US" sz="2900" b="0" i="0" u="none" strike="noStrike" kern="1200" cap="none" spc="0" normalizeH="0" baseline="0" noProof="0" dirty="0">
              <a:ln>
                <a:noFill/>
              </a:ln>
              <a:solidFill>
                <a:srgbClr val="201D3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Freeform 22">
            <a:extLst>
              <a:ext uri="{FF2B5EF4-FFF2-40B4-BE49-F238E27FC236}">
                <a16:creationId xmlns:a16="http://schemas.microsoft.com/office/drawing/2014/main" id="{D13B0A08-69B2-9D3E-0535-0B73C6D87727}"/>
              </a:ext>
            </a:extLst>
          </p:cNvPr>
          <p:cNvSpPr/>
          <p:nvPr/>
        </p:nvSpPr>
        <p:spPr>
          <a:xfrm>
            <a:off x="800910" y="5538515"/>
            <a:ext cx="4320000" cy="720000"/>
          </a:xfrm>
          <a:custGeom>
            <a:avLst/>
            <a:gdLst>
              <a:gd name="connsiteX0" fmla="*/ 0 w 2893079"/>
              <a:gd name="connsiteY0" fmla="*/ 0 h 964211"/>
              <a:gd name="connsiteX1" fmla="*/ 2893079 w 2893079"/>
              <a:gd name="connsiteY1" fmla="*/ 0 h 964211"/>
              <a:gd name="connsiteX2" fmla="*/ 2893079 w 2893079"/>
              <a:gd name="connsiteY2" fmla="*/ 964211 h 964211"/>
              <a:gd name="connsiteX3" fmla="*/ 0 w 2893079"/>
              <a:gd name="connsiteY3" fmla="*/ 964211 h 964211"/>
              <a:gd name="connsiteX4" fmla="*/ 0 w 2893079"/>
              <a:gd name="connsiteY4" fmla="*/ 0 h 9642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93079" h="964211">
                <a:moveTo>
                  <a:pt x="0" y="0"/>
                </a:moveTo>
                <a:lnTo>
                  <a:pt x="2893079" y="0"/>
                </a:lnTo>
                <a:lnTo>
                  <a:pt x="2893079" y="964211"/>
                </a:lnTo>
                <a:lnTo>
                  <a:pt x="0" y="96421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0" vert="horz" wrap="square" lIns="110490" tIns="110490" rIns="110490" bIns="110490" numCol="1" spcCol="1270" anchor="ctr" anchorCtr="0">
            <a:noAutofit/>
          </a:bodyPr>
          <a:lstStyle/>
          <a:p>
            <a:pPr marL="0" marR="0" lvl="0" indent="0" algn="ctr" defTabSz="1289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900" b="0" i="0" u="none" strike="noStrike" kern="1200" cap="none" spc="0" normalizeH="0" baseline="0" noProof="0" dirty="0" err="1">
                <a:ln>
                  <a:noFill/>
                </a:ln>
                <a:solidFill>
                  <a:srgbClr val="201D3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EntityBaseBean</a:t>
            </a:r>
            <a:endParaRPr kumimoji="0" lang="en-US" sz="2900" b="0" i="0" u="none" strike="noStrike" kern="1200" cap="none" spc="0" normalizeH="0" baseline="0" noProof="0" dirty="0">
              <a:ln>
                <a:noFill/>
              </a:ln>
              <a:solidFill>
                <a:srgbClr val="201D3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Freeform 22">
            <a:extLst>
              <a:ext uri="{FF2B5EF4-FFF2-40B4-BE49-F238E27FC236}">
                <a16:creationId xmlns:a16="http://schemas.microsoft.com/office/drawing/2014/main" id="{8CD2830D-00C1-C493-037E-E55022165CD9}"/>
              </a:ext>
            </a:extLst>
          </p:cNvPr>
          <p:cNvSpPr/>
          <p:nvPr/>
        </p:nvSpPr>
        <p:spPr>
          <a:xfrm>
            <a:off x="8795385" y="3485838"/>
            <a:ext cx="2160000" cy="720000"/>
          </a:xfrm>
          <a:custGeom>
            <a:avLst/>
            <a:gdLst>
              <a:gd name="connsiteX0" fmla="*/ 0 w 2893079"/>
              <a:gd name="connsiteY0" fmla="*/ 0 h 964211"/>
              <a:gd name="connsiteX1" fmla="*/ 2893079 w 2893079"/>
              <a:gd name="connsiteY1" fmla="*/ 0 h 964211"/>
              <a:gd name="connsiteX2" fmla="*/ 2893079 w 2893079"/>
              <a:gd name="connsiteY2" fmla="*/ 964211 h 964211"/>
              <a:gd name="connsiteX3" fmla="*/ 0 w 2893079"/>
              <a:gd name="connsiteY3" fmla="*/ 964211 h 964211"/>
              <a:gd name="connsiteX4" fmla="*/ 0 w 2893079"/>
              <a:gd name="connsiteY4" fmla="*/ 0 h 9642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93079" h="964211">
                <a:moveTo>
                  <a:pt x="0" y="0"/>
                </a:moveTo>
                <a:lnTo>
                  <a:pt x="2893079" y="0"/>
                </a:lnTo>
                <a:lnTo>
                  <a:pt x="2893079" y="964211"/>
                </a:lnTo>
                <a:lnTo>
                  <a:pt x="0" y="96421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0" vert="horz" wrap="square" lIns="110490" tIns="110490" rIns="110490" bIns="110490" numCol="1" spcCol="1270" anchor="ctr" anchorCtr="0">
            <a:noAutofit/>
          </a:bodyPr>
          <a:lstStyle/>
          <a:p>
            <a:pPr marL="0" marR="0" lvl="0" indent="0" algn="ctr" defTabSz="1289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900" b="0" i="0" u="none" strike="noStrike" kern="1200" cap="none" spc="0" normalizeH="0" baseline="0" noProof="0" dirty="0">
                <a:ln>
                  <a:noFill/>
                </a:ln>
                <a:solidFill>
                  <a:srgbClr val="201D3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Relationship</a:t>
            </a:r>
          </a:p>
        </p:txBody>
      </p:sp>
    </p:spTree>
    <p:extLst>
      <p:ext uri="{BB962C8B-B14F-4D97-AF65-F5344CB8AC3E}">
        <p14:creationId xmlns:p14="http://schemas.microsoft.com/office/powerpoint/2010/main" val="21881091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36A7733F-131B-F26B-E9C1-548D215D1E8A}"/>
              </a:ext>
            </a:extLst>
          </p:cNvPr>
          <p:cNvSpPr/>
          <p:nvPr/>
        </p:nvSpPr>
        <p:spPr>
          <a:xfrm>
            <a:off x="240145" y="5379391"/>
            <a:ext cx="2160000" cy="11618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2066897-3910-6269-DDC1-0153A1132195}"/>
              </a:ext>
            </a:extLst>
          </p:cNvPr>
          <p:cNvSpPr/>
          <p:nvPr/>
        </p:nvSpPr>
        <p:spPr>
          <a:xfrm>
            <a:off x="695999" y="4552258"/>
            <a:ext cx="7930111" cy="1820041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201D3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Entities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201D3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997958B-42BF-5FA9-65DC-9DAE7D0A899C}"/>
              </a:ext>
            </a:extLst>
          </p:cNvPr>
          <p:cNvSpPr/>
          <p:nvPr/>
        </p:nvSpPr>
        <p:spPr>
          <a:xfrm>
            <a:off x="696000" y="2330777"/>
            <a:ext cx="10800000" cy="210732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201D3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Manager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201D3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768562B-68F1-A7E0-7764-5FADF051111A}"/>
              </a:ext>
            </a:extLst>
          </p:cNvPr>
          <p:cNvSpPr/>
          <p:nvPr/>
        </p:nvSpPr>
        <p:spPr>
          <a:xfrm>
            <a:off x="696000" y="1072853"/>
            <a:ext cx="10800000" cy="1080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201D3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Exposed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201D3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99F288E-2A87-2CD1-7A6A-34FFE6807B4E}"/>
              </a:ext>
            </a:extLst>
          </p:cNvPr>
          <p:cNvSpPr txBox="1"/>
          <p:nvPr/>
        </p:nvSpPr>
        <p:spPr>
          <a:xfrm>
            <a:off x="403341" y="345182"/>
            <a:ext cx="6356456" cy="76944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-150" normalizeH="0" baseline="0" noProof="0" dirty="0">
                <a:ln>
                  <a:noFill/>
                </a:ln>
                <a:solidFill>
                  <a:srgbClr val="2E2D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Architecture: </a:t>
            </a:r>
            <a:r>
              <a:rPr kumimoji="0" lang="en-US" sz="4400" b="1" i="0" u="none" strike="noStrike" kern="1200" cap="none" spc="-150" normalizeH="0" baseline="0" noProof="0" dirty="0" err="1">
                <a:ln>
                  <a:noFill/>
                </a:ln>
                <a:solidFill>
                  <a:srgbClr val="2E2D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icat.server</a:t>
            </a:r>
            <a:endParaRPr kumimoji="0" lang="en-US" sz="4400" b="1" i="0" u="none" strike="noStrike" kern="1200" cap="none" spc="-150" normalizeH="0" baseline="0" noProof="0" dirty="0">
              <a:ln>
                <a:noFill/>
              </a:ln>
              <a:solidFill>
                <a:srgbClr val="2E2D6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reeform 22">
            <a:extLst>
              <a:ext uri="{FF2B5EF4-FFF2-40B4-BE49-F238E27FC236}">
                <a16:creationId xmlns:a16="http://schemas.microsoft.com/office/drawing/2014/main" id="{3D0F2EA6-773E-BA6B-9665-8C6792F2133B}"/>
              </a:ext>
            </a:extLst>
          </p:cNvPr>
          <p:cNvSpPr/>
          <p:nvPr/>
        </p:nvSpPr>
        <p:spPr>
          <a:xfrm>
            <a:off x="3400736" y="1252853"/>
            <a:ext cx="2160000" cy="720000"/>
          </a:xfrm>
          <a:custGeom>
            <a:avLst/>
            <a:gdLst>
              <a:gd name="connsiteX0" fmla="*/ 0 w 2893079"/>
              <a:gd name="connsiteY0" fmla="*/ 0 h 964211"/>
              <a:gd name="connsiteX1" fmla="*/ 2893079 w 2893079"/>
              <a:gd name="connsiteY1" fmla="*/ 0 h 964211"/>
              <a:gd name="connsiteX2" fmla="*/ 2893079 w 2893079"/>
              <a:gd name="connsiteY2" fmla="*/ 964211 h 964211"/>
              <a:gd name="connsiteX3" fmla="*/ 0 w 2893079"/>
              <a:gd name="connsiteY3" fmla="*/ 964211 h 964211"/>
              <a:gd name="connsiteX4" fmla="*/ 0 w 2893079"/>
              <a:gd name="connsiteY4" fmla="*/ 0 h 9642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93079" h="964211">
                <a:moveTo>
                  <a:pt x="0" y="0"/>
                </a:moveTo>
                <a:lnTo>
                  <a:pt x="2893079" y="0"/>
                </a:lnTo>
                <a:lnTo>
                  <a:pt x="2893079" y="964211"/>
                </a:lnTo>
                <a:lnTo>
                  <a:pt x="0" y="96421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0" vert="horz" wrap="square" lIns="110490" tIns="110490" rIns="110490" bIns="110490" numCol="1" spcCol="1270" anchor="ctr" anchorCtr="0">
            <a:noAutofit/>
          </a:bodyPr>
          <a:lstStyle/>
          <a:p>
            <a:pPr marL="0" marR="0" lvl="0" indent="0" algn="ctr" defTabSz="1289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900" b="0" i="0" u="none" strike="noStrike" kern="1200" cap="none" spc="0" normalizeH="0" baseline="0" noProof="0" dirty="0" err="1">
                <a:ln>
                  <a:noFill/>
                </a:ln>
                <a:solidFill>
                  <a:srgbClr val="201D3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ICATRest</a:t>
            </a:r>
            <a:endParaRPr kumimoji="0" lang="en-US" sz="2900" b="0" i="0" u="none" strike="noStrike" kern="1200" cap="none" spc="0" normalizeH="0" baseline="0" noProof="0" dirty="0">
              <a:ln>
                <a:noFill/>
              </a:ln>
              <a:solidFill>
                <a:srgbClr val="201D3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Freeform 22">
            <a:extLst>
              <a:ext uri="{FF2B5EF4-FFF2-40B4-BE49-F238E27FC236}">
                <a16:creationId xmlns:a16="http://schemas.microsoft.com/office/drawing/2014/main" id="{BD8D89A7-9D65-A6E9-5DDA-18CD45DF81D2}"/>
              </a:ext>
            </a:extLst>
          </p:cNvPr>
          <p:cNvSpPr/>
          <p:nvPr/>
        </p:nvSpPr>
        <p:spPr>
          <a:xfrm>
            <a:off x="6631266" y="1269686"/>
            <a:ext cx="2160000" cy="720000"/>
          </a:xfrm>
          <a:custGeom>
            <a:avLst/>
            <a:gdLst>
              <a:gd name="connsiteX0" fmla="*/ 0 w 2893079"/>
              <a:gd name="connsiteY0" fmla="*/ 0 h 964211"/>
              <a:gd name="connsiteX1" fmla="*/ 2893079 w 2893079"/>
              <a:gd name="connsiteY1" fmla="*/ 0 h 964211"/>
              <a:gd name="connsiteX2" fmla="*/ 2893079 w 2893079"/>
              <a:gd name="connsiteY2" fmla="*/ 964211 h 964211"/>
              <a:gd name="connsiteX3" fmla="*/ 0 w 2893079"/>
              <a:gd name="connsiteY3" fmla="*/ 964211 h 964211"/>
              <a:gd name="connsiteX4" fmla="*/ 0 w 2893079"/>
              <a:gd name="connsiteY4" fmla="*/ 0 h 9642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93079" h="964211">
                <a:moveTo>
                  <a:pt x="0" y="0"/>
                </a:moveTo>
                <a:lnTo>
                  <a:pt x="2893079" y="0"/>
                </a:lnTo>
                <a:lnTo>
                  <a:pt x="2893079" y="964211"/>
                </a:lnTo>
                <a:lnTo>
                  <a:pt x="0" y="96421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0" vert="horz" wrap="square" lIns="110490" tIns="110490" rIns="110490" bIns="110490" numCol="1" spcCol="1270" anchor="ctr" anchorCtr="0">
            <a:noAutofit/>
          </a:bodyPr>
          <a:lstStyle/>
          <a:p>
            <a:pPr marL="0" marR="0" lvl="0" indent="0" algn="ctr" defTabSz="1289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900" b="0" i="0" u="none" strike="noStrike" kern="1200" cap="none" spc="0" normalizeH="0" baseline="0" noProof="0" dirty="0">
                <a:ln>
                  <a:noFill/>
                </a:ln>
                <a:solidFill>
                  <a:srgbClr val="201D3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ICAT</a:t>
            </a:r>
          </a:p>
        </p:txBody>
      </p:sp>
      <p:sp>
        <p:nvSpPr>
          <p:cNvPr id="8" name="Freeform 22">
            <a:extLst>
              <a:ext uri="{FF2B5EF4-FFF2-40B4-BE49-F238E27FC236}">
                <a16:creationId xmlns:a16="http://schemas.microsoft.com/office/drawing/2014/main" id="{2347BF9D-33F1-CBD6-4240-773302B997AD}"/>
              </a:ext>
            </a:extLst>
          </p:cNvPr>
          <p:cNvSpPr/>
          <p:nvPr/>
        </p:nvSpPr>
        <p:spPr>
          <a:xfrm>
            <a:off x="3400736" y="2500928"/>
            <a:ext cx="2160000" cy="720000"/>
          </a:xfrm>
          <a:custGeom>
            <a:avLst/>
            <a:gdLst>
              <a:gd name="connsiteX0" fmla="*/ 0 w 2893079"/>
              <a:gd name="connsiteY0" fmla="*/ 0 h 964211"/>
              <a:gd name="connsiteX1" fmla="*/ 2893079 w 2893079"/>
              <a:gd name="connsiteY1" fmla="*/ 0 h 964211"/>
              <a:gd name="connsiteX2" fmla="*/ 2893079 w 2893079"/>
              <a:gd name="connsiteY2" fmla="*/ 964211 h 964211"/>
              <a:gd name="connsiteX3" fmla="*/ 0 w 2893079"/>
              <a:gd name="connsiteY3" fmla="*/ 964211 h 964211"/>
              <a:gd name="connsiteX4" fmla="*/ 0 w 2893079"/>
              <a:gd name="connsiteY4" fmla="*/ 0 h 9642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93079" h="964211">
                <a:moveTo>
                  <a:pt x="0" y="0"/>
                </a:moveTo>
                <a:lnTo>
                  <a:pt x="2893079" y="0"/>
                </a:lnTo>
                <a:lnTo>
                  <a:pt x="2893079" y="964211"/>
                </a:lnTo>
                <a:lnTo>
                  <a:pt x="0" y="96421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0" vert="horz" wrap="square" lIns="110490" tIns="110490" rIns="110490" bIns="110490" numCol="1" spcCol="1270" anchor="ctr" anchorCtr="0">
            <a:noAutofit/>
          </a:bodyPr>
          <a:lstStyle/>
          <a:p>
            <a:pPr marL="0" marR="0" lvl="0" indent="0" algn="ctr" defTabSz="1289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900" b="0" i="0" u="none" strike="noStrike" kern="1200" cap="none" spc="0" normalizeH="0" baseline="0" noProof="0" dirty="0">
                <a:ln>
                  <a:noFill/>
                </a:ln>
                <a:solidFill>
                  <a:srgbClr val="201D3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Porter</a:t>
            </a:r>
          </a:p>
        </p:txBody>
      </p:sp>
      <p:sp>
        <p:nvSpPr>
          <p:cNvPr id="9" name="Freeform 22">
            <a:extLst>
              <a:ext uri="{FF2B5EF4-FFF2-40B4-BE49-F238E27FC236}">
                <a16:creationId xmlns:a16="http://schemas.microsoft.com/office/drawing/2014/main" id="{08CE10D5-DA55-4A96-39F7-DC8A4905C0B0}"/>
              </a:ext>
            </a:extLst>
          </p:cNvPr>
          <p:cNvSpPr/>
          <p:nvPr/>
        </p:nvSpPr>
        <p:spPr>
          <a:xfrm>
            <a:off x="6343935" y="2533141"/>
            <a:ext cx="4320000" cy="720000"/>
          </a:xfrm>
          <a:custGeom>
            <a:avLst/>
            <a:gdLst>
              <a:gd name="connsiteX0" fmla="*/ 0 w 2893079"/>
              <a:gd name="connsiteY0" fmla="*/ 0 h 964211"/>
              <a:gd name="connsiteX1" fmla="*/ 2893079 w 2893079"/>
              <a:gd name="connsiteY1" fmla="*/ 0 h 964211"/>
              <a:gd name="connsiteX2" fmla="*/ 2893079 w 2893079"/>
              <a:gd name="connsiteY2" fmla="*/ 964211 h 964211"/>
              <a:gd name="connsiteX3" fmla="*/ 0 w 2893079"/>
              <a:gd name="connsiteY3" fmla="*/ 964211 h 964211"/>
              <a:gd name="connsiteX4" fmla="*/ 0 w 2893079"/>
              <a:gd name="connsiteY4" fmla="*/ 0 h 9642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93079" h="964211">
                <a:moveTo>
                  <a:pt x="0" y="0"/>
                </a:moveTo>
                <a:lnTo>
                  <a:pt x="2893079" y="0"/>
                </a:lnTo>
                <a:lnTo>
                  <a:pt x="2893079" y="964211"/>
                </a:lnTo>
                <a:lnTo>
                  <a:pt x="0" y="96421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0" vert="horz" wrap="square" lIns="110490" tIns="110490" rIns="110490" bIns="110490" numCol="1" spcCol="1270" anchor="ctr" anchorCtr="0">
            <a:noAutofit/>
          </a:bodyPr>
          <a:lstStyle/>
          <a:p>
            <a:pPr marL="0" marR="0" lvl="0" indent="0" algn="ctr" defTabSz="1289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900" b="0" i="0" u="none" strike="noStrike" kern="1200" cap="none" spc="0" normalizeH="0" baseline="0" noProof="0" dirty="0" err="1">
                <a:ln>
                  <a:noFill/>
                </a:ln>
                <a:solidFill>
                  <a:srgbClr val="201D3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EntityBeanManager</a:t>
            </a:r>
            <a:endParaRPr kumimoji="0" lang="en-US" sz="2900" b="0" i="0" u="none" strike="noStrike" kern="1200" cap="none" spc="0" normalizeH="0" baseline="0" noProof="0" dirty="0">
              <a:ln>
                <a:noFill/>
              </a:ln>
              <a:solidFill>
                <a:srgbClr val="201D3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reeform 22">
            <a:extLst>
              <a:ext uri="{FF2B5EF4-FFF2-40B4-BE49-F238E27FC236}">
                <a16:creationId xmlns:a16="http://schemas.microsoft.com/office/drawing/2014/main" id="{C28F6CD0-DFD9-C0D7-5F3D-871E0004FCFE}"/>
              </a:ext>
            </a:extLst>
          </p:cNvPr>
          <p:cNvSpPr/>
          <p:nvPr/>
        </p:nvSpPr>
        <p:spPr>
          <a:xfrm>
            <a:off x="3395385" y="3485838"/>
            <a:ext cx="2160000" cy="720000"/>
          </a:xfrm>
          <a:custGeom>
            <a:avLst/>
            <a:gdLst>
              <a:gd name="connsiteX0" fmla="*/ 0 w 2893079"/>
              <a:gd name="connsiteY0" fmla="*/ 0 h 964211"/>
              <a:gd name="connsiteX1" fmla="*/ 2893079 w 2893079"/>
              <a:gd name="connsiteY1" fmla="*/ 0 h 964211"/>
              <a:gd name="connsiteX2" fmla="*/ 2893079 w 2893079"/>
              <a:gd name="connsiteY2" fmla="*/ 964211 h 964211"/>
              <a:gd name="connsiteX3" fmla="*/ 0 w 2893079"/>
              <a:gd name="connsiteY3" fmla="*/ 964211 h 964211"/>
              <a:gd name="connsiteX4" fmla="*/ 0 w 2893079"/>
              <a:gd name="connsiteY4" fmla="*/ 0 h 9642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93079" h="964211">
                <a:moveTo>
                  <a:pt x="0" y="0"/>
                </a:moveTo>
                <a:lnTo>
                  <a:pt x="2893079" y="0"/>
                </a:lnTo>
                <a:lnTo>
                  <a:pt x="2893079" y="964211"/>
                </a:lnTo>
                <a:lnTo>
                  <a:pt x="0" y="964211"/>
                </a:lnTo>
                <a:lnTo>
                  <a:pt x="0" y="0"/>
                </a:lnTo>
                <a:close/>
              </a:path>
            </a:pathLst>
          </a:custGeom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0" vert="horz" wrap="square" lIns="110490" tIns="110490" rIns="110490" bIns="110490" numCol="1" spcCol="1270" anchor="ctr" anchorCtr="0">
            <a:noAutofit/>
          </a:bodyPr>
          <a:lstStyle/>
          <a:p>
            <a:pPr marL="0" marR="0" lvl="0" indent="0" algn="ctr" defTabSz="1289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900" b="1" i="0" u="none" strike="noStrike" kern="1200" cap="none" spc="0" normalizeH="0" baseline="0" noProof="0" dirty="0" err="1">
                <a:ln>
                  <a:noFill/>
                </a:ln>
                <a:solidFill>
                  <a:srgbClr val="201D3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GateKeeper</a:t>
            </a:r>
            <a:endParaRPr kumimoji="0" lang="en-US" sz="2900" b="1" i="0" u="none" strike="noStrike" kern="1200" cap="none" spc="0" normalizeH="0" baseline="0" noProof="0" dirty="0">
              <a:ln>
                <a:noFill/>
              </a:ln>
              <a:solidFill>
                <a:srgbClr val="201D3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 22">
            <a:extLst>
              <a:ext uri="{FF2B5EF4-FFF2-40B4-BE49-F238E27FC236}">
                <a16:creationId xmlns:a16="http://schemas.microsoft.com/office/drawing/2014/main" id="{FDFBFAF1-E30B-24F3-D4D3-89EC0B966679}"/>
              </a:ext>
            </a:extLst>
          </p:cNvPr>
          <p:cNvSpPr/>
          <p:nvPr/>
        </p:nvSpPr>
        <p:spPr>
          <a:xfrm>
            <a:off x="5324324" y="5538144"/>
            <a:ext cx="2160000" cy="720000"/>
          </a:xfrm>
          <a:custGeom>
            <a:avLst/>
            <a:gdLst>
              <a:gd name="connsiteX0" fmla="*/ 0 w 2893079"/>
              <a:gd name="connsiteY0" fmla="*/ 0 h 964211"/>
              <a:gd name="connsiteX1" fmla="*/ 2893079 w 2893079"/>
              <a:gd name="connsiteY1" fmla="*/ 0 h 964211"/>
              <a:gd name="connsiteX2" fmla="*/ 2893079 w 2893079"/>
              <a:gd name="connsiteY2" fmla="*/ 964211 h 964211"/>
              <a:gd name="connsiteX3" fmla="*/ 0 w 2893079"/>
              <a:gd name="connsiteY3" fmla="*/ 964211 h 964211"/>
              <a:gd name="connsiteX4" fmla="*/ 0 w 2893079"/>
              <a:gd name="connsiteY4" fmla="*/ 0 h 9642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93079" h="964211">
                <a:moveTo>
                  <a:pt x="0" y="0"/>
                </a:moveTo>
                <a:lnTo>
                  <a:pt x="2893079" y="0"/>
                </a:lnTo>
                <a:lnTo>
                  <a:pt x="2893079" y="964211"/>
                </a:lnTo>
                <a:lnTo>
                  <a:pt x="0" y="96421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0" vert="horz" wrap="square" lIns="110490" tIns="110490" rIns="110490" bIns="110490" numCol="1" spcCol="1270" anchor="ctr" anchorCtr="0">
            <a:noAutofit/>
          </a:bodyPr>
          <a:lstStyle/>
          <a:p>
            <a:pPr marL="0" marR="0" lvl="0" indent="0" algn="ctr" defTabSz="1289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900" b="0" i="0" u="none" strike="noStrike" kern="1200" cap="none" spc="0" normalizeH="0" baseline="0" noProof="0" dirty="0">
                <a:ln>
                  <a:noFill/>
                </a:ln>
                <a:solidFill>
                  <a:srgbClr val="201D3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Rule</a:t>
            </a:r>
          </a:p>
        </p:txBody>
      </p:sp>
      <p:sp>
        <p:nvSpPr>
          <p:cNvPr id="12" name="Freeform 22">
            <a:extLst>
              <a:ext uri="{FF2B5EF4-FFF2-40B4-BE49-F238E27FC236}">
                <a16:creationId xmlns:a16="http://schemas.microsoft.com/office/drawing/2014/main" id="{1E622325-CB58-A533-3590-B31FDA254114}"/>
              </a:ext>
            </a:extLst>
          </p:cNvPr>
          <p:cNvSpPr/>
          <p:nvPr/>
        </p:nvSpPr>
        <p:spPr>
          <a:xfrm>
            <a:off x="5329755" y="4659391"/>
            <a:ext cx="2160000" cy="720000"/>
          </a:xfrm>
          <a:custGeom>
            <a:avLst/>
            <a:gdLst>
              <a:gd name="connsiteX0" fmla="*/ 0 w 2893079"/>
              <a:gd name="connsiteY0" fmla="*/ 0 h 964211"/>
              <a:gd name="connsiteX1" fmla="*/ 2893079 w 2893079"/>
              <a:gd name="connsiteY1" fmla="*/ 0 h 964211"/>
              <a:gd name="connsiteX2" fmla="*/ 2893079 w 2893079"/>
              <a:gd name="connsiteY2" fmla="*/ 964211 h 964211"/>
              <a:gd name="connsiteX3" fmla="*/ 0 w 2893079"/>
              <a:gd name="connsiteY3" fmla="*/ 964211 h 964211"/>
              <a:gd name="connsiteX4" fmla="*/ 0 w 2893079"/>
              <a:gd name="connsiteY4" fmla="*/ 0 h 9642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93079" h="964211">
                <a:moveTo>
                  <a:pt x="0" y="0"/>
                </a:moveTo>
                <a:lnTo>
                  <a:pt x="2893079" y="0"/>
                </a:lnTo>
                <a:lnTo>
                  <a:pt x="2893079" y="964211"/>
                </a:lnTo>
                <a:lnTo>
                  <a:pt x="0" y="96421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0" vert="horz" wrap="square" lIns="110490" tIns="110490" rIns="110490" bIns="110490" numCol="1" spcCol="1270" anchor="ctr" anchorCtr="0">
            <a:noAutofit/>
          </a:bodyPr>
          <a:lstStyle/>
          <a:p>
            <a:pPr marL="0" marR="0" lvl="0" indent="0" algn="ctr" defTabSz="1289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900" b="0" i="0" u="none" strike="noStrike" kern="1200" cap="none" spc="0" normalizeH="0" baseline="0" noProof="0" dirty="0" err="1">
                <a:ln>
                  <a:noFill/>
                </a:ln>
                <a:solidFill>
                  <a:srgbClr val="201D3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PublicStep</a:t>
            </a:r>
            <a:endParaRPr kumimoji="0" lang="en-US" sz="2900" b="0" i="0" u="none" strike="noStrike" kern="1200" cap="none" spc="0" normalizeH="0" baseline="0" noProof="0" dirty="0">
              <a:ln>
                <a:noFill/>
              </a:ln>
              <a:solidFill>
                <a:srgbClr val="201D3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E16BA97-547A-6A74-7D25-9C2B01B169C8}"/>
              </a:ext>
            </a:extLst>
          </p:cNvPr>
          <p:cNvSpPr/>
          <p:nvPr/>
        </p:nvSpPr>
        <p:spPr>
          <a:xfrm>
            <a:off x="8838901" y="4552258"/>
            <a:ext cx="2657097" cy="182004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201D3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Parser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201D3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Freeform 22">
            <a:extLst>
              <a:ext uri="{FF2B5EF4-FFF2-40B4-BE49-F238E27FC236}">
                <a16:creationId xmlns:a16="http://schemas.microsoft.com/office/drawing/2014/main" id="{2C53D49B-6B12-AAED-C08E-E22112C53D9F}"/>
              </a:ext>
            </a:extLst>
          </p:cNvPr>
          <p:cNvSpPr/>
          <p:nvPr/>
        </p:nvSpPr>
        <p:spPr>
          <a:xfrm>
            <a:off x="9042315" y="5458975"/>
            <a:ext cx="2160000" cy="720000"/>
          </a:xfrm>
          <a:custGeom>
            <a:avLst/>
            <a:gdLst>
              <a:gd name="connsiteX0" fmla="*/ 0 w 2893079"/>
              <a:gd name="connsiteY0" fmla="*/ 0 h 964211"/>
              <a:gd name="connsiteX1" fmla="*/ 2893079 w 2893079"/>
              <a:gd name="connsiteY1" fmla="*/ 0 h 964211"/>
              <a:gd name="connsiteX2" fmla="*/ 2893079 w 2893079"/>
              <a:gd name="connsiteY2" fmla="*/ 964211 h 964211"/>
              <a:gd name="connsiteX3" fmla="*/ 0 w 2893079"/>
              <a:gd name="connsiteY3" fmla="*/ 964211 h 964211"/>
              <a:gd name="connsiteX4" fmla="*/ 0 w 2893079"/>
              <a:gd name="connsiteY4" fmla="*/ 0 h 9642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93079" h="964211">
                <a:moveTo>
                  <a:pt x="0" y="0"/>
                </a:moveTo>
                <a:lnTo>
                  <a:pt x="2893079" y="0"/>
                </a:lnTo>
                <a:lnTo>
                  <a:pt x="2893079" y="964211"/>
                </a:lnTo>
                <a:lnTo>
                  <a:pt x="0" y="96421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0" vert="horz" wrap="square" lIns="110490" tIns="110490" rIns="110490" bIns="110490" numCol="1" spcCol="1270" anchor="ctr" anchorCtr="0">
            <a:noAutofit/>
          </a:bodyPr>
          <a:lstStyle/>
          <a:p>
            <a:pPr marL="0" marR="0" lvl="0" indent="0" algn="ctr" defTabSz="1289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900" b="0" i="0" u="none" strike="noStrike" kern="1200" cap="none" spc="0" normalizeH="0" baseline="0" noProof="0" dirty="0" err="1">
                <a:ln>
                  <a:noFill/>
                </a:ln>
                <a:solidFill>
                  <a:srgbClr val="201D3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SearchQuery</a:t>
            </a:r>
            <a:endParaRPr kumimoji="0" lang="en-US" sz="2900" b="0" i="0" u="none" strike="noStrike" kern="1200" cap="none" spc="0" normalizeH="0" baseline="0" noProof="0" dirty="0">
              <a:ln>
                <a:noFill/>
              </a:ln>
              <a:solidFill>
                <a:srgbClr val="201D3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Freeform 22">
            <a:extLst>
              <a:ext uri="{FF2B5EF4-FFF2-40B4-BE49-F238E27FC236}">
                <a16:creationId xmlns:a16="http://schemas.microsoft.com/office/drawing/2014/main" id="{DB555CE1-2AFB-DEAE-B19F-2CE5DB703EE2}"/>
              </a:ext>
            </a:extLst>
          </p:cNvPr>
          <p:cNvSpPr/>
          <p:nvPr/>
        </p:nvSpPr>
        <p:spPr>
          <a:xfrm>
            <a:off x="5803935" y="3395622"/>
            <a:ext cx="5400000" cy="900000"/>
          </a:xfrm>
          <a:custGeom>
            <a:avLst/>
            <a:gdLst>
              <a:gd name="connsiteX0" fmla="*/ 0 w 2893079"/>
              <a:gd name="connsiteY0" fmla="*/ 0 h 964211"/>
              <a:gd name="connsiteX1" fmla="*/ 2893079 w 2893079"/>
              <a:gd name="connsiteY1" fmla="*/ 0 h 964211"/>
              <a:gd name="connsiteX2" fmla="*/ 2893079 w 2893079"/>
              <a:gd name="connsiteY2" fmla="*/ 964211 h 964211"/>
              <a:gd name="connsiteX3" fmla="*/ 0 w 2893079"/>
              <a:gd name="connsiteY3" fmla="*/ 964211 h 964211"/>
              <a:gd name="connsiteX4" fmla="*/ 0 w 2893079"/>
              <a:gd name="connsiteY4" fmla="*/ 0 h 9642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93079" h="964211">
                <a:moveTo>
                  <a:pt x="0" y="0"/>
                </a:moveTo>
                <a:lnTo>
                  <a:pt x="2893079" y="0"/>
                </a:lnTo>
                <a:lnTo>
                  <a:pt x="2893079" y="964211"/>
                </a:lnTo>
                <a:lnTo>
                  <a:pt x="0" y="96421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0" vert="horz" wrap="square" lIns="110490" tIns="110490" rIns="110490" bIns="110490" numCol="1" spcCol="1270" anchor="ctr" anchorCtr="0">
            <a:noAutofit/>
          </a:bodyPr>
          <a:lstStyle/>
          <a:p>
            <a:pPr marL="0" marR="0" lvl="0" indent="0" algn="l" defTabSz="1289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900" b="0" i="0" u="none" strike="noStrike" kern="1200" cap="none" spc="0" normalizeH="0" baseline="0" noProof="0" dirty="0" err="1">
                <a:ln>
                  <a:noFill/>
                </a:ln>
                <a:solidFill>
                  <a:srgbClr val="201D3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EntityInfoHandler</a:t>
            </a:r>
            <a:endParaRPr kumimoji="0" lang="en-US" sz="2900" b="0" i="0" u="none" strike="noStrike" kern="1200" cap="none" spc="0" normalizeH="0" baseline="0" noProof="0" dirty="0">
              <a:ln>
                <a:noFill/>
              </a:ln>
              <a:solidFill>
                <a:srgbClr val="201D3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Freeform 22">
            <a:extLst>
              <a:ext uri="{FF2B5EF4-FFF2-40B4-BE49-F238E27FC236}">
                <a16:creationId xmlns:a16="http://schemas.microsoft.com/office/drawing/2014/main" id="{D13B0A08-69B2-9D3E-0535-0B73C6D87727}"/>
              </a:ext>
            </a:extLst>
          </p:cNvPr>
          <p:cNvSpPr/>
          <p:nvPr/>
        </p:nvSpPr>
        <p:spPr>
          <a:xfrm>
            <a:off x="800910" y="5538515"/>
            <a:ext cx="4320000" cy="720000"/>
          </a:xfrm>
          <a:custGeom>
            <a:avLst/>
            <a:gdLst>
              <a:gd name="connsiteX0" fmla="*/ 0 w 2893079"/>
              <a:gd name="connsiteY0" fmla="*/ 0 h 964211"/>
              <a:gd name="connsiteX1" fmla="*/ 2893079 w 2893079"/>
              <a:gd name="connsiteY1" fmla="*/ 0 h 964211"/>
              <a:gd name="connsiteX2" fmla="*/ 2893079 w 2893079"/>
              <a:gd name="connsiteY2" fmla="*/ 964211 h 964211"/>
              <a:gd name="connsiteX3" fmla="*/ 0 w 2893079"/>
              <a:gd name="connsiteY3" fmla="*/ 964211 h 964211"/>
              <a:gd name="connsiteX4" fmla="*/ 0 w 2893079"/>
              <a:gd name="connsiteY4" fmla="*/ 0 h 9642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93079" h="964211">
                <a:moveTo>
                  <a:pt x="0" y="0"/>
                </a:moveTo>
                <a:lnTo>
                  <a:pt x="2893079" y="0"/>
                </a:lnTo>
                <a:lnTo>
                  <a:pt x="2893079" y="964211"/>
                </a:lnTo>
                <a:lnTo>
                  <a:pt x="0" y="96421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0" vert="horz" wrap="square" lIns="110490" tIns="110490" rIns="110490" bIns="110490" numCol="1" spcCol="1270" anchor="ctr" anchorCtr="0">
            <a:noAutofit/>
          </a:bodyPr>
          <a:lstStyle/>
          <a:p>
            <a:pPr marL="0" marR="0" lvl="0" indent="0" algn="ctr" defTabSz="1289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900" b="0" i="0" u="none" strike="noStrike" kern="1200" cap="none" spc="0" normalizeH="0" baseline="0" noProof="0" dirty="0" err="1">
                <a:ln>
                  <a:noFill/>
                </a:ln>
                <a:solidFill>
                  <a:srgbClr val="201D3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EntityBaseBean</a:t>
            </a:r>
            <a:endParaRPr kumimoji="0" lang="en-US" sz="2900" b="0" i="0" u="none" strike="noStrike" kern="1200" cap="none" spc="0" normalizeH="0" baseline="0" noProof="0" dirty="0">
              <a:ln>
                <a:noFill/>
              </a:ln>
              <a:solidFill>
                <a:srgbClr val="201D3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Freeform 22">
            <a:extLst>
              <a:ext uri="{FF2B5EF4-FFF2-40B4-BE49-F238E27FC236}">
                <a16:creationId xmlns:a16="http://schemas.microsoft.com/office/drawing/2014/main" id="{8CD2830D-00C1-C493-037E-E55022165CD9}"/>
              </a:ext>
            </a:extLst>
          </p:cNvPr>
          <p:cNvSpPr/>
          <p:nvPr/>
        </p:nvSpPr>
        <p:spPr>
          <a:xfrm>
            <a:off x="8795385" y="3485838"/>
            <a:ext cx="2160000" cy="720000"/>
          </a:xfrm>
          <a:custGeom>
            <a:avLst/>
            <a:gdLst>
              <a:gd name="connsiteX0" fmla="*/ 0 w 2893079"/>
              <a:gd name="connsiteY0" fmla="*/ 0 h 964211"/>
              <a:gd name="connsiteX1" fmla="*/ 2893079 w 2893079"/>
              <a:gd name="connsiteY1" fmla="*/ 0 h 964211"/>
              <a:gd name="connsiteX2" fmla="*/ 2893079 w 2893079"/>
              <a:gd name="connsiteY2" fmla="*/ 964211 h 964211"/>
              <a:gd name="connsiteX3" fmla="*/ 0 w 2893079"/>
              <a:gd name="connsiteY3" fmla="*/ 964211 h 964211"/>
              <a:gd name="connsiteX4" fmla="*/ 0 w 2893079"/>
              <a:gd name="connsiteY4" fmla="*/ 0 h 9642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93079" h="964211">
                <a:moveTo>
                  <a:pt x="0" y="0"/>
                </a:moveTo>
                <a:lnTo>
                  <a:pt x="2893079" y="0"/>
                </a:lnTo>
                <a:lnTo>
                  <a:pt x="2893079" y="964211"/>
                </a:lnTo>
                <a:lnTo>
                  <a:pt x="0" y="96421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0" vert="horz" wrap="square" lIns="110490" tIns="110490" rIns="110490" bIns="110490" numCol="1" spcCol="1270" anchor="ctr" anchorCtr="0">
            <a:noAutofit/>
          </a:bodyPr>
          <a:lstStyle/>
          <a:p>
            <a:pPr marL="0" marR="0" lvl="0" indent="0" algn="ctr" defTabSz="1289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900" b="0" i="0" u="none" strike="noStrike" kern="1200" cap="none" spc="0" normalizeH="0" baseline="0" noProof="0" dirty="0">
                <a:ln>
                  <a:noFill/>
                </a:ln>
                <a:solidFill>
                  <a:srgbClr val="201D3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Relationship</a:t>
            </a:r>
          </a:p>
        </p:txBody>
      </p:sp>
      <p:sp>
        <p:nvSpPr>
          <p:cNvPr id="3" name="Arrow: Down 2">
            <a:extLst>
              <a:ext uri="{FF2B5EF4-FFF2-40B4-BE49-F238E27FC236}">
                <a16:creationId xmlns:a16="http://schemas.microsoft.com/office/drawing/2014/main" id="{A10A4D54-3396-DE17-A058-AEDEB484A910}"/>
              </a:ext>
            </a:extLst>
          </p:cNvPr>
          <p:cNvSpPr/>
          <p:nvPr/>
        </p:nvSpPr>
        <p:spPr>
          <a:xfrm>
            <a:off x="3289244" y="1888979"/>
            <a:ext cx="1033374" cy="769441"/>
          </a:xfrm>
          <a:prstGeom prst="downArrow">
            <a:avLst>
              <a:gd name="adj1" fmla="val 61951"/>
              <a:gd name="adj2" fmla="val 34395"/>
            </a:avLst>
          </a:prstGeom>
          <a:solidFill>
            <a:srgbClr val="F089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import export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Arrow: Down 3">
            <a:extLst>
              <a:ext uri="{FF2B5EF4-FFF2-40B4-BE49-F238E27FC236}">
                <a16:creationId xmlns:a16="http://schemas.microsoft.com/office/drawing/2014/main" id="{385BDB8D-0887-3B7D-ECEC-10DCAE95F86B}"/>
              </a:ext>
            </a:extLst>
          </p:cNvPr>
          <p:cNvSpPr/>
          <p:nvPr/>
        </p:nvSpPr>
        <p:spPr>
          <a:xfrm>
            <a:off x="7232098" y="1847509"/>
            <a:ext cx="1033374" cy="769441"/>
          </a:xfrm>
          <a:prstGeom prst="downArrow">
            <a:avLst>
              <a:gd name="adj1" fmla="val 61951"/>
              <a:gd name="adj2" fmla="val 34395"/>
            </a:avLst>
          </a:prstGeom>
          <a:solidFill>
            <a:srgbClr val="F089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CRUD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Arrow: Down 17">
            <a:extLst>
              <a:ext uri="{FF2B5EF4-FFF2-40B4-BE49-F238E27FC236}">
                <a16:creationId xmlns:a16="http://schemas.microsoft.com/office/drawing/2014/main" id="{1AE53936-D41E-8378-509A-56EE641C535C}"/>
              </a:ext>
            </a:extLst>
          </p:cNvPr>
          <p:cNvSpPr/>
          <p:nvPr/>
        </p:nvSpPr>
        <p:spPr>
          <a:xfrm rot="18324535">
            <a:off x="5477292" y="1507938"/>
            <a:ext cx="1033374" cy="1440000"/>
          </a:xfrm>
          <a:prstGeom prst="downArrow">
            <a:avLst>
              <a:gd name="adj1" fmla="val 61951"/>
              <a:gd name="adj2" fmla="val 34395"/>
            </a:avLst>
          </a:prstGeom>
          <a:solidFill>
            <a:srgbClr val="F089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CRUD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clone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Arrow: Down 19">
            <a:extLst>
              <a:ext uri="{FF2B5EF4-FFF2-40B4-BE49-F238E27FC236}">
                <a16:creationId xmlns:a16="http://schemas.microsoft.com/office/drawing/2014/main" id="{692EC1B7-5DD1-C44A-47D2-22D04649C883}"/>
              </a:ext>
            </a:extLst>
          </p:cNvPr>
          <p:cNvSpPr/>
          <p:nvPr/>
        </p:nvSpPr>
        <p:spPr>
          <a:xfrm rot="16200000">
            <a:off x="5428770" y="2508420"/>
            <a:ext cx="1033374" cy="769441"/>
          </a:xfrm>
          <a:prstGeom prst="downArrow">
            <a:avLst>
              <a:gd name="adj1" fmla="val 61951"/>
              <a:gd name="adj2" fmla="val 34395"/>
            </a:avLst>
          </a:prstGeom>
          <a:solidFill>
            <a:srgbClr val="F089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import export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Arrow: Down 30">
            <a:extLst>
              <a:ext uri="{FF2B5EF4-FFF2-40B4-BE49-F238E27FC236}">
                <a16:creationId xmlns:a16="http://schemas.microsoft.com/office/drawing/2014/main" id="{B517A0E9-4EA4-E06F-B91D-4BE9F13B9708}"/>
              </a:ext>
            </a:extLst>
          </p:cNvPr>
          <p:cNvSpPr/>
          <p:nvPr/>
        </p:nvSpPr>
        <p:spPr>
          <a:xfrm rot="3777596">
            <a:off x="5456910" y="2795305"/>
            <a:ext cx="1033374" cy="1039242"/>
          </a:xfrm>
          <a:prstGeom prst="downArrow">
            <a:avLst>
              <a:gd name="adj1" fmla="val 61951"/>
              <a:gd name="adj2" fmla="val 34395"/>
            </a:avLst>
          </a:prstGeom>
          <a:solidFill>
            <a:srgbClr val="F089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import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export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CRUD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clone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Arrow: Down 23">
            <a:extLst>
              <a:ext uri="{FF2B5EF4-FFF2-40B4-BE49-F238E27FC236}">
                <a16:creationId xmlns:a16="http://schemas.microsoft.com/office/drawing/2014/main" id="{44C5171E-7CB0-0BE2-F877-5A86A17AFFDD}"/>
              </a:ext>
            </a:extLst>
          </p:cNvPr>
          <p:cNvSpPr/>
          <p:nvPr/>
        </p:nvSpPr>
        <p:spPr>
          <a:xfrm rot="16200000">
            <a:off x="6654496" y="2221418"/>
            <a:ext cx="1033374" cy="3248408"/>
          </a:xfrm>
          <a:prstGeom prst="downArrow">
            <a:avLst>
              <a:gd name="adj1" fmla="val 61951"/>
              <a:gd name="adj2" fmla="val 34395"/>
            </a:avLst>
          </a:prstGeom>
          <a:solidFill>
            <a:srgbClr val="F089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include Lucene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Arrow: Curved Left 24">
            <a:extLst>
              <a:ext uri="{FF2B5EF4-FFF2-40B4-BE49-F238E27FC236}">
                <a16:creationId xmlns:a16="http://schemas.microsoft.com/office/drawing/2014/main" id="{EFC9293B-BE6A-5BC9-685E-5369D19955DE}"/>
              </a:ext>
            </a:extLst>
          </p:cNvPr>
          <p:cNvSpPr/>
          <p:nvPr/>
        </p:nvSpPr>
        <p:spPr>
          <a:xfrm>
            <a:off x="11158800" y="1429399"/>
            <a:ext cx="959280" cy="4620419"/>
          </a:xfrm>
          <a:prstGeom prst="curvedLeftArrow">
            <a:avLst/>
          </a:prstGeom>
          <a:solidFill>
            <a:srgbClr val="F089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201D3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Arrow: Curved Left 25">
            <a:extLst>
              <a:ext uri="{FF2B5EF4-FFF2-40B4-BE49-F238E27FC236}">
                <a16:creationId xmlns:a16="http://schemas.microsoft.com/office/drawing/2014/main" id="{348C1519-627A-6A0E-8B45-2D8471140C28}"/>
              </a:ext>
            </a:extLst>
          </p:cNvPr>
          <p:cNvSpPr/>
          <p:nvPr/>
        </p:nvSpPr>
        <p:spPr>
          <a:xfrm rot="6944357">
            <a:off x="6660896" y="3025990"/>
            <a:ext cx="680073" cy="4542962"/>
          </a:xfrm>
          <a:prstGeom prst="curvedLeftArrow">
            <a:avLst/>
          </a:prstGeom>
          <a:solidFill>
            <a:srgbClr val="F089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201D3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Arrow: Down 29">
            <a:extLst>
              <a:ext uri="{FF2B5EF4-FFF2-40B4-BE49-F238E27FC236}">
                <a16:creationId xmlns:a16="http://schemas.microsoft.com/office/drawing/2014/main" id="{8C0ECE03-B3E3-2B5A-2A2C-F71A564E2A59}"/>
              </a:ext>
            </a:extLst>
          </p:cNvPr>
          <p:cNvSpPr/>
          <p:nvPr/>
        </p:nvSpPr>
        <p:spPr>
          <a:xfrm rot="19242257">
            <a:off x="5353853" y="3857783"/>
            <a:ext cx="1033374" cy="1392905"/>
          </a:xfrm>
          <a:prstGeom prst="downArrow">
            <a:avLst>
              <a:gd name="adj1" fmla="val 61951"/>
              <a:gd name="adj2" fmla="val 34395"/>
            </a:avLst>
          </a:prstGeom>
          <a:solidFill>
            <a:srgbClr val="F089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include Lucene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Arrow: Down 26">
            <a:extLst>
              <a:ext uri="{FF2B5EF4-FFF2-40B4-BE49-F238E27FC236}">
                <a16:creationId xmlns:a16="http://schemas.microsoft.com/office/drawing/2014/main" id="{EF29E81D-7D00-F14C-8674-0157B8E6D321}"/>
              </a:ext>
            </a:extLst>
          </p:cNvPr>
          <p:cNvSpPr/>
          <p:nvPr/>
        </p:nvSpPr>
        <p:spPr>
          <a:xfrm rot="14810029">
            <a:off x="6363491" y="2732975"/>
            <a:ext cx="1033374" cy="4358814"/>
          </a:xfrm>
          <a:prstGeom prst="downArrow">
            <a:avLst>
              <a:gd name="adj1" fmla="val 61951"/>
              <a:gd name="adj2" fmla="val 34395"/>
            </a:avLst>
          </a:prstGeom>
          <a:solidFill>
            <a:srgbClr val="F089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include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Arrow: Left-Right 28">
            <a:extLst>
              <a:ext uri="{FF2B5EF4-FFF2-40B4-BE49-F238E27FC236}">
                <a16:creationId xmlns:a16="http://schemas.microsoft.com/office/drawing/2014/main" id="{ABAAC8CE-6786-E95E-7658-FF657FF5929E}"/>
              </a:ext>
            </a:extLst>
          </p:cNvPr>
          <p:cNvSpPr/>
          <p:nvPr/>
        </p:nvSpPr>
        <p:spPr>
          <a:xfrm rot="20183126">
            <a:off x="7080036" y="4319002"/>
            <a:ext cx="2421945" cy="659276"/>
          </a:xfrm>
          <a:prstGeom prst="leftRightArrow">
            <a:avLst/>
          </a:prstGeom>
          <a:solidFill>
            <a:srgbClr val="F089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include Lucene</a:t>
            </a:r>
          </a:p>
        </p:txBody>
      </p:sp>
      <p:sp>
        <p:nvSpPr>
          <p:cNvPr id="32" name="Arrow: Down 31">
            <a:extLst>
              <a:ext uri="{FF2B5EF4-FFF2-40B4-BE49-F238E27FC236}">
                <a16:creationId xmlns:a16="http://schemas.microsoft.com/office/drawing/2014/main" id="{25D13DE9-2557-F639-D6A8-6425AA1628F6}"/>
              </a:ext>
            </a:extLst>
          </p:cNvPr>
          <p:cNvSpPr/>
          <p:nvPr/>
        </p:nvSpPr>
        <p:spPr>
          <a:xfrm rot="20592811">
            <a:off x="4561134" y="4065655"/>
            <a:ext cx="1033374" cy="2087687"/>
          </a:xfrm>
          <a:prstGeom prst="downArrow">
            <a:avLst>
              <a:gd name="adj1" fmla="val 61951"/>
              <a:gd name="adj2" fmla="val 34395"/>
            </a:avLst>
          </a:prstGeom>
          <a:solidFill>
            <a:srgbClr val="F089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import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export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CRUD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include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" name="Arrow: Left-Right 34">
            <a:extLst>
              <a:ext uri="{FF2B5EF4-FFF2-40B4-BE49-F238E27FC236}">
                <a16:creationId xmlns:a16="http://schemas.microsoft.com/office/drawing/2014/main" id="{2641D4BB-E0E0-B001-8C84-B503A370E5B8}"/>
              </a:ext>
            </a:extLst>
          </p:cNvPr>
          <p:cNvSpPr/>
          <p:nvPr/>
        </p:nvSpPr>
        <p:spPr>
          <a:xfrm rot="3143550">
            <a:off x="3370734" y="4825047"/>
            <a:ext cx="2421945" cy="659276"/>
          </a:xfrm>
          <a:prstGeom prst="leftRightArrow">
            <a:avLst/>
          </a:prstGeom>
          <a:solidFill>
            <a:srgbClr val="F089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cached PT</a:t>
            </a:r>
          </a:p>
        </p:txBody>
      </p:sp>
      <p:sp>
        <p:nvSpPr>
          <p:cNvPr id="36" name="Arrow: Left-Right 35">
            <a:extLst>
              <a:ext uri="{FF2B5EF4-FFF2-40B4-BE49-F238E27FC236}">
                <a16:creationId xmlns:a16="http://schemas.microsoft.com/office/drawing/2014/main" id="{0BCCDCFD-35CF-B68B-C52C-80D015981788}"/>
              </a:ext>
            </a:extLst>
          </p:cNvPr>
          <p:cNvSpPr/>
          <p:nvPr/>
        </p:nvSpPr>
        <p:spPr>
          <a:xfrm rot="3143550">
            <a:off x="4321954" y="4255445"/>
            <a:ext cx="1471736" cy="659276"/>
          </a:xfrm>
          <a:prstGeom prst="leftRightArrow">
            <a:avLst/>
          </a:prstGeom>
          <a:solidFill>
            <a:srgbClr val="F089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cached PS</a:t>
            </a:r>
          </a:p>
        </p:txBody>
      </p:sp>
    </p:spTree>
    <p:extLst>
      <p:ext uri="{BB962C8B-B14F-4D97-AF65-F5344CB8AC3E}">
        <p14:creationId xmlns:p14="http://schemas.microsoft.com/office/powerpoint/2010/main" val="196376857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ustom 1">
      <a:dk1>
        <a:srgbClr val="201D3E"/>
      </a:dk1>
      <a:lt1>
        <a:srgbClr val="FFFFFF"/>
      </a:lt1>
      <a:dk2>
        <a:srgbClr val="FFFFFF"/>
      </a:dk2>
      <a:lt2>
        <a:srgbClr val="FFFFFF"/>
      </a:lt2>
      <a:accent1>
        <a:srgbClr val="69BF49"/>
      </a:accent1>
      <a:accent2>
        <a:srgbClr val="07B089"/>
      </a:accent2>
      <a:accent3>
        <a:srgbClr val="36D2AF"/>
      </a:accent3>
      <a:accent4>
        <a:srgbClr val="10BED6"/>
      </a:accent4>
      <a:accent5>
        <a:srgbClr val="247BE1"/>
      </a:accent5>
      <a:accent6>
        <a:srgbClr val="BF28BC"/>
      </a:accent6>
      <a:hlink>
        <a:srgbClr val="FF595B"/>
      </a:hlink>
      <a:folHlink>
        <a:srgbClr val="F02436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FF0A5B9F8B836479E8BF9C837253558" ma:contentTypeVersion="15" ma:contentTypeDescription="Create a new document." ma:contentTypeScope="" ma:versionID="2190109af16d90d4648a57df4336b485">
  <xsd:schema xmlns:xsd="http://www.w3.org/2001/XMLSchema" xmlns:xs="http://www.w3.org/2001/XMLSchema" xmlns:p="http://schemas.microsoft.com/office/2006/metadata/properties" xmlns:ns2="4fdcea17-d392-493f-bdda-84969b1f031f" xmlns:ns3="edd2df3e-10e9-4584-8b79-5a0fa2b0acdd" targetNamespace="http://schemas.microsoft.com/office/2006/metadata/properties" ma:root="true" ma:fieldsID="dbc07c3fd29f83be9af3ef007f3f1b66" ns2:_="" ns3:_="">
    <xsd:import namespace="4fdcea17-d392-493f-bdda-84969b1f031f"/>
    <xsd:import namespace="edd2df3e-10e9-4584-8b79-5a0fa2b0acd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dcea17-d392-493f-bdda-84969b1f031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fe07c91c-676c-4292-ab42-0332d43006d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d2df3e-10e9-4584-8b79-5a0fa2b0acd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88be8754-deb4-4b1c-a3fc-28e1737f8b48}" ma:internalName="TaxCatchAll" ma:showField="CatchAllData" ma:web="edd2df3e-10e9-4584-8b79-5a0fa2b0acd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fdcea17-d392-493f-bdda-84969b1f031f">
      <Terms xmlns="http://schemas.microsoft.com/office/infopath/2007/PartnerControls"/>
    </lcf76f155ced4ddcb4097134ff3c332f>
    <TaxCatchAll xmlns="edd2df3e-10e9-4584-8b79-5a0fa2b0acdd" xsi:nil="true"/>
  </documentManagement>
</p:properties>
</file>

<file path=customXml/itemProps1.xml><?xml version="1.0" encoding="utf-8"?>
<ds:datastoreItem xmlns:ds="http://schemas.openxmlformats.org/officeDocument/2006/customXml" ds:itemID="{CCA22F8A-1DB0-4429-809E-10BBE0AEDC2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fdcea17-d392-493f-bdda-84969b1f031f"/>
    <ds:schemaRef ds:uri="edd2df3e-10e9-4584-8b79-5a0fa2b0acd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E7E3142-83E9-411A-94FD-C3DD206D44D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19FDE86-863E-4B15-BD39-7633E05D8598}">
  <ds:schemaRefs>
    <ds:schemaRef ds:uri="http://purl.org/dc/elements/1.1/"/>
    <ds:schemaRef ds:uri="http://purl.org/dc/dcmitype/"/>
    <ds:schemaRef ds:uri="http://schemas.openxmlformats.org/package/2006/metadata/core-properties"/>
    <ds:schemaRef ds:uri="http://purl.org/dc/terms/"/>
    <ds:schemaRef ds:uri="http://schemas.microsoft.com/office/2006/documentManagement/types"/>
    <ds:schemaRef ds:uri="4fdcea17-d392-493f-bdda-84969b1f031f"/>
    <ds:schemaRef ds:uri="http://schemas.microsoft.com/office/infopath/2007/PartnerControls"/>
    <ds:schemaRef ds:uri="edd2df3e-10e9-4584-8b79-5a0fa2b0acdd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</TotalTime>
  <Words>1818</Words>
  <Application>Microsoft Office PowerPoint</Application>
  <PresentationFormat>Widescreen</PresentationFormat>
  <Paragraphs>266</Paragraphs>
  <Slides>20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Austin, Patrick (STFC,RAL,SC)</cp:lastModifiedBy>
  <cp:revision>2</cp:revision>
  <dcterms:created xsi:type="dcterms:W3CDTF">2023-04-25T13:10:04Z</dcterms:created>
  <dcterms:modified xsi:type="dcterms:W3CDTF">2023-04-28T13:11:23Z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0x010100FFF0A5B9F8B836479E8BF9C837253558</vt:lpwstr>
  </property>
  <property fmtid="{D5CDD505-2E9C-101B-9397-08002B2CF9AE}" pid="3" name="MediaServiceImageTags">
    <vt:lpwstr/>
  </property>
</Properties>
</file>