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4"/>
    <p:sldMasterId id="2147483700" r:id="rId5"/>
  </p:sldMasterIdLst>
  <p:notesMasterIdLst>
    <p:notesMasterId r:id="rId18"/>
  </p:notesMasterIdLst>
  <p:sldIdLst>
    <p:sldId id="257" r:id="rId6"/>
    <p:sldId id="296" r:id="rId7"/>
    <p:sldId id="300" r:id="rId8"/>
    <p:sldId id="302" r:id="rId9"/>
    <p:sldId id="305" r:id="rId10"/>
    <p:sldId id="308" r:id="rId11"/>
    <p:sldId id="309" r:id="rId12"/>
    <p:sldId id="301" r:id="rId13"/>
    <p:sldId id="306" r:id="rId14"/>
    <p:sldId id="307" r:id="rId15"/>
    <p:sldId id="310" r:id="rId16"/>
    <p:sldId id="30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pos="7355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orient="horz" pos="867" userDrawn="1">
          <p15:clr>
            <a:srgbClr val="A4A3A4"/>
          </p15:clr>
        </p15:guide>
        <p15:guide id="7" orient="horz" pos="3634" userDrawn="1">
          <p15:clr>
            <a:srgbClr val="A4A3A4"/>
          </p15:clr>
        </p15:guide>
        <p15:guide id="8" pos="8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2C61"/>
    <a:srgbClr val="003088"/>
    <a:srgbClr val="F08900"/>
    <a:srgbClr val="FF6900"/>
    <a:srgbClr val="1E5DF8"/>
    <a:srgbClr val="626262"/>
    <a:srgbClr val="FFFFFF"/>
    <a:srgbClr val="00BED5"/>
    <a:srgbClr val="C13D33"/>
    <a:srgbClr val="E94D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633"/>
    <p:restoredTop sz="95707"/>
  </p:normalViewPr>
  <p:slideViewPr>
    <p:cSldViewPr snapToGrid="0" snapToObjects="1">
      <p:cViewPr varScale="1">
        <p:scale>
          <a:sx n="105" d="100"/>
          <a:sy n="105" d="100"/>
        </p:scale>
        <p:origin x="760" y="192"/>
      </p:cViewPr>
      <p:guideLst>
        <p:guide orient="horz" pos="323"/>
        <p:guide pos="325"/>
        <p:guide orient="horz" pos="3974"/>
        <p:guide pos="7355"/>
        <p:guide pos="3840"/>
        <p:guide orient="horz" pos="867"/>
        <p:guide orient="horz" pos="3634"/>
        <p:guide pos="8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/>
              </a:defRPr>
            </a:lvl1pPr>
          </a:lstStyle>
          <a:p>
            <a:fld id="{48FE9A4A-3203-D544-A0F2-9B4A7A1B021E}" type="datetimeFigureOut">
              <a:rPr lang="en-US" smtClean="0"/>
              <a:pPr/>
              <a:t>5/2/23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/>
              </a:defRPr>
            </a:lvl1pPr>
          </a:lstStyle>
          <a:p>
            <a:fld id="{C0F3BA1D-A00F-DB41-84DA-BE26C4853B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868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Intro, me and broken shoulder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72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Running through the MPV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Why have this meeting</a:t>
            </a:r>
          </a:p>
          <a:p>
            <a:r>
              <a:rPr lang="en-US" dirty="0"/>
              <a:t>A lot to go through, wont go through the mappings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507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Running through the MPV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Why have this meeting</a:t>
            </a:r>
          </a:p>
          <a:p>
            <a:r>
              <a:rPr lang="en-US" dirty="0"/>
              <a:t>A lot to go through, wont go through the mappings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462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Running through the MPV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Why have this meeting</a:t>
            </a:r>
          </a:p>
          <a:p>
            <a:r>
              <a:rPr lang="en-US" dirty="0"/>
              <a:t>A lot to go through, wont go through the mappings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627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Running through the MPV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Why have this meeting</a:t>
            </a:r>
          </a:p>
          <a:p>
            <a:r>
              <a:rPr lang="en-US" dirty="0"/>
              <a:t>A lot to go through, wont go through the mappings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938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Running through the MPV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Why have this meeting</a:t>
            </a:r>
          </a:p>
          <a:p>
            <a:r>
              <a:rPr lang="en-US" dirty="0"/>
              <a:t>A lot to go through, wont go through the mappings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443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Running through the MPV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Why have this meeting</a:t>
            </a:r>
          </a:p>
          <a:p>
            <a:r>
              <a:rPr lang="en-US" dirty="0"/>
              <a:t>A lot to go through, wont go through the mappings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203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0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5/2/23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0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5/2/23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45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5/2/23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70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0161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5/2/23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70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5/2/23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4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5/2/23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99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5/2/23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61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5/2/23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096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5/2/23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58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5/2/23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84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5/2/23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29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5/2/23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8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5/2/23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14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5/2/23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69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5/2/23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56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2286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80670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4548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5/2/23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98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5/2/23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7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5/2/23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0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5/2/23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61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5/2/23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55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5/2/23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96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5/2/23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77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D68BC-1AD8-B640-8B1E-602BF3073AFD}" type="datetimeFigureOut">
              <a:rPr lang="en-US" smtClean="0"/>
              <a:t>5/2/23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68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D68BC-1AD8-B640-8B1E-602BF3073AFD}" type="datetimeFigureOut">
              <a:rPr lang="en-US" smtClean="0"/>
              <a:t>5/2/23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8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s.io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stfc.atlassian.net/wiki/spaces/DDSDOI/pages/72843309/User+Stories" TargetMode="External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tfc.atlassian.net/wiki/spaces/DDSDOI/pages/148832270/ISIS+ESRF+Dataflow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gma.com/proto/3bc78gzMSMTyND3Y043PnZ/DataGateway?node-id=936%3A879&amp;scaling=scale-down-width&amp;page-id=822%3A507&amp;starting-point-node-id=936%3A879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460467-1FF7-C745-9E17-03FC0ADFFE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5460" y="0"/>
            <a:ext cx="328653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DB0FE0-A4AF-D848-8925-91A37993D74D}"/>
              </a:ext>
            </a:extLst>
          </p:cNvPr>
          <p:cNvSpPr txBox="1"/>
          <p:nvPr/>
        </p:nvSpPr>
        <p:spPr>
          <a:xfrm>
            <a:off x="381826" y="3264649"/>
            <a:ext cx="7286942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8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 and User Upload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EB0AE4-391E-6F41-84C6-D4EEDF519A31}"/>
              </a:ext>
            </a:extLst>
          </p:cNvPr>
          <p:cNvSpPr/>
          <p:nvPr/>
        </p:nvSpPr>
        <p:spPr>
          <a:xfrm>
            <a:off x="515938" y="5983932"/>
            <a:ext cx="6893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Alexander Kemp - Software Engineer - DSEG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01A9D8-A541-934F-8FC4-9439FCBF67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82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70FDC-E54A-5040-DBC0-D812ED8AD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 work to 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F46E6-EF1E-7EC9-EB17-EEB8CC71F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Provide the functionality to allow Diamond user to supplement their data online</a:t>
            </a:r>
          </a:p>
          <a:p>
            <a:pPr>
              <a:lnSpc>
                <a:spcPct val="15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Using this as part of my CS MSc</a:t>
            </a:r>
          </a:p>
          <a:p>
            <a:pPr>
              <a:lnSpc>
                <a:spcPct val="15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Currently looking at underlying protocols and frameworks</a:t>
            </a:r>
          </a:p>
          <a:p>
            <a:pPr>
              <a:lnSpc>
                <a:spcPct val="15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Met with </a:t>
            </a:r>
            <a:r>
              <a:rPr lang="en-GB" sz="2400" dirty="0" err="1"/>
              <a:t>Zenodo</a:t>
            </a:r>
            <a:r>
              <a:rPr lang="en-GB" sz="2400" dirty="0"/>
              <a:t> SRE, who pointed us towards </a:t>
            </a:r>
            <a:r>
              <a:rPr lang="en-GB" sz="2400" dirty="0">
                <a:hlinkClick r:id="rId3"/>
              </a:rPr>
              <a:t>www.tus.io</a:t>
            </a:r>
            <a:r>
              <a:rPr lang="en-GB" sz="2400" dirty="0"/>
              <a:t>  </a:t>
            </a:r>
          </a:p>
          <a:p>
            <a:pPr>
              <a:lnSpc>
                <a:spcPct val="15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Current Challenges include:</a:t>
            </a:r>
          </a:p>
          <a:p>
            <a:pPr lvl="1">
              <a:lnSpc>
                <a:spcPct val="15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dirty="0"/>
              <a:t>Choosing right protocol</a:t>
            </a:r>
          </a:p>
          <a:p>
            <a:pPr lvl="1">
              <a:lnSpc>
                <a:spcPct val="15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dirty="0"/>
              <a:t>Imposing limits</a:t>
            </a:r>
          </a:p>
          <a:p>
            <a:pPr lvl="1">
              <a:lnSpc>
                <a:spcPct val="15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dirty="0"/>
              <a:t>Making sure it’s not abused</a:t>
            </a:r>
          </a:p>
        </p:txBody>
      </p:sp>
    </p:spTree>
    <p:extLst>
      <p:ext uri="{BB962C8B-B14F-4D97-AF65-F5344CB8AC3E}">
        <p14:creationId xmlns:p14="http://schemas.microsoft.com/office/powerpoint/2010/main" val="1709465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70FDC-E54A-5040-DBC0-D812ED8AD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 work to Date…</a:t>
            </a:r>
            <a:r>
              <a:rPr lang="en-US" dirty="0" err="1"/>
              <a:t>cont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F46E6-EF1E-7EC9-EB17-EEB8CC71F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DOI: Users shouldn’t be able to supplement their data once a DP has been created. </a:t>
            </a:r>
          </a:p>
          <a:p>
            <a:pPr lvl="1">
              <a:lnSpc>
                <a:spcPct val="15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ym typeface="Wingdings" pitchFamily="2" charset="2"/>
              </a:rPr>
              <a:t>Given an investigation with a DOI and DP, a user shouldn’t be able to add to a Publication</a:t>
            </a:r>
          </a:p>
          <a:p>
            <a:pPr lvl="1">
              <a:lnSpc>
                <a:spcPct val="15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ym typeface="Wingdings" pitchFamily="2" charset="2"/>
              </a:rPr>
              <a:t>Solution probably to create a new DP for all uploaded data and relate it to other DP/DOIs</a:t>
            </a:r>
          </a:p>
        </p:txBody>
      </p:sp>
    </p:spTree>
    <p:extLst>
      <p:ext uri="{BB962C8B-B14F-4D97-AF65-F5344CB8AC3E}">
        <p14:creationId xmlns:p14="http://schemas.microsoft.com/office/powerpoint/2010/main" val="1089978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4FF6A-D532-9784-5B5B-BA92E546D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pic>
        <p:nvPicPr>
          <p:cNvPr id="6" name="Picture 5" descr="Sticky notes with question marks">
            <a:extLst>
              <a:ext uri="{FF2B5EF4-FFF2-40B4-BE49-F238E27FC236}">
                <a16:creationId xmlns:a16="http://schemas.microsoft.com/office/drawing/2014/main" id="{10DF73FE-243B-C1FB-D545-448F3E06A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3200" cy="81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796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70FDC-E54A-5040-DBC0-D812ED8AD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DOI Work to 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F46E6-EF1E-7EC9-EB17-EEB8CC71F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Rough proof of concept demo ’ed in Feb </a:t>
            </a:r>
            <a:r>
              <a:rPr lang="en-GB" sz="2000" dirty="0"/>
              <a:t>(thanks to a broken collarbone!)</a:t>
            </a:r>
            <a:endParaRPr lang="en-GB" sz="1600" dirty="0"/>
          </a:p>
          <a:p>
            <a:pPr>
              <a:lnSpc>
                <a:spcPct val="15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Working with Diamond to refine requirements through </a:t>
            </a:r>
            <a:r>
              <a:rPr lang="en-GB" sz="2400" dirty="0">
                <a:hlinkClick r:id="rId3"/>
              </a:rPr>
              <a:t>Use Cases</a:t>
            </a:r>
            <a:endParaRPr lang="en-GB" sz="2400" dirty="0"/>
          </a:p>
          <a:p>
            <a:pPr>
              <a:lnSpc>
                <a:spcPct val="15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Speaking to ISIS and ESRF to understand how they do it</a:t>
            </a:r>
          </a:p>
          <a:p>
            <a:pPr>
              <a:lnSpc>
                <a:spcPct val="15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Broken down into two main areas of functionality</a:t>
            </a:r>
          </a:p>
          <a:p>
            <a:pPr lvl="1">
              <a:lnSpc>
                <a:spcPct val="15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Automatic minting based on the investigation end date</a:t>
            </a:r>
          </a:p>
          <a:p>
            <a:pPr lvl="1">
              <a:lnSpc>
                <a:spcPct val="15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User-defined minting of DOIs</a:t>
            </a:r>
          </a:p>
          <a:p>
            <a:pPr>
              <a:lnSpc>
                <a:spcPct val="15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Plan on releasing a final POC end of June and Starting Upload Dev</a:t>
            </a:r>
          </a:p>
        </p:txBody>
      </p:sp>
      <p:pic>
        <p:nvPicPr>
          <p:cNvPr id="7" name="Graphic 6" descr="Skeleton with solid fill">
            <a:extLst>
              <a:ext uri="{FF2B5EF4-FFF2-40B4-BE49-F238E27FC236}">
                <a16:creationId xmlns:a16="http://schemas.microsoft.com/office/drawing/2014/main" id="{200A2CC1-20E0-A9FB-C7F8-E1CD194914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9400" y="1501870"/>
            <a:ext cx="914400" cy="914400"/>
          </a:xfrm>
          <a:prstGeom prst="rect">
            <a:avLst/>
          </a:prstGeom>
        </p:spPr>
      </p:pic>
      <p:pic>
        <p:nvPicPr>
          <p:cNvPr id="9" name="Graphic 8" descr="Lightning bolt with solid fill">
            <a:extLst>
              <a:ext uri="{FF2B5EF4-FFF2-40B4-BE49-F238E27FC236}">
                <a16:creationId xmlns:a16="http://schemas.microsoft.com/office/drawing/2014/main" id="{315922F5-E67D-9029-C344-39F0E8E575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287585">
            <a:off x="11030759" y="1155442"/>
            <a:ext cx="438016" cy="748230"/>
          </a:xfrm>
          <a:prstGeom prst="rect">
            <a:avLst/>
          </a:prstGeom>
        </p:spPr>
      </p:pic>
      <p:pic>
        <p:nvPicPr>
          <p:cNvPr id="11" name="Graphic 10" descr="Tennis racket and ball with solid fill">
            <a:extLst>
              <a:ext uri="{FF2B5EF4-FFF2-40B4-BE49-F238E27FC236}">
                <a16:creationId xmlns:a16="http://schemas.microsoft.com/office/drawing/2014/main" id="{85972B50-BED6-8A90-E8B5-F5C015C0E9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85623" flipH="1">
            <a:off x="10396479" y="1619678"/>
            <a:ext cx="4318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1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D8771-E3BB-366D-B8D0-A41FA1B4C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How?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9CCC0488-879D-4724-CAC7-4A2B9B340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7142" y="1825625"/>
            <a:ext cx="4557023" cy="2578894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EBD24F3-E0B6-F0F2-DE9F-26E7A7C5DE15}"/>
              </a:ext>
            </a:extLst>
          </p:cNvPr>
          <p:cNvSpPr txBox="1">
            <a:spLocks/>
          </p:cNvSpPr>
          <p:nvPr/>
        </p:nvSpPr>
        <p:spPr>
          <a:xfrm>
            <a:off x="838199" y="1825625"/>
            <a:ext cx="6418943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itchFamily="2" charset="2"/>
              <a:buChar char="§"/>
              <a:defRPr sz="2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0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Two main cases:</a:t>
            </a:r>
          </a:p>
          <a:p>
            <a:pPr lvl="1">
              <a:lnSpc>
                <a:spcPct val="15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dirty="0"/>
              <a:t>That a script will need to automatically create Data Publications based on information provided in an Investigation.</a:t>
            </a:r>
          </a:p>
          <a:p>
            <a:pPr lvl="1">
              <a:lnSpc>
                <a:spcPct val="15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dirty="0"/>
              <a:t>That user (PI) will want to create a Data Publication based on a set of Visits / Datasets / Datafiles with information or metadata that they provide.</a:t>
            </a:r>
          </a:p>
          <a:p>
            <a:pPr>
              <a:lnSpc>
                <a:spcPct val="15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002985-A935-58E9-83AF-94210638B679}"/>
              </a:ext>
            </a:extLst>
          </p:cNvPr>
          <p:cNvSpPr txBox="1"/>
          <p:nvPr/>
        </p:nvSpPr>
        <p:spPr>
          <a:xfrm>
            <a:off x="9502125" y="4404519"/>
            <a:ext cx="17731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   Fast API</a:t>
            </a:r>
          </a:p>
          <a:p>
            <a:pPr marL="285750" indent="-285750">
              <a:buFontTx/>
              <a:buChar char="-"/>
            </a:pPr>
            <a:r>
              <a:rPr lang="en-US" dirty="0"/>
              <a:t>Microservice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Containerised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753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C1214-95A1-001F-437E-43A7D1BEB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F58BE-A42C-9EDB-327E-7FA77E528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4909458" cy="4546425"/>
          </a:xfrm>
        </p:spPr>
        <p:txBody>
          <a:bodyPr>
            <a:normAutofit fontScale="70000" lnSpcReduction="20000"/>
          </a:bodyPr>
          <a:lstStyle/>
          <a:p>
            <a:pPr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dirty="0"/>
              <a:t>Creating a DataPublication touches:</a:t>
            </a:r>
          </a:p>
          <a:p>
            <a:pPr lvl="1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dirty="0"/>
              <a:t>Dataset</a:t>
            </a:r>
          </a:p>
          <a:p>
            <a:pPr lvl="1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dirty="0" err="1"/>
              <a:t>DataCollectionDataset</a:t>
            </a:r>
            <a:endParaRPr lang="en-GB" dirty="0"/>
          </a:p>
          <a:p>
            <a:pPr lvl="1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dirty="0" err="1"/>
              <a:t>DataPublicationUser</a:t>
            </a:r>
            <a:endParaRPr lang="en-GB" dirty="0"/>
          </a:p>
          <a:p>
            <a:pPr lvl="1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dirty="0"/>
              <a:t>Investigation</a:t>
            </a:r>
          </a:p>
          <a:p>
            <a:pPr lvl="1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dirty="0"/>
              <a:t>Affiliation</a:t>
            </a:r>
          </a:p>
          <a:p>
            <a:pPr lvl="1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dirty="0"/>
              <a:t>Datafile</a:t>
            </a:r>
          </a:p>
          <a:p>
            <a:pPr lvl="1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dirty="0"/>
              <a:t>Facility</a:t>
            </a:r>
          </a:p>
          <a:p>
            <a:pPr lvl="1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dirty="0"/>
              <a:t>User</a:t>
            </a:r>
          </a:p>
          <a:p>
            <a:pPr lvl="1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dirty="0" err="1"/>
              <a:t>DataCollectionDatafile</a:t>
            </a:r>
            <a:r>
              <a:rPr lang="en-GB" dirty="0"/>
              <a:t>:</a:t>
            </a:r>
          </a:p>
          <a:p>
            <a:pPr lvl="1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dirty="0" err="1"/>
              <a:t>InvestigationUser</a:t>
            </a:r>
            <a:endParaRPr lang="en-GB" dirty="0"/>
          </a:p>
          <a:p>
            <a:pPr lvl="1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dirty="0" err="1"/>
              <a:t>DataCollection</a:t>
            </a:r>
            <a:endParaRPr lang="en-GB" dirty="0"/>
          </a:p>
          <a:p>
            <a:pPr lvl="1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dirty="0" err="1"/>
              <a:t>DataPublicationType</a:t>
            </a:r>
            <a:endParaRPr lang="en-GB" dirty="0"/>
          </a:p>
          <a:p>
            <a:pPr lvl="1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dirty="0" err="1"/>
              <a:t>DataPublicationDate</a:t>
            </a:r>
            <a:endParaRPr lang="en-GB" dirty="0"/>
          </a:p>
          <a:p>
            <a:pPr lvl="1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dirty="0" err="1"/>
              <a:t>DataCollectionInvestigation</a:t>
            </a:r>
            <a:br>
              <a:rPr lang="en-GB" dirty="0"/>
            </a:br>
            <a:endParaRPr lang="en-GB" dirty="0"/>
          </a:p>
          <a:p>
            <a:pPr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dirty="0"/>
              <a:t>DP needs a DOI, but a DOI needs a DP for the landing page URL</a:t>
            </a:r>
          </a:p>
        </p:txBody>
      </p:sp>
      <p:pic>
        <p:nvPicPr>
          <p:cNvPr id="4" name="Picture 3" descr="Diagram, text&#10;&#10;Description automatically generated">
            <a:extLst>
              <a:ext uri="{FF2B5EF4-FFF2-40B4-BE49-F238E27FC236}">
                <a16:creationId xmlns:a16="http://schemas.microsoft.com/office/drawing/2014/main" id="{086FAF75-9E40-B86D-81B7-897A7E8D8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3543" y="508742"/>
            <a:ext cx="3918000" cy="598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383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70FDC-E54A-5040-DBC0-D812ED8AD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 in Facility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F46E6-EF1E-7EC9-EB17-EEB8CC71F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56392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Diamond: Difference in </a:t>
            </a:r>
            <a:r>
              <a:rPr lang="en-GB" sz="2400" dirty="0" err="1"/>
              <a:t>Reqs</a:t>
            </a:r>
            <a:endParaRPr lang="en-GB" sz="2400" dirty="0"/>
          </a:p>
          <a:p>
            <a:pPr lvl="1">
              <a:lnSpc>
                <a:spcPct val="15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Publish at a later date</a:t>
            </a:r>
          </a:p>
          <a:p>
            <a:pPr lvl="1">
              <a:lnSpc>
                <a:spcPct val="15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Create from Investigations / Datasets / Datafiles</a:t>
            </a:r>
          </a:p>
          <a:p>
            <a:pPr lvl="1">
              <a:lnSpc>
                <a:spcPct val="15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We do more of the ETL on our side</a:t>
            </a:r>
          </a:p>
          <a:p>
            <a:pPr>
              <a:lnSpc>
                <a:spcPct val="15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ISIS: </a:t>
            </a:r>
          </a:p>
          <a:p>
            <a:pPr lvl="1">
              <a:lnSpc>
                <a:spcPct val="15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Only automatic minting of whole investigations, based on when a data file is entered into ICAT.</a:t>
            </a:r>
          </a:p>
          <a:p>
            <a:pPr lvl="1">
              <a:lnSpc>
                <a:spcPct val="15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No User-defined DOIs, but they will hopefully be moving over to this new DOI tool.</a:t>
            </a:r>
          </a:p>
          <a:p>
            <a:pPr>
              <a:lnSpc>
                <a:spcPct val="15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3583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70FDC-E54A-5040-DBC0-D812ED8AD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 in Facility Approach..</a:t>
            </a:r>
            <a:r>
              <a:rPr lang="en-US" dirty="0" err="1"/>
              <a:t>cont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F46E6-EF1E-7EC9-EB17-EEB8CC71F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56392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ESRF:</a:t>
            </a:r>
          </a:p>
          <a:p>
            <a:pPr lvl="1">
              <a:lnSpc>
                <a:spcPct val="15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They only produce DOIs for datasets</a:t>
            </a:r>
          </a:p>
          <a:p>
            <a:pPr lvl="1">
              <a:lnSpc>
                <a:spcPct val="15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An email is also sent to the participants of the investigation.</a:t>
            </a:r>
          </a:p>
          <a:p>
            <a:pPr>
              <a:lnSpc>
                <a:spcPct val="15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Deltas documented </a:t>
            </a:r>
            <a:r>
              <a:rPr lang="en-GB" sz="2400" dirty="0">
                <a:hlinkClick r:id="rId3"/>
              </a:rPr>
              <a:t>here</a:t>
            </a:r>
            <a:r>
              <a:rPr lang="en-GB" sz="2400" dirty="0"/>
              <a:t> if anyone wants more details</a:t>
            </a:r>
          </a:p>
          <a:p>
            <a:pPr>
              <a:lnSpc>
                <a:spcPct val="15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96428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D57AA-BD70-4003-F570-4D28D76E5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Flow for Automatic Process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470EB952-C4AB-1529-5D63-A57FB76905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74960"/>
            <a:ext cx="10515600" cy="3652667"/>
          </a:xfrm>
        </p:spPr>
      </p:pic>
      <p:pic>
        <p:nvPicPr>
          <p:cNvPr id="6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692D1F30-4DE7-A46C-2CF5-CAAEA4070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42414"/>
            <a:ext cx="10515600" cy="411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86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C0D10-CFAB-E252-F50F-2E60878CA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UI Flow for Manual Process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2C97861-7227-BFB9-80C8-A6CA7FD69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dirty="0"/>
              <a:t>In </a:t>
            </a:r>
            <a:r>
              <a:rPr lang="en-US" dirty="0">
                <a:hlinkClick r:id="rId2"/>
              </a:rPr>
              <a:t>Figma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969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70FDC-E54A-5040-DBC0-D812ED8AD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to Schema?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F46E6-EF1E-7EC9-EB17-EEB8CC71F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Need to maintain landing pages for removed </a:t>
            </a:r>
            <a:r>
              <a:rPr lang="en-GB" sz="2400" dirty="0" err="1"/>
              <a:t>DataPublications</a:t>
            </a:r>
            <a:r>
              <a:rPr lang="en-GB" sz="2400" dirty="0"/>
              <a:t>. </a:t>
            </a:r>
          </a:p>
          <a:p>
            <a:pPr lvl="1">
              <a:lnSpc>
                <a:spcPct val="15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So need to track deleted DPs that are created erroneously </a:t>
            </a:r>
          </a:p>
          <a:p>
            <a:pPr lvl="1">
              <a:lnSpc>
                <a:spcPct val="15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Can’t remove DOIs so they’ll still need to point to a landing page where the user will be informed that the Publication has been removed.</a:t>
            </a:r>
          </a:p>
          <a:p>
            <a:pPr>
              <a:lnSpc>
                <a:spcPct val="15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Need a flag to denote proprietary data</a:t>
            </a:r>
          </a:p>
          <a:p>
            <a:pPr>
              <a:lnSpc>
                <a:spcPct val="15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Not implemented yet</a:t>
            </a:r>
          </a:p>
          <a:p>
            <a:pPr lvl="1">
              <a:lnSpc>
                <a:spcPct val="15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Will add issues in </a:t>
            </a:r>
            <a:r>
              <a:rPr lang="en-GB" sz="2000" dirty="0" err="1"/>
              <a:t>github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200250547"/>
      </p:ext>
    </p:extLst>
  </p:cSld>
  <p:clrMapOvr>
    <a:masterClrMapping/>
  </p:clrMapOvr>
</p:sld>
</file>

<file path=ppt/theme/theme1.xml><?xml version="1.0" encoding="utf-8"?>
<a:theme xmlns:a="http://schemas.openxmlformats.org/drawingml/2006/main" name="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ont WITHOUT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31947B08D5984288BC8B16A979FF50" ma:contentTypeVersion="4" ma:contentTypeDescription="Create a new document." ma:contentTypeScope="" ma:versionID="d503cd8271a72c702ca1961133ba175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759411a1d50091fc5acb248322c8eb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CE5AA5E-D351-4BE0-99D5-D5BC6D00E92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7D469DB-056B-4F91-8B3C-1199F36CC7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06D3F8C-4209-47FF-A37A-E21247ADC2D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16009</TotalTime>
  <Words>607</Words>
  <Application>Microsoft Macintosh PowerPoint</Application>
  <PresentationFormat>Widescreen</PresentationFormat>
  <Paragraphs>98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Regular</vt:lpstr>
      <vt:lpstr>Calibri</vt:lpstr>
      <vt:lpstr>Wingdings</vt:lpstr>
      <vt:lpstr>Font and logo master</vt:lpstr>
      <vt:lpstr>Font WITHOUT logo master</vt:lpstr>
      <vt:lpstr>PowerPoint Presentation</vt:lpstr>
      <vt:lpstr>DOI Work to Date</vt:lpstr>
      <vt:lpstr>How?</vt:lpstr>
      <vt:lpstr>What?</vt:lpstr>
      <vt:lpstr>Difference in Facility Approach</vt:lpstr>
      <vt:lpstr>Difference in Facility Approach..cont</vt:lpstr>
      <vt:lpstr>Event Flow for Automatic Process</vt:lpstr>
      <vt:lpstr>UI Flow for Manual Process</vt:lpstr>
      <vt:lpstr>Changes to Schema?</vt:lpstr>
      <vt:lpstr>Upload work to Date</vt:lpstr>
      <vt:lpstr>Upload work to Date…cont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STFC PowerPoint template - detailed</dc:title>
  <dc:creator>Philip Millard</dc:creator>
  <cp:lastModifiedBy>Kemp, Alexander (STFC,RAL,SC)</cp:lastModifiedBy>
  <cp:revision>267</cp:revision>
  <cp:lastPrinted>2019-10-02T08:27:37Z</cp:lastPrinted>
  <dcterms:created xsi:type="dcterms:W3CDTF">2019-09-17T08:04:08Z</dcterms:created>
  <dcterms:modified xsi:type="dcterms:W3CDTF">2023-05-02T18:50:22Z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0x010100F731947B08D5984288BC8B16A979FF50</vt:lpwstr>
  </property>
</Properties>
</file>