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59" r:id="rId4"/>
    <p:sldId id="273" r:id="rId5"/>
    <p:sldId id="266" r:id="rId6"/>
    <p:sldId id="267" r:id="rId7"/>
    <p:sldId id="268" r:id="rId8"/>
    <p:sldId id="262" r:id="rId9"/>
    <p:sldId id="264" r:id="rId10"/>
    <p:sldId id="272" r:id="rId11"/>
    <p:sldId id="258" r:id="rId12"/>
    <p:sldId id="265" r:id="rId13"/>
    <p:sldId id="260" r:id="rId14"/>
    <p:sldId id="269" r:id="rId15"/>
    <p:sldId id="276" r:id="rId16"/>
    <p:sldId id="261" r:id="rId17"/>
    <p:sldId id="270" r:id="rId18"/>
    <p:sldId id="274" r:id="rId19"/>
    <p:sldId id="27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0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F050-78C2-6340-AD42-38E47E02BE38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E0243-84F5-E14B-9B8A-705DF74F03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14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E0243-84F5-E14B-9B8A-705DF74F036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50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1882-6BB3-40CC-72A6-7C1007646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1D70B6-92B9-D83A-67D9-64F399602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CC64CC-BB60-3FEC-0BCC-D8F13708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988BF-52D8-C126-ABF7-A9B975A4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7AC88-6D39-DD2F-15AF-DC9D0E7E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62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4DF29-C3F1-2C7F-41FC-3B1CF173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C45454-735F-662A-7530-174009C36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FE02A9-681A-CC95-D456-6DDB0E2D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117046-C745-6616-AAEF-E57019FA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EE8E5C-DFEB-18F1-2FCF-B9EBFB45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1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CE0F45D-F23D-1AC9-5960-9B32563F4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EA0E10-796B-DB2C-7B5A-DB4B1896D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5EBF2-84FA-C5CA-3274-0C7C7752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CFB0C6-0A0F-8511-8F1A-327B2AE1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5E15BC-9EF8-7CCE-01A7-8C4B314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12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3079C-A124-CEF1-520C-8DADD761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014E18-E0DC-A453-9B9B-C5702BF3A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658AF0-61A4-46CF-23C0-41CEFCD4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F74C5-FD01-AEF5-3F06-729EF2EF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BAB5A-3C34-6468-6A0B-2BBA6A3F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42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318BD-BD94-4019-3ADF-6F05752E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1EB011-BE8C-923C-4DCA-21101BF0F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4E0193-E26C-9A8D-78DB-FB7E3274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EE25BE-34EF-CCE1-05A6-CA1FE93F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F3F5CB-A772-6B06-964E-6894BF63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69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1053A-524A-DC73-1540-74CB9EB1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7E704-B3B8-9E20-EF51-B610FD4B4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4B84BC-E730-C7D3-B497-124D5EC6D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B91184-6491-B067-DD06-ADD0C78F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C6521-F549-0FFC-33DF-73F5D10C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C7FC41-75A2-5159-1FBD-4B931266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38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19921-2793-2D84-E1AC-8C969FA2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7606F-47AA-47F6-E07B-742CE408C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E2A896-20DD-9016-DF13-1695F6D1D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B6C974-7F03-EABB-B306-D92CCF51E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6FED08-2DD3-A0B6-5D48-43B1C9D06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5F3C9A7-9916-3106-95ED-9C6F1CA6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12E984-E8F7-C7B0-0611-86841C24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54BEA0-55B3-7EE8-D8CA-2C821187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67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B9E2A-7C3E-2B9A-2C12-6A4AD184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15174C-8A7C-5104-8F4F-7C9CFDB7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76714B-3062-EBC2-9076-F9AE0B6A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156899-3A09-8502-765C-DC708FA2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86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E225F1-775E-5733-050E-8F60B886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B2BEA5-A2C8-728F-6060-97AAB19B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3739C3-7989-02E4-A2C8-9C70843F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92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48A26-5CC5-BDA3-193D-33E1B680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0D29B-3549-2EA1-1CD1-6EAAFD65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81793E-DB2F-2D38-9D98-4B8B0C437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A6B949-9C5F-3959-F698-2DD977D1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FFA22C-4852-C410-A74A-CBBAE2FD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70C5F5-BB2A-0852-26BC-9C9E66D7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09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BF235-D9D8-EB19-8251-C3C7E0D9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423CCA-421A-61B6-5347-E62126C8D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CB2BC1-AFF7-7B56-ABD9-46039356B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3FD960-C96F-69B0-B9A1-F462365B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43C54-439B-D4B2-9E05-898F2F6D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4E07BA-50E9-DE09-B677-16861699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3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CDC913-163B-9F40-DD51-A7DA7B4F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F5FF4A-56A4-B503-997D-F49650BA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876171-9DDB-91EE-CBBD-73269861C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4322-DE59-344E-A4ED-B74A98147AC6}" type="datetimeFigureOut">
              <a:rPr lang="de-DE" smtClean="0"/>
              <a:t>12.08.22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715168-08F8-ADF9-D8CC-CC2444F3B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3E7FEA-836C-4DFE-1689-72099DB0D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A545-91B9-6642-B0D9-5A577B01E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et.awi.de/forschung/phd-office/travel-suppor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awi.de/forschung/phd-office/travel-support/conference-fund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.polmar@awi.d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.polmar@awi.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polmar@awi.de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info.polmar@awi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awi.de/forschung/phd-office/travel-support/polmar-short-term-research-grant.html" TargetMode="External"/><Relationship Id="rId2" Type="http://schemas.openxmlformats.org/officeDocument/2006/relationships/hyperlink" Target="mailto:info.polmar@awi.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polmar@awi.de" TargetMode="External"/><Relationship Id="rId2" Type="http://schemas.openxmlformats.org/officeDocument/2006/relationships/hyperlink" Target="https://intranet.awi.de/forschung/phd-office/phd-registrati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BA61-6993-EAB6-1096-BEF9CDC49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71" y="360837"/>
            <a:ext cx="11578974" cy="1117403"/>
          </a:xfrm>
        </p:spPr>
        <p:txBody>
          <a:bodyPr>
            <a:normAutofit/>
          </a:bodyPr>
          <a:lstStyle/>
          <a:p>
            <a:r>
              <a:rPr lang="de-DE" sz="6600" b="1" dirty="0">
                <a:latin typeface="Arial Rounded MT Bold" panose="020F0704030504030204" pitchFamily="34" charset="77"/>
              </a:rPr>
              <a:t>Travel Grants </a:t>
            </a:r>
            <a:r>
              <a:rPr lang="de-DE" sz="6600" b="1" dirty="0" err="1">
                <a:latin typeface="Arial Rounded MT Bold" panose="020F0704030504030204" pitchFamily="34" charset="77"/>
              </a:rPr>
              <a:t>For</a:t>
            </a:r>
            <a:r>
              <a:rPr lang="de-DE" sz="6600" b="1">
                <a:latin typeface="Arial Rounded MT Bold" panose="020F0704030504030204" pitchFamily="34" charset="77"/>
              </a:rPr>
              <a:t> Dummies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115BD5-FCF4-C3B1-84D9-706693262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251" y="2445249"/>
            <a:ext cx="6077749" cy="3678149"/>
          </a:xfrm>
        </p:spPr>
        <p:txBody>
          <a:bodyPr>
            <a:noAutofit/>
          </a:bodyPr>
          <a:lstStyle/>
          <a:p>
            <a:pPr algn="l"/>
            <a:r>
              <a:rPr lang="de-DE" sz="4000" err="1">
                <a:latin typeface="Arial Rounded MT Bold" panose="020F0704030504030204" pitchFamily="34" charset="77"/>
              </a:rPr>
              <a:t>How</a:t>
            </a:r>
            <a:r>
              <a:rPr lang="de-DE" sz="4000">
                <a:latin typeface="Arial Rounded MT Bold" panose="020F0704030504030204" pitchFamily="34" charset="77"/>
              </a:rPr>
              <a:t> </a:t>
            </a:r>
            <a:r>
              <a:rPr lang="de-DE" sz="4000" err="1">
                <a:latin typeface="Arial Rounded MT Bold" panose="020F0704030504030204" pitchFamily="34" charset="77"/>
              </a:rPr>
              <a:t>to</a:t>
            </a:r>
            <a:r>
              <a:rPr lang="de-DE" sz="4000">
                <a:latin typeface="Arial Rounded MT Bold" panose="020F0704030504030204" pitchFamily="34" charset="77"/>
              </a:rPr>
              <a:t> </a:t>
            </a:r>
            <a:r>
              <a:rPr lang="de-DE" sz="4000" err="1">
                <a:latin typeface="Arial Rounded MT Bold" panose="020F0704030504030204" pitchFamily="34" charset="77"/>
              </a:rPr>
              <a:t>apply</a:t>
            </a:r>
            <a:r>
              <a:rPr lang="de-DE" sz="4000">
                <a:latin typeface="Arial Rounded MT Bold" panose="020F0704030504030204" pitchFamily="34" charset="77"/>
              </a:rPr>
              <a:t>?</a:t>
            </a:r>
          </a:p>
          <a:p>
            <a:pPr algn="l"/>
            <a:endParaRPr lang="de-DE" sz="4000">
              <a:latin typeface="Arial Rounded MT Bold" panose="020F0704030504030204" pitchFamily="34" charset="77"/>
            </a:endParaRPr>
          </a:p>
          <a:p>
            <a:pPr algn="l"/>
            <a:r>
              <a:rPr lang="de-DE" sz="4000" err="1">
                <a:latin typeface="Arial Rounded MT Bold" panose="020F0704030504030204" pitchFamily="34" charset="77"/>
              </a:rPr>
              <a:t>How</a:t>
            </a:r>
            <a:r>
              <a:rPr lang="de-DE" sz="4000">
                <a:latin typeface="Arial Rounded MT Bold" panose="020F0704030504030204" pitchFamily="34" charset="77"/>
              </a:rPr>
              <a:t> </a:t>
            </a:r>
            <a:r>
              <a:rPr lang="de-DE" sz="4000" err="1">
                <a:latin typeface="Arial Rounded MT Bold" panose="020F0704030504030204" pitchFamily="34" charset="77"/>
              </a:rPr>
              <a:t>to</a:t>
            </a:r>
            <a:r>
              <a:rPr lang="de-DE" sz="4000">
                <a:latin typeface="Arial Rounded MT Bold" panose="020F0704030504030204" pitchFamily="34" charset="77"/>
              </a:rPr>
              <a:t> </a:t>
            </a:r>
            <a:r>
              <a:rPr lang="de-DE" sz="4000" err="1">
                <a:latin typeface="Arial Rounded MT Bold" panose="020F0704030504030204" pitchFamily="34" charset="77"/>
              </a:rPr>
              <a:t>fill</a:t>
            </a:r>
            <a:r>
              <a:rPr lang="de-DE" sz="4000">
                <a:latin typeface="Arial Rounded MT Bold" panose="020F0704030504030204" pitchFamily="34" charset="77"/>
              </a:rPr>
              <a:t> in </a:t>
            </a:r>
            <a:r>
              <a:rPr lang="de-DE" sz="4000" err="1">
                <a:latin typeface="Arial Rounded MT Bold" panose="020F0704030504030204" pitchFamily="34" charset="77"/>
              </a:rPr>
              <a:t>the</a:t>
            </a:r>
            <a:r>
              <a:rPr lang="de-DE" sz="4000">
                <a:latin typeface="Arial Rounded MT Bold" panose="020F0704030504030204" pitchFamily="34" charset="77"/>
              </a:rPr>
              <a:t> </a:t>
            </a:r>
            <a:r>
              <a:rPr lang="de-DE" sz="4000" err="1">
                <a:latin typeface="Arial Rounded MT Bold" panose="020F0704030504030204" pitchFamily="34" charset="77"/>
              </a:rPr>
              <a:t>forms</a:t>
            </a:r>
            <a:r>
              <a:rPr lang="de-DE" sz="4000">
                <a:latin typeface="Arial Rounded MT Bold" panose="020F0704030504030204" pitchFamily="34" charset="77"/>
              </a:rPr>
              <a:t>?</a:t>
            </a:r>
          </a:p>
          <a:p>
            <a:pPr algn="l"/>
            <a:endParaRPr lang="de-DE" sz="4000">
              <a:latin typeface="Arial Rounded MT Bold" panose="020F0704030504030204" pitchFamily="34" charset="77"/>
            </a:endParaRPr>
          </a:p>
          <a:p>
            <a:pPr algn="l"/>
            <a:r>
              <a:rPr lang="de-DE" sz="4000">
                <a:latin typeface="Arial Rounded MT Bold" panose="020F0704030504030204" pitchFamily="34" charset="77"/>
              </a:rPr>
              <a:t>And </a:t>
            </a:r>
            <a:r>
              <a:rPr lang="de-DE" sz="4000" err="1">
                <a:latin typeface="Arial Rounded MT Bold" panose="020F0704030504030204" pitchFamily="34" charset="77"/>
              </a:rPr>
              <a:t>then</a:t>
            </a:r>
            <a:r>
              <a:rPr lang="de-DE" sz="4000">
                <a:latin typeface="Arial Rounded MT Bold" panose="020F0704030504030204" pitchFamily="34" charset="77"/>
              </a:rPr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7D86FE-BBC9-4C04-EF41-514428A5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060"/>
            <a:ext cx="6114251" cy="49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FB1FB6-63C9-C776-56A5-389B1369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585627"/>
            <a:ext cx="10829818" cy="6000108"/>
          </a:xfrm>
        </p:spPr>
        <p:txBody>
          <a:bodyPr>
            <a:normAutofit lnSpcReduction="10000"/>
          </a:bodyPr>
          <a:lstStyle/>
          <a:p>
            <a:r>
              <a:rPr lang="de-DE" sz="3600" dirty="0" err="1"/>
              <a:t>If</a:t>
            </a:r>
            <a:r>
              <a:rPr lang="de-DE" sz="3600" dirty="0"/>
              <a:t> </a:t>
            </a:r>
            <a:r>
              <a:rPr lang="de-DE" sz="3600" dirty="0" err="1"/>
              <a:t>your</a:t>
            </a:r>
            <a:r>
              <a:rPr lang="de-DE" sz="3600" dirty="0"/>
              <a:t> PhD </a:t>
            </a:r>
            <a:r>
              <a:rPr lang="de-DE" sz="3600" dirty="0" err="1"/>
              <a:t>project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financed</a:t>
            </a:r>
            <a:r>
              <a:rPr lang="de-DE" sz="3600" dirty="0"/>
              <a:t> </a:t>
            </a:r>
            <a:r>
              <a:rPr lang="de-DE" sz="3600" dirty="0" err="1"/>
              <a:t>by</a:t>
            </a:r>
            <a:r>
              <a:rPr lang="de-DE" sz="3600" dirty="0"/>
              <a:t> a </a:t>
            </a:r>
            <a:r>
              <a:rPr lang="de-DE" sz="3600" dirty="0" err="1"/>
              <a:t>scholarship</a:t>
            </a:r>
            <a:r>
              <a:rPr lang="de-DE" sz="3600" dirty="0"/>
              <a:t> </a:t>
            </a:r>
            <a:r>
              <a:rPr lang="de-DE" sz="3600" dirty="0" err="1"/>
              <a:t>or</a:t>
            </a:r>
            <a:r>
              <a:rPr lang="de-DE" sz="3600" dirty="0"/>
              <a:t> a </a:t>
            </a:r>
            <a:r>
              <a:rPr lang="de-DE" sz="3600" dirty="0" err="1"/>
              <a:t>grant</a:t>
            </a:r>
            <a:r>
              <a:rPr lang="de-DE" sz="3600" dirty="0"/>
              <a:t>,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first</a:t>
            </a:r>
            <a:r>
              <a:rPr lang="de-DE" sz="3600" dirty="0"/>
              <a:t> </a:t>
            </a:r>
            <a:r>
              <a:rPr lang="de-DE" sz="3600" dirty="0" err="1"/>
              <a:t>must</a:t>
            </a:r>
            <a:r>
              <a:rPr lang="de-DE" sz="3600" dirty="0"/>
              <a:t> </a:t>
            </a:r>
            <a:r>
              <a:rPr lang="de-DE" sz="3600" dirty="0" err="1"/>
              <a:t>use</a:t>
            </a:r>
            <a:r>
              <a:rPr lang="de-DE" sz="3600" dirty="0"/>
              <a:t> </a:t>
            </a:r>
            <a:r>
              <a:rPr lang="de-DE" sz="3600" dirty="0" err="1"/>
              <a:t>up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travel</a:t>
            </a:r>
            <a:r>
              <a:rPr lang="de-DE" sz="3600" dirty="0"/>
              <a:t> </a:t>
            </a:r>
            <a:r>
              <a:rPr lang="de-DE" sz="3600" dirty="0" err="1"/>
              <a:t>funds</a:t>
            </a:r>
            <a:r>
              <a:rPr lang="de-DE" sz="3600" dirty="0"/>
              <a:t> </a:t>
            </a:r>
            <a:r>
              <a:rPr lang="de-DE" sz="3600" dirty="0" err="1"/>
              <a:t>raised</a:t>
            </a:r>
            <a:r>
              <a:rPr lang="de-DE" sz="3600" dirty="0"/>
              <a:t> </a:t>
            </a:r>
            <a:r>
              <a:rPr lang="de-DE" sz="3600" dirty="0" err="1"/>
              <a:t>by</a:t>
            </a:r>
            <a:r>
              <a:rPr lang="de-DE" sz="3600" dirty="0"/>
              <a:t> </a:t>
            </a:r>
            <a:r>
              <a:rPr lang="de-DE" sz="3600" dirty="0" err="1"/>
              <a:t>your</a:t>
            </a:r>
            <a:r>
              <a:rPr lang="de-DE" sz="3600" dirty="0"/>
              <a:t> </a:t>
            </a:r>
            <a:r>
              <a:rPr lang="de-DE" sz="3600" dirty="0" err="1"/>
              <a:t>project</a:t>
            </a:r>
            <a:r>
              <a:rPr lang="de-DE" sz="3600" dirty="0"/>
              <a:t>. </a:t>
            </a:r>
            <a:r>
              <a:rPr lang="de-DE" sz="3600" dirty="0" err="1"/>
              <a:t>If</a:t>
            </a:r>
            <a:r>
              <a:rPr lang="de-DE" sz="3600" dirty="0"/>
              <a:t> in </a:t>
            </a:r>
            <a:r>
              <a:rPr lang="de-DE" sz="3600" dirty="0" err="1"/>
              <a:t>doubt</a:t>
            </a:r>
            <a:r>
              <a:rPr lang="de-DE" sz="3600" dirty="0"/>
              <a:t>, </a:t>
            </a:r>
            <a:r>
              <a:rPr lang="de-DE" sz="3600" dirty="0" err="1"/>
              <a:t>ask</a:t>
            </a:r>
            <a:r>
              <a:rPr lang="de-DE" sz="3600" dirty="0"/>
              <a:t> </a:t>
            </a:r>
            <a:r>
              <a:rPr lang="de-DE" sz="3600" dirty="0" err="1"/>
              <a:t>your</a:t>
            </a:r>
            <a:r>
              <a:rPr lang="de-DE" sz="3600" dirty="0"/>
              <a:t> </a:t>
            </a:r>
            <a:r>
              <a:rPr lang="de-DE" sz="3600" dirty="0" err="1"/>
              <a:t>section</a:t>
            </a:r>
            <a:r>
              <a:rPr lang="de-DE" sz="3600" dirty="0"/>
              <a:t> </a:t>
            </a:r>
            <a:r>
              <a:rPr lang="de-DE" sz="3600" dirty="0" err="1"/>
              <a:t>head</a:t>
            </a:r>
            <a:r>
              <a:rPr lang="de-DE" sz="3600" dirty="0"/>
              <a:t> / </a:t>
            </a:r>
            <a:r>
              <a:rPr lang="de-DE" sz="3600" dirty="0" err="1"/>
              <a:t>project</a:t>
            </a:r>
            <a:r>
              <a:rPr lang="de-DE" sz="3600" dirty="0"/>
              <a:t> </a:t>
            </a:r>
            <a:r>
              <a:rPr lang="de-DE" sz="3600" dirty="0" err="1"/>
              <a:t>management</a:t>
            </a:r>
            <a:r>
              <a:rPr lang="de-DE" sz="3600" dirty="0"/>
              <a:t>.</a:t>
            </a:r>
          </a:p>
          <a:p>
            <a:pPr marL="0" indent="0">
              <a:buNone/>
            </a:pPr>
            <a:endParaRPr lang="de-DE" sz="3600" dirty="0"/>
          </a:p>
          <a:p>
            <a:r>
              <a:rPr lang="de-DE" sz="3600" dirty="0" err="1"/>
              <a:t>Your</a:t>
            </a:r>
            <a:r>
              <a:rPr lang="de-DE" sz="3600" dirty="0"/>
              <a:t> </a:t>
            </a:r>
            <a:r>
              <a:rPr lang="de-DE" sz="3600" dirty="0" err="1"/>
              <a:t>paper</a:t>
            </a:r>
            <a:r>
              <a:rPr lang="de-DE" sz="3600" dirty="0"/>
              <a:t> </a:t>
            </a:r>
            <a:r>
              <a:rPr lang="de-DE" sz="3600" dirty="0" err="1"/>
              <a:t>or</a:t>
            </a:r>
            <a:r>
              <a:rPr lang="de-DE" sz="3600" dirty="0"/>
              <a:t> </a:t>
            </a:r>
            <a:r>
              <a:rPr lang="de-DE" sz="3600" dirty="0" err="1"/>
              <a:t>poster</a:t>
            </a:r>
            <a:r>
              <a:rPr lang="de-DE" sz="3600" dirty="0"/>
              <a:t> </a:t>
            </a:r>
            <a:r>
              <a:rPr lang="de-DE" sz="3600" dirty="0" err="1"/>
              <a:t>must</a:t>
            </a:r>
            <a:r>
              <a:rPr lang="de-DE" sz="3600" dirty="0"/>
              <a:t> </a:t>
            </a:r>
            <a:r>
              <a:rPr lang="de-DE" sz="3600" dirty="0" err="1"/>
              <a:t>have</a:t>
            </a:r>
            <a:r>
              <a:rPr lang="de-DE" sz="3600" dirty="0"/>
              <a:t> </a:t>
            </a:r>
            <a:r>
              <a:rPr lang="de-DE" sz="3600" dirty="0" err="1"/>
              <a:t>been</a:t>
            </a:r>
            <a:r>
              <a:rPr lang="de-DE" sz="3600" dirty="0"/>
              <a:t> </a:t>
            </a:r>
            <a:r>
              <a:rPr lang="de-DE" sz="3600" dirty="0" err="1"/>
              <a:t>accepted</a:t>
            </a:r>
            <a:r>
              <a:rPr lang="de-DE" sz="3600" dirty="0"/>
              <a:t> at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conference</a:t>
            </a:r>
            <a:r>
              <a:rPr lang="de-DE" sz="3600" dirty="0"/>
              <a:t>.</a:t>
            </a:r>
          </a:p>
          <a:p>
            <a:endParaRPr lang="de-DE" sz="3600" dirty="0"/>
          </a:p>
          <a:p>
            <a:pPr marL="0" indent="0">
              <a:buNone/>
            </a:pP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more</a:t>
            </a:r>
            <a:r>
              <a:rPr lang="de-DE" sz="3600" dirty="0"/>
              <a:t> </a:t>
            </a:r>
            <a:r>
              <a:rPr lang="de-DE" sz="3600" dirty="0" err="1"/>
              <a:t>detailed</a:t>
            </a:r>
            <a:r>
              <a:rPr lang="de-DE" sz="3600" dirty="0"/>
              <a:t> </a:t>
            </a:r>
            <a:r>
              <a:rPr lang="de-DE" sz="3600" dirty="0" err="1"/>
              <a:t>information</a:t>
            </a:r>
            <a:r>
              <a:rPr lang="de-DE" sz="3600" dirty="0"/>
              <a:t>, check </a:t>
            </a:r>
            <a:r>
              <a:rPr lang="de-DE" sz="3600" dirty="0" err="1"/>
              <a:t>here</a:t>
            </a:r>
            <a:r>
              <a:rPr lang="de-DE" sz="3600" dirty="0"/>
              <a:t>:</a:t>
            </a:r>
          </a:p>
          <a:p>
            <a:pPr marL="0" indent="0">
              <a:buNone/>
            </a:pPr>
            <a:r>
              <a:rPr lang="de-DE" sz="3600" dirty="0">
                <a:hlinkClick r:id="rId2"/>
              </a:rPr>
              <a:t>https://intranet.awi.de/forschung/phd-office/travel-support.html</a:t>
            </a:r>
            <a:r>
              <a:rPr lang="de-DE" sz="3600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89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9D144-3883-78C4-29AA-4D009D55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182142"/>
            <a:ext cx="4541498" cy="1325563"/>
          </a:xfrm>
        </p:spPr>
        <p:txBody>
          <a:bodyPr/>
          <a:lstStyle/>
          <a:p>
            <a:r>
              <a:rPr lang="de-DE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The </a:t>
            </a:r>
            <a:r>
              <a:rPr lang="de-DE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paperwork</a:t>
            </a:r>
            <a:r>
              <a:rPr lang="de-DE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D342B2-25D9-88D1-B908-683B93F7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446" y="1910413"/>
            <a:ext cx="4322812" cy="43513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C616CA-2A54-A2A9-429B-77312DD2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592494"/>
            <a:ext cx="7233007" cy="4584469"/>
          </a:xfrm>
        </p:spPr>
        <p:txBody>
          <a:bodyPr>
            <a:normAutofit/>
          </a:bodyPr>
          <a:lstStyle/>
          <a:p>
            <a:r>
              <a:rPr lang="de-DE" sz="3200" dirty="0" err="1"/>
              <a:t>Complete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questionnaire</a:t>
            </a:r>
            <a:r>
              <a:rPr lang="de-DE" sz="3200" dirty="0"/>
              <a:t> „</a:t>
            </a:r>
            <a:r>
              <a:rPr lang="de-DE" sz="3200" dirty="0" err="1"/>
              <a:t>Application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POLMAR Travel Support“</a:t>
            </a:r>
          </a:p>
          <a:p>
            <a:pPr marL="0" indent="0">
              <a:buNone/>
            </a:pPr>
            <a:r>
              <a:rPr lang="de-DE" sz="3200" dirty="0"/>
              <a:t>  </a:t>
            </a:r>
            <a:r>
              <a:rPr lang="de-DE" i="1" dirty="0"/>
              <a:t>(</a:t>
            </a:r>
            <a:r>
              <a:rPr lang="de-DE" i="1" dirty="0" err="1"/>
              <a:t>see</a:t>
            </a:r>
            <a:r>
              <a:rPr lang="de-DE" i="1" dirty="0"/>
              <a:t> </a:t>
            </a:r>
            <a:r>
              <a:rPr lang="de-DE" i="1" dirty="0" err="1"/>
              <a:t>next</a:t>
            </a:r>
            <a:r>
              <a:rPr lang="de-DE" i="1" dirty="0"/>
              <a:t> </a:t>
            </a:r>
            <a:r>
              <a:rPr lang="de-DE" i="1" dirty="0" err="1"/>
              <a:t>slide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an </a:t>
            </a:r>
            <a:r>
              <a:rPr lang="de-DE" i="1" dirty="0" err="1"/>
              <a:t>example</a:t>
            </a:r>
            <a:r>
              <a:rPr lang="de-DE" i="1" dirty="0"/>
              <a:t>)</a:t>
            </a:r>
          </a:p>
          <a:p>
            <a:pPr marL="0" indent="0">
              <a:buNone/>
            </a:pPr>
            <a:r>
              <a:rPr lang="de-DE" sz="3200" dirty="0"/>
              <a:t>   </a:t>
            </a:r>
            <a:r>
              <a:rPr lang="de-DE" sz="3200" dirty="0" err="1"/>
              <a:t>You</a:t>
            </a:r>
            <a:r>
              <a:rPr lang="de-DE" sz="3200" dirty="0"/>
              <a:t> find </a:t>
            </a:r>
            <a:r>
              <a:rPr lang="de-DE" sz="3200" dirty="0" err="1"/>
              <a:t>it</a:t>
            </a:r>
            <a:r>
              <a:rPr lang="de-DE" sz="3200" dirty="0"/>
              <a:t> </a:t>
            </a:r>
            <a:r>
              <a:rPr lang="de-DE" sz="3200" dirty="0" err="1"/>
              <a:t>here</a:t>
            </a:r>
            <a:r>
              <a:rPr lang="de-DE" sz="3200" dirty="0"/>
              <a:t>: </a:t>
            </a:r>
            <a:r>
              <a:rPr lang="de-DE" sz="2400" dirty="0">
                <a:hlinkClick r:id="rId3"/>
              </a:rPr>
              <a:t>https://intranet.awi.de/forschung/phd-office/travel-support/conference-funds.html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dirty="0"/>
              <a:t>   </a:t>
            </a:r>
          </a:p>
          <a:p>
            <a:r>
              <a:rPr lang="de-DE" sz="3200" dirty="0"/>
              <a:t>Send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questionnaire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dirty="0">
                <a:hlinkClick r:id="rId4"/>
              </a:rPr>
              <a:t>info.polmar@awi.de</a:t>
            </a:r>
            <a:r>
              <a:rPr lang="de-DE" dirty="0"/>
              <a:t> 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approval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17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5DA371C-578C-329E-C777-A8B67FD0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271" y="-178855"/>
            <a:ext cx="5160839" cy="72157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907E08B-55D1-771A-6178-9B835D3440D3}"/>
              </a:ext>
            </a:extLst>
          </p:cNvPr>
          <p:cNvSpPr txBox="1"/>
          <p:nvPr/>
        </p:nvSpPr>
        <p:spPr>
          <a:xfrm>
            <a:off x="6096000" y="482885"/>
            <a:ext cx="513707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/>
              <a:t>After </a:t>
            </a:r>
            <a:r>
              <a:rPr lang="de-DE" sz="3600" err="1"/>
              <a:t>preliminary</a:t>
            </a:r>
            <a:r>
              <a:rPr lang="de-DE" sz="3600"/>
              <a:t> </a:t>
            </a:r>
            <a:r>
              <a:rPr lang="de-DE" sz="3600" err="1"/>
              <a:t>approval</a:t>
            </a:r>
            <a:r>
              <a:rPr lang="de-DE" sz="3600"/>
              <a:t> </a:t>
            </a:r>
            <a:r>
              <a:rPr lang="de-DE" sz="3600" err="1"/>
              <a:t>by</a:t>
            </a:r>
            <a:r>
              <a:rPr lang="de-DE" sz="3600"/>
              <a:t> POLMAR, </a:t>
            </a:r>
            <a:r>
              <a:rPr lang="de-DE" sz="3600" err="1"/>
              <a:t>there</a:t>
            </a:r>
            <a:r>
              <a:rPr lang="de-DE" sz="3600"/>
              <a:t> </a:t>
            </a:r>
            <a:r>
              <a:rPr lang="de-DE" sz="3600" err="1"/>
              <a:t>are</a:t>
            </a:r>
            <a:r>
              <a:rPr lang="de-DE" sz="3600"/>
              <a:t> different </a:t>
            </a:r>
            <a:r>
              <a:rPr lang="de-DE" sz="3600" err="1"/>
              <a:t>ways</a:t>
            </a:r>
            <a:r>
              <a:rPr lang="de-DE" sz="3600"/>
              <a:t> </a:t>
            </a:r>
            <a:r>
              <a:rPr lang="de-DE" sz="3600" err="1"/>
              <a:t>to</a:t>
            </a:r>
            <a:r>
              <a:rPr lang="de-DE" sz="3600"/>
              <a:t> </a:t>
            </a:r>
            <a:r>
              <a:rPr lang="de-DE" sz="3600" err="1"/>
              <a:t>proceed</a:t>
            </a:r>
            <a:r>
              <a:rPr lang="de-DE" sz="3600"/>
              <a:t>, </a:t>
            </a:r>
            <a:r>
              <a:rPr lang="de-DE" sz="3600" err="1"/>
              <a:t>depending</a:t>
            </a:r>
            <a:r>
              <a:rPr lang="de-DE" sz="3600"/>
              <a:t> on </a:t>
            </a:r>
            <a:r>
              <a:rPr lang="de-DE" sz="3600" err="1"/>
              <a:t>whether</a:t>
            </a:r>
            <a:endParaRPr lang="de-DE" sz="3600"/>
          </a:p>
          <a:p>
            <a:endParaRPr lang="de-DE" sz="14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err="1"/>
              <a:t>you</a:t>
            </a:r>
            <a:r>
              <a:rPr lang="de-DE" sz="3600"/>
              <a:t> </a:t>
            </a:r>
            <a:r>
              <a:rPr lang="de-DE" sz="3600" err="1"/>
              <a:t>are</a:t>
            </a:r>
            <a:r>
              <a:rPr lang="de-DE" sz="3600"/>
              <a:t> </a:t>
            </a:r>
            <a:r>
              <a:rPr lang="de-DE" sz="3600" err="1"/>
              <a:t>employed</a:t>
            </a:r>
            <a:r>
              <a:rPr lang="de-DE" sz="3600"/>
              <a:t> </a:t>
            </a:r>
            <a:r>
              <a:rPr lang="de-DE" sz="3600" err="1"/>
              <a:t>by</a:t>
            </a:r>
            <a:r>
              <a:rPr lang="de-DE" sz="3600"/>
              <a:t> </a:t>
            </a:r>
            <a:r>
              <a:rPr lang="de-DE" sz="3600" err="1"/>
              <a:t>the</a:t>
            </a:r>
            <a:r>
              <a:rPr lang="de-DE" sz="3600"/>
              <a:t> AWI </a:t>
            </a:r>
          </a:p>
          <a:p>
            <a:r>
              <a:rPr lang="de-DE" sz="3600" err="1"/>
              <a:t>or</a:t>
            </a:r>
            <a:r>
              <a:rPr lang="de-DE" sz="360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/>
              <a:t>hold a </a:t>
            </a:r>
            <a:r>
              <a:rPr lang="de-DE" sz="3600" err="1"/>
              <a:t>grant</a:t>
            </a:r>
            <a:r>
              <a:rPr lang="de-DE" sz="3600"/>
              <a:t> </a:t>
            </a:r>
            <a:r>
              <a:rPr lang="de-DE" sz="3600" err="1"/>
              <a:t>from</a:t>
            </a:r>
            <a:r>
              <a:rPr lang="de-DE" sz="3600"/>
              <a:t> </a:t>
            </a:r>
            <a:r>
              <a:rPr lang="de-DE" sz="3600" err="1"/>
              <a:t>another</a:t>
            </a:r>
            <a:r>
              <a:rPr lang="de-DE" sz="3600"/>
              <a:t> </a:t>
            </a:r>
            <a:r>
              <a:rPr lang="de-DE" sz="3600" err="1"/>
              <a:t>organization</a:t>
            </a:r>
            <a:r>
              <a:rPr lang="de-DE" sz="3600"/>
              <a:t> / </a:t>
            </a:r>
            <a:r>
              <a:rPr lang="de-DE" sz="3600" err="1"/>
              <a:t>are</a:t>
            </a:r>
            <a:r>
              <a:rPr lang="de-DE" sz="3600"/>
              <a:t> a </a:t>
            </a:r>
            <a:r>
              <a:rPr lang="de-DE" sz="3600" err="1"/>
              <a:t>guest</a:t>
            </a:r>
            <a:r>
              <a:rPr lang="de-DE" sz="3600"/>
              <a:t> at </a:t>
            </a:r>
            <a:r>
              <a:rPr lang="de-DE" sz="3600" err="1"/>
              <a:t>the</a:t>
            </a:r>
            <a:r>
              <a:rPr lang="de-DE" sz="3600"/>
              <a:t> AWI. 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4352333-9CDD-B806-7180-3AD602F8F9B5}"/>
              </a:ext>
            </a:extLst>
          </p:cNvPr>
          <p:cNvCxnSpPr/>
          <p:nvPr/>
        </p:nvCxnSpPr>
        <p:spPr>
          <a:xfrm>
            <a:off x="5270643" y="410966"/>
            <a:ext cx="0" cy="62055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3438F9D3-5285-F01A-93C8-7D72578FD89D}"/>
              </a:ext>
            </a:extLst>
          </p:cNvPr>
          <p:cNvSpPr txBox="1"/>
          <p:nvPr/>
        </p:nvSpPr>
        <p:spPr>
          <a:xfrm rot="2023234">
            <a:off x="3811921" y="914400"/>
            <a:ext cx="104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6410D-46DD-1A06-C73F-B281A33E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1625"/>
            <a:ext cx="10515600" cy="1073257"/>
          </a:xfrm>
        </p:spPr>
        <p:txBody>
          <a:bodyPr/>
          <a:lstStyle/>
          <a:p>
            <a:r>
              <a:rPr lang="de-DE" b="1" i="1" dirty="0" err="1">
                <a:solidFill>
                  <a:srgbClr val="FF0000"/>
                </a:solidFill>
              </a:rPr>
              <a:t>You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are</a:t>
            </a:r>
            <a:r>
              <a:rPr lang="de-DE" b="1" i="1" dirty="0">
                <a:solidFill>
                  <a:srgbClr val="FF0000"/>
                </a:solidFill>
              </a:rPr>
              <a:t> an AWI </a:t>
            </a:r>
            <a:r>
              <a:rPr lang="de-DE" b="1" i="1" dirty="0" err="1">
                <a:solidFill>
                  <a:srgbClr val="FF0000"/>
                </a:solidFill>
              </a:rPr>
              <a:t>employee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9105D1-219A-535E-ECA7-6598FBF1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98"/>
            <a:ext cx="10515600" cy="4625565"/>
          </a:xfrm>
        </p:spPr>
        <p:txBody>
          <a:bodyPr/>
          <a:lstStyle/>
          <a:p>
            <a:r>
              <a:rPr lang="de-DE" sz="3200"/>
              <a:t>Fill in </a:t>
            </a:r>
            <a:r>
              <a:rPr lang="de-DE" sz="3200" err="1"/>
              <a:t>the</a:t>
            </a:r>
            <a:r>
              <a:rPr lang="de-DE" sz="3200"/>
              <a:t> form „</a:t>
            </a:r>
            <a:r>
              <a:rPr lang="de-DE" sz="3200" err="1"/>
              <a:t>Awi</a:t>
            </a:r>
            <a:r>
              <a:rPr lang="de-DE" sz="3200"/>
              <a:t> Travel </a:t>
            </a:r>
            <a:r>
              <a:rPr lang="de-DE" sz="3200" err="1"/>
              <a:t>application</a:t>
            </a:r>
            <a:r>
              <a:rPr lang="de-DE" sz="3200"/>
              <a:t> and </a:t>
            </a:r>
            <a:r>
              <a:rPr lang="de-DE" sz="3200" err="1"/>
              <a:t>travel</a:t>
            </a:r>
            <a:r>
              <a:rPr lang="de-DE" sz="3200"/>
              <a:t> </a:t>
            </a:r>
            <a:r>
              <a:rPr lang="de-DE" sz="3200" err="1"/>
              <a:t>expenses</a:t>
            </a:r>
            <a:r>
              <a:rPr lang="de-DE" sz="3200"/>
              <a:t> </a:t>
            </a:r>
            <a:r>
              <a:rPr lang="de-DE" sz="3200" err="1"/>
              <a:t>report</a:t>
            </a:r>
            <a:r>
              <a:rPr lang="de-DE" sz="3200"/>
              <a:t>“ </a:t>
            </a:r>
          </a:p>
          <a:p>
            <a:pPr marL="0" indent="0">
              <a:buNone/>
            </a:pPr>
            <a:r>
              <a:rPr lang="de-DE"/>
              <a:t>  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available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section´s</a:t>
            </a:r>
            <a:r>
              <a:rPr lang="de-DE"/>
              <a:t> </a:t>
            </a:r>
            <a:r>
              <a:rPr lang="de-DE" err="1"/>
              <a:t>assistant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„Reisekosten</a:t>
            </a:r>
          </a:p>
          <a:p>
            <a:pPr marL="0" indent="0">
              <a:buNone/>
            </a:pPr>
            <a:r>
              <a:rPr lang="de-DE"/>
              <a:t>   -abteilung“.</a:t>
            </a:r>
          </a:p>
          <a:p>
            <a:pPr marL="0" indent="0">
              <a:buNone/>
            </a:pPr>
            <a:endParaRPr lang="de-DE"/>
          </a:p>
          <a:p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completed</a:t>
            </a:r>
            <a:r>
              <a:rPr lang="de-DE"/>
              <a:t> form </a:t>
            </a:r>
            <a:r>
              <a:rPr lang="de-DE" err="1"/>
              <a:t>approved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supervisor</a:t>
            </a:r>
            <a:r>
              <a:rPr lang="de-DE"/>
              <a:t>.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Scan and email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>
                <a:hlinkClick r:id="rId2"/>
              </a:rPr>
              <a:t>info.polmar@awi.de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check and </a:t>
            </a:r>
            <a:r>
              <a:rPr lang="de-DE" err="1"/>
              <a:t>approval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69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5AEBECC-23DC-95E8-EA77-4A93F5674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32285" y="1110608"/>
            <a:ext cx="6561634" cy="463678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FD01B9-96F3-2DF3-BE6C-A34029C409EA}"/>
              </a:ext>
            </a:extLst>
          </p:cNvPr>
          <p:cNvSpPr txBox="1"/>
          <p:nvPr/>
        </p:nvSpPr>
        <p:spPr>
          <a:xfrm>
            <a:off x="5096269" y="328773"/>
            <a:ext cx="69655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Complete</a:t>
            </a:r>
            <a:r>
              <a:rPr lang="de-DE" sz="3600" dirty="0"/>
              <a:t> all </a:t>
            </a:r>
            <a:r>
              <a:rPr lang="de-DE" sz="3600" dirty="0" err="1"/>
              <a:t>boxes</a:t>
            </a:r>
            <a:r>
              <a:rPr lang="de-DE" sz="3600" dirty="0"/>
              <a:t> </a:t>
            </a:r>
            <a:r>
              <a:rPr lang="de-DE" sz="3600" dirty="0" err="1"/>
              <a:t>marked</a:t>
            </a:r>
            <a:r>
              <a:rPr lang="de-DE" sz="3600" dirty="0"/>
              <a:t> </a:t>
            </a:r>
            <a:r>
              <a:rPr lang="de-DE" sz="3600" dirty="0">
                <a:highlight>
                  <a:srgbClr val="FFFF00"/>
                </a:highlight>
              </a:rPr>
              <a:t>„</a:t>
            </a:r>
            <a:r>
              <a:rPr lang="de-DE" sz="3600" dirty="0" err="1">
                <a:highlight>
                  <a:srgbClr val="FFFF00"/>
                </a:highlight>
              </a:rPr>
              <a:t>before</a:t>
            </a:r>
            <a:r>
              <a:rPr lang="de-DE" sz="3600" dirty="0">
                <a:highlight>
                  <a:srgbClr val="FFFF00"/>
                </a:highlight>
              </a:rPr>
              <a:t> </a:t>
            </a:r>
            <a:r>
              <a:rPr lang="de-DE" sz="3600" dirty="0" err="1">
                <a:highlight>
                  <a:srgbClr val="FFFF00"/>
                </a:highlight>
              </a:rPr>
              <a:t>you</a:t>
            </a:r>
            <a:r>
              <a:rPr lang="de-DE" sz="3600" dirty="0">
                <a:highlight>
                  <a:srgbClr val="FFFF00"/>
                </a:highlight>
              </a:rPr>
              <a:t> </a:t>
            </a:r>
            <a:r>
              <a:rPr lang="de-DE" sz="3600" dirty="0" err="1">
                <a:highlight>
                  <a:srgbClr val="FFFF00"/>
                </a:highlight>
              </a:rPr>
              <a:t>travel</a:t>
            </a:r>
            <a:r>
              <a:rPr lang="de-DE" sz="3600" dirty="0">
                <a:highlight>
                  <a:srgbClr val="FFFF00"/>
                </a:highlight>
              </a:rPr>
              <a:t>“.</a:t>
            </a:r>
          </a:p>
          <a:p>
            <a:endParaRPr lang="de-DE" sz="3600" dirty="0"/>
          </a:p>
          <a:p>
            <a:r>
              <a:rPr lang="de-DE" sz="3600" dirty="0"/>
              <a:t>Scan and email </a:t>
            </a:r>
            <a:r>
              <a:rPr lang="de-DE" sz="3600" dirty="0" err="1"/>
              <a:t>the</a:t>
            </a:r>
            <a:r>
              <a:rPr lang="de-DE" sz="3600" dirty="0"/>
              <a:t> form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>
                <a:hlinkClick r:id="rId3"/>
              </a:rPr>
              <a:t>info.polmar@awi.de</a:t>
            </a:r>
            <a:r>
              <a:rPr lang="de-DE" sz="3600" dirty="0"/>
              <a:t>. </a:t>
            </a:r>
          </a:p>
          <a:p>
            <a:r>
              <a:rPr lang="de-DE" sz="3600" dirty="0"/>
              <a:t>Send </a:t>
            </a:r>
            <a:r>
              <a:rPr lang="de-DE" sz="3600" dirty="0" err="1"/>
              <a:t>the</a:t>
            </a:r>
            <a:r>
              <a:rPr lang="de-DE" sz="3600" dirty="0"/>
              <a:t> original </a:t>
            </a:r>
            <a:r>
              <a:rPr lang="de-DE" sz="3600" dirty="0" err="1"/>
              <a:t>by</a:t>
            </a:r>
            <a:r>
              <a:rPr lang="de-DE" sz="3600" dirty="0"/>
              <a:t> „Hauspost“ </a:t>
            </a:r>
            <a:r>
              <a:rPr lang="de-DE" sz="3600" dirty="0" err="1"/>
              <a:t>to</a:t>
            </a:r>
            <a:r>
              <a:rPr lang="de-DE" sz="3600" dirty="0"/>
              <a:t> POLMAR.</a:t>
            </a:r>
          </a:p>
          <a:p>
            <a:endParaRPr lang="de-DE" sz="3600" dirty="0"/>
          </a:p>
          <a:p>
            <a:r>
              <a:rPr lang="de-DE" sz="3600" i="1" dirty="0"/>
              <a:t>The POLMAR </a:t>
            </a:r>
            <a:r>
              <a:rPr lang="de-DE" sz="3600" i="1" dirty="0" err="1"/>
              <a:t>team</a:t>
            </a:r>
            <a:r>
              <a:rPr lang="de-DE" sz="3600" i="1" dirty="0"/>
              <a:t> will check, </a:t>
            </a:r>
            <a:r>
              <a:rPr lang="de-DE" sz="3600" i="1" dirty="0" err="1"/>
              <a:t>sign</a:t>
            </a:r>
            <a:r>
              <a:rPr lang="de-DE" sz="3600" i="1" dirty="0"/>
              <a:t> in </a:t>
            </a:r>
            <a:r>
              <a:rPr lang="de-DE" sz="3600" i="1" dirty="0" err="1"/>
              <a:t>the</a:t>
            </a:r>
            <a:r>
              <a:rPr lang="de-DE" sz="3600" i="1" dirty="0"/>
              <a:t> box „</a:t>
            </a:r>
            <a:r>
              <a:rPr lang="de-DE" sz="3600" i="1" dirty="0" err="1"/>
              <a:t>approval</a:t>
            </a:r>
            <a:r>
              <a:rPr lang="de-DE" sz="3600" i="1" dirty="0"/>
              <a:t>“ and </a:t>
            </a:r>
            <a:r>
              <a:rPr lang="de-DE" sz="3600" i="1" dirty="0" err="1"/>
              <a:t>revert</a:t>
            </a:r>
            <a:r>
              <a:rPr lang="de-DE" sz="3600" i="1" dirty="0"/>
              <a:t> </a:t>
            </a:r>
            <a:r>
              <a:rPr lang="de-DE" sz="3600" i="1" dirty="0" err="1"/>
              <a:t>the</a:t>
            </a:r>
            <a:r>
              <a:rPr lang="de-DE" sz="3600" i="1" dirty="0"/>
              <a:t> form </a:t>
            </a:r>
            <a:r>
              <a:rPr lang="de-DE" sz="3600" i="1" dirty="0" err="1"/>
              <a:t>to</a:t>
            </a:r>
            <a:r>
              <a:rPr lang="de-DE" sz="3600" i="1" dirty="0"/>
              <a:t> </a:t>
            </a:r>
            <a:r>
              <a:rPr lang="de-DE" sz="3600" i="1" dirty="0" err="1"/>
              <a:t>you</a:t>
            </a:r>
            <a:r>
              <a:rPr lang="de-DE" sz="3600" i="1" dirty="0"/>
              <a:t>.</a:t>
            </a:r>
            <a:endParaRPr lang="de-DE" sz="3600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519D5F1F-3F49-97D4-2892-E7C1D91ECC3D}"/>
              </a:ext>
            </a:extLst>
          </p:cNvPr>
          <p:cNvCxnSpPr/>
          <p:nvPr/>
        </p:nvCxnSpPr>
        <p:spPr>
          <a:xfrm>
            <a:off x="4931596" y="148182"/>
            <a:ext cx="0" cy="64889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1D7D44E-6490-691C-90E0-32C36EDF1B56}"/>
              </a:ext>
            </a:extLst>
          </p:cNvPr>
          <p:cNvSpPr txBox="1"/>
          <p:nvPr/>
        </p:nvSpPr>
        <p:spPr>
          <a:xfrm rot="2023234">
            <a:off x="3608721" y="586952"/>
            <a:ext cx="104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825F38A-ADDE-B2A2-4105-9871D4D2E235}"/>
              </a:ext>
            </a:extLst>
          </p:cNvPr>
          <p:cNvSpPr txBox="1"/>
          <p:nvPr/>
        </p:nvSpPr>
        <p:spPr>
          <a:xfrm>
            <a:off x="508001" y="685800"/>
            <a:ext cx="111842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>
                <a:solidFill>
                  <a:srgbClr val="FF0000"/>
                </a:solidFill>
              </a:rPr>
              <a:t>After </a:t>
            </a:r>
            <a:r>
              <a:rPr lang="de-DE" sz="3600" i="1" dirty="0" err="1">
                <a:solidFill>
                  <a:srgbClr val="FF0000"/>
                </a:solidFill>
              </a:rPr>
              <a:t>your</a:t>
            </a:r>
            <a:r>
              <a:rPr lang="de-DE" sz="3600" i="1" dirty="0">
                <a:solidFill>
                  <a:srgbClr val="FF0000"/>
                </a:solidFill>
              </a:rPr>
              <a:t> </a:t>
            </a:r>
            <a:r>
              <a:rPr lang="de-DE" sz="3600" i="1" dirty="0" err="1">
                <a:solidFill>
                  <a:srgbClr val="FF0000"/>
                </a:solidFill>
              </a:rPr>
              <a:t>journey</a:t>
            </a:r>
            <a:endParaRPr lang="de-DE" sz="36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err="1"/>
              <a:t>complete</a:t>
            </a:r>
            <a:r>
              <a:rPr lang="de-DE" sz="3600" dirty="0"/>
              <a:t> all </a:t>
            </a:r>
            <a:r>
              <a:rPr lang="de-DE" sz="3600" dirty="0" err="1"/>
              <a:t>boxes</a:t>
            </a:r>
            <a:r>
              <a:rPr lang="de-DE" sz="3600" dirty="0"/>
              <a:t> </a:t>
            </a:r>
            <a:r>
              <a:rPr lang="de-DE" sz="3600" dirty="0" err="1"/>
              <a:t>marked</a:t>
            </a:r>
            <a:r>
              <a:rPr lang="de-DE" sz="3600" dirty="0"/>
              <a:t> </a:t>
            </a:r>
            <a:r>
              <a:rPr lang="de-DE" sz="3600" dirty="0">
                <a:highlight>
                  <a:srgbClr val="FFFF00"/>
                </a:highlight>
              </a:rPr>
              <a:t>„after </a:t>
            </a:r>
            <a:r>
              <a:rPr lang="de-DE" sz="3600" dirty="0" err="1">
                <a:highlight>
                  <a:srgbClr val="FFFF00"/>
                </a:highlight>
              </a:rPr>
              <a:t>your</a:t>
            </a:r>
            <a:r>
              <a:rPr lang="de-DE" sz="3600" dirty="0">
                <a:highlight>
                  <a:srgbClr val="FFFF00"/>
                </a:highlight>
              </a:rPr>
              <a:t> </a:t>
            </a:r>
            <a:r>
              <a:rPr lang="de-DE" sz="3600" dirty="0" err="1">
                <a:highlight>
                  <a:srgbClr val="FFFF00"/>
                </a:highlight>
              </a:rPr>
              <a:t>journey</a:t>
            </a:r>
            <a:r>
              <a:rPr lang="de-DE" sz="3600" dirty="0">
                <a:highlight>
                  <a:srgbClr val="FFFF00"/>
                </a:highlight>
              </a:rPr>
              <a:t>“;</a:t>
            </a:r>
          </a:p>
          <a:p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Add all </a:t>
            </a:r>
            <a:r>
              <a:rPr lang="de-DE" sz="3600" dirty="0" err="1"/>
              <a:t>receipts</a:t>
            </a:r>
            <a:r>
              <a:rPr lang="de-DE" sz="3600" dirty="0"/>
              <a:t> (</a:t>
            </a:r>
            <a:r>
              <a:rPr lang="de-DE" sz="3600" dirty="0" err="1"/>
              <a:t>originals</a:t>
            </a:r>
            <a:r>
              <a:rPr lang="de-DE" sz="3600" dirty="0"/>
              <a:t>);</a:t>
            </a:r>
          </a:p>
          <a:p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Send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completed</a:t>
            </a:r>
            <a:r>
              <a:rPr lang="de-DE" sz="3600" dirty="0"/>
              <a:t> form </a:t>
            </a:r>
            <a:r>
              <a:rPr lang="de-DE" sz="3600" dirty="0" err="1"/>
              <a:t>with</a:t>
            </a:r>
            <a:r>
              <a:rPr lang="de-DE" sz="3600" dirty="0"/>
              <a:t> all </a:t>
            </a:r>
            <a:r>
              <a:rPr lang="de-DE" sz="3600" dirty="0" err="1"/>
              <a:t>receipts</a:t>
            </a:r>
            <a:r>
              <a:rPr lang="de-DE" sz="3600" dirty="0"/>
              <a:t> </a:t>
            </a:r>
            <a:r>
              <a:rPr lang="de-DE" sz="3600" dirty="0" err="1"/>
              <a:t>by</a:t>
            </a:r>
            <a:r>
              <a:rPr lang="de-DE" sz="3600" dirty="0"/>
              <a:t> „Hauspost“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„Reisekosten-abteilung“ </a:t>
            </a:r>
            <a:r>
              <a:rPr lang="de-DE" sz="3600" dirty="0" err="1"/>
              <a:t>for</a:t>
            </a:r>
            <a:r>
              <a:rPr lang="de-DE" sz="3600" dirty="0"/>
              <a:t> check and </a:t>
            </a:r>
            <a:r>
              <a:rPr lang="de-DE" sz="3600" dirty="0" err="1"/>
              <a:t>reimbursement</a:t>
            </a:r>
            <a:r>
              <a:rPr lang="de-DE" sz="3600" dirty="0"/>
              <a:t>.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1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18A96-6DE9-49E5-082D-6F01A621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 err="1">
                <a:solidFill>
                  <a:srgbClr val="FF0000"/>
                </a:solidFill>
              </a:rPr>
              <a:t>You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are</a:t>
            </a:r>
            <a:r>
              <a:rPr lang="de-DE" b="1" i="1" dirty="0">
                <a:solidFill>
                  <a:srgbClr val="FF0000"/>
                </a:solidFill>
              </a:rPr>
              <a:t> at AWI on a </a:t>
            </a:r>
            <a:r>
              <a:rPr lang="de-DE" b="1" i="1" dirty="0" err="1">
                <a:solidFill>
                  <a:srgbClr val="FF0000"/>
                </a:solidFill>
              </a:rPr>
              <a:t>scholarship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or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grant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CCF250-23AB-9706-8663-8FD3B24F0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859"/>
            <a:ext cx="10515600" cy="18627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/>
              <a:t>After </a:t>
            </a:r>
            <a:r>
              <a:rPr lang="de-DE" sz="3200" err="1"/>
              <a:t>preliminary</a:t>
            </a:r>
            <a:r>
              <a:rPr lang="de-DE" sz="3200"/>
              <a:t> </a:t>
            </a:r>
            <a:r>
              <a:rPr lang="de-DE" sz="3200" err="1"/>
              <a:t>approval</a:t>
            </a:r>
            <a:r>
              <a:rPr lang="de-DE" sz="3200"/>
              <a:t> </a:t>
            </a:r>
            <a:r>
              <a:rPr lang="de-DE" sz="3200" err="1"/>
              <a:t>of</a:t>
            </a:r>
            <a:r>
              <a:rPr lang="de-DE" sz="3200"/>
              <a:t> </a:t>
            </a:r>
            <a:r>
              <a:rPr lang="de-DE" sz="3200" err="1"/>
              <a:t>your</a:t>
            </a:r>
            <a:r>
              <a:rPr lang="de-DE" sz="3200"/>
              <a:t> </a:t>
            </a:r>
            <a:r>
              <a:rPr lang="de-DE" sz="3200" err="1"/>
              <a:t>application</a:t>
            </a:r>
            <a:r>
              <a:rPr lang="de-DE" sz="3200"/>
              <a:t>, </a:t>
            </a:r>
            <a:r>
              <a:rPr lang="de-DE" sz="3200" err="1"/>
              <a:t>the</a:t>
            </a:r>
            <a:r>
              <a:rPr lang="de-DE" sz="3200"/>
              <a:t> POLMAR Team will</a:t>
            </a:r>
          </a:p>
          <a:p>
            <a:r>
              <a:rPr lang="de-DE" sz="3200"/>
              <a:t> </a:t>
            </a:r>
            <a:r>
              <a:rPr lang="de-DE" sz="3200" err="1"/>
              <a:t>fill</a:t>
            </a:r>
            <a:r>
              <a:rPr lang="de-DE" sz="3200"/>
              <a:t> in </a:t>
            </a:r>
            <a:r>
              <a:rPr lang="de-DE" sz="3200" err="1"/>
              <a:t>the</a:t>
            </a:r>
            <a:r>
              <a:rPr lang="de-DE" sz="3200"/>
              <a:t> form „AWI </a:t>
            </a:r>
            <a:r>
              <a:rPr lang="de-DE" sz="3200" err="1"/>
              <a:t>Assumption</a:t>
            </a:r>
            <a:r>
              <a:rPr lang="de-DE" sz="3200"/>
              <a:t> </a:t>
            </a:r>
            <a:r>
              <a:rPr lang="de-DE" sz="3200" err="1"/>
              <a:t>of</a:t>
            </a:r>
            <a:r>
              <a:rPr lang="de-DE" sz="3200"/>
              <a:t> Travel </a:t>
            </a:r>
            <a:r>
              <a:rPr lang="de-DE" sz="3200" err="1"/>
              <a:t>Cost</a:t>
            </a:r>
            <a:r>
              <a:rPr lang="de-DE" sz="3200"/>
              <a:t>“;</a:t>
            </a:r>
          </a:p>
          <a:p>
            <a:r>
              <a:rPr lang="de-DE" sz="3200"/>
              <a:t> send </a:t>
            </a:r>
            <a:r>
              <a:rPr lang="de-DE" sz="3200" err="1"/>
              <a:t>the</a:t>
            </a:r>
            <a:r>
              <a:rPr lang="de-DE" sz="3200"/>
              <a:t> form </a:t>
            </a:r>
            <a:r>
              <a:rPr lang="de-DE" sz="3200" err="1"/>
              <a:t>to</a:t>
            </a:r>
            <a:r>
              <a:rPr lang="de-DE" sz="3200"/>
              <a:t> </a:t>
            </a:r>
            <a:r>
              <a:rPr lang="de-DE" sz="3200" err="1"/>
              <a:t>you</a:t>
            </a:r>
            <a:r>
              <a:rPr lang="de-DE" sz="3200"/>
              <a:t> </a:t>
            </a:r>
            <a:r>
              <a:rPr lang="de-DE" sz="3200" err="1"/>
              <a:t>by</a:t>
            </a:r>
            <a:r>
              <a:rPr lang="de-DE" sz="3200"/>
              <a:t> „Hauspost“. </a:t>
            </a:r>
          </a:p>
          <a:p>
            <a:endParaRPr lang="de-DE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90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EA35B6-21E5-98E2-F6C3-DD1BE4D8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1676" y="246465"/>
            <a:ext cx="2569396" cy="330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>
                <a:solidFill>
                  <a:srgbClr val="FF0000"/>
                </a:solidFill>
              </a:rPr>
              <a:t>After </a:t>
            </a:r>
            <a:r>
              <a:rPr lang="de-DE" sz="2000" err="1">
                <a:solidFill>
                  <a:srgbClr val="FF0000"/>
                </a:solidFill>
              </a:rPr>
              <a:t>your</a:t>
            </a:r>
            <a:r>
              <a:rPr lang="de-DE" sz="2000">
                <a:solidFill>
                  <a:srgbClr val="FF0000"/>
                </a:solidFill>
              </a:rPr>
              <a:t> </a:t>
            </a:r>
            <a:r>
              <a:rPr lang="de-DE" sz="2000" err="1">
                <a:solidFill>
                  <a:srgbClr val="FF0000"/>
                </a:solidFill>
              </a:rPr>
              <a:t>journey</a:t>
            </a:r>
            <a:r>
              <a:rPr lang="de-DE" sz="200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de-DE" sz="2000" err="1"/>
              <a:t>you</a:t>
            </a:r>
            <a:r>
              <a:rPr lang="de-DE" sz="2000"/>
              <a:t> </a:t>
            </a:r>
          </a:p>
          <a:p>
            <a:r>
              <a:rPr lang="de-DE" sz="2000" err="1"/>
              <a:t>complete</a:t>
            </a:r>
            <a:r>
              <a:rPr lang="de-DE" sz="2000"/>
              <a:t> </a:t>
            </a:r>
            <a:r>
              <a:rPr lang="de-DE" sz="2000" err="1"/>
              <a:t>the</a:t>
            </a:r>
            <a:r>
              <a:rPr lang="de-DE" sz="2000"/>
              <a:t> </a:t>
            </a:r>
            <a:r>
              <a:rPr lang="de-DE" sz="2000" err="1"/>
              <a:t>boxes</a:t>
            </a:r>
            <a:r>
              <a:rPr lang="de-DE" sz="2000"/>
              <a:t> </a:t>
            </a:r>
            <a:r>
              <a:rPr lang="de-DE" sz="2000" err="1"/>
              <a:t>marked</a:t>
            </a:r>
            <a:r>
              <a:rPr lang="de-DE" sz="2000"/>
              <a:t> in </a:t>
            </a:r>
            <a:r>
              <a:rPr lang="de-DE" sz="2000" err="1"/>
              <a:t>red</a:t>
            </a:r>
            <a:r>
              <a:rPr lang="de-DE" sz="2000"/>
              <a:t> on </a:t>
            </a:r>
            <a:r>
              <a:rPr lang="de-DE" sz="2000" err="1"/>
              <a:t>pages</a:t>
            </a:r>
            <a:r>
              <a:rPr lang="de-DE" sz="2000"/>
              <a:t> 3 and 4;</a:t>
            </a:r>
          </a:p>
          <a:p>
            <a:r>
              <a:rPr lang="de-DE" sz="2000"/>
              <a:t>Scan and send all 4 </a:t>
            </a:r>
            <a:r>
              <a:rPr lang="de-DE" sz="2000" err="1"/>
              <a:t>pages</a:t>
            </a:r>
            <a:r>
              <a:rPr lang="de-DE" sz="2000"/>
              <a:t> </a:t>
            </a:r>
            <a:r>
              <a:rPr lang="de-DE" sz="2000" err="1"/>
              <a:t>of</a:t>
            </a:r>
            <a:r>
              <a:rPr lang="de-DE" sz="2000"/>
              <a:t> </a:t>
            </a:r>
            <a:r>
              <a:rPr lang="de-DE" sz="2000" err="1"/>
              <a:t>the</a:t>
            </a:r>
            <a:r>
              <a:rPr lang="de-DE" sz="2000"/>
              <a:t> form </a:t>
            </a:r>
            <a:r>
              <a:rPr lang="de-DE" sz="2000" err="1"/>
              <a:t>to</a:t>
            </a:r>
            <a:r>
              <a:rPr lang="de-DE" sz="2000"/>
              <a:t> </a:t>
            </a:r>
            <a:r>
              <a:rPr lang="de-DE" sz="2000">
                <a:hlinkClick r:id="rId2"/>
              </a:rPr>
              <a:t>info.polmar@awi.de</a:t>
            </a:r>
            <a:r>
              <a:rPr lang="de-DE" sz="2000"/>
              <a:t>  </a:t>
            </a:r>
            <a:r>
              <a:rPr lang="de-DE" sz="2000" err="1"/>
              <a:t>for</a:t>
            </a:r>
            <a:r>
              <a:rPr lang="de-DE" sz="2000"/>
              <a:t>  </a:t>
            </a:r>
            <a:r>
              <a:rPr lang="de-DE" sz="2000" err="1"/>
              <a:t>approval</a:t>
            </a:r>
            <a:r>
              <a:rPr lang="de-DE" sz="2000"/>
              <a:t>  </a:t>
            </a:r>
            <a:r>
              <a:rPr lang="de-DE" sz="2000" err="1"/>
              <a:t>of</a:t>
            </a:r>
            <a:r>
              <a:rPr lang="de-DE" sz="2000"/>
              <a:t> </a:t>
            </a:r>
            <a:r>
              <a:rPr lang="de-DE" sz="2000" err="1"/>
              <a:t>settlement</a:t>
            </a:r>
            <a:r>
              <a:rPr lang="de-DE" sz="2000"/>
              <a:t>.</a:t>
            </a:r>
          </a:p>
          <a:p>
            <a:pPr marL="0" indent="0">
              <a:buNone/>
            </a:pP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FCBE7F-D074-435E-FA1F-8FBDFA698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427"/>
            <a:ext cx="4682715" cy="66011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775766-7E0D-190C-A90D-38534C67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74" y="128427"/>
            <a:ext cx="4767521" cy="6729573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F580F705-BFE1-A8A2-483D-2C8B12966957}"/>
              </a:ext>
            </a:extLst>
          </p:cNvPr>
          <p:cNvCxnSpPr/>
          <p:nvPr/>
        </p:nvCxnSpPr>
        <p:spPr>
          <a:xfrm>
            <a:off x="9338395" y="128427"/>
            <a:ext cx="0" cy="67295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1812932-2B79-54B0-9BBE-8D08CCC6358F}"/>
              </a:ext>
            </a:extLst>
          </p:cNvPr>
          <p:cNvSpPr txBox="1"/>
          <p:nvPr/>
        </p:nvSpPr>
        <p:spPr>
          <a:xfrm rot="2023234">
            <a:off x="2687197" y="386607"/>
            <a:ext cx="104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399150-CD05-EF5C-048C-FEC1E3E92933}"/>
              </a:ext>
            </a:extLst>
          </p:cNvPr>
          <p:cNvSpPr txBox="1"/>
          <p:nvPr/>
        </p:nvSpPr>
        <p:spPr>
          <a:xfrm rot="2023234">
            <a:off x="7422858" y="386607"/>
            <a:ext cx="104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A4D515F-B19F-854B-3CED-5678CA89FAC4}"/>
              </a:ext>
            </a:extLst>
          </p:cNvPr>
          <p:cNvSpPr txBox="1"/>
          <p:nvPr/>
        </p:nvSpPr>
        <p:spPr>
          <a:xfrm>
            <a:off x="435434" y="1016000"/>
            <a:ext cx="10600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POLMAR will check, </a:t>
            </a:r>
            <a:r>
              <a:rPr lang="de-DE" sz="3600" dirty="0" err="1"/>
              <a:t>sign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approval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settlement</a:t>
            </a:r>
            <a:endParaRPr lang="de-DE" sz="3600" dirty="0"/>
          </a:p>
          <a:p>
            <a:r>
              <a:rPr lang="de-DE" sz="3600" dirty="0"/>
              <a:t>and email </a:t>
            </a:r>
            <a:r>
              <a:rPr lang="de-DE" sz="3600" dirty="0" err="1"/>
              <a:t>the</a:t>
            </a:r>
            <a:r>
              <a:rPr lang="de-DE" sz="3600" dirty="0"/>
              <a:t> form back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.</a:t>
            </a:r>
          </a:p>
          <a:p>
            <a:endParaRPr lang="de-DE" sz="3600" dirty="0"/>
          </a:p>
          <a:p>
            <a:r>
              <a:rPr lang="de-DE" sz="3600" dirty="0" err="1"/>
              <a:t>Thereafter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add</a:t>
            </a:r>
            <a:r>
              <a:rPr lang="de-DE" sz="3600" dirty="0"/>
              <a:t> all </a:t>
            </a:r>
            <a:r>
              <a:rPr lang="de-DE" sz="3600" dirty="0" err="1"/>
              <a:t>receipts</a:t>
            </a:r>
            <a:r>
              <a:rPr lang="de-DE" sz="3600" dirty="0"/>
              <a:t>,</a:t>
            </a:r>
          </a:p>
          <a:p>
            <a:r>
              <a:rPr lang="de-DE" sz="3600" dirty="0"/>
              <a:t>send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completed</a:t>
            </a:r>
            <a:r>
              <a:rPr lang="de-DE" sz="3600" dirty="0"/>
              <a:t> and </a:t>
            </a:r>
            <a:r>
              <a:rPr lang="de-DE" sz="3600" dirty="0" err="1"/>
              <a:t>approved</a:t>
            </a:r>
            <a:r>
              <a:rPr lang="de-DE" sz="3600" dirty="0"/>
              <a:t> form</a:t>
            </a:r>
          </a:p>
          <a:p>
            <a:r>
              <a:rPr lang="de-DE" sz="3600" dirty="0" err="1"/>
              <a:t>by</a:t>
            </a:r>
            <a:r>
              <a:rPr lang="de-DE" sz="3600" dirty="0"/>
              <a:t> „Hauspost“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„Reisekostenabteilung“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reimbursement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58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CC4472-CE4B-9D98-4792-0EC4B06B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73" y="1003300"/>
            <a:ext cx="11418405" cy="48133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655E33C-37B0-9C9E-3F7A-F7632E6BA8FB}"/>
              </a:ext>
            </a:extLst>
          </p:cNvPr>
          <p:cNvSpPr txBox="1"/>
          <p:nvPr/>
        </p:nvSpPr>
        <p:spPr>
          <a:xfrm>
            <a:off x="8001000" y="3683000"/>
            <a:ext cx="16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YOU </a:t>
            </a:r>
          </a:p>
          <a:p>
            <a:pPr algn="ctr"/>
            <a:r>
              <a:rPr lang="de-DE" sz="2400" b="1" dirty="0"/>
              <a:t>DID IT!!</a:t>
            </a:r>
          </a:p>
          <a:p>
            <a:pPr algn="ctr"/>
            <a:r>
              <a:rPr lang="de-DE" sz="2400" b="1" dirty="0"/>
              <a:t>CONGRATS!</a:t>
            </a:r>
          </a:p>
        </p:txBody>
      </p:sp>
    </p:spTree>
    <p:extLst>
      <p:ext uri="{BB962C8B-B14F-4D97-AF65-F5344CB8AC3E}">
        <p14:creationId xmlns:p14="http://schemas.microsoft.com/office/powerpoint/2010/main" val="109324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28976-B7FD-87D8-E3C1-78334A63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134" y="1694466"/>
            <a:ext cx="925173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dirty="0"/>
              <a:t>At </a:t>
            </a:r>
            <a:r>
              <a:rPr lang="de-DE" sz="3600" dirty="0" err="1"/>
              <a:t>the</a:t>
            </a:r>
            <a:r>
              <a:rPr lang="de-DE" sz="3600" dirty="0"/>
              <a:t> AWI </a:t>
            </a:r>
            <a:r>
              <a:rPr lang="de-DE" sz="3600" dirty="0" err="1"/>
              <a:t>there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3 </a:t>
            </a:r>
            <a:r>
              <a:rPr lang="de-DE" sz="3600" dirty="0" err="1"/>
              <a:t>types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Travel Grants </a:t>
            </a:r>
          </a:p>
          <a:p>
            <a:pPr marL="0" indent="0">
              <a:buNone/>
            </a:pPr>
            <a:r>
              <a:rPr lang="de-DE" sz="3600" dirty="0" err="1"/>
              <a:t>for</a:t>
            </a:r>
            <a:r>
              <a:rPr lang="de-DE" sz="3600" dirty="0"/>
              <a:t> PhD </a:t>
            </a:r>
            <a:r>
              <a:rPr lang="de-DE" sz="3600" dirty="0" err="1"/>
              <a:t>students</a:t>
            </a:r>
            <a:r>
              <a:rPr lang="de-DE" sz="36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/>
              <a:t>1.  Conference Funds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/>
              <a:t>2.  POLMAR </a:t>
            </a:r>
            <a:r>
              <a:rPr lang="de-DE" sz="3600" dirty="0" err="1"/>
              <a:t>Qualification</a:t>
            </a:r>
            <a:r>
              <a:rPr lang="de-DE" sz="3600" dirty="0"/>
              <a:t> Grant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/>
              <a:t>3.  POLMAR </a:t>
            </a:r>
            <a:r>
              <a:rPr lang="de-DE" sz="3600" dirty="0" err="1"/>
              <a:t>short</a:t>
            </a:r>
            <a:r>
              <a:rPr lang="de-DE" sz="3600" dirty="0"/>
              <a:t>-term Research Grant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D4AEC21-4C90-7C01-9DA4-D548B8F3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b="1" dirty="0" err="1">
                <a:latin typeface="Arial Rounded MT Bold" panose="020F0704030504030204" pitchFamily="34" charset="77"/>
              </a:rPr>
              <a:t>What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 err="1">
                <a:latin typeface="Arial Rounded MT Bold" panose="020F0704030504030204" pitchFamily="34" charset="77"/>
              </a:rPr>
              <a:t>can</a:t>
            </a:r>
            <a:r>
              <a:rPr lang="de-DE" b="1" dirty="0">
                <a:latin typeface="Arial Rounded MT Bold" panose="020F0704030504030204" pitchFamily="34" charset="77"/>
              </a:rPr>
              <a:t> I </a:t>
            </a:r>
            <a:r>
              <a:rPr lang="de-DE" b="1" dirty="0" err="1">
                <a:latin typeface="Arial Rounded MT Bold" panose="020F0704030504030204" pitchFamily="34" charset="77"/>
              </a:rPr>
              <a:t>apply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 err="1">
                <a:latin typeface="Arial Rounded MT Bold" panose="020F0704030504030204" pitchFamily="34" charset="77"/>
              </a:rPr>
              <a:t>for</a:t>
            </a:r>
            <a:r>
              <a:rPr lang="de-DE" b="1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07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737B4E-C79F-6676-42F3-E5FFBBCF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29" y="1859621"/>
            <a:ext cx="11351941" cy="4604223"/>
          </a:xfrm>
        </p:spPr>
        <p:txBody>
          <a:bodyPr lIns="90000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de-DE" sz="3600" dirty="0"/>
              <a:t>All PhD </a:t>
            </a:r>
            <a:r>
              <a:rPr lang="de-DE" sz="3600" dirty="0" err="1"/>
              <a:t>students</a:t>
            </a:r>
            <a:r>
              <a:rPr lang="de-DE" sz="3600" dirty="0"/>
              <a:t> </a:t>
            </a:r>
            <a:r>
              <a:rPr lang="de-DE" sz="3600" dirty="0" err="1"/>
              <a:t>who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registered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POLMAR </a:t>
            </a:r>
            <a:r>
              <a:rPr lang="de-DE" sz="3600" dirty="0" err="1"/>
              <a:t>graduate</a:t>
            </a:r>
            <a:r>
              <a:rPr lang="de-DE" sz="3600" dirty="0"/>
              <a:t> </a:t>
            </a:r>
            <a:r>
              <a:rPr lang="de-DE" sz="3600" dirty="0" err="1"/>
              <a:t>school</a:t>
            </a:r>
            <a:r>
              <a:rPr lang="de-DE" sz="3600" dirty="0"/>
              <a:t> and</a:t>
            </a:r>
          </a:p>
          <a:p>
            <a:pPr lvl="1"/>
            <a:r>
              <a:rPr lang="de-DE" sz="3200" dirty="0"/>
              <a:t> </a:t>
            </a:r>
            <a:r>
              <a:rPr lang="de-DE" sz="3600" dirty="0" err="1"/>
              <a:t>employed</a:t>
            </a:r>
            <a:r>
              <a:rPr lang="de-DE" sz="3600" dirty="0"/>
              <a:t> </a:t>
            </a:r>
            <a:r>
              <a:rPr lang="de-DE" sz="3600" dirty="0" err="1"/>
              <a:t>by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AWI </a:t>
            </a:r>
            <a:r>
              <a:rPr lang="de-DE" sz="3600" dirty="0" err="1"/>
              <a:t>or</a:t>
            </a:r>
            <a:endParaRPr lang="de-DE" sz="3600" dirty="0"/>
          </a:p>
          <a:p>
            <a:pPr lvl="1"/>
            <a:r>
              <a:rPr lang="de-DE" sz="3600" dirty="0"/>
              <a:t> </a:t>
            </a:r>
            <a:r>
              <a:rPr lang="de-DE" sz="3600" dirty="0" err="1"/>
              <a:t>scholarship</a:t>
            </a:r>
            <a:r>
              <a:rPr lang="de-DE" sz="3600" dirty="0"/>
              <a:t> </a:t>
            </a:r>
            <a:r>
              <a:rPr lang="de-DE" sz="3600" dirty="0" err="1"/>
              <a:t>holders</a:t>
            </a:r>
            <a:r>
              <a:rPr lang="de-DE" sz="3600" dirty="0"/>
              <a:t> </a:t>
            </a:r>
            <a:r>
              <a:rPr lang="de-DE" sz="3600" dirty="0" err="1"/>
              <a:t>or</a:t>
            </a:r>
            <a:r>
              <a:rPr lang="de-DE" sz="3600" dirty="0"/>
              <a:t> </a:t>
            </a:r>
          </a:p>
          <a:p>
            <a:pPr lvl="1"/>
            <a:r>
              <a:rPr lang="de-DE" sz="3600" dirty="0"/>
              <a:t> </a:t>
            </a:r>
            <a:r>
              <a:rPr lang="de-DE" sz="3600" dirty="0" err="1"/>
              <a:t>guests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doctoral</a:t>
            </a:r>
            <a:r>
              <a:rPr lang="de-DE" sz="3600" dirty="0"/>
              <a:t> </a:t>
            </a:r>
            <a:r>
              <a:rPr lang="de-DE" sz="3600" dirty="0" err="1"/>
              <a:t>studies</a:t>
            </a:r>
            <a:r>
              <a:rPr lang="de-DE" sz="3600" dirty="0"/>
              <a:t>	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de-DE" sz="3600" dirty="0" err="1"/>
              <a:t>to</a:t>
            </a:r>
            <a:r>
              <a:rPr lang="de-DE" sz="3600" dirty="0"/>
              <a:t> a </a:t>
            </a:r>
            <a:r>
              <a:rPr lang="de-DE" sz="3600" dirty="0" err="1"/>
              <a:t>sum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max. 5000 Euros </a:t>
            </a:r>
            <a:r>
              <a:rPr lang="de-DE" sz="3600" dirty="0" err="1"/>
              <a:t>over</a:t>
            </a:r>
            <a:r>
              <a:rPr lang="de-DE" sz="3600" dirty="0"/>
              <a:t> </a:t>
            </a:r>
            <a:r>
              <a:rPr lang="de-DE" sz="3600" dirty="0" err="1"/>
              <a:t>their</a:t>
            </a:r>
            <a:r>
              <a:rPr lang="de-DE" sz="3600" dirty="0"/>
              <a:t> </a:t>
            </a:r>
            <a:r>
              <a:rPr lang="de-DE" sz="3600" dirty="0" err="1"/>
              <a:t>entire</a:t>
            </a:r>
            <a:r>
              <a:rPr lang="de-DE" sz="3600" dirty="0"/>
              <a:t> PhD-project </a:t>
            </a:r>
            <a:r>
              <a:rPr lang="de-DE" sz="3600" dirty="0" err="1"/>
              <a:t>period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3 - 4 </a:t>
            </a:r>
            <a:r>
              <a:rPr lang="de-DE" sz="3600" dirty="0" err="1"/>
              <a:t>years</a:t>
            </a:r>
            <a:r>
              <a:rPr lang="de-DE" sz="3600" dirty="0"/>
              <a:t>. </a:t>
            </a:r>
          </a:p>
          <a:p>
            <a:pPr marL="0" indent="0">
              <a:buNone/>
            </a:pPr>
            <a:endParaRPr lang="de-DE" sz="36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6F76ED-AB13-5627-5BA7-E8D49F8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63" y="394155"/>
            <a:ext cx="10671717" cy="114436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b="1" dirty="0">
                <a:latin typeface="Arial Rounded MT Bold" panose="020F0704030504030204" pitchFamily="34" charset="77"/>
              </a:rPr>
              <a:t>Who </a:t>
            </a:r>
            <a:r>
              <a:rPr lang="de-DE" b="1" dirty="0" err="1">
                <a:latin typeface="Arial Rounded MT Bold" panose="020F0704030504030204" pitchFamily="34" charset="77"/>
              </a:rPr>
              <a:t>is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 err="1">
                <a:latin typeface="Arial Rounded MT Bold" panose="020F0704030504030204" pitchFamily="34" charset="77"/>
              </a:rPr>
              <a:t>applicable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 err="1">
                <a:latin typeface="Arial Rounded MT Bold" panose="020F0704030504030204" pitchFamily="34" charset="77"/>
              </a:rPr>
              <a:t>for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 err="1">
                <a:latin typeface="Arial Rounded MT Bold" panose="020F0704030504030204" pitchFamily="34" charset="77"/>
              </a:rPr>
              <a:t>grants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 err="1">
                <a:latin typeface="Arial Rounded MT Bold" panose="020F0704030504030204" pitchFamily="34" charset="77"/>
              </a:rPr>
              <a:t>from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POLMAR Conference Funds</a:t>
            </a:r>
            <a:r>
              <a:rPr lang="de-DE" b="1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683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1C52D05-2ACC-70E0-0DB3-A762AED6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800100"/>
            <a:ext cx="10807700" cy="5376863"/>
          </a:xfrm>
        </p:spPr>
        <p:txBody>
          <a:bodyPr lIns="90000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de-DE" sz="3600" dirty="0"/>
              <a:t>The</a:t>
            </a:r>
            <a:r>
              <a:rPr lang="de-DE" sz="3600" b="1" dirty="0"/>
              <a:t>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POLMAR Conference Funds </a:t>
            </a:r>
            <a:r>
              <a:rPr lang="de-DE" sz="3600" dirty="0" err="1"/>
              <a:t>consist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de-DE" sz="3600" dirty="0"/>
          </a:p>
          <a:p>
            <a:pPr algn="just">
              <a:lnSpc>
                <a:spcPct val="110000"/>
              </a:lnSpc>
            </a:pPr>
            <a:r>
              <a:rPr lang="de-DE" sz="3600" dirty="0"/>
              <a:t>a </a:t>
            </a:r>
            <a:r>
              <a:rPr lang="de-DE" sz="3600" dirty="0" err="1"/>
              <a:t>sum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max. 5000 Euros </a:t>
            </a:r>
            <a:r>
              <a:rPr lang="de-DE" sz="3600" dirty="0" err="1"/>
              <a:t>over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applicant´s</a:t>
            </a:r>
            <a:r>
              <a:rPr lang="de-DE" sz="3600" dirty="0"/>
              <a:t> </a:t>
            </a:r>
            <a:r>
              <a:rPr lang="de-DE" sz="3600" dirty="0" err="1"/>
              <a:t>entire</a:t>
            </a:r>
            <a:r>
              <a:rPr lang="de-DE" sz="3600" dirty="0"/>
              <a:t> PhD-project </a:t>
            </a:r>
            <a:r>
              <a:rPr lang="de-DE" sz="3600" dirty="0" err="1"/>
              <a:t>period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3 - 4 </a:t>
            </a:r>
            <a:r>
              <a:rPr lang="de-DE" sz="3600" dirty="0" err="1"/>
              <a:t>years</a:t>
            </a:r>
            <a:endParaRPr lang="de-DE" sz="3600" dirty="0"/>
          </a:p>
          <a:p>
            <a:pPr algn="just">
              <a:lnSpc>
                <a:spcPct val="110000"/>
              </a:lnSpc>
            </a:pP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communication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doctoral</a:t>
            </a:r>
            <a:r>
              <a:rPr lang="de-DE" sz="3600" dirty="0"/>
              <a:t> </a:t>
            </a:r>
            <a:r>
              <a:rPr lang="de-DE" sz="3600" dirty="0" err="1"/>
              <a:t>thesis</a:t>
            </a:r>
            <a:r>
              <a:rPr lang="de-DE" sz="3600" dirty="0"/>
              <a:t> </a:t>
            </a:r>
            <a:r>
              <a:rPr lang="de-DE" sz="3600" dirty="0" err="1"/>
              <a:t>results</a:t>
            </a:r>
            <a:r>
              <a:rPr lang="de-DE" sz="3600" dirty="0"/>
              <a:t> and </a:t>
            </a:r>
            <a:r>
              <a:rPr lang="de-DE" sz="3600" dirty="0" err="1"/>
              <a:t>scientific</a:t>
            </a:r>
            <a:r>
              <a:rPr lang="de-DE" sz="3600" dirty="0"/>
              <a:t> </a:t>
            </a:r>
            <a:r>
              <a:rPr lang="de-DE" sz="3600" dirty="0" err="1"/>
              <a:t>networking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travel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(</a:t>
            </a:r>
            <a:r>
              <a:rPr lang="de-DE" sz="3600" dirty="0" err="1"/>
              <a:t>inter</a:t>
            </a:r>
            <a:r>
              <a:rPr lang="de-DE" sz="3600" dirty="0"/>
              <a:t>)national </a:t>
            </a:r>
            <a:r>
              <a:rPr lang="de-DE" sz="3600" dirty="0" err="1"/>
              <a:t>conferences</a:t>
            </a:r>
            <a:r>
              <a:rPr lang="de-DE" sz="3600" dirty="0"/>
              <a:t>. </a:t>
            </a:r>
          </a:p>
          <a:p>
            <a:pPr marL="0" indent="0">
              <a:buNone/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5900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6797C-F223-5F14-71FB-3AF9DF55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 Rounded MT Bold" panose="020F0704030504030204" pitchFamily="34" charset="77"/>
              </a:rPr>
              <a:t>2. Who </a:t>
            </a:r>
            <a:r>
              <a:rPr lang="de-DE" b="1" dirty="0" err="1">
                <a:latin typeface="Arial Rounded MT Bold" panose="020F0704030504030204" pitchFamily="34" charset="77"/>
              </a:rPr>
              <a:t>is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 err="1">
                <a:latin typeface="Arial Rounded MT Bold" panose="020F0704030504030204" pitchFamily="34" charset="77"/>
              </a:rPr>
              <a:t>applicable</a:t>
            </a:r>
            <a:r>
              <a:rPr lang="de-DE" b="1" dirty="0">
                <a:latin typeface="Arial Rounded MT Bold" panose="020F0704030504030204" pitchFamily="34" charset="77"/>
              </a:rPr>
              <a:t> </a:t>
            </a:r>
            <a:r>
              <a:rPr lang="de-DE" b="1" dirty="0" err="1">
                <a:latin typeface="Arial Rounded MT Bold" panose="020F0704030504030204" pitchFamily="34" charset="77"/>
              </a:rPr>
              <a:t>for</a:t>
            </a:r>
            <a:r>
              <a:rPr lang="de-DE" b="1" dirty="0">
                <a:latin typeface="Arial Rounded MT Bold" panose="020F0704030504030204" pitchFamily="34" charset="77"/>
              </a:rPr>
              <a:t> a</a:t>
            </a:r>
            <a:br>
              <a:rPr lang="de-DE" b="1" dirty="0">
                <a:latin typeface="Arial Rounded MT Bold" panose="020F0704030504030204" pitchFamily="34" charset="77"/>
              </a:rPr>
            </a:br>
            <a:r>
              <a:rPr lang="de-DE" b="1" dirty="0">
                <a:latin typeface="Arial Rounded MT Bold" panose="020F0704030504030204" pitchFamily="34" charset="77"/>
              </a:rPr>
              <a:t>    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POLMAR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Qualification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 Grant</a:t>
            </a:r>
            <a:r>
              <a:rPr lang="de-DE" b="1" dirty="0">
                <a:latin typeface="Arial Rounded MT Bold" panose="020F0704030504030204" pitchFamily="34" charset="77"/>
              </a:rPr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E4B99-E2E1-416F-2993-24F470A8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673"/>
            <a:ext cx="10515600" cy="5271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600"/>
              <a:t>The POLMAR </a:t>
            </a:r>
            <a:r>
              <a:rPr lang="de-DE" sz="3600" err="1"/>
              <a:t>Qualification</a:t>
            </a:r>
            <a:r>
              <a:rPr lang="de-DE" sz="3600"/>
              <a:t> Grant </a:t>
            </a:r>
            <a:r>
              <a:rPr lang="de-DE" sz="3600" err="1"/>
              <a:t>is</a:t>
            </a:r>
            <a:r>
              <a:rPr lang="de-DE" sz="3600"/>
              <a:t> </a:t>
            </a:r>
            <a:r>
              <a:rPr lang="de-DE" sz="3600" err="1"/>
              <a:t>available</a:t>
            </a:r>
            <a:r>
              <a:rPr lang="de-DE" sz="3600"/>
              <a:t> </a:t>
            </a:r>
            <a:r>
              <a:rPr lang="de-DE" sz="3600" err="1"/>
              <a:t>to</a:t>
            </a:r>
            <a:r>
              <a:rPr lang="de-DE" sz="3600"/>
              <a:t> </a:t>
            </a:r>
          </a:p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835C91-42FC-EBCF-A7FA-806984A1BD24}"/>
              </a:ext>
            </a:extLst>
          </p:cNvPr>
          <p:cNvSpPr txBox="1"/>
          <p:nvPr/>
        </p:nvSpPr>
        <p:spPr>
          <a:xfrm>
            <a:off x="1243174" y="2989780"/>
            <a:ext cx="10110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all PhD </a:t>
            </a:r>
            <a:r>
              <a:rPr lang="de-DE" sz="3200" dirty="0" err="1"/>
              <a:t>students</a:t>
            </a:r>
            <a:r>
              <a:rPr lang="de-DE" sz="3200" dirty="0"/>
              <a:t> </a:t>
            </a:r>
            <a:r>
              <a:rPr lang="de-DE" sz="3200" dirty="0" err="1"/>
              <a:t>who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registered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 POLMAR </a:t>
            </a:r>
            <a:r>
              <a:rPr lang="de-DE" sz="3200" dirty="0" err="1"/>
              <a:t>graduate</a:t>
            </a:r>
            <a:r>
              <a:rPr lang="de-DE" sz="3200" dirty="0"/>
              <a:t> </a:t>
            </a:r>
            <a:r>
              <a:rPr lang="de-DE" sz="3200" dirty="0" err="1"/>
              <a:t>school</a:t>
            </a:r>
            <a:r>
              <a:rPr lang="de-DE" sz="3200" dirty="0"/>
              <a:t> </a:t>
            </a:r>
          </a:p>
          <a:p>
            <a:r>
              <a:rPr lang="de-DE" sz="3200" dirty="0"/>
              <a:t>and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 err="1"/>
              <a:t>who</a:t>
            </a:r>
            <a:r>
              <a:rPr lang="de-DE" sz="3200" dirty="0"/>
              <a:t> </a:t>
            </a:r>
            <a:r>
              <a:rPr lang="de-DE" sz="3200" dirty="0" err="1"/>
              <a:t>supplied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POLMAR </a:t>
            </a:r>
            <a:r>
              <a:rPr lang="de-DE" sz="3200" dirty="0" err="1"/>
              <a:t>protocols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their</a:t>
            </a:r>
            <a:r>
              <a:rPr lang="de-DE" sz="3200" dirty="0"/>
              <a:t> Thesis Advisory Committee </a:t>
            </a:r>
            <a:r>
              <a:rPr lang="de-DE" sz="3200" dirty="0" err="1"/>
              <a:t>meetings</a:t>
            </a:r>
            <a:r>
              <a:rPr lang="de-DE" sz="3200" dirty="0"/>
              <a:t> </a:t>
            </a:r>
            <a:r>
              <a:rPr lang="de-DE" sz="3200" dirty="0" err="1"/>
              <a:t>within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last 6 </a:t>
            </a:r>
            <a:r>
              <a:rPr lang="de-DE" sz="3200" dirty="0" err="1"/>
              <a:t>months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57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1ECB0-2888-982B-376F-2BBADCDF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531"/>
          </a:xfrm>
        </p:spPr>
        <p:txBody>
          <a:bodyPr>
            <a:normAutofit/>
          </a:bodyPr>
          <a:lstStyle/>
          <a:p>
            <a:r>
              <a:rPr lang="de-DE" sz="3600" b="1" dirty="0"/>
              <a:t>The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POLMAR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Qualification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grant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/>
              <a:t>consists</a:t>
            </a:r>
            <a:r>
              <a:rPr lang="de-DE" sz="3600" b="1" dirty="0"/>
              <a:t> </a:t>
            </a:r>
            <a:r>
              <a:rPr lang="de-DE" sz="3600" b="1" dirty="0" err="1"/>
              <a:t>of</a:t>
            </a: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261421-F84C-35E6-9AD7-2C7491CA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5"/>
            <a:ext cx="10515600" cy="31130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/>
              <a:t>a </a:t>
            </a:r>
            <a:r>
              <a:rPr lang="de-DE" sz="3600" err="1"/>
              <a:t>budget</a:t>
            </a:r>
            <a:r>
              <a:rPr lang="de-DE" sz="3600"/>
              <a:t> </a:t>
            </a:r>
            <a:r>
              <a:rPr lang="de-DE" sz="3600" err="1"/>
              <a:t>of</a:t>
            </a:r>
            <a:r>
              <a:rPr lang="de-DE" sz="3600"/>
              <a:t> 500 Euro per </a:t>
            </a:r>
            <a:r>
              <a:rPr lang="de-DE" sz="3600" err="1"/>
              <a:t>year</a:t>
            </a:r>
            <a:r>
              <a:rPr lang="de-DE" sz="3600"/>
              <a:t> and PhD </a:t>
            </a:r>
            <a:r>
              <a:rPr lang="de-DE" sz="3600" err="1"/>
              <a:t>candidate</a:t>
            </a:r>
            <a:r>
              <a:rPr lang="de-DE" sz="3600"/>
              <a:t> (max.  1500 Euro in total) </a:t>
            </a:r>
          </a:p>
          <a:p>
            <a:pPr>
              <a:lnSpc>
                <a:spcPct val="100000"/>
              </a:lnSpc>
            </a:pPr>
            <a:r>
              <a:rPr lang="de-DE" sz="3600" err="1"/>
              <a:t>for</a:t>
            </a:r>
            <a:r>
              <a:rPr lang="de-DE" sz="3600"/>
              <a:t> external </a:t>
            </a:r>
            <a:r>
              <a:rPr lang="de-DE" sz="3600" err="1"/>
              <a:t>training</a:t>
            </a:r>
            <a:r>
              <a:rPr lang="de-DE" sz="3600"/>
              <a:t> </a:t>
            </a:r>
            <a:r>
              <a:rPr lang="de-DE" sz="3600" err="1"/>
              <a:t>measures</a:t>
            </a:r>
            <a:r>
              <a:rPr lang="de-DE" sz="3600"/>
              <a:t> in </a:t>
            </a:r>
            <a:r>
              <a:rPr lang="de-DE" sz="3600" err="1"/>
              <a:t>addition</a:t>
            </a:r>
            <a:r>
              <a:rPr lang="de-DE" sz="3600"/>
              <a:t> </a:t>
            </a:r>
            <a:r>
              <a:rPr lang="de-DE" sz="3600" err="1"/>
              <a:t>to</a:t>
            </a:r>
            <a:r>
              <a:rPr lang="de-DE" sz="3600"/>
              <a:t> </a:t>
            </a:r>
            <a:r>
              <a:rPr lang="de-DE" sz="3600" err="1"/>
              <a:t>the</a:t>
            </a:r>
            <a:r>
              <a:rPr lang="de-DE" sz="3600"/>
              <a:t> POLMAR </a:t>
            </a:r>
            <a:r>
              <a:rPr lang="de-DE" sz="3600" err="1"/>
              <a:t>program</a:t>
            </a:r>
            <a:r>
              <a:rPr lang="de-DE" sz="3600"/>
              <a:t>, e.g. Summer/ Winter Schools, </a:t>
            </a:r>
            <a:r>
              <a:rPr lang="de-DE" sz="3600" err="1"/>
              <a:t>scientific</a:t>
            </a:r>
            <a:r>
              <a:rPr lang="de-DE" sz="3600"/>
              <a:t> </a:t>
            </a:r>
            <a:r>
              <a:rPr lang="de-DE" sz="3600" err="1"/>
              <a:t>methods</a:t>
            </a:r>
            <a:r>
              <a:rPr lang="de-DE" sz="3600"/>
              <a:t> </a:t>
            </a:r>
            <a:r>
              <a:rPr lang="de-DE" sz="3600" err="1"/>
              <a:t>trainings</a:t>
            </a:r>
            <a:r>
              <a:rPr lang="de-DE" sz="3600"/>
              <a:t>, </a:t>
            </a:r>
            <a:r>
              <a:rPr lang="de-DE" sz="3600" err="1"/>
              <a:t>language</a:t>
            </a:r>
            <a:r>
              <a:rPr lang="de-DE" sz="3600"/>
              <a:t> </a:t>
            </a:r>
            <a:r>
              <a:rPr lang="de-DE" sz="3600" err="1"/>
              <a:t>courses</a:t>
            </a:r>
            <a:r>
              <a:rPr lang="de-DE" sz="3600"/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A34246-0A0E-B46A-C902-8616A238D6E5}"/>
              </a:ext>
            </a:extLst>
          </p:cNvPr>
          <p:cNvSpPr txBox="1"/>
          <p:nvPr/>
        </p:nvSpPr>
        <p:spPr>
          <a:xfrm>
            <a:off x="1118170" y="4849402"/>
            <a:ext cx="9955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i="1"/>
              <a:t>(</a:t>
            </a:r>
            <a:r>
              <a:rPr lang="de-DE" sz="3200" i="1" err="1"/>
              <a:t>Mandatory</a:t>
            </a:r>
            <a:r>
              <a:rPr lang="de-DE" sz="3200" i="1"/>
              <a:t> </a:t>
            </a:r>
            <a:r>
              <a:rPr lang="de-DE" sz="3200" i="1" err="1"/>
              <a:t>courses</a:t>
            </a:r>
            <a:r>
              <a:rPr lang="de-DE" sz="3200" i="1"/>
              <a:t> </a:t>
            </a:r>
            <a:r>
              <a:rPr lang="de-DE" sz="3200" i="1" err="1"/>
              <a:t>that</a:t>
            </a:r>
            <a:r>
              <a:rPr lang="de-DE" sz="3200" i="1"/>
              <a:t> </a:t>
            </a:r>
            <a:r>
              <a:rPr lang="de-DE" sz="3200" i="1" err="1"/>
              <a:t>are</a:t>
            </a:r>
            <a:r>
              <a:rPr lang="de-DE" sz="3200" i="1"/>
              <a:t> </a:t>
            </a:r>
            <a:r>
              <a:rPr lang="de-DE" sz="3200" i="1" err="1"/>
              <a:t>necessary</a:t>
            </a:r>
            <a:r>
              <a:rPr lang="de-DE" sz="3200" i="1"/>
              <a:t> </a:t>
            </a:r>
            <a:r>
              <a:rPr lang="de-DE" sz="3200" i="1" err="1"/>
              <a:t>for</a:t>
            </a:r>
            <a:r>
              <a:rPr lang="de-DE" sz="3200" i="1"/>
              <a:t> </a:t>
            </a:r>
            <a:r>
              <a:rPr lang="de-DE" sz="3200" i="1" err="1"/>
              <a:t>expedition</a:t>
            </a:r>
            <a:r>
              <a:rPr lang="de-DE" sz="3200" i="1"/>
              <a:t> </a:t>
            </a:r>
            <a:r>
              <a:rPr lang="de-DE" sz="3200" i="1" err="1"/>
              <a:t>participation</a:t>
            </a:r>
            <a:r>
              <a:rPr lang="de-DE" sz="3200" i="1"/>
              <a:t> </a:t>
            </a:r>
            <a:r>
              <a:rPr lang="de-DE" sz="3200" i="1" err="1"/>
              <a:t>or</a:t>
            </a:r>
            <a:r>
              <a:rPr lang="de-DE" sz="3200" i="1"/>
              <a:t> </a:t>
            </a:r>
            <a:r>
              <a:rPr lang="de-DE" sz="3200" i="1" err="1"/>
              <a:t>laboratory</a:t>
            </a:r>
            <a:r>
              <a:rPr lang="de-DE" sz="3200" i="1"/>
              <a:t> </a:t>
            </a:r>
            <a:r>
              <a:rPr lang="de-DE" sz="3200" i="1" err="1"/>
              <a:t>use</a:t>
            </a:r>
            <a:r>
              <a:rPr lang="de-DE" sz="3200" i="1"/>
              <a:t>, e.g. </a:t>
            </a:r>
            <a:r>
              <a:rPr lang="de-DE" sz="3200" i="1" err="1"/>
              <a:t>safety</a:t>
            </a:r>
            <a:r>
              <a:rPr lang="de-DE" sz="3200" i="1"/>
              <a:t> </a:t>
            </a:r>
            <a:r>
              <a:rPr lang="de-DE" sz="3200" i="1" err="1"/>
              <a:t>training</a:t>
            </a:r>
            <a:r>
              <a:rPr lang="de-DE" sz="3200" i="1"/>
              <a:t>, </a:t>
            </a:r>
            <a:r>
              <a:rPr lang="de-DE" sz="3200" i="1" err="1"/>
              <a:t>shooting</a:t>
            </a:r>
            <a:r>
              <a:rPr lang="de-DE" sz="3200" i="1"/>
              <a:t> </a:t>
            </a:r>
            <a:r>
              <a:rPr lang="de-DE" sz="3200" i="1" err="1"/>
              <a:t>courses</a:t>
            </a:r>
            <a:r>
              <a:rPr lang="de-DE" sz="3200" i="1"/>
              <a:t>, </a:t>
            </a:r>
            <a:r>
              <a:rPr lang="de-DE" sz="3200" i="1" err="1"/>
              <a:t>are</a:t>
            </a:r>
            <a:r>
              <a:rPr lang="de-DE" sz="3200" i="1"/>
              <a:t> </a:t>
            </a:r>
            <a:r>
              <a:rPr lang="de-DE" sz="3200" i="1" err="1"/>
              <a:t>excluded</a:t>
            </a:r>
            <a:r>
              <a:rPr lang="de-DE" sz="3200" i="1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5900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B31CC-02DF-5296-C3AE-635F9FAD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22" y="395947"/>
            <a:ext cx="10987355" cy="132556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3. POLMAR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short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-term Research Grant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051F8B-44F5-E169-638C-A5216A82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753"/>
            <a:ext cx="10515600" cy="3445018"/>
          </a:xfrm>
        </p:spPr>
        <p:txBody>
          <a:bodyPr>
            <a:normAutofit/>
          </a:bodyPr>
          <a:lstStyle/>
          <a:p>
            <a:r>
              <a:rPr lang="de-DE" sz="3600" err="1"/>
              <a:t>Please</a:t>
            </a:r>
            <a:r>
              <a:rPr lang="de-DE" sz="3600"/>
              <a:t> check </a:t>
            </a:r>
            <a:r>
              <a:rPr lang="de-DE" sz="3600" err="1"/>
              <a:t>individually</a:t>
            </a:r>
            <a:r>
              <a:rPr lang="de-DE" sz="3600"/>
              <a:t> </a:t>
            </a:r>
            <a:r>
              <a:rPr lang="de-DE" sz="3600" err="1"/>
              <a:t>with</a:t>
            </a:r>
            <a:r>
              <a:rPr lang="de-DE" sz="3600"/>
              <a:t> POLMAR (</a:t>
            </a:r>
            <a:r>
              <a:rPr lang="de-DE" sz="3600">
                <a:hlinkClick r:id="rId2"/>
              </a:rPr>
              <a:t>info.polmar@awi.de</a:t>
            </a:r>
            <a:r>
              <a:rPr lang="de-DE" sz="3600"/>
              <a:t>)</a:t>
            </a:r>
          </a:p>
          <a:p>
            <a:pPr marL="0" indent="0">
              <a:buNone/>
            </a:pPr>
            <a:endParaRPr lang="de-DE" sz="3600"/>
          </a:p>
          <a:p>
            <a:r>
              <a:rPr lang="de-DE" sz="3600" err="1"/>
              <a:t>For</a:t>
            </a:r>
            <a:r>
              <a:rPr lang="de-DE" sz="3600"/>
              <a:t> </a:t>
            </a:r>
            <a:r>
              <a:rPr lang="de-DE" sz="3600" err="1"/>
              <a:t>first</a:t>
            </a:r>
            <a:r>
              <a:rPr lang="de-DE" sz="3600"/>
              <a:t> </a:t>
            </a:r>
            <a:r>
              <a:rPr lang="de-DE" sz="3600" err="1"/>
              <a:t>information</a:t>
            </a:r>
            <a:r>
              <a:rPr lang="de-DE" sz="3600"/>
              <a:t>, </a:t>
            </a:r>
            <a:r>
              <a:rPr lang="de-DE" sz="3600" err="1"/>
              <a:t>see</a:t>
            </a:r>
            <a:r>
              <a:rPr lang="de-DE" sz="3600"/>
              <a:t>    </a:t>
            </a:r>
            <a:r>
              <a:rPr lang="de-DE" sz="3600">
                <a:hlinkClick r:id="rId3"/>
              </a:rPr>
              <a:t>https://intranet.awi.de/forschung/phd-office/travel-support/polmar-short-term-research-grant.html</a:t>
            </a:r>
            <a:r>
              <a:rPr lang="de-DE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68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CFDD7-81AF-D9B3-2A75-54982C90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41683" cy="1325563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How</a:t>
            </a: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to</a:t>
            </a: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conquer</a:t>
            </a: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the</a:t>
            </a: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red</a:t>
            </a: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tape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0488691-178C-B91F-3B2A-22AECC888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4166" y="850458"/>
            <a:ext cx="4587035" cy="435133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38724AB-19CE-82EA-A7E5-0231C7B311DE}"/>
              </a:ext>
            </a:extLst>
          </p:cNvPr>
          <p:cNvSpPr txBox="1"/>
          <p:nvPr/>
        </p:nvSpPr>
        <p:spPr>
          <a:xfrm>
            <a:off x="838200" y="2027283"/>
            <a:ext cx="6766932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effectLst/>
              </a:rPr>
              <a:t>Check: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3600" dirty="0"/>
              <a:t>Am I </a:t>
            </a:r>
            <a:r>
              <a:rPr lang="de-DE" sz="3600" dirty="0" err="1"/>
              <a:t>applicable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finance</a:t>
            </a:r>
            <a:r>
              <a:rPr lang="de-DE" sz="3600" dirty="0"/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3600" dirty="0" err="1"/>
              <a:t>Does</a:t>
            </a:r>
            <a:r>
              <a:rPr lang="de-DE" sz="3600" dirty="0"/>
              <a:t> </a:t>
            </a:r>
            <a:r>
              <a:rPr lang="de-DE" sz="3600" dirty="0" err="1"/>
              <a:t>my</a:t>
            </a:r>
            <a:r>
              <a:rPr lang="de-DE" sz="3600" dirty="0"/>
              <a:t> superior support </a:t>
            </a:r>
            <a:r>
              <a:rPr lang="de-DE" sz="3600" dirty="0" err="1"/>
              <a:t>my</a:t>
            </a:r>
            <a:endParaRPr lang="de-DE" sz="3600" dirty="0"/>
          </a:p>
          <a:p>
            <a:r>
              <a:rPr lang="de-DE" sz="3600" dirty="0"/>
              <a:t>   </a:t>
            </a:r>
            <a:r>
              <a:rPr lang="de-DE" sz="3600" dirty="0" err="1"/>
              <a:t>participation</a:t>
            </a:r>
            <a:r>
              <a:rPr lang="de-DE" sz="3600" dirty="0"/>
              <a:t> in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conference</a:t>
            </a:r>
            <a:r>
              <a:rPr lang="de-DE" sz="3600" dirty="0"/>
              <a:t> /</a:t>
            </a:r>
          </a:p>
          <a:p>
            <a:r>
              <a:rPr lang="de-DE" sz="3600" dirty="0"/>
              <a:t>   </a:t>
            </a:r>
            <a:r>
              <a:rPr lang="de-DE" sz="3600" dirty="0" err="1"/>
              <a:t>training</a:t>
            </a:r>
            <a:r>
              <a:rPr lang="de-DE" sz="3600" dirty="0"/>
              <a:t> </a:t>
            </a:r>
            <a:r>
              <a:rPr lang="de-DE" sz="3600" dirty="0" err="1"/>
              <a:t>course</a:t>
            </a:r>
            <a:r>
              <a:rPr lang="de-DE" sz="3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6816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07E96A-C183-FAEC-F983-D23617A8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420914"/>
            <a:ext cx="10860640" cy="5733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100" b="1" err="1"/>
              <a:t>Which</a:t>
            </a:r>
            <a:r>
              <a:rPr lang="de-DE" sz="5100" b="1"/>
              <a:t> </a:t>
            </a:r>
            <a:r>
              <a:rPr lang="de-DE" sz="5100" b="1" err="1"/>
              <a:t>requirements</a:t>
            </a:r>
            <a:r>
              <a:rPr lang="de-DE" sz="5100" b="1"/>
              <a:t> do </a:t>
            </a:r>
            <a:r>
              <a:rPr lang="de-DE" sz="5100" b="1" err="1"/>
              <a:t>you</a:t>
            </a:r>
            <a:r>
              <a:rPr lang="de-DE" sz="5100" b="1"/>
              <a:t> </a:t>
            </a:r>
            <a:r>
              <a:rPr lang="de-DE" sz="5100" b="1" err="1"/>
              <a:t>have</a:t>
            </a:r>
            <a:r>
              <a:rPr lang="de-DE" sz="5100" b="1"/>
              <a:t> </a:t>
            </a:r>
            <a:r>
              <a:rPr lang="de-DE" sz="5100" b="1" err="1"/>
              <a:t>to</a:t>
            </a:r>
            <a:r>
              <a:rPr lang="de-DE" sz="5100" b="1"/>
              <a:t> </a:t>
            </a:r>
            <a:r>
              <a:rPr lang="de-DE" sz="5100" b="1" err="1"/>
              <a:t>fulfill</a:t>
            </a:r>
            <a:r>
              <a:rPr lang="de-DE" sz="5100" b="1"/>
              <a:t>?</a:t>
            </a:r>
          </a:p>
          <a:p>
            <a:pPr marL="0" indent="0">
              <a:buNone/>
            </a:pPr>
            <a:endParaRPr lang="de-DE" b="1"/>
          </a:p>
          <a:p>
            <a:r>
              <a:rPr lang="de-DE" sz="3900" err="1"/>
              <a:t>You</a:t>
            </a:r>
            <a:r>
              <a:rPr lang="de-DE" sz="3900"/>
              <a:t> </a:t>
            </a:r>
            <a:r>
              <a:rPr lang="de-DE" sz="3900" err="1"/>
              <a:t>must</a:t>
            </a:r>
            <a:r>
              <a:rPr lang="de-DE" sz="3900"/>
              <a:t> </a:t>
            </a:r>
            <a:r>
              <a:rPr lang="de-DE" sz="3900" err="1"/>
              <a:t>be</a:t>
            </a:r>
            <a:r>
              <a:rPr lang="de-DE" sz="3900"/>
              <a:t> registered </a:t>
            </a:r>
            <a:r>
              <a:rPr lang="de-DE" sz="3900" err="1"/>
              <a:t>with</a:t>
            </a:r>
            <a:r>
              <a:rPr lang="de-DE" sz="3900"/>
              <a:t> AWI PhD </a:t>
            </a:r>
            <a:r>
              <a:rPr lang="de-DE" sz="3900" err="1"/>
              <a:t>office</a:t>
            </a:r>
            <a:r>
              <a:rPr lang="de-DE" sz="3900"/>
              <a:t> POLMAR. (</a:t>
            </a:r>
            <a:r>
              <a:rPr lang="de-DE" sz="3900">
                <a:hlinkClick r:id="rId2"/>
              </a:rPr>
              <a:t>https://intranet.awi.de/forschung/phd-office/phd-registration.html</a:t>
            </a:r>
            <a:r>
              <a:rPr lang="de-DE" sz="3900"/>
              <a:t>)</a:t>
            </a:r>
          </a:p>
          <a:p>
            <a:endParaRPr lang="de-DE"/>
          </a:p>
          <a:p>
            <a:pPr>
              <a:lnSpc>
                <a:spcPct val="100000"/>
              </a:lnSpc>
            </a:pPr>
            <a:r>
              <a:rPr lang="de-DE" sz="3900" err="1"/>
              <a:t>You</a:t>
            </a:r>
            <a:r>
              <a:rPr lang="de-DE" sz="3900"/>
              <a:t> </a:t>
            </a:r>
            <a:r>
              <a:rPr lang="de-DE" sz="3900" err="1"/>
              <a:t>must</a:t>
            </a:r>
            <a:r>
              <a:rPr lang="de-DE" sz="3900"/>
              <a:t> </a:t>
            </a:r>
            <a:r>
              <a:rPr lang="de-DE" sz="3900" err="1"/>
              <a:t>have</a:t>
            </a:r>
            <a:r>
              <a:rPr lang="de-DE" sz="3900"/>
              <a:t> </a:t>
            </a:r>
            <a:r>
              <a:rPr lang="de-DE" sz="3900" err="1"/>
              <a:t>submitted</a:t>
            </a:r>
            <a:r>
              <a:rPr lang="de-DE" sz="3900"/>
              <a:t> </a:t>
            </a:r>
            <a:r>
              <a:rPr lang="de-DE" sz="3900" err="1"/>
              <a:t>protocols</a:t>
            </a:r>
            <a:r>
              <a:rPr lang="de-DE" sz="3900"/>
              <a:t> </a:t>
            </a:r>
            <a:r>
              <a:rPr lang="de-DE" sz="3900" err="1"/>
              <a:t>of</a:t>
            </a:r>
            <a:r>
              <a:rPr lang="de-DE" sz="3900"/>
              <a:t> </a:t>
            </a:r>
            <a:r>
              <a:rPr lang="de-DE" sz="3900" err="1"/>
              <a:t>your</a:t>
            </a:r>
            <a:r>
              <a:rPr lang="de-DE" sz="3900"/>
              <a:t> </a:t>
            </a:r>
            <a:r>
              <a:rPr lang="de-DE" sz="3900" err="1"/>
              <a:t>regular</a:t>
            </a:r>
            <a:r>
              <a:rPr lang="de-DE" sz="3900"/>
              <a:t> TAC </a:t>
            </a:r>
            <a:r>
              <a:rPr lang="de-DE" sz="3900" err="1"/>
              <a:t>meetings</a:t>
            </a:r>
            <a:r>
              <a:rPr lang="de-DE" sz="3900"/>
              <a:t> </a:t>
            </a:r>
            <a:r>
              <a:rPr lang="de-DE" sz="3900" err="1"/>
              <a:t>to</a:t>
            </a:r>
            <a:r>
              <a:rPr lang="de-DE" sz="3900"/>
              <a:t> POLMAR (</a:t>
            </a:r>
            <a:r>
              <a:rPr lang="de-DE" sz="3900">
                <a:hlinkClick r:id="rId3"/>
              </a:rPr>
              <a:t>info.polmar@awi.de</a:t>
            </a:r>
            <a:r>
              <a:rPr lang="de-DE" sz="3900"/>
              <a:t>) </a:t>
            </a:r>
            <a:r>
              <a:rPr lang="de-DE" sz="3900" err="1"/>
              <a:t>within</a:t>
            </a:r>
            <a:r>
              <a:rPr lang="de-DE" sz="3900"/>
              <a:t> </a:t>
            </a:r>
            <a:r>
              <a:rPr lang="de-DE" sz="3900" err="1"/>
              <a:t>the</a:t>
            </a:r>
            <a:r>
              <a:rPr lang="de-DE" sz="3900"/>
              <a:t> </a:t>
            </a:r>
            <a:r>
              <a:rPr lang="de-DE" sz="3900" err="1"/>
              <a:t>previous</a:t>
            </a:r>
            <a:r>
              <a:rPr lang="de-DE" sz="3900"/>
              <a:t> 6 </a:t>
            </a:r>
            <a:r>
              <a:rPr lang="de-DE" sz="3900" err="1"/>
              <a:t>months</a:t>
            </a:r>
            <a:r>
              <a:rPr lang="de-DE" sz="3900"/>
              <a:t>.</a:t>
            </a:r>
          </a:p>
          <a:p>
            <a:pPr marL="0" indent="0">
              <a:buNone/>
            </a:pPr>
            <a:endParaRPr lang="de-DE" sz="4600"/>
          </a:p>
        </p:txBody>
      </p:sp>
    </p:spTree>
    <p:extLst>
      <p:ext uri="{BB962C8B-B14F-4D97-AF65-F5344CB8AC3E}">
        <p14:creationId xmlns:p14="http://schemas.microsoft.com/office/powerpoint/2010/main" val="105553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Macintosh PowerPoint</Application>
  <PresentationFormat>Breitbild</PresentationFormat>
  <Paragraphs>106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Times New Roman</vt:lpstr>
      <vt:lpstr>Office</vt:lpstr>
      <vt:lpstr>Travel Grants For Dummies</vt:lpstr>
      <vt:lpstr>What can I apply for?</vt:lpstr>
      <vt:lpstr>Who is applicable for grants from POLMAR Conference Funds?</vt:lpstr>
      <vt:lpstr>PowerPoint-Präsentation</vt:lpstr>
      <vt:lpstr>2. Who is applicable for a      POLMAR Qualification Grant?</vt:lpstr>
      <vt:lpstr>The POLMAR Qualification grant consists of</vt:lpstr>
      <vt:lpstr>3. POLMAR short-term Research Grant</vt:lpstr>
      <vt:lpstr>How to conquer the red tape</vt:lpstr>
      <vt:lpstr>PowerPoint-Präsentation</vt:lpstr>
      <vt:lpstr>PowerPoint-Präsentation</vt:lpstr>
      <vt:lpstr>The paperwork </vt:lpstr>
      <vt:lpstr>PowerPoint-Präsentation</vt:lpstr>
      <vt:lpstr>You are an AWI employee</vt:lpstr>
      <vt:lpstr>PowerPoint-Präsentation</vt:lpstr>
      <vt:lpstr>PowerPoint-Präsentation</vt:lpstr>
      <vt:lpstr>You are at AWI on a scholarship or grant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Grants for Dummies</dc:title>
  <dc:creator>Microsoft Office User</dc:creator>
  <cp:lastModifiedBy>Microsoft Office User</cp:lastModifiedBy>
  <cp:revision>19</cp:revision>
  <dcterms:created xsi:type="dcterms:W3CDTF">2022-05-24T10:04:12Z</dcterms:created>
  <dcterms:modified xsi:type="dcterms:W3CDTF">2022-08-12T11:11:09Z</dcterms:modified>
</cp:coreProperties>
</file>