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8" r:id="rId2"/>
    <p:sldId id="2183" r:id="rId3"/>
    <p:sldId id="2184" r:id="rId4"/>
    <p:sldId id="2182" r:id="rId5"/>
    <p:sldId id="1518" r:id="rId6"/>
    <p:sldId id="2176" r:id="rId7"/>
    <p:sldId id="2177" r:id="rId8"/>
    <p:sldId id="2178" r:id="rId9"/>
    <p:sldId id="2188" r:id="rId10"/>
    <p:sldId id="2187" r:id="rId11"/>
    <p:sldId id="372" r:id="rId12"/>
    <p:sldId id="302" r:id="rId13"/>
    <p:sldId id="3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F3"/>
    <a:srgbClr val="00A9FF"/>
    <a:srgbClr val="66B4EC"/>
    <a:srgbClr val="00A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F31C-17E0-47CB-B2D9-88F3BDBDA8CD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C2D468-998B-4054-9876-EE81C57D9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64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minutes radiative capture</a:t>
            </a:r>
          </a:p>
          <a:p>
            <a:r>
              <a:rPr lang="en-US" dirty="0"/>
              <a:t>12 minutes for recoil separators</a:t>
            </a:r>
          </a:p>
          <a:p>
            <a:r>
              <a:rPr lang="en-US" dirty="0"/>
              <a:t>12 minutes for science highlights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FA6A82-C43D-0E45-8BBC-3BA89641B4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656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36F2CD-A3BC-B364-8F3A-2489E739B5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83B8F4C-7653-60A3-2D96-7B35B3A060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6228E3-6614-E9C0-551B-5F159B043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1DC687-C15B-4BF0-1E7E-5D4C5891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0EB258-83C5-25C7-C94E-D22251E5A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46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556AAB-79AE-9D83-7D30-B99F14811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A66176D-EA1B-6CD6-3694-84D5C5ACC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18AB366-8F69-1D0E-A90F-08252E501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FB9335-1A3F-926D-DF50-4E2414BCF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3E9802A-530B-092D-7581-2CD412801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85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865C03F1-75E9-A03C-52C5-A6EA3F67B8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51A54A-915B-F7E6-E1A2-D117E9BB0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F7D3771-C0F8-13BC-BAB6-222150DA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0A4378-5B31-B483-0565-56286E12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3BC4BA7-7DCA-E38C-5FE2-5E4D7F01F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92426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80" y="204095"/>
            <a:ext cx="1947186" cy="350306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662725" y="2032777"/>
            <a:ext cx="3937851" cy="2082023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 b="1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661743" y="4114800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661743" y="6496971"/>
            <a:ext cx="1305077" cy="144991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2" name="Picture 7">
            <a:extLst>
              <a:ext uri="{FF2B5EF4-FFF2-40B4-BE49-F238E27FC236}">
                <a16:creationId xmlns:a16="http://schemas.microsoft.com/office/drawing/2014/main" id="{4C54D2B6-FC66-BBA6-47BC-2A16CF2083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48" y="2406315"/>
            <a:ext cx="2585576" cy="2070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7C73EDC-4F55-E982-A9B5-5E15F35778D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" r="2530"/>
          <a:stretch/>
        </p:blipFill>
        <p:spPr>
          <a:xfrm>
            <a:off x="5355727" y="177979"/>
            <a:ext cx="3098903" cy="24043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 close-up of a machine&#10;&#10;Description automatically generated">
            <a:extLst>
              <a:ext uri="{FF2B5EF4-FFF2-40B4-BE49-F238E27FC236}">
                <a16:creationId xmlns:a16="http://schemas.microsoft.com/office/drawing/2014/main" id="{231CB8BD-EB47-F50D-A6AF-493DB98A4C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t="13757" r="-889" b="496"/>
          <a:stretch/>
        </p:blipFill>
        <p:spPr>
          <a:xfrm rot="5400000">
            <a:off x="8976124" y="3960978"/>
            <a:ext cx="2269639" cy="2785466"/>
          </a:xfrm>
          <a:prstGeom prst="ellipse">
            <a:avLst/>
          </a:prstGeom>
          <a:ln>
            <a:noFill/>
          </a:ln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70226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428646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9288" y="65287"/>
            <a:ext cx="8953827" cy="65032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 b="1" i="0">
                <a:solidFill>
                  <a:srgbClr val="00A9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81471" y="2032777"/>
            <a:ext cx="8953827" cy="39393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buClr>
                <a:srgbClr val="00A9FF"/>
              </a:buClr>
              <a:buFont typeface="Wingdings" charset="2"/>
              <a:buChar char="§"/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4A78C-AFB0-39E6-F3EA-8223B0638E3A}"/>
              </a:ext>
            </a:extLst>
          </p:cNvPr>
          <p:cNvSpPr txBox="1"/>
          <p:nvPr userDrawn="1"/>
        </p:nvSpPr>
        <p:spPr>
          <a:xfrm rot="16200000">
            <a:off x="1011283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</p:spTree>
    <p:extLst>
      <p:ext uri="{BB962C8B-B14F-4D97-AF65-F5344CB8AC3E}">
        <p14:creationId xmlns:p14="http://schemas.microsoft.com/office/powerpoint/2010/main" val="1998509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61743" y="3814534"/>
            <a:ext cx="3938833" cy="900340"/>
          </a:xfrm>
          <a:prstGeom prst="rect">
            <a:avLst/>
          </a:prstGeom>
        </p:spPr>
        <p:txBody>
          <a:bodyPr tIns="0" anchor="b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39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651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ure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28284" y="-16387"/>
            <a:ext cx="5957888" cy="6899872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11403106" y="0"/>
            <a:ext cx="788893" cy="6858000"/>
          </a:xfrm>
          <a:prstGeom prst="rect">
            <a:avLst/>
          </a:prstGeom>
          <a:solidFill>
            <a:schemeClr val="bg1"/>
          </a:solidFill>
          <a:ln w="15875" cap="flat" cmpd="sng" algn="ctr">
            <a:noFill/>
            <a:prstDash val="soli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"/>
              <a:cs typeface="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22" y="204095"/>
            <a:ext cx="1947186" cy="35030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 rot="16200000">
            <a:off x="10098877" y="4771510"/>
            <a:ext cx="3514724" cy="503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Discovery,</a:t>
            </a:r>
          </a:p>
          <a:p>
            <a:pPr>
              <a:lnSpc>
                <a:spcPts val="1560"/>
              </a:lnSpc>
            </a:pPr>
            <a:r>
              <a:rPr lang="en-US" b="1" dirty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rPr>
              <a:t>accelerated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61743" y="2032776"/>
            <a:ext cx="3938833" cy="15819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61988" y="4493174"/>
            <a:ext cx="3938587" cy="78118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Social Handles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661743" y="4118554"/>
            <a:ext cx="3938587" cy="3746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 b="1">
                <a:solidFill>
                  <a:srgbClr val="00B0F0"/>
                </a:solidFill>
              </a:defRPr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716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ex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810132" y="205595"/>
            <a:ext cx="10450005" cy="1014516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2000" b="1" i="0">
                <a:solidFill>
                  <a:srgbClr val="00AAFF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Slide Title—Arial Bold 24-Cyan Blue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22325" y="1495425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573838" y="1495425"/>
            <a:ext cx="4686300" cy="690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 i="0" baseline="0">
                <a:solidFill>
                  <a:srgbClr val="00B0F0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Bulleted List-Arial Bold 20-Cyan Blue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822325" y="2570162"/>
            <a:ext cx="4968875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29" hasCustomPrompt="1"/>
          </p:nvPr>
        </p:nvSpPr>
        <p:spPr>
          <a:xfrm>
            <a:off x="6573838" y="2570161"/>
            <a:ext cx="4968875" cy="362343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 b="0" i="0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1400" b="0" i="0">
                <a:latin typeface="Arial" charset="0"/>
                <a:ea typeface="Arial" charset="0"/>
                <a:cs typeface="Arial" charset="0"/>
              </a:defRPr>
            </a:lvl2pPr>
            <a:lvl3pPr>
              <a:defRPr sz="1400" b="0" i="0">
                <a:latin typeface="Arial" charset="0"/>
                <a:ea typeface="Arial" charset="0"/>
                <a:cs typeface="Arial" charset="0"/>
              </a:defRPr>
            </a:lvl3pPr>
            <a:lvl4pPr>
              <a:defRPr sz="1400" b="0" i="0">
                <a:latin typeface="Arial" charset="0"/>
                <a:ea typeface="Arial" charset="0"/>
                <a:cs typeface="Arial" charset="0"/>
              </a:defRPr>
            </a:lvl4pPr>
            <a:lvl5pPr>
              <a:defRPr sz="14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/>
              <a:t>Arial Regular 20 is the default type for paragraphs (in black).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906BFBC-C296-9822-423D-5616737AC1F6}"/>
              </a:ext>
            </a:extLst>
          </p:cNvPr>
          <p:cNvSpPr txBox="1">
            <a:spLocks/>
          </p:cNvSpPr>
          <p:nvPr userDrawn="1"/>
        </p:nvSpPr>
        <p:spPr>
          <a:xfrm>
            <a:off x="11392788" y="979688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D22F896-40B5-4ADD-8801-0D06FADFA095}" type="slidenum">
              <a:rPr lang="en-US" smtClean="0">
                <a:solidFill>
                  <a:schemeClr val="bg2">
                    <a:lumMod val="10000"/>
                  </a:schemeClr>
                </a:solidFill>
                <a:latin typeface="Arial" panose="020B0604020202020204"/>
              </a:rPr>
              <a:pPr/>
              <a:t>‹#›</a:t>
            </a:fld>
            <a:endParaRPr lang="en-US" dirty="0">
              <a:solidFill>
                <a:schemeClr val="bg2">
                  <a:lumMod val="10000"/>
                </a:schemeClr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65485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niOfSurrey - 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575393"/>
            <a:ext cx="12192000" cy="282607"/>
          </a:xfrm>
          <a:prstGeom prst="rect">
            <a:avLst/>
          </a:prstGeom>
          <a:solidFill>
            <a:srgbClr val="203D7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Headline title goes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5257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defRPr>
            </a:lvl1pPr>
            <a:lvl2pPr>
              <a:defRPr sz="1800">
                <a:solidFill>
                  <a:srgbClr val="203D75"/>
                </a:solidFill>
                <a:latin typeface="Arial"/>
                <a:cs typeface="Arial"/>
              </a:defRPr>
            </a:lvl2pPr>
            <a:lvl3pPr>
              <a:defRPr sz="1800">
                <a:solidFill>
                  <a:srgbClr val="556169"/>
                </a:solidFill>
                <a:latin typeface="Arial"/>
                <a:cs typeface="Arial"/>
              </a:defRPr>
            </a:lvl3pPr>
            <a:lvl4pPr>
              <a:defRPr sz="1800">
                <a:solidFill>
                  <a:srgbClr val="006AA0"/>
                </a:solidFill>
                <a:latin typeface="Arial"/>
                <a:cs typeface="Arial"/>
              </a:defRPr>
            </a:lvl4pPr>
            <a:lvl5pPr>
              <a:defRPr sz="1800">
                <a:solidFill>
                  <a:srgbClr val="556169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6B0AF-0385-E74A-825E-6D737D1E37D6}" type="datetime2">
              <a:rPr lang="en-GB" smtClean="0"/>
              <a:t>Thursday, 19 September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25EC3-6C33-CC45-91BB-212F920403D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936626"/>
            <a:ext cx="11095256" cy="3841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556169"/>
                </a:solidFill>
                <a:latin typeface="Georgia"/>
                <a:cs typeface="Georgia"/>
              </a:defRPr>
            </a:lvl1pPr>
          </a:lstStyle>
          <a:p>
            <a:pPr lvl="0"/>
            <a:r>
              <a:rPr lang="en-US" dirty="0"/>
              <a:t>Sub line / Content Title goes here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878002"/>
            <a:ext cx="12240000" cy="0"/>
          </a:xfrm>
          <a:prstGeom prst="line">
            <a:avLst/>
          </a:prstGeom>
          <a:ln w="6350" cmpd="sng">
            <a:solidFill>
              <a:srgbClr val="203D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UniversityofSurreyColourPowerpoint.jpg">
            <a:extLst>
              <a:ext uri="{FF2B5EF4-FFF2-40B4-BE49-F238E27FC236}">
                <a16:creationId xmlns:a16="http://schemas.microsoft.com/office/drawing/2014/main" id="{781FDFE9-E7B0-1C41-9F3B-07EEECCE7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426" y="230941"/>
            <a:ext cx="1519312" cy="44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07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96EA0B-4C32-1DB1-BF8C-95D41A555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FD5C583-D4E2-F46D-D6DF-FD2CEAEBE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2D539F1-D292-C62B-10AF-9044FF0CB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8732D3-26EE-41F6-8E12-7113FFCA4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5E773C-F2F4-01E5-5E2D-2C95C5AFA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254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51358F-2E26-E18F-E9AB-B8AF74D08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1B358ED-0F36-D349-BFFE-CC28E1B05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D56672D-F5A2-8F2D-ECB9-4F6167A8B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4CFDF0-E307-1934-9FA6-B9C1C45B5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203A7A-97D2-3177-03C3-2201556B7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89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4ECD0-5957-A8DF-AB7D-ADC69EB8E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46F38E8-30F1-9646-A856-6F2083D1DB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8F63C6-CD67-E88E-8873-843626E43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F3287F-5131-6AFD-7A4C-B2F4C2D6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34B623-D56F-9D2D-F643-D0D552911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38C353-EBB5-7FF0-B987-BE3A492A8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337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BAAB0-B7AE-E372-698F-B97E513C4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CBD32B-1F42-2BE0-773E-B7ABBE245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69F91D3-E38F-4613-063F-4D4FF628A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E3BE75B-F635-684C-85FE-3FA35DF4C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C581648-376D-42B0-58F7-C2F3A4993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275852F-1EF3-263C-5C5D-52DDAE1C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036AC66-2A49-6787-4926-6CCE44158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91CF3AE-5AFD-0598-2573-39363E322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6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DCF5F-EEB3-44F9-A603-702FE1C16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A2B7310-25B4-4C72-44CF-D84F11A7F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3F8906-57AC-7895-89F9-CE53B90C9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4D62D6E-2FF8-40D1-285F-0A62CD524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1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853A46-CA92-A071-298F-BF3688D9B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D404DCF-76C9-2BB4-D46F-1EF6686E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B06237-C6DF-CA2B-30E4-7F527AD5E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7EA3A5-69EA-3723-FCD4-92AC544E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ABB240-1843-BB7C-2FAA-BEB965E01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385A5F-92DA-F053-6934-031463317C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4DE7CB2-E029-FD9B-AFBB-425C0759F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4DBF9B-6242-1BBA-0BD3-0D367EBC3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414D299-BF48-AC13-F7B5-7855E6FC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8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2EBA5D-11C8-45ED-25B8-6CEC43ED7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12BC42B-CC0C-88C9-4B54-CF4468242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41639F6-F018-4615-4303-DB4E38843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8D3255-8AF6-4318-23BA-22D38EFE1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1FFCC73-289A-62DE-5E3C-316F35CFC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D7CC645-7178-C34F-8D59-06B44B872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04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670F61B-8553-3F32-CF83-BDBD63F64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A715FD8-06B6-D40E-267D-EE4EAF0A6C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FC48CA-3EDD-95C2-EF0E-B87F22A71A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DD2CF-0738-45DA-9A36-5A207749EBEB}" type="datetimeFigureOut">
              <a:rPr lang="en-US" smtClean="0"/>
              <a:t>19-Sep-24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4D1277-C327-B243-D6F5-154CA4976C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C8CA73-8F2F-B2CD-799D-1D8CAFD0B4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54077-17BC-4ACE-BF71-443A91F168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664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5" r:id="rId15"/>
    <p:sldLayoutId id="2147483666" r:id="rId16"/>
    <p:sldLayoutId id="2147483667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95681" y="2663550"/>
            <a:ext cx="7095696" cy="2076021"/>
          </a:xfrm>
        </p:spPr>
        <p:txBody>
          <a:bodyPr>
            <a:normAutofit/>
          </a:bodyPr>
          <a:lstStyle/>
          <a:p>
            <a:r>
              <a:rPr lang="en-US" sz="3600" dirty="0"/>
              <a:t>Lifetime measurement of </a:t>
            </a:r>
            <a:br>
              <a:rPr lang="en-US" sz="3600" dirty="0"/>
            </a:br>
            <a:r>
              <a:rPr lang="en-US" sz="3600" dirty="0"/>
              <a:t>the dominant </a:t>
            </a:r>
            <a:r>
              <a:rPr lang="en-US" sz="3600" baseline="30000" dirty="0"/>
              <a:t>22</a:t>
            </a:r>
            <a:r>
              <a:rPr lang="en-US" sz="3600" dirty="0"/>
              <a:t>Na (</a:t>
            </a:r>
            <a:r>
              <a:rPr lang="en-US" sz="3600" dirty="0" err="1"/>
              <a:t>p,γ</a:t>
            </a:r>
            <a:r>
              <a:rPr lang="en-US" sz="3600" dirty="0"/>
              <a:t>) </a:t>
            </a:r>
            <a:r>
              <a:rPr lang="en-US" sz="3600" baseline="30000" dirty="0"/>
              <a:t>23</a:t>
            </a:r>
            <a:r>
              <a:rPr lang="en-US" sz="3600" dirty="0"/>
              <a:t>Mg resonance in novae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95681" y="4444835"/>
            <a:ext cx="4095787" cy="90034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Louis Wagner</a:t>
            </a:r>
          </a:p>
          <a:p>
            <a:r>
              <a:rPr lang="en-US" sz="1900" dirty="0"/>
              <a:t>Postdoc at TRIUMF </a:t>
            </a:r>
          </a:p>
          <a:p>
            <a:r>
              <a:rPr lang="en-US" sz="1900" dirty="0"/>
              <a:t>for the DSL2 collaboration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1D29FD5-2A92-352B-0101-784BE32A73D6}"/>
              </a:ext>
            </a:extLst>
          </p:cNvPr>
          <p:cNvSpPr txBox="1"/>
          <p:nvPr/>
        </p:nvSpPr>
        <p:spPr>
          <a:xfrm>
            <a:off x="1755154" y="5606442"/>
            <a:ext cx="24409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September 20</a:t>
            </a:r>
            <a:r>
              <a:rPr lang="en-US" sz="2000" baseline="30000" dirty="0"/>
              <a:t>th</a:t>
            </a:r>
            <a:r>
              <a:rPr lang="en-US" sz="2000" dirty="0"/>
              <a:t>, 2024</a:t>
            </a:r>
          </a:p>
          <a:p>
            <a:r>
              <a:rPr lang="en-US" sz="2000" dirty="0"/>
              <a:t>Dresden, Germany</a:t>
            </a:r>
          </a:p>
        </p:txBody>
      </p:sp>
      <p:pic>
        <p:nvPicPr>
          <p:cNvPr id="12" name="Picture 11" descr="A logo with a blue and yellow design&#10;&#10;Description automatically generated with medium confidence">
            <a:extLst>
              <a:ext uri="{FF2B5EF4-FFF2-40B4-BE49-F238E27FC236}">
                <a16:creationId xmlns:a16="http://schemas.microsoft.com/office/drawing/2014/main" id="{121785DC-93EA-F9BA-1F5B-326E92B0E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85" y="55031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792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4601FA-06E3-5414-7BFC-0105CB7C6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Line shape analysis for DSAM</a:t>
            </a:r>
            <a:endParaRPr lang="en-CA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15A4CA3-E22C-7605-C275-19AD8C8A7DB8}"/>
              </a:ext>
            </a:extLst>
          </p:cNvPr>
          <p:cNvSpPr txBox="1"/>
          <p:nvPr/>
        </p:nvSpPr>
        <p:spPr>
          <a:xfrm>
            <a:off x="4876855" y="1065588"/>
            <a:ext cx="6803869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en-US" sz="16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Markov chain Monte Carlo-based Bayesian statistical techniques will be applied to a simulation of the DSAM [9] using the following model parameter:</a:t>
            </a:r>
          </a:p>
          <a:p>
            <a:pPr marL="457200" indent="-457200" defTabSz="2194514" fontAlgn="auto">
              <a:spcBef>
                <a:spcPts val="600"/>
              </a:spcBef>
              <a:spcAft>
                <a:spcPts val="600"/>
              </a:spcAft>
              <a:buClr>
                <a:srgbClr val="00A8F3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Lifetime</a:t>
            </a:r>
          </a:p>
          <a:p>
            <a:pPr marL="457200" indent="-457200" defTabSz="2194514" fontAlgn="auto">
              <a:spcBef>
                <a:spcPts val="600"/>
              </a:spcBef>
              <a:spcAft>
                <a:spcPts val="600"/>
              </a:spcAft>
              <a:buClr>
                <a:srgbClr val="00A8F3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γ-ray energy</a:t>
            </a:r>
          </a:p>
          <a:p>
            <a:pPr marL="457200" indent="-457200" defTabSz="2194514" fontAlgn="auto">
              <a:spcBef>
                <a:spcPts val="600"/>
              </a:spcBef>
              <a:spcAft>
                <a:spcPts val="600"/>
              </a:spcAft>
              <a:buClr>
                <a:srgbClr val="00A8F3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Background</a:t>
            </a:r>
          </a:p>
          <a:p>
            <a:pPr marL="457200" indent="-457200" defTabSz="2194514" fontAlgn="auto">
              <a:spcBef>
                <a:spcPts val="600"/>
              </a:spcBef>
              <a:spcAft>
                <a:spcPts val="600"/>
              </a:spcAft>
              <a:buClr>
                <a:srgbClr val="00A8F3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Stopping power of Au foil (SRIM)</a:t>
            </a:r>
          </a:p>
          <a:p>
            <a:pPr marL="457200" indent="-457200" defTabSz="2194514" fontAlgn="auto">
              <a:spcBef>
                <a:spcPts val="600"/>
              </a:spcBef>
              <a:spcAft>
                <a:spcPts val="600"/>
              </a:spcAft>
              <a:buClr>
                <a:srgbClr val="00A8F3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>
                <a:latin typeface="Arial"/>
                <a:cs typeface="Arial"/>
              </a:rPr>
              <a:t>Angular correlation between γ and </a:t>
            </a:r>
            <a:r>
              <a:rPr lang="en-US" sz="1600" dirty="0">
                <a:cs typeface="Calibri" panose="020F0502020204030204" pitchFamily="34" charset="0"/>
              </a:rPr>
              <a:t>α emission</a:t>
            </a:r>
          </a:p>
          <a:p>
            <a:pPr marL="457200" indent="-457200" defTabSz="2194514" fontAlgn="auto">
              <a:spcBef>
                <a:spcPts val="600"/>
              </a:spcBef>
              <a:spcAft>
                <a:spcPts val="600"/>
              </a:spcAft>
              <a:buClr>
                <a:srgbClr val="00A8F3"/>
              </a:buClr>
              <a:buSzPct val="150000"/>
              <a:buFont typeface="Wingdings" pitchFamily="2" charset="2"/>
              <a:buChar char="§"/>
              <a:defRPr/>
            </a:pPr>
            <a:r>
              <a:rPr lang="en-US" sz="1600" dirty="0" err="1">
                <a:latin typeface="Arial"/>
                <a:cs typeface="Calibri" panose="020F0502020204030204" pitchFamily="34" charset="0"/>
              </a:rPr>
              <a:t>HPGe</a:t>
            </a:r>
            <a:r>
              <a:rPr lang="en-US" sz="1600" dirty="0">
                <a:latin typeface="Arial"/>
                <a:cs typeface="Calibri" panose="020F0502020204030204" pitchFamily="34" charset="0"/>
              </a:rPr>
              <a:t> detector response function</a:t>
            </a:r>
          </a:p>
          <a:p>
            <a:pPr defTabSz="2194514" fontAlgn="auto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sz="1600" dirty="0">
                <a:latin typeface="Arial"/>
                <a:cs typeface="Calibri" panose="020F0502020204030204" pitchFamily="34" charset="0"/>
              </a:rPr>
              <a:t>Fitting the model to the </a:t>
            </a:r>
            <a:r>
              <a:rPr lang="en-US" sz="1600" dirty="0">
                <a:latin typeface="Arial"/>
                <a:cs typeface="Arial"/>
              </a:rPr>
              <a:t>γ-ray spectrum determines the likelihood, quantifying how well the model reproduces the data. Then MCMC algorithms generate a random walk through the parameter space. </a:t>
            </a:r>
          </a:p>
          <a:p>
            <a:pPr defTabSz="2194514" fontAlgn="auto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sz="1600" dirty="0">
                <a:latin typeface="Arial"/>
                <a:cs typeface="Arial"/>
              </a:rPr>
              <a:t>Each step is accepted or rejected according to the product of the prior and the likelihood to reproduce the measured observables. </a:t>
            </a:r>
          </a:p>
          <a:p>
            <a:pPr defTabSz="2194514" fontAlgn="auto">
              <a:spcBef>
                <a:spcPts val="600"/>
              </a:spcBef>
              <a:spcAft>
                <a:spcPts val="600"/>
              </a:spcAft>
              <a:buClr>
                <a:srgbClr val="FFCC05"/>
              </a:buClr>
              <a:buSzPct val="150000"/>
              <a:defRPr/>
            </a:pPr>
            <a:r>
              <a:rPr lang="en-US" sz="1600" dirty="0">
                <a:latin typeface="Arial"/>
                <a:cs typeface="Arial"/>
              </a:rPr>
              <a:t>In the end t</a:t>
            </a:r>
            <a:r>
              <a:rPr lang="en-GB" sz="1600" dirty="0">
                <a:latin typeface="Arial"/>
                <a:cs typeface="Arial"/>
              </a:rPr>
              <a:t>he lifetime and its uncertainty are extracted from the posterior probability distribution.</a:t>
            </a:r>
            <a:endParaRPr lang="en-US" sz="1600" dirty="0">
              <a:latin typeface="Arial"/>
              <a:cs typeface="Arial"/>
            </a:endParaRPr>
          </a:p>
        </p:txBody>
      </p:sp>
      <p:pic>
        <p:nvPicPr>
          <p:cNvPr id="3" name="Grafik 13">
            <a:extLst>
              <a:ext uri="{FF2B5EF4-FFF2-40B4-BE49-F238E27FC236}">
                <a16:creationId xmlns:a16="http://schemas.microsoft.com/office/drawing/2014/main" id="{BB64C61E-F232-470E-752D-C601D891F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551" y="1157045"/>
            <a:ext cx="4376929" cy="3357433"/>
          </a:xfrm>
          <a:prstGeom prst="rect">
            <a:avLst/>
          </a:prstGeom>
        </p:spPr>
      </p:pic>
      <p:sp>
        <p:nvSpPr>
          <p:cNvPr id="4" name="Textfeld 14">
            <a:extLst>
              <a:ext uri="{FF2B5EF4-FFF2-40B4-BE49-F238E27FC236}">
                <a16:creationId xmlns:a16="http://schemas.microsoft.com/office/drawing/2014/main" id="{998B9386-72D3-AF90-9F42-902CCEA0B138}"/>
              </a:ext>
            </a:extLst>
          </p:cNvPr>
          <p:cNvSpPr txBox="1"/>
          <p:nvPr/>
        </p:nvSpPr>
        <p:spPr>
          <a:xfrm>
            <a:off x="355638" y="4663519"/>
            <a:ext cx="4432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Workflow of the MCMC based Bayesian DSAM data analysis framework from </a:t>
            </a:r>
            <a:r>
              <a:rPr lang="fi-FI" altLang="en-US" sz="1600" dirty="0">
                <a:cs typeface="Helvetica Neue Regular" panose="02000503000000020004" pitchFamily="2" charset="0"/>
              </a:rPr>
              <a:t>[9] </a:t>
            </a:r>
            <a:endParaRPr lang="en-US" sz="16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355797-B885-8135-57CE-CF629991E455}"/>
              </a:ext>
            </a:extLst>
          </p:cNvPr>
          <p:cNvSpPr txBox="1"/>
          <p:nvPr/>
        </p:nvSpPr>
        <p:spPr>
          <a:xfrm>
            <a:off x="383551" y="6072671"/>
            <a:ext cx="4321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en-US" sz="1600" dirty="0">
                <a:cs typeface="Helvetica Neue Regular" panose="02000503000000020004" pitchFamily="2" charset="0"/>
              </a:rPr>
              <a:t>[9] L. J. Sun et al., Phys. Lett. B 839, 137801 (2023)</a:t>
            </a:r>
            <a:endParaRPr lang="en-US" altLang="en-US" sz="1600" dirty="0">
              <a:cs typeface="Helvetica Neue Regular" panose="02000503000000020004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6F1903-858B-5D07-9DBA-12972081D98C}"/>
              </a:ext>
            </a:extLst>
          </p:cNvPr>
          <p:cNvSpPr/>
          <p:nvPr/>
        </p:nvSpPr>
        <p:spPr>
          <a:xfrm>
            <a:off x="1640541" y="1157044"/>
            <a:ext cx="3119939" cy="33574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1571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FB89AB7-1101-6D4D-B1C9-00B92839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/ Outlook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6DA15E-DE4A-2749-AB09-2B2ED8BAE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1" y="1140106"/>
            <a:ext cx="9497953" cy="50639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/>
              <a:t>Summary</a:t>
            </a:r>
          </a:p>
          <a:p>
            <a:r>
              <a:rPr lang="en-US" sz="2000" dirty="0"/>
              <a:t>First experiment with the new setup DSL2 </a:t>
            </a:r>
          </a:p>
          <a:p>
            <a:r>
              <a:rPr lang="en-US" sz="2000" dirty="0"/>
              <a:t>Successful demonstration of improved setup =&gt; angular resolution and ~ x10 higher statistics per incident beam particles</a:t>
            </a:r>
          </a:p>
          <a:p>
            <a:r>
              <a:rPr lang="en-US" sz="2000" dirty="0"/>
              <a:t>Lifetime measurement of E</a:t>
            </a:r>
            <a:r>
              <a:rPr lang="en-US" sz="2000" baseline="-25000" dirty="0"/>
              <a:t>x</a:t>
            </a:r>
            <a:r>
              <a:rPr lang="en-US" sz="2000" dirty="0"/>
              <a:t>=7.785 MeV excited state in </a:t>
            </a:r>
            <a:r>
              <a:rPr lang="en-US" sz="2000" baseline="30000" dirty="0"/>
              <a:t>23</a:t>
            </a:r>
            <a:r>
              <a:rPr lang="en-US" sz="2000" dirty="0"/>
              <a:t>Mg to infer the resonance strength of the 204 keV resonance in </a:t>
            </a:r>
            <a:r>
              <a:rPr lang="en-US" sz="2000" baseline="30000" dirty="0"/>
              <a:t>22</a:t>
            </a:r>
            <a:r>
              <a:rPr lang="en-US" sz="2000" dirty="0"/>
              <a:t>Na (</a:t>
            </a:r>
            <a:r>
              <a:rPr lang="en-US" sz="2000" dirty="0" err="1"/>
              <a:t>p,γ</a:t>
            </a:r>
            <a:r>
              <a:rPr lang="en-US" sz="2000" dirty="0"/>
              <a:t>) </a:t>
            </a:r>
            <a:r>
              <a:rPr lang="en-US" sz="2000" baseline="30000" dirty="0"/>
              <a:t>23</a:t>
            </a:r>
            <a:r>
              <a:rPr lang="en-US" sz="2000" dirty="0"/>
              <a:t>Mg relevant for classical novae</a:t>
            </a:r>
            <a:endParaRPr lang="en-US" altLang="en-US" sz="2000" dirty="0">
              <a:latin typeface="Helvetica Neue Regular" panose="02000503000000020004" pitchFamily="2" charset="0"/>
              <a:cs typeface="Helvetica Neue Regular" panose="02000503000000020004" pitchFamily="2" charset="0"/>
            </a:endParaRP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issues due to contaminations in LLNL target but mainly insufficient statistics from low beam intensity</a:t>
            </a:r>
            <a:endParaRPr lang="en-US" sz="2000" dirty="0"/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Outlook</a:t>
            </a:r>
          </a:p>
          <a:p>
            <a:r>
              <a:rPr lang="en-US" sz="2000" dirty="0"/>
              <a:t>Analysis under way:</a:t>
            </a:r>
          </a:p>
          <a:p>
            <a:pPr lvl="1"/>
            <a:r>
              <a:rPr lang="en-US" sz="2000" dirty="0"/>
              <a:t>Improve </a:t>
            </a:r>
            <a:r>
              <a:rPr lang="el-GR" sz="2000" dirty="0"/>
              <a:t>α</a:t>
            </a:r>
            <a:r>
              <a:rPr lang="en-US" sz="2000" dirty="0"/>
              <a:t> particle gates in the PID to get cleaner peaks from deexcited </a:t>
            </a:r>
            <a:r>
              <a:rPr lang="en-US" sz="2000" baseline="30000" dirty="0"/>
              <a:t>23</a:t>
            </a:r>
            <a:r>
              <a:rPr lang="en-US" sz="2000" dirty="0"/>
              <a:t>Mg in </a:t>
            </a:r>
            <a:r>
              <a:rPr lang="en-US" sz="2000" dirty="0" err="1"/>
              <a:t>HPGe</a:t>
            </a:r>
            <a:r>
              <a:rPr lang="en-US" sz="2000" dirty="0"/>
              <a:t> γ spectrum </a:t>
            </a:r>
          </a:p>
          <a:p>
            <a:pPr lvl="1"/>
            <a:r>
              <a:rPr lang="en-US" sz="2000" dirty="0"/>
              <a:t>Feed the peak shapes to MCMC DSAM simulation as proof of principle</a:t>
            </a:r>
          </a:p>
          <a:p>
            <a:r>
              <a:rPr lang="en-US" sz="2000" dirty="0"/>
              <a:t>Run experiment with intended intensity of 3 </a:t>
            </a:r>
            <a:r>
              <a:rPr lang="en-US" sz="2000" dirty="0" err="1"/>
              <a:t>pnA</a:t>
            </a:r>
            <a:r>
              <a:rPr lang="en-US" sz="2000" dirty="0"/>
              <a:t>  </a:t>
            </a:r>
            <a:r>
              <a:rPr lang="en-US" sz="2000" baseline="30000" dirty="0"/>
              <a:t>24</a:t>
            </a:r>
            <a:r>
              <a:rPr lang="en-US" sz="2000" dirty="0"/>
              <a:t>Mg beam in fall to get sufficient statistics</a:t>
            </a:r>
          </a:p>
          <a:p>
            <a:r>
              <a:rPr lang="en-US" sz="2000" dirty="0"/>
              <a:t>Measure lifetime with fs precision to distinguish shell-model prediction (0.6 ... 1.7 fs) from existing experimental values (6 ... 18 fs) in literature</a:t>
            </a:r>
          </a:p>
        </p:txBody>
      </p:sp>
    </p:spTree>
    <p:extLst>
      <p:ext uri="{BB962C8B-B14F-4D97-AF65-F5344CB8AC3E}">
        <p14:creationId xmlns:p14="http://schemas.microsoft.com/office/powerpoint/2010/main" val="311546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1273" y="5609797"/>
            <a:ext cx="3938587" cy="3041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Follow us </a:t>
            </a:r>
            <a:r>
              <a:rPr lang="en-US" b="1" dirty="0"/>
              <a:t>@TRIUMFLab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1028" y="5235177"/>
            <a:ext cx="3938587" cy="374620"/>
          </a:xfrm>
        </p:spPr>
        <p:txBody>
          <a:bodyPr/>
          <a:lstStyle/>
          <a:p>
            <a:r>
              <a:rPr lang="en-US" dirty="0"/>
              <a:t>www.triumf.ca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51" y="6049566"/>
            <a:ext cx="411480" cy="41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04" y="6052614"/>
            <a:ext cx="408432" cy="4084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109" y="6049566"/>
            <a:ext cx="411480" cy="4114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914" y="6049566"/>
            <a:ext cx="411480" cy="41148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783" y="4187270"/>
            <a:ext cx="2618789" cy="1042398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r>
              <a:rPr lang="en-US" dirty="0">
                <a:solidFill>
                  <a:srgbClr val="00B0F0"/>
                </a:solidFill>
              </a:rPr>
              <a:t>Merci</a:t>
            </a:r>
            <a:endParaRPr lang="en-US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29C1F0A-DFAD-017D-772C-E2A2FD38DDC4}"/>
              </a:ext>
            </a:extLst>
          </p:cNvPr>
          <p:cNvSpPr txBox="1"/>
          <p:nvPr/>
        </p:nvSpPr>
        <p:spPr>
          <a:xfrm>
            <a:off x="480238" y="805617"/>
            <a:ext cx="520301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My thanks to the DSL2 collaboration:</a:t>
            </a:r>
          </a:p>
          <a:p>
            <a:r>
              <a:rPr lang="en-US" dirty="0"/>
              <a:t>A. </a:t>
            </a:r>
            <a:r>
              <a:rPr lang="en-US" dirty="0" err="1"/>
              <a:t>Adams</a:t>
            </a:r>
            <a:r>
              <a:rPr lang="en-US" baseline="30000" dirty="0" err="1"/>
              <a:t>b</a:t>
            </a:r>
            <a:r>
              <a:rPr lang="en-US" dirty="0"/>
              <a:t>, C. </a:t>
            </a:r>
            <a:r>
              <a:rPr lang="en-US" dirty="0" err="1"/>
              <a:t>Angus</a:t>
            </a:r>
            <a:r>
              <a:rPr lang="en-US" baseline="30000" dirty="0" err="1"/>
              <a:t>a</a:t>
            </a:r>
            <a:r>
              <a:rPr lang="en-US" dirty="0"/>
              <a:t>, B. </a:t>
            </a:r>
            <a:r>
              <a:rPr lang="en-US" dirty="0" err="1"/>
              <a:t>Davids</a:t>
            </a:r>
            <a:r>
              <a:rPr lang="en-US" baseline="30000" dirty="0" err="1"/>
              <a:t>a</a:t>
            </a:r>
            <a:r>
              <a:rPr lang="en-US" dirty="0"/>
              <a:t>, J. </a:t>
            </a:r>
            <a:r>
              <a:rPr lang="en-US" dirty="0" err="1"/>
              <a:t>Dopfer</a:t>
            </a:r>
            <a:r>
              <a:rPr lang="en-US" baseline="30000" dirty="0" err="1"/>
              <a:t>b</a:t>
            </a:r>
            <a:r>
              <a:rPr lang="en-US" dirty="0"/>
              <a:t>, N. </a:t>
            </a:r>
            <a:r>
              <a:rPr lang="en-US" dirty="0" err="1"/>
              <a:t>Esker</a:t>
            </a:r>
            <a:r>
              <a:rPr lang="en-US" baseline="30000" dirty="0" err="1"/>
              <a:t>c</a:t>
            </a:r>
            <a:r>
              <a:rPr lang="en-US" dirty="0"/>
              <a:t>, M. </a:t>
            </a:r>
            <a:r>
              <a:rPr lang="en-US" dirty="0" err="1"/>
              <a:t>Friedman</a:t>
            </a:r>
            <a:r>
              <a:rPr lang="en-US" baseline="30000" dirty="0" err="1"/>
              <a:t>f</a:t>
            </a:r>
            <a:r>
              <a:rPr lang="en-US" dirty="0"/>
              <a:t>, A. </a:t>
            </a:r>
            <a:r>
              <a:rPr lang="en-US" dirty="0" err="1"/>
              <a:t>Garnsworthy</a:t>
            </a:r>
            <a:r>
              <a:rPr lang="en-US" baseline="30000" dirty="0" err="1"/>
              <a:t>a</a:t>
            </a:r>
            <a:r>
              <a:rPr lang="en-US" dirty="0"/>
              <a:t>, G. </a:t>
            </a:r>
            <a:r>
              <a:rPr lang="en-US" dirty="0" err="1"/>
              <a:t>Hackman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</a:p>
          <a:p>
            <a:r>
              <a:rPr lang="en-US" dirty="0"/>
              <a:t>K. </a:t>
            </a:r>
            <a:r>
              <a:rPr lang="en-US" dirty="0" err="1"/>
              <a:t>Hudson</a:t>
            </a:r>
            <a:r>
              <a:rPr lang="en-US" baseline="30000" dirty="0" err="1"/>
              <a:t>a</a:t>
            </a:r>
            <a:r>
              <a:rPr lang="en-US" dirty="0"/>
              <a:t>, J. </a:t>
            </a:r>
            <a:r>
              <a:rPr lang="en-US" dirty="0" err="1"/>
              <a:t>Jeong</a:t>
            </a:r>
            <a:r>
              <a:rPr lang="en-US" baseline="30000" dirty="0" err="1"/>
              <a:t>a</a:t>
            </a:r>
            <a:r>
              <a:rPr lang="en-US" baseline="30000" dirty="0"/>
              <a:t> </a:t>
            </a:r>
            <a:r>
              <a:rPr lang="en-US" dirty="0"/>
              <a:t>, V. </a:t>
            </a:r>
            <a:r>
              <a:rPr lang="en-US" dirty="0" err="1"/>
              <a:t>Karayonchev</a:t>
            </a:r>
            <a:r>
              <a:rPr lang="en-US" baseline="30000" dirty="0" err="1"/>
              <a:t>a</a:t>
            </a:r>
            <a:r>
              <a:rPr lang="en-US" dirty="0"/>
              <a:t>, L. </a:t>
            </a:r>
            <a:r>
              <a:rPr lang="en-US" dirty="0" err="1"/>
              <a:t>Le</a:t>
            </a:r>
            <a:r>
              <a:rPr lang="en-US" baseline="30000" dirty="0" err="1"/>
              <a:t>c</a:t>
            </a:r>
            <a:r>
              <a:rPr lang="en-US" dirty="0"/>
              <a:t>, </a:t>
            </a:r>
          </a:p>
          <a:p>
            <a:r>
              <a:rPr lang="en-US" dirty="0"/>
              <a:t>M. </a:t>
            </a:r>
            <a:r>
              <a:rPr lang="en-US" dirty="0" err="1"/>
              <a:t>Oliver</a:t>
            </a:r>
            <a:r>
              <a:rPr lang="en-US" baseline="30000" dirty="0" err="1"/>
              <a:t>c</a:t>
            </a:r>
            <a:r>
              <a:rPr lang="en-US" dirty="0"/>
              <a:t>, C. </a:t>
            </a:r>
            <a:r>
              <a:rPr lang="en-US" dirty="0" err="1"/>
              <a:t>Ricker</a:t>
            </a:r>
            <a:r>
              <a:rPr lang="en-US" baseline="30000" dirty="0" err="1"/>
              <a:t>b</a:t>
            </a:r>
            <a:r>
              <a:rPr lang="en-US" dirty="0"/>
              <a:t>, R. </a:t>
            </a:r>
            <a:r>
              <a:rPr lang="en-US" dirty="0" err="1"/>
              <a:t>Russell</a:t>
            </a:r>
            <a:r>
              <a:rPr lang="en-US" baseline="30000" dirty="0" err="1"/>
              <a:t>e</a:t>
            </a:r>
            <a:r>
              <a:rPr lang="en-US" dirty="0"/>
              <a:t>, </a:t>
            </a:r>
            <a:r>
              <a:rPr lang="en-US" b="1" dirty="0"/>
              <a:t>L. J. </a:t>
            </a:r>
            <a:r>
              <a:rPr lang="en-US" b="1" dirty="0" err="1"/>
              <a:t>Sun</a:t>
            </a:r>
            <a:r>
              <a:rPr lang="en-US" b="1" baseline="30000" dirty="0" err="1"/>
              <a:t>b</a:t>
            </a:r>
            <a:r>
              <a:rPr lang="en-US" dirty="0"/>
              <a:t>, V. </a:t>
            </a:r>
            <a:r>
              <a:rPr lang="en-US" dirty="0" err="1"/>
              <a:t>Vedia</a:t>
            </a:r>
            <a:r>
              <a:rPr lang="en-US" baseline="30000" dirty="0" err="1"/>
              <a:t>a</a:t>
            </a:r>
            <a:r>
              <a:rPr lang="en-US" dirty="0"/>
              <a:t>, L. </a:t>
            </a:r>
            <a:r>
              <a:rPr lang="en-US" dirty="0" err="1"/>
              <a:t>Wagner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  <a:r>
              <a:rPr lang="en-US" b="1" dirty="0"/>
              <a:t>L. </a:t>
            </a:r>
            <a:r>
              <a:rPr lang="en-US" b="1" dirty="0" err="1"/>
              <a:t>Weghorn</a:t>
            </a:r>
            <a:r>
              <a:rPr lang="en-US" b="1" baseline="30000" dirty="0" err="1"/>
              <a:t>b</a:t>
            </a:r>
            <a:r>
              <a:rPr lang="en-US" dirty="0"/>
              <a:t>, C. </a:t>
            </a:r>
            <a:r>
              <a:rPr lang="en-US" dirty="0" err="1"/>
              <a:t>Wrede</a:t>
            </a:r>
            <a:r>
              <a:rPr lang="en-US" baseline="30000" dirty="0" err="1"/>
              <a:t>b</a:t>
            </a:r>
            <a:r>
              <a:rPr lang="en-US" dirty="0"/>
              <a:t>, J. </a:t>
            </a:r>
            <a:r>
              <a:rPr lang="en-US" dirty="0" err="1"/>
              <a:t>Williams</a:t>
            </a:r>
            <a:r>
              <a:rPr lang="en-US" baseline="30000" dirty="0" err="1"/>
              <a:t>a</a:t>
            </a:r>
            <a:r>
              <a:rPr lang="en-US" dirty="0"/>
              <a:t>, </a:t>
            </a:r>
          </a:p>
          <a:p>
            <a:r>
              <a:rPr lang="en-US" dirty="0"/>
              <a:t>J. </a:t>
            </a:r>
            <a:r>
              <a:rPr lang="en-US" dirty="0" err="1"/>
              <a:t>Wilkinson</a:t>
            </a:r>
            <a:r>
              <a:rPr lang="en-US" baseline="30000" dirty="0" err="1"/>
              <a:t>d</a:t>
            </a:r>
            <a:r>
              <a:rPr lang="en-US" dirty="0"/>
              <a:t>, D. </a:t>
            </a:r>
            <a:r>
              <a:rPr lang="en-US" dirty="0" err="1"/>
              <a:t>Yates</a:t>
            </a:r>
            <a:r>
              <a:rPr lang="en-US" baseline="30000" dirty="0" err="1"/>
              <a:t>a</a:t>
            </a:r>
            <a:br>
              <a:rPr lang="en-US" dirty="0"/>
            </a:br>
            <a:r>
              <a:rPr lang="en-US" baseline="30000" dirty="0" err="1"/>
              <a:t>a</a:t>
            </a:r>
            <a:r>
              <a:rPr lang="en-US" dirty="0" err="1"/>
              <a:t>TRIUMF</a:t>
            </a:r>
            <a:r>
              <a:rPr lang="en-US" dirty="0"/>
              <a:t>, </a:t>
            </a:r>
            <a:r>
              <a:rPr lang="en-US" baseline="30000" dirty="0" err="1"/>
              <a:t>b</a:t>
            </a:r>
            <a:r>
              <a:rPr lang="en-US" dirty="0" err="1"/>
              <a:t>MSU</a:t>
            </a:r>
            <a:r>
              <a:rPr lang="en-US" dirty="0"/>
              <a:t>/FRIB, </a:t>
            </a:r>
            <a:r>
              <a:rPr lang="en-US" baseline="30000" dirty="0" err="1"/>
              <a:t>c</a:t>
            </a:r>
            <a:r>
              <a:rPr lang="en-US" dirty="0" err="1"/>
              <a:t>SJSU</a:t>
            </a:r>
            <a:r>
              <a:rPr lang="en-US" dirty="0"/>
              <a:t>, </a:t>
            </a:r>
            <a:r>
              <a:rPr lang="en-US" baseline="30000" dirty="0" err="1"/>
              <a:t>d</a:t>
            </a:r>
            <a:r>
              <a:rPr lang="en-US" dirty="0" err="1"/>
              <a:t>LLNL</a:t>
            </a:r>
            <a:r>
              <a:rPr lang="en-US" dirty="0"/>
              <a:t>, </a:t>
            </a:r>
          </a:p>
          <a:p>
            <a:r>
              <a:rPr lang="en-US" baseline="30000" dirty="0" err="1"/>
              <a:t>e</a:t>
            </a:r>
            <a:r>
              <a:rPr lang="en-US" dirty="0" err="1"/>
              <a:t>Uni</a:t>
            </a:r>
            <a:r>
              <a:rPr lang="en-US" dirty="0"/>
              <a:t> Surrey, </a:t>
            </a:r>
            <a:r>
              <a:rPr lang="en-US" baseline="30000" dirty="0" err="1"/>
              <a:t>f</a:t>
            </a:r>
            <a:r>
              <a:rPr lang="en-US" dirty="0" err="1"/>
              <a:t>Hebrew</a:t>
            </a:r>
            <a:r>
              <a:rPr lang="en-US" dirty="0"/>
              <a:t> Uni</a:t>
            </a:r>
          </a:p>
          <a:p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6F9C4BD-DD90-8B4B-9FEA-B5541D829E9E}"/>
              </a:ext>
            </a:extLst>
          </p:cNvPr>
          <p:cNvGrpSpPr/>
          <p:nvPr/>
        </p:nvGrpSpPr>
        <p:grpSpPr>
          <a:xfrm>
            <a:off x="577750" y="3381144"/>
            <a:ext cx="4340271" cy="736774"/>
            <a:chOff x="619631" y="3615143"/>
            <a:chExt cx="4340271" cy="736774"/>
          </a:xfrm>
        </p:grpSpPr>
        <p:pic>
          <p:nvPicPr>
            <p:cNvPr id="3" name="Grafik 15" descr="Ein Bild, das Kreis, Logo enthält.&#10;&#10;Automatisch generierte Beschreibung">
              <a:extLst>
                <a:ext uri="{FF2B5EF4-FFF2-40B4-BE49-F238E27FC236}">
                  <a16:creationId xmlns:a16="http://schemas.microsoft.com/office/drawing/2014/main" id="{62270CBD-3982-EBFF-3196-CBBA2617C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9631" y="3646579"/>
              <a:ext cx="673902" cy="673902"/>
            </a:xfrm>
            <a:prstGeom prst="rect">
              <a:avLst/>
            </a:prstGeom>
          </p:spPr>
        </p:pic>
        <p:pic>
          <p:nvPicPr>
            <p:cNvPr id="4" name="Grafik 29" descr="Ein Bild, das Logo, Symbol, Electric Blue (Farbe), Schrift enthält.&#10;&#10;Automatisch generierte Beschreibung">
              <a:extLst>
                <a:ext uri="{FF2B5EF4-FFF2-40B4-BE49-F238E27FC236}">
                  <a16:creationId xmlns:a16="http://schemas.microsoft.com/office/drawing/2014/main" id="{A8DAD766-F6F4-E3B7-F8A4-19C6CD30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9928" y="3658481"/>
              <a:ext cx="650099" cy="650099"/>
            </a:xfrm>
            <a:prstGeom prst="rect">
              <a:avLst/>
            </a:prstGeom>
          </p:spPr>
        </p:pic>
        <p:pic>
          <p:nvPicPr>
            <p:cNvPr id="12" name="Grafik 31" descr="Ein Bild, das Grafiken, Symbol, Clipart, Logo enthält.&#10;&#10;Automatisch generierte Beschreibung">
              <a:extLst>
                <a:ext uri="{FF2B5EF4-FFF2-40B4-BE49-F238E27FC236}">
                  <a16:creationId xmlns:a16="http://schemas.microsoft.com/office/drawing/2014/main" id="{A733CB26-182E-B931-A58C-3E668CA2C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89259" y="3657564"/>
              <a:ext cx="609757" cy="651932"/>
            </a:xfrm>
            <a:prstGeom prst="rect">
              <a:avLst/>
            </a:prstGeom>
          </p:spPr>
        </p:pic>
        <p:pic>
          <p:nvPicPr>
            <p:cNvPr id="13" name="Grafik 34" descr="Ein Bild, das Clipart, Grafiken, Design, Darstellung enthält.&#10;&#10;Automatisch generierte Beschreibung">
              <a:extLst>
                <a:ext uri="{FF2B5EF4-FFF2-40B4-BE49-F238E27FC236}">
                  <a16:creationId xmlns:a16="http://schemas.microsoft.com/office/drawing/2014/main" id="{82186791-2698-AFC5-3FE8-88CA5D91A5F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404445" y="3646578"/>
              <a:ext cx="673902" cy="673904"/>
            </a:xfrm>
            <a:prstGeom prst="rect">
              <a:avLst/>
            </a:prstGeom>
          </p:spPr>
        </p:pic>
        <p:pic>
          <p:nvPicPr>
            <p:cNvPr id="14" name="Grafik 37" descr="Ein Bild, das Pferd, Clipart, Reh, Silhouette enthält.&#10;&#10;Automatisch generierte Beschreibung">
              <a:extLst>
                <a:ext uri="{FF2B5EF4-FFF2-40B4-BE49-F238E27FC236}">
                  <a16:creationId xmlns:a16="http://schemas.microsoft.com/office/drawing/2014/main" id="{1807F212-0664-938D-12D1-D56E3DB45C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670939" y="3615144"/>
              <a:ext cx="736773" cy="736773"/>
            </a:xfrm>
            <a:prstGeom prst="rect">
              <a:avLst/>
            </a:prstGeom>
          </p:spPr>
        </p:pic>
        <p:pic>
          <p:nvPicPr>
            <p:cNvPr id="18" name="Picture 17" descr="A logo with text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83EDE7A2-C3D6-E951-B40A-DB0650D0EE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150" t="12788" r="37982" b="40280"/>
            <a:stretch/>
          </p:blipFill>
          <p:spPr>
            <a:xfrm>
              <a:off x="4518624" y="3615143"/>
              <a:ext cx="441278" cy="6934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3598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00A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A9BF-80A6-D548-93C2-8D2FE4842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Backup 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Slides</a:t>
            </a:r>
          </a:p>
        </p:txBody>
      </p:sp>
    </p:spTree>
    <p:extLst>
      <p:ext uri="{BB962C8B-B14F-4D97-AF65-F5344CB8AC3E}">
        <p14:creationId xmlns:p14="http://schemas.microsoft.com/office/powerpoint/2010/main" val="100458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atellite with text on it&#10;&#10;Description automatically generated with medium confidence">
            <a:extLst>
              <a:ext uri="{FF2B5EF4-FFF2-40B4-BE49-F238E27FC236}">
                <a16:creationId xmlns:a16="http://schemas.microsoft.com/office/drawing/2014/main" id="{BE09BA58-1C18-E03B-0AFB-D8E626B70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58" y="3603016"/>
            <a:ext cx="3754146" cy="1710222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41045AE5-4116-AEDE-D61C-EFC6D665F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8" y="65287"/>
            <a:ext cx="9250156" cy="650329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aseline="30000" dirty="0"/>
              <a:t>22</a:t>
            </a:r>
            <a:r>
              <a:rPr lang="en-US" dirty="0"/>
              <a:t>Na (</a:t>
            </a:r>
            <a:r>
              <a:rPr lang="en-US" dirty="0" err="1"/>
              <a:t>p,γ</a:t>
            </a:r>
            <a:r>
              <a:rPr lang="en-US" dirty="0"/>
              <a:t>) </a:t>
            </a:r>
            <a:r>
              <a:rPr lang="en-US" baseline="30000" dirty="0"/>
              <a:t>23</a:t>
            </a:r>
            <a:r>
              <a:rPr lang="en-US" dirty="0"/>
              <a:t>Mg reaction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0948D-C56C-4D11-5A88-751A7BCD6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46" y="1041594"/>
            <a:ext cx="6769780" cy="3183165"/>
          </a:xfrm>
        </p:spPr>
        <p:txBody>
          <a:bodyPr>
            <a:normAutofit/>
          </a:bodyPr>
          <a:lstStyle/>
          <a:p>
            <a:r>
              <a:rPr lang="en-GB" altLang="en-US" sz="18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22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Na is of high interest for space-based γ-ray astronomy</a:t>
            </a:r>
          </a:p>
          <a:p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direct observation could constrain classical nova models</a:t>
            </a:r>
          </a:p>
          <a:p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characteristic 1275 keV β-delayed γ decay radiation could be observed with future γ-ray telescopes</a:t>
            </a:r>
          </a:p>
          <a:p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Low </a:t>
            </a:r>
            <a:r>
              <a:rPr lang="en-GB" altLang="en-US" sz="18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20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Ne / </a:t>
            </a:r>
            <a:r>
              <a:rPr lang="en-GB" altLang="en-US" sz="18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22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Ne ratios found in </a:t>
            </a:r>
            <a:r>
              <a:rPr lang="en-GB" altLang="en-US" sz="18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presolar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grains hint on novae origins since </a:t>
            </a:r>
            <a:r>
              <a:rPr lang="en-GB" altLang="en-US" sz="18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22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Na decay only viable source of </a:t>
            </a:r>
            <a:r>
              <a:rPr lang="en-GB" altLang="en-US" sz="18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22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Ne (noble gas)</a:t>
            </a:r>
          </a:p>
          <a:p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For linking observations with nova model predictions nuclear data are needed because: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en-US" sz="1800" b="1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22</a:t>
            </a:r>
            <a:r>
              <a:rPr lang="en-GB" altLang="en-US" sz="1800" b="1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Na(</a:t>
            </a:r>
            <a:r>
              <a:rPr lang="en-GB" altLang="en-US" sz="1800" b="1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p,γ</a:t>
            </a:r>
            <a:r>
              <a:rPr lang="en-GB" altLang="en-US" sz="1800" b="1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)</a:t>
            </a:r>
            <a:r>
              <a:rPr lang="en-GB" altLang="en-US" sz="1800" b="1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23</a:t>
            </a:r>
            <a:r>
              <a:rPr lang="en-GB" altLang="en-US" sz="1800" b="1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reaction destroys </a:t>
            </a:r>
            <a:r>
              <a:rPr lang="en-GB" altLang="en-US" sz="18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22</a:t>
            </a:r>
            <a:r>
              <a:rPr lang="en-GB" altLang="en-US" sz="18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Na produced during a nova</a:t>
            </a:r>
            <a:endParaRPr lang="en-CA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503317-46EB-EDF3-3FBD-BC85DBCD9B98}"/>
              </a:ext>
            </a:extLst>
          </p:cNvPr>
          <p:cNvSpPr txBox="1"/>
          <p:nvPr/>
        </p:nvSpPr>
        <p:spPr>
          <a:xfrm>
            <a:off x="8231093" y="5572004"/>
            <a:ext cx="3421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Tatischeff</a:t>
            </a:r>
            <a:r>
              <a:rPr lang="en-US" sz="1200" dirty="0"/>
              <a:t>, V. et al. (2018). The e-ASTROGAM gamma-ray space observatory for the </a:t>
            </a:r>
            <a:r>
              <a:rPr lang="en-US" sz="1200" dirty="0" err="1"/>
              <a:t>multimessenger</a:t>
            </a:r>
            <a:r>
              <a:rPr lang="en-US" sz="1200" dirty="0"/>
              <a:t> astronomy of the 2030s. 10.48550/arXiv.1805.06435. </a:t>
            </a:r>
            <a:endParaRPr lang="en-CA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219276-08B5-40E1-3AFA-89909197A3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32" y="4224759"/>
            <a:ext cx="4736044" cy="219938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31580B2-CDFE-B81D-5C5A-77AEFCDC1D70}"/>
              </a:ext>
            </a:extLst>
          </p:cNvPr>
          <p:cNvGrpSpPr/>
          <p:nvPr/>
        </p:nvGrpSpPr>
        <p:grpSpPr>
          <a:xfrm>
            <a:off x="7464318" y="1054479"/>
            <a:ext cx="4377028" cy="2609740"/>
            <a:chOff x="7523418" y="569122"/>
            <a:chExt cx="4377028" cy="2609740"/>
          </a:xfrm>
        </p:grpSpPr>
        <p:pic>
          <p:nvPicPr>
            <p:cNvPr id="7" name="Picture 6" descr="A sun and a blue sphere in space&#10;&#10;Description automatically generated with medium confidence">
              <a:extLst>
                <a:ext uri="{FF2B5EF4-FFF2-40B4-BE49-F238E27FC236}">
                  <a16:creationId xmlns:a16="http://schemas.microsoft.com/office/drawing/2014/main" id="{048A713C-94F5-07FD-2221-3E309B7453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62764" y="569122"/>
              <a:ext cx="4337681" cy="243994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6FD1A1F-7D04-F442-7FAE-159204EC0E72}"/>
                </a:ext>
              </a:extLst>
            </p:cNvPr>
            <p:cNvSpPr txBox="1"/>
            <p:nvPr/>
          </p:nvSpPr>
          <p:spPr>
            <a:xfrm>
              <a:off x="7523418" y="2409421"/>
              <a:ext cx="245003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Artist's portrayal of a classical nova explosion. Credit: K. </a:t>
              </a:r>
              <a:r>
                <a:rPr lang="en-US" sz="1100" dirty="0" err="1">
                  <a:solidFill>
                    <a:schemeClr val="bg1"/>
                  </a:solidFill>
                </a:rPr>
                <a:t>Ulaczyk</a:t>
              </a:r>
              <a:r>
                <a:rPr lang="en-US" sz="1100" dirty="0">
                  <a:solidFill>
                    <a:schemeClr val="bg1"/>
                  </a:solidFill>
                </a:rPr>
                <a:t> / Warsaw University Observatory </a:t>
              </a:r>
            </a:p>
            <a:p>
              <a:endParaRPr lang="en-CA" sz="11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E7EBA6-CB2A-56DE-ED7C-A23E9FD22F16}"/>
                </a:ext>
              </a:extLst>
            </p:cNvPr>
            <p:cNvSpPr txBox="1"/>
            <p:nvPr/>
          </p:nvSpPr>
          <p:spPr>
            <a:xfrm>
              <a:off x="10288746" y="634111"/>
              <a:ext cx="1611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classical nova</a:t>
              </a:r>
              <a:endParaRPr lang="en-CA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9720C0B-CC5E-DD5D-7B06-2A6FFA4EF311}"/>
              </a:ext>
            </a:extLst>
          </p:cNvPr>
          <p:cNvGrpSpPr/>
          <p:nvPr/>
        </p:nvGrpSpPr>
        <p:grpSpPr>
          <a:xfrm>
            <a:off x="5146897" y="3971804"/>
            <a:ext cx="2682388" cy="2743200"/>
            <a:chOff x="5133449" y="3971804"/>
            <a:chExt cx="2682388" cy="274320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7B90839-CA72-991C-B81B-1FB04CC943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129" b="2630"/>
            <a:stretch/>
          </p:blipFill>
          <p:spPr>
            <a:xfrm>
              <a:off x="5133449" y="3971804"/>
              <a:ext cx="2682388" cy="2743200"/>
            </a:xfrm>
            <a:prstGeom prst="rect">
              <a:avLst/>
            </a:prstGeom>
          </p:spPr>
        </p:pic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9E2C9450-3802-0A08-D877-DC8D40481932}"/>
                </a:ext>
              </a:extLst>
            </p:cNvPr>
            <p:cNvSpPr/>
            <p:nvPr/>
          </p:nvSpPr>
          <p:spPr>
            <a:xfrm rot="16200000">
              <a:off x="6380742" y="4817677"/>
              <a:ext cx="489386" cy="428263"/>
            </a:xfrm>
            <a:prstGeom prst="rightArrow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950E342-2FB2-152D-BCD3-05AB646E2588}"/>
                </a:ext>
              </a:extLst>
            </p:cNvPr>
            <p:cNvSpPr txBox="1"/>
            <p:nvPr/>
          </p:nvSpPr>
          <p:spPr>
            <a:xfrm>
              <a:off x="6472142" y="4787115"/>
              <a:ext cx="5562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sz="2000" dirty="0">
                  <a:solidFill>
                    <a:schemeClr val="bg1"/>
                  </a:solidFill>
                  <a:latin typeface="Helvetica Neue Regular" panose="02000503000000020004" pitchFamily="2" charset="0"/>
                  <a:cs typeface="Helvetica Neue Regular" panose="02000503000000020004" pitchFamily="2" charset="0"/>
                </a:rPr>
                <a:t>p</a:t>
              </a:r>
              <a:endParaRPr lang="en-CA" sz="2000" dirty="0">
                <a:solidFill>
                  <a:schemeClr val="bg1"/>
                </a:solidFill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DD44654C-CA5B-1ACE-5209-301A28B47797}"/>
                </a:ext>
              </a:extLst>
            </p:cNvPr>
            <p:cNvSpPr/>
            <p:nvPr/>
          </p:nvSpPr>
          <p:spPr>
            <a:xfrm rot="2495803">
              <a:off x="6491758" y="5736982"/>
              <a:ext cx="489386" cy="428263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4A52671-21AF-DE7D-53AA-CD17B6D7E1F4}"/>
                </a:ext>
              </a:extLst>
            </p:cNvPr>
            <p:cNvSpPr txBox="1"/>
            <p:nvPr/>
          </p:nvSpPr>
          <p:spPr>
            <a:xfrm>
              <a:off x="6544240" y="5758763"/>
              <a:ext cx="556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altLang="en-US" dirty="0" err="1">
                  <a:solidFill>
                    <a:schemeClr val="bg1"/>
                  </a:solidFill>
                  <a:latin typeface="Helvetica Neue Regular" panose="02000503000000020004" pitchFamily="2" charset="0"/>
                  <a:cs typeface="Helvetica Neue Regular" panose="02000503000000020004" pitchFamily="2" charset="0"/>
                </a:rPr>
                <a:t>ec</a:t>
              </a:r>
              <a:endParaRPr lang="en-CA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0381314-F089-ACA8-D783-588CC74F2F12}"/>
              </a:ext>
            </a:extLst>
          </p:cNvPr>
          <p:cNvSpPr txBox="1"/>
          <p:nvPr/>
        </p:nvSpPr>
        <p:spPr>
          <a:xfrm>
            <a:off x="960678" y="6402070"/>
            <a:ext cx="4260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/>
              <a:t>22</a:t>
            </a:r>
            <a:r>
              <a:rPr lang="en-US" sz="1400" dirty="0"/>
              <a:t>Na decay scheme and chart from www-nds.iaea.org</a:t>
            </a:r>
            <a:endParaRPr lang="en-CA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081317-EE2E-1A32-935E-081C4719784D}"/>
              </a:ext>
            </a:extLst>
          </p:cNvPr>
          <p:cNvSpPr txBox="1"/>
          <p:nvPr/>
        </p:nvSpPr>
        <p:spPr>
          <a:xfrm>
            <a:off x="8938190" y="5091836"/>
            <a:ext cx="245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“Future </a:t>
            </a:r>
            <a:r>
              <a:rPr lang="el-GR" dirty="0"/>
              <a:t>γ-</a:t>
            </a:r>
            <a:r>
              <a:rPr lang="en-US" dirty="0"/>
              <a:t>ray telescope” 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8108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1DFB9-B3CF-93B1-3301-E3F66289B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204 keV resonance in </a:t>
            </a:r>
            <a:r>
              <a:rPr lang="en-US" baseline="30000" dirty="0"/>
              <a:t>22</a:t>
            </a:r>
            <a:r>
              <a:rPr lang="en-US" dirty="0"/>
              <a:t>Na (</a:t>
            </a:r>
            <a:r>
              <a:rPr lang="en-US" dirty="0" err="1"/>
              <a:t>p,γ</a:t>
            </a:r>
            <a:r>
              <a:rPr lang="en-US" dirty="0"/>
              <a:t>) </a:t>
            </a:r>
            <a:r>
              <a:rPr lang="en-US" baseline="30000" dirty="0"/>
              <a:t>23</a:t>
            </a:r>
            <a:r>
              <a:rPr lang="en-US" dirty="0"/>
              <a:t>Mg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D2CAEC-A1AE-837C-9F9A-7DB3D5F17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2" y="844335"/>
            <a:ext cx="5583861" cy="2834205"/>
          </a:xfrm>
        </p:spPr>
        <p:txBody>
          <a:bodyPr>
            <a:normAutofit/>
          </a:bodyPr>
          <a:lstStyle/>
          <a:p>
            <a:r>
              <a:rPr lang="en-US" sz="2000" dirty="0"/>
              <a:t>order of magnitude discrepancies in the experimentally determined strength of the 204 keV resonance </a:t>
            </a:r>
          </a:p>
          <a:p>
            <a:r>
              <a:rPr lang="en-US" sz="2000" dirty="0"/>
              <a:t>important at nova T window [0.05 - 0.5] GK </a:t>
            </a:r>
          </a:p>
          <a:p>
            <a:r>
              <a:rPr lang="en-US" sz="2000" dirty="0"/>
              <a:t>affects predictions of the ejected yield substantially.</a:t>
            </a:r>
          </a:p>
          <a:p>
            <a:endParaRPr lang="en-CA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5">
                <a:extLst>
                  <a:ext uri="{FF2B5EF4-FFF2-40B4-BE49-F238E27FC236}">
                    <a16:creationId xmlns:a16="http://schemas.microsoft.com/office/drawing/2014/main" id="{06E1B8A8-F69E-892B-7BFE-C1CEA49978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187651"/>
                  </p:ext>
                </p:extLst>
              </p:nvPr>
            </p:nvGraphicFramePr>
            <p:xfrm>
              <a:off x="799250" y="3177831"/>
              <a:ext cx="5466083" cy="34151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38582">
                      <a:extLst>
                        <a:ext uri="{9D8B030D-6E8A-4147-A177-3AD203B41FA5}">
                          <a16:colId xmlns:a16="http://schemas.microsoft.com/office/drawing/2014/main" val="2733590444"/>
                        </a:ext>
                      </a:extLst>
                    </a:gridCol>
                    <a:gridCol w="655091">
                      <a:extLst>
                        <a:ext uri="{9D8B030D-6E8A-4147-A177-3AD203B41FA5}">
                          <a16:colId xmlns:a16="http://schemas.microsoft.com/office/drawing/2014/main" val="1017538464"/>
                        </a:ext>
                      </a:extLst>
                    </a:gridCol>
                    <a:gridCol w="1443135">
                      <a:extLst>
                        <a:ext uri="{9D8B030D-6E8A-4147-A177-3AD203B41FA5}">
                          <a16:colId xmlns:a16="http://schemas.microsoft.com/office/drawing/2014/main" val="2059535879"/>
                        </a:ext>
                      </a:extLst>
                    </a:gridCol>
                    <a:gridCol w="1012183">
                      <a:extLst>
                        <a:ext uri="{9D8B030D-6E8A-4147-A177-3AD203B41FA5}">
                          <a16:colId xmlns:a16="http://schemas.microsoft.com/office/drawing/2014/main" val="3592251178"/>
                        </a:ext>
                      </a:extLst>
                    </a:gridCol>
                    <a:gridCol w="1317092">
                      <a:extLst>
                        <a:ext uri="{9D8B030D-6E8A-4147-A177-3AD203B41FA5}">
                          <a16:colId xmlns:a16="http://schemas.microsoft.com/office/drawing/2014/main" val="1142003457"/>
                        </a:ext>
                      </a:extLst>
                    </a:gridCol>
                  </a:tblGrid>
                  <a:tr h="46189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Γ</a:t>
                          </a:r>
                          <a:r>
                            <a:rPr lang="en-US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Γ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τ</a:t>
                          </a:r>
                          <a:r>
                            <a:rPr lang="de-DE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de-DE" sz="1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fs</a:t>
                          </a:r>
                          <a:r>
                            <a:rPr lang="de-DE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ωγ</a:t>
                          </a:r>
                          <a:r>
                            <a:rPr lang="de-DE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en-US" sz="1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meV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9271328"/>
                      </a:ext>
                    </a:extLst>
                  </a:tr>
                  <a:tr h="302651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1.8(7)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0212797"/>
                      </a:ext>
                    </a:extLst>
                  </a:tr>
                  <a:tr h="294791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dirty="0" smtClean="0">
                                        <a:latin typeface="Cambria Math" panose="02040503050406030204" pitchFamily="18" charset="0"/>
                                      </a:rPr>
                                      <m:t>5.7</m:t>
                                    </m:r>
                                  </m:e>
                                  <m:sub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−0.9</m:t>
                                    </m:r>
                                  </m:sub>
                                  <m:sup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+1.6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8731346"/>
                      </a:ext>
                    </a:extLst>
                  </a:tr>
                  <a:tr h="289168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&lt; 12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6748436"/>
                      </a:ext>
                    </a:extLst>
                  </a:tr>
                  <a:tr h="289168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10(3)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389699"/>
                      </a:ext>
                    </a:extLst>
                  </a:tr>
                  <a:tr h="296348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0.68(17)%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i="0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de-DE" sz="1800" b="0" i="1" dirty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sub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de-DE" sz="1800" b="0" i="1" dirty="0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sub>
                                  <m:sup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de-DE" sz="1800" b="0" i="1" dirty="0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.</m:t>
                                    </m:r>
                                    <m: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b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−0.4</m:t>
                                    </m:r>
                                  </m:sub>
                                  <m:sup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+0.</m:t>
                                    </m:r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4964549"/>
                      </a:ext>
                    </a:extLst>
                  </a:tr>
                  <a:tr h="289168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1.0(8)%</a:t>
                          </a:r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5704701"/>
                      </a:ext>
                    </a:extLst>
                  </a:tr>
                  <a:tr h="309002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3.7(9)%</a:t>
                          </a:r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n-US" sz="180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1.4</m:t>
                                    </m:r>
                                  </m:e>
                                  <m:sub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−0.4</m:t>
                                    </m:r>
                                  </m:sub>
                                  <m:sup>
                                    <m:r>
                                      <a:rPr lang="de-DE" sz="1800" b="0" dirty="0" smtClean="0">
                                        <a:latin typeface="Cambria Math" panose="02040503050406030204" pitchFamily="18" charset="0"/>
                                      </a:rPr>
                                      <m:t>+0.5</m:t>
                                    </m:r>
                                  </m:sup>
                                </m:sSubSup>
                              </m:oMath>
                            </m:oMathPara>
                          </a14:m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7024170"/>
                      </a:ext>
                    </a:extLst>
                  </a:tr>
                  <a:tr h="289168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0.65(8)%</a:t>
                          </a:r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0.24(8)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100926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5">
                <a:extLst>
                  <a:ext uri="{FF2B5EF4-FFF2-40B4-BE49-F238E27FC236}">
                    <a16:creationId xmlns:a16="http://schemas.microsoft.com/office/drawing/2014/main" id="{06E1B8A8-F69E-892B-7BFE-C1CEA499788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16187651"/>
                  </p:ext>
                </p:extLst>
              </p:nvPr>
            </p:nvGraphicFramePr>
            <p:xfrm>
              <a:off x="799250" y="3177831"/>
              <a:ext cx="5466083" cy="34151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038582">
                      <a:extLst>
                        <a:ext uri="{9D8B030D-6E8A-4147-A177-3AD203B41FA5}">
                          <a16:colId xmlns:a16="http://schemas.microsoft.com/office/drawing/2014/main" val="2733590444"/>
                        </a:ext>
                      </a:extLst>
                    </a:gridCol>
                    <a:gridCol w="655091">
                      <a:extLst>
                        <a:ext uri="{9D8B030D-6E8A-4147-A177-3AD203B41FA5}">
                          <a16:colId xmlns:a16="http://schemas.microsoft.com/office/drawing/2014/main" val="1017538464"/>
                        </a:ext>
                      </a:extLst>
                    </a:gridCol>
                    <a:gridCol w="1443135">
                      <a:extLst>
                        <a:ext uri="{9D8B030D-6E8A-4147-A177-3AD203B41FA5}">
                          <a16:colId xmlns:a16="http://schemas.microsoft.com/office/drawing/2014/main" val="2059535879"/>
                        </a:ext>
                      </a:extLst>
                    </a:gridCol>
                    <a:gridCol w="1012183">
                      <a:extLst>
                        <a:ext uri="{9D8B030D-6E8A-4147-A177-3AD203B41FA5}">
                          <a16:colId xmlns:a16="http://schemas.microsoft.com/office/drawing/2014/main" val="3592251178"/>
                        </a:ext>
                      </a:extLst>
                    </a:gridCol>
                    <a:gridCol w="1317092">
                      <a:extLst>
                        <a:ext uri="{9D8B030D-6E8A-4147-A177-3AD203B41FA5}">
                          <a16:colId xmlns:a16="http://schemas.microsoft.com/office/drawing/2014/main" val="1142003457"/>
                        </a:ext>
                      </a:extLst>
                    </a:gridCol>
                  </a:tblGrid>
                  <a:tr h="46189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Method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Ref.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Γ</a:t>
                          </a:r>
                          <a:r>
                            <a:rPr lang="en-US" sz="1800" baseline="-25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/</a:t>
                          </a:r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Γ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τ</a:t>
                          </a:r>
                          <a:r>
                            <a:rPr lang="de-DE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de-DE" sz="1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fs</a:t>
                          </a:r>
                          <a:r>
                            <a:rPr lang="de-DE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l-GR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ωγ</a:t>
                          </a:r>
                          <a:r>
                            <a:rPr lang="de-DE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[</a:t>
                          </a:r>
                          <a:r>
                            <a:rPr lang="en-US" sz="1800" dirty="0" err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meV</a:t>
                          </a: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]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9271328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[1]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1.8(7)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60212797"/>
                      </a:ext>
                    </a:extLst>
                  </a:tr>
                  <a:tr h="372872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[2]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41" t="-231148" r="-1852" b="-6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1873134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[3]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&lt; 12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aseline="-25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46748436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[4]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800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10(3)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aseline="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68389699"/>
                      </a:ext>
                    </a:extLst>
                  </a:tr>
                  <a:tr h="374841">
                    <a:tc>
                      <a:txBody>
                        <a:bodyPr/>
                        <a:lstStyle/>
                        <a:p>
                          <a:pPr marL="0" marR="0" lvl="0" indent="0" algn="l" defTabSz="30274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[5]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0.68(17)%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0843" t="-519355" r="-132530" b="-3193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41" t="-519355" r="-1852" b="-3193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4964549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[6]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1.0(8)%</a:t>
                          </a:r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0.4(3)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85704701"/>
                      </a:ext>
                    </a:extLst>
                  </a:tr>
                  <a:tr h="376746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[7]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3.7(9)%</a:t>
                          </a:r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5741" t="-716129" r="-1852" b="-1225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702417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Indirect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[8]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0.65(8)%</a:t>
                          </a:r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800" baseline="300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8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 0.24(8)</a:t>
                          </a:r>
                          <a:endParaRPr lang="en-US" sz="18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100926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15">
            <a:extLst>
              <a:ext uri="{FF2B5EF4-FFF2-40B4-BE49-F238E27FC236}">
                <a16:creationId xmlns:a16="http://schemas.microsoft.com/office/drawing/2014/main" id="{AC6520A2-9F29-5272-AE73-5AD55EFEB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1623" y="4182059"/>
            <a:ext cx="4101712" cy="253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numCol="1">
            <a:noAutofit/>
          </a:bodyPr>
          <a:lstStyle>
            <a:lvl1pPr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7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References: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[1] F. </a:t>
            </a:r>
            <a:r>
              <a:rPr lang="en-US" altLang="en-US" sz="12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Stegmüller</a:t>
            </a: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, et al., </a:t>
            </a:r>
            <a:r>
              <a:rPr lang="en-US" altLang="en-US" sz="12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Nucl</a:t>
            </a: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. Phys. A 601, 168 (1996).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[2] A. L. </a:t>
            </a:r>
            <a:r>
              <a:rPr lang="en-US" altLang="en-US" sz="12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Sallaska</a:t>
            </a: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et al., Phys. Rev. C 83, 034611 (2011).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[3] </a:t>
            </a:r>
            <a:r>
              <a:rPr lang="da-DK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O. S. Kirsebom et al., Phys. Rev, C 93, 025802 (2016)</a:t>
            </a:r>
            <a:endParaRPr lang="en-US" altLang="en-US" sz="1200" dirty="0">
              <a:latin typeface="Helvetica Neue Regular" panose="02000503000000020004" pitchFamily="2" charset="0"/>
              <a:cs typeface="Helvetica Neue Regular" panose="02000503000000020004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[4] D. G. Jenkins et al., Phys. Rev. Lett. 92, 031101 (2004).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[5] C. </a:t>
            </a:r>
            <a:r>
              <a:rPr lang="en-US" altLang="en-US" sz="12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Fougères</a:t>
            </a: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et al.,</a:t>
            </a:r>
            <a:r>
              <a:rPr lang="fr-FR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Nat Commun 14, 4536 (2023)</a:t>
            </a:r>
            <a:endParaRPr lang="en-US" altLang="en-US" sz="1200" dirty="0">
              <a:latin typeface="Helvetica Neue Regular" panose="02000503000000020004" pitchFamily="2" charset="0"/>
              <a:cs typeface="Helvetica Neue Regular" panose="02000503000000020004" pitchFamily="2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[6] </a:t>
            </a:r>
            <a:r>
              <a:rPr lang="fi-FI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K. Peräjärvi et al., Phys. Lett. B 492, 1 (2000).</a:t>
            </a:r>
          </a:p>
          <a:p>
            <a:pPr eaLnBrk="1" hangingPunct="1">
              <a:lnSpc>
                <a:spcPct val="150000"/>
              </a:lnSpc>
            </a:pPr>
            <a:r>
              <a:rPr lang="fi-FI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[7] A. Saastamoinen et al., Phys. Rev. C 83, 045808 (2011).</a:t>
            </a:r>
          </a:p>
          <a:p>
            <a:pPr eaLnBrk="1" hangingPunct="1">
              <a:lnSpc>
                <a:spcPct val="150000"/>
              </a:lnSpc>
            </a:pPr>
            <a:r>
              <a:rPr lang="fi-FI" altLang="en-US" sz="12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[8] M. Friedman et al.,  Phys. Rev. C 101, 052802 (2020).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B16B4A1-5DC7-1AFE-3383-2E226933F0D5}"/>
              </a:ext>
            </a:extLst>
          </p:cNvPr>
          <p:cNvSpPr txBox="1">
            <a:spLocks/>
          </p:cNvSpPr>
          <p:nvPr/>
        </p:nvSpPr>
        <p:spPr>
          <a:xfrm>
            <a:off x="6265333" y="844333"/>
            <a:ext cx="5583861" cy="33377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A9FF"/>
              </a:buClr>
              <a:buFont typeface="Wingdings" charset="2"/>
              <a:buChar char="§"/>
              <a:defRPr sz="32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resonance strength</a:t>
            </a:r>
            <a:r>
              <a:rPr lang="en-US" sz="2000" dirty="0"/>
              <a:t> can be determined by measuring the </a:t>
            </a:r>
            <a:r>
              <a:rPr lang="en-US" sz="2000" b="1" dirty="0"/>
              <a:t>proton branching ratio</a:t>
            </a:r>
            <a:r>
              <a:rPr lang="en-US" sz="2000" dirty="0"/>
              <a:t> and the </a:t>
            </a:r>
            <a:r>
              <a:rPr lang="en-US" sz="2000" b="1" dirty="0"/>
              <a:t>lifetime</a:t>
            </a:r>
            <a:r>
              <a:rPr lang="en-US" sz="2000" dirty="0"/>
              <a:t> of the corresponding E</a:t>
            </a:r>
            <a:r>
              <a:rPr lang="en-US" sz="2000" baseline="-25000" dirty="0"/>
              <a:t>x</a:t>
            </a:r>
            <a:r>
              <a:rPr lang="en-US" sz="2000" dirty="0"/>
              <a:t>=7.785 MeV excited state in </a:t>
            </a:r>
            <a:r>
              <a:rPr lang="en-US" sz="2000" baseline="30000" dirty="0"/>
              <a:t>23</a:t>
            </a:r>
            <a:r>
              <a:rPr lang="en-US" sz="2000" dirty="0"/>
              <a:t>Mg.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/>
              <a:t>But only if </a:t>
            </a:r>
            <a:r>
              <a:rPr lang="en-US" sz="2000" b="1" dirty="0"/>
              <a:t>spin and parity</a:t>
            </a:r>
            <a:r>
              <a:rPr lang="en-US" sz="2000" dirty="0"/>
              <a:t> assignment is decided between (5/2)</a:t>
            </a:r>
            <a:r>
              <a:rPr lang="en-US" sz="2000" baseline="30000" dirty="0"/>
              <a:t>+</a:t>
            </a:r>
            <a:r>
              <a:rPr lang="en-US" sz="2000" dirty="0"/>
              <a:t> or (7/2)</a:t>
            </a:r>
            <a:r>
              <a:rPr lang="en-US" sz="2000" baseline="30000" dirty="0"/>
              <a:t>+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/>
              <a:t>New measurement </a:t>
            </a:r>
            <a:r>
              <a:rPr lang="en-US" sz="2000" dirty="0"/>
              <a:t>of the lifetime could shed light on discrepancies</a:t>
            </a:r>
            <a:endParaRPr lang="en-CA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67C4B0-CA33-F10E-8411-CFE696A9E47F}"/>
              </a:ext>
            </a:extLst>
          </p:cNvPr>
          <p:cNvSpPr/>
          <p:nvPr/>
        </p:nvSpPr>
        <p:spPr>
          <a:xfrm>
            <a:off x="0" y="5043667"/>
            <a:ext cx="1933502" cy="52322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Poster #138</a:t>
            </a:r>
          </a:p>
        </p:txBody>
      </p:sp>
    </p:spTree>
    <p:extLst>
      <p:ext uri="{BB962C8B-B14F-4D97-AF65-F5344CB8AC3E}">
        <p14:creationId xmlns:p14="http://schemas.microsoft.com/office/powerpoint/2010/main" val="368473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7402A52-392A-C20D-9844-79E45280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TRIUMF</a:t>
            </a:r>
          </a:p>
        </p:txBody>
      </p:sp>
      <p:pic>
        <p:nvPicPr>
          <p:cNvPr id="6" name="Grafik 5" descr="Ein Bild, das Luftfotografie, Luftbild, Vogelperspektive, draußen enthält.&#10;&#10;Automatisch generierte Beschreibung">
            <a:extLst>
              <a:ext uri="{FF2B5EF4-FFF2-40B4-BE49-F238E27FC236}">
                <a16:creationId xmlns:a16="http://schemas.microsoft.com/office/drawing/2014/main" id="{4A00CDDF-778C-DD0B-0613-DAEBF2F7E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62"/>
            <a:ext cx="12186139" cy="685915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F8836A-6CF3-C29B-DD39-446E93B1DEBE}"/>
              </a:ext>
            </a:extLst>
          </p:cNvPr>
          <p:cNvSpPr/>
          <p:nvPr/>
        </p:nvSpPr>
        <p:spPr>
          <a:xfrm rot="20711575">
            <a:off x="5456351" y="4330469"/>
            <a:ext cx="2515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TRIUMF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9EBC08-D318-6D89-1B62-8CF1EFE065D3}"/>
              </a:ext>
            </a:extLst>
          </p:cNvPr>
          <p:cNvSpPr/>
          <p:nvPr/>
        </p:nvSpPr>
        <p:spPr>
          <a:xfrm>
            <a:off x="8742139" y="773441"/>
            <a:ext cx="14109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UBC</a:t>
            </a:r>
          </a:p>
        </p:txBody>
      </p:sp>
    </p:spTree>
    <p:extLst>
      <p:ext uri="{BB962C8B-B14F-4D97-AF65-F5344CB8AC3E}">
        <p14:creationId xmlns:p14="http://schemas.microsoft.com/office/powerpoint/2010/main" val="129387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51E678-B9F1-0767-ADA3-4BF966FA7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TRIUMF ISAC Facility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9406677" y="2561451"/>
            <a:ext cx="2743200" cy="365125"/>
          </a:xfrm>
        </p:spPr>
        <p:txBody>
          <a:bodyPr/>
          <a:lstStyle/>
          <a:p>
            <a:fld id="{72890513-E58D-2644-ACDB-E89B1349FCE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1" descr="i2.png">
            <a:extLst>
              <a:ext uri="{FF2B5EF4-FFF2-40B4-BE49-F238E27FC236}">
                <a16:creationId xmlns:a16="http://schemas.microsoft.com/office/drawing/2014/main" id="{2DEF44B1-439A-6D48-945D-75E653C94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98" y="3263402"/>
            <a:ext cx="4457700" cy="313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C6F384E-0BBF-3D50-7058-E317A5F575FD}"/>
              </a:ext>
            </a:extLst>
          </p:cNvPr>
          <p:cNvGrpSpPr/>
          <p:nvPr/>
        </p:nvGrpSpPr>
        <p:grpSpPr>
          <a:xfrm>
            <a:off x="3170967" y="3161263"/>
            <a:ext cx="2425383" cy="1213926"/>
            <a:chOff x="3170967" y="3161263"/>
            <a:chExt cx="2425383" cy="1213926"/>
          </a:xfrm>
        </p:grpSpPr>
        <p:sp>
          <p:nvSpPr>
            <p:cNvPr id="16" name="Oval 24">
              <a:extLst>
                <a:ext uri="{FF2B5EF4-FFF2-40B4-BE49-F238E27FC236}">
                  <a16:creationId xmlns:a16="http://schemas.microsoft.com/office/drawing/2014/main" id="{A0844F10-C70C-A947-9BEF-4C0E66FB95B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3170967" y="4004377"/>
              <a:ext cx="497849" cy="37081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gradFill rotWithShape="0">
                    <a:gsLst>
                      <a:gs pos="0">
                        <a:srgbClr val="66CCFF"/>
                      </a:gs>
                      <a:gs pos="50000">
                        <a:srgbClr val="0033CC"/>
                      </a:gs>
                      <a:gs pos="100000">
                        <a:srgbClr val="66CCFF"/>
                      </a:gs>
                    </a:gsLst>
                    <a:lin ang="0" scaled="1"/>
                  </a:gra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EA645CB-FF80-9547-B8E4-0FD10122FD37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553428" y="4189783"/>
              <a:ext cx="1589083" cy="0"/>
            </a:xfrm>
            <a:prstGeom prst="straightConnector1">
              <a:avLst/>
            </a:prstGeom>
            <a:ln w="28575">
              <a:headEnd type="none" w="med" len="med"/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">
              <a:extLst>
                <a:ext uri="{FF2B5EF4-FFF2-40B4-BE49-F238E27FC236}">
                  <a16:creationId xmlns:a16="http://schemas.microsoft.com/office/drawing/2014/main" id="{8A42CB73-F2C5-9743-ADAF-A2FC7D2A61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4453" y="3161263"/>
              <a:ext cx="84189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 dirty="0">
                  <a:solidFill>
                    <a:srgbClr val="2D2015"/>
                  </a:solidFill>
                </a:rPr>
                <a:t>DSL2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1733AD-E2FF-0544-B24B-0C46B54319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2511" y="3510573"/>
              <a:ext cx="0" cy="67921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5861586802_5ccea07289_b.jpg">
            <a:extLst>
              <a:ext uri="{FF2B5EF4-FFF2-40B4-BE49-F238E27FC236}">
                <a16:creationId xmlns:a16="http://schemas.microsoft.com/office/drawing/2014/main" id="{5B076C61-B073-B248-85DD-327624867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" y="719282"/>
            <a:ext cx="12066753" cy="182651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81DAC6A-BE08-2645-8A7F-911841C72E07}"/>
              </a:ext>
            </a:extLst>
          </p:cNvPr>
          <p:cNvSpPr/>
          <p:nvPr/>
        </p:nvSpPr>
        <p:spPr>
          <a:xfrm>
            <a:off x="5524972" y="2657204"/>
            <a:ext cx="6096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Clr>
                <a:srgbClr val="00A9FF"/>
              </a:buClr>
              <a:buSzPct val="120000"/>
              <a:buFont typeface="Wingdings" pitchFamily="2" charset="2"/>
              <a:buChar char="§"/>
            </a:pPr>
            <a:r>
              <a:rPr lang="en-CA" sz="2000" dirty="0">
                <a:cs typeface="Arial" panose="020B0604020202020204" pitchFamily="34" charset="0"/>
              </a:rPr>
              <a:t>The Isotope Separator and</a:t>
            </a:r>
            <a:br>
              <a:rPr lang="en-CA" sz="2000" dirty="0">
                <a:cs typeface="Arial" panose="020B0604020202020204" pitchFamily="34" charset="0"/>
              </a:rPr>
            </a:br>
            <a:r>
              <a:rPr lang="en-CA" sz="2000" dirty="0">
                <a:cs typeface="Arial" panose="020B0604020202020204" pitchFamily="34" charset="0"/>
              </a:rPr>
              <a:t>Accelerator (ISAC) facility at TRIUMF provides a wide variety of intense beams of exotic nuclei produced using the ISOL method and stable beams from ion source OLIS</a:t>
            </a:r>
          </a:p>
          <a:p>
            <a:pPr marL="342900" indent="-342900">
              <a:buClr>
                <a:srgbClr val="00A9FF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Beams reaccelerated through 35 MHz RFQ with A/q&lt;30</a:t>
            </a:r>
          </a:p>
          <a:p>
            <a:pPr marL="342900" indent="-342900">
              <a:buClr>
                <a:srgbClr val="00A9FF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105 MHz variable energy DTL (3 ≤ A/q ≤ 6)</a:t>
            </a:r>
          </a:p>
          <a:p>
            <a:pPr marL="342900" indent="-342900">
              <a:buClr>
                <a:srgbClr val="00A9FF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Energies between 0.15 MeV/u &amp; 1.8 MeV/u</a:t>
            </a:r>
          </a:p>
          <a:p>
            <a:pPr marL="342900" indent="-342900">
              <a:buClr>
                <a:srgbClr val="00A9FF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Low-energy regime well suited for reaction studies for novae &amp; X-ray bursts</a:t>
            </a:r>
          </a:p>
          <a:p>
            <a:pPr marL="342900" indent="-342900">
              <a:buClr>
                <a:srgbClr val="00A9FF"/>
              </a:buClr>
              <a:buSzPct val="120000"/>
              <a:buFont typeface="Wingdings" pitchFamily="2" charset="2"/>
              <a:buChar char="§"/>
            </a:pPr>
            <a:r>
              <a:rPr lang="en-US" sz="2000" dirty="0"/>
              <a:t>ISAC-II SC-LINAC max. beam energies 6.5 – 16.5 MeV/u suited for transfer reactions on heavy ions</a:t>
            </a:r>
          </a:p>
        </p:txBody>
      </p:sp>
    </p:spTree>
    <p:extLst>
      <p:ext uri="{BB962C8B-B14F-4D97-AF65-F5344CB8AC3E}">
        <p14:creationId xmlns:p14="http://schemas.microsoft.com/office/powerpoint/2010/main" val="206895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AA9BF-80A6-D548-93C2-8D2FE4842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126" y="970411"/>
            <a:ext cx="9349032" cy="7770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</a:rPr>
              <a:t>DSL2 at ISAC-II</a:t>
            </a:r>
          </a:p>
        </p:txBody>
      </p:sp>
      <p:pic>
        <p:nvPicPr>
          <p:cNvPr id="5" name="Picture 4" descr="A diagram of a light source&#10;&#10;Description automatically generated">
            <a:extLst>
              <a:ext uri="{FF2B5EF4-FFF2-40B4-BE49-F238E27FC236}">
                <a16:creationId xmlns:a16="http://schemas.microsoft.com/office/drawing/2014/main" id="{9209B46F-0A42-CFC5-09F3-04392ED83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484" y="1948381"/>
            <a:ext cx="8221222" cy="427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38315F-DACF-37CA-F536-75C4912D9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Doppler-Shift Lifetime setup 2 (DSL2)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5639A-7491-C8DA-4ACF-235BB99A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804" y="3332280"/>
            <a:ext cx="9478958" cy="2887036"/>
          </a:xfrm>
        </p:spPr>
        <p:txBody>
          <a:bodyPr>
            <a:normAutofit/>
          </a:bodyPr>
          <a:lstStyle/>
          <a:p>
            <a:r>
              <a:rPr lang="en-GB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designed, fabricated and tested at MSU / FRIB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funded by the U.S. National Science Foundation "NSF"</a:t>
            </a:r>
            <a:endParaRPr lang="en-GB" altLang="en-US" sz="2000" dirty="0">
              <a:latin typeface="Helvetica Neue Regular" panose="02000503000000020004" pitchFamily="2" charset="0"/>
              <a:cs typeface="Helvetica Neue Regular" panose="02000503000000020004" pitchFamily="2" charset="0"/>
            </a:endParaRPr>
          </a:p>
          <a:p>
            <a:r>
              <a:rPr lang="en-GB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installed 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at TRIUMF-ISAC-II beamline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improved version of the DSL setup used to get an upper limit of 12 fs on the lifetime of the same exited state [3]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new DSSSD </a:t>
            </a:r>
            <a:r>
              <a:rPr lang="en-US" altLang="en-US" sz="2000" dirty="0">
                <a:latin typeface="Helvetica Neue Regular" panose="02000503000000020004"/>
                <a:cs typeface="Calibri" panose="020F0502020204030204" pitchFamily="34" charset="0"/>
              </a:rPr>
              <a:t>ΔE detector with pixilated (16 x 16) particle detection for angular sensitivity and improved solid angle coverage</a:t>
            </a:r>
            <a:endParaRPr lang="en-CA" sz="2000" dirty="0"/>
          </a:p>
        </p:txBody>
      </p:sp>
      <p:pic>
        <p:nvPicPr>
          <p:cNvPr id="3" name="Grafik 11">
            <a:extLst>
              <a:ext uri="{FF2B5EF4-FFF2-40B4-BE49-F238E27FC236}">
                <a16:creationId xmlns:a16="http://schemas.microsoft.com/office/drawing/2014/main" id="{E0694230-996C-52C8-CBF3-249E81C1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87" y="1189318"/>
            <a:ext cx="9478957" cy="4479364"/>
          </a:xfrm>
          <a:prstGeom prst="rect">
            <a:avLst/>
          </a:prstGeom>
        </p:spPr>
      </p:pic>
      <p:pic>
        <p:nvPicPr>
          <p:cNvPr id="7" name="Grafik 63">
            <a:extLst>
              <a:ext uri="{FF2B5EF4-FFF2-40B4-BE49-F238E27FC236}">
                <a16:creationId xmlns:a16="http://schemas.microsoft.com/office/drawing/2014/main" id="{33E97201-E900-AE24-4104-3E38BEA40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076" t="12681" r="-15881" b="-1585"/>
          <a:stretch/>
        </p:blipFill>
        <p:spPr>
          <a:xfrm rot="10800000">
            <a:off x="7113695" y="638684"/>
            <a:ext cx="4277028" cy="4090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41561A8-61BE-D942-329A-9D7CD5FBD1DF}"/>
              </a:ext>
            </a:extLst>
          </p:cNvPr>
          <p:cNvSpPr txBox="1"/>
          <p:nvPr/>
        </p:nvSpPr>
        <p:spPr>
          <a:xfrm>
            <a:off x="809464" y="6281194"/>
            <a:ext cx="6868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16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[3] </a:t>
            </a:r>
            <a:r>
              <a:rPr lang="da-DK" altLang="en-US" sz="16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O. S. Kirsebom et al., Phys. Rev, C 93, 025802 (2016)</a:t>
            </a:r>
            <a:endParaRPr lang="en-US" altLang="en-US" sz="1600" dirty="0">
              <a:latin typeface="Helvetica Neue Regular" panose="02000503000000020004" pitchFamily="2" charset="0"/>
              <a:cs typeface="Helvetica Neue Regula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037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331 -0.17824 L 2.08333E-7 0 " pathEditMode="relative" rAng="0" ptsTypes="AA">
                                      <p:cBhvr>
                                        <p:cTn id="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59" y="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4241BD-5495-B6F8-A7E6-8B494917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PID and gamma ray detection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5639A-7491-C8DA-4ACF-235BB99A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3" y="730033"/>
            <a:ext cx="11495319" cy="1793440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Excited states in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23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are populated by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24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(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3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He,α)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23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reaction 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using a 75 MeV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24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beam of &gt; 6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10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9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</a:t>
            </a:r>
            <a:r>
              <a:rPr lang="en-US" altLang="en-US" sz="20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pps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for 70 h for Doppler-Shift Attenuation Method (DSAM) 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Si detector array used for PID to gate </a:t>
            </a:r>
            <a:r>
              <a:rPr lang="en-US" altLang="en-US" sz="20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HPGe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detector </a:t>
            </a:r>
            <a:r>
              <a:rPr lang="el-GR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γ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spectra on α energy</a:t>
            </a:r>
          </a:p>
        </p:txBody>
      </p:sp>
      <p:sp>
        <p:nvSpPr>
          <p:cNvPr id="20" name="Rechteck 58">
            <a:extLst>
              <a:ext uri="{FF2B5EF4-FFF2-40B4-BE49-F238E27FC236}">
                <a16:creationId xmlns:a16="http://schemas.microsoft.com/office/drawing/2014/main" id="{72651C37-FCF8-36CF-CE1A-9AF0CB0AAB43}"/>
              </a:ext>
            </a:extLst>
          </p:cNvPr>
          <p:cNvSpPr/>
          <p:nvPr/>
        </p:nvSpPr>
        <p:spPr>
          <a:xfrm>
            <a:off x="5676943" y="2929967"/>
            <a:ext cx="285886" cy="2315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DA37999-80A8-7889-9595-D15E42651589}"/>
              </a:ext>
            </a:extLst>
          </p:cNvPr>
          <p:cNvGrpSpPr/>
          <p:nvPr/>
        </p:nvGrpSpPr>
        <p:grpSpPr>
          <a:xfrm>
            <a:off x="393096" y="2501485"/>
            <a:ext cx="5669443" cy="3940489"/>
            <a:chOff x="393096" y="2501485"/>
            <a:chExt cx="5669443" cy="394048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2C9BC1-535C-D288-2BDC-220B1A9B82A7}"/>
                </a:ext>
              </a:extLst>
            </p:cNvPr>
            <p:cNvSpPr txBox="1"/>
            <p:nvPr/>
          </p:nvSpPr>
          <p:spPr>
            <a:xfrm>
              <a:off x="951841" y="6103420"/>
              <a:ext cx="493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PID from Si detector telescope; calibrated energy in [keV]</a:t>
              </a:r>
              <a:endParaRPr lang="en-CA" sz="16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D91D434-FDAB-1196-76E2-2731C8FB87A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93096" y="2501485"/>
              <a:ext cx="5669443" cy="3555324"/>
              <a:chOff x="5454426" y="2778030"/>
              <a:chExt cx="5476057" cy="3434051"/>
            </a:xfrm>
          </p:grpSpPr>
          <p:pic>
            <p:nvPicPr>
              <p:cNvPr id="5" name="Picture 4" descr="A blue and white gradient with lines&#10;&#10;Description automatically generated with medium confidence">
                <a:extLst>
                  <a:ext uri="{FF2B5EF4-FFF2-40B4-BE49-F238E27FC236}">
                    <a16:creationId xmlns:a16="http://schemas.microsoft.com/office/drawing/2014/main" id="{7820576E-7A20-0D74-8DC4-CD87914F13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54426" y="2778030"/>
                <a:ext cx="5476057" cy="3434051"/>
              </a:xfrm>
              <a:prstGeom prst="rect">
                <a:avLst/>
              </a:prstGeom>
            </p:spPr>
          </p:pic>
          <p:cxnSp>
            <p:nvCxnSpPr>
              <p:cNvPr id="11" name="Gerade Verbindung mit Pfeil 18">
                <a:extLst>
                  <a:ext uri="{FF2B5EF4-FFF2-40B4-BE49-F238E27FC236}">
                    <a16:creationId xmlns:a16="http://schemas.microsoft.com/office/drawing/2014/main" id="{AE7E934A-38A0-6B8E-E47B-4031077964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506708" y="4906355"/>
                <a:ext cx="210037" cy="274795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5" name="Textfeld 20">
                <a:extLst>
                  <a:ext uri="{FF2B5EF4-FFF2-40B4-BE49-F238E27FC236}">
                    <a16:creationId xmlns:a16="http://schemas.microsoft.com/office/drawing/2014/main" id="{9034AB13-177D-908E-2E22-24B1B6134D57}"/>
                  </a:ext>
                </a:extLst>
              </p:cNvPr>
              <p:cNvSpPr txBox="1"/>
              <p:nvPr/>
            </p:nvSpPr>
            <p:spPr>
              <a:xfrm>
                <a:off x="7626970" y="4570711"/>
                <a:ext cx="35939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endParaRPr lang="en-US" sz="2400" dirty="0"/>
              </a:p>
            </p:txBody>
          </p:sp>
          <p:cxnSp>
            <p:nvCxnSpPr>
              <p:cNvPr id="18" name="Gerade Verbindung mit Pfeil 26">
                <a:extLst>
                  <a:ext uri="{FF2B5EF4-FFF2-40B4-BE49-F238E27FC236}">
                    <a16:creationId xmlns:a16="http://schemas.microsoft.com/office/drawing/2014/main" id="{BBBABBB3-BE8B-D0AB-C080-3F1F37E114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59696" y="4409954"/>
                <a:ext cx="246930" cy="297245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mit Pfeil 21">
                <a:extLst>
                  <a:ext uri="{FF2B5EF4-FFF2-40B4-BE49-F238E27FC236}">
                    <a16:creationId xmlns:a16="http://schemas.microsoft.com/office/drawing/2014/main" id="{8737A693-3D5D-1BFD-9BB2-F8872A6B1B9C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>
                <a:off x="8478346" y="5181150"/>
                <a:ext cx="110747" cy="286876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7" name="Textfeld 23">
                <a:extLst>
                  <a:ext uri="{FF2B5EF4-FFF2-40B4-BE49-F238E27FC236}">
                    <a16:creationId xmlns:a16="http://schemas.microsoft.com/office/drawing/2014/main" id="{567D4D25-4672-628D-1927-900669D2A9D9}"/>
                  </a:ext>
                </a:extLst>
              </p:cNvPr>
              <p:cNvSpPr txBox="1"/>
              <p:nvPr/>
            </p:nvSpPr>
            <p:spPr>
              <a:xfrm>
                <a:off x="8589093" y="4950317"/>
                <a:ext cx="7904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2400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r>
                  <a:rPr lang="de-DE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He</a:t>
                </a:r>
                <a:endParaRPr lang="en-US" sz="2400" dirty="0"/>
              </a:p>
            </p:txBody>
          </p:sp>
          <p:cxnSp>
            <p:nvCxnSpPr>
              <p:cNvPr id="19" name="Gerade Verbindung mit Pfeil 33">
                <a:extLst>
                  <a:ext uri="{FF2B5EF4-FFF2-40B4-BE49-F238E27FC236}">
                    <a16:creationId xmlns:a16="http://schemas.microsoft.com/office/drawing/2014/main" id="{4793B31B-29BA-7B30-B573-BF26677FE92C}"/>
                  </a:ext>
                </a:extLst>
              </p:cNvPr>
              <p:cNvCxnSpPr>
                <a:cxnSpLocks/>
                <a:stCxn id="17" idx="1"/>
              </p:cNvCxnSpPr>
              <p:nvPr/>
            </p:nvCxnSpPr>
            <p:spPr>
              <a:xfrm flipH="1">
                <a:off x="8167345" y="5181150"/>
                <a:ext cx="421748" cy="270526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7" name="Gerade Verbindung mit Pfeil 18">
                <a:extLst>
                  <a:ext uri="{FF2B5EF4-FFF2-40B4-BE49-F238E27FC236}">
                    <a16:creationId xmlns:a16="http://schemas.microsoft.com/office/drawing/2014/main" id="{07C5A7C2-7D1E-D357-9701-9026B9EF4CC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556390" y="5480651"/>
                <a:ext cx="210038" cy="228628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0" name="Textfeld 20">
                <a:extLst>
                  <a:ext uri="{FF2B5EF4-FFF2-40B4-BE49-F238E27FC236}">
                    <a16:creationId xmlns:a16="http://schemas.microsoft.com/office/drawing/2014/main" id="{D3B96250-325F-94E0-3C29-BF2D11A6CDBE}"/>
                  </a:ext>
                </a:extLst>
              </p:cNvPr>
              <p:cNvSpPr txBox="1"/>
              <p:nvPr/>
            </p:nvSpPr>
            <p:spPr>
              <a:xfrm>
                <a:off x="6676653" y="5145007"/>
                <a:ext cx="3465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p</a:t>
                </a:r>
                <a:endParaRPr lang="en-US" sz="2400" dirty="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1B80D41-0696-0147-849B-DCAC91EDD27E}"/>
              </a:ext>
            </a:extLst>
          </p:cNvPr>
          <p:cNvGrpSpPr/>
          <p:nvPr/>
        </p:nvGrpSpPr>
        <p:grpSpPr>
          <a:xfrm>
            <a:off x="6373358" y="2532835"/>
            <a:ext cx="4936602" cy="3909139"/>
            <a:chOff x="6373358" y="2532835"/>
            <a:chExt cx="4936602" cy="3909139"/>
          </a:xfrm>
        </p:grpSpPr>
        <p:grpSp>
          <p:nvGrpSpPr>
            <p:cNvPr id="22" name="Gruppieren 59">
              <a:extLst>
                <a:ext uri="{FF2B5EF4-FFF2-40B4-BE49-F238E27FC236}">
                  <a16:creationId xmlns:a16="http://schemas.microsoft.com/office/drawing/2014/main" id="{70ED63E3-DBCB-B853-2F0E-ACE975DE595E}"/>
                </a:ext>
              </a:extLst>
            </p:cNvPr>
            <p:cNvGrpSpPr/>
            <p:nvPr/>
          </p:nvGrpSpPr>
          <p:grpSpPr>
            <a:xfrm>
              <a:off x="6431907" y="2532835"/>
              <a:ext cx="4708589" cy="3659052"/>
              <a:chOff x="21093893" y="32336107"/>
              <a:chExt cx="8869338" cy="8112275"/>
            </a:xfrm>
          </p:grpSpPr>
          <p:pic>
            <p:nvPicPr>
              <p:cNvPr id="23" name="Grafik 12" descr="Ein Bild, das Text, Screenshot, Diagramm, Reihe enthält.&#10;&#10;Automatisch generierte Beschreibung">
                <a:extLst>
                  <a:ext uri="{FF2B5EF4-FFF2-40B4-BE49-F238E27FC236}">
                    <a16:creationId xmlns:a16="http://schemas.microsoft.com/office/drawing/2014/main" id="{237C950B-D304-7EA1-B3C7-774189FF61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1093893" y="32336107"/>
                <a:ext cx="8235751" cy="7355863"/>
              </a:xfrm>
              <a:prstGeom prst="rect">
                <a:avLst/>
              </a:prstGeom>
            </p:spPr>
          </p:pic>
          <p:cxnSp>
            <p:nvCxnSpPr>
              <p:cNvPr id="26" name="Gerade Verbindung mit Pfeil 36">
                <a:extLst>
                  <a:ext uri="{FF2B5EF4-FFF2-40B4-BE49-F238E27FC236}">
                    <a16:creationId xmlns:a16="http://schemas.microsoft.com/office/drawing/2014/main" id="{A120785F-E18C-9ADE-0B14-727761BFEA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1627" y="33669843"/>
                <a:ext cx="0" cy="3874987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8" name="Textfeld 38">
                <a:extLst>
                  <a:ext uri="{FF2B5EF4-FFF2-40B4-BE49-F238E27FC236}">
                    <a16:creationId xmlns:a16="http://schemas.microsoft.com/office/drawing/2014/main" id="{73E9244F-C955-7249-5FB8-8E251CED1B84}"/>
                  </a:ext>
                </a:extLst>
              </p:cNvPr>
              <p:cNvSpPr txBox="1"/>
              <p:nvPr/>
            </p:nvSpPr>
            <p:spPr>
              <a:xfrm>
                <a:off x="25771608" y="32998425"/>
                <a:ext cx="3596245" cy="85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28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Si (6879 → </a:t>
                </a:r>
                <a:r>
                  <a:rPr lang="de-D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g.s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.)</a:t>
                </a:r>
                <a:endParaRPr lang="en-US" dirty="0"/>
              </a:p>
            </p:txBody>
          </p:sp>
          <p:cxnSp>
            <p:nvCxnSpPr>
              <p:cNvPr id="29" name="Gerade Verbindung mit Pfeil 39">
                <a:extLst>
                  <a:ext uri="{FF2B5EF4-FFF2-40B4-BE49-F238E27FC236}">
                    <a16:creationId xmlns:a16="http://schemas.microsoft.com/office/drawing/2014/main" id="{D4CB86F5-7BF2-2E1C-E0A6-3FB8F4AE94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20818" y="36888516"/>
                <a:ext cx="0" cy="656314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41">
                <a:extLst>
                  <a:ext uri="{FF2B5EF4-FFF2-40B4-BE49-F238E27FC236}">
                    <a16:creationId xmlns:a16="http://schemas.microsoft.com/office/drawing/2014/main" id="{451D2106-788A-501B-9A29-B42557CB3B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20818" y="36888516"/>
                <a:ext cx="490809" cy="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1" name="Textfeld 44">
                <a:extLst>
                  <a:ext uri="{FF2B5EF4-FFF2-40B4-BE49-F238E27FC236}">
                    <a16:creationId xmlns:a16="http://schemas.microsoft.com/office/drawing/2014/main" id="{2B492EE0-A46F-2AF4-373E-BD4BE53CE0E7}"/>
                  </a:ext>
                </a:extLst>
              </p:cNvPr>
              <p:cNvSpPr txBox="1"/>
              <p:nvPr/>
            </p:nvSpPr>
            <p:spPr>
              <a:xfrm>
                <a:off x="27117895" y="36184128"/>
                <a:ext cx="903674" cy="85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SE</a:t>
                </a:r>
                <a:endParaRPr lang="en-US" dirty="0"/>
              </a:p>
            </p:txBody>
          </p:sp>
          <p:cxnSp>
            <p:nvCxnSpPr>
              <p:cNvPr id="32" name="Gerade Verbindung mit Pfeil 45">
                <a:extLst>
                  <a:ext uri="{FF2B5EF4-FFF2-40B4-BE49-F238E27FC236}">
                    <a16:creationId xmlns:a16="http://schemas.microsoft.com/office/drawing/2014/main" id="{1F9C34B8-E19C-DD7F-2A23-27C3FF9493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819479" y="33490524"/>
                <a:ext cx="0" cy="2638650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3" name="Textfeld 49">
                <a:extLst>
                  <a:ext uri="{FF2B5EF4-FFF2-40B4-BE49-F238E27FC236}">
                    <a16:creationId xmlns:a16="http://schemas.microsoft.com/office/drawing/2014/main" id="{C57F9FF9-0075-9DCA-B86D-50BAFDFB9FB6}"/>
                  </a:ext>
                </a:extLst>
              </p:cNvPr>
              <p:cNvSpPr txBox="1"/>
              <p:nvPr/>
            </p:nvSpPr>
            <p:spPr>
              <a:xfrm>
                <a:off x="21539755" y="32960174"/>
                <a:ext cx="3672013" cy="85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197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Au (279 → </a:t>
                </a:r>
                <a:r>
                  <a:rPr lang="de-D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g.s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.)</a:t>
                </a:r>
                <a:endParaRPr lang="en-US" dirty="0"/>
              </a:p>
            </p:txBody>
          </p:sp>
          <p:sp>
            <p:nvSpPr>
              <p:cNvPr id="34" name="Textfeld 52">
                <a:extLst>
                  <a:ext uri="{FF2B5EF4-FFF2-40B4-BE49-F238E27FC236}">
                    <a16:creationId xmlns:a16="http://schemas.microsoft.com/office/drawing/2014/main" id="{CBAC3C5E-769E-7178-8108-D40A800090FB}"/>
                  </a:ext>
                </a:extLst>
              </p:cNvPr>
              <p:cNvSpPr txBox="1"/>
              <p:nvPr/>
            </p:nvSpPr>
            <p:spPr>
              <a:xfrm>
                <a:off x="23229758" y="34162014"/>
                <a:ext cx="3866052" cy="858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baseline="30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23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Mg (2771 → </a:t>
                </a:r>
                <a:r>
                  <a:rPr lang="de-DE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g.s</a:t>
                </a:r>
                <a:r>
                  <a:rPr lang="de-DE" dirty="0">
                    <a:latin typeface="Calibri" panose="020F0502020204030204" pitchFamily="34" charset="0"/>
                    <a:cs typeface="Calibri" panose="020F0502020204030204" pitchFamily="34" charset="0"/>
                  </a:rPr>
                  <a:t>.)</a:t>
                </a:r>
                <a:endParaRPr lang="en-US" dirty="0"/>
              </a:p>
            </p:txBody>
          </p:sp>
          <p:cxnSp>
            <p:nvCxnSpPr>
              <p:cNvPr id="35" name="Gerade Verbindung mit Pfeil 53">
                <a:extLst>
                  <a:ext uri="{FF2B5EF4-FFF2-40B4-BE49-F238E27FC236}">
                    <a16:creationId xmlns:a16="http://schemas.microsoft.com/office/drawing/2014/main" id="{38354D8C-4E57-3F92-DEDF-E8F96275F9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302255" y="34946772"/>
                <a:ext cx="0" cy="2598059"/>
              </a:xfrm>
              <a:prstGeom prst="straightConnector1">
                <a:avLst/>
              </a:prstGeom>
              <a:ln w="25400" cap="flat" cmpd="sng" algn="ctr">
                <a:solidFill>
                  <a:schemeClr val="dk1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36" name="Textfeld 55">
                <a:extLst>
                  <a:ext uri="{FF2B5EF4-FFF2-40B4-BE49-F238E27FC236}">
                    <a16:creationId xmlns:a16="http://schemas.microsoft.com/office/drawing/2014/main" id="{17774CB6-970A-DDB7-57A5-9574D23D0671}"/>
                  </a:ext>
                </a:extLst>
              </p:cNvPr>
              <p:cNvSpPr txBox="1"/>
              <p:nvPr/>
            </p:nvSpPr>
            <p:spPr>
              <a:xfrm>
                <a:off x="26928604" y="39732944"/>
                <a:ext cx="3034627" cy="715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/>
                  <a:t>HPGe</a:t>
                </a:r>
                <a:r>
                  <a:rPr lang="en-US" sz="1400" dirty="0"/>
                  <a:t> energy [keV]</a:t>
                </a:r>
              </a:p>
            </p:txBody>
          </p:sp>
          <p:sp>
            <p:nvSpPr>
              <p:cNvPr id="37" name="Textfeld 56">
                <a:extLst>
                  <a:ext uri="{FF2B5EF4-FFF2-40B4-BE49-F238E27FC236}">
                    <a16:creationId xmlns:a16="http://schemas.microsoft.com/office/drawing/2014/main" id="{49F17087-27B7-ACA7-4523-7B9CE021390C}"/>
                  </a:ext>
                </a:extLst>
              </p:cNvPr>
              <p:cNvSpPr txBox="1"/>
              <p:nvPr/>
            </p:nvSpPr>
            <p:spPr>
              <a:xfrm>
                <a:off x="22501034" y="38542372"/>
                <a:ext cx="14574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Gated on </a:t>
                </a:r>
                <a:r>
                  <a:rPr lang="el-GR" sz="2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α</a:t>
                </a:r>
                <a:endParaRPr lang="en-US" sz="2000" dirty="0"/>
              </a:p>
            </p:txBody>
          </p:sp>
          <p:sp>
            <p:nvSpPr>
              <p:cNvPr id="38" name="Textfeld 57">
                <a:extLst>
                  <a:ext uri="{FF2B5EF4-FFF2-40B4-BE49-F238E27FC236}">
                    <a16:creationId xmlns:a16="http://schemas.microsoft.com/office/drawing/2014/main" id="{0CCF2F1B-F5D3-61E1-C50A-73F0697914FE}"/>
                  </a:ext>
                </a:extLst>
              </p:cNvPr>
              <p:cNvSpPr txBox="1"/>
              <p:nvPr/>
            </p:nvSpPr>
            <p:spPr>
              <a:xfrm>
                <a:off x="24656167" y="37429083"/>
                <a:ext cx="111120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ungated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2DFA20A-54B0-107A-3DEE-653681268289}"/>
                </a:ext>
              </a:extLst>
            </p:cNvPr>
            <p:cNvSpPr txBox="1"/>
            <p:nvPr/>
          </p:nvSpPr>
          <p:spPr>
            <a:xfrm>
              <a:off x="6373358" y="6103420"/>
              <a:ext cx="49366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Illustration of α gate effect on </a:t>
              </a:r>
              <a:r>
                <a:rPr lang="el-GR" sz="1600" dirty="0"/>
                <a:t>γ</a:t>
              </a:r>
              <a:r>
                <a:rPr lang="en-US" sz="1600" dirty="0"/>
                <a:t> spectrum (online data) </a:t>
              </a:r>
              <a:endParaRPr lang="en-CA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7597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4241BD-5495-B6F8-A7E6-8B494917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PID and gamma ray detection</a:t>
            </a:r>
            <a:endParaRPr lang="en-CA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15639A-7491-C8DA-4ACF-235BB99A2E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43" y="730033"/>
            <a:ext cx="11495319" cy="2591902"/>
          </a:xfrm>
        </p:spPr>
        <p:txBody>
          <a:bodyPr>
            <a:normAutofit/>
          </a:bodyPr>
          <a:lstStyle/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Excited states in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23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are populated by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24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(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3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He,α)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23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reaction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using a 75 MeV 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24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Mg beam of &gt; 6</a:t>
            </a:r>
            <a:r>
              <a:rPr lang="en-US" alt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10</a:t>
            </a:r>
            <a:r>
              <a:rPr lang="en-US" altLang="en-US" sz="2000" baseline="30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9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</a:t>
            </a:r>
            <a:r>
              <a:rPr lang="en-US" altLang="en-US" sz="20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pps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for 70 h for Doppler-Shift Attenuation Method (DSAM) 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Si detector array used for PID to gate </a:t>
            </a:r>
            <a:r>
              <a:rPr lang="en-US" altLang="en-US" sz="2000" dirty="0" err="1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HPGe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detector </a:t>
            </a:r>
            <a:r>
              <a:rPr lang="el-GR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γ</a:t>
            </a:r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 spectra on α energy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deexcitation γ-rays are detected to perform line-shape analysis and infer the lifetime</a:t>
            </a:r>
          </a:p>
          <a:p>
            <a:r>
              <a:rPr lang="en-US" altLang="en-US" sz="2000" dirty="0">
                <a:latin typeface="Helvetica Neue Regular" panose="02000503000000020004" pitchFamily="2" charset="0"/>
                <a:cs typeface="Helvetica Neue Regular" panose="02000503000000020004" pitchFamily="2" charset="0"/>
              </a:rPr>
              <a:t>First run encountered issues due to target contaminations (C, O)  and low beam rate</a:t>
            </a:r>
            <a:endParaRPr lang="en-US" altLang="en-US" sz="2000" dirty="0">
              <a:solidFill>
                <a:srgbClr val="FF0000"/>
              </a:solidFill>
              <a:latin typeface="Helvetica Neue Regular" panose="02000503000000020004" pitchFamily="2" charset="0"/>
              <a:cs typeface="Helvetica Neue Regular" panose="02000503000000020004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2C9BC1-535C-D288-2BDC-220B1A9B82A7}"/>
              </a:ext>
            </a:extLst>
          </p:cNvPr>
          <p:cNvSpPr txBox="1"/>
          <p:nvPr/>
        </p:nvSpPr>
        <p:spPr>
          <a:xfrm>
            <a:off x="1238491" y="6277640"/>
            <a:ext cx="9088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Gated </a:t>
            </a:r>
            <a:r>
              <a:rPr lang="el-GR" dirty="0"/>
              <a:t>γ</a:t>
            </a:r>
            <a:r>
              <a:rPr lang="en-US" dirty="0"/>
              <a:t> spectra for ROI @ 7785 keV deexcitation to </a:t>
            </a:r>
            <a:r>
              <a:rPr lang="en-US" dirty="0" err="1"/>
              <a:t>g.s.</a:t>
            </a:r>
            <a:r>
              <a:rPr lang="en-US" dirty="0"/>
              <a:t> by </a:t>
            </a:r>
            <a:r>
              <a:rPr lang="en-US" dirty="0" err="1"/>
              <a:t>Lexanne</a:t>
            </a:r>
            <a:r>
              <a:rPr lang="en-US" dirty="0"/>
              <a:t> </a:t>
            </a:r>
            <a:r>
              <a:rPr lang="en-US" dirty="0" err="1"/>
              <a:t>Weghorn</a:t>
            </a:r>
            <a:r>
              <a:rPr lang="en-US" dirty="0"/>
              <a:t> (MSU/ FRIB)</a:t>
            </a:r>
            <a:endParaRPr lang="en-CA" dirty="0"/>
          </a:p>
        </p:txBody>
      </p:sp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BEF54D7-A266-C38F-67CB-EA824521D5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20" y="3065058"/>
            <a:ext cx="4803865" cy="31632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93AF059-A8F7-B88F-A952-127FDDABD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64" y="3079138"/>
            <a:ext cx="4771123" cy="314912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7DE216-1668-B5EE-FFF3-E7E8B42C17F9}"/>
              </a:ext>
            </a:extLst>
          </p:cNvPr>
          <p:cNvSpPr txBox="1"/>
          <p:nvPr/>
        </p:nvSpPr>
        <p:spPr>
          <a:xfrm>
            <a:off x="2527139" y="3015677"/>
            <a:ext cx="191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LLNL made target</a:t>
            </a:r>
            <a:endParaRPr lang="en-C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D92E19-0DE0-45EE-E763-AC3E4939403B}"/>
              </a:ext>
            </a:extLst>
          </p:cNvPr>
          <p:cNvSpPr txBox="1"/>
          <p:nvPr/>
        </p:nvSpPr>
        <p:spPr>
          <a:xfrm>
            <a:off x="7040297" y="3059225"/>
            <a:ext cx="2209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TRIUMF made target</a:t>
            </a:r>
            <a:endParaRPr lang="en-CA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C0DC75-D54F-327B-41CB-96F56D04DDE9}"/>
              </a:ext>
            </a:extLst>
          </p:cNvPr>
          <p:cNvSpPr/>
          <p:nvPr/>
        </p:nvSpPr>
        <p:spPr>
          <a:xfrm>
            <a:off x="3732834" y="3388435"/>
            <a:ext cx="1660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preliminary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AD807B-560D-9027-43A0-A8905637324C}"/>
              </a:ext>
            </a:extLst>
          </p:cNvPr>
          <p:cNvSpPr/>
          <p:nvPr/>
        </p:nvSpPr>
        <p:spPr>
          <a:xfrm>
            <a:off x="8377723" y="3405409"/>
            <a:ext cx="166096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preliminary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2937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1709</TotalTime>
  <Words>1435</Words>
  <Application>Microsoft Office PowerPoint</Application>
  <PresentationFormat>Widescreen</PresentationFormat>
  <Paragraphs>158</Paragraphs>
  <Slides>13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Georgia</vt:lpstr>
      <vt:lpstr>Helvetica Neue Regular</vt:lpstr>
      <vt:lpstr>Wingdings</vt:lpstr>
      <vt:lpstr>Office</vt:lpstr>
      <vt:lpstr>Lifetime measurement of  the dominant 22Na (p,γ) 23Mg resonance in novae</vt:lpstr>
      <vt:lpstr>The 22Na (p,γ) 23Mg reaction</vt:lpstr>
      <vt:lpstr>The 204 keV resonance in 22Na (p,γ) 23Mg </vt:lpstr>
      <vt:lpstr>TRIUMF</vt:lpstr>
      <vt:lpstr>TRIUMF ISAC Facility</vt:lpstr>
      <vt:lpstr>DSL2 at ISAC-II</vt:lpstr>
      <vt:lpstr>Doppler-Shift Lifetime setup 2 (DSL2)</vt:lpstr>
      <vt:lpstr>PID and gamma ray detection</vt:lpstr>
      <vt:lpstr>PID and gamma ray detection</vt:lpstr>
      <vt:lpstr>Line shape analysis for DSAM</vt:lpstr>
      <vt:lpstr>Summary / Outlook</vt:lpstr>
      <vt:lpstr>Thank you Merci</vt:lpstr>
      <vt:lpstr>Backup  Slides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RECOIL SEPARATORS FOR NUCLEAR ASTROPHYSICS</dc:title>
  <dc:creator>Louis Wagner</dc:creator>
  <cp:lastModifiedBy>Louis Wagner</cp:lastModifiedBy>
  <cp:revision>51</cp:revision>
  <dcterms:created xsi:type="dcterms:W3CDTF">2023-05-15T20:45:48Z</dcterms:created>
  <dcterms:modified xsi:type="dcterms:W3CDTF">2024-09-19T20:38:04Z</dcterms:modified>
</cp:coreProperties>
</file>