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13" r:id="rId1"/>
  </p:sldMasterIdLst>
  <p:notesMasterIdLst>
    <p:notesMasterId r:id="rId19"/>
  </p:notesMasterIdLst>
  <p:handoutMasterIdLst>
    <p:handoutMasterId r:id="rId20"/>
  </p:handoutMasterIdLst>
  <p:sldIdLst>
    <p:sldId id="256" r:id="rId2"/>
    <p:sldId id="317" r:id="rId3"/>
    <p:sldId id="318" r:id="rId4"/>
    <p:sldId id="319" r:id="rId5"/>
    <p:sldId id="320" r:id="rId6"/>
    <p:sldId id="321" r:id="rId7"/>
    <p:sldId id="322" r:id="rId8"/>
    <p:sldId id="323" r:id="rId9"/>
    <p:sldId id="325" r:id="rId10"/>
    <p:sldId id="326" r:id="rId11"/>
    <p:sldId id="327" r:id="rId12"/>
    <p:sldId id="329" r:id="rId13"/>
    <p:sldId id="330" r:id="rId14"/>
    <p:sldId id="331" r:id="rId15"/>
    <p:sldId id="332" r:id="rId16"/>
    <p:sldId id="316" r:id="rId17"/>
    <p:sldId id="328" r:id="rId1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575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004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998" autoAdjust="0"/>
    <p:restoredTop sz="93921" autoAdjust="0"/>
  </p:normalViewPr>
  <p:slideViewPr>
    <p:cSldViewPr snapToGrid="0">
      <p:cViewPr varScale="1">
        <p:scale>
          <a:sx n="80" d="100"/>
          <a:sy n="80" d="100"/>
        </p:scale>
        <p:origin x="1186" y="58"/>
      </p:cViewPr>
      <p:guideLst>
        <p:guide orient="horz" pos="4320"/>
        <p:guide pos="575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62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62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94460ECF-1081-476F-A7F9-FD3CA44F6BB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72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/>
              <a:t>Mintaszöveg szerkesztése</a:t>
            </a:r>
          </a:p>
          <a:p>
            <a:pPr lvl="1"/>
            <a:r>
              <a:rPr lang="en-US" altLang="en-US" noProof="0"/>
              <a:t>Második szint</a:t>
            </a:r>
          </a:p>
          <a:p>
            <a:pPr lvl="2"/>
            <a:r>
              <a:rPr lang="en-US" altLang="en-US" noProof="0"/>
              <a:t>Harmadik szint</a:t>
            </a:r>
          </a:p>
          <a:p>
            <a:pPr lvl="3"/>
            <a:r>
              <a:rPr lang="en-US" altLang="en-US" noProof="0"/>
              <a:t>Negyedik szint</a:t>
            </a:r>
          </a:p>
          <a:p>
            <a:pPr lvl="4"/>
            <a:r>
              <a:rPr lang="en-US" altLang="en-US" noProof="0"/>
              <a:t>Ötödik szint</a:t>
            </a:r>
          </a:p>
        </p:txBody>
      </p:sp>
      <p:sp>
        <p:nvSpPr>
          <p:cNvPr id="972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72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28D5F619-9217-4A16-B4A6-ABB4E540BB8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D5C18EB-87F9-4DEC-8D1A-189FCAEC589B}" type="slidenum">
              <a:rPr lang="en-US" altLang="en-US" smtClean="0"/>
              <a:pPr/>
              <a:t>1</a:t>
            </a:fld>
            <a:endParaRPr lang="en-US" altLang="en-US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308CD4F-C437-4D7D-96A1-9ADD26B9407A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9740021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308CD4F-C437-4D7D-96A1-9ADD26B9407A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29756537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D5F619-9217-4A16-B4A6-ABB4E540BB8C}" type="slidenum">
              <a:rPr lang="en-US" altLang="en-US" smtClean="0"/>
              <a:pPr>
                <a:defRPr/>
              </a:pPr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2017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>
              <a:gd name="T0" fmla="*/ 0 w 1000"/>
              <a:gd name="T1" fmla="*/ 2147483646 h 1000"/>
              <a:gd name="T2" fmla="*/ 0 w 1000"/>
              <a:gd name="T3" fmla="*/ 0 h 1000"/>
              <a:gd name="T4" fmla="*/ 2147483646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42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pPr lvl="0"/>
            <a:r>
              <a:rPr lang="en-US" altLang="en-US" noProof="0"/>
              <a:t>Mintacím szerkesztése</a:t>
            </a:r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2800"/>
            </a:lvl1pPr>
          </a:lstStyle>
          <a:p>
            <a:pPr lvl="0"/>
            <a:r>
              <a:rPr lang="en-US" altLang="en-US" noProof="0"/>
              <a:t>Alcím mintájának szerkesztése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39BD8B-F780-4D3B-98B3-2E19172564E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51591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656A34-44B9-49C5-B1F7-91327C7CEDB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73914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3056D1-4F2F-4B0B-9A92-1D7CA7560A3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00590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ECDA78-D915-4272-AD73-8BB5A8742F7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46951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el, Tex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Peter Mohr                 NPA9, September 2019</a:t>
            </a:r>
          </a:p>
        </p:txBody>
      </p:sp>
      <p:sp>
        <p:nvSpPr>
          <p:cNvPr id="8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68E5C96-32CF-4660-A65E-2D1DE154D22D}" type="slidenum"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53906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9BA388-011F-42F2-A0F4-676DF8A5F36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0274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9F45FA-49A8-477F-8428-2BD9C695A42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55660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F22810-866D-41AD-95A1-0D2FDCEEE33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77608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75C589-033B-4245-8B97-D5E52BDE8CE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140130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E13D5D-91DA-4264-B1CF-6CAF7CB2648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11704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A3E09F-70DE-4798-ABDF-A7F48CAE1E2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402870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1289E8-3C29-49CA-AD43-5C969EF3513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972060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3D7AFC-EEB0-4DF9-A54B-1B7C7F93392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092803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Mintacím szerkesztése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Mintaszöveg szerkesztése</a:t>
            </a:r>
          </a:p>
          <a:p>
            <a:pPr lvl="1"/>
            <a:r>
              <a:rPr lang="en-US" altLang="en-US"/>
              <a:t>Második szint</a:t>
            </a:r>
          </a:p>
          <a:p>
            <a:pPr lvl="2"/>
            <a:r>
              <a:rPr lang="en-US" altLang="en-US"/>
              <a:t>Harmadik szint</a:t>
            </a:r>
          </a:p>
          <a:p>
            <a:pPr lvl="3"/>
            <a:r>
              <a:rPr lang="en-US" altLang="en-US"/>
              <a:t>Negyedik szint</a:t>
            </a:r>
          </a:p>
          <a:p>
            <a:pPr lvl="4"/>
            <a:r>
              <a:rPr lang="en-US" altLang="en-US"/>
              <a:t>Ötödik szint</a:t>
            </a:r>
          </a:p>
        </p:txBody>
      </p:sp>
      <p:sp>
        <p:nvSpPr>
          <p:cNvPr id="931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+mj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31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+mj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31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+mj-lt"/>
              </a:defRPr>
            </a:lvl1pPr>
          </a:lstStyle>
          <a:p>
            <a:pPr>
              <a:defRPr/>
            </a:pPr>
            <a:fld id="{E810B0A0-C4B0-4CD7-AAF5-E81F1D42D26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31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>
              <a:gd name="T0" fmla="*/ 0 w 1000"/>
              <a:gd name="T1" fmla="*/ 2147483646 h 1000"/>
              <a:gd name="T2" fmla="*/ 0 w 1000"/>
              <a:gd name="T3" fmla="*/ 0 h 1000"/>
              <a:gd name="T4" fmla="*/ 2147483646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  <p:sldLayoutId id="2147483828" r:id="rId12"/>
    <p:sldLayoutId id="2147483830" r:id="rId1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n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q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n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q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7" Type="http://schemas.openxmlformats.org/officeDocument/2006/relationships/image" Target="../media/image26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emf"/><Relationship Id="rId5" Type="http://schemas.openxmlformats.org/officeDocument/2006/relationships/image" Target="../media/image24.emf"/><Relationship Id="rId4" Type="http://schemas.openxmlformats.org/officeDocument/2006/relationships/image" Target="../media/image23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4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3675" y="1353178"/>
            <a:ext cx="7999325" cy="1752600"/>
          </a:xfrm>
        </p:spPr>
        <p:txBody>
          <a:bodyPr/>
          <a:lstStyle/>
          <a:p>
            <a:r>
              <a:rPr lang="en-US" altLang="en-US" sz="3600" dirty="0"/>
              <a:t>Study of the </a:t>
            </a:r>
            <a:r>
              <a:rPr lang="en-US" altLang="en-US" sz="3600" dirty="0">
                <a:sym typeface="Symbol" panose="05050102010706020507" pitchFamily="18" charset="2"/>
              </a:rPr>
              <a:t></a:t>
            </a:r>
            <a:r>
              <a:rPr lang="en-US" altLang="en-US" sz="3600" dirty="0"/>
              <a:t>-nucleus optical potential in the mass range</a:t>
            </a:r>
            <a:r>
              <a:rPr lang="hu-HU" altLang="en-US" sz="3600" dirty="0"/>
              <a:t> </a:t>
            </a:r>
            <a:r>
              <a:rPr lang="en-US" altLang="en-US" sz="3600" dirty="0"/>
              <a:t>relevant to the </a:t>
            </a:r>
            <a:br>
              <a:rPr lang="en-US" altLang="en-US" sz="3600" dirty="0"/>
            </a:br>
            <a:r>
              <a:rPr lang="en-US" altLang="en-US" sz="3600" dirty="0">
                <a:sym typeface="Symbol" panose="05050102010706020507" pitchFamily="18" charset="2"/>
              </a:rPr>
              <a:t></a:t>
            </a:r>
            <a:r>
              <a:rPr lang="en-US" altLang="en-US" sz="3600" dirty="0"/>
              <a:t>-process nucleosynthesis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20560" y="4218912"/>
            <a:ext cx="6553200" cy="1752600"/>
          </a:xfrm>
        </p:spPr>
        <p:txBody>
          <a:bodyPr/>
          <a:lstStyle/>
          <a:p>
            <a:pPr eaLnBrk="1" hangingPunct="1"/>
            <a:r>
              <a:rPr lang="en-US" altLang="en-US" dirty="0" err="1"/>
              <a:t>György</a:t>
            </a:r>
            <a:r>
              <a:rPr lang="en-US" altLang="en-US" dirty="0"/>
              <a:t> </a:t>
            </a:r>
            <a:r>
              <a:rPr lang="en-US" altLang="en-US" dirty="0" err="1"/>
              <a:t>Gyürky</a:t>
            </a:r>
            <a:endParaRPr lang="en-US" altLang="en-US" dirty="0"/>
          </a:p>
          <a:p>
            <a:pPr eaLnBrk="1" hangingPunct="1"/>
            <a:r>
              <a:rPr lang="en-US" altLang="en-US" dirty="0"/>
              <a:t>Institute for Nuclear Research (A</a:t>
            </a:r>
            <a:r>
              <a:rPr lang="hu-HU" altLang="en-US" dirty="0"/>
              <a:t>tomki</a:t>
            </a:r>
            <a:r>
              <a:rPr lang="en-US" altLang="en-US" dirty="0"/>
              <a:t>)</a:t>
            </a:r>
          </a:p>
          <a:p>
            <a:pPr eaLnBrk="1" hangingPunct="1"/>
            <a:r>
              <a:rPr lang="en-US" altLang="en-US" dirty="0"/>
              <a:t>Debrecen, Hungary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5700" y="5219700"/>
            <a:ext cx="1638300" cy="16383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Experiments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987800" cy="4530725"/>
          </a:xfrm>
        </p:spPr>
        <p:txBody>
          <a:bodyPr/>
          <a:lstStyle/>
          <a:p>
            <a:r>
              <a:rPr lang="hu-HU" dirty="0"/>
              <a:t>Evaporated (natural) Sm and Te targets</a:t>
            </a:r>
          </a:p>
          <a:p>
            <a:r>
              <a:rPr lang="hu-HU" dirty="0"/>
              <a:t>Cyclotron accelerator of Atomki</a:t>
            </a:r>
            <a:br>
              <a:rPr lang="hu-HU" dirty="0"/>
            </a:br>
            <a:r>
              <a:rPr lang="hu-HU" dirty="0"/>
              <a:t>(~10 - ~20 MeV)</a:t>
            </a:r>
          </a:p>
          <a:p>
            <a:r>
              <a:rPr lang="hu-HU" dirty="0"/>
              <a:t>HPGe detectors for decay counting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9BA388-011F-42F2-A0F4-676DF8A5F369}" type="slidenum">
              <a:rPr lang="en-US" altLang="en-US" smtClean="0"/>
              <a:pPr>
                <a:defRPr/>
              </a:pPr>
              <a:t>10</a:t>
            </a:fld>
            <a:endParaRPr lang="en-US" altLang="en-US"/>
          </a:p>
        </p:txBody>
      </p:sp>
      <p:pic>
        <p:nvPicPr>
          <p:cNvPr id="5" name="Kép 3" descr="A képen Autóalkatrész, forgólapát, acél, fém látható&#10;&#10;Automatikusan generált leírás">
            <a:extLst>
              <a:ext uri="{FF2B5EF4-FFF2-40B4-BE49-F238E27FC236}">
                <a16:creationId xmlns:a16="http://schemas.microsoft.com/office/drawing/2014/main" id="{55C477D9-0FB5-BB93-DEF2-9F35F4CDAC7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273" t="37057" b="24162"/>
          <a:stretch/>
        </p:blipFill>
        <p:spPr>
          <a:xfrm>
            <a:off x="3632200" y="0"/>
            <a:ext cx="2184400" cy="1888958"/>
          </a:xfrm>
          <a:prstGeom prst="rect">
            <a:avLst/>
          </a:prstGeom>
        </p:spPr>
      </p:pic>
      <p:pic>
        <p:nvPicPr>
          <p:cNvPr id="6" name="Kép 5" descr="A képen gép, síp, henger, mérnöki tudomány látható&#10;&#10;Automatikusan generált leírás">
            <a:extLst>
              <a:ext uri="{FF2B5EF4-FFF2-40B4-BE49-F238E27FC236}">
                <a16:creationId xmlns:a16="http://schemas.microsoft.com/office/drawing/2014/main" id="{70484674-5E26-0197-4E4E-5BE9E2BC5D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1651" b="10424"/>
          <a:stretch/>
        </p:blipFill>
        <p:spPr>
          <a:xfrm>
            <a:off x="6026150" y="0"/>
            <a:ext cx="3117851" cy="4013336"/>
          </a:xfrm>
          <a:prstGeom prst="rect">
            <a:avLst/>
          </a:prstGeom>
        </p:spPr>
      </p:pic>
      <p:pic>
        <p:nvPicPr>
          <p:cNvPr id="7" name="Kép 8" descr="A képen henger, tűzoltó készülék, fal, fedett pályás látható&#10;&#10;Automatikusan generált leírás">
            <a:extLst>
              <a:ext uri="{FF2B5EF4-FFF2-40B4-BE49-F238E27FC236}">
                <a16:creationId xmlns:a16="http://schemas.microsoft.com/office/drawing/2014/main" id="{01E9626D-7A6A-381A-CD83-7B445287BF7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658" r="12210"/>
          <a:stretch/>
        </p:blipFill>
        <p:spPr>
          <a:xfrm>
            <a:off x="4771390" y="4203700"/>
            <a:ext cx="4372611" cy="265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1732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5901" y="1640765"/>
            <a:ext cx="7728099" cy="504578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997" y="311048"/>
            <a:ext cx="7200900" cy="856789"/>
          </a:xfrm>
        </p:spPr>
        <p:txBody>
          <a:bodyPr/>
          <a:lstStyle/>
          <a:p>
            <a:r>
              <a:rPr lang="hu-HU" dirty="0"/>
              <a:t>Results </a:t>
            </a:r>
            <a:r>
              <a:rPr lang="hu-HU" baseline="30000" dirty="0"/>
              <a:t>122</a:t>
            </a:r>
            <a:r>
              <a:rPr lang="hu-HU" dirty="0"/>
              <a:t>Te(</a:t>
            </a:r>
            <a:r>
              <a:rPr lang="hu-HU" dirty="0">
                <a:sym typeface="Symbol" panose="05050102010706020507" pitchFamily="18" charset="2"/>
              </a:rPr>
              <a:t>,n)</a:t>
            </a:r>
            <a:r>
              <a:rPr lang="hu-HU" baseline="30000" dirty="0">
                <a:sym typeface="Symbol" panose="05050102010706020507" pitchFamily="18" charset="2"/>
              </a:rPr>
              <a:t>125</a:t>
            </a:r>
            <a:r>
              <a:rPr lang="hu-HU" dirty="0">
                <a:sym typeface="Symbol" panose="05050102010706020507" pitchFamily="18" charset="2"/>
              </a:rPr>
              <a:t>Xe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0" y="2142394"/>
            <a:ext cx="2933700" cy="0"/>
          </a:xfrm>
          <a:prstGeom prst="straightConnector1">
            <a:avLst/>
          </a:prstGeom>
          <a:ln w="635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07420" y="1346300"/>
            <a:ext cx="18871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aseline="30000" dirty="0">
                <a:solidFill>
                  <a:srgbClr val="A43F27"/>
                </a:solidFill>
              </a:rPr>
              <a:t>122</a:t>
            </a:r>
            <a:r>
              <a:rPr lang="en-US" dirty="0">
                <a:solidFill>
                  <a:srgbClr val="A43F27"/>
                </a:solidFill>
              </a:rPr>
              <a:t>Te + </a:t>
            </a:r>
            <a:r>
              <a:rPr lang="en-US" dirty="0">
                <a:solidFill>
                  <a:srgbClr val="A43F27"/>
                </a:solidFill>
                <a:sym typeface="Symbol" panose="05050102010706020507" pitchFamily="18" charset="2"/>
              </a:rPr>
              <a:t> system</a:t>
            </a:r>
          </a:p>
          <a:p>
            <a:r>
              <a:rPr lang="hu-HU" dirty="0" err="1">
                <a:solidFill>
                  <a:srgbClr val="A43F27"/>
                </a:solidFill>
              </a:rPr>
              <a:t>Gamow</a:t>
            </a:r>
            <a:r>
              <a:rPr lang="hu-HU" dirty="0">
                <a:solidFill>
                  <a:srgbClr val="A43F27"/>
                </a:solidFill>
              </a:rPr>
              <a:t> window</a:t>
            </a:r>
            <a:endParaRPr lang="en-US" dirty="0">
              <a:solidFill>
                <a:srgbClr val="A43F27"/>
              </a:solidFill>
            </a:endParaRP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66F4E606-BA02-5459-FB11-2945E0A95E07}"/>
              </a:ext>
            </a:extLst>
          </p:cNvPr>
          <p:cNvCxnSpPr/>
          <p:nvPr/>
        </p:nvCxnSpPr>
        <p:spPr>
          <a:xfrm flipV="1">
            <a:off x="2000250" y="5934075"/>
            <a:ext cx="0" cy="466725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50D003EA-F478-6F27-7EDD-C1E50E881030}"/>
              </a:ext>
            </a:extLst>
          </p:cNvPr>
          <p:cNvSpPr txBox="1"/>
          <p:nvPr/>
        </p:nvSpPr>
        <p:spPr>
          <a:xfrm>
            <a:off x="1155307" y="6306055"/>
            <a:ext cx="16898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B00400"/>
                </a:solidFill>
              </a:rPr>
              <a:t>(</a:t>
            </a:r>
            <a:r>
              <a:rPr lang="en-US" dirty="0">
                <a:solidFill>
                  <a:srgbClr val="B00400"/>
                </a:solidFill>
                <a:sym typeface="Symbol" panose="05050102010706020507" pitchFamily="18" charset="2"/>
              </a:rPr>
              <a:t>,n) threshold</a:t>
            </a:r>
            <a:endParaRPr lang="en-US" dirty="0">
              <a:solidFill>
                <a:srgbClr val="B004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2154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997" y="311048"/>
            <a:ext cx="7200900" cy="856789"/>
          </a:xfrm>
        </p:spPr>
        <p:txBody>
          <a:bodyPr/>
          <a:lstStyle/>
          <a:p>
            <a:r>
              <a:rPr lang="hu-HU" dirty="0"/>
              <a:t>Results </a:t>
            </a:r>
            <a:r>
              <a:rPr lang="hu-HU" baseline="30000" dirty="0"/>
              <a:t>122</a:t>
            </a:r>
            <a:r>
              <a:rPr lang="hu-HU" dirty="0"/>
              <a:t>Te(</a:t>
            </a:r>
            <a:r>
              <a:rPr lang="hu-HU" dirty="0">
                <a:sym typeface="Symbol" panose="05050102010706020507" pitchFamily="18" charset="2"/>
              </a:rPr>
              <a:t>,n)</a:t>
            </a:r>
            <a:r>
              <a:rPr lang="hu-HU" baseline="30000" dirty="0">
                <a:sym typeface="Symbol" panose="05050102010706020507" pitchFamily="18" charset="2"/>
              </a:rPr>
              <a:t>125</a:t>
            </a:r>
            <a:r>
              <a:rPr lang="hu-HU" dirty="0">
                <a:sym typeface="Symbol" panose="05050102010706020507" pitchFamily="18" charset="2"/>
              </a:rPr>
              <a:t>Xe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776" y="1646869"/>
            <a:ext cx="7981341" cy="5211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604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076" y="222347"/>
            <a:ext cx="7200900" cy="558171"/>
          </a:xfrm>
        </p:spPr>
        <p:txBody>
          <a:bodyPr/>
          <a:lstStyle/>
          <a:p>
            <a:r>
              <a:rPr lang="hu-HU" dirty="0"/>
              <a:t>Other studied reactions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7910" y="842410"/>
            <a:ext cx="2501127" cy="211873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8640" y="3682762"/>
            <a:ext cx="2359320" cy="201052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/>
          <a:srcRect t="59513"/>
          <a:stretch/>
        </p:blipFill>
        <p:spPr>
          <a:xfrm>
            <a:off x="5812650" y="842411"/>
            <a:ext cx="2985869" cy="211873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24436" y="3682762"/>
            <a:ext cx="3419564" cy="185403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1463477"/>
            <a:ext cx="3266419" cy="378797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50900" y="5323959"/>
            <a:ext cx="18405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aseline="30000" dirty="0">
                <a:solidFill>
                  <a:srgbClr val="B00400"/>
                </a:solidFill>
              </a:rPr>
              <a:t>144</a:t>
            </a:r>
            <a:r>
              <a:rPr lang="hu-HU" dirty="0">
                <a:solidFill>
                  <a:srgbClr val="B00400"/>
                </a:solidFill>
              </a:rPr>
              <a:t>Sm(</a:t>
            </a:r>
            <a:r>
              <a:rPr lang="hu-HU" dirty="0">
                <a:solidFill>
                  <a:srgbClr val="B00400"/>
                </a:solidFill>
                <a:sym typeface="Symbol" panose="05050102010706020507" pitchFamily="18" charset="2"/>
              </a:rPr>
              <a:t>,n)</a:t>
            </a:r>
            <a:r>
              <a:rPr lang="hu-HU" baseline="30000" dirty="0">
                <a:solidFill>
                  <a:srgbClr val="B00400"/>
                </a:solidFill>
                <a:sym typeface="Symbol" panose="05050102010706020507" pitchFamily="18" charset="2"/>
              </a:rPr>
              <a:t>147</a:t>
            </a:r>
            <a:r>
              <a:rPr lang="hu-HU" dirty="0">
                <a:solidFill>
                  <a:srgbClr val="B00400"/>
                </a:solidFill>
                <a:sym typeface="Symbol" panose="05050102010706020507" pitchFamily="18" charset="2"/>
              </a:rPr>
              <a:t>Gd</a:t>
            </a:r>
            <a:endParaRPr lang="en-US" dirty="0">
              <a:solidFill>
                <a:srgbClr val="B004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22690" y="2961144"/>
            <a:ext cx="17123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aseline="30000" dirty="0">
                <a:solidFill>
                  <a:srgbClr val="B00400"/>
                </a:solidFill>
              </a:rPr>
              <a:t>120</a:t>
            </a:r>
            <a:r>
              <a:rPr lang="hu-HU" dirty="0">
                <a:solidFill>
                  <a:srgbClr val="B00400"/>
                </a:solidFill>
              </a:rPr>
              <a:t>Te(</a:t>
            </a:r>
            <a:r>
              <a:rPr lang="hu-HU" dirty="0">
                <a:solidFill>
                  <a:srgbClr val="B00400"/>
                </a:solidFill>
                <a:sym typeface="Symbol" panose="05050102010706020507" pitchFamily="18" charset="2"/>
              </a:rPr>
              <a:t>,n)</a:t>
            </a:r>
            <a:r>
              <a:rPr lang="hu-HU" baseline="30000" dirty="0">
                <a:solidFill>
                  <a:srgbClr val="B00400"/>
                </a:solidFill>
                <a:sym typeface="Symbol" panose="05050102010706020507" pitchFamily="18" charset="2"/>
              </a:rPr>
              <a:t>123</a:t>
            </a:r>
            <a:r>
              <a:rPr lang="hu-HU" dirty="0">
                <a:solidFill>
                  <a:srgbClr val="B00400"/>
                </a:solidFill>
                <a:sym typeface="Symbol" panose="05050102010706020507" pitchFamily="18" charset="2"/>
              </a:rPr>
              <a:t>Xe</a:t>
            </a:r>
            <a:endParaRPr lang="en-US" dirty="0">
              <a:solidFill>
                <a:srgbClr val="B004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722690" y="5717217"/>
            <a:ext cx="171239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hu-HU" baseline="30000" dirty="0">
                <a:solidFill>
                  <a:srgbClr val="B00400"/>
                </a:solidFill>
              </a:rPr>
              <a:t>124</a:t>
            </a:r>
            <a:r>
              <a:rPr lang="hu-HU" dirty="0">
                <a:solidFill>
                  <a:srgbClr val="B00400"/>
                </a:solidFill>
              </a:rPr>
              <a:t>Te(</a:t>
            </a:r>
            <a:r>
              <a:rPr lang="hu-HU" dirty="0">
                <a:solidFill>
                  <a:srgbClr val="B00400"/>
                </a:solidFill>
                <a:sym typeface="Symbol" panose="05050102010706020507" pitchFamily="18" charset="2"/>
              </a:rPr>
              <a:t>,n)</a:t>
            </a:r>
            <a:r>
              <a:rPr lang="hu-HU" baseline="30000" dirty="0">
                <a:solidFill>
                  <a:srgbClr val="B00400"/>
                </a:solidFill>
                <a:sym typeface="Symbol" panose="05050102010706020507" pitchFamily="18" charset="2"/>
              </a:rPr>
              <a:t>127</a:t>
            </a:r>
            <a:r>
              <a:rPr lang="hu-HU" dirty="0">
                <a:solidFill>
                  <a:srgbClr val="B00400"/>
                </a:solidFill>
                <a:sym typeface="Symbol" panose="05050102010706020507" pitchFamily="18" charset="2"/>
              </a:rPr>
              <a:t>Xe</a:t>
            </a:r>
            <a:endParaRPr lang="en-US" dirty="0">
              <a:solidFill>
                <a:srgbClr val="B004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637340" y="2961144"/>
            <a:ext cx="171239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hu-HU" baseline="30000" dirty="0">
                <a:solidFill>
                  <a:srgbClr val="B00400"/>
                </a:solidFill>
              </a:rPr>
              <a:t>130</a:t>
            </a:r>
            <a:r>
              <a:rPr lang="hu-HU" dirty="0">
                <a:solidFill>
                  <a:srgbClr val="B00400"/>
                </a:solidFill>
              </a:rPr>
              <a:t>Te(</a:t>
            </a:r>
            <a:r>
              <a:rPr lang="hu-HU" dirty="0">
                <a:solidFill>
                  <a:srgbClr val="B00400"/>
                </a:solidFill>
                <a:sym typeface="Symbol" panose="05050102010706020507" pitchFamily="18" charset="2"/>
              </a:rPr>
              <a:t>,n)</a:t>
            </a:r>
            <a:r>
              <a:rPr lang="hu-HU" baseline="30000" dirty="0">
                <a:solidFill>
                  <a:srgbClr val="B00400"/>
                </a:solidFill>
                <a:sym typeface="Symbol" panose="05050102010706020507" pitchFamily="18" charset="2"/>
              </a:rPr>
              <a:t>133</a:t>
            </a:r>
            <a:r>
              <a:rPr lang="hu-HU" dirty="0">
                <a:solidFill>
                  <a:srgbClr val="B00400"/>
                </a:solidFill>
                <a:sym typeface="Symbol" panose="05050102010706020507" pitchFamily="18" charset="2"/>
              </a:rPr>
              <a:t>Xe</a:t>
            </a:r>
            <a:endParaRPr lang="en-US" dirty="0">
              <a:solidFill>
                <a:srgbClr val="B004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6414909"/>
            <a:ext cx="40967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dirty="0">
                <a:solidFill>
                  <a:srgbClr val="B00400"/>
                </a:solidFill>
              </a:rPr>
              <a:t>Gy. Gyürky </a:t>
            </a:r>
            <a:r>
              <a:rPr lang="hu-HU" sz="1600" i="1" dirty="0">
                <a:solidFill>
                  <a:srgbClr val="B00400"/>
                </a:solidFill>
              </a:rPr>
              <a:t>et al.</a:t>
            </a:r>
            <a:r>
              <a:rPr lang="hu-HU" sz="1600" dirty="0">
                <a:solidFill>
                  <a:srgbClr val="B00400"/>
                </a:solidFill>
              </a:rPr>
              <a:t>, PRC </a:t>
            </a:r>
            <a:r>
              <a:rPr lang="hu-HU" sz="1600" b="1" dirty="0">
                <a:solidFill>
                  <a:srgbClr val="B00400"/>
                </a:solidFill>
              </a:rPr>
              <a:t>107</a:t>
            </a:r>
            <a:r>
              <a:rPr lang="hu-HU" sz="1600" dirty="0">
                <a:solidFill>
                  <a:srgbClr val="B00400"/>
                </a:solidFill>
              </a:rPr>
              <a:t>, 025803 (2023)</a:t>
            </a:r>
            <a:endParaRPr lang="en-US" sz="1600" dirty="0">
              <a:solidFill>
                <a:srgbClr val="B004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57750" y="6414908"/>
            <a:ext cx="40879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dirty="0">
                <a:solidFill>
                  <a:srgbClr val="B00400"/>
                </a:solidFill>
              </a:rPr>
              <a:t>Zs. Mátyus </a:t>
            </a:r>
            <a:r>
              <a:rPr lang="hu-HU" sz="1600" i="1" dirty="0">
                <a:solidFill>
                  <a:srgbClr val="B00400"/>
                </a:solidFill>
              </a:rPr>
              <a:t>et al.</a:t>
            </a:r>
            <a:r>
              <a:rPr lang="hu-HU" sz="1600" dirty="0">
                <a:solidFill>
                  <a:srgbClr val="B00400"/>
                </a:solidFill>
              </a:rPr>
              <a:t>, PRC </a:t>
            </a:r>
            <a:r>
              <a:rPr lang="hu-HU" sz="1600" b="1" dirty="0">
                <a:solidFill>
                  <a:srgbClr val="B00400"/>
                </a:solidFill>
              </a:rPr>
              <a:t>109</a:t>
            </a:r>
            <a:r>
              <a:rPr lang="hu-HU" sz="1600" dirty="0">
                <a:solidFill>
                  <a:srgbClr val="B00400"/>
                </a:solidFill>
              </a:rPr>
              <a:t>, 065806 (2024)</a:t>
            </a:r>
            <a:endParaRPr lang="en-US" sz="1600" dirty="0">
              <a:solidFill>
                <a:srgbClr val="B004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8F74379-EEC5-3E76-E64C-416A01F2301B}"/>
              </a:ext>
            </a:extLst>
          </p:cNvPr>
          <p:cNvSpPr txBox="1"/>
          <p:nvPr/>
        </p:nvSpPr>
        <p:spPr>
          <a:xfrm>
            <a:off x="6513934" y="5606519"/>
            <a:ext cx="25138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B00400"/>
                </a:solidFill>
              </a:rPr>
              <a:t>Nuclear Level Density</a:t>
            </a:r>
          </a:p>
          <a:p>
            <a:pPr algn="ctr"/>
            <a:r>
              <a:rPr lang="en-US" dirty="0">
                <a:solidFill>
                  <a:srgbClr val="B00400"/>
                </a:solidFill>
              </a:rPr>
              <a:t>problem (most likely) </a:t>
            </a:r>
          </a:p>
        </p:txBody>
      </p:sp>
    </p:spTree>
    <p:extLst>
      <p:ext uri="{BB962C8B-B14F-4D97-AF65-F5344CB8AC3E}">
        <p14:creationId xmlns:p14="http://schemas.microsoft.com/office/powerpoint/2010/main" val="3297901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  <p:bldP spid="13" grpId="0" animBg="1"/>
      <p:bldP spid="15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On the neutron-rich side: weak r-process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509" y="1023129"/>
            <a:ext cx="3675276" cy="281437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1637" y="1098365"/>
            <a:ext cx="3655184" cy="277367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63333" y="3936177"/>
            <a:ext cx="1784463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100" baseline="30000" dirty="0">
                <a:solidFill>
                  <a:srgbClr val="A43F27"/>
                </a:solidFill>
              </a:rPr>
              <a:t>96</a:t>
            </a:r>
            <a:r>
              <a:rPr lang="hu-HU" sz="2100" dirty="0">
                <a:solidFill>
                  <a:srgbClr val="A43F27"/>
                </a:solidFill>
              </a:rPr>
              <a:t>Zr(</a:t>
            </a:r>
            <a:r>
              <a:rPr lang="hu-HU" sz="2100" dirty="0">
                <a:solidFill>
                  <a:srgbClr val="A43F27"/>
                </a:solidFill>
                <a:sym typeface="Symbol" panose="05050102010706020507" pitchFamily="18" charset="2"/>
              </a:rPr>
              <a:t>,n)</a:t>
            </a:r>
            <a:r>
              <a:rPr lang="hu-HU" sz="2100" baseline="30000" dirty="0">
                <a:solidFill>
                  <a:srgbClr val="A43F27"/>
                </a:solidFill>
                <a:sym typeface="Symbol" panose="05050102010706020507" pitchFamily="18" charset="2"/>
              </a:rPr>
              <a:t>99</a:t>
            </a:r>
            <a:r>
              <a:rPr lang="hu-HU" sz="2100" dirty="0">
                <a:solidFill>
                  <a:srgbClr val="A43F27"/>
                </a:solidFill>
                <a:sym typeface="Symbol" panose="05050102010706020507" pitchFamily="18" charset="2"/>
              </a:rPr>
              <a:t>Mo</a:t>
            </a:r>
            <a:endParaRPr lang="en-US" sz="2100" dirty="0">
              <a:solidFill>
                <a:srgbClr val="A43F27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89187" y="3936177"/>
            <a:ext cx="2071401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100" baseline="30000" dirty="0">
                <a:solidFill>
                  <a:srgbClr val="A43F27"/>
                </a:solidFill>
              </a:rPr>
              <a:t>100</a:t>
            </a:r>
            <a:r>
              <a:rPr lang="hu-HU" sz="2100" dirty="0">
                <a:solidFill>
                  <a:srgbClr val="A43F27"/>
                </a:solidFill>
              </a:rPr>
              <a:t>Mo(</a:t>
            </a:r>
            <a:r>
              <a:rPr lang="hu-HU" sz="2100" dirty="0">
                <a:solidFill>
                  <a:srgbClr val="A43F27"/>
                </a:solidFill>
                <a:sym typeface="Symbol" panose="05050102010706020507" pitchFamily="18" charset="2"/>
              </a:rPr>
              <a:t>,n)</a:t>
            </a:r>
            <a:r>
              <a:rPr lang="hu-HU" sz="2100" baseline="30000" dirty="0">
                <a:solidFill>
                  <a:srgbClr val="A43F27"/>
                </a:solidFill>
                <a:sym typeface="Symbol" panose="05050102010706020507" pitchFamily="18" charset="2"/>
              </a:rPr>
              <a:t>103</a:t>
            </a:r>
            <a:r>
              <a:rPr lang="hu-HU" sz="2100" dirty="0">
                <a:solidFill>
                  <a:srgbClr val="A43F27"/>
                </a:solidFill>
                <a:sym typeface="Symbol" panose="05050102010706020507" pitchFamily="18" charset="2"/>
              </a:rPr>
              <a:t>Ru</a:t>
            </a:r>
            <a:endParaRPr lang="en-US" sz="2100" dirty="0">
              <a:solidFill>
                <a:srgbClr val="A43F27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0897" y="4687707"/>
            <a:ext cx="42447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dirty="0">
                <a:solidFill>
                  <a:srgbClr val="B00400"/>
                </a:solidFill>
              </a:rPr>
              <a:t>T.N. Szegedi </a:t>
            </a:r>
            <a:r>
              <a:rPr lang="hu-HU" sz="1600" i="1" dirty="0">
                <a:solidFill>
                  <a:srgbClr val="B00400"/>
                </a:solidFill>
              </a:rPr>
              <a:t>et al.</a:t>
            </a:r>
            <a:r>
              <a:rPr lang="hu-HU" sz="1600" dirty="0">
                <a:solidFill>
                  <a:srgbClr val="B00400"/>
                </a:solidFill>
              </a:rPr>
              <a:t>, PRC </a:t>
            </a:r>
            <a:r>
              <a:rPr lang="hu-HU" sz="1600" b="1" dirty="0">
                <a:solidFill>
                  <a:srgbClr val="B00400"/>
                </a:solidFill>
              </a:rPr>
              <a:t>109</a:t>
            </a:r>
            <a:r>
              <a:rPr lang="hu-HU" sz="1600" dirty="0">
                <a:solidFill>
                  <a:srgbClr val="B00400"/>
                </a:solidFill>
              </a:rPr>
              <a:t>, 035804 (2021)</a:t>
            </a:r>
            <a:endParaRPr lang="en-US" sz="1600" dirty="0">
              <a:solidFill>
                <a:srgbClr val="B004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31987" y="4687707"/>
            <a:ext cx="35316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dirty="0">
                <a:solidFill>
                  <a:srgbClr val="B00400"/>
                </a:solidFill>
              </a:rPr>
              <a:t>G.G. Kiss </a:t>
            </a:r>
            <a:r>
              <a:rPr lang="hu-HU" sz="1600" i="1" dirty="0">
                <a:solidFill>
                  <a:srgbClr val="B00400"/>
                </a:solidFill>
              </a:rPr>
              <a:t>et al.</a:t>
            </a:r>
            <a:r>
              <a:rPr lang="hu-HU" sz="1600" dirty="0">
                <a:solidFill>
                  <a:srgbClr val="B00400"/>
                </a:solidFill>
              </a:rPr>
              <a:t>, ApJ </a:t>
            </a:r>
            <a:r>
              <a:rPr lang="hu-HU" sz="1600" b="1" dirty="0">
                <a:solidFill>
                  <a:srgbClr val="B00400"/>
                </a:solidFill>
              </a:rPr>
              <a:t>908</a:t>
            </a:r>
            <a:r>
              <a:rPr lang="hu-HU" sz="1600" dirty="0">
                <a:solidFill>
                  <a:srgbClr val="B00400"/>
                </a:solidFill>
              </a:rPr>
              <a:t>, 202 (2021)</a:t>
            </a:r>
            <a:endParaRPr lang="en-US" sz="1600" dirty="0">
              <a:solidFill>
                <a:srgbClr val="B00400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31F648C-1693-5885-EF22-EE70E6A5CC7E}"/>
              </a:ext>
            </a:extLst>
          </p:cNvPr>
          <p:cNvSpPr/>
          <p:nvPr/>
        </p:nvSpPr>
        <p:spPr>
          <a:xfrm>
            <a:off x="114300" y="5215467"/>
            <a:ext cx="8915400" cy="136472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See also the talk of </a:t>
            </a:r>
            <a:r>
              <a:rPr lang="en-US" sz="2800" dirty="0" err="1"/>
              <a:t>Almudena</a:t>
            </a:r>
            <a:r>
              <a:rPr lang="en-US" sz="2800" dirty="0"/>
              <a:t> </a:t>
            </a:r>
            <a:r>
              <a:rPr lang="en-US" sz="2800" dirty="0" err="1"/>
              <a:t>Arcones</a:t>
            </a:r>
            <a:r>
              <a:rPr lang="en-US" sz="2800" dirty="0"/>
              <a:t> and  Poster #46 by Sándor </a:t>
            </a:r>
            <a:r>
              <a:rPr lang="en-US" sz="2800" dirty="0" err="1"/>
              <a:t>Kovács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492611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D99933-8E42-1A2E-97AD-F62DCDE0A0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EBFFB9-0B2D-0137-59A1-BC7387F8D5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Heavy element nucleosynthesis is still not fully understood (e.g. </a:t>
            </a:r>
            <a:r>
              <a:rPr lang="en-US" dirty="0">
                <a:sym typeface="Symbol" panose="05050102010706020507" pitchFamily="18" charset="2"/>
              </a:rPr>
              <a:t>-process</a:t>
            </a:r>
            <a:r>
              <a:rPr lang="en-US" dirty="0"/>
              <a:t>)</a:t>
            </a:r>
          </a:p>
          <a:p>
            <a:r>
              <a:rPr lang="en-US" dirty="0"/>
              <a:t>Nuclear physics uncertainties play a role</a:t>
            </a:r>
          </a:p>
          <a:p>
            <a:r>
              <a:rPr lang="en-US" dirty="0">
                <a:sym typeface="Symbol" panose="05050102010706020507" pitchFamily="18" charset="2"/>
              </a:rPr>
              <a:t>OMP is often a key parameter</a:t>
            </a:r>
          </a:p>
          <a:p>
            <a:r>
              <a:rPr lang="en-US" dirty="0"/>
              <a:t>New </a:t>
            </a:r>
            <a:r>
              <a:rPr lang="en-US" dirty="0">
                <a:sym typeface="Symbol" panose="05050102010706020507" pitchFamily="18" charset="2"/>
              </a:rPr>
              <a:t>OMP has been created, tailored for low energies</a:t>
            </a:r>
          </a:p>
          <a:p>
            <a:r>
              <a:rPr lang="en-US" dirty="0">
                <a:sym typeface="Symbol" panose="05050102010706020507" pitchFamily="18" charset="2"/>
              </a:rPr>
              <a:t>Its testing with further experiments is necessary and going 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7C5035-AFAA-7014-E7CD-525E16622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9BA388-011F-42F2-A0F4-676DF8A5F369}" type="slidenum">
              <a:rPr lang="en-US" altLang="en-US" smtClean="0"/>
              <a:pPr>
                <a:defRPr/>
              </a:pPr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570344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D79B14-7463-4CEB-8F92-EE9CC3144BDF}" type="slidenum">
              <a:rPr lang="en-US" altLang="en-US" smtClean="0"/>
              <a:pPr>
                <a:defRPr/>
              </a:pPr>
              <a:t>16</a:t>
            </a:fld>
            <a:endParaRPr lang="en-US" altLang="en-US"/>
          </a:p>
        </p:txBody>
      </p:sp>
      <p:pic>
        <p:nvPicPr>
          <p:cNvPr id="47107" name="Picture 2" descr="https://upload.wikimedia.org/wikipedia/commons/thumb/0/00/Crab_Nebula.jpg/1024px-Crab_Nebul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38" b="10765"/>
          <a:stretch>
            <a:fillRect/>
          </a:stretch>
        </p:blipFill>
        <p:spPr bwMode="auto">
          <a:xfrm>
            <a:off x="0" y="0"/>
            <a:ext cx="91424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16383" y="420635"/>
            <a:ext cx="4125913" cy="1570038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you for </a:t>
            </a:r>
          </a:p>
          <a:p>
            <a:pPr>
              <a:defRPr/>
            </a:pPr>
            <a:r>
              <a:rPr lang="en-US" sz="4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your attention!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296318" y="2951917"/>
            <a:ext cx="3775393" cy="3693319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none">
            <a:spAutoFit/>
          </a:bodyPr>
          <a:lstStyle/>
          <a:p>
            <a:r>
              <a:rPr lang="hu-HU" dirty="0">
                <a:solidFill>
                  <a:srgbClr val="C00000"/>
                </a:solidFill>
              </a:rPr>
              <a:t>Atomki nuclear astrophysics group: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b="1" dirty="0">
                <a:solidFill>
                  <a:srgbClr val="C00000"/>
                </a:solidFill>
              </a:rPr>
              <a:t>Mátyus, Zsolt</a:t>
            </a:r>
            <a:endParaRPr lang="en-US" b="1" dirty="0">
              <a:solidFill>
                <a:srgbClr val="C00000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b="1" dirty="0" err="1">
                <a:solidFill>
                  <a:srgbClr val="C00000"/>
                </a:solidFill>
              </a:rPr>
              <a:t>Mohr</a:t>
            </a:r>
            <a:r>
              <a:rPr lang="hu-HU" b="1" dirty="0">
                <a:solidFill>
                  <a:srgbClr val="C00000"/>
                </a:solidFill>
              </a:rPr>
              <a:t>, Peter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dirty="0">
                <a:solidFill>
                  <a:srgbClr val="C00000"/>
                </a:solidFill>
              </a:rPr>
              <a:t>Csedreki, László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dirty="0">
                <a:solidFill>
                  <a:srgbClr val="C00000"/>
                </a:solidFill>
              </a:rPr>
              <a:t>Elekes, Zoltán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dirty="0">
                <a:solidFill>
                  <a:srgbClr val="C00000"/>
                </a:solidFill>
              </a:rPr>
              <a:t>Fülöp, Zsolt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dirty="0">
                <a:solidFill>
                  <a:srgbClr val="C00000"/>
                </a:solidFill>
              </a:rPr>
              <a:t>Gyürky, György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dirty="0">
                <a:solidFill>
                  <a:srgbClr val="C00000"/>
                </a:solidFill>
              </a:rPr>
              <a:t>Halász, Zoltán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dirty="0">
                <a:solidFill>
                  <a:srgbClr val="C00000"/>
                </a:solidFill>
              </a:rPr>
              <a:t>Kiss, Gábor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dirty="0">
                <a:solidFill>
                  <a:srgbClr val="C00000"/>
                </a:solidFill>
              </a:rPr>
              <a:t>Kovács, Sándor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dirty="0">
                <a:solidFill>
                  <a:srgbClr val="C00000"/>
                </a:solidFill>
              </a:rPr>
              <a:t>Szegedi, Norbert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dirty="0">
                <a:solidFill>
                  <a:srgbClr val="C00000"/>
                </a:solidFill>
              </a:rPr>
              <a:t>Szücs, Tamás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997" y="311048"/>
            <a:ext cx="7200900" cy="856789"/>
          </a:xfrm>
        </p:spPr>
        <p:txBody>
          <a:bodyPr/>
          <a:lstStyle/>
          <a:p>
            <a:r>
              <a:rPr lang="hu-HU" dirty="0"/>
              <a:t>Results </a:t>
            </a:r>
            <a:r>
              <a:rPr lang="hu-HU" baseline="30000" dirty="0"/>
              <a:t>122</a:t>
            </a:r>
            <a:r>
              <a:rPr lang="hu-HU" dirty="0"/>
              <a:t>Te(</a:t>
            </a:r>
            <a:r>
              <a:rPr lang="hu-HU" dirty="0">
                <a:sym typeface="Symbol" panose="05050102010706020507" pitchFamily="18" charset="2"/>
              </a:rPr>
              <a:t>,n)</a:t>
            </a:r>
            <a:r>
              <a:rPr lang="hu-HU" baseline="30000" dirty="0">
                <a:sym typeface="Symbol" panose="05050102010706020507" pitchFamily="18" charset="2"/>
              </a:rPr>
              <a:t>125</a:t>
            </a:r>
            <a:r>
              <a:rPr lang="hu-HU" dirty="0">
                <a:sym typeface="Symbol" panose="05050102010706020507" pitchFamily="18" charset="2"/>
              </a:rPr>
              <a:t>Xe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322" y="1167837"/>
            <a:ext cx="8166249" cy="5331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959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ym typeface="Symbol" panose="05050102010706020507" pitchFamily="18" charset="2"/>
              </a:rPr>
              <a:t></a:t>
            </a:r>
            <a:r>
              <a:rPr lang="hu-HU" dirty="0">
                <a:sym typeface="Symbol" panose="05050102010706020507" pitchFamily="18" charset="2"/>
              </a:rPr>
              <a:t>-process: synthesis of p-nuclei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84892" y="2476500"/>
            <a:ext cx="3455257" cy="3471863"/>
          </a:xfrm>
        </p:spPr>
        <p:txBody>
          <a:bodyPr/>
          <a:lstStyle/>
          <a:p>
            <a:r>
              <a:rPr lang="hu-HU" dirty="0"/>
              <a:t>Huge reaction network</a:t>
            </a:r>
          </a:p>
          <a:p>
            <a:r>
              <a:rPr lang="hu-HU" dirty="0"/>
              <a:t>High importance of (</a:t>
            </a:r>
            <a:r>
              <a:rPr lang="hu-HU" dirty="0">
                <a:sym typeface="Symbol" panose="05050102010706020507" pitchFamily="18" charset="2"/>
              </a:rPr>
              <a:t>,) reactions</a:t>
            </a:r>
            <a:endParaRPr lang="hu-HU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9BA388-011F-42F2-A0F4-676DF8A5F369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5343" y="1180699"/>
            <a:ext cx="5258657" cy="315635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9622" y="4576780"/>
            <a:ext cx="7384378" cy="2281220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596900" y="1041400"/>
            <a:ext cx="4241800" cy="14351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/>
              <a:t>See the talk of Lorenzo Roberti!</a:t>
            </a:r>
            <a:endParaRPr lang="en-US" sz="28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99066F9-B522-48EC-4F67-6520A764EFA5}"/>
              </a:ext>
            </a:extLst>
          </p:cNvPr>
          <p:cNvSpPr txBox="1"/>
          <p:nvPr/>
        </p:nvSpPr>
        <p:spPr>
          <a:xfrm rot="19811930">
            <a:off x="5307408" y="1721519"/>
            <a:ext cx="31293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p-isotopes, p-process</a:t>
            </a:r>
          </a:p>
        </p:txBody>
      </p:sp>
    </p:spTree>
    <p:extLst>
      <p:ext uri="{BB962C8B-B14F-4D97-AF65-F5344CB8AC3E}">
        <p14:creationId xmlns:p14="http://schemas.microsoft.com/office/powerpoint/2010/main" val="17445107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(</a:t>
            </a:r>
            <a:r>
              <a:rPr lang="hu-HU" dirty="0">
                <a:sym typeface="Symbol" panose="05050102010706020507" pitchFamily="18" charset="2"/>
              </a:rPr>
              <a:t>,) reaction rates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476750" cy="4530725"/>
          </a:xfrm>
        </p:spPr>
        <p:txBody>
          <a:bodyPr/>
          <a:lstStyle/>
          <a:p>
            <a:r>
              <a:rPr lang="hu-HU" dirty="0"/>
              <a:t>Important especially in the heavy mass range</a:t>
            </a:r>
          </a:p>
          <a:p>
            <a:r>
              <a:rPr lang="hu-HU" dirty="0"/>
              <a:t>Calculated in the HF statistical model</a:t>
            </a:r>
          </a:p>
          <a:p>
            <a:r>
              <a:rPr lang="hu-HU" dirty="0"/>
              <a:t>Very sensitive to the </a:t>
            </a:r>
            <a:r>
              <a:rPr lang="hu-HU" dirty="0">
                <a:sym typeface="Symbol" panose="05050102010706020507" pitchFamily="18" charset="2"/>
              </a:rPr>
              <a:t>-nucleus Optical Model Potential (OMP)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9BA388-011F-42F2-A0F4-676DF8A5F369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1344" y="142084"/>
            <a:ext cx="3882656" cy="267381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4428" y="3333750"/>
            <a:ext cx="4291998" cy="30924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802904" y="382737"/>
            <a:ext cx="2275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>
                <a:solidFill>
                  <a:srgbClr val="B00400"/>
                </a:solidFill>
              </a:rPr>
              <a:t>W. Rapp et al., 2006</a:t>
            </a:r>
            <a:endParaRPr lang="en-US" dirty="0">
              <a:solidFill>
                <a:srgbClr val="B004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42338" y="6378853"/>
            <a:ext cx="2582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>
                <a:solidFill>
                  <a:srgbClr val="B00400"/>
                </a:solidFill>
              </a:rPr>
              <a:t>E. Somorjai et al., 1998</a:t>
            </a:r>
            <a:endParaRPr lang="en-US" dirty="0">
              <a:solidFill>
                <a:srgbClr val="B00400"/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628BEB1-A457-8C85-9C36-625DDF4113F6}"/>
              </a:ext>
            </a:extLst>
          </p:cNvPr>
          <p:cNvSpPr/>
          <p:nvPr/>
        </p:nvSpPr>
        <p:spPr>
          <a:xfrm>
            <a:off x="1883995" y="5442272"/>
            <a:ext cx="3160817" cy="12065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(kind of)</a:t>
            </a:r>
          </a:p>
          <a:p>
            <a:pPr algn="ctr"/>
            <a:r>
              <a:rPr lang="en-US" sz="3200" dirty="0"/>
              <a:t>local fit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9704B5BB-0604-0D31-3944-3ED8A358A84F}"/>
              </a:ext>
            </a:extLst>
          </p:cNvPr>
          <p:cNvCxnSpPr>
            <a:cxnSpLocks/>
          </p:cNvCxnSpPr>
          <p:nvPr/>
        </p:nvCxnSpPr>
        <p:spPr>
          <a:xfrm flipV="1">
            <a:off x="4933950" y="5442272"/>
            <a:ext cx="914400" cy="566577"/>
          </a:xfrm>
          <a:prstGeom prst="straightConnector1">
            <a:avLst/>
          </a:prstGeom>
          <a:ln w="889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3DB24255-C3A6-3263-214A-769A8C7BB0B5}"/>
              </a:ext>
            </a:extLst>
          </p:cNvPr>
          <p:cNvSpPr/>
          <p:nvPr/>
        </p:nvSpPr>
        <p:spPr>
          <a:xfrm>
            <a:off x="5486400" y="4083050"/>
            <a:ext cx="3549650" cy="1803400"/>
          </a:xfrm>
          <a:custGeom>
            <a:avLst/>
            <a:gdLst>
              <a:gd name="connsiteX0" fmla="*/ 0 w 3549650"/>
              <a:gd name="connsiteY0" fmla="*/ 0 h 1803400"/>
              <a:gd name="connsiteX1" fmla="*/ 355600 w 3549650"/>
              <a:gd name="connsiteY1" fmla="*/ 349250 h 1803400"/>
              <a:gd name="connsiteX2" fmla="*/ 704850 w 3549650"/>
              <a:gd name="connsiteY2" fmla="*/ 666750 h 1803400"/>
              <a:gd name="connsiteX3" fmla="*/ 1111250 w 3549650"/>
              <a:gd name="connsiteY3" fmla="*/ 920750 h 1803400"/>
              <a:gd name="connsiteX4" fmla="*/ 1498600 w 3549650"/>
              <a:gd name="connsiteY4" fmla="*/ 1085850 h 1803400"/>
              <a:gd name="connsiteX5" fmla="*/ 1866900 w 3549650"/>
              <a:gd name="connsiteY5" fmla="*/ 1250950 h 1803400"/>
              <a:gd name="connsiteX6" fmla="*/ 2216150 w 3549650"/>
              <a:gd name="connsiteY6" fmla="*/ 1384300 h 1803400"/>
              <a:gd name="connsiteX7" fmla="*/ 2527300 w 3549650"/>
              <a:gd name="connsiteY7" fmla="*/ 1485900 h 1803400"/>
              <a:gd name="connsiteX8" fmla="*/ 2749550 w 3549650"/>
              <a:gd name="connsiteY8" fmla="*/ 1670050 h 1803400"/>
              <a:gd name="connsiteX9" fmla="*/ 3016250 w 3549650"/>
              <a:gd name="connsiteY9" fmla="*/ 1746250 h 1803400"/>
              <a:gd name="connsiteX10" fmla="*/ 3276600 w 3549650"/>
              <a:gd name="connsiteY10" fmla="*/ 1778000 h 1803400"/>
              <a:gd name="connsiteX11" fmla="*/ 3549650 w 3549650"/>
              <a:gd name="connsiteY11" fmla="*/ 1803400 h 180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549650" h="1803400">
                <a:moveTo>
                  <a:pt x="0" y="0"/>
                </a:moveTo>
                <a:cubicBezTo>
                  <a:pt x="119062" y="119062"/>
                  <a:pt x="238125" y="238125"/>
                  <a:pt x="355600" y="349250"/>
                </a:cubicBezTo>
                <a:cubicBezTo>
                  <a:pt x="473075" y="460375"/>
                  <a:pt x="578908" y="571500"/>
                  <a:pt x="704850" y="666750"/>
                </a:cubicBezTo>
                <a:cubicBezTo>
                  <a:pt x="830792" y="762000"/>
                  <a:pt x="978958" y="850900"/>
                  <a:pt x="1111250" y="920750"/>
                </a:cubicBezTo>
                <a:cubicBezTo>
                  <a:pt x="1243542" y="990600"/>
                  <a:pt x="1372658" y="1030817"/>
                  <a:pt x="1498600" y="1085850"/>
                </a:cubicBezTo>
                <a:cubicBezTo>
                  <a:pt x="1624542" y="1140883"/>
                  <a:pt x="1747308" y="1201208"/>
                  <a:pt x="1866900" y="1250950"/>
                </a:cubicBezTo>
                <a:cubicBezTo>
                  <a:pt x="1986492" y="1300692"/>
                  <a:pt x="2106083" y="1345142"/>
                  <a:pt x="2216150" y="1384300"/>
                </a:cubicBezTo>
                <a:cubicBezTo>
                  <a:pt x="2326217" y="1423458"/>
                  <a:pt x="2438400" y="1438275"/>
                  <a:pt x="2527300" y="1485900"/>
                </a:cubicBezTo>
                <a:cubicBezTo>
                  <a:pt x="2616200" y="1533525"/>
                  <a:pt x="2668058" y="1626658"/>
                  <a:pt x="2749550" y="1670050"/>
                </a:cubicBezTo>
                <a:cubicBezTo>
                  <a:pt x="2831042" y="1713442"/>
                  <a:pt x="2928408" y="1728258"/>
                  <a:pt x="3016250" y="1746250"/>
                </a:cubicBezTo>
                <a:cubicBezTo>
                  <a:pt x="3104092" y="1764242"/>
                  <a:pt x="3187700" y="1768475"/>
                  <a:pt x="3276600" y="1778000"/>
                </a:cubicBezTo>
                <a:cubicBezTo>
                  <a:pt x="3365500" y="1787525"/>
                  <a:pt x="3457575" y="1795462"/>
                  <a:pt x="3549650" y="1803400"/>
                </a:cubicBezTo>
              </a:path>
            </a:pathLst>
          </a:cu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69AB8D69-962D-235D-ED1D-5D7B1C561CFC}"/>
              </a:ext>
            </a:extLst>
          </p:cNvPr>
          <p:cNvSpPr/>
          <p:nvPr/>
        </p:nvSpPr>
        <p:spPr>
          <a:xfrm>
            <a:off x="6915150" y="3498850"/>
            <a:ext cx="2108200" cy="2260600"/>
          </a:xfrm>
          <a:custGeom>
            <a:avLst/>
            <a:gdLst>
              <a:gd name="connsiteX0" fmla="*/ 0 w 2108200"/>
              <a:gd name="connsiteY0" fmla="*/ 0 h 2260600"/>
              <a:gd name="connsiteX1" fmla="*/ 266700 w 2108200"/>
              <a:gd name="connsiteY1" fmla="*/ 488950 h 2260600"/>
              <a:gd name="connsiteX2" fmla="*/ 558800 w 2108200"/>
              <a:gd name="connsiteY2" fmla="*/ 863600 h 2260600"/>
              <a:gd name="connsiteX3" fmla="*/ 895350 w 2108200"/>
              <a:gd name="connsiteY3" fmla="*/ 1289050 h 2260600"/>
              <a:gd name="connsiteX4" fmla="*/ 1130300 w 2108200"/>
              <a:gd name="connsiteY4" fmla="*/ 1479550 h 2260600"/>
              <a:gd name="connsiteX5" fmla="*/ 1314450 w 2108200"/>
              <a:gd name="connsiteY5" fmla="*/ 1790700 h 2260600"/>
              <a:gd name="connsiteX6" fmla="*/ 1479550 w 2108200"/>
              <a:gd name="connsiteY6" fmla="*/ 2019300 h 2260600"/>
              <a:gd name="connsiteX7" fmla="*/ 1720850 w 2108200"/>
              <a:gd name="connsiteY7" fmla="*/ 2159000 h 2260600"/>
              <a:gd name="connsiteX8" fmla="*/ 2108200 w 2108200"/>
              <a:gd name="connsiteY8" fmla="*/ 2260600 h 2260600"/>
              <a:gd name="connsiteX9" fmla="*/ 2108200 w 2108200"/>
              <a:gd name="connsiteY9" fmla="*/ 2260600 h 2260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08200" h="2260600">
                <a:moveTo>
                  <a:pt x="0" y="0"/>
                </a:moveTo>
                <a:cubicBezTo>
                  <a:pt x="86783" y="172508"/>
                  <a:pt x="173567" y="345017"/>
                  <a:pt x="266700" y="488950"/>
                </a:cubicBezTo>
                <a:cubicBezTo>
                  <a:pt x="359833" y="632883"/>
                  <a:pt x="454025" y="730250"/>
                  <a:pt x="558800" y="863600"/>
                </a:cubicBezTo>
                <a:cubicBezTo>
                  <a:pt x="663575" y="996950"/>
                  <a:pt x="800100" y="1186392"/>
                  <a:pt x="895350" y="1289050"/>
                </a:cubicBezTo>
                <a:cubicBezTo>
                  <a:pt x="990600" y="1391708"/>
                  <a:pt x="1060450" y="1395942"/>
                  <a:pt x="1130300" y="1479550"/>
                </a:cubicBezTo>
                <a:cubicBezTo>
                  <a:pt x="1200150" y="1563158"/>
                  <a:pt x="1256242" y="1700742"/>
                  <a:pt x="1314450" y="1790700"/>
                </a:cubicBezTo>
                <a:cubicBezTo>
                  <a:pt x="1372658" y="1880658"/>
                  <a:pt x="1411817" y="1957917"/>
                  <a:pt x="1479550" y="2019300"/>
                </a:cubicBezTo>
                <a:cubicBezTo>
                  <a:pt x="1547283" y="2080683"/>
                  <a:pt x="1616075" y="2118783"/>
                  <a:pt x="1720850" y="2159000"/>
                </a:cubicBezTo>
                <a:cubicBezTo>
                  <a:pt x="1825625" y="2199217"/>
                  <a:pt x="2108200" y="2260600"/>
                  <a:pt x="2108200" y="2260600"/>
                </a:cubicBezTo>
                <a:lnTo>
                  <a:pt x="2108200" y="2260600"/>
                </a:lnTo>
              </a:path>
            </a:pathLst>
          </a:custGeom>
          <a:noFill/>
          <a:ln w="254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26932129-A6BE-AFBA-55B2-242054E7BF16}"/>
              </a:ext>
            </a:extLst>
          </p:cNvPr>
          <p:cNvSpPr/>
          <p:nvPr/>
        </p:nvSpPr>
        <p:spPr>
          <a:xfrm>
            <a:off x="7886700" y="3505200"/>
            <a:ext cx="1130300" cy="2070100"/>
          </a:xfrm>
          <a:custGeom>
            <a:avLst/>
            <a:gdLst>
              <a:gd name="connsiteX0" fmla="*/ 0 w 1130300"/>
              <a:gd name="connsiteY0" fmla="*/ 0 h 2070100"/>
              <a:gd name="connsiteX1" fmla="*/ 177800 w 1130300"/>
              <a:gd name="connsiteY1" fmla="*/ 304800 h 2070100"/>
              <a:gd name="connsiteX2" fmla="*/ 171450 w 1130300"/>
              <a:gd name="connsiteY2" fmla="*/ 501650 h 2070100"/>
              <a:gd name="connsiteX3" fmla="*/ 234950 w 1130300"/>
              <a:gd name="connsiteY3" fmla="*/ 717550 h 2070100"/>
              <a:gd name="connsiteX4" fmla="*/ 323850 w 1130300"/>
              <a:gd name="connsiteY4" fmla="*/ 927100 h 2070100"/>
              <a:gd name="connsiteX5" fmla="*/ 438150 w 1130300"/>
              <a:gd name="connsiteY5" fmla="*/ 1244600 h 2070100"/>
              <a:gd name="connsiteX6" fmla="*/ 533400 w 1130300"/>
              <a:gd name="connsiteY6" fmla="*/ 1517650 h 2070100"/>
              <a:gd name="connsiteX7" fmla="*/ 596900 w 1130300"/>
              <a:gd name="connsiteY7" fmla="*/ 1663700 h 2070100"/>
              <a:gd name="connsiteX8" fmla="*/ 768350 w 1130300"/>
              <a:gd name="connsiteY8" fmla="*/ 1809750 h 2070100"/>
              <a:gd name="connsiteX9" fmla="*/ 920750 w 1130300"/>
              <a:gd name="connsiteY9" fmla="*/ 1911350 h 2070100"/>
              <a:gd name="connsiteX10" fmla="*/ 1130300 w 1130300"/>
              <a:gd name="connsiteY10" fmla="*/ 2070100 h 2070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30300" h="2070100">
                <a:moveTo>
                  <a:pt x="0" y="0"/>
                </a:moveTo>
                <a:cubicBezTo>
                  <a:pt x="74612" y="110596"/>
                  <a:pt x="149225" y="221192"/>
                  <a:pt x="177800" y="304800"/>
                </a:cubicBezTo>
                <a:cubicBezTo>
                  <a:pt x="206375" y="388408"/>
                  <a:pt x="161925" y="432858"/>
                  <a:pt x="171450" y="501650"/>
                </a:cubicBezTo>
                <a:cubicBezTo>
                  <a:pt x="180975" y="570442"/>
                  <a:pt x="209550" y="646642"/>
                  <a:pt x="234950" y="717550"/>
                </a:cubicBezTo>
                <a:cubicBezTo>
                  <a:pt x="260350" y="788458"/>
                  <a:pt x="289983" y="839258"/>
                  <a:pt x="323850" y="927100"/>
                </a:cubicBezTo>
                <a:cubicBezTo>
                  <a:pt x="357717" y="1014942"/>
                  <a:pt x="403225" y="1146175"/>
                  <a:pt x="438150" y="1244600"/>
                </a:cubicBezTo>
                <a:cubicBezTo>
                  <a:pt x="473075" y="1343025"/>
                  <a:pt x="506942" y="1447800"/>
                  <a:pt x="533400" y="1517650"/>
                </a:cubicBezTo>
                <a:cubicBezTo>
                  <a:pt x="559858" y="1587500"/>
                  <a:pt x="557742" y="1615017"/>
                  <a:pt x="596900" y="1663700"/>
                </a:cubicBezTo>
                <a:cubicBezTo>
                  <a:pt x="636058" y="1712383"/>
                  <a:pt x="714375" y="1768475"/>
                  <a:pt x="768350" y="1809750"/>
                </a:cubicBezTo>
                <a:cubicBezTo>
                  <a:pt x="822325" y="1851025"/>
                  <a:pt x="860425" y="1867958"/>
                  <a:pt x="920750" y="1911350"/>
                </a:cubicBezTo>
                <a:cubicBezTo>
                  <a:pt x="981075" y="1954742"/>
                  <a:pt x="1055687" y="2012421"/>
                  <a:pt x="1130300" y="2070100"/>
                </a:cubicBezTo>
              </a:path>
            </a:pathLst>
          </a:custGeom>
          <a:noFill/>
          <a:ln w="25400"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218191" y="4958080"/>
            <a:ext cx="18069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aseline="30000" dirty="0">
                <a:solidFill>
                  <a:srgbClr val="B00400"/>
                </a:solidFill>
              </a:rPr>
              <a:t>144</a:t>
            </a:r>
            <a:r>
              <a:rPr lang="hu-HU" dirty="0">
                <a:solidFill>
                  <a:srgbClr val="B00400"/>
                </a:solidFill>
              </a:rPr>
              <a:t>Sm(</a:t>
            </a:r>
            <a:r>
              <a:rPr lang="hu-HU" dirty="0">
                <a:solidFill>
                  <a:srgbClr val="B00400"/>
                </a:solidFill>
                <a:sym typeface="Symbol" panose="05050102010706020507" pitchFamily="18" charset="2"/>
              </a:rPr>
              <a:t>,)</a:t>
            </a:r>
            <a:r>
              <a:rPr lang="hu-HU" baseline="30000" dirty="0">
                <a:solidFill>
                  <a:srgbClr val="B00400"/>
                </a:solidFill>
                <a:sym typeface="Symbol" panose="05050102010706020507" pitchFamily="18" charset="2"/>
              </a:rPr>
              <a:t>148</a:t>
            </a:r>
            <a:r>
              <a:rPr lang="hu-HU" dirty="0">
                <a:solidFill>
                  <a:srgbClr val="B00400"/>
                </a:solidFill>
                <a:sym typeface="Symbol" panose="05050102010706020507" pitchFamily="18" charset="2"/>
              </a:rPr>
              <a:t>Gd</a:t>
            </a:r>
            <a:endParaRPr lang="en-US" dirty="0">
              <a:solidFill>
                <a:srgbClr val="B00400"/>
              </a:solidFill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713B2F87-5E09-D4F7-EE00-58C0DF421261}"/>
              </a:ext>
            </a:extLst>
          </p:cNvPr>
          <p:cNvGrpSpPr/>
          <p:nvPr/>
        </p:nvGrpSpPr>
        <p:grpSpPr>
          <a:xfrm>
            <a:off x="4962880" y="2810114"/>
            <a:ext cx="4042034" cy="1778433"/>
            <a:chOff x="4919410" y="2773551"/>
            <a:chExt cx="4042034" cy="1778433"/>
          </a:xfrm>
        </p:grpSpPr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DE33A9E0-FFB3-C0CB-4853-DD7456581B2B}"/>
                </a:ext>
              </a:extLst>
            </p:cNvPr>
            <p:cNvCxnSpPr>
              <a:cxnSpLocks/>
            </p:cNvCxnSpPr>
            <p:nvPr/>
          </p:nvCxnSpPr>
          <p:spPr>
            <a:xfrm>
              <a:off x="5987872" y="3648075"/>
              <a:ext cx="0" cy="901378"/>
            </a:xfrm>
            <a:prstGeom prst="straightConnector1">
              <a:avLst/>
            </a:prstGeom>
            <a:ln w="889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C17B43A5-9B56-7AA8-1912-3D34A7346DC0}"/>
                </a:ext>
              </a:extLst>
            </p:cNvPr>
            <p:cNvSpPr/>
            <p:nvPr/>
          </p:nvSpPr>
          <p:spPr>
            <a:xfrm>
              <a:off x="4919410" y="2773551"/>
              <a:ext cx="4042034" cy="102393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Various OMPs</a:t>
              </a:r>
            </a:p>
          </p:txBody>
        </p: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8FD6CB56-E88D-CF1A-6FDC-6945F55507F6}"/>
                </a:ext>
              </a:extLst>
            </p:cNvPr>
            <p:cNvCxnSpPr>
              <a:cxnSpLocks/>
            </p:cNvCxnSpPr>
            <p:nvPr/>
          </p:nvCxnSpPr>
          <p:spPr>
            <a:xfrm>
              <a:off x="7483297" y="3517739"/>
              <a:ext cx="0" cy="901378"/>
            </a:xfrm>
            <a:prstGeom prst="straightConnector1">
              <a:avLst/>
            </a:prstGeom>
            <a:ln w="889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22C4A701-8BE8-E51A-DB93-289B881E7E61}"/>
                </a:ext>
              </a:extLst>
            </p:cNvPr>
            <p:cNvCxnSpPr>
              <a:cxnSpLocks/>
            </p:cNvCxnSpPr>
            <p:nvPr/>
          </p:nvCxnSpPr>
          <p:spPr>
            <a:xfrm>
              <a:off x="8245297" y="3650606"/>
              <a:ext cx="0" cy="901378"/>
            </a:xfrm>
            <a:prstGeom prst="straightConnector1">
              <a:avLst/>
            </a:prstGeom>
            <a:ln w="889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30879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0" grpId="0" animBg="1"/>
      <p:bldP spid="23" grpId="0" animBg="1"/>
      <p:bldP spid="25" grpId="0" animBg="1"/>
      <p:bldP spid="26" grpId="0" animBg="1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(How to remedy) the </a:t>
            </a:r>
            <a:r>
              <a:rPr lang="hu-HU" dirty="0">
                <a:sym typeface="Symbol" panose="05050102010706020507" pitchFamily="18" charset="2"/>
              </a:rPr>
              <a:t>OMP problem?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hu-HU" sz="2400" dirty="0"/>
              <a:t>Very old McF potential used in astrophysics</a:t>
            </a:r>
          </a:p>
          <a:p>
            <a:r>
              <a:rPr lang="hu-HU" sz="2400" dirty="0"/>
              <a:t>Simple, but for higher energies (and not good even there)</a:t>
            </a:r>
            <a:endParaRPr lang="en-US" sz="24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hu-HU" sz="2400" dirty="0">
                <a:sym typeface="Symbol" panose="05050102010706020507" pitchFamily="18" charset="2"/>
              </a:rPr>
              <a:t>Elastic </a:t>
            </a:r>
            <a:r>
              <a:rPr lang="en-US" sz="2400" dirty="0">
                <a:sym typeface="Symbol" panose="05050102010706020507" pitchFamily="18" charset="2"/>
              </a:rPr>
              <a:t></a:t>
            </a:r>
            <a:r>
              <a:rPr lang="hu-HU" sz="2400" dirty="0">
                <a:sym typeface="Symbol" panose="05050102010706020507" pitchFamily="18" charset="2"/>
              </a:rPr>
              <a:t>-scattering at low energies</a:t>
            </a:r>
          </a:p>
          <a:p>
            <a:r>
              <a:rPr lang="hu-HU" sz="2400" dirty="0">
                <a:sym typeface="Symbol" panose="05050102010706020507" pitchFamily="18" charset="2"/>
              </a:rPr>
              <a:t>Systematic study on many heavy isotopes</a:t>
            </a:r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F22810-866D-41AD-95A1-0D2FDCEEE33D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  <p:grpSp>
        <p:nvGrpSpPr>
          <p:cNvPr id="8" name="Group 7"/>
          <p:cNvGrpSpPr/>
          <p:nvPr/>
        </p:nvGrpSpPr>
        <p:grpSpPr>
          <a:xfrm>
            <a:off x="0" y="3865562"/>
            <a:ext cx="4466075" cy="2904493"/>
            <a:chOff x="0" y="3865562"/>
            <a:chExt cx="4466075" cy="2904493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3865562"/>
              <a:ext cx="4466075" cy="2904493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2089150" y="4908550"/>
              <a:ext cx="1841500" cy="196850"/>
            </a:xfrm>
            <a:prstGeom prst="rect">
              <a:avLst/>
            </a:prstGeom>
            <a:noFill/>
            <a:ln w="412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0648" y="3359054"/>
            <a:ext cx="3013352" cy="341100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136040" y="3451165"/>
            <a:ext cx="859531" cy="31700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hu-HU" sz="2000" baseline="30000" dirty="0">
                <a:solidFill>
                  <a:srgbClr val="B00400"/>
                </a:solidFill>
              </a:rPr>
              <a:t>64</a:t>
            </a:r>
            <a:r>
              <a:rPr lang="hu-HU" sz="2000" dirty="0">
                <a:solidFill>
                  <a:srgbClr val="B00400"/>
                </a:solidFill>
              </a:rPr>
              <a:t>Zn</a:t>
            </a:r>
            <a:endParaRPr lang="hu-HU" sz="2000" baseline="30000" dirty="0">
              <a:solidFill>
                <a:srgbClr val="B00400"/>
              </a:solidFill>
            </a:endParaRPr>
          </a:p>
          <a:p>
            <a:r>
              <a:rPr lang="hu-HU" sz="2000" baseline="30000" dirty="0">
                <a:solidFill>
                  <a:srgbClr val="B00400"/>
                </a:solidFill>
              </a:rPr>
              <a:t>89</a:t>
            </a:r>
            <a:r>
              <a:rPr lang="hu-HU" sz="2000" dirty="0">
                <a:solidFill>
                  <a:srgbClr val="B00400"/>
                </a:solidFill>
              </a:rPr>
              <a:t>Y</a:t>
            </a:r>
          </a:p>
          <a:p>
            <a:r>
              <a:rPr lang="hu-HU" sz="2000" baseline="30000" dirty="0">
                <a:solidFill>
                  <a:srgbClr val="B00400"/>
                </a:solidFill>
              </a:rPr>
              <a:t>92</a:t>
            </a:r>
            <a:r>
              <a:rPr lang="hu-HU" sz="2000" dirty="0">
                <a:solidFill>
                  <a:srgbClr val="B00400"/>
                </a:solidFill>
              </a:rPr>
              <a:t>Mo</a:t>
            </a:r>
            <a:endParaRPr lang="en-US" sz="2000" dirty="0">
              <a:solidFill>
                <a:srgbClr val="B00400"/>
              </a:solidFill>
            </a:endParaRPr>
          </a:p>
          <a:p>
            <a:r>
              <a:rPr lang="hu-HU" sz="2000" baseline="30000" dirty="0">
                <a:solidFill>
                  <a:srgbClr val="B00400"/>
                </a:solidFill>
              </a:rPr>
              <a:t>106</a:t>
            </a:r>
            <a:r>
              <a:rPr lang="hu-HU" sz="2000" dirty="0">
                <a:solidFill>
                  <a:srgbClr val="B00400"/>
                </a:solidFill>
              </a:rPr>
              <a:t>Cd</a:t>
            </a:r>
          </a:p>
          <a:p>
            <a:r>
              <a:rPr lang="hu-HU" sz="2000" baseline="30000" dirty="0">
                <a:solidFill>
                  <a:srgbClr val="B00400"/>
                </a:solidFill>
              </a:rPr>
              <a:t>110</a:t>
            </a:r>
            <a:r>
              <a:rPr lang="hu-HU" sz="2000" dirty="0">
                <a:solidFill>
                  <a:srgbClr val="B00400"/>
                </a:solidFill>
              </a:rPr>
              <a:t>Cd</a:t>
            </a:r>
          </a:p>
          <a:p>
            <a:r>
              <a:rPr lang="hu-HU" sz="2000" baseline="30000" dirty="0">
                <a:solidFill>
                  <a:srgbClr val="B00400"/>
                </a:solidFill>
              </a:rPr>
              <a:t>116</a:t>
            </a:r>
            <a:r>
              <a:rPr lang="hu-HU" sz="2000" dirty="0">
                <a:solidFill>
                  <a:srgbClr val="B00400"/>
                </a:solidFill>
              </a:rPr>
              <a:t>Cd</a:t>
            </a:r>
          </a:p>
          <a:p>
            <a:r>
              <a:rPr lang="hu-HU" sz="2000" baseline="30000" dirty="0">
                <a:solidFill>
                  <a:srgbClr val="B00400"/>
                </a:solidFill>
              </a:rPr>
              <a:t>112</a:t>
            </a:r>
            <a:r>
              <a:rPr lang="hu-HU" sz="2000" dirty="0">
                <a:solidFill>
                  <a:srgbClr val="B00400"/>
                </a:solidFill>
              </a:rPr>
              <a:t>Sn</a:t>
            </a:r>
          </a:p>
          <a:p>
            <a:r>
              <a:rPr lang="hu-HU" sz="2000" baseline="30000" dirty="0">
                <a:solidFill>
                  <a:srgbClr val="B00400"/>
                </a:solidFill>
              </a:rPr>
              <a:t>124</a:t>
            </a:r>
            <a:r>
              <a:rPr lang="hu-HU" sz="2000" dirty="0">
                <a:solidFill>
                  <a:srgbClr val="B00400"/>
                </a:solidFill>
              </a:rPr>
              <a:t>Sn</a:t>
            </a:r>
          </a:p>
          <a:p>
            <a:r>
              <a:rPr lang="hu-HU" sz="2000" baseline="30000" dirty="0">
                <a:solidFill>
                  <a:srgbClr val="B00400"/>
                </a:solidFill>
              </a:rPr>
              <a:t>144</a:t>
            </a:r>
            <a:r>
              <a:rPr lang="hu-HU" sz="2000" dirty="0">
                <a:solidFill>
                  <a:srgbClr val="B00400"/>
                </a:solidFill>
              </a:rPr>
              <a:t>Sm</a:t>
            </a:r>
          </a:p>
          <a:p>
            <a:r>
              <a:rPr lang="hu-HU" sz="2000" dirty="0">
                <a:solidFill>
                  <a:srgbClr val="B00400"/>
                </a:solidFill>
              </a:rPr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val="3652178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5" grpId="0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 new </a:t>
            </a:r>
            <a:r>
              <a:rPr lang="hu-HU" dirty="0">
                <a:sym typeface="Symbol" panose="05050102010706020507" pitchFamily="18" charset="2"/>
              </a:rPr>
              <a:t>OMP for astro purposes: </a:t>
            </a:r>
            <a:br>
              <a:rPr lang="hu-HU" dirty="0">
                <a:sym typeface="Symbol" panose="05050102010706020507" pitchFamily="18" charset="2"/>
              </a:rPr>
            </a:br>
            <a:r>
              <a:rPr lang="hu-HU" dirty="0">
                <a:sym typeface="Symbol" panose="05050102010706020507" pitchFamily="18" charset="2"/>
              </a:rPr>
              <a:t>The ATOMKI potential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65300"/>
            <a:ext cx="4038600" cy="4365625"/>
          </a:xfrm>
        </p:spPr>
        <p:txBody>
          <a:bodyPr/>
          <a:lstStyle/>
          <a:p>
            <a:r>
              <a:rPr lang="hu-HU" dirty="0"/>
              <a:t>Based on scattering</a:t>
            </a:r>
          </a:p>
          <a:p>
            <a:r>
              <a:rPr lang="hu-HU" dirty="0"/>
              <a:t>Good reproduction of experiments</a:t>
            </a:r>
          </a:p>
          <a:p>
            <a:r>
              <a:rPr lang="hu-HU" dirty="0"/>
              <a:t>Few parameters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65300"/>
            <a:ext cx="4038600" cy="4365625"/>
          </a:xfrm>
        </p:spPr>
        <p:txBody>
          <a:bodyPr/>
          <a:lstStyle/>
          <a:p>
            <a:r>
              <a:rPr lang="hu-HU" dirty="0"/>
              <a:t>Real part: double folding</a:t>
            </a:r>
          </a:p>
          <a:p>
            <a:r>
              <a:rPr lang="hu-HU" dirty="0"/>
              <a:t>Immaginary part: surface Woods-Saxon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F22810-866D-41AD-95A1-0D2FDCEEE33D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rcRect r="18020"/>
          <a:stretch/>
        </p:blipFill>
        <p:spPr>
          <a:xfrm>
            <a:off x="284193" y="4296783"/>
            <a:ext cx="5640357" cy="2561217"/>
          </a:xfrm>
          <a:prstGeom prst="rect">
            <a:avLst/>
          </a:prstGeom>
        </p:spPr>
      </p:pic>
      <p:pic>
        <p:nvPicPr>
          <p:cNvPr id="7" name="Picture 2" descr="Peter MOHR | Head of Medical Physics | Dr. | Diakonie ...">
            <a:extLst>
              <a:ext uri="{FF2B5EF4-FFF2-40B4-BE49-F238E27FC236}">
                <a16:creationId xmlns:a16="http://schemas.microsoft.com/office/drawing/2014/main" id="{E9BB5CCF-1DC8-B348-6195-4F10D5FE2B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6550" y="3729830"/>
            <a:ext cx="2457450" cy="2457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E4D7080-1B47-64E6-B857-7F817891C4FA}"/>
              </a:ext>
            </a:extLst>
          </p:cNvPr>
          <p:cNvSpPr txBox="1"/>
          <p:nvPr/>
        </p:nvSpPr>
        <p:spPr>
          <a:xfrm>
            <a:off x="6933456" y="6216432"/>
            <a:ext cx="21210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B00400"/>
                </a:solidFill>
              </a:rPr>
              <a:t>Project driven by </a:t>
            </a:r>
          </a:p>
          <a:p>
            <a:pPr algn="ctr"/>
            <a:r>
              <a:rPr lang="en-US" b="1" dirty="0">
                <a:solidFill>
                  <a:srgbClr val="B00400"/>
                </a:solidFill>
              </a:rPr>
              <a:t>Peter Mohr</a:t>
            </a:r>
          </a:p>
        </p:txBody>
      </p:sp>
    </p:spTree>
    <p:extLst>
      <p:ext uri="{BB962C8B-B14F-4D97-AF65-F5344CB8AC3E}">
        <p14:creationId xmlns:p14="http://schemas.microsoft.com/office/powerpoint/2010/main" val="4055124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492" y="1054457"/>
            <a:ext cx="8673016" cy="5714286"/>
          </a:xfrm>
          <a:prstGeom prst="rect">
            <a:avLst/>
          </a:prstGeom>
        </p:spPr>
      </p:pic>
      <p:sp>
        <p:nvSpPr>
          <p:cNvPr id="4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6559550" y="6358778"/>
            <a:ext cx="2458907" cy="457200"/>
          </a:xfr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srgbClr val="B004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Courtesy:</a:t>
            </a:r>
            <a:r>
              <a:rPr kumimoji="0" lang="hu-HU" sz="1800" b="0" i="0" u="none" strike="noStrike" kern="1200" cap="none" spc="0" normalizeH="0" noProof="0" dirty="0">
                <a:ln>
                  <a:noFill/>
                </a:ln>
                <a:solidFill>
                  <a:srgbClr val="B004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B004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Peter Mohr</a:t>
            </a: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rgbClr val="B004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5" name="Rectangle 5"/>
          <p:cNvSpPr txBox="1">
            <a:spLocks noChangeArrowheads="1"/>
          </p:cNvSpPr>
          <p:nvPr/>
        </p:nvSpPr>
        <p:spPr bwMode="auto">
          <a:xfrm>
            <a:off x="5364088" y="3767584"/>
            <a:ext cx="2880320" cy="358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" pitchFamily="2" charset="2"/>
              <a:buBlip>
                <a:blip r:embed="rId4"/>
              </a:buBlip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itchFamily="2" charset="2"/>
              <a:buBlip>
                <a:blip r:embed="rId5"/>
              </a:buBlip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FFFFFF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hu-HU" sz="2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Coulomb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barrier</a:t>
            </a:r>
            <a:endParaRPr kumimoji="0" lang="de-DE" sz="2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14" name="Gerade Verbindung mit Pfeil 13"/>
          <p:cNvCxnSpPr/>
          <p:nvPr/>
        </p:nvCxnSpPr>
        <p:spPr>
          <a:xfrm flipV="1">
            <a:off x="6660232" y="3308794"/>
            <a:ext cx="1" cy="576064"/>
          </a:xfrm>
          <a:prstGeom prst="straightConnector1">
            <a:avLst/>
          </a:prstGeom>
          <a:ln w="19050">
            <a:solidFill>
              <a:srgbClr val="C00000"/>
            </a:solidFill>
            <a:headEnd type="none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5"/>
          <p:cNvSpPr txBox="1">
            <a:spLocks noChangeArrowheads="1"/>
          </p:cNvSpPr>
          <p:nvPr/>
        </p:nvSpPr>
        <p:spPr bwMode="auto">
          <a:xfrm>
            <a:off x="5220072" y="5733256"/>
            <a:ext cx="2918117" cy="358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" pitchFamily="2" charset="2"/>
              <a:buBlip>
                <a:blip r:embed="rId4"/>
              </a:buBlip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itchFamily="2" charset="2"/>
              <a:buBlip>
                <a:blip r:embed="rId5"/>
              </a:buBlip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FFFFFF"/>
              </a:buClr>
              <a:buSzPct val="90000"/>
              <a:buFont typeface="Wingdings" pitchFamily="2" charset="2"/>
              <a:buNone/>
              <a:tabLst/>
              <a:defRPr/>
            </a:pPr>
            <a:endParaRPr kumimoji="0" lang="de-DE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4932040" y="1391320"/>
            <a:ext cx="3206149" cy="1944216"/>
          </a:xfrm>
          <a:prstGeom prst="rect">
            <a:avLst/>
          </a:prstGeom>
          <a:solidFill>
            <a:srgbClr val="C00000">
              <a:alpha val="20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Rectangle 5"/>
          <p:cNvSpPr txBox="1">
            <a:spLocks noChangeArrowheads="1"/>
          </p:cNvSpPr>
          <p:nvPr/>
        </p:nvSpPr>
        <p:spPr bwMode="auto">
          <a:xfrm>
            <a:off x="1259632" y="1247304"/>
            <a:ext cx="1583964" cy="48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" pitchFamily="2" charset="2"/>
              <a:buBlip>
                <a:blip r:embed="rId4"/>
              </a:buBlip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itchFamily="2" charset="2"/>
              <a:buBlip>
                <a:blip r:embed="rId5"/>
              </a:buBlip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FFFFFF"/>
              </a:buClr>
              <a:buSzPct val="90000"/>
              <a:buFont typeface="Wingdings" pitchFamily="2" charset="2"/>
              <a:buNone/>
              <a:tabLst/>
              <a:defRPr/>
            </a:pPr>
            <a:br>
              <a:rPr kumimoji="0" lang="de-DE" sz="1100" b="0" i="1" u="none" strike="noStrike" kern="1200" cap="none" spc="0" normalizeH="0" baseline="0" noProof="0" dirty="0">
                <a:ln>
                  <a:noFill/>
                </a:ln>
                <a:solidFill>
                  <a:srgbClr val="ADB8FF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de-DE" sz="2200" b="0" i="1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</a:t>
            </a:r>
            <a:r>
              <a:rPr kumimoji="0" lang="de-DE" sz="2200" b="0" i="1" u="none" strike="noStrike" kern="1200" cap="none" spc="0" normalizeH="0" baseline="-2500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</a:t>
            </a:r>
            <a:r>
              <a:rPr kumimoji="0" lang="de-DE" sz="2200" b="0" i="1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(r)</a:t>
            </a:r>
            <a:br>
              <a:rPr kumimoji="0" lang="de-DE" sz="2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br>
              <a:rPr kumimoji="0" lang="de-DE" sz="2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br>
              <a:rPr kumimoji="0" lang="de-DE" sz="11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de-DE" sz="22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W(r)</a:t>
            </a:r>
            <a:br>
              <a:rPr kumimoji="0" lang="de-DE" sz="2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br>
              <a:rPr kumimoji="0" lang="de-DE" sz="2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br>
              <a:rPr kumimoji="0" lang="de-DE" sz="2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br>
              <a:rPr kumimoji="0" lang="de-DE" sz="2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br>
              <a:rPr kumimoji="0" lang="de-DE" sz="2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br>
              <a:rPr kumimoji="0" lang="de-DE" sz="2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br>
              <a:rPr kumimoji="0" lang="de-DE" sz="11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de-DE" sz="2200" b="0" i="1" u="none" strike="noStrike" kern="1200" cap="none" spc="0" normalizeH="0" baseline="0" noProof="0" dirty="0">
                <a:ln>
                  <a:noFill/>
                </a:ln>
                <a:solidFill>
                  <a:srgbClr val="ADB8FF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V(r)+V</a:t>
            </a:r>
            <a:r>
              <a:rPr kumimoji="0" lang="de-DE" sz="2200" b="0" i="1" u="none" strike="noStrike" kern="1200" cap="none" spc="0" normalizeH="0" baseline="-25000" noProof="0" dirty="0">
                <a:ln>
                  <a:noFill/>
                </a:ln>
                <a:solidFill>
                  <a:srgbClr val="ADB8FF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</a:t>
            </a:r>
            <a:r>
              <a:rPr kumimoji="0" lang="de-DE" sz="2200" b="0" i="1" u="none" strike="noStrike" kern="1200" cap="none" spc="0" normalizeH="0" baseline="0" noProof="0" dirty="0">
                <a:ln>
                  <a:noFill/>
                </a:ln>
                <a:solidFill>
                  <a:srgbClr val="ADB8FF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(r)</a:t>
            </a:r>
            <a:br>
              <a:rPr kumimoji="0" lang="de-DE" sz="2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br>
              <a:rPr kumimoji="0" lang="de-DE" sz="2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br>
              <a:rPr kumimoji="0" lang="de-DE" sz="11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de-DE" sz="2200" b="0" i="1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V(r)</a:t>
            </a:r>
            <a:br>
              <a:rPr kumimoji="0" lang="de-DE" sz="2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br>
              <a:rPr kumimoji="0" lang="de-DE" sz="2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endParaRPr kumimoji="0" lang="de-DE" sz="2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Problem with the WS potential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111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492" y="1105257"/>
            <a:ext cx="8673016" cy="5714286"/>
          </a:xfrm>
          <a:prstGeom prst="rect">
            <a:avLst/>
          </a:prstGeom>
        </p:spPr>
      </p:pic>
      <p:sp>
        <p:nvSpPr>
          <p:cNvPr id="307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34925" y="1196975"/>
            <a:ext cx="9074150" cy="5688013"/>
          </a:xfrm>
        </p:spPr>
        <p:txBody>
          <a:bodyPr/>
          <a:lstStyle/>
          <a:p>
            <a:pPr marL="0" indent="0" eaLnBrk="1" hangingPunct="1">
              <a:spcBef>
                <a:spcPct val="40000"/>
              </a:spcBef>
              <a:buClr>
                <a:schemeClr val="tx1"/>
              </a:buClr>
              <a:buNone/>
              <a:defRPr/>
            </a:pPr>
            <a:br>
              <a:rPr lang="en-US" sz="1000" dirty="0">
                <a:solidFill>
                  <a:srgbClr val="000000"/>
                </a:solidFill>
                <a:effectLst/>
              </a:rPr>
            </a:br>
            <a:br>
              <a:rPr lang="en-US" sz="1000" dirty="0">
                <a:solidFill>
                  <a:srgbClr val="000000"/>
                </a:solidFill>
                <a:effectLst/>
              </a:rPr>
            </a:br>
            <a:br>
              <a:rPr lang="en-US" sz="1000" dirty="0">
                <a:solidFill>
                  <a:srgbClr val="000000"/>
                </a:solidFill>
                <a:effectLst/>
              </a:rPr>
            </a:br>
            <a:br>
              <a:rPr lang="en-US" sz="1000" dirty="0">
                <a:solidFill>
                  <a:srgbClr val="000000"/>
                </a:solidFill>
                <a:effectLst/>
              </a:rPr>
            </a:br>
            <a:br>
              <a:rPr lang="en-US" sz="1000" dirty="0">
                <a:solidFill>
                  <a:srgbClr val="000000"/>
                </a:solidFill>
                <a:effectLst/>
              </a:rPr>
            </a:br>
            <a:br>
              <a:rPr lang="en-US" sz="1000" dirty="0">
                <a:solidFill>
                  <a:srgbClr val="000000"/>
                </a:solidFill>
                <a:effectLst/>
              </a:rPr>
            </a:br>
            <a:r>
              <a:rPr lang="en-US" sz="1000" dirty="0">
                <a:solidFill>
                  <a:srgbClr val="000000"/>
                </a:solidFill>
                <a:effectLst/>
              </a:rPr>
              <a:t>					</a:t>
            </a:r>
            <a:r>
              <a:rPr lang="en-US" sz="2000" i="1" dirty="0">
                <a:solidFill>
                  <a:srgbClr val="00CC00"/>
                </a:solidFill>
                <a:effectLst/>
              </a:rPr>
              <a:t>E</a:t>
            </a:r>
            <a:r>
              <a:rPr lang="en-US" sz="2000" dirty="0">
                <a:solidFill>
                  <a:srgbClr val="00CC00"/>
                </a:solidFill>
                <a:effectLst/>
              </a:rPr>
              <a:t> ≈ 10 MeV (far below barrier)</a:t>
            </a:r>
            <a:br>
              <a:rPr lang="en-US" sz="2000" dirty="0">
                <a:solidFill>
                  <a:srgbClr val="00CC00"/>
                </a:solidFill>
                <a:effectLst/>
              </a:rPr>
            </a:br>
            <a:r>
              <a:rPr lang="en-US" sz="2000" dirty="0">
                <a:solidFill>
                  <a:srgbClr val="00CC00"/>
                </a:solidFill>
                <a:effectLst/>
              </a:rPr>
              <a:t>						( ≈ Gamow window!)</a:t>
            </a:r>
            <a:endParaRPr lang="en-US" sz="2000" dirty="0">
              <a:solidFill>
                <a:srgbClr val="000000"/>
              </a:solidFill>
              <a:effectLst/>
            </a:endParaRPr>
          </a:p>
        </p:txBody>
      </p:sp>
      <p:sp>
        <p:nvSpPr>
          <p:cNvPr id="6" name="Rectangle 5"/>
          <p:cNvSpPr txBox="1">
            <a:spLocks noChangeArrowheads="1"/>
          </p:cNvSpPr>
          <p:nvPr/>
        </p:nvSpPr>
        <p:spPr bwMode="auto">
          <a:xfrm>
            <a:off x="4143666" y="4250432"/>
            <a:ext cx="2152811" cy="461268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" pitchFamily="2" charset="2"/>
              <a:buBlip>
                <a:blip r:embed="rId4"/>
              </a:buBlip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itchFamily="2" charset="2"/>
              <a:buBlip>
                <a:blip r:embed="rId5"/>
              </a:buBlip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FFFFFF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Alpha</a:t>
            </a:r>
            <a:r>
              <a:rPr kumimoji="0" lang="hu-HU" sz="24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capture</a:t>
            </a:r>
            <a:endParaRPr kumimoji="0" lang="de-DE" sz="2200" b="0" i="1" u="none" strike="noStrike" kern="1200" cap="none" spc="0" normalizeH="0" baseline="30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13" name="Gerade Verbindung 12"/>
          <p:cNvCxnSpPr/>
          <p:nvPr/>
        </p:nvCxnSpPr>
        <p:spPr>
          <a:xfrm>
            <a:off x="1331640" y="2882280"/>
            <a:ext cx="7200800" cy="0"/>
          </a:xfrm>
          <a:prstGeom prst="line">
            <a:avLst/>
          </a:prstGeom>
          <a:ln w="25400">
            <a:solidFill>
              <a:srgbClr val="00CC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mit Pfeil 13"/>
          <p:cNvCxnSpPr>
            <a:endCxn id="9" idx="2"/>
          </p:cNvCxnSpPr>
          <p:nvPr/>
        </p:nvCxnSpPr>
        <p:spPr>
          <a:xfrm flipV="1">
            <a:off x="4996619" y="3828678"/>
            <a:ext cx="907529" cy="421754"/>
          </a:xfrm>
          <a:prstGeom prst="straightConnector1">
            <a:avLst/>
          </a:prstGeom>
          <a:ln w="19050">
            <a:solidFill>
              <a:srgbClr val="000000"/>
            </a:solidFill>
            <a:headEnd type="none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5"/>
          <p:cNvSpPr txBox="1">
            <a:spLocks noChangeArrowheads="1"/>
          </p:cNvSpPr>
          <p:nvPr/>
        </p:nvSpPr>
        <p:spPr bwMode="auto">
          <a:xfrm>
            <a:off x="5220072" y="6266656"/>
            <a:ext cx="2918117" cy="358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" pitchFamily="2" charset="2"/>
              <a:buBlip>
                <a:blip r:embed="rId4"/>
              </a:buBlip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itchFamily="2" charset="2"/>
              <a:buBlip>
                <a:blip r:embed="rId5"/>
              </a:buBlip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FFFFFF"/>
              </a:buClr>
              <a:buSzPct val="90000"/>
              <a:buFont typeface="Wingdings" pitchFamily="2" charset="2"/>
              <a:buNone/>
              <a:tabLst/>
              <a:defRPr/>
            </a:pPr>
            <a:endParaRPr kumimoji="0" lang="de-DE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3491879" y="3468638"/>
            <a:ext cx="4824537" cy="360040"/>
          </a:xfrm>
          <a:prstGeom prst="rect">
            <a:avLst/>
          </a:prstGeom>
          <a:solidFill>
            <a:srgbClr val="FF0000">
              <a:alpha val="34000"/>
            </a:srgbClr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Rectangle 5"/>
          <p:cNvSpPr txBox="1">
            <a:spLocks noChangeArrowheads="1"/>
          </p:cNvSpPr>
          <p:nvPr/>
        </p:nvSpPr>
        <p:spPr bwMode="auto">
          <a:xfrm>
            <a:off x="1259632" y="2378447"/>
            <a:ext cx="1583964" cy="3096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" pitchFamily="2" charset="2"/>
              <a:buBlip>
                <a:blip r:embed="rId4"/>
              </a:buBlip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itchFamily="2" charset="2"/>
              <a:buBlip>
                <a:blip r:embed="rId5"/>
              </a:buBlip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FFFFFF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de-DE" sz="2200" b="0" i="1" u="none" strike="noStrike" kern="1200" cap="none" spc="0" normalizeH="0" baseline="0" noProof="0" dirty="0">
                <a:ln>
                  <a:noFill/>
                </a:ln>
                <a:solidFill>
                  <a:srgbClr val="ADB8FF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V(r)+V</a:t>
            </a:r>
            <a:r>
              <a:rPr kumimoji="0" lang="de-DE" sz="2200" b="0" i="1" u="none" strike="noStrike" kern="1200" cap="none" spc="0" normalizeH="0" baseline="-25000" noProof="0" dirty="0">
                <a:ln>
                  <a:noFill/>
                </a:ln>
                <a:solidFill>
                  <a:srgbClr val="ADB8FF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</a:t>
            </a:r>
            <a:r>
              <a:rPr kumimoji="0" lang="de-DE" sz="2200" b="0" i="1" u="none" strike="noStrike" kern="1200" cap="none" spc="0" normalizeH="0" baseline="0" noProof="0" dirty="0">
                <a:ln>
                  <a:noFill/>
                </a:ln>
                <a:solidFill>
                  <a:srgbClr val="ADB8FF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(r)</a:t>
            </a:r>
            <a:br>
              <a:rPr kumimoji="0" lang="de-DE" sz="2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br>
              <a:rPr kumimoji="0" lang="de-DE" sz="2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br>
              <a:rPr kumimoji="0" lang="de-DE" sz="2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br>
              <a:rPr kumimoji="0" lang="de-DE" sz="2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br>
              <a:rPr kumimoji="0" lang="de-DE" sz="2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br>
              <a:rPr kumimoji="0" lang="de-DE" sz="2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br>
              <a:rPr kumimoji="0" lang="de-DE" sz="2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br>
              <a:rPr kumimoji="0" lang="de-DE" sz="2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de-DE" sz="22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W(r)</a:t>
            </a:r>
            <a:endParaRPr kumimoji="0" lang="de-DE" sz="2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2530415" y="5131323"/>
                <a:ext cx="2674642" cy="740203"/>
              </a:xfrm>
              <a:prstGeom prst="rect">
                <a:avLst/>
              </a:prstGeom>
              <a:solidFill>
                <a:srgbClr val="00B050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b="1" i="1" smtClean="0">
                          <a:latin typeface="Cambria Math" panose="02040503050406030204" pitchFamily="18" charset="0"/>
                        </a:rPr>
                        <m:t>𝑾</m:t>
                      </m:r>
                      <m:d>
                        <m:dPr>
                          <m:ctrlPr>
                            <a:rPr lang="hu-HU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u-HU" b="1" i="1" smtClean="0">
                              <a:latin typeface="Cambria Math" panose="02040503050406030204" pitchFamily="18" charset="0"/>
                            </a:rPr>
                            <m:t>𝒓</m:t>
                          </m:r>
                        </m:e>
                      </m:d>
                      <m:r>
                        <a:rPr lang="hu-HU" b="1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hu-HU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hu-HU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b="1" i="1" smtClean="0">
                                  <a:latin typeface="Cambria Math" panose="02040503050406030204" pitchFamily="18" charset="0"/>
                                </a:rPr>
                                <m:t>𝑾</m:t>
                              </m:r>
                            </m:e>
                            <m:sub>
                              <m:r>
                                <a:rPr lang="hu-HU" b="1" i="1" smtClean="0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</m:num>
                        <m:den>
                          <m:r>
                            <a:rPr lang="hu-HU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hu-HU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hu-HU" b="1" i="0" smtClean="0">
                              <a:latin typeface="Cambria Math" panose="02040503050406030204" pitchFamily="18" charset="0"/>
                            </a:rPr>
                            <m:t>𝐞𝐱𝐩</m:t>
                          </m:r>
                          <m:r>
                            <a:rPr lang="hu-HU" b="1" i="1" smtClean="0">
                              <a:latin typeface="Cambria Math" panose="02040503050406030204" pitchFamily="18" charset="0"/>
                            </a:rPr>
                            <m:t>⁡(</m:t>
                          </m:r>
                          <m:f>
                            <m:fPr>
                              <m:ctrlPr>
                                <a:rPr lang="hu-HU" b="1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hu-HU" b="1" i="1" smtClean="0"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  <m:r>
                                <a:rPr lang="hu-HU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hu-HU" b="1" i="1" smtClean="0">
                                  <a:latin typeface="Cambria Math" panose="02040503050406030204" pitchFamily="18" charset="0"/>
                                </a:rPr>
                                <m:t>𝑹</m:t>
                              </m:r>
                            </m:num>
                            <m:den>
                              <m:r>
                                <a:rPr lang="hu-HU" b="1" i="1" smtClean="0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den>
                          </m:f>
                          <m:r>
                            <a:rPr lang="hu-HU" b="1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0415" y="5131323"/>
                <a:ext cx="2674642" cy="74020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itle 1"/>
          <p:cNvSpPr txBox="1">
            <a:spLocks/>
          </p:cNvSpPr>
          <p:nvPr/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anose="02020404030301010803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anose="02020404030301010803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anose="02020404030301010803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anose="02020404030301010803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anose="02020404030301010803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anose="02020404030301010803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anose="02020404030301010803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anose="02020404030301010803" pitchFamily="18" charset="0"/>
              </a:defRPr>
            </a:lvl9pPr>
          </a:lstStyle>
          <a:p>
            <a:r>
              <a:rPr lang="hu-HU" dirty="0"/>
              <a:t>Problem with the WS potential</a:t>
            </a:r>
            <a:endParaRPr lang="en-US" dirty="0"/>
          </a:p>
        </p:txBody>
      </p:sp>
      <p:sp>
        <p:nvSpPr>
          <p:cNvPr id="18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6559550" y="6358778"/>
            <a:ext cx="2458907" cy="457200"/>
          </a:xfr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srgbClr val="B004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Courtesy:</a:t>
            </a:r>
            <a:r>
              <a:rPr kumimoji="0" lang="hu-HU" sz="1800" b="0" i="0" u="none" strike="noStrike" kern="1200" cap="none" spc="0" normalizeH="0" noProof="0" dirty="0">
                <a:ln>
                  <a:noFill/>
                </a:ln>
                <a:solidFill>
                  <a:srgbClr val="B004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B004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Peter Mohr</a:t>
            </a: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rgbClr val="B004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1047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Atomki-V2 optical potential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0" y="1504951"/>
            <a:ext cx="3651250" cy="2857499"/>
          </a:xfrm>
        </p:spPr>
        <p:txBody>
          <a:bodyPr/>
          <a:lstStyle/>
          <a:p>
            <a:r>
              <a:rPr lang="en-US" sz="2000" dirty="0"/>
              <a:t>Motivated by </a:t>
            </a:r>
            <a:r>
              <a:rPr lang="en-US" sz="2000" dirty="0">
                <a:sym typeface="Symbol" panose="05050102010706020507" pitchFamily="18" charset="2"/>
              </a:rPr>
              <a:t>-induced reaction studies</a:t>
            </a:r>
            <a:endParaRPr lang="en-US" sz="2000" dirty="0"/>
          </a:p>
          <a:p>
            <a:r>
              <a:rPr lang="en-US" sz="2000" dirty="0"/>
              <a:t>Pure Barrier Transmission model</a:t>
            </a:r>
          </a:p>
          <a:p>
            <a:r>
              <a:rPr lang="en-US" sz="2000" dirty="0"/>
              <a:t>Real part: double folding</a:t>
            </a:r>
          </a:p>
          <a:p>
            <a:r>
              <a:rPr lang="en-US" sz="2000" dirty="0"/>
              <a:t>Imaginary part: narrow and deep Woods-Saxon</a:t>
            </a:r>
          </a:p>
          <a:p>
            <a:r>
              <a:rPr lang="en-US" sz="2000" dirty="0"/>
              <a:t>Good behavior, but further experiments needed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7024" y="1034716"/>
            <a:ext cx="5201430" cy="332773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38922" y="5435312"/>
            <a:ext cx="86661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>
                <a:solidFill>
                  <a:srgbClr val="B00400"/>
                </a:solidFill>
              </a:rPr>
              <a:t>Systematic work continued with (</a:t>
            </a:r>
            <a:r>
              <a:rPr lang="hu-HU" sz="3200" dirty="0">
                <a:solidFill>
                  <a:srgbClr val="B00400"/>
                </a:solidFill>
                <a:sym typeface="Symbol" panose="05050102010706020507" pitchFamily="18" charset="2"/>
              </a:rPr>
              <a:t>,n) reactions</a:t>
            </a:r>
            <a:endParaRPr lang="en-US" sz="3200" dirty="0">
              <a:solidFill>
                <a:srgbClr val="B00400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2241550" y="4622800"/>
            <a:ext cx="6350" cy="844550"/>
          </a:xfrm>
          <a:prstGeom prst="straightConnector1">
            <a:avLst/>
          </a:prstGeom>
          <a:ln w="98425" cmpd="dbl">
            <a:solidFill>
              <a:srgbClr val="B004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876346F2-A739-F543-F2AE-AB29E4574738}"/>
              </a:ext>
            </a:extLst>
          </p:cNvPr>
          <p:cNvSpPr txBox="1"/>
          <p:nvPr/>
        </p:nvSpPr>
        <p:spPr>
          <a:xfrm>
            <a:off x="4355959" y="4346575"/>
            <a:ext cx="433163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2060"/>
                </a:solidFill>
              </a:rPr>
              <a:t>Implemented in TALYS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2060"/>
                </a:solidFill>
              </a:rPr>
              <a:t>Reaction rates provided</a:t>
            </a:r>
          </a:p>
        </p:txBody>
      </p:sp>
    </p:spTree>
    <p:extLst>
      <p:ext uri="{BB962C8B-B14F-4D97-AF65-F5344CB8AC3E}">
        <p14:creationId xmlns:p14="http://schemas.microsoft.com/office/powerpoint/2010/main" val="1612999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3600" dirty="0"/>
              <a:t>Two recent experiments: </a:t>
            </a:r>
            <a:br>
              <a:rPr lang="hu-HU" sz="3600" dirty="0"/>
            </a:br>
            <a:r>
              <a:rPr lang="hu-HU" sz="3600" dirty="0"/>
              <a:t>	-   </a:t>
            </a:r>
            <a:r>
              <a:rPr lang="hu-HU" sz="3600" baseline="30000" dirty="0"/>
              <a:t>144</a:t>
            </a:r>
            <a:r>
              <a:rPr lang="hu-HU" sz="3600" dirty="0"/>
              <a:t>Sm(</a:t>
            </a:r>
            <a:r>
              <a:rPr lang="hu-HU" sz="3600" dirty="0">
                <a:sym typeface="Symbol" panose="05050102010706020507" pitchFamily="18" charset="2"/>
              </a:rPr>
              <a:t>,n)</a:t>
            </a:r>
            <a:r>
              <a:rPr lang="hu-HU" sz="3600" baseline="30000" dirty="0">
                <a:sym typeface="Symbol" panose="05050102010706020507" pitchFamily="18" charset="2"/>
              </a:rPr>
              <a:t>147</a:t>
            </a:r>
            <a:r>
              <a:rPr lang="hu-HU" sz="3600" dirty="0">
                <a:sym typeface="Symbol" panose="05050102010706020507" pitchFamily="18" charset="2"/>
              </a:rPr>
              <a:t>Gd and</a:t>
            </a:r>
            <a:br>
              <a:rPr lang="hu-HU" sz="3600" dirty="0">
                <a:sym typeface="Symbol" panose="05050102010706020507" pitchFamily="18" charset="2"/>
              </a:rPr>
            </a:br>
            <a:r>
              <a:rPr lang="hu-HU" sz="3600" dirty="0">
                <a:sym typeface="Symbol" panose="05050102010706020507" pitchFamily="18" charset="2"/>
              </a:rPr>
              <a:t>	-   </a:t>
            </a:r>
            <a:r>
              <a:rPr lang="hu-HU" sz="3600" baseline="30000" dirty="0">
                <a:sym typeface="Symbol" panose="05050102010706020507" pitchFamily="18" charset="2"/>
              </a:rPr>
              <a:t>120,122,124,130</a:t>
            </a:r>
            <a:r>
              <a:rPr lang="hu-HU" sz="3600" dirty="0">
                <a:sym typeface="Symbol" panose="05050102010706020507" pitchFamily="18" charset="2"/>
              </a:rPr>
              <a:t>Te</a:t>
            </a:r>
            <a:r>
              <a:rPr lang="hu-HU" sz="3600" dirty="0"/>
              <a:t>(</a:t>
            </a:r>
            <a:r>
              <a:rPr lang="hu-HU" sz="3600" dirty="0">
                <a:sym typeface="Symbol" panose="05050102010706020507" pitchFamily="18" charset="2"/>
              </a:rPr>
              <a:t>,n)</a:t>
            </a:r>
            <a:r>
              <a:rPr lang="hu-HU" sz="3600" baseline="30000" dirty="0">
                <a:sym typeface="Symbol" panose="05050102010706020507" pitchFamily="18" charset="2"/>
              </a:rPr>
              <a:t>123,125,127,133</a:t>
            </a:r>
            <a:r>
              <a:rPr lang="hu-HU" sz="3600" dirty="0">
                <a:sym typeface="Symbol" panose="05050102010706020507" pitchFamily="18" charset="2"/>
              </a:rPr>
              <a:t>Xe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25700"/>
            <a:ext cx="8229600" cy="3705225"/>
          </a:xfrm>
        </p:spPr>
        <p:txBody>
          <a:bodyPr/>
          <a:lstStyle/>
          <a:p>
            <a:r>
              <a:rPr lang="hu-HU" dirty="0"/>
              <a:t>Sensitive to the </a:t>
            </a:r>
            <a:r>
              <a:rPr lang="hu-HU" dirty="0">
                <a:sym typeface="Symbol" panose="05050102010706020507" pitchFamily="18" charset="2"/>
              </a:rPr>
              <a:t>OMP close above the (,n) threshold</a:t>
            </a:r>
            <a:endParaRPr lang="hu-HU" dirty="0"/>
          </a:p>
          <a:p>
            <a:r>
              <a:rPr lang="hu-HU" dirty="0"/>
              <a:t>No (good quality) experimental data</a:t>
            </a:r>
          </a:p>
          <a:p>
            <a:r>
              <a:rPr lang="hu-HU" dirty="0"/>
              <a:t>Measurable with activation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662" y="4602661"/>
            <a:ext cx="8419154" cy="1944737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V="1">
            <a:off x="663241" y="4933950"/>
            <a:ext cx="1254293" cy="1249781"/>
          </a:xfrm>
          <a:prstGeom prst="straightConnector1">
            <a:avLst/>
          </a:prstGeom>
          <a:ln w="1016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1290387" y="4933950"/>
            <a:ext cx="591809" cy="0"/>
          </a:xfrm>
          <a:prstGeom prst="straightConnector1">
            <a:avLst/>
          </a:prstGeom>
          <a:ln w="1016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1942276" y="4933950"/>
            <a:ext cx="1254293" cy="1249781"/>
          </a:xfrm>
          <a:prstGeom prst="straightConnector1">
            <a:avLst/>
          </a:prstGeom>
          <a:ln w="1016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2569422" y="4933950"/>
            <a:ext cx="591809" cy="0"/>
          </a:xfrm>
          <a:prstGeom prst="straightConnector1">
            <a:avLst/>
          </a:prstGeom>
          <a:ln w="1016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3221311" y="4933950"/>
            <a:ext cx="1254293" cy="1249781"/>
          </a:xfrm>
          <a:prstGeom prst="straightConnector1">
            <a:avLst/>
          </a:prstGeom>
          <a:ln w="1016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3848457" y="4933950"/>
            <a:ext cx="591809" cy="0"/>
          </a:xfrm>
          <a:prstGeom prst="straightConnector1">
            <a:avLst/>
          </a:prstGeom>
          <a:ln w="1016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7201340" y="4933950"/>
            <a:ext cx="1254293" cy="1249781"/>
          </a:xfrm>
          <a:prstGeom prst="straightConnector1">
            <a:avLst/>
          </a:prstGeom>
          <a:ln w="1016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7828486" y="4933950"/>
            <a:ext cx="591809" cy="0"/>
          </a:xfrm>
          <a:prstGeom prst="straightConnector1">
            <a:avLst/>
          </a:prstGeom>
          <a:ln w="1016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1290387" y="4957846"/>
            <a:ext cx="651889" cy="679544"/>
          </a:xfrm>
          <a:prstGeom prst="straightConnector1">
            <a:avLst/>
          </a:prstGeom>
          <a:ln w="1016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2562348" y="4933948"/>
            <a:ext cx="651889" cy="679544"/>
          </a:xfrm>
          <a:prstGeom prst="straightConnector1">
            <a:avLst/>
          </a:prstGeom>
          <a:ln w="1016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3848457" y="4933948"/>
            <a:ext cx="651889" cy="679544"/>
          </a:xfrm>
          <a:prstGeom prst="straightConnector1">
            <a:avLst/>
          </a:prstGeom>
          <a:ln w="1016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 flipV="1">
            <a:off x="7141260" y="4238994"/>
            <a:ext cx="696411" cy="694955"/>
          </a:xfrm>
          <a:prstGeom prst="straightConnector1">
            <a:avLst/>
          </a:prstGeom>
          <a:ln w="1016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1280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Sarkos">
  <a:themeElements>
    <a:clrScheme name="Sarkos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Sarkos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Sarkos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rkos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rkos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rkos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rkos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rkos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rkos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rkos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rkos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Edge</Template>
  <TotalTime>8572</TotalTime>
  <Words>726</Words>
  <Application>Microsoft Office PowerPoint</Application>
  <PresentationFormat>On-screen Show (4:3)</PresentationFormat>
  <Paragraphs>121</Paragraphs>
  <Slides>17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Cambria Math</vt:lpstr>
      <vt:lpstr>Garamond</vt:lpstr>
      <vt:lpstr>Symbol</vt:lpstr>
      <vt:lpstr>Times New Roman</vt:lpstr>
      <vt:lpstr>Wingdings</vt:lpstr>
      <vt:lpstr>Sarkos</vt:lpstr>
      <vt:lpstr>Study of the -nucleus optical potential in the mass range relevant to the  -process nucleosynthesis</vt:lpstr>
      <vt:lpstr>-process: synthesis of p-nuclei</vt:lpstr>
      <vt:lpstr>(,) reaction rates</vt:lpstr>
      <vt:lpstr>(How to remedy) the OMP problem?</vt:lpstr>
      <vt:lpstr>A new OMP for astro purposes:  The ATOMKI potential</vt:lpstr>
      <vt:lpstr>Problem with the WS potential</vt:lpstr>
      <vt:lpstr>PowerPoint Presentation</vt:lpstr>
      <vt:lpstr>Atomki-V2 optical potential</vt:lpstr>
      <vt:lpstr>Two recent experiments:   -   144Sm(,n)147Gd and  -   120,122,124,130Te(,n)123,125,127,133Xe</vt:lpstr>
      <vt:lpstr>Experiments</vt:lpstr>
      <vt:lpstr>Results 122Te(,n)125Xe</vt:lpstr>
      <vt:lpstr>Results 122Te(,n)125Xe</vt:lpstr>
      <vt:lpstr>Other studied reactions</vt:lpstr>
      <vt:lpstr>On the neutron-rich side: weak r-process</vt:lpstr>
      <vt:lpstr>Summary</vt:lpstr>
      <vt:lpstr>PowerPoint Presentation</vt:lpstr>
      <vt:lpstr>Results 122Te(,n)125Xe</vt:lpstr>
    </vt:vector>
  </TitlesOfParts>
  <Company>Atomki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Nuclear astrophysics research in ATOMKI</dc:title>
  <dc:creator>Gyurky Gyorgy</dc:creator>
  <cp:lastModifiedBy>Gyürky György</cp:lastModifiedBy>
  <cp:revision>212</cp:revision>
  <dcterms:created xsi:type="dcterms:W3CDTF">2011-09-30T12:04:13Z</dcterms:created>
  <dcterms:modified xsi:type="dcterms:W3CDTF">2024-09-18T08:46:14Z</dcterms:modified>
</cp:coreProperties>
</file>