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sldIdLst>
    <p:sldId id="290" r:id="rId2"/>
    <p:sldId id="283" r:id="rId3"/>
    <p:sldId id="324" r:id="rId4"/>
    <p:sldId id="323" r:id="rId5"/>
    <p:sldId id="325" r:id="rId6"/>
    <p:sldId id="326" r:id="rId7"/>
    <p:sldId id="327" r:id="rId8"/>
    <p:sldId id="285" r:id="rId9"/>
    <p:sldId id="284" r:id="rId10"/>
    <p:sldId id="330" r:id="rId11"/>
    <p:sldId id="331" r:id="rId12"/>
    <p:sldId id="355" r:id="rId13"/>
    <p:sldId id="354" r:id="rId14"/>
    <p:sldId id="360" r:id="rId15"/>
    <p:sldId id="361" r:id="rId16"/>
    <p:sldId id="359" r:id="rId17"/>
    <p:sldId id="344" r:id="rId18"/>
    <p:sldId id="336" r:id="rId19"/>
    <p:sldId id="282" r:id="rId20"/>
    <p:sldId id="294" r:id="rId21"/>
    <p:sldId id="337" r:id="rId22"/>
    <p:sldId id="338" r:id="rId23"/>
    <p:sldId id="358" r:id="rId24"/>
    <p:sldId id="341" r:id="rId25"/>
    <p:sldId id="356" r:id="rId26"/>
    <p:sldId id="340" r:id="rId27"/>
    <p:sldId id="288" r:id="rId28"/>
    <p:sldId id="343" r:id="rId29"/>
    <p:sldId id="295" r:id="rId30"/>
    <p:sldId id="296" r:id="rId31"/>
    <p:sldId id="297" r:id="rId32"/>
    <p:sldId id="301" r:id="rId33"/>
    <p:sldId id="303" r:id="rId34"/>
    <p:sldId id="302" r:id="rId35"/>
    <p:sldId id="304" r:id="rId36"/>
    <p:sldId id="299" r:id="rId37"/>
    <p:sldId id="317" r:id="rId38"/>
    <p:sldId id="319" r:id="rId39"/>
    <p:sldId id="320" r:id="rId40"/>
    <p:sldId id="321" r:id="rId41"/>
    <p:sldId id="32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1EF36"/>
    <a:srgbClr val="66FF33"/>
    <a:srgbClr val="00B0F0"/>
    <a:srgbClr val="7030A0"/>
    <a:srgbClr val="4472C4"/>
    <a:srgbClr val="FFF2CC"/>
    <a:srgbClr val="CCFFCC"/>
    <a:srgbClr val="00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89" autoAdjust="0"/>
    <p:restoredTop sz="94660"/>
  </p:normalViewPr>
  <p:slideViewPr>
    <p:cSldViewPr snapToGrid="0">
      <p:cViewPr varScale="1">
        <p:scale>
          <a:sx n="86" d="100"/>
          <a:sy n="86" d="100"/>
        </p:scale>
        <p:origin x="46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14C0A-1E49-41A4-B66C-ECB092528955}" type="datetimeFigureOut">
              <a:rPr lang="en-US" smtClean="0"/>
              <a:t>17/Sep/2024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4E973F-61FE-44A1-BC86-7FE06853C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0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871AD-DE60-4531-A888-83E9852AA8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9F0F08-EE6E-4F69-BCCC-EADE7E61D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CBBFA-5C65-44AE-A1AB-06D306830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90057-5DA8-4C6B-9A72-CE8183B2EB04}" type="datetime1">
              <a:rPr lang="en-US" smtClean="0"/>
              <a:t>17/Sep/2024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9D114-CDFE-45D6-BCBD-C7B2F1DC2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25720-520B-4D13-B9C9-87DDC150F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8E8F-E5F5-45AA-9AD4-C831C5AC1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47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1F147-445F-495D-B613-582AE61EE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9809BF-645E-4E8B-BF6B-684ECB135A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38F63-95E5-44CB-B89D-CE7DAC1BC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1F35-F6BF-498B-9C83-BA32CC3DCCE8}" type="datetime1">
              <a:rPr lang="en-US" smtClean="0"/>
              <a:t>17/Sep/2024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825D1-3B77-4EA7-8028-E90A0D38C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594BF-38D0-48E1-9C11-DCFC2930F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8E8F-E5F5-45AA-9AD4-C831C5AC1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882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C3492D-4B47-4371-95A6-0A015D354B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697A49-8D83-487C-95B9-866778BCB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1ED49-0866-479E-8187-1B093B0E0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BB91-B619-4681-B5B1-3DAC035611C6}" type="datetime1">
              <a:rPr lang="en-US" smtClean="0"/>
              <a:t>17/Sep/2024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7BBA4-4941-494B-AF8A-619259D44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63D64-9F89-4D05-BA2C-AAA7D505A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8E8F-E5F5-45AA-9AD4-C831C5AC1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77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7FAAA-6E54-4A4D-B2B2-522CF3DA4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AE95A-2C11-4225-9444-C6040AC43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26318-B371-4FB5-88CC-362884DA8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FC7F2-031B-4996-87D8-258E4C7D5312}" type="datetime1">
              <a:rPr lang="en-US" smtClean="0"/>
              <a:t>17/Sep/2024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67B8-2892-45F7-97A7-1E446257C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CB865-6E95-42FF-8DD4-423C88A35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8E8F-E5F5-45AA-9AD4-C831C5AC1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95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7D797-9BFA-43F9-8BA4-9EB5D4999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105DF-A448-4169-AFF3-D614BB72C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20F3C-FE33-4DE2-914F-1420774F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FF649-81D8-46C6-94DE-9CBF23751624}" type="datetime1">
              <a:rPr lang="en-US" smtClean="0"/>
              <a:t>17/Sep/2024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DB980-5B39-4B4D-8D2A-905C1F64E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9CFA2-552F-420A-9254-7BD3F161D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8E8F-E5F5-45AA-9AD4-C831C5AC1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05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A5F06-6A55-4B86-9C2E-D0025FFA2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13530-3F18-4E2E-A414-C593E4BAA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752D2A-CAEF-471A-AF43-8D3C393A9E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CD115-CD3F-44E8-8C64-9A98BBC7B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1B076-5CB8-4E09-8811-FB86EF74E3E1}" type="datetime1">
              <a:rPr lang="en-US" smtClean="0"/>
              <a:t>17/Sep/2024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E22E7-2B36-410E-AA7D-5B124476B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E33F4-01A4-4482-A085-608687882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8E8F-E5F5-45AA-9AD4-C831C5AC1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35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AF583-78FD-4ECF-A5DE-5F31387D0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52DAC8-4361-412E-9D5D-EDFD2EB9E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D1235-2E44-400E-A5E4-3F7FA9471D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2C52C6-90FC-4C7C-9074-6031D2B30C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8805A9-26A7-4354-804D-DAE91EAAB8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E6CD02-4864-42A4-9405-C9BFD9FEB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5D059-3338-4D37-A8E3-F09FF0C8F95A}" type="datetime1">
              <a:rPr lang="en-US" smtClean="0"/>
              <a:t>17/Sep/2024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87B7F6-1AAF-4702-B5A6-1D53450E0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D70AE9-100E-46BD-A381-5CFFA2C52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8E8F-E5F5-45AA-9AD4-C831C5AC1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81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6EED0-89DA-4685-81E8-600618567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D40A8B-861C-4638-8AB5-AEB0B5C74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61D65-07E7-44CD-8EDD-1900B61365C5}" type="datetime1">
              <a:rPr lang="en-US" smtClean="0"/>
              <a:t>17/Sep/2024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5622D0-A1B8-4C39-8A54-794853FA0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7DAEB9-0DCE-490E-BE83-1F894C2B4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8E8F-E5F5-45AA-9AD4-C831C5AC1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99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B32119-C7E1-4B1A-A930-7D10EAC09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E5420-AA30-4D23-805F-D4694A121765}" type="datetime1">
              <a:rPr lang="en-US" smtClean="0"/>
              <a:t>17/Sep/2024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36E22A-6815-489E-AB1F-DAAD45E31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DD8605-8C68-4CCB-91D6-3B571854D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8E8F-E5F5-45AA-9AD4-C831C5AC1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86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E21C7-D55F-4C91-8AB4-31AD0FA45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F97BE-3D0E-4023-9AAB-A4B136411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5698F2-BEDD-41FC-9715-ECECFAFFB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EDC7C-27B9-4EEF-B76C-2E21F0C8D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2A358-8F74-4FED-943A-EAEA7334CA30}" type="datetime1">
              <a:rPr lang="en-US" smtClean="0"/>
              <a:t>17/Sep/2024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E1BFA5-85EF-4C53-8180-6D932E4CC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38FEE6-FFAA-4F09-803B-03C58A526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8E8F-E5F5-45AA-9AD4-C831C5AC1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03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B25BB-D1CA-4B6F-A424-CB5DEED34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75A7A6-446D-4D02-86D1-C4F5630FEB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871E4A-C9A6-40F3-A504-5E75FBD6CC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AF9E7-5063-4486-9EA0-635021F53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CC059-24E2-4E6F-AB13-13C4E8A37213}" type="datetime1">
              <a:rPr lang="en-US" smtClean="0"/>
              <a:t>17/Sep/2024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BBF5C5-228F-49DC-BC82-691145D3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B1894B-1EA7-4128-838F-E7C3767E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8E8F-E5F5-45AA-9AD4-C831C5AC1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506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D4E5E9-948D-4531-BDC2-7B94DCADD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C33416-C4C0-477C-912D-08E34232C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22A9D-E686-457C-8187-D9D7BCFEA2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823EB-78D5-4F23-BF9C-C0905A34ABD3}" type="datetime1">
              <a:rPr lang="en-US" smtClean="0"/>
              <a:t>17/Sep/2024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80FD4-8998-4D43-BAA0-36625A8737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D6460-0092-4759-BEE1-511AA1A3B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F8E8F-E5F5-45AA-9AD4-C831C5AC1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10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8.tif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8.tiff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0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0.png"/><Relationship Id="rId7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660.png"/><Relationship Id="rId4" Type="http://schemas.openxmlformats.org/officeDocument/2006/relationships/image" Target="../media/image6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470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690.png"/><Relationship Id="rId7" Type="http://schemas.microsoft.com/office/2007/relationships/hdphoto" Target="../media/hdphoto3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70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3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4FC29BD-820C-4B89-B73C-15CF9B8C7F7E}"/>
              </a:ext>
            </a:extLst>
          </p:cNvPr>
          <p:cNvSpPr/>
          <p:nvPr/>
        </p:nvSpPr>
        <p:spPr>
          <a:xfrm>
            <a:off x="1251751" y="0"/>
            <a:ext cx="9676661" cy="11008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7190A6F-E905-49BA-8C15-5D691E15EF71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977816" y="2379549"/>
                <a:ext cx="10224530" cy="1625775"/>
              </a:xfrm>
            </p:spPr>
            <p:txBody>
              <a:bodyPr>
                <a:noAutofit/>
              </a:bodyPr>
              <a:lstStyle/>
              <a:p>
                <a:r>
                  <a:rPr lang="en-US" sz="45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 study</a:t>
                </a:r>
                <a:r>
                  <a:rPr lang="en-US" sz="45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of the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45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45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sup>
                      <m:e>
                        <m:r>
                          <a:rPr lang="en-US" sz="45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𝑳𝒊</m:t>
                        </m:r>
                        <m:r>
                          <a:rPr lang="en-US" sz="45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l-GR" sz="45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𝜸</m:t>
                        </m:r>
                        <m:r>
                          <a:rPr lang="en-US" sz="45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l-GR" sz="45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𝜶</m:t>
                        </m:r>
                        <m:r>
                          <a:rPr lang="en-US" sz="45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sPre>
                    <m:sPre>
                      <m:sPrePr>
                        <m:ctrlPr>
                          <a:rPr lang="en-US" sz="45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45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  <m:e>
                        <m:r>
                          <a:rPr lang="en-US" sz="45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𝑯</m:t>
                        </m:r>
                      </m:e>
                    </m:sPre>
                    <m:r>
                      <a:rPr lang="en-US" sz="45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5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reaction for energies below 6 MeV at HI</a:t>
                </a:r>
                <a14:m>
                  <m:oMath xmlns:m="http://schemas.openxmlformats.org/officeDocument/2006/math">
                    <m:r>
                      <a:rPr lang="el-GR" sz="45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𝜸</m:t>
                    </m:r>
                    <m:r>
                      <a:rPr lang="en-US" sz="45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𝑺</m:t>
                    </m:r>
                  </m:oMath>
                </a14:m>
                <a:endParaRPr lang="en-US" sz="4500" b="1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7190A6F-E905-49BA-8C15-5D691E15EF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977816" y="2379549"/>
                <a:ext cx="10224530" cy="1625775"/>
              </a:xfrm>
              <a:blipFill>
                <a:blip r:embed="rId2"/>
                <a:stretch>
                  <a:fillRect r="-834" b="-17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D4E97FD-9851-4133-AB25-FB832E728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061" y="140750"/>
            <a:ext cx="957382" cy="87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D31FE2-E2EC-4A17-870E-1A5A3606E6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471" y="140750"/>
            <a:ext cx="1117057" cy="8696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938ED7-DFF4-49A0-9A1A-F8C635C29CCB}"/>
              </a:ext>
            </a:extLst>
          </p:cNvPr>
          <p:cNvSpPr txBox="1"/>
          <p:nvPr/>
        </p:nvSpPr>
        <p:spPr>
          <a:xfrm>
            <a:off x="1780247" y="4478451"/>
            <a:ext cx="8596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Ioana KUNCSER</a:t>
            </a:r>
          </a:p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ELI-NP (Romania)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1216D7-F080-4DA6-A766-85D44D48D529}"/>
              </a:ext>
            </a:extLst>
          </p:cNvPr>
          <p:cNvSpPr txBox="1"/>
          <p:nvPr/>
        </p:nvSpPr>
        <p:spPr>
          <a:xfrm>
            <a:off x="2126432" y="5759848"/>
            <a:ext cx="79391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i="0" dirty="0">
                <a:effectLst/>
                <a:highlight>
                  <a:srgbClr val="CC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Nuclear Physics in Astrophysics IX </a:t>
            </a:r>
          </a:p>
          <a:p>
            <a:pPr algn="ctr"/>
            <a:r>
              <a:rPr lang="en-US" sz="3000" b="1" i="0" dirty="0">
                <a:effectLst/>
                <a:highlight>
                  <a:srgbClr val="CC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17.09.2024</a:t>
            </a:r>
            <a:r>
              <a:rPr lang="en-US" sz="3000" b="1" i="0" dirty="0">
                <a:effectLst/>
                <a:highlight>
                  <a:srgbClr val="00B0F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4" descr="Upb Logos">
            <a:extLst>
              <a:ext uri="{FF2B5EF4-FFF2-40B4-BE49-F238E27FC236}">
                <a16:creationId xmlns:a16="http://schemas.microsoft.com/office/drawing/2014/main" id="{0BECEBBD-3AD5-44CB-A6F4-2BE05ECFA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6742" y="140750"/>
            <a:ext cx="869665" cy="86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8A0958A-446B-41F6-95E2-7BCDC759E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264" y="140750"/>
            <a:ext cx="3162420" cy="86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495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966B5C-C60E-4784-8E21-332DAC645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15" t="21729" r="20254" b="16793"/>
          <a:stretch/>
        </p:blipFill>
        <p:spPr>
          <a:xfrm rot="21105172">
            <a:off x="-443026" y="1141381"/>
            <a:ext cx="9019218" cy="47960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4BB801-8DD7-40E8-819A-6984F9A0E205}"/>
              </a:ext>
            </a:extLst>
          </p:cNvPr>
          <p:cNvSpPr txBox="1"/>
          <p:nvPr/>
        </p:nvSpPr>
        <p:spPr>
          <a:xfrm>
            <a:off x="87024" y="206486"/>
            <a:ext cx="3759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Set-up at HI</a:t>
            </a:r>
            <a:r>
              <a:rPr lang="el-GR" sz="4000" b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4000" b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FEA5CE-710E-4392-B1EB-D79DA04F169C}"/>
              </a:ext>
            </a:extLst>
          </p:cNvPr>
          <p:cNvSpPr txBox="1"/>
          <p:nvPr/>
        </p:nvSpPr>
        <p:spPr>
          <a:xfrm>
            <a:off x="-645692" y="966101"/>
            <a:ext cx="48814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>
                <a:solidFill>
                  <a:srgbClr val="0070C0"/>
                </a:solidFill>
                <a:highlight>
                  <a:srgbClr val="CC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C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igh </a:t>
            </a:r>
            <a:r>
              <a:rPr lang="en-US" sz="2800" b="1" u="sng" dirty="0">
                <a:solidFill>
                  <a:srgbClr val="0070C0"/>
                </a:solidFill>
                <a:highlight>
                  <a:srgbClr val="CC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C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ntensity</a:t>
            </a:r>
          </a:p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C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800" b="1" dirty="0">
                <a:solidFill>
                  <a:srgbClr val="0070C0"/>
                </a:solidFill>
                <a:highlight>
                  <a:srgbClr val="CC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C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>
                <a:solidFill>
                  <a:srgbClr val="0070C0"/>
                </a:solidFill>
                <a:highlight>
                  <a:srgbClr val="CC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C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ource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8E9DC9-7EA6-4F08-8E9B-F496E3F240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9114" y="103521"/>
            <a:ext cx="685862" cy="5339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114BC6-C098-4FEE-9EDC-AE5F287A37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7" t="162" r="22430" b="13808"/>
          <a:stretch/>
        </p:blipFill>
        <p:spPr>
          <a:xfrm>
            <a:off x="8618926" y="250544"/>
            <a:ext cx="2442647" cy="5903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C249FE-22AE-48D7-9366-4EEB5702BC4A}"/>
              </a:ext>
            </a:extLst>
          </p:cNvPr>
          <p:cNvSpPr txBox="1"/>
          <p:nvPr/>
        </p:nvSpPr>
        <p:spPr>
          <a:xfrm>
            <a:off x="8873538" y="6153757"/>
            <a:ext cx="2024029" cy="523220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>
                <a:solidFill>
                  <a:schemeClr val="accent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LiF</a:t>
            </a:r>
            <a:r>
              <a:rPr lang="en-US" sz="28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/Mylar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0C0B72-F194-4108-9168-019A069B9B0A}"/>
              </a:ext>
            </a:extLst>
          </p:cNvPr>
          <p:cNvSpPr txBox="1"/>
          <p:nvPr/>
        </p:nvSpPr>
        <p:spPr>
          <a:xfrm>
            <a:off x="11767623" y="6475704"/>
            <a:ext cx="3888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45016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966B5C-C60E-4784-8E21-332DAC645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15" t="21729" r="20254" b="16793"/>
          <a:stretch/>
        </p:blipFill>
        <p:spPr>
          <a:xfrm rot="21105172">
            <a:off x="-547100" y="143247"/>
            <a:ext cx="8724037" cy="46391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4BB801-8DD7-40E8-819A-6984F9A0E205}"/>
              </a:ext>
            </a:extLst>
          </p:cNvPr>
          <p:cNvSpPr txBox="1"/>
          <p:nvPr/>
        </p:nvSpPr>
        <p:spPr>
          <a:xfrm>
            <a:off x="87024" y="206486"/>
            <a:ext cx="3759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Set-up at HI</a:t>
            </a:r>
            <a:r>
              <a:rPr lang="el-GR" sz="4000" b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4000" b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FEA5CE-710E-4392-B1EB-D79DA04F169C}"/>
              </a:ext>
            </a:extLst>
          </p:cNvPr>
          <p:cNvSpPr txBox="1"/>
          <p:nvPr/>
        </p:nvSpPr>
        <p:spPr>
          <a:xfrm>
            <a:off x="-645692" y="966101"/>
            <a:ext cx="48814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>
                <a:solidFill>
                  <a:srgbClr val="0070C0"/>
                </a:solidFill>
                <a:highlight>
                  <a:srgbClr val="CC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C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igh </a:t>
            </a:r>
            <a:r>
              <a:rPr lang="en-US" sz="2800" b="1" u="sng" dirty="0">
                <a:solidFill>
                  <a:srgbClr val="0070C0"/>
                </a:solidFill>
                <a:highlight>
                  <a:srgbClr val="CC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C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ntensity</a:t>
            </a:r>
          </a:p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C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800" b="1" dirty="0">
                <a:solidFill>
                  <a:srgbClr val="0070C0"/>
                </a:solidFill>
                <a:highlight>
                  <a:srgbClr val="CC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C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>
                <a:solidFill>
                  <a:srgbClr val="0070C0"/>
                </a:solidFill>
                <a:highlight>
                  <a:srgbClr val="CC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C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ource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8E9DC9-7EA6-4F08-8E9B-F496E3F240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9114" y="103521"/>
            <a:ext cx="685862" cy="53396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A518CA-A414-4C23-9232-C0372E44F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8E8F-E5F5-45AA-9AD4-C831C5AC1D79}" type="slidenum">
              <a:rPr lang="en-US" smtClean="0"/>
              <a:t>11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57095-5C87-4FAF-8A4B-B431884CF5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772"/>
          <a:stretch/>
        </p:blipFill>
        <p:spPr>
          <a:xfrm>
            <a:off x="4130094" y="3191241"/>
            <a:ext cx="4828898" cy="3485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64921D-3D37-4CBA-A809-3891B89F86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7" t="162" r="22430" b="13808"/>
          <a:stretch/>
        </p:blipFill>
        <p:spPr>
          <a:xfrm>
            <a:off x="9417921" y="842615"/>
            <a:ext cx="2189865" cy="5292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F25E8D9-A196-46B3-9FF1-A49ED59D98AA}"/>
              </a:ext>
            </a:extLst>
          </p:cNvPr>
          <p:cNvSpPr txBox="1"/>
          <p:nvPr/>
        </p:nvSpPr>
        <p:spPr>
          <a:xfrm>
            <a:off x="5305256" y="2480405"/>
            <a:ext cx="40507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chemeClr val="accent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8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licon</a:t>
            </a:r>
            <a:r>
              <a:rPr lang="en-US" sz="2800" b="1" dirty="0">
                <a:solidFill>
                  <a:srgbClr val="31EF36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>
                <a:solidFill>
                  <a:schemeClr val="accent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etector</a:t>
            </a:r>
            <a:r>
              <a:rPr lang="en-US" sz="2800" b="1" dirty="0">
                <a:solidFill>
                  <a:srgbClr val="31EF36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>
                <a:solidFill>
                  <a:schemeClr val="accent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28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ray</a:t>
            </a:r>
            <a:endParaRPr lang="en-US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006EAA-BF51-40B8-B3C6-3CC8839B5EA7}"/>
              </a:ext>
            </a:extLst>
          </p:cNvPr>
          <p:cNvSpPr txBox="1"/>
          <p:nvPr/>
        </p:nvSpPr>
        <p:spPr>
          <a:xfrm>
            <a:off x="9583757" y="6153757"/>
            <a:ext cx="2024029" cy="523220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>
                <a:solidFill>
                  <a:schemeClr val="accent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LiF</a:t>
            </a:r>
            <a:r>
              <a:rPr lang="en-US" sz="28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/Mylar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795084-917D-46C6-83FA-3D21F3D98568}"/>
              </a:ext>
            </a:extLst>
          </p:cNvPr>
          <p:cNvSpPr txBox="1"/>
          <p:nvPr/>
        </p:nvSpPr>
        <p:spPr>
          <a:xfrm>
            <a:off x="11767623" y="6475704"/>
            <a:ext cx="3888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66465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E03C85-29F1-4E1D-87F5-B5045CDF57D5}"/>
              </a:ext>
            </a:extLst>
          </p:cNvPr>
          <p:cNvSpPr/>
          <p:nvPr/>
        </p:nvSpPr>
        <p:spPr>
          <a:xfrm>
            <a:off x="493423" y="797860"/>
            <a:ext cx="2388839" cy="5348265"/>
          </a:xfrm>
          <a:prstGeom prst="roundRect">
            <a:avLst/>
          </a:prstGeom>
          <a:solidFill>
            <a:srgbClr val="66FF33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4B1262-D2DC-4536-8C4F-639FC415B1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6551"/>
          <a:stretch/>
        </p:blipFill>
        <p:spPr>
          <a:xfrm>
            <a:off x="3000787" y="467777"/>
            <a:ext cx="8418327" cy="58988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47D94F-25D8-495E-A395-6E0C1252EDF8}"/>
              </a:ext>
            </a:extLst>
          </p:cNvPr>
          <p:cNvSpPr txBox="1"/>
          <p:nvPr/>
        </p:nvSpPr>
        <p:spPr>
          <a:xfrm>
            <a:off x="828429" y="776212"/>
            <a:ext cx="20252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SIDAR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8BFD2B-324C-4F1A-8C2A-57FB752EA1F7}"/>
              </a:ext>
            </a:extLst>
          </p:cNvPr>
          <p:cNvSpPr txBox="1"/>
          <p:nvPr/>
        </p:nvSpPr>
        <p:spPr>
          <a:xfrm>
            <a:off x="7393770" y="3417223"/>
            <a:ext cx="75247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7Li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2602B3-A32F-4F86-B3DA-0C5B2C5F3C8B}"/>
              </a:ext>
            </a:extLst>
          </p:cNvPr>
          <p:cNvCxnSpPr>
            <a:cxnSpLocks/>
          </p:cNvCxnSpPr>
          <p:nvPr/>
        </p:nvCxnSpPr>
        <p:spPr>
          <a:xfrm flipV="1">
            <a:off x="7968276" y="2624951"/>
            <a:ext cx="336096" cy="255419"/>
          </a:xfrm>
          <a:prstGeom prst="line">
            <a:avLst/>
          </a:prstGeom>
          <a:ln w="38100"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D1AD56C-5E2F-4DBB-9025-EA2DF1AD4A4D}"/>
              </a:ext>
            </a:extLst>
          </p:cNvPr>
          <p:cNvCxnSpPr>
            <a:cxnSpLocks/>
          </p:cNvCxnSpPr>
          <p:nvPr/>
        </p:nvCxnSpPr>
        <p:spPr>
          <a:xfrm flipV="1">
            <a:off x="8056756" y="2163989"/>
            <a:ext cx="807172" cy="655721"/>
          </a:xfrm>
          <a:prstGeom prst="straightConnector1">
            <a:avLst/>
          </a:prstGeom>
          <a:ln w="38100">
            <a:solidFill>
              <a:srgbClr val="00B0F0">
                <a:alpha val="30196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C99D024-EE61-4DFD-81D2-49ABDFD8E9C2}"/>
              </a:ext>
            </a:extLst>
          </p:cNvPr>
          <p:cNvCxnSpPr>
            <a:cxnSpLocks/>
          </p:cNvCxnSpPr>
          <p:nvPr/>
        </p:nvCxnSpPr>
        <p:spPr>
          <a:xfrm flipH="1">
            <a:off x="5816960" y="3182946"/>
            <a:ext cx="1771650" cy="1457325"/>
          </a:xfrm>
          <a:prstGeom prst="straightConnector1">
            <a:avLst/>
          </a:prstGeom>
          <a:ln w="38100">
            <a:solidFill>
              <a:srgbClr val="00B0F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24230CA5-FE7C-44A6-BA14-9CE3AAE1AED5}"/>
              </a:ext>
            </a:extLst>
          </p:cNvPr>
          <p:cNvSpPr/>
          <p:nvPr/>
        </p:nvSpPr>
        <p:spPr>
          <a:xfrm>
            <a:off x="5500043" y="4640271"/>
            <a:ext cx="316917" cy="32385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DBA404-FAFD-4000-923F-D4144C4C0E3B}"/>
              </a:ext>
            </a:extLst>
          </p:cNvPr>
          <p:cNvCxnSpPr>
            <a:cxnSpLocks/>
          </p:cNvCxnSpPr>
          <p:nvPr/>
        </p:nvCxnSpPr>
        <p:spPr>
          <a:xfrm flipH="1">
            <a:off x="9963713" y="3158041"/>
            <a:ext cx="2055436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51583D5-E3F7-4915-95FB-50BD472BF71E}"/>
              </a:ext>
            </a:extLst>
          </p:cNvPr>
          <p:cNvCxnSpPr>
            <a:cxnSpLocks/>
          </p:cNvCxnSpPr>
          <p:nvPr/>
        </p:nvCxnSpPr>
        <p:spPr>
          <a:xfrm flipH="1">
            <a:off x="7770007" y="3145921"/>
            <a:ext cx="833006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281E05D-B871-4228-8DB7-8E8C0718C177}"/>
              </a:ext>
            </a:extLst>
          </p:cNvPr>
          <p:cNvCxnSpPr>
            <a:cxnSpLocks/>
          </p:cNvCxnSpPr>
          <p:nvPr/>
        </p:nvCxnSpPr>
        <p:spPr>
          <a:xfrm flipH="1">
            <a:off x="5301379" y="3143169"/>
            <a:ext cx="2287231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E676E37F-568A-4BB1-B407-4371121BCDB8}"/>
              </a:ext>
            </a:extLst>
          </p:cNvPr>
          <p:cNvSpPr/>
          <p:nvPr/>
        </p:nvSpPr>
        <p:spPr>
          <a:xfrm>
            <a:off x="8863928" y="1674959"/>
            <a:ext cx="561835" cy="522984"/>
          </a:xfrm>
          <a:prstGeom prst="ellipse">
            <a:avLst/>
          </a:prstGeom>
          <a:solidFill>
            <a:srgbClr val="7030A0"/>
          </a:solidFill>
          <a:ln w="38100"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solidFill>
                  <a:schemeClr val="tx1"/>
                </a:solidFill>
              </a:rPr>
              <a:t>α</a:t>
            </a:r>
            <a:endParaRPr lang="en-US" sz="2400" b="1" dirty="0">
              <a:solidFill>
                <a:schemeClr val="tx1"/>
              </a:solidFill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D13ADAF-0D02-4478-B3A9-20424660D851}"/>
              </a:ext>
            </a:extLst>
          </p:cNvPr>
          <p:cNvCxnSpPr>
            <a:cxnSpLocks/>
          </p:cNvCxnSpPr>
          <p:nvPr/>
        </p:nvCxnSpPr>
        <p:spPr>
          <a:xfrm flipH="1">
            <a:off x="3500176" y="3155098"/>
            <a:ext cx="1402109" cy="2943"/>
          </a:xfrm>
          <a:prstGeom prst="straightConnector1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2F479F67-0F4B-4527-83FE-885141D65802}"/>
              </a:ext>
            </a:extLst>
          </p:cNvPr>
          <p:cNvSpPr txBox="1"/>
          <p:nvPr/>
        </p:nvSpPr>
        <p:spPr>
          <a:xfrm>
            <a:off x="3451888" y="2491555"/>
            <a:ext cx="15267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beam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945A577D-AAA0-4362-80F1-0E07B71EEF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9114" y="103521"/>
            <a:ext cx="685862" cy="53396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80A3062A-C58A-484C-9E20-7D598EA23818}"/>
              </a:ext>
            </a:extLst>
          </p:cNvPr>
          <p:cNvSpPr txBox="1"/>
          <p:nvPr/>
        </p:nvSpPr>
        <p:spPr>
          <a:xfrm>
            <a:off x="31495" y="3925980"/>
            <a:ext cx="33170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x 6 YY1 </a:t>
            </a:r>
          </a:p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(16 strips)</a:t>
            </a:r>
            <a:endParaRPr lang="en-US" sz="28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5F6BB37-4D54-4EED-89D8-57D5C2A024FF}"/>
              </a:ext>
            </a:extLst>
          </p:cNvPr>
          <p:cNvSpPr txBox="1"/>
          <p:nvPr/>
        </p:nvSpPr>
        <p:spPr>
          <a:xfrm>
            <a:off x="560490" y="5453701"/>
            <a:ext cx="22590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192 channels</a:t>
            </a:r>
            <a:endParaRPr lang="en-US" sz="2800" dirty="0">
              <a:highlight>
                <a:srgbClr val="00FFFF"/>
              </a:highligh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6629A86-6537-435A-A363-3C167EC990C9}"/>
              </a:ext>
            </a:extLst>
          </p:cNvPr>
          <p:cNvSpPr txBox="1"/>
          <p:nvPr/>
        </p:nvSpPr>
        <p:spPr>
          <a:xfrm>
            <a:off x="-124491" y="1936451"/>
            <a:ext cx="36290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licon</a:t>
            </a:r>
          </a:p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etector</a:t>
            </a:r>
          </a:p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ray</a:t>
            </a: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BC6500B0-C1FA-4266-AC77-5D6D3D2C0F23}"/>
              </a:ext>
            </a:extLst>
          </p:cNvPr>
          <p:cNvSpPr/>
          <p:nvPr/>
        </p:nvSpPr>
        <p:spPr>
          <a:xfrm rot="5400000">
            <a:off x="1497106" y="1361398"/>
            <a:ext cx="381471" cy="609597"/>
          </a:xfrm>
          <a:prstGeom prst="rightArrow">
            <a:avLst/>
          </a:prstGeom>
          <a:solidFill>
            <a:srgbClr val="00B0F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5434BB36-CBCD-4B1A-9F00-F1A4E6299D44}"/>
              </a:ext>
            </a:extLst>
          </p:cNvPr>
          <p:cNvSpPr/>
          <p:nvPr/>
        </p:nvSpPr>
        <p:spPr>
          <a:xfrm rot="5400000">
            <a:off x="1490922" y="3327790"/>
            <a:ext cx="381471" cy="609597"/>
          </a:xfrm>
          <a:prstGeom prst="rightArrow">
            <a:avLst/>
          </a:prstGeom>
          <a:solidFill>
            <a:srgbClr val="00B0F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17453E5D-FA0B-4FD3-919D-14F9B861581B}"/>
              </a:ext>
            </a:extLst>
          </p:cNvPr>
          <p:cNvSpPr/>
          <p:nvPr/>
        </p:nvSpPr>
        <p:spPr>
          <a:xfrm rot="5400000">
            <a:off x="1499286" y="4846914"/>
            <a:ext cx="381471" cy="609597"/>
          </a:xfrm>
          <a:prstGeom prst="rightArrow">
            <a:avLst/>
          </a:prstGeom>
          <a:solidFill>
            <a:srgbClr val="00B0F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4657FEE-AAD7-49FD-8B10-8EEF83C641D3}"/>
              </a:ext>
            </a:extLst>
          </p:cNvPr>
          <p:cNvSpPr txBox="1"/>
          <p:nvPr/>
        </p:nvSpPr>
        <p:spPr>
          <a:xfrm>
            <a:off x="11767623" y="6475704"/>
            <a:ext cx="3888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69648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E03C85-29F1-4E1D-87F5-B5045CDF57D5}"/>
              </a:ext>
            </a:extLst>
          </p:cNvPr>
          <p:cNvSpPr/>
          <p:nvPr/>
        </p:nvSpPr>
        <p:spPr>
          <a:xfrm>
            <a:off x="493423" y="797860"/>
            <a:ext cx="2388839" cy="5348265"/>
          </a:xfrm>
          <a:prstGeom prst="roundRect">
            <a:avLst/>
          </a:prstGeom>
          <a:solidFill>
            <a:srgbClr val="66FF33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4B1262-D2DC-4536-8C4F-639FC415B1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6551"/>
          <a:stretch/>
        </p:blipFill>
        <p:spPr>
          <a:xfrm>
            <a:off x="3000787" y="467777"/>
            <a:ext cx="8418327" cy="58988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47D94F-25D8-495E-A395-6E0C1252EDF8}"/>
              </a:ext>
            </a:extLst>
          </p:cNvPr>
          <p:cNvSpPr txBox="1"/>
          <p:nvPr/>
        </p:nvSpPr>
        <p:spPr>
          <a:xfrm>
            <a:off x="828429" y="776212"/>
            <a:ext cx="20252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SIDAR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8BFD2B-324C-4F1A-8C2A-57FB752EA1F7}"/>
              </a:ext>
            </a:extLst>
          </p:cNvPr>
          <p:cNvSpPr txBox="1"/>
          <p:nvPr/>
        </p:nvSpPr>
        <p:spPr>
          <a:xfrm>
            <a:off x="7393770" y="3417223"/>
            <a:ext cx="75247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7Li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2602B3-A32F-4F86-B3DA-0C5B2C5F3C8B}"/>
              </a:ext>
            </a:extLst>
          </p:cNvPr>
          <p:cNvCxnSpPr>
            <a:cxnSpLocks/>
          </p:cNvCxnSpPr>
          <p:nvPr/>
        </p:nvCxnSpPr>
        <p:spPr>
          <a:xfrm flipV="1">
            <a:off x="7968276" y="2624951"/>
            <a:ext cx="336096" cy="255419"/>
          </a:xfrm>
          <a:prstGeom prst="line">
            <a:avLst/>
          </a:prstGeom>
          <a:ln w="38100"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D1AD56C-5E2F-4DBB-9025-EA2DF1AD4A4D}"/>
              </a:ext>
            </a:extLst>
          </p:cNvPr>
          <p:cNvCxnSpPr>
            <a:cxnSpLocks/>
          </p:cNvCxnSpPr>
          <p:nvPr/>
        </p:nvCxnSpPr>
        <p:spPr>
          <a:xfrm flipV="1">
            <a:off x="8056756" y="2163989"/>
            <a:ext cx="807172" cy="655721"/>
          </a:xfrm>
          <a:prstGeom prst="straightConnector1">
            <a:avLst/>
          </a:prstGeom>
          <a:ln w="38100">
            <a:solidFill>
              <a:srgbClr val="00B0F0">
                <a:alpha val="30196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C99D024-EE61-4DFD-81D2-49ABDFD8E9C2}"/>
              </a:ext>
            </a:extLst>
          </p:cNvPr>
          <p:cNvCxnSpPr>
            <a:cxnSpLocks/>
          </p:cNvCxnSpPr>
          <p:nvPr/>
        </p:nvCxnSpPr>
        <p:spPr>
          <a:xfrm flipH="1">
            <a:off x="5816960" y="3182946"/>
            <a:ext cx="1771650" cy="1457325"/>
          </a:xfrm>
          <a:prstGeom prst="straightConnector1">
            <a:avLst/>
          </a:prstGeom>
          <a:ln w="38100">
            <a:solidFill>
              <a:srgbClr val="00B0F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24230CA5-FE7C-44A6-BA14-9CE3AAE1AED5}"/>
              </a:ext>
            </a:extLst>
          </p:cNvPr>
          <p:cNvSpPr/>
          <p:nvPr/>
        </p:nvSpPr>
        <p:spPr>
          <a:xfrm>
            <a:off x="5500043" y="4640271"/>
            <a:ext cx="316917" cy="32385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DBA404-FAFD-4000-923F-D4144C4C0E3B}"/>
              </a:ext>
            </a:extLst>
          </p:cNvPr>
          <p:cNvCxnSpPr>
            <a:cxnSpLocks/>
          </p:cNvCxnSpPr>
          <p:nvPr/>
        </p:nvCxnSpPr>
        <p:spPr>
          <a:xfrm flipH="1">
            <a:off x="9963713" y="3158041"/>
            <a:ext cx="2055436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51583D5-E3F7-4915-95FB-50BD472BF71E}"/>
              </a:ext>
            </a:extLst>
          </p:cNvPr>
          <p:cNvCxnSpPr>
            <a:cxnSpLocks/>
          </p:cNvCxnSpPr>
          <p:nvPr/>
        </p:nvCxnSpPr>
        <p:spPr>
          <a:xfrm flipH="1">
            <a:off x="7770007" y="3145921"/>
            <a:ext cx="833006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281E05D-B871-4228-8DB7-8E8C0718C177}"/>
              </a:ext>
            </a:extLst>
          </p:cNvPr>
          <p:cNvCxnSpPr>
            <a:cxnSpLocks/>
          </p:cNvCxnSpPr>
          <p:nvPr/>
        </p:nvCxnSpPr>
        <p:spPr>
          <a:xfrm flipH="1">
            <a:off x="5301379" y="3143169"/>
            <a:ext cx="2287231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E676E37F-568A-4BB1-B407-4371121BCDB8}"/>
              </a:ext>
            </a:extLst>
          </p:cNvPr>
          <p:cNvSpPr/>
          <p:nvPr/>
        </p:nvSpPr>
        <p:spPr>
          <a:xfrm>
            <a:off x="8863928" y="1674959"/>
            <a:ext cx="561835" cy="522984"/>
          </a:xfrm>
          <a:prstGeom prst="ellipse">
            <a:avLst/>
          </a:prstGeom>
          <a:solidFill>
            <a:srgbClr val="7030A0"/>
          </a:solidFill>
          <a:ln w="38100"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solidFill>
                  <a:schemeClr val="tx1"/>
                </a:solidFill>
              </a:rPr>
              <a:t>α</a:t>
            </a:r>
            <a:endParaRPr lang="en-US" sz="2400" b="1" dirty="0">
              <a:solidFill>
                <a:schemeClr val="tx1"/>
              </a:solidFill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D13ADAF-0D02-4478-B3A9-20424660D851}"/>
              </a:ext>
            </a:extLst>
          </p:cNvPr>
          <p:cNvCxnSpPr>
            <a:cxnSpLocks/>
          </p:cNvCxnSpPr>
          <p:nvPr/>
        </p:nvCxnSpPr>
        <p:spPr>
          <a:xfrm flipH="1">
            <a:off x="3500176" y="3155098"/>
            <a:ext cx="1402109" cy="2943"/>
          </a:xfrm>
          <a:prstGeom prst="straightConnector1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2F479F67-0F4B-4527-83FE-885141D65802}"/>
              </a:ext>
            </a:extLst>
          </p:cNvPr>
          <p:cNvSpPr txBox="1"/>
          <p:nvPr/>
        </p:nvSpPr>
        <p:spPr>
          <a:xfrm>
            <a:off x="3451888" y="2491555"/>
            <a:ext cx="15267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beam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945A577D-AAA0-4362-80F1-0E07B71EEF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9114" y="103521"/>
            <a:ext cx="685862" cy="53396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80A3062A-C58A-484C-9E20-7D598EA23818}"/>
              </a:ext>
            </a:extLst>
          </p:cNvPr>
          <p:cNvSpPr txBox="1"/>
          <p:nvPr/>
        </p:nvSpPr>
        <p:spPr>
          <a:xfrm>
            <a:off x="31495" y="3925980"/>
            <a:ext cx="33170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x 6 YY1 </a:t>
            </a:r>
          </a:p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(16 strips)</a:t>
            </a:r>
            <a:endParaRPr lang="en-US" sz="28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5F6BB37-4D54-4EED-89D8-57D5C2A024FF}"/>
              </a:ext>
            </a:extLst>
          </p:cNvPr>
          <p:cNvSpPr txBox="1"/>
          <p:nvPr/>
        </p:nvSpPr>
        <p:spPr>
          <a:xfrm>
            <a:off x="560490" y="5453701"/>
            <a:ext cx="22590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192 channels</a:t>
            </a:r>
            <a:endParaRPr lang="en-US" sz="2800" dirty="0">
              <a:highlight>
                <a:srgbClr val="00FFFF"/>
              </a:highligh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6629A86-6537-435A-A363-3C167EC990C9}"/>
              </a:ext>
            </a:extLst>
          </p:cNvPr>
          <p:cNvSpPr txBox="1"/>
          <p:nvPr/>
        </p:nvSpPr>
        <p:spPr>
          <a:xfrm>
            <a:off x="-124491" y="1936451"/>
            <a:ext cx="36290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licon</a:t>
            </a:r>
          </a:p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etector</a:t>
            </a:r>
          </a:p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ray</a:t>
            </a: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BC6500B0-C1FA-4266-AC77-5D6D3D2C0F23}"/>
              </a:ext>
            </a:extLst>
          </p:cNvPr>
          <p:cNvSpPr/>
          <p:nvPr/>
        </p:nvSpPr>
        <p:spPr>
          <a:xfrm rot="5400000">
            <a:off x="1497106" y="1361398"/>
            <a:ext cx="381471" cy="609597"/>
          </a:xfrm>
          <a:prstGeom prst="rightArrow">
            <a:avLst/>
          </a:prstGeom>
          <a:solidFill>
            <a:srgbClr val="00B0F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5434BB36-CBCD-4B1A-9F00-F1A4E6299D44}"/>
              </a:ext>
            </a:extLst>
          </p:cNvPr>
          <p:cNvSpPr/>
          <p:nvPr/>
        </p:nvSpPr>
        <p:spPr>
          <a:xfrm rot="5400000">
            <a:off x="1490922" y="3327790"/>
            <a:ext cx="381471" cy="609597"/>
          </a:xfrm>
          <a:prstGeom prst="rightArrow">
            <a:avLst/>
          </a:prstGeom>
          <a:solidFill>
            <a:srgbClr val="00B0F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17453E5D-FA0B-4FD3-919D-14F9B861581B}"/>
              </a:ext>
            </a:extLst>
          </p:cNvPr>
          <p:cNvSpPr/>
          <p:nvPr/>
        </p:nvSpPr>
        <p:spPr>
          <a:xfrm rot="5400000">
            <a:off x="1499286" y="4846914"/>
            <a:ext cx="381471" cy="609597"/>
          </a:xfrm>
          <a:prstGeom prst="rightArrow">
            <a:avLst/>
          </a:prstGeom>
          <a:solidFill>
            <a:srgbClr val="00B0F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F1D1E5-D208-4CD3-BEE1-84ADEB420006}"/>
              </a:ext>
            </a:extLst>
          </p:cNvPr>
          <p:cNvSpPr txBox="1"/>
          <p:nvPr/>
        </p:nvSpPr>
        <p:spPr>
          <a:xfrm>
            <a:off x="7242347" y="6292652"/>
            <a:ext cx="1433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coincidences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36D40D-A00B-4BE5-9A92-F33E0C1CC701}"/>
              </a:ext>
            </a:extLst>
          </p:cNvPr>
          <p:cNvSpPr txBox="1"/>
          <p:nvPr/>
        </p:nvSpPr>
        <p:spPr>
          <a:xfrm>
            <a:off x="8942292" y="6235837"/>
            <a:ext cx="17002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Upstream</a:t>
            </a:r>
            <a:endParaRPr lang="en-US" sz="2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8C6A4C-6C70-4759-8911-B407839D9A00}"/>
              </a:ext>
            </a:extLst>
          </p:cNvPr>
          <p:cNvSpPr txBox="1"/>
          <p:nvPr/>
        </p:nvSpPr>
        <p:spPr>
          <a:xfrm>
            <a:off x="6367240" y="835375"/>
            <a:ext cx="3056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covers a wide angular range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27919E-AEF3-4EE6-B8C5-200C4CEBB72E}"/>
              </a:ext>
            </a:extLst>
          </p:cNvPr>
          <p:cNvSpPr txBox="1"/>
          <p:nvPr/>
        </p:nvSpPr>
        <p:spPr>
          <a:xfrm>
            <a:off x="6321102" y="6262"/>
            <a:ext cx="34713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Efficiency 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~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38.66%  </a:t>
            </a:r>
            <a:endParaRPr lang="en-US" sz="28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7D759F-4776-49B0-83E2-2F934F8617E2}"/>
              </a:ext>
            </a:extLst>
          </p:cNvPr>
          <p:cNvSpPr txBox="1"/>
          <p:nvPr/>
        </p:nvSpPr>
        <p:spPr>
          <a:xfrm>
            <a:off x="4861350" y="6235837"/>
            <a:ext cx="21133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Downstream</a:t>
            </a:r>
            <a:endParaRPr lang="en-US" sz="2800" dirty="0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AF27CEC7-0335-4932-9B4C-2FFB0EDF8AB3}"/>
              </a:ext>
            </a:extLst>
          </p:cNvPr>
          <p:cNvSpPr/>
          <p:nvPr/>
        </p:nvSpPr>
        <p:spPr>
          <a:xfrm rot="16200000">
            <a:off x="7768369" y="376494"/>
            <a:ext cx="381471" cy="609597"/>
          </a:xfrm>
          <a:prstGeom prst="rightArrow">
            <a:avLst/>
          </a:prstGeom>
          <a:solidFill>
            <a:srgbClr val="7030A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6ED7E87D-B515-4278-96E6-A23398B47BBF}"/>
              </a:ext>
            </a:extLst>
          </p:cNvPr>
          <p:cNvSpPr/>
          <p:nvPr/>
        </p:nvSpPr>
        <p:spPr>
          <a:xfrm rot="10800000">
            <a:off x="6919081" y="6172519"/>
            <a:ext cx="381471" cy="609597"/>
          </a:xfrm>
          <a:prstGeom prst="rightArrow">
            <a:avLst/>
          </a:prstGeom>
          <a:solidFill>
            <a:srgbClr val="7030A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4D673F04-AFEC-4B17-B6E2-3BBDA2AE4649}"/>
              </a:ext>
            </a:extLst>
          </p:cNvPr>
          <p:cNvSpPr/>
          <p:nvPr/>
        </p:nvSpPr>
        <p:spPr>
          <a:xfrm>
            <a:off x="8603649" y="6176550"/>
            <a:ext cx="381471" cy="609597"/>
          </a:xfrm>
          <a:prstGeom prst="rightArrow">
            <a:avLst/>
          </a:prstGeom>
          <a:solidFill>
            <a:srgbClr val="7030A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4657FEE-AAD7-49FD-8B10-8EEF83C641D3}"/>
              </a:ext>
            </a:extLst>
          </p:cNvPr>
          <p:cNvSpPr txBox="1"/>
          <p:nvPr/>
        </p:nvSpPr>
        <p:spPr>
          <a:xfrm>
            <a:off x="11767623" y="6475704"/>
            <a:ext cx="3888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5C123FA-A449-4840-A050-A684A570805F}"/>
              </a:ext>
            </a:extLst>
          </p:cNvPr>
          <p:cNvSpPr txBox="1"/>
          <p:nvPr/>
        </p:nvSpPr>
        <p:spPr>
          <a:xfrm>
            <a:off x="7242347" y="6288622"/>
            <a:ext cx="1433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coincidences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07EEAA8-7792-4DA2-A412-96F06A58967C}"/>
              </a:ext>
            </a:extLst>
          </p:cNvPr>
          <p:cNvSpPr txBox="1"/>
          <p:nvPr/>
        </p:nvSpPr>
        <p:spPr>
          <a:xfrm>
            <a:off x="6367240" y="831345"/>
            <a:ext cx="3056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covers a wide angular 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027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ED64710-D1F0-4358-A389-B92042BE0F8B}"/>
              </a:ext>
            </a:extLst>
          </p:cNvPr>
          <p:cNvSpPr/>
          <p:nvPr/>
        </p:nvSpPr>
        <p:spPr>
          <a:xfrm>
            <a:off x="8109204" y="985483"/>
            <a:ext cx="3615073" cy="1269507"/>
          </a:xfrm>
          <a:prstGeom prst="roundRect">
            <a:avLst/>
          </a:prstGeom>
          <a:solidFill>
            <a:srgbClr val="66FF33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692CAB8-6260-43CD-9D2C-CEF660217A96}"/>
              </a:ext>
            </a:extLst>
          </p:cNvPr>
          <p:cNvSpPr/>
          <p:nvPr/>
        </p:nvSpPr>
        <p:spPr>
          <a:xfrm>
            <a:off x="467722" y="985483"/>
            <a:ext cx="3606194" cy="1269507"/>
          </a:xfrm>
          <a:prstGeom prst="roundRect">
            <a:avLst/>
          </a:prstGeom>
          <a:solidFill>
            <a:srgbClr val="66FF33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1417D7-54D4-4951-AF8E-21BF00C42F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9114" y="103521"/>
            <a:ext cx="685862" cy="5339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31B04C-ED39-4A19-A020-B897CB9F1082}"/>
              </a:ext>
            </a:extLst>
          </p:cNvPr>
          <p:cNvSpPr txBox="1"/>
          <p:nvPr/>
        </p:nvSpPr>
        <p:spPr>
          <a:xfrm>
            <a:off x="772835" y="1085552"/>
            <a:ext cx="2741034" cy="115416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old experiment:</a:t>
            </a:r>
          </a:p>
          <a:p>
            <a:pPr algn="ctr"/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</a:p>
          <a:p>
            <a:pPr algn="ctr"/>
            <a:r>
              <a:rPr lang="en-US" sz="2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4.4</a:t>
            </a:r>
            <a:r>
              <a:rPr lang="en-US" sz="2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MeV - 10 MeV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6B8811-F41F-41B9-B7E8-8D52A54780A8}"/>
              </a:ext>
            </a:extLst>
          </p:cNvPr>
          <p:cNvSpPr txBox="1"/>
          <p:nvPr/>
        </p:nvSpPr>
        <p:spPr>
          <a:xfrm>
            <a:off x="8109204" y="1043152"/>
            <a:ext cx="3706297" cy="115416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new experiment</a:t>
            </a:r>
            <a:r>
              <a:rPr 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April 2023-12</a:t>
            </a:r>
            <a:r>
              <a:rPr lang="en-US" sz="2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April 2023</a:t>
            </a:r>
          </a:p>
          <a:p>
            <a:pPr algn="ctr"/>
            <a:r>
              <a:rPr lang="en-US" sz="2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3.7 MeV - 6 MeV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DA774E-A357-4CB0-91A4-884C1C20F729}"/>
                  </a:ext>
                </a:extLst>
              </p:cNvPr>
              <p:cNvSpPr txBox="1"/>
              <p:nvPr/>
            </p:nvSpPr>
            <p:spPr>
              <a:xfrm>
                <a:off x="5146756" y="1228204"/>
                <a:ext cx="1898486" cy="7840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sup>
                        <m:e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𝑳𝒊</m:t>
                          </m:r>
                        </m:e>
                      </m:sPre>
                      <m:sSup>
                        <m:sSupPr>
                          <m:ctrlP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𝜸</m:t>
                              </m:r>
                              <m:r>
                                <a:rPr lang="en-US" sz="40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40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</m:e>
                          </m:d>
                        </m:e>
                        <m:sup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  <m:r>
                        <a:rPr lang="en-US" sz="40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𝑯𝒆</m:t>
                      </m:r>
                    </m:oMath>
                  </m:oMathPara>
                </a14:m>
                <a:endParaRPr lang="en-US" sz="4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DA774E-A357-4CB0-91A4-884C1C20F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6756" y="1228204"/>
                <a:ext cx="1898486" cy="784061"/>
              </a:xfrm>
              <a:prstGeom prst="rect">
                <a:avLst/>
              </a:prstGeom>
              <a:blipFill>
                <a:blip r:embed="rId3"/>
                <a:stretch>
                  <a:fillRect l="-20833" r="-21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Arrow: Right 17">
            <a:extLst>
              <a:ext uri="{FF2B5EF4-FFF2-40B4-BE49-F238E27FC236}">
                <a16:creationId xmlns:a16="http://schemas.microsoft.com/office/drawing/2014/main" id="{A964970F-08E6-45EB-985D-AD5949505512}"/>
              </a:ext>
            </a:extLst>
          </p:cNvPr>
          <p:cNvSpPr/>
          <p:nvPr/>
        </p:nvSpPr>
        <p:spPr>
          <a:xfrm rot="10800000">
            <a:off x="4109008" y="1315441"/>
            <a:ext cx="381471" cy="609597"/>
          </a:xfrm>
          <a:prstGeom prst="rightArrow">
            <a:avLst/>
          </a:prstGeom>
          <a:solidFill>
            <a:srgbClr val="66FF33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43E547E6-12F8-4266-9831-8CE7D6B347BA}"/>
              </a:ext>
            </a:extLst>
          </p:cNvPr>
          <p:cNvSpPr/>
          <p:nvPr/>
        </p:nvSpPr>
        <p:spPr>
          <a:xfrm>
            <a:off x="7692641" y="1315435"/>
            <a:ext cx="381471" cy="609597"/>
          </a:xfrm>
          <a:prstGeom prst="rightArrow">
            <a:avLst/>
          </a:prstGeom>
          <a:solidFill>
            <a:srgbClr val="66FF33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C79C06-F6D0-475B-9C41-B787F952A1B6}"/>
              </a:ext>
            </a:extLst>
          </p:cNvPr>
          <p:cNvSpPr txBox="1"/>
          <p:nvPr/>
        </p:nvSpPr>
        <p:spPr>
          <a:xfrm>
            <a:off x="11767623" y="6475704"/>
            <a:ext cx="3888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820EC8-3C2A-4927-9628-C8F2A003CF8D}"/>
              </a:ext>
            </a:extLst>
          </p:cNvPr>
          <p:cNvSpPr/>
          <p:nvPr/>
        </p:nvSpPr>
        <p:spPr>
          <a:xfrm>
            <a:off x="7561692" y="784245"/>
            <a:ext cx="4509856" cy="202410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4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ED64710-D1F0-4358-A389-B92042BE0F8B}"/>
              </a:ext>
            </a:extLst>
          </p:cNvPr>
          <p:cNvSpPr/>
          <p:nvPr/>
        </p:nvSpPr>
        <p:spPr>
          <a:xfrm>
            <a:off x="8109204" y="985483"/>
            <a:ext cx="3615073" cy="1269507"/>
          </a:xfrm>
          <a:prstGeom prst="roundRect">
            <a:avLst/>
          </a:prstGeom>
          <a:solidFill>
            <a:srgbClr val="66FF33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692CAB8-6260-43CD-9D2C-CEF660217A96}"/>
              </a:ext>
            </a:extLst>
          </p:cNvPr>
          <p:cNvSpPr/>
          <p:nvPr/>
        </p:nvSpPr>
        <p:spPr>
          <a:xfrm>
            <a:off x="467722" y="985483"/>
            <a:ext cx="3606194" cy="1269507"/>
          </a:xfrm>
          <a:prstGeom prst="roundRect">
            <a:avLst/>
          </a:prstGeom>
          <a:solidFill>
            <a:srgbClr val="66FF33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1417D7-54D4-4951-AF8E-21BF00C42F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9114" y="103521"/>
            <a:ext cx="685862" cy="5339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31B04C-ED39-4A19-A020-B897CB9F1082}"/>
              </a:ext>
            </a:extLst>
          </p:cNvPr>
          <p:cNvSpPr txBox="1"/>
          <p:nvPr/>
        </p:nvSpPr>
        <p:spPr>
          <a:xfrm>
            <a:off x="772835" y="1085552"/>
            <a:ext cx="2741034" cy="115416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old experiment:</a:t>
            </a:r>
          </a:p>
          <a:p>
            <a:pPr algn="ctr"/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</a:p>
          <a:p>
            <a:pPr algn="ctr"/>
            <a:r>
              <a:rPr lang="en-US" sz="2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4.4</a:t>
            </a:r>
            <a:r>
              <a:rPr lang="en-US" sz="2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MeV - 10 MeV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6B8811-F41F-41B9-B7E8-8D52A54780A8}"/>
              </a:ext>
            </a:extLst>
          </p:cNvPr>
          <p:cNvSpPr txBox="1"/>
          <p:nvPr/>
        </p:nvSpPr>
        <p:spPr>
          <a:xfrm>
            <a:off x="8109204" y="1043152"/>
            <a:ext cx="3706297" cy="115416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new experiment</a:t>
            </a:r>
            <a:r>
              <a:rPr 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April 2023-12</a:t>
            </a:r>
            <a:r>
              <a:rPr lang="en-US" sz="2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April 2023</a:t>
            </a:r>
          </a:p>
          <a:p>
            <a:pPr algn="ctr"/>
            <a:r>
              <a:rPr lang="en-US" sz="2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3.7 MeV - 6 MeV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DA774E-A357-4CB0-91A4-884C1C20F729}"/>
                  </a:ext>
                </a:extLst>
              </p:cNvPr>
              <p:cNvSpPr txBox="1"/>
              <p:nvPr/>
            </p:nvSpPr>
            <p:spPr>
              <a:xfrm>
                <a:off x="5146756" y="1228204"/>
                <a:ext cx="1898486" cy="7840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sup>
                        <m:e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𝑳𝒊</m:t>
                          </m:r>
                        </m:e>
                      </m:sPre>
                      <m:sSup>
                        <m:sSupPr>
                          <m:ctrlP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𝜸</m:t>
                              </m:r>
                              <m:r>
                                <a:rPr lang="en-US" sz="40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40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</m:e>
                          </m:d>
                        </m:e>
                        <m:sup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  <m:r>
                        <a:rPr lang="en-US" sz="40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𝑯𝒆</m:t>
                      </m:r>
                    </m:oMath>
                  </m:oMathPara>
                </a14:m>
                <a:endParaRPr lang="en-US" sz="4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DA774E-A357-4CB0-91A4-884C1C20F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6756" y="1228204"/>
                <a:ext cx="1898486" cy="784061"/>
              </a:xfrm>
              <a:prstGeom prst="rect">
                <a:avLst/>
              </a:prstGeom>
              <a:blipFill>
                <a:blip r:embed="rId3"/>
                <a:stretch>
                  <a:fillRect l="-20833" r="-21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Arrow: Right 17">
            <a:extLst>
              <a:ext uri="{FF2B5EF4-FFF2-40B4-BE49-F238E27FC236}">
                <a16:creationId xmlns:a16="http://schemas.microsoft.com/office/drawing/2014/main" id="{A964970F-08E6-45EB-985D-AD5949505512}"/>
              </a:ext>
            </a:extLst>
          </p:cNvPr>
          <p:cNvSpPr/>
          <p:nvPr/>
        </p:nvSpPr>
        <p:spPr>
          <a:xfrm rot="10800000">
            <a:off x="4109008" y="1315441"/>
            <a:ext cx="381471" cy="609597"/>
          </a:xfrm>
          <a:prstGeom prst="rightArrow">
            <a:avLst/>
          </a:prstGeom>
          <a:solidFill>
            <a:srgbClr val="66FF33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43E547E6-12F8-4266-9831-8CE7D6B347BA}"/>
              </a:ext>
            </a:extLst>
          </p:cNvPr>
          <p:cNvSpPr/>
          <p:nvPr/>
        </p:nvSpPr>
        <p:spPr>
          <a:xfrm>
            <a:off x="7692641" y="1315435"/>
            <a:ext cx="381471" cy="609597"/>
          </a:xfrm>
          <a:prstGeom prst="rightArrow">
            <a:avLst/>
          </a:prstGeom>
          <a:solidFill>
            <a:srgbClr val="66FF33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C79C06-F6D0-475B-9C41-B787F952A1B6}"/>
              </a:ext>
            </a:extLst>
          </p:cNvPr>
          <p:cNvSpPr txBox="1"/>
          <p:nvPr/>
        </p:nvSpPr>
        <p:spPr>
          <a:xfrm>
            <a:off x="11767623" y="6475704"/>
            <a:ext cx="3888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820EC8-3C2A-4927-9628-C8F2A003CF8D}"/>
              </a:ext>
            </a:extLst>
          </p:cNvPr>
          <p:cNvSpPr/>
          <p:nvPr/>
        </p:nvSpPr>
        <p:spPr>
          <a:xfrm>
            <a:off x="7595120" y="752213"/>
            <a:ext cx="4509856" cy="202410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4179EE-6CB1-440F-B01A-80AC7EF7E323}"/>
              </a:ext>
            </a:extLst>
          </p:cNvPr>
          <p:cNvGrpSpPr/>
          <p:nvPr/>
        </p:nvGrpSpPr>
        <p:grpSpPr>
          <a:xfrm>
            <a:off x="2625728" y="2266748"/>
            <a:ext cx="6940542" cy="4406101"/>
            <a:chOff x="0" y="1219200"/>
            <a:chExt cx="9144000" cy="567611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518F7CA-6F9F-48CB-9FF3-BE1ED6437C3C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5105400" y="4079012"/>
              <a:ext cx="4038600" cy="28163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4012A0D-3858-4CDC-ADA1-AF28E943032D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16394" y="4079012"/>
              <a:ext cx="3962400" cy="27432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A990388-F8C6-464B-B28F-14F2F74B5000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5105400" y="1219201"/>
              <a:ext cx="4038600" cy="27432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659C2E6-5633-46EA-98A0-C8A681F10C4B}"/>
                </a:ext>
              </a:extLst>
            </p:cNvPr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0" y="1219200"/>
              <a:ext cx="4015440" cy="2726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94ACF3C-AD36-4225-BEE9-8CF690252238}"/>
                </a:ext>
              </a:extLst>
            </p:cNvPr>
            <p:cNvSpPr/>
            <p:nvPr/>
          </p:nvSpPr>
          <p:spPr bwMode="auto">
            <a:xfrm>
              <a:off x="5943600" y="4572000"/>
              <a:ext cx="1905000" cy="6858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defTabSz="414726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73930" indent="-259204" algn="l" defTabSz="414726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036815" indent="-207363" algn="l" defTabSz="414726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451541" indent="-207363" algn="l" defTabSz="414726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66268" indent="-207363" algn="l" defTabSz="414726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073631" algn="l" defTabSz="829452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488357" algn="l" defTabSz="829452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2903083" algn="l" defTabSz="829452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317809" algn="l" defTabSz="829452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5737C3B-EF3F-4614-B279-E74062E187A2}"/>
                </a:ext>
              </a:extLst>
            </p:cNvPr>
            <p:cNvSpPr/>
            <p:nvPr/>
          </p:nvSpPr>
          <p:spPr bwMode="auto">
            <a:xfrm rot="5400000">
              <a:off x="7772400" y="5638801"/>
              <a:ext cx="1143001" cy="6858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defTabSz="414726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73930" indent="-259204" algn="l" defTabSz="414726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036815" indent="-207363" algn="l" defTabSz="414726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451541" indent="-207363" algn="l" defTabSz="414726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66268" indent="-207363" algn="l" defTabSz="414726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073631" algn="l" defTabSz="829452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488357" algn="l" defTabSz="829452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2903083" algn="l" defTabSz="829452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317809" algn="l" defTabSz="829452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5BB9F80-96A8-4734-A3EB-40F82652F455}"/>
              </a:ext>
            </a:extLst>
          </p:cNvPr>
          <p:cNvSpPr txBox="1"/>
          <p:nvPr/>
        </p:nvSpPr>
        <p:spPr>
          <a:xfrm>
            <a:off x="9850048" y="4803078"/>
            <a:ext cx="21920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Coincidences corresponding to 4.4 MeV gamma beam were observed only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the thinner detectors</a:t>
            </a:r>
            <a:endParaRPr lang="en-US" dirty="0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450DA5A5-827A-45C4-88D4-42CD1FC313F7}"/>
              </a:ext>
            </a:extLst>
          </p:cNvPr>
          <p:cNvSpPr/>
          <p:nvPr/>
        </p:nvSpPr>
        <p:spPr>
          <a:xfrm>
            <a:off x="9549048" y="5321762"/>
            <a:ext cx="381471" cy="609597"/>
          </a:xfrm>
          <a:prstGeom prst="rightArrow">
            <a:avLst/>
          </a:prstGeom>
          <a:solidFill>
            <a:schemeClr val="bg1">
              <a:alpha val="25098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Shape 5">
            <a:extLst>
              <a:ext uri="{FF2B5EF4-FFF2-40B4-BE49-F238E27FC236}">
                <a16:creationId xmlns:a16="http://schemas.microsoft.com/office/drawing/2014/main" id="{8AF1C3E3-505F-4190-B8C0-F53D43541871}"/>
              </a:ext>
            </a:extLst>
          </p:cNvPr>
          <p:cNvSpPr txBox="1"/>
          <p:nvPr/>
        </p:nvSpPr>
        <p:spPr>
          <a:xfrm>
            <a:off x="7662228" y="6541194"/>
            <a:ext cx="1966691" cy="290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0000" tIns="45000" rIns="90000" bIns="45000"/>
          <a:lstStyle>
            <a:defPPr>
              <a:defRPr lang="en-GB"/>
            </a:defPPr>
            <a:lvl1pPr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73930" indent="-259204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036815" indent="-207363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451541" indent="-207363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66268" indent="-207363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073631" algn="l" defTabSz="8294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488357" algn="l" defTabSz="8294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903083" algn="l" defTabSz="8294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317809" algn="l" defTabSz="8294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Upstream </a:t>
            </a: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300 </a:t>
            </a:r>
            <a:r>
              <a:rPr lang="en-US" sz="1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μm</a:t>
            </a: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)</a:t>
            </a:r>
            <a:endParaRPr lang="en-US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Shape 5">
            <a:extLst>
              <a:ext uri="{FF2B5EF4-FFF2-40B4-BE49-F238E27FC236}">
                <a16:creationId xmlns:a16="http://schemas.microsoft.com/office/drawing/2014/main" id="{82738CDA-0455-4DA5-A864-6ED873F4C6B7}"/>
              </a:ext>
            </a:extLst>
          </p:cNvPr>
          <p:cNvSpPr txBox="1"/>
          <p:nvPr/>
        </p:nvSpPr>
        <p:spPr>
          <a:xfrm>
            <a:off x="3744067" y="6520648"/>
            <a:ext cx="1966691" cy="290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0000" tIns="45000" rIns="90000" bIns="45000"/>
          <a:lstStyle>
            <a:defPPr>
              <a:defRPr lang="en-GB"/>
            </a:defPPr>
            <a:lvl1pPr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73930" indent="-259204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036815" indent="-207363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451541" indent="-207363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66268" indent="-207363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073631" algn="l" defTabSz="8294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488357" algn="l" defTabSz="8294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903083" algn="l" defTabSz="8294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317809" algn="l" defTabSz="8294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Upstream </a:t>
            </a: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300 </a:t>
            </a:r>
            <a:r>
              <a:rPr lang="en-US" sz="1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μm</a:t>
            </a: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)</a:t>
            </a:r>
            <a:endParaRPr lang="en-US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Shape 5">
            <a:extLst>
              <a:ext uri="{FF2B5EF4-FFF2-40B4-BE49-F238E27FC236}">
                <a16:creationId xmlns:a16="http://schemas.microsoft.com/office/drawing/2014/main" id="{1628DEC0-91EF-4597-8B01-76ECB68133D3}"/>
              </a:ext>
            </a:extLst>
          </p:cNvPr>
          <p:cNvSpPr txBox="1"/>
          <p:nvPr/>
        </p:nvSpPr>
        <p:spPr>
          <a:xfrm>
            <a:off x="3699675" y="4288951"/>
            <a:ext cx="1966691" cy="290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0000" tIns="45000" rIns="90000" bIns="45000"/>
          <a:lstStyle>
            <a:defPPr>
              <a:defRPr lang="en-GB"/>
            </a:defPPr>
            <a:lvl1pPr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73930" indent="-259204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036815" indent="-207363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451541" indent="-207363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66268" indent="-207363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073631" algn="l" defTabSz="8294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488357" algn="l" defTabSz="8294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903083" algn="l" defTabSz="8294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317809" algn="l" defTabSz="8294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Upstream </a:t>
            </a: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(10</a:t>
            </a: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00 </a:t>
            </a:r>
            <a:r>
              <a:rPr lang="en-US" sz="1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μm</a:t>
            </a: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)</a:t>
            </a:r>
            <a:endParaRPr lang="en-US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Shape 5">
            <a:extLst>
              <a:ext uri="{FF2B5EF4-FFF2-40B4-BE49-F238E27FC236}">
                <a16:creationId xmlns:a16="http://schemas.microsoft.com/office/drawing/2014/main" id="{503D8215-ECB6-4223-87DC-896204A42732}"/>
              </a:ext>
            </a:extLst>
          </p:cNvPr>
          <p:cNvSpPr txBox="1"/>
          <p:nvPr/>
        </p:nvSpPr>
        <p:spPr>
          <a:xfrm>
            <a:off x="7662227" y="4288951"/>
            <a:ext cx="1966691" cy="290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0000" tIns="45000" rIns="90000" bIns="45000"/>
          <a:lstStyle>
            <a:defPPr>
              <a:defRPr lang="en-GB"/>
            </a:defPPr>
            <a:lvl1pPr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73930" indent="-259204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036815" indent="-207363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451541" indent="-207363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66268" indent="-207363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073631" algn="l" defTabSz="8294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488357" algn="l" defTabSz="8294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903083" algn="l" defTabSz="8294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317809" algn="l" defTabSz="8294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Upstream </a:t>
            </a: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(5</a:t>
            </a: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00 </a:t>
            </a:r>
            <a:r>
              <a:rPr lang="en-US" sz="1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μm</a:t>
            </a: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)</a:t>
            </a:r>
            <a:endParaRPr lang="en-US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Shape 5">
            <a:extLst>
              <a:ext uri="{FF2B5EF4-FFF2-40B4-BE49-F238E27FC236}">
                <a16:creationId xmlns:a16="http://schemas.microsoft.com/office/drawing/2014/main" id="{5530FF70-11C2-4995-8835-39F7AC3DB94E}"/>
              </a:ext>
            </a:extLst>
          </p:cNvPr>
          <p:cNvSpPr txBox="1"/>
          <p:nvPr/>
        </p:nvSpPr>
        <p:spPr>
          <a:xfrm rot="16200000">
            <a:off x="1566903" y="3221558"/>
            <a:ext cx="2053621" cy="290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0000" tIns="45000" rIns="90000" bIns="45000"/>
          <a:lstStyle>
            <a:defPPr>
              <a:defRPr lang="en-GB"/>
            </a:defPPr>
            <a:lvl1pPr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73930" indent="-259204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036815" indent="-207363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451541" indent="-207363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66268" indent="-207363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073631" algn="l" defTabSz="8294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488357" algn="l" defTabSz="8294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903083" algn="l" defTabSz="8294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317809" algn="l" defTabSz="8294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Down</a:t>
            </a: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stream </a:t>
            </a: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300 </a:t>
            </a:r>
            <a:r>
              <a:rPr lang="en-US" sz="1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μm</a:t>
            </a: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)</a:t>
            </a:r>
            <a:endParaRPr lang="en-US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Shape 5">
            <a:extLst>
              <a:ext uri="{FF2B5EF4-FFF2-40B4-BE49-F238E27FC236}">
                <a16:creationId xmlns:a16="http://schemas.microsoft.com/office/drawing/2014/main" id="{1CDABE5D-296C-4B93-B0CA-339A0BD38516}"/>
              </a:ext>
            </a:extLst>
          </p:cNvPr>
          <p:cNvSpPr txBox="1"/>
          <p:nvPr/>
        </p:nvSpPr>
        <p:spPr>
          <a:xfrm rot="16200000">
            <a:off x="1506860" y="5390298"/>
            <a:ext cx="2179057" cy="290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0000" tIns="45000" rIns="90000" bIns="45000"/>
          <a:lstStyle>
            <a:defPPr>
              <a:defRPr lang="en-GB"/>
            </a:defPPr>
            <a:lvl1pPr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73930" indent="-259204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036815" indent="-207363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451541" indent="-207363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66268" indent="-207363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073631" algn="l" defTabSz="8294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488357" algn="l" defTabSz="8294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903083" algn="l" defTabSz="8294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317809" algn="l" defTabSz="8294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Down</a:t>
            </a: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stream </a:t>
            </a: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(10</a:t>
            </a: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00 </a:t>
            </a:r>
            <a:r>
              <a:rPr lang="en-US" sz="1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μm</a:t>
            </a: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)</a:t>
            </a:r>
            <a:endParaRPr lang="en-US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Shape 5">
            <a:extLst>
              <a:ext uri="{FF2B5EF4-FFF2-40B4-BE49-F238E27FC236}">
                <a16:creationId xmlns:a16="http://schemas.microsoft.com/office/drawing/2014/main" id="{7F46F6CF-B914-417C-A177-DCF53BADCAAA}"/>
              </a:ext>
            </a:extLst>
          </p:cNvPr>
          <p:cNvSpPr txBox="1"/>
          <p:nvPr/>
        </p:nvSpPr>
        <p:spPr>
          <a:xfrm rot="16200000">
            <a:off x="5428625" y="5493837"/>
            <a:ext cx="2053621" cy="290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0000" tIns="45000" rIns="90000" bIns="45000"/>
          <a:lstStyle>
            <a:defPPr>
              <a:defRPr lang="en-GB"/>
            </a:defPPr>
            <a:lvl1pPr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73930" indent="-259204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036815" indent="-207363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451541" indent="-207363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66268" indent="-207363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073631" algn="l" defTabSz="8294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488357" algn="l" defTabSz="8294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903083" algn="l" defTabSz="8294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317809" algn="l" defTabSz="8294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Down</a:t>
            </a: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stream </a:t>
            </a: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300 </a:t>
            </a:r>
            <a:r>
              <a:rPr lang="en-US" sz="1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μm</a:t>
            </a: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)</a:t>
            </a:r>
            <a:endParaRPr lang="en-US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Shape 5">
            <a:extLst>
              <a:ext uri="{FF2B5EF4-FFF2-40B4-BE49-F238E27FC236}">
                <a16:creationId xmlns:a16="http://schemas.microsoft.com/office/drawing/2014/main" id="{580833CB-5BCA-471F-80BB-8008E4A6A4E8}"/>
              </a:ext>
            </a:extLst>
          </p:cNvPr>
          <p:cNvSpPr txBox="1"/>
          <p:nvPr/>
        </p:nvSpPr>
        <p:spPr>
          <a:xfrm rot="16200000">
            <a:off x="5365907" y="3211241"/>
            <a:ext cx="2179057" cy="290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0000" tIns="45000" rIns="90000" bIns="45000"/>
          <a:lstStyle>
            <a:defPPr>
              <a:defRPr lang="en-GB"/>
            </a:defPPr>
            <a:lvl1pPr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73930" indent="-259204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036815" indent="-207363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451541" indent="-207363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66268" indent="-207363" algn="l" defTabSz="41472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073631" algn="l" defTabSz="8294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488357" algn="l" defTabSz="8294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903083" algn="l" defTabSz="8294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317809" algn="l" defTabSz="8294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Down</a:t>
            </a: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stream 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(10</a:t>
            </a:r>
            <a:r>
              <a:rPr lang="en-US" sz="1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00 </a:t>
            </a:r>
            <a:r>
              <a:rPr lang="en-US" sz="140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μm</a:t>
            </a: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)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119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ED64710-D1F0-4358-A389-B92042BE0F8B}"/>
              </a:ext>
            </a:extLst>
          </p:cNvPr>
          <p:cNvSpPr/>
          <p:nvPr/>
        </p:nvSpPr>
        <p:spPr>
          <a:xfrm>
            <a:off x="8109204" y="985483"/>
            <a:ext cx="3615073" cy="1269507"/>
          </a:xfrm>
          <a:prstGeom prst="roundRect">
            <a:avLst/>
          </a:prstGeom>
          <a:solidFill>
            <a:srgbClr val="66FF33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692CAB8-6260-43CD-9D2C-CEF660217A96}"/>
              </a:ext>
            </a:extLst>
          </p:cNvPr>
          <p:cNvSpPr/>
          <p:nvPr/>
        </p:nvSpPr>
        <p:spPr>
          <a:xfrm>
            <a:off x="467722" y="985483"/>
            <a:ext cx="3606194" cy="1269507"/>
          </a:xfrm>
          <a:prstGeom prst="roundRect">
            <a:avLst/>
          </a:prstGeom>
          <a:solidFill>
            <a:srgbClr val="66FF33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1417D7-54D4-4951-AF8E-21BF00C42F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9114" y="103521"/>
            <a:ext cx="685862" cy="5339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31B04C-ED39-4A19-A020-B897CB9F1082}"/>
              </a:ext>
            </a:extLst>
          </p:cNvPr>
          <p:cNvSpPr txBox="1"/>
          <p:nvPr/>
        </p:nvSpPr>
        <p:spPr>
          <a:xfrm>
            <a:off x="772835" y="1085552"/>
            <a:ext cx="2741034" cy="115416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old experiment:</a:t>
            </a:r>
          </a:p>
          <a:p>
            <a:pPr algn="ctr"/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</a:p>
          <a:p>
            <a:pPr algn="ctr"/>
            <a:r>
              <a:rPr lang="en-US" sz="2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4.4</a:t>
            </a:r>
            <a:r>
              <a:rPr lang="en-US" sz="2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MeV - 10 MeV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6B8811-F41F-41B9-B7E8-8D52A54780A8}"/>
              </a:ext>
            </a:extLst>
          </p:cNvPr>
          <p:cNvSpPr txBox="1"/>
          <p:nvPr/>
        </p:nvSpPr>
        <p:spPr>
          <a:xfrm>
            <a:off x="8109204" y="1043152"/>
            <a:ext cx="3706297" cy="115416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new experiment</a:t>
            </a:r>
            <a:r>
              <a:rPr 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April 2023-12</a:t>
            </a:r>
            <a:r>
              <a:rPr lang="en-US" sz="2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April 2023</a:t>
            </a:r>
          </a:p>
          <a:p>
            <a:pPr algn="ctr"/>
            <a:r>
              <a:rPr lang="en-US" sz="2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3.7 MeV - 6 MeV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DA774E-A357-4CB0-91A4-884C1C20F729}"/>
                  </a:ext>
                </a:extLst>
              </p:cNvPr>
              <p:cNvSpPr txBox="1"/>
              <p:nvPr/>
            </p:nvSpPr>
            <p:spPr>
              <a:xfrm>
                <a:off x="5146756" y="1228204"/>
                <a:ext cx="1898486" cy="7840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sup>
                        <m:e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𝑳𝒊</m:t>
                          </m:r>
                        </m:e>
                      </m:sPre>
                      <m:sSup>
                        <m:sSupPr>
                          <m:ctrlP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𝜸</m:t>
                              </m:r>
                              <m:r>
                                <a:rPr lang="en-US" sz="40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40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</m:e>
                          </m:d>
                        </m:e>
                        <m:sup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  <m:r>
                        <a:rPr lang="en-US" sz="40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𝑯𝒆</m:t>
                      </m:r>
                    </m:oMath>
                  </m:oMathPara>
                </a14:m>
                <a:endParaRPr lang="en-US" sz="4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DA774E-A357-4CB0-91A4-884C1C20F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6756" y="1228204"/>
                <a:ext cx="1898486" cy="784061"/>
              </a:xfrm>
              <a:prstGeom prst="rect">
                <a:avLst/>
              </a:prstGeom>
              <a:blipFill>
                <a:blip r:embed="rId3"/>
                <a:stretch>
                  <a:fillRect l="-20833" r="-21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Arrow: Right 17">
            <a:extLst>
              <a:ext uri="{FF2B5EF4-FFF2-40B4-BE49-F238E27FC236}">
                <a16:creationId xmlns:a16="http://schemas.microsoft.com/office/drawing/2014/main" id="{A964970F-08E6-45EB-985D-AD5949505512}"/>
              </a:ext>
            </a:extLst>
          </p:cNvPr>
          <p:cNvSpPr/>
          <p:nvPr/>
        </p:nvSpPr>
        <p:spPr>
          <a:xfrm rot="10800000">
            <a:off x="4109008" y="1315441"/>
            <a:ext cx="381471" cy="609597"/>
          </a:xfrm>
          <a:prstGeom prst="rightArrow">
            <a:avLst/>
          </a:prstGeom>
          <a:solidFill>
            <a:srgbClr val="66FF33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43E547E6-12F8-4266-9831-8CE7D6B347BA}"/>
              </a:ext>
            </a:extLst>
          </p:cNvPr>
          <p:cNvSpPr/>
          <p:nvPr/>
        </p:nvSpPr>
        <p:spPr>
          <a:xfrm>
            <a:off x="7692641" y="1315435"/>
            <a:ext cx="381471" cy="609597"/>
          </a:xfrm>
          <a:prstGeom prst="rightArrow">
            <a:avLst/>
          </a:prstGeom>
          <a:solidFill>
            <a:srgbClr val="66FF33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C79C06-F6D0-475B-9C41-B787F952A1B6}"/>
              </a:ext>
            </a:extLst>
          </p:cNvPr>
          <p:cNvSpPr txBox="1"/>
          <p:nvPr/>
        </p:nvSpPr>
        <p:spPr>
          <a:xfrm>
            <a:off x="11767623" y="6475704"/>
            <a:ext cx="3888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4B4687-B313-40DD-BCDB-2C58F69A511E}"/>
              </a:ext>
            </a:extLst>
          </p:cNvPr>
          <p:cNvSpPr/>
          <p:nvPr/>
        </p:nvSpPr>
        <p:spPr>
          <a:xfrm>
            <a:off x="100480" y="787090"/>
            <a:ext cx="4509856" cy="202410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85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ED64710-D1F0-4358-A389-B92042BE0F8B}"/>
              </a:ext>
            </a:extLst>
          </p:cNvPr>
          <p:cNvSpPr/>
          <p:nvPr/>
        </p:nvSpPr>
        <p:spPr>
          <a:xfrm>
            <a:off x="8109204" y="985483"/>
            <a:ext cx="3615073" cy="1269507"/>
          </a:xfrm>
          <a:prstGeom prst="roundRect">
            <a:avLst/>
          </a:prstGeom>
          <a:solidFill>
            <a:srgbClr val="66FF33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692CAB8-6260-43CD-9D2C-CEF660217A96}"/>
              </a:ext>
            </a:extLst>
          </p:cNvPr>
          <p:cNvSpPr/>
          <p:nvPr/>
        </p:nvSpPr>
        <p:spPr>
          <a:xfrm>
            <a:off x="467722" y="985483"/>
            <a:ext cx="3606194" cy="1269507"/>
          </a:xfrm>
          <a:prstGeom prst="roundRect">
            <a:avLst/>
          </a:prstGeom>
          <a:solidFill>
            <a:srgbClr val="66FF33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B704F1-17E0-486B-BE39-E51817104CB7}"/>
              </a:ext>
            </a:extLst>
          </p:cNvPr>
          <p:cNvSpPr txBox="1"/>
          <p:nvPr/>
        </p:nvSpPr>
        <p:spPr>
          <a:xfrm>
            <a:off x="2451206" y="3086325"/>
            <a:ext cx="384817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IMPROVEMENTS</a:t>
            </a:r>
            <a:endParaRPr lang="en-US" sz="3000" dirty="0">
              <a:solidFill>
                <a:srgbClr val="4472C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3614B0-3929-482C-A71D-7B5178C079C1}"/>
              </a:ext>
            </a:extLst>
          </p:cNvPr>
          <p:cNvSpPr txBox="1"/>
          <p:nvPr/>
        </p:nvSpPr>
        <p:spPr>
          <a:xfrm>
            <a:off x="467722" y="3711177"/>
            <a:ext cx="6945131" cy="2923877"/>
          </a:xfrm>
          <a:prstGeom prst="rect">
            <a:avLst/>
          </a:prstGeom>
          <a:solidFill>
            <a:srgbClr val="7030A0">
              <a:alpha val="25098"/>
            </a:srgbClr>
          </a:solidFill>
        </p:spPr>
        <p:txBody>
          <a:bodyPr wrap="square">
            <a:spAutoFit/>
          </a:bodyPr>
          <a:lstStyle/>
          <a:p>
            <a:r>
              <a:rPr lang="en-US" sz="2300" b="1" dirty="0"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1.  Array of thinner Si detectors: 100 (d) &amp;65 (u) µm</a:t>
            </a:r>
          </a:p>
          <a:p>
            <a:endParaRPr lang="en-US" sz="23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3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 Thinner entry flange </a:t>
            </a:r>
          </a:p>
          <a:p>
            <a:endParaRPr lang="en-US" sz="2300" b="1" dirty="0">
              <a:latin typeface="Times New Roman" panose="02020603050405020304" pitchFamily="18" charset="0"/>
            </a:endParaRPr>
          </a:p>
          <a:p>
            <a:pPr marL="342900" indent="-342900">
              <a:buAutoNum type="arabicPeriod" startAt="3"/>
            </a:pPr>
            <a:r>
              <a:rPr lang="en-US" sz="2300" b="1" dirty="0">
                <a:latin typeface="Times New Roman" panose="02020603050405020304" pitchFamily="18" charset="0"/>
              </a:rPr>
              <a:t>Reduced electron density in the flange</a:t>
            </a:r>
          </a:p>
          <a:p>
            <a:r>
              <a:rPr lang="en-US" sz="2300" b="1" dirty="0">
                <a:latin typeface="Times New Roman" panose="02020603050405020304" pitchFamily="18" charset="0"/>
              </a:rPr>
              <a:t>      (Al instead of stainless steel)</a:t>
            </a:r>
          </a:p>
          <a:p>
            <a:endParaRPr lang="en-US" sz="2300" b="1" dirty="0">
              <a:latin typeface="Times New Roman" panose="02020603050405020304" pitchFamily="18" charset="0"/>
            </a:endParaRPr>
          </a:p>
          <a:p>
            <a:r>
              <a:rPr lang="en-US" sz="2300" b="1" dirty="0">
                <a:latin typeface="Times New Roman" panose="02020603050405020304" pitchFamily="18" charset="0"/>
              </a:rPr>
              <a:t>4.  Longer vacuum pipe (in front of the chamber)</a:t>
            </a:r>
            <a:endParaRPr lang="en-US" sz="23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1417D7-54D4-4951-AF8E-21BF00C42F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9114" y="103521"/>
            <a:ext cx="685862" cy="5339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31B04C-ED39-4A19-A020-B897CB9F1082}"/>
              </a:ext>
            </a:extLst>
          </p:cNvPr>
          <p:cNvSpPr txBox="1"/>
          <p:nvPr/>
        </p:nvSpPr>
        <p:spPr>
          <a:xfrm>
            <a:off x="772835" y="1085552"/>
            <a:ext cx="2741034" cy="115416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old experiment:</a:t>
            </a:r>
          </a:p>
          <a:p>
            <a:pPr algn="ctr"/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</a:p>
          <a:p>
            <a:pPr algn="ctr"/>
            <a:r>
              <a:rPr lang="en-US" sz="2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4.4</a:t>
            </a:r>
            <a:r>
              <a:rPr lang="en-US" sz="2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MeV - 10 MeV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6B8811-F41F-41B9-B7E8-8D52A54780A8}"/>
              </a:ext>
            </a:extLst>
          </p:cNvPr>
          <p:cNvSpPr txBox="1"/>
          <p:nvPr/>
        </p:nvSpPr>
        <p:spPr>
          <a:xfrm>
            <a:off x="8109204" y="1043152"/>
            <a:ext cx="3706297" cy="115416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new experiment</a:t>
            </a:r>
            <a:r>
              <a:rPr 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April 2023-12</a:t>
            </a:r>
            <a:r>
              <a:rPr lang="en-US" sz="2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April 2023</a:t>
            </a:r>
          </a:p>
          <a:p>
            <a:pPr algn="ctr"/>
            <a:r>
              <a:rPr lang="en-US" sz="2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3.7 MeV - 6 MeV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DA774E-A357-4CB0-91A4-884C1C20F729}"/>
                  </a:ext>
                </a:extLst>
              </p:cNvPr>
              <p:cNvSpPr txBox="1"/>
              <p:nvPr/>
            </p:nvSpPr>
            <p:spPr>
              <a:xfrm>
                <a:off x="5146756" y="1228204"/>
                <a:ext cx="1898486" cy="7840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sup>
                        <m:e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𝑳𝒊</m:t>
                          </m:r>
                        </m:e>
                      </m:sPre>
                      <m:sSup>
                        <m:sSupPr>
                          <m:ctrlP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𝜸</m:t>
                              </m:r>
                              <m:r>
                                <a:rPr lang="en-US" sz="40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40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</m:e>
                          </m:d>
                        </m:e>
                        <m:sup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  <m:r>
                        <a:rPr lang="en-US" sz="40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𝑯𝒆</m:t>
                      </m:r>
                    </m:oMath>
                  </m:oMathPara>
                </a14:m>
                <a:endParaRPr lang="en-US" sz="4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DA774E-A357-4CB0-91A4-884C1C20F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6756" y="1228204"/>
                <a:ext cx="1898486" cy="784061"/>
              </a:xfrm>
              <a:prstGeom prst="rect">
                <a:avLst/>
              </a:prstGeom>
              <a:blipFill>
                <a:blip r:embed="rId3"/>
                <a:stretch>
                  <a:fillRect l="-20833" r="-21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Arrow: Right 17">
            <a:extLst>
              <a:ext uri="{FF2B5EF4-FFF2-40B4-BE49-F238E27FC236}">
                <a16:creationId xmlns:a16="http://schemas.microsoft.com/office/drawing/2014/main" id="{A964970F-08E6-45EB-985D-AD5949505512}"/>
              </a:ext>
            </a:extLst>
          </p:cNvPr>
          <p:cNvSpPr/>
          <p:nvPr/>
        </p:nvSpPr>
        <p:spPr>
          <a:xfrm rot="10800000">
            <a:off x="4109008" y="1315441"/>
            <a:ext cx="381471" cy="609597"/>
          </a:xfrm>
          <a:prstGeom prst="rightArrow">
            <a:avLst/>
          </a:prstGeom>
          <a:solidFill>
            <a:srgbClr val="66FF33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43E547E6-12F8-4266-9831-8CE7D6B347BA}"/>
              </a:ext>
            </a:extLst>
          </p:cNvPr>
          <p:cNvSpPr/>
          <p:nvPr/>
        </p:nvSpPr>
        <p:spPr>
          <a:xfrm>
            <a:off x="7692641" y="1315435"/>
            <a:ext cx="381471" cy="609597"/>
          </a:xfrm>
          <a:prstGeom prst="rightArrow">
            <a:avLst/>
          </a:prstGeom>
          <a:solidFill>
            <a:srgbClr val="66FF33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88EA4A-755A-4049-9FE6-0FAF93E15E94}"/>
              </a:ext>
            </a:extLst>
          </p:cNvPr>
          <p:cNvSpPr txBox="1"/>
          <p:nvPr/>
        </p:nvSpPr>
        <p:spPr>
          <a:xfrm>
            <a:off x="11767623" y="6475704"/>
            <a:ext cx="3888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9CE916-3C36-4FAC-AB48-8549035020F8}"/>
              </a:ext>
            </a:extLst>
          </p:cNvPr>
          <p:cNvSpPr/>
          <p:nvPr/>
        </p:nvSpPr>
        <p:spPr>
          <a:xfrm>
            <a:off x="15891" y="837612"/>
            <a:ext cx="4509856" cy="202410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25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372DAA4-00FF-45E2-A026-CA785206E938}"/>
              </a:ext>
            </a:extLst>
          </p:cNvPr>
          <p:cNvSpPr/>
          <p:nvPr/>
        </p:nvSpPr>
        <p:spPr>
          <a:xfrm>
            <a:off x="8488157" y="5627083"/>
            <a:ext cx="3236120" cy="1057521"/>
          </a:xfrm>
          <a:prstGeom prst="roundRect">
            <a:avLst/>
          </a:prstGeom>
          <a:solidFill>
            <a:srgbClr val="00B0F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 background </a:t>
            </a:r>
            <a:r>
              <a:rPr lang="en-US" sz="23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has been highly reduced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ED64710-D1F0-4358-A389-B92042BE0F8B}"/>
              </a:ext>
            </a:extLst>
          </p:cNvPr>
          <p:cNvSpPr/>
          <p:nvPr/>
        </p:nvSpPr>
        <p:spPr>
          <a:xfrm>
            <a:off x="8109204" y="985483"/>
            <a:ext cx="3615073" cy="1269507"/>
          </a:xfrm>
          <a:prstGeom prst="roundRect">
            <a:avLst/>
          </a:prstGeom>
          <a:solidFill>
            <a:srgbClr val="66FF33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692CAB8-6260-43CD-9D2C-CEF660217A96}"/>
              </a:ext>
            </a:extLst>
          </p:cNvPr>
          <p:cNvSpPr/>
          <p:nvPr/>
        </p:nvSpPr>
        <p:spPr>
          <a:xfrm>
            <a:off x="467722" y="985483"/>
            <a:ext cx="3606194" cy="1269507"/>
          </a:xfrm>
          <a:prstGeom prst="roundRect">
            <a:avLst/>
          </a:prstGeom>
          <a:solidFill>
            <a:srgbClr val="66FF33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B704F1-17E0-486B-BE39-E51817104CB7}"/>
              </a:ext>
            </a:extLst>
          </p:cNvPr>
          <p:cNvSpPr txBox="1"/>
          <p:nvPr/>
        </p:nvSpPr>
        <p:spPr>
          <a:xfrm>
            <a:off x="2451206" y="3086325"/>
            <a:ext cx="384817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IMPROVEMENTS</a:t>
            </a:r>
            <a:endParaRPr lang="en-US" sz="3000" dirty="0">
              <a:solidFill>
                <a:srgbClr val="4472C4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1417D7-54D4-4951-AF8E-21BF00C42F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9114" y="103521"/>
            <a:ext cx="685862" cy="5339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31B04C-ED39-4A19-A020-B897CB9F1082}"/>
              </a:ext>
            </a:extLst>
          </p:cNvPr>
          <p:cNvSpPr txBox="1"/>
          <p:nvPr/>
        </p:nvSpPr>
        <p:spPr>
          <a:xfrm>
            <a:off x="772835" y="1085552"/>
            <a:ext cx="2741034" cy="115416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old experiment:</a:t>
            </a:r>
          </a:p>
          <a:p>
            <a:pPr algn="ctr"/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</a:p>
          <a:p>
            <a:pPr algn="ctr"/>
            <a:r>
              <a:rPr lang="en-US" sz="2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4.4</a:t>
            </a:r>
            <a:r>
              <a:rPr lang="en-US" sz="2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MeV - 10 MeV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6B8811-F41F-41B9-B7E8-8D52A54780A8}"/>
              </a:ext>
            </a:extLst>
          </p:cNvPr>
          <p:cNvSpPr txBox="1"/>
          <p:nvPr/>
        </p:nvSpPr>
        <p:spPr>
          <a:xfrm>
            <a:off x="8109204" y="1043152"/>
            <a:ext cx="3706297" cy="115416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new experiment</a:t>
            </a:r>
            <a:r>
              <a:rPr 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April 2023-12</a:t>
            </a:r>
            <a:r>
              <a:rPr lang="en-US" sz="2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April 2023</a:t>
            </a:r>
          </a:p>
          <a:p>
            <a:pPr algn="ctr"/>
            <a:r>
              <a:rPr lang="en-US" sz="2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3.7 MeV - 6 MeV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DA774E-A357-4CB0-91A4-884C1C20F729}"/>
                  </a:ext>
                </a:extLst>
              </p:cNvPr>
              <p:cNvSpPr txBox="1"/>
              <p:nvPr/>
            </p:nvSpPr>
            <p:spPr>
              <a:xfrm>
                <a:off x="5146756" y="1228204"/>
                <a:ext cx="1898486" cy="7840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sup>
                        <m:e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𝑳𝒊</m:t>
                          </m:r>
                        </m:e>
                      </m:sPre>
                      <m:sSup>
                        <m:sSupPr>
                          <m:ctrlP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𝜸</m:t>
                              </m:r>
                              <m:r>
                                <a:rPr lang="en-US" sz="40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40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</m:e>
                          </m:d>
                        </m:e>
                        <m:sup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  <m:r>
                        <a:rPr lang="en-US" sz="40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𝑯𝒆</m:t>
                      </m:r>
                    </m:oMath>
                  </m:oMathPara>
                </a14:m>
                <a:endParaRPr lang="en-US" sz="4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DA774E-A357-4CB0-91A4-884C1C20F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6756" y="1228204"/>
                <a:ext cx="1898486" cy="784061"/>
              </a:xfrm>
              <a:prstGeom prst="rect">
                <a:avLst/>
              </a:prstGeom>
              <a:blipFill>
                <a:blip r:embed="rId3"/>
                <a:stretch>
                  <a:fillRect l="-20833" r="-21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Arrow: Right 17">
            <a:extLst>
              <a:ext uri="{FF2B5EF4-FFF2-40B4-BE49-F238E27FC236}">
                <a16:creationId xmlns:a16="http://schemas.microsoft.com/office/drawing/2014/main" id="{A964970F-08E6-45EB-985D-AD5949505512}"/>
              </a:ext>
            </a:extLst>
          </p:cNvPr>
          <p:cNvSpPr/>
          <p:nvPr/>
        </p:nvSpPr>
        <p:spPr>
          <a:xfrm rot="10800000">
            <a:off x="4109008" y="1315435"/>
            <a:ext cx="381471" cy="609597"/>
          </a:xfrm>
          <a:prstGeom prst="rightArrow">
            <a:avLst/>
          </a:prstGeom>
          <a:solidFill>
            <a:srgbClr val="66FF33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43E547E6-12F8-4266-9831-8CE7D6B347BA}"/>
              </a:ext>
            </a:extLst>
          </p:cNvPr>
          <p:cNvSpPr/>
          <p:nvPr/>
        </p:nvSpPr>
        <p:spPr>
          <a:xfrm>
            <a:off x="7692641" y="1315435"/>
            <a:ext cx="381471" cy="609597"/>
          </a:xfrm>
          <a:prstGeom prst="rightArrow">
            <a:avLst/>
          </a:prstGeom>
          <a:solidFill>
            <a:srgbClr val="66FF33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CABF32E2-DAD3-43B2-BC37-8D1765EF5ECE}"/>
              </a:ext>
            </a:extLst>
          </p:cNvPr>
          <p:cNvSpPr/>
          <p:nvPr/>
        </p:nvSpPr>
        <p:spPr>
          <a:xfrm>
            <a:off x="7803053" y="4843079"/>
            <a:ext cx="381471" cy="609597"/>
          </a:xfrm>
          <a:prstGeom prst="rightArrow">
            <a:avLst/>
          </a:prstGeom>
          <a:solidFill>
            <a:srgbClr val="00B0F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68E6D77D-4504-4D3D-9C59-E325D56CC9C4}"/>
              </a:ext>
            </a:extLst>
          </p:cNvPr>
          <p:cNvSpPr/>
          <p:nvPr/>
        </p:nvSpPr>
        <p:spPr>
          <a:xfrm>
            <a:off x="7803052" y="6025457"/>
            <a:ext cx="381471" cy="609597"/>
          </a:xfrm>
          <a:prstGeom prst="rightArrow">
            <a:avLst/>
          </a:prstGeom>
          <a:solidFill>
            <a:srgbClr val="00B0F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36BA6FD-06D4-48D1-8B46-21840DC0D00D}"/>
              </a:ext>
            </a:extLst>
          </p:cNvPr>
          <p:cNvSpPr/>
          <p:nvPr/>
        </p:nvSpPr>
        <p:spPr>
          <a:xfrm>
            <a:off x="8488157" y="3765115"/>
            <a:ext cx="3236120" cy="1508105"/>
          </a:xfrm>
          <a:prstGeom prst="roundRect">
            <a:avLst/>
          </a:prstGeom>
          <a:solidFill>
            <a:srgbClr val="00B0F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D31310-C4DB-4F0D-BD46-208B37882A99}"/>
              </a:ext>
            </a:extLst>
          </p:cNvPr>
          <p:cNvSpPr txBox="1"/>
          <p:nvPr/>
        </p:nvSpPr>
        <p:spPr>
          <a:xfrm>
            <a:off x="8364267" y="3742882"/>
            <a:ext cx="34839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 coincidences have been</a:t>
            </a:r>
          </a:p>
          <a:p>
            <a:pPr algn="ctr"/>
            <a:r>
              <a:rPr lang="en-US" sz="2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clearly separated even </a:t>
            </a:r>
            <a:r>
              <a:rPr lang="en-US" sz="23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for the lowest energy</a:t>
            </a:r>
            <a:endParaRPr lang="en-US" sz="2300" b="1" dirty="0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88542A20-AA5A-4F8F-B8BA-06C4FDA13805}"/>
              </a:ext>
            </a:extLst>
          </p:cNvPr>
          <p:cNvSpPr/>
          <p:nvPr/>
        </p:nvSpPr>
        <p:spPr>
          <a:xfrm>
            <a:off x="7803054" y="3660701"/>
            <a:ext cx="381471" cy="609597"/>
          </a:xfrm>
          <a:prstGeom prst="rightArrow">
            <a:avLst/>
          </a:prstGeom>
          <a:solidFill>
            <a:srgbClr val="00B0F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39EB07-FA6B-42BA-89C4-52362F83F701}"/>
              </a:ext>
            </a:extLst>
          </p:cNvPr>
          <p:cNvSpPr txBox="1"/>
          <p:nvPr/>
        </p:nvSpPr>
        <p:spPr>
          <a:xfrm>
            <a:off x="467722" y="3711177"/>
            <a:ext cx="6945131" cy="2923877"/>
          </a:xfrm>
          <a:prstGeom prst="rect">
            <a:avLst/>
          </a:prstGeom>
          <a:solidFill>
            <a:srgbClr val="7030A0">
              <a:alpha val="25098"/>
            </a:srgbClr>
          </a:solidFill>
        </p:spPr>
        <p:txBody>
          <a:bodyPr wrap="square">
            <a:spAutoFit/>
          </a:bodyPr>
          <a:lstStyle/>
          <a:p>
            <a:r>
              <a:rPr lang="en-US" sz="2300" b="1" dirty="0"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1.  Array of thinner Si detectors: 100 (d) &amp;65 (u) µm</a:t>
            </a:r>
          </a:p>
          <a:p>
            <a:endParaRPr lang="en-US" sz="23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3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 Thinner entry flange </a:t>
            </a:r>
          </a:p>
          <a:p>
            <a:endParaRPr lang="en-US" sz="2300" b="1" dirty="0">
              <a:latin typeface="Times New Roman" panose="02020603050405020304" pitchFamily="18" charset="0"/>
            </a:endParaRPr>
          </a:p>
          <a:p>
            <a:pPr marL="342900" indent="-342900">
              <a:buAutoNum type="arabicPeriod" startAt="3"/>
            </a:pPr>
            <a:r>
              <a:rPr lang="en-US" sz="2300" b="1" dirty="0">
                <a:latin typeface="Times New Roman" panose="02020603050405020304" pitchFamily="18" charset="0"/>
              </a:rPr>
              <a:t>Reduced electron density in the flange</a:t>
            </a:r>
          </a:p>
          <a:p>
            <a:r>
              <a:rPr lang="en-US" sz="2300" b="1" dirty="0">
                <a:latin typeface="Times New Roman" panose="02020603050405020304" pitchFamily="18" charset="0"/>
              </a:rPr>
              <a:t>      (Al instead of stainless steel)</a:t>
            </a:r>
          </a:p>
          <a:p>
            <a:endParaRPr lang="en-US" sz="2300" b="1" dirty="0">
              <a:latin typeface="Times New Roman" panose="02020603050405020304" pitchFamily="18" charset="0"/>
            </a:endParaRPr>
          </a:p>
          <a:p>
            <a:r>
              <a:rPr lang="en-US" sz="2300" b="1" dirty="0">
                <a:latin typeface="Times New Roman" panose="02020603050405020304" pitchFamily="18" charset="0"/>
              </a:rPr>
              <a:t>4.  Longer vacuum pipe (in front of the chamber)</a:t>
            </a:r>
            <a:endParaRPr lang="en-US" sz="23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44F1BD-AD11-405E-80D3-965842AEBCCC}"/>
              </a:ext>
            </a:extLst>
          </p:cNvPr>
          <p:cNvSpPr txBox="1"/>
          <p:nvPr/>
        </p:nvSpPr>
        <p:spPr>
          <a:xfrm>
            <a:off x="11767623" y="6475704"/>
            <a:ext cx="3888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05F099-5BCD-41D0-A1D7-48E1752909B3}"/>
              </a:ext>
            </a:extLst>
          </p:cNvPr>
          <p:cNvSpPr/>
          <p:nvPr/>
        </p:nvSpPr>
        <p:spPr>
          <a:xfrm>
            <a:off x="15891" y="525186"/>
            <a:ext cx="4509856" cy="202410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78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6C07613-D008-4262-9280-C9A9A0D88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11" t="20323" r="27452" b="22348"/>
          <a:stretch/>
        </p:blipFill>
        <p:spPr>
          <a:xfrm>
            <a:off x="7084973" y="34662"/>
            <a:ext cx="4748468" cy="31417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7070AF-0278-488E-A4D6-F22A35CFBE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37" t="15016" r="27331" b="22071"/>
          <a:stretch/>
        </p:blipFill>
        <p:spPr>
          <a:xfrm>
            <a:off x="230973" y="3266565"/>
            <a:ext cx="4699137" cy="33984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4908FF-3D56-4800-BC6D-D0F8A0E583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65" t="15016" r="27403" b="22071"/>
          <a:stretch/>
        </p:blipFill>
        <p:spPr>
          <a:xfrm>
            <a:off x="7099730" y="3226230"/>
            <a:ext cx="4748468" cy="343415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E1EF665-932D-4D7B-911C-FF71D5001493}"/>
              </a:ext>
            </a:extLst>
          </p:cNvPr>
          <p:cNvSpPr/>
          <p:nvPr/>
        </p:nvSpPr>
        <p:spPr>
          <a:xfrm>
            <a:off x="8613678" y="3945622"/>
            <a:ext cx="1784412" cy="87889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7BEDEA3-7051-4C42-882E-026A02A7AE5C}"/>
              </a:ext>
            </a:extLst>
          </p:cNvPr>
          <p:cNvSpPr/>
          <p:nvPr/>
        </p:nvSpPr>
        <p:spPr>
          <a:xfrm>
            <a:off x="9989772" y="5176949"/>
            <a:ext cx="1038689" cy="9230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EC9088-3F7B-451E-94DB-0B57D003DCE9}"/>
              </a:ext>
            </a:extLst>
          </p:cNvPr>
          <p:cNvSpPr/>
          <p:nvPr/>
        </p:nvSpPr>
        <p:spPr>
          <a:xfrm>
            <a:off x="1675587" y="4088130"/>
            <a:ext cx="1753339" cy="87889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0F8B6B-C5C1-417B-981D-00752F50CC75}"/>
              </a:ext>
            </a:extLst>
          </p:cNvPr>
          <p:cNvSpPr/>
          <p:nvPr/>
        </p:nvSpPr>
        <p:spPr>
          <a:xfrm>
            <a:off x="2936216" y="5239349"/>
            <a:ext cx="985420" cy="87889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97631EC-13A2-4754-B2C8-82B02C8FD9DC}"/>
              </a:ext>
            </a:extLst>
          </p:cNvPr>
          <p:cNvSpPr/>
          <p:nvPr/>
        </p:nvSpPr>
        <p:spPr>
          <a:xfrm>
            <a:off x="2604931" y="530827"/>
            <a:ext cx="1509203" cy="6461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65C807-4860-495F-B364-F6581781FBD2}"/>
              </a:ext>
            </a:extLst>
          </p:cNvPr>
          <p:cNvSpPr/>
          <p:nvPr/>
        </p:nvSpPr>
        <p:spPr>
          <a:xfrm>
            <a:off x="3882946" y="1343362"/>
            <a:ext cx="790111" cy="12800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8F38F7F-8334-4934-891D-578C18EC4201}"/>
              </a:ext>
            </a:extLst>
          </p:cNvPr>
          <p:cNvSpPr/>
          <p:nvPr/>
        </p:nvSpPr>
        <p:spPr>
          <a:xfrm>
            <a:off x="8478224" y="379311"/>
            <a:ext cx="1873189" cy="8788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D226315-B500-4332-A62E-731BF1ABE259}"/>
              </a:ext>
            </a:extLst>
          </p:cNvPr>
          <p:cNvSpPr/>
          <p:nvPr/>
        </p:nvSpPr>
        <p:spPr>
          <a:xfrm>
            <a:off x="10102838" y="1372084"/>
            <a:ext cx="945470" cy="12412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A11220-412B-4B24-B665-A927A26CB442}"/>
              </a:ext>
            </a:extLst>
          </p:cNvPr>
          <p:cNvSpPr/>
          <p:nvPr/>
        </p:nvSpPr>
        <p:spPr>
          <a:xfrm>
            <a:off x="4114134" y="3167804"/>
            <a:ext cx="163868" cy="183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CBC6B1-4478-4300-A36A-BC047CCD1366}"/>
              </a:ext>
            </a:extLst>
          </p:cNvPr>
          <p:cNvSpPr/>
          <p:nvPr/>
        </p:nvSpPr>
        <p:spPr>
          <a:xfrm>
            <a:off x="4996844" y="3138870"/>
            <a:ext cx="413184" cy="205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F829CD-A217-407C-9D84-E3EAB4E1D680}"/>
              </a:ext>
            </a:extLst>
          </p:cNvPr>
          <p:cNvSpPr txBox="1"/>
          <p:nvPr/>
        </p:nvSpPr>
        <p:spPr>
          <a:xfrm rot="16200000">
            <a:off x="-546210" y="1010638"/>
            <a:ext cx="3418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Energy – Downstream [MeV]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FAEE40-DC32-436B-8B2B-28CDD0D70311}"/>
              </a:ext>
            </a:extLst>
          </p:cNvPr>
          <p:cNvSpPr txBox="1"/>
          <p:nvPr/>
        </p:nvSpPr>
        <p:spPr>
          <a:xfrm rot="16200000">
            <a:off x="5658307" y="1241142"/>
            <a:ext cx="28818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Energy – Downstream [MeV]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BBDE13-A7CB-4059-9B80-A48C32293FE3}"/>
              </a:ext>
            </a:extLst>
          </p:cNvPr>
          <p:cNvSpPr txBox="1"/>
          <p:nvPr/>
        </p:nvSpPr>
        <p:spPr>
          <a:xfrm rot="16200000">
            <a:off x="5536463" y="4393204"/>
            <a:ext cx="32115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Energy – Downstream [MeV]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1246D1-982F-4B50-8090-2F844BD1DAE9}"/>
              </a:ext>
            </a:extLst>
          </p:cNvPr>
          <p:cNvSpPr txBox="1"/>
          <p:nvPr/>
        </p:nvSpPr>
        <p:spPr>
          <a:xfrm>
            <a:off x="1281239" y="6463450"/>
            <a:ext cx="26017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Energy – Upstream [MeV]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A0B7187-E8CE-4511-B169-363F24977EE9}"/>
              </a:ext>
            </a:extLst>
          </p:cNvPr>
          <p:cNvSpPr txBox="1"/>
          <p:nvPr/>
        </p:nvSpPr>
        <p:spPr>
          <a:xfrm>
            <a:off x="8161900" y="3008534"/>
            <a:ext cx="29935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  Energy – Upstream [MeV]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F6C2945-DDB8-4649-90FD-5971F720254F}"/>
              </a:ext>
            </a:extLst>
          </p:cNvPr>
          <p:cNvSpPr txBox="1"/>
          <p:nvPr/>
        </p:nvSpPr>
        <p:spPr>
          <a:xfrm>
            <a:off x="8161900" y="6463450"/>
            <a:ext cx="29935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  Energy – Upstream [MeV]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5EF54A3-E9AE-44A8-832A-95450E9FDE33}"/>
                  </a:ext>
                </a:extLst>
              </p:cNvPr>
              <p:cNvSpPr txBox="1"/>
              <p:nvPr/>
            </p:nvSpPr>
            <p:spPr>
              <a:xfrm>
                <a:off x="9958231" y="47790"/>
                <a:ext cx="1397049" cy="3326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𝐄</m:t>
                          </m:r>
                        </m:e>
                        <m:sub>
                          <m:r>
                            <a:rPr lang="en-US" sz="20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𝛄</m:t>
                          </m:r>
                        </m:sub>
                      </m:sSub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𝐌𝐞𝐕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5EF54A3-E9AE-44A8-832A-95450E9FD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8231" y="47790"/>
                <a:ext cx="1397049" cy="332655"/>
              </a:xfrm>
              <a:prstGeom prst="rect">
                <a:avLst/>
              </a:prstGeom>
              <a:blipFill>
                <a:blip r:embed="rId5"/>
                <a:stretch>
                  <a:fillRect l="-3930" r="-3930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BCAD0C0-8817-46C4-BE61-49D536F46F5E}"/>
                  </a:ext>
                </a:extLst>
              </p:cNvPr>
              <p:cNvSpPr txBox="1"/>
              <p:nvPr/>
            </p:nvSpPr>
            <p:spPr>
              <a:xfrm>
                <a:off x="2794692" y="3666007"/>
                <a:ext cx="1646605" cy="3326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𝐄</m:t>
                          </m:r>
                        </m:e>
                        <m:sub>
                          <m:r>
                            <a:rPr lang="en-US" sz="20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𝛄</m:t>
                          </m:r>
                        </m:sub>
                      </m:sSub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𝐌𝐞𝐕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BCAD0C0-8817-46C4-BE61-49D536F46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692" y="3666007"/>
                <a:ext cx="1646605" cy="332655"/>
              </a:xfrm>
              <a:prstGeom prst="rect">
                <a:avLst/>
              </a:prstGeom>
              <a:blipFill>
                <a:blip r:embed="rId6"/>
                <a:stretch>
                  <a:fillRect l="-2952" r="-3321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D218205-FBA9-4967-A979-8316251752E1}"/>
                  </a:ext>
                </a:extLst>
              </p:cNvPr>
              <p:cNvSpPr txBox="1"/>
              <p:nvPr/>
            </p:nvSpPr>
            <p:spPr>
              <a:xfrm>
                <a:off x="9969452" y="3623753"/>
                <a:ext cx="1397049" cy="3326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𝐄</m:t>
                          </m:r>
                        </m:e>
                        <m:sub>
                          <m:r>
                            <a:rPr lang="en-US" sz="20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𝛄</m:t>
                          </m:r>
                        </m:sub>
                      </m:sSub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𝐌𝐞𝐕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D218205-FBA9-4967-A979-831625175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9452" y="3623753"/>
                <a:ext cx="1397049" cy="332655"/>
              </a:xfrm>
              <a:prstGeom prst="rect">
                <a:avLst/>
              </a:prstGeom>
              <a:blipFill>
                <a:blip r:embed="rId7"/>
                <a:stretch>
                  <a:fillRect l="-3478" r="-391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>
            <a:extLst>
              <a:ext uri="{FF2B5EF4-FFF2-40B4-BE49-F238E27FC236}">
                <a16:creationId xmlns:a16="http://schemas.microsoft.com/office/drawing/2014/main" id="{DAC9F933-722B-45D5-8BDE-9C329498A7D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8522" y="34662"/>
            <a:ext cx="685862" cy="533965"/>
          </a:xfrm>
          <a:prstGeom prst="rect">
            <a:avLst/>
          </a:prstGeom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A0E46726-E41C-4E31-88FA-40A27A8FE5CE}"/>
              </a:ext>
            </a:extLst>
          </p:cNvPr>
          <p:cNvSpPr/>
          <p:nvPr/>
        </p:nvSpPr>
        <p:spPr>
          <a:xfrm>
            <a:off x="2604931" y="530828"/>
            <a:ext cx="1509203" cy="6461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1525E997-571A-4014-A05F-403963D657F9}"/>
              </a:ext>
            </a:extLst>
          </p:cNvPr>
          <p:cNvSpPr/>
          <p:nvPr/>
        </p:nvSpPr>
        <p:spPr>
          <a:xfrm>
            <a:off x="3882946" y="1343363"/>
            <a:ext cx="790111" cy="12800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7539E3F6-95E5-4C3A-ADB8-8F834EB5E98E}"/>
              </a:ext>
            </a:extLst>
          </p:cNvPr>
          <p:cNvSpPr txBox="1"/>
          <p:nvPr/>
        </p:nvSpPr>
        <p:spPr>
          <a:xfrm rot="16200000">
            <a:off x="-546210" y="1010639"/>
            <a:ext cx="3418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Energy – Downstream [MeV]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27BBF1F6-4A47-4C1F-A3ED-EB4B13A36AEE}"/>
              </a:ext>
            </a:extLst>
          </p:cNvPr>
          <p:cNvSpPr txBox="1"/>
          <p:nvPr/>
        </p:nvSpPr>
        <p:spPr>
          <a:xfrm>
            <a:off x="633880" y="2979631"/>
            <a:ext cx="41067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Energy – Upstream [MeV]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E3AD7855-2DEC-4220-8536-F452C4D90BC7}"/>
              </a:ext>
            </a:extLst>
          </p:cNvPr>
          <p:cNvSpPr txBox="1"/>
          <p:nvPr/>
        </p:nvSpPr>
        <p:spPr>
          <a:xfrm rot="16200000">
            <a:off x="-1458249" y="4492253"/>
            <a:ext cx="34181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Energy – Downstream [MeV]</a:t>
            </a:r>
          </a:p>
        </p:txBody>
      </p:sp>
      <p:pic>
        <p:nvPicPr>
          <p:cNvPr id="151" name="Picture 150">
            <a:extLst>
              <a:ext uri="{FF2B5EF4-FFF2-40B4-BE49-F238E27FC236}">
                <a16:creationId xmlns:a16="http://schemas.microsoft.com/office/drawing/2014/main" id="{4522ED97-7879-467A-81D3-C6BC2A007B0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186" t="19788" r="27403" b="25201"/>
          <a:stretch/>
        </p:blipFill>
        <p:spPr>
          <a:xfrm>
            <a:off x="436326" y="5845"/>
            <a:ext cx="4501870" cy="3001516"/>
          </a:xfrm>
          <a:prstGeom prst="rect">
            <a:avLst/>
          </a:prstGeom>
        </p:spPr>
      </p:pic>
      <p:sp>
        <p:nvSpPr>
          <p:cNvPr id="152" name="Rectangle 151">
            <a:extLst>
              <a:ext uri="{FF2B5EF4-FFF2-40B4-BE49-F238E27FC236}">
                <a16:creationId xmlns:a16="http://schemas.microsoft.com/office/drawing/2014/main" id="{B9C5FBAC-3242-475E-B596-FE4FEB2059A0}"/>
              </a:ext>
            </a:extLst>
          </p:cNvPr>
          <p:cNvSpPr/>
          <p:nvPr/>
        </p:nvSpPr>
        <p:spPr>
          <a:xfrm>
            <a:off x="1664366" y="510128"/>
            <a:ext cx="1509203" cy="6461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C6C4A207-389F-459D-9A7B-4A5FAA87CBBA}"/>
              </a:ext>
            </a:extLst>
          </p:cNvPr>
          <p:cNvSpPr/>
          <p:nvPr/>
        </p:nvSpPr>
        <p:spPr>
          <a:xfrm>
            <a:off x="2942381" y="1323990"/>
            <a:ext cx="790111" cy="12800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9E8EE8A4-F959-43B7-B0F4-FCC64A30DABE}"/>
              </a:ext>
            </a:extLst>
          </p:cNvPr>
          <p:cNvSpPr txBox="1"/>
          <p:nvPr/>
        </p:nvSpPr>
        <p:spPr>
          <a:xfrm rot="16200000">
            <a:off x="-1486775" y="991266"/>
            <a:ext cx="3418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Energy – Downstream [MeV]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40D3A0B8-70F8-457C-8D12-0D27D8C09922}"/>
                  </a:ext>
                </a:extLst>
              </p:cNvPr>
              <p:cNvSpPr txBox="1"/>
              <p:nvPr/>
            </p:nvSpPr>
            <p:spPr>
              <a:xfrm>
                <a:off x="3038934" y="66051"/>
                <a:ext cx="1397049" cy="3326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𝐄</m:t>
                          </m:r>
                        </m:e>
                        <m:sub>
                          <m:r>
                            <a:rPr lang="en-US" sz="20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𝛄</m:t>
                          </m:r>
                        </m:sub>
                      </m:sSub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𝐌𝐞𝐕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40D3A0B8-70F8-457C-8D12-0D27D8C099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934" y="66051"/>
                <a:ext cx="1397049" cy="332655"/>
              </a:xfrm>
              <a:prstGeom prst="rect">
                <a:avLst/>
              </a:prstGeom>
              <a:blipFill>
                <a:blip r:embed="rId10"/>
                <a:stretch>
                  <a:fillRect l="-3930" r="-3930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522E3C5C-82FC-48C9-9439-434B0172F0BD}"/>
              </a:ext>
            </a:extLst>
          </p:cNvPr>
          <p:cNvSpPr txBox="1"/>
          <p:nvPr/>
        </p:nvSpPr>
        <p:spPr>
          <a:xfrm>
            <a:off x="3578607" y="2901022"/>
            <a:ext cx="48726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  <a:p>
            <a:pPr algn="ctr"/>
            <a:r>
              <a:rPr lang="en-US" sz="2800" b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RESULTS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8DF4DD-913A-4ABF-BC3D-D2C7136CAC9D}"/>
              </a:ext>
            </a:extLst>
          </p:cNvPr>
          <p:cNvSpPr/>
          <p:nvPr/>
        </p:nvSpPr>
        <p:spPr>
          <a:xfrm>
            <a:off x="1956272" y="3331553"/>
            <a:ext cx="1383742" cy="206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911C382A-0B5F-492E-9F0B-D69094701E0A}"/>
              </a:ext>
            </a:extLst>
          </p:cNvPr>
          <p:cNvSpPr/>
          <p:nvPr/>
        </p:nvSpPr>
        <p:spPr>
          <a:xfrm flipV="1">
            <a:off x="3921635" y="2925855"/>
            <a:ext cx="673781" cy="197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E5C4C1FB-5CFA-47A6-8C95-E31EF95B02B7}"/>
              </a:ext>
            </a:extLst>
          </p:cNvPr>
          <p:cNvSpPr/>
          <p:nvPr/>
        </p:nvSpPr>
        <p:spPr>
          <a:xfrm>
            <a:off x="8851986" y="3308183"/>
            <a:ext cx="1383742" cy="206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C1501E9C-0EF4-4FFB-96D2-C3C28AEF9329}"/>
              </a:ext>
            </a:extLst>
          </p:cNvPr>
          <p:cNvSpPr/>
          <p:nvPr/>
        </p:nvSpPr>
        <p:spPr>
          <a:xfrm>
            <a:off x="3861015" y="6463450"/>
            <a:ext cx="1383742" cy="206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4C76359A-799E-4C80-9E66-5F26C242D196}"/>
              </a:ext>
            </a:extLst>
          </p:cNvPr>
          <p:cNvSpPr/>
          <p:nvPr/>
        </p:nvSpPr>
        <p:spPr>
          <a:xfrm>
            <a:off x="11076183" y="3012299"/>
            <a:ext cx="685862" cy="221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1831DA51-B56D-4A82-9D83-DAF029D490F1}"/>
              </a:ext>
            </a:extLst>
          </p:cNvPr>
          <p:cNvSpPr/>
          <p:nvPr/>
        </p:nvSpPr>
        <p:spPr>
          <a:xfrm>
            <a:off x="11070174" y="6469997"/>
            <a:ext cx="778024" cy="221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0AAD91E3-EE31-43FA-BE9A-36EA2B6E3FFD}"/>
              </a:ext>
            </a:extLst>
          </p:cNvPr>
          <p:cNvSpPr/>
          <p:nvPr/>
        </p:nvSpPr>
        <p:spPr>
          <a:xfrm>
            <a:off x="1664366" y="510795"/>
            <a:ext cx="1509203" cy="64612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65A1C5CE-3C51-4D00-9DA1-9A944F4229C9}"/>
              </a:ext>
            </a:extLst>
          </p:cNvPr>
          <p:cNvSpPr/>
          <p:nvPr/>
        </p:nvSpPr>
        <p:spPr>
          <a:xfrm>
            <a:off x="2942381" y="1324657"/>
            <a:ext cx="790111" cy="128009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1F4E53A6-82E3-4452-A50D-68C2E2602744}"/>
              </a:ext>
            </a:extLst>
          </p:cNvPr>
          <p:cNvSpPr/>
          <p:nvPr/>
        </p:nvSpPr>
        <p:spPr>
          <a:xfrm>
            <a:off x="8473660" y="379363"/>
            <a:ext cx="1873189" cy="87889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057200B1-4B34-4590-BAE3-CF17FE6C881B}"/>
              </a:ext>
            </a:extLst>
          </p:cNvPr>
          <p:cNvSpPr/>
          <p:nvPr/>
        </p:nvSpPr>
        <p:spPr>
          <a:xfrm>
            <a:off x="10098274" y="1372136"/>
            <a:ext cx="945470" cy="124120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2924D06-B60E-4393-AF56-BAD6DE4FB4A1}"/>
              </a:ext>
            </a:extLst>
          </p:cNvPr>
          <p:cNvSpPr txBox="1"/>
          <p:nvPr/>
        </p:nvSpPr>
        <p:spPr>
          <a:xfrm>
            <a:off x="11767623" y="6475704"/>
            <a:ext cx="3888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068061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CB9FFF-43B0-4518-80FB-0BB0B0053BBC}"/>
              </a:ext>
            </a:extLst>
          </p:cNvPr>
          <p:cNvSpPr/>
          <p:nvPr/>
        </p:nvSpPr>
        <p:spPr>
          <a:xfrm>
            <a:off x="284085" y="2106241"/>
            <a:ext cx="3543984" cy="376862"/>
          </a:xfrm>
          <a:prstGeom prst="rect">
            <a:avLst/>
          </a:prstGeom>
          <a:solidFill>
            <a:srgbClr val="7030A0">
              <a:alpha val="2509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78F6027-95C3-40C3-925B-242A658575E9}"/>
                  </a:ext>
                </a:extLst>
              </p:cNvPr>
              <p:cNvSpPr txBox="1"/>
              <p:nvPr/>
            </p:nvSpPr>
            <p:spPr>
              <a:xfrm>
                <a:off x="189390" y="1164133"/>
                <a:ext cx="12002610" cy="20289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3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BBN </a:t>
                </a:r>
                <a:r>
                  <a:rPr lang="en-US" sz="23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sym typeface="Wingdings" panose="05000000000000000000" pitchFamily="2" charset="2"/>
                  </a:rPr>
                  <a:t> predicts the abundances of the light elements (</a:t>
                </a:r>
                <a:r>
                  <a:rPr lang="en-US" sz="23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produced in the early stages of the Universe)</a:t>
                </a:r>
                <a:r>
                  <a:rPr lang="en-US" sz="23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endParaRPr lang="en-US" sz="2300" dirty="0">
                  <a:latin typeface="Times New Roman" panose="02020603050405020304" pitchFamily="18" charset="0"/>
                  <a:ea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endPara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endPara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r>
                  <a:rPr lang="en-US" sz="23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“Cosmological Li problem”:</a:t>
                </a:r>
                <a:endParaRPr lang="en-US" sz="23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endPara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sz="23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23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sup>
                      <m:e>
                        <m:r>
                          <a:rPr lang="en-US" sz="23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𝑳𝒊</m:t>
                        </m:r>
                      </m:e>
                    </m:sPre>
                  </m:oMath>
                </a14:m>
                <a:r>
                  <a:rPr lang="en-US" sz="23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abundance is 3-4 times lower than </a:t>
                </a:r>
                <a:r>
                  <a:rPr lang="en-US" sz="23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expected</a:t>
                </a:r>
                <a:r>
                  <a:rPr lang="en-US" sz="23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</a:t>
                </a:r>
                <a:r>
                  <a:rPr lang="en-US" sz="2300" dirty="0">
                    <a:latin typeface="Times New Roman" panose="02020603050405020304" pitchFamily="18" charset="0"/>
                    <a:ea typeface="Times New Roman" panose="02020603050405020304" pitchFamily="18" charset="0"/>
                    <a:sym typeface="Wingdings" panose="05000000000000000000" pitchFamily="2" charset="2"/>
                  </a:rPr>
                  <a:t></a:t>
                </a:r>
                <a:endPara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78F6027-95C3-40C3-925B-242A658575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390" y="1164133"/>
                <a:ext cx="12002610" cy="2028953"/>
              </a:xfrm>
              <a:prstGeom prst="rect">
                <a:avLst/>
              </a:prstGeom>
              <a:blipFill>
                <a:blip r:embed="rId2"/>
                <a:stretch>
                  <a:fillRect l="-711" t="-2703" b="-48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CFE32B9-847B-47ED-82AB-5384C5EB18A9}"/>
              </a:ext>
            </a:extLst>
          </p:cNvPr>
          <p:cNvSpPr txBox="1"/>
          <p:nvPr/>
        </p:nvSpPr>
        <p:spPr>
          <a:xfrm>
            <a:off x="0" y="153957"/>
            <a:ext cx="7345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Motivation of the experiment</a:t>
            </a:r>
          </a:p>
        </p:txBody>
      </p:sp>
      <p:pic>
        <p:nvPicPr>
          <p:cNvPr id="2050" name="Picture 2" descr="GAO: American Nuclear Plants Vulnerable to Lithium Shortage - News ...">
            <a:extLst>
              <a:ext uri="{FF2B5EF4-FFF2-40B4-BE49-F238E27FC236}">
                <a16:creationId xmlns:a16="http://schemas.microsoft.com/office/drawing/2014/main" id="{93D0CA43-79E8-4AAF-BDCF-47C22B65A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02" y="3597519"/>
            <a:ext cx="1970195" cy="307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2B5A6E-9D50-4199-A865-81053240B87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9114" y="103521"/>
            <a:ext cx="685862" cy="5339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CCE77C-7CCC-4CE0-8ECB-BBBA732DDFCF}"/>
              </a:ext>
            </a:extLst>
          </p:cNvPr>
          <p:cNvSpPr txBox="1"/>
          <p:nvPr/>
        </p:nvSpPr>
        <p:spPr>
          <a:xfrm>
            <a:off x="6950006" y="2723995"/>
            <a:ext cx="515497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Observations on the low-metallicity stars</a:t>
            </a:r>
            <a:endParaRPr lang="en-US" sz="2300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A59F8DDB-8C3E-4B5C-99A7-BC9D521BFF25}"/>
              </a:ext>
            </a:extLst>
          </p:cNvPr>
          <p:cNvSpPr/>
          <p:nvPr/>
        </p:nvSpPr>
        <p:spPr>
          <a:xfrm rot="5400000">
            <a:off x="9042046" y="2193039"/>
            <a:ext cx="381471" cy="609597"/>
          </a:xfrm>
          <a:prstGeom prst="rightArrow">
            <a:avLst/>
          </a:prstGeom>
          <a:solidFill>
            <a:srgbClr val="FFF2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046C39-89A9-44C3-95DA-D09C528797AB}"/>
              </a:ext>
            </a:extLst>
          </p:cNvPr>
          <p:cNvSpPr/>
          <p:nvPr/>
        </p:nvSpPr>
        <p:spPr>
          <a:xfrm rot="5400000">
            <a:off x="8950816" y="1937464"/>
            <a:ext cx="563919" cy="301841"/>
          </a:xfrm>
          <a:prstGeom prst="rect">
            <a:avLst/>
          </a:prstGeom>
          <a:solidFill>
            <a:srgbClr val="FFF2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10AFC4-D0B5-4A09-BFF3-8D3B4940BEF7}"/>
              </a:ext>
            </a:extLst>
          </p:cNvPr>
          <p:cNvSpPr/>
          <p:nvPr/>
        </p:nvSpPr>
        <p:spPr>
          <a:xfrm rot="5400000">
            <a:off x="9027247" y="2178997"/>
            <a:ext cx="381469" cy="251534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CB7A79-EA7A-47E4-B40E-E326ADD8E5EE}"/>
              </a:ext>
            </a:extLst>
          </p:cNvPr>
          <p:cNvSpPr/>
          <p:nvPr/>
        </p:nvSpPr>
        <p:spPr>
          <a:xfrm rot="5400000">
            <a:off x="9059802" y="2190406"/>
            <a:ext cx="381469" cy="251534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0B83B5-211C-48D9-9682-DE13C25228C4}"/>
              </a:ext>
            </a:extLst>
          </p:cNvPr>
          <p:cNvSpPr txBox="1"/>
          <p:nvPr/>
        </p:nvSpPr>
        <p:spPr>
          <a:xfrm>
            <a:off x="11767623" y="6475704"/>
            <a:ext cx="3888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78231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077F02-22B0-4A82-A39D-74491D15B2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11" t="19489" r="27476" b="21812"/>
          <a:stretch/>
        </p:blipFill>
        <p:spPr>
          <a:xfrm>
            <a:off x="1816250" y="1157648"/>
            <a:ext cx="8208630" cy="55638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A8BF7E-1FDF-4231-8E71-458B77EBA2D0}"/>
              </a:ext>
            </a:extLst>
          </p:cNvPr>
          <p:cNvSpPr/>
          <p:nvPr/>
        </p:nvSpPr>
        <p:spPr>
          <a:xfrm>
            <a:off x="4469908" y="1910363"/>
            <a:ext cx="2814220" cy="99124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681637-B9BA-4488-804B-F798B315FBEA}"/>
              </a:ext>
            </a:extLst>
          </p:cNvPr>
          <p:cNvSpPr/>
          <p:nvPr/>
        </p:nvSpPr>
        <p:spPr>
          <a:xfrm>
            <a:off x="6951133" y="3246883"/>
            <a:ext cx="855134" cy="155593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A55072-8398-4711-BA14-49AF91E3EC6C}"/>
              </a:ext>
            </a:extLst>
          </p:cNvPr>
          <p:cNvSpPr txBox="1"/>
          <p:nvPr/>
        </p:nvSpPr>
        <p:spPr>
          <a:xfrm rot="16200000">
            <a:off x="-397068" y="3315812"/>
            <a:ext cx="474272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– Downstream [MeV]       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72DF3B-2FEE-423C-996D-BE3AC0805A1F}"/>
              </a:ext>
            </a:extLst>
          </p:cNvPr>
          <p:cNvSpPr txBox="1"/>
          <p:nvPr/>
        </p:nvSpPr>
        <p:spPr>
          <a:xfrm>
            <a:off x="4334987" y="6186993"/>
            <a:ext cx="6096000" cy="55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– Upstream [MeV]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F54248-9B54-45DC-A62D-494A542A76B7}"/>
                  </a:ext>
                </a:extLst>
              </p:cNvPr>
              <p:cNvSpPr txBox="1"/>
              <p:nvPr/>
            </p:nvSpPr>
            <p:spPr>
              <a:xfrm>
                <a:off x="6553369" y="1383448"/>
                <a:ext cx="2469137" cy="4990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1" i="0" smtClean="0">
                              <a:latin typeface="Cambria Math" panose="02040503050406030204" pitchFamily="18" charset="0"/>
                            </a:rPr>
                            <m:t>𝐄</m:t>
                          </m:r>
                        </m:e>
                        <m:sub>
                          <m:r>
                            <a:rPr lang="en-US" sz="30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𝛄</m:t>
                          </m:r>
                        </m:sub>
                      </m:sSub>
                      <m:r>
                        <a:rPr lang="en-US" sz="30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000" b="1" i="0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000" b="1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000" b="1" i="0" smtClean="0"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en-US" sz="3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000" b="1" i="0" smtClean="0">
                          <a:latin typeface="Cambria Math" panose="02040503050406030204" pitchFamily="18" charset="0"/>
                        </a:rPr>
                        <m:t>𝐌𝐞𝐕</m:t>
                      </m:r>
                    </m:oMath>
                  </m:oMathPara>
                </a14:m>
                <a:endParaRPr lang="en-US" sz="30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F54248-9B54-45DC-A62D-494A542A7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369" y="1383448"/>
                <a:ext cx="2469137" cy="4990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02543F6F-F724-431D-A072-73DD9FDB6A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9114" y="103521"/>
            <a:ext cx="685862" cy="5339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9F6E70-486E-4D68-990B-A91B8704FBA3}"/>
              </a:ext>
            </a:extLst>
          </p:cNvPr>
          <p:cNvSpPr txBox="1"/>
          <p:nvPr/>
        </p:nvSpPr>
        <p:spPr>
          <a:xfrm>
            <a:off x="2836334" y="236941"/>
            <a:ext cx="6889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PRELIMINARY 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374667-5254-45AC-8740-317C7F7A2F2A}"/>
              </a:ext>
            </a:extLst>
          </p:cNvPr>
          <p:cNvSpPr txBox="1"/>
          <p:nvPr/>
        </p:nvSpPr>
        <p:spPr>
          <a:xfrm>
            <a:off x="11767623" y="6475704"/>
            <a:ext cx="3888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99055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D2D1688-7D1C-442A-B14D-919784DAA2AC}"/>
                  </a:ext>
                </a:extLst>
              </p:cNvPr>
              <p:cNvSpPr txBox="1"/>
              <p:nvPr/>
            </p:nvSpPr>
            <p:spPr>
              <a:xfrm>
                <a:off x="337051" y="1183730"/>
                <a:ext cx="3637235" cy="7627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300" i="1" smtClean="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3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sSub>
                            <m:sSubPr>
                              <m:ctrlPr>
                                <a:rPr lang="el-GR" sz="2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3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3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𝑏𝑒𝑎𝑚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l-GR" sz="2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3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3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23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𝑡𝑎𝑟𝑔𝑒𝑡</m:t>
                              </m:r>
                            </m:sub>
                          </m:sSub>
                          <m:r>
                            <a:rPr lang="en-US" sz="23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3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D2D1688-7D1C-442A-B14D-919784DAA2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51" y="1183730"/>
                <a:ext cx="3637235" cy="76277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FA5D3D8-A77C-45EF-AFFC-D70B0D1E1ED8}"/>
                  </a:ext>
                </a:extLst>
              </p:cNvPr>
              <p:cNvSpPr txBox="1"/>
              <p:nvPr/>
            </p:nvSpPr>
            <p:spPr>
              <a:xfrm>
                <a:off x="5336233" y="243506"/>
                <a:ext cx="6155975" cy="10111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0070C0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 ground state cross-section of the </a:t>
                </a:r>
              </a:p>
              <a:p>
                <a:pPr algn="ctr"/>
                <a:r>
                  <a:rPr lang="en-US" sz="2800" b="1" dirty="0">
                    <a:solidFill>
                      <a:srgbClr val="0070C0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inverse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800" b="1" i="1" smtClean="0">
                            <a:solidFill>
                              <a:srgbClr val="0070C0"/>
                            </a:solidFill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2800" b="1" i="1" smtClean="0">
                            <a:solidFill>
                              <a:srgbClr val="0070C0"/>
                            </a:solidFill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sup>
                      <m:e>
                        <m:r>
                          <a:rPr lang="en-US" sz="2800" b="1" i="1" smtClean="0">
                            <a:solidFill>
                              <a:srgbClr val="0070C0"/>
                            </a:solidFill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𝑳𝒊</m:t>
                        </m:r>
                        <m:r>
                          <a:rPr lang="en-US" sz="2800" b="1" i="1">
                            <a:solidFill>
                              <a:srgbClr val="0070C0"/>
                            </a:solidFill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800" b="1" i="1">
                            <a:solidFill>
                              <a:srgbClr val="0070C0"/>
                            </a:solidFill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𝜸</m:t>
                        </m:r>
                        <m:r>
                          <a:rPr lang="en-US" sz="2800" b="1" i="1">
                            <a:solidFill>
                              <a:srgbClr val="0070C0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800" b="1" i="1">
                            <a:solidFill>
                              <a:srgbClr val="0070C0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𝜶</m:t>
                        </m:r>
                        <m:r>
                          <a:rPr lang="en-US" sz="2800" b="1" i="1">
                            <a:solidFill>
                              <a:srgbClr val="0070C0"/>
                            </a:solidFill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sPre>
                          <m:sPrePr>
                            <m:ctrlPr>
                              <a:rPr lang="en-US" sz="2800" b="1" i="1">
                                <a:solidFill>
                                  <a:srgbClr val="0070C0"/>
                                </a:solidFill>
                                <a:effectLst/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sz="2800" b="1" i="1" smtClean="0">
                                <a:solidFill>
                                  <a:srgbClr val="0070C0"/>
                                </a:solidFill>
                                <a:effectLst/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  <m:e>
                            <m:r>
                              <a:rPr lang="en-US" sz="2800" b="1" i="1" smtClean="0">
                                <a:solidFill>
                                  <a:srgbClr val="0070C0"/>
                                </a:solidFill>
                                <a:effectLst/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𝑯</m:t>
                            </m:r>
                          </m:e>
                        </m:sPre>
                      </m:e>
                    </m:sPre>
                  </m:oMath>
                </a14:m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reaction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FA5D3D8-A77C-45EF-AFFC-D70B0D1E1E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6233" y="243506"/>
                <a:ext cx="6155975" cy="1011111"/>
              </a:xfrm>
              <a:prstGeom prst="rect">
                <a:avLst/>
              </a:prstGeom>
              <a:blipFill>
                <a:blip r:embed="rId3"/>
                <a:stretch>
                  <a:fillRect t="-6627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7BF642F2-8C70-4588-B05A-FAA512819A74}"/>
              </a:ext>
            </a:extLst>
          </p:cNvPr>
          <p:cNvSpPr/>
          <p:nvPr/>
        </p:nvSpPr>
        <p:spPr>
          <a:xfrm>
            <a:off x="2155668" y="1081474"/>
            <a:ext cx="510584" cy="448805"/>
          </a:xfrm>
          <a:prstGeom prst="ellipse">
            <a:avLst/>
          </a:prstGeom>
          <a:solidFill>
            <a:srgbClr val="00B0F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DB9291-E467-44C5-A183-80EAE2CFD1EC}"/>
                  </a:ext>
                </a:extLst>
              </p:cNvPr>
              <p:cNvSpPr txBox="1"/>
              <p:nvPr/>
            </p:nvSpPr>
            <p:spPr>
              <a:xfrm>
                <a:off x="239515" y="2656551"/>
                <a:ext cx="1393413" cy="4462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3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3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3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sz="2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DB9291-E467-44C5-A183-80EAE2CFD1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15" y="2656551"/>
                <a:ext cx="1393413" cy="446276"/>
              </a:xfrm>
              <a:prstGeom prst="rect">
                <a:avLst/>
              </a:prstGeom>
              <a:blipFill>
                <a:blip r:embed="rId4"/>
                <a:stretch>
                  <a:fillRect b="-274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F7FB05FD-AF95-46DE-8968-A02F534CB9B9}"/>
              </a:ext>
            </a:extLst>
          </p:cNvPr>
          <p:cNvSpPr/>
          <p:nvPr/>
        </p:nvSpPr>
        <p:spPr>
          <a:xfrm>
            <a:off x="1229735" y="1575331"/>
            <a:ext cx="1002230" cy="458636"/>
          </a:xfrm>
          <a:prstGeom prst="ellipse">
            <a:avLst/>
          </a:prstGeom>
          <a:solidFill>
            <a:srgbClr val="66FF33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D1D21DE-FDA7-4215-AFDA-16A407A4839B}"/>
              </a:ext>
            </a:extLst>
          </p:cNvPr>
          <p:cNvSpPr/>
          <p:nvPr/>
        </p:nvSpPr>
        <p:spPr>
          <a:xfrm>
            <a:off x="2313011" y="1585584"/>
            <a:ext cx="1002230" cy="477054"/>
          </a:xfrm>
          <a:prstGeom prst="ellips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B5EC0F0-0D7F-475E-9800-641B1CBC3B75}"/>
                  </a:ext>
                </a:extLst>
              </p:cNvPr>
              <p:cNvSpPr txBox="1"/>
              <p:nvPr/>
            </p:nvSpPr>
            <p:spPr>
              <a:xfrm>
                <a:off x="155622" y="3050678"/>
                <a:ext cx="2050639" cy="4462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𝑤h𝑒𝑟𝑒</m:t>
                      </m:r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sz="23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3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B5EC0F0-0D7F-475E-9800-641B1CBC3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22" y="3050678"/>
                <a:ext cx="2050639" cy="446276"/>
              </a:xfrm>
              <a:prstGeom prst="rect">
                <a:avLst/>
              </a:prstGeom>
              <a:blipFill>
                <a:blip r:embed="rId5"/>
                <a:stretch>
                  <a:fillRect r="-13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30F3237-DF45-4E83-92F7-7D57D4A5424E}"/>
                  </a:ext>
                </a:extLst>
              </p:cNvPr>
              <p:cNvSpPr/>
              <p:nvPr/>
            </p:nvSpPr>
            <p:spPr>
              <a:xfrm>
                <a:off x="2840455" y="2654368"/>
                <a:ext cx="1391198" cy="430887"/>
              </a:xfrm>
              <a:prstGeom prst="rect">
                <a:avLst/>
              </a:prstGeom>
              <a:solidFill>
                <a:srgbClr val="7030A0">
                  <a:alpha val="2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3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3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3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sz="23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3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30F3237-DF45-4E83-92F7-7D57D4A542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0455" y="2654368"/>
                <a:ext cx="1391198" cy="430887"/>
              </a:xfrm>
              <a:prstGeom prst="rect">
                <a:avLst/>
              </a:prstGeom>
              <a:blipFill>
                <a:blip r:embed="rId6"/>
                <a:stretch>
                  <a:fillRect b="-28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0F164012-A6E8-40AE-8C11-5DC3F04CFB0A}"/>
              </a:ext>
            </a:extLst>
          </p:cNvPr>
          <p:cNvSpPr txBox="1"/>
          <p:nvPr/>
        </p:nvSpPr>
        <p:spPr>
          <a:xfrm>
            <a:off x="200069" y="253354"/>
            <a:ext cx="1989501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i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Number of coincidences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54FD814-9E39-4523-93B5-1219FEDF01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421413"/>
              </p:ext>
            </p:extLst>
          </p:nvPr>
        </p:nvGraphicFramePr>
        <p:xfrm>
          <a:off x="105412" y="4299024"/>
          <a:ext cx="4577608" cy="185420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288804">
                  <a:extLst>
                    <a:ext uri="{9D8B030D-6E8A-4147-A177-3AD203B41FA5}">
                      <a16:colId xmlns:a16="http://schemas.microsoft.com/office/drawing/2014/main" val="1450695461"/>
                    </a:ext>
                  </a:extLst>
                </a:gridCol>
                <a:gridCol w="2288804">
                  <a:extLst>
                    <a:ext uri="{9D8B030D-6E8A-4147-A177-3AD203B41FA5}">
                      <a16:colId xmlns:a16="http://schemas.microsoft.com/office/drawing/2014/main" val="20782336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Uncertainty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6955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Events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 5-18 %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757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 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547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Li-7 atoms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 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127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 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5469797"/>
                  </a:ext>
                </a:extLst>
              </a:tr>
            </a:tbl>
          </a:graphicData>
        </a:graphic>
      </p:graphicFrame>
      <p:sp>
        <p:nvSpPr>
          <p:cNvPr id="19" name="Arrow: Right 18">
            <a:extLst>
              <a:ext uri="{FF2B5EF4-FFF2-40B4-BE49-F238E27FC236}">
                <a16:creationId xmlns:a16="http://schemas.microsoft.com/office/drawing/2014/main" id="{E5996431-36E6-4F4E-820A-39087F9508A0}"/>
              </a:ext>
            </a:extLst>
          </p:cNvPr>
          <p:cNvSpPr/>
          <p:nvPr/>
        </p:nvSpPr>
        <p:spPr>
          <a:xfrm rot="13388981">
            <a:off x="1855872" y="657402"/>
            <a:ext cx="381471" cy="609597"/>
          </a:xfrm>
          <a:prstGeom prst="rightArrow">
            <a:avLst/>
          </a:prstGeom>
          <a:solidFill>
            <a:srgbClr val="00B0F0">
              <a:alpha val="2470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4E4256F-C4BC-44AA-A284-0A71DF0BC403}"/>
              </a:ext>
            </a:extLst>
          </p:cNvPr>
          <p:cNvSpPr/>
          <p:nvPr/>
        </p:nvSpPr>
        <p:spPr>
          <a:xfrm rot="5400000">
            <a:off x="1308883" y="2012914"/>
            <a:ext cx="381471" cy="609597"/>
          </a:xfrm>
          <a:prstGeom prst="rightArrow">
            <a:avLst/>
          </a:prstGeom>
          <a:solidFill>
            <a:srgbClr val="66FF33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3CF786BA-8746-4CA2-9ADA-07CB0A665FBA}"/>
              </a:ext>
            </a:extLst>
          </p:cNvPr>
          <p:cNvSpPr/>
          <p:nvPr/>
        </p:nvSpPr>
        <p:spPr>
          <a:xfrm rot="5400000">
            <a:off x="2819928" y="2014345"/>
            <a:ext cx="381471" cy="609597"/>
          </a:xfrm>
          <a:prstGeom prst="rightArrow">
            <a:avLst/>
          </a:prstGeom>
          <a:solidFill>
            <a:srgbClr val="7030A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78EBB0-47D7-4AD6-A3F7-1A8293C93851}"/>
              </a:ext>
            </a:extLst>
          </p:cNvPr>
          <p:cNvSpPr txBox="1"/>
          <p:nvPr/>
        </p:nvSpPr>
        <p:spPr>
          <a:xfrm>
            <a:off x="11767623" y="6475704"/>
            <a:ext cx="3888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482227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01438F4-4C42-4C8E-9237-1E8AC120456A}"/>
              </a:ext>
            </a:extLst>
          </p:cNvPr>
          <p:cNvSpPr/>
          <p:nvPr/>
        </p:nvSpPr>
        <p:spPr>
          <a:xfrm>
            <a:off x="105412" y="71547"/>
            <a:ext cx="4577608" cy="350512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D2D1688-7D1C-442A-B14D-919784DAA2AC}"/>
                  </a:ext>
                </a:extLst>
              </p:cNvPr>
              <p:cNvSpPr txBox="1"/>
              <p:nvPr/>
            </p:nvSpPr>
            <p:spPr>
              <a:xfrm>
                <a:off x="337051" y="1183730"/>
                <a:ext cx="3637235" cy="7627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300" i="1" smtClean="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3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sSub>
                            <m:sSubPr>
                              <m:ctrlPr>
                                <a:rPr lang="el-GR" sz="2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3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3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𝑏𝑒𝑎𝑚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l-GR" sz="2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3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3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23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𝑡𝑎𝑟𝑔𝑒𝑡</m:t>
                              </m:r>
                            </m:sub>
                          </m:sSub>
                          <m:r>
                            <a:rPr lang="en-US" sz="23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3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D2D1688-7D1C-442A-B14D-919784DAA2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51" y="1183730"/>
                <a:ext cx="3637235" cy="76277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FA5D3D8-A77C-45EF-AFFC-D70B0D1E1ED8}"/>
                  </a:ext>
                </a:extLst>
              </p:cNvPr>
              <p:cNvSpPr txBox="1"/>
              <p:nvPr/>
            </p:nvSpPr>
            <p:spPr>
              <a:xfrm>
                <a:off x="5336233" y="243506"/>
                <a:ext cx="6155975" cy="10111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0070C0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 ground state cross-section of the </a:t>
                </a:r>
              </a:p>
              <a:p>
                <a:pPr algn="ctr"/>
                <a:r>
                  <a:rPr lang="en-US" sz="2800" b="1" dirty="0">
                    <a:solidFill>
                      <a:srgbClr val="0070C0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inverse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800" b="1" i="1" smtClean="0">
                            <a:solidFill>
                              <a:srgbClr val="0070C0"/>
                            </a:solidFill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2800" b="1" i="1" smtClean="0">
                            <a:solidFill>
                              <a:srgbClr val="0070C0"/>
                            </a:solidFill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sup>
                      <m:e>
                        <m:r>
                          <a:rPr lang="en-US" sz="2800" b="1" i="1" smtClean="0">
                            <a:solidFill>
                              <a:srgbClr val="0070C0"/>
                            </a:solidFill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𝑳𝒊</m:t>
                        </m:r>
                        <m:r>
                          <a:rPr lang="en-US" sz="2800" b="1" i="1">
                            <a:solidFill>
                              <a:srgbClr val="0070C0"/>
                            </a:solidFill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800" b="1" i="1">
                            <a:solidFill>
                              <a:srgbClr val="0070C0"/>
                            </a:solidFill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𝜸</m:t>
                        </m:r>
                        <m:r>
                          <a:rPr lang="en-US" sz="2800" b="1" i="1">
                            <a:solidFill>
                              <a:srgbClr val="0070C0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800" b="1" i="1">
                            <a:solidFill>
                              <a:srgbClr val="0070C0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𝜶</m:t>
                        </m:r>
                        <m:r>
                          <a:rPr lang="en-US" sz="2800" b="1" i="1">
                            <a:solidFill>
                              <a:srgbClr val="0070C0"/>
                            </a:solidFill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sPre>
                          <m:sPrePr>
                            <m:ctrlPr>
                              <a:rPr lang="en-US" sz="2800" b="1" i="1">
                                <a:solidFill>
                                  <a:srgbClr val="0070C0"/>
                                </a:solidFill>
                                <a:effectLst/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sz="2800" b="1" i="1" smtClean="0">
                                <a:solidFill>
                                  <a:srgbClr val="0070C0"/>
                                </a:solidFill>
                                <a:effectLst/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  <m:e>
                            <m:r>
                              <a:rPr lang="en-US" sz="2800" b="1" i="1" smtClean="0">
                                <a:solidFill>
                                  <a:srgbClr val="0070C0"/>
                                </a:solidFill>
                                <a:effectLst/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𝑯</m:t>
                            </m:r>
                          </m:e>
                        </m:sPre>
                      </m:e>
                    </m:sPre>
                  </m:oMath>
                </a14:m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reaction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FA5D3D8-A77C-45EF-AFFC-D70B0D1E1E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6233" y="243506"/>
                <a:ext cx="6155975" cy="1011111"/>
              </a:xfrm>
              <a:prstGeom prst="rect">
                <a:avLst/>
              </a:prstGeom>
              <a:blipFill>
                <a:blip r:embed="rId3"/>
                <a:stretch>
                  <a:fillRect t="-6627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7BF642F2-8C70-4588-B05A-FAA512819A74}"/>
              </a:ext>
            </a:extLst>
          </p:cNvPr>
          <p:cNvSpPr/>
          <p:nvPr/>
        </p:nvSpPr>
        <p:spPr>
          <a:xfrm>
            <a:off x="2155668" y="1081474"/>
            <a:ext cx="510584" cy="448805"/>
          </a:xfrm>
          <a:prstGeom prst="ellipse">
            <a:avLst/>
          </a:prstGeom>
          <a:solidFill>
            <a:srgbClr val="00B0F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DB9291-E467-44C5-A183-80EAE2CFD1EC}"/>
                  </a:ext>
                </a:extLst>
              </p:cNvPr>
              <p:cNvSpPr txBox="1"/>
              <p:nvPr/>
            </p:nvSpPr>
            <p:spPr>
              <a:xfrm>
                <a:off x="239515" y="2656551"/>
                <a:ext cx="1393413" cy="4462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3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3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3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sz="2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DB9291-E467-44C5-A183-80EAE2CFD1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15" y="2656551"/>
                <a:ext cx="1393413" cy="446276"/>
              </a:xfrm>
              <a:prstGeom prst="rect">
                <a:avLst/>
              </a:prstGeom>
              <a:blipFill>
                <a:blip r:embed="rId4"/>
                <a:stretch>
                  <a:fillRect b="-274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F7FB05FD-AF95-46DE-8968-A02F534CB9B9}"/>
              </a:ext>
            </a:extLst>
          </p:cNvPr>
          <p:cNvSpPr/>
          <p:nvPr/>
        </p:nvSpPr>
        <p:spPr>
          <a:xfrm>
            <a:off x="1229735" y="1575331"/>
            <a:ext cx="1002230" cy="458636"/>
          </a:xfrm>
          <a:prstGeom prst="ellipse">
            <a:avLst/>
          </a:prstGeom>
          <a:solidFill>
            <a:srgbClr val="66FF33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D1D21DE-FDA7-4215-AFDA-16A407A4839B}"/>
              </a:ext>
            </a:extLst>
          </p:cNvPr>
          <p:cNvSpPr/>
          <p:nvPr/>
        </p:nvSpPr>
        <p:spPr>
          <a:xfrm>
            <a:off x="2313011" y="1585584"/>
            <a:ext cx="1002230" cy="477054"/>
          </a:xfrm>
          <a:prstGeom prst="ellips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B5EC0F0-0D7F-475E-9800-641B1CBC3B75}"/>
                  </a:ext>
                </a:extLst>
              </p:cNvPr>
              <p:cNvSpPr txBox="1"/>
              <p:nvPr/>
            </p:nvSpPr>
            <p:spPr>
              <a:xfrm>
                <a:off x="155622" y="3050678"/>
                <a:ext cx="2050639" cy="4462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𝑤h𝑒𝑟𝑒</m:t>
                      </m:r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sz="23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3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B5EC0F0-0D7F-475E-9800-641B1CBC3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22" y="3050678"/>
                <a:ext cx="2050639" cy="446276"/>
              </a:xfrm>
              <a:prstGeom prst="rect">
                <a:avLst/>
              </a:prstGeom>
              <a:blipFill>
                <a:blip r:embed="rId5"/>
                <a:stretch>
                  <a:fillRect r="-13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30F3237-DF45-4E83-92F7-7D57D4A5424E}"/>
                  </a:ext>
                </a:extLst>
              </p:cNvPr>
              <p:cNvSpPr/>
              <p:nvPr/>
            </p:nvSpPr>
            <p:spPr>
              <a:xfrm>
                <a:off x="2840455" y="2654368"/>
                <a:ext cx="1391198" cy="430887"/>
              </a:xfrm>
              <a:prstGeom prst="rect">
                <a:avLst/>
              </a:prstGeom>
              <a:solidFill>
                <a:srgbClr val="7030A0">
                  <a:alpha val="2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3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3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3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sz="23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3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30F3237-DF45-4E83-92F7-7D57D4A542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0455" y="2654368"/>
                <a:ext cx="1391198" cy="430887"/>
              </a:xfrm>
              <a:prstGeom prst="rect">
                <a:avLst/>
              </a:prstGeom>
              <a:blipFill>
                <a:blip r:embed="rId6"/>
                <a:stretch>
                  <a:fillRect b="-28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0F164012-A6E8-40AE-8C11-5DC3F04CFB0A}"/>
              </a:ext>
            </a:extLst>
          </p:cNvPr>
          <p:cNvSpPr txBox="1"/>
          <p:nvPr/>
        </p:nvSpPr>
        <p:spPr>
          <a:xfrm>
            <a:off x="200069" y="253354"/>
            <a:ext cx="1989501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i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Number of coincidences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A6A5F2-C6AF-442F-90C9-4348661C6D5B}"/>
              </a:ext>
            </a:extLst>
          </p:cNvPr>
          <p:cNvSpPr txBox="1"/>
          <p:nvPr/>
        </p:nvSpPr>
        <p:spPr>
          <a:xfrm>
            <a:off x="6096000" y="1824111"/>
            <a:ext cx="4635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PRELIMINARY RESULTS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54FD814-9E39-4523-93B5-1219FEDF01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039267"/>
              </p:ext>
            </p:extLst>
          </p:nvPr>
        </p:nvGraphicFramePr>
        <p:xfrm>
          <a:off x="105412" y="4299024"/>
          <a:ext cx="4577608" cy="185420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288804">
                  <a:extLst>
                    <a:ext uri="{9D8B030D-6E8A-4147-A177-3AD203B41FA5}">
                      <a16:colId xmlns:a16="http://schemas.microsoft.com/office/drawing/2014/main" val="1450695461"/>
                    </a:ext>
                  </a:extLst>
                </a:gridCol>
                <a:gridCol w="2288804">
                  <a:extLst>
                    <a:ext uri="{9D8B030D-6E8A-4147-A177-3AD203B41FA5}">
                      <a16:colId xmlns:a16="http://schemas.microsoft.com/office/drawing/2014/main" val="20782336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Uncertainty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6955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Events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 5-18 %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757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 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547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Li-7 atoms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 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127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 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546979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0D5709B-1533-4C07-9FD7-CE9590437D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4"/>
          <a:stretch/>
        </p:blipFill>
        <p:spPr>
          <a:xfrm>
            <a:off x="4683020" y="2654368"/>
            <a:ext cx="7124700" cy="3960126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E5996431-36E6-4F4E-820A-39087F9508A0}"/>
              </a:ext>
            </a:extLst>
          </p:cNvPr>
          <p:cNvSpPr/>
          <p:nvPr/>
        </p:nvSpPr>
        <p:spPr>
          <a:xfrm rot="13388981">
            <a:off x="1855872" y="657402"/>
            <a:ext cx="381471" cy="609597"/>
          </a:xfrm>
          <a:prstGeom prst="rightArrow">
            <a:avLst/>
          </a:prstGeom>
          <a:solidFill>
            <a:srgbClr val="00B0F0">
              <a:alpha val="2470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4E4256F-C4BC-44AA-A284-0A71DF0BC403}"/>
              </a:ext>
            </a:extLst>
          </p:cNvPr>
          <p:cNvSpPr/>
          <p:nvPr/>
        </p:nvSpPr>
        <p:spPr>
          <a:xfrm rot="5400000">
            <a:off x="1308883" y="2012914"/>
            <a:ext cx="381471" cy="609597"/>
          </a:xfrm>
          <a:prstGeom prst="rightArrow">
            <a:avLst/>
          </a:prstGeom>
          <a:solidFill>
            <a:srgbClr val="66FF33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3CF786BA-8746-4CA2-9ADA-07CB0A665FBA}"/>
              </a:ext>
            </a:extLst>
          </p:cNvPr>
          <p:cNvSpPr/>
          <p:nvPr/>
        </p:nvSpPr>
        <p:spPr>
          <a:xfrm rot="5400000">
            <a:off x="2819928" y="2014345"/>
            <a:ext cx="381471" cy="609597"/>
          </a:xfrm>
          <a:prstGeom prst="rightArrow">
            <a:avLst/>
          </a:prstGeom>
          <a:solidFill>
            <a:srgbClr val="7030A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E184B4-BCA4-428D-B545-868208BD35BD}"/>
              </a:ext>
            </a:extLst>
          </p:cNvPr>
          <p:cNvSpPr txBox="1"/>
          <p:nvPr/>
        </p:nvSpPr>
        <p:spPr>
          <a:xfrm>
            <a:off x="11767623" y="6475704"/>
            <a:ext cx="3888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520340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173074-BE7E-4C10-B5CB-3A9E9BAF4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1"/>
          <a:stretch/>
        </p:blipFill>
        <p:spPr>
          <a:xfrm>
            <a:off x="2075065" y="1136140"/>
            <a:ext cx="7124700" cy="3967209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2748549A-E69B-43DA-8FE6-9ECF8F828E53}"/>
              </a:ext>
            </a:extLst>
          </p:cNvPr>
          <p:cNvSpPr/>
          <p:nvPr/>
        </p:nvSpPr>
        <p:spPr>
          <a:xfrm>
            <a:off x="1808330" y="5568577"/>
            <a:ext cx="2950101" cy="1221450"/>
          </a:xfrm>
          <a:prstGeom prst="ellipse">
            <a:avLst/>
          </a:prstGeom>
          <a:solidFill>
            <a:srgbClr val="66FF33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EA9E2-2AA9-4274-B723-726D335CB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921" y="7780617"/>
            <a:ext cx="2743200" cy="365125"/>
          </a:xfrm>
        </p:spPr>
        <p:txBody>
          <a:bodyPr/>
          <a:lstStyle/>
          <a:p>
            <a:fld id="{8C5F8E8F-E5F5-45AA-9AD4-C831C5AC1D79}" type="slidenum">
              <a:rPr lang="en-US" smtClean="0"/>
              <a:t>23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B073CE-9586-4840-8422-6029B244C78E}"/>
                  </a:ext>
                </a:extLst>
              </p:cNvPr>
              <p:cNvSpPr txBox="1"/>
              <p:nvPr/>
            </p:nvSpPr>
            <p:spPr>
              <a:xfrm>
                <a:off x="-382180" y="5686483"/>
                <a:ext cx="12956360" cy="10936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sub>
                              <m:r>
                                <a:rPr lang="en-US" sz="28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𝟕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𝑳𝒊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𝜸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r>
                                <a:rPr lang="en-US" sz="2800" b="1" i="1"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𝜶</m:t>
                              </m:r>
                              <m:r>
                                <a:rPr lang="en-US" sz="2800" b="1" i="1"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00" b="1" i="1"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𝜶</m:t>
                              </m:r>
                              <m:r>
                                <a:rPr lang="en-US" sz="2800" b="1" i="1" smtClean="0"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  <m:r>
                                <a:rPr lang="en-US" sz="2800" b="1" i="1" smtClean="0"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𝟕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𝑳𝒊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𝜸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(2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+1)(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+1) 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(2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𝐿𝑖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+1) 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2∙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highlight>
                                <a:srgbClr val="CCFFCC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highlight>
                                <a:srgbClr val="CCFFCC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highlight>
                                <a:srgbClr val="CCFFCC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2∙</m:t>
                              </m:r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  <m:sup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B073CE-9586-4840-8422-6029B244C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2180" y="5686483"/>
                <a:ext cx="12956360" cy="10936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57512F-6FBF-454A-9D50-8D1ED807A528}"/>
                  </a:ext>
                </a:extLst>
              </p:cNvPr>
              <p:cNvSpPr txBox="1"/>
              <p:nvPr/>
            </p:nvSpPr>
            <p:spPr>
              <a:xfrm>
                <a:off x="8652928" y="3819052"/>
                <a:ext cx="3854065" cy="1211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3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2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3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3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3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23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sSub>
                        <m:sSubPr>
                          <m:ctrlPr>
                            <a:rPr lang="en-US" sz="23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300" b="1" i="1"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𝜶</m:t>
                          </m:r>
                          <m:r>
                            <a:rPr lang="en-US" sz="2300" b="1" i="1"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𝒕</m:t>
                          </m:r>
                          <m:r>
                            <a:rPr lang="en-US" sz="2300" b="1" i="1"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sz="23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  <m:r>
                            <a:rPr lang="en-US" sz="23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𝑳𝒊</m:t>
                          </m:r>
                          <m:r>
                            <a:rPr lang="en-US" sz="23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𝜸</m:t>
                          </m:r>
                        </m:sub>
                      </m:sSub>
                    </m:oMath>
                  </m:oMathPara>
                </a14:m>
                <a:endParaRPr lang="en-US" sz="2300" b="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300" b="0" dirty="0">
                  <a:ea typeface="Cambria Math" panose="02040503050406030204" pitchFamily="18" charset="0"/>
                </a:endParaRPr>
              </a:p>
              <a:p>
                <a:r>
                  <a:rPr lang="en-US" sz="2300" b="0" dirty="0"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   </m:t>
                        </m:r>
                        <m:r>
                          <a:rPr lang="en-US" sz="2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300" b="1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𝜶</m:t>
                        </m:r>
                        <m:r>
                          <a:rPr lang="en-US" sz="2300" b="1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lang="en-US" sz="2300" b="1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en-US" sz="23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23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𝑳𝒊</m:t>
                        </m:r>
                        <m:r>
                          <a:rPr lang="en-US" sz="23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𝜸</m:t>
                        </m:r>
                      </m:sub>
                    </m:sSub>
                    <m:r>
                      <a:rPr lang="en-US" sz="23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=1.397 </m:t>
                    </m:r>
                    <m:r>
                      <a:rPr lang="en-US" sz="23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𝑀𝑒𝑉</m:t>
                    </m:r>
                  </m:oMath>
                </a14:m>
                <a:endParaRPr lang="en-US" sz="23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57512F-6FBF-454A-9D50-8D1ED807A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2928" y="3819052"/>
                <a:ext cx="3854065" cy="1211485"/>
              </a:xfrm>
              <a:prstGeom prst="rect">
                <a:avLst/>
              </a:prstGeom>
              <a:blipFill>
                <a:blip r:embed="rId4"/>
                <a:stretch>
                  <a:fillRect b="-3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57092BC9-F605-4B8D-8491-C91439F647B3}"/>
              </a:ext>
            </a:extLst>
          </p:cNvPr>
          <p:cNvSpPr/>
          <p:nvPr/>
        </p:nvSpPr>
        <p:spPr>
          <a:xfrm>
            <a:off x="10980969" y="5707470"/>
            <a:ext cx="666427" cy="570873"/>
          </a:xfrm>
          <a:prstGeom prst="ellips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85B8DD-639F-45BA-AD87-A34BD36DF76F}"/>
              </a:ext>
            </a:extLst>
          </p:cNvPr>
          <p:cNvSpPr/>
          <p:nvPr/>
        </p:nvSpPr>
        <p:spPr>
          <a:xfrm>
            <a:off x="9321190" y="3903754"/>
            <a:ext cx="2770196" cy="1147770"/>
          </a:xfrm>
          <a:prstGeom prst="rect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0BD0978-8FFE-416D-83E4-4ECE7EA5EF06}"/>
                  </a:ext>
                </a:extLst>
              </p:cNvPr>
              <p:cNvSpPr txBox="1"/>
              <p:nvPr/>
            </p:nvSpPr>
            <p:spPr>
              <a:xfrm>
                <a:off x="1083218" y="90689"/>
                <a:ext cx="10905582" cy="5802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rgbClr val="0070C0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 ground state cross-section of the direct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800" b="1" i="1" smtClean="0">
                            <a:solidFill>
                              <a:srgbClr val="0070C0"/>
                            </a:solidFill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2800" b="1" i="1">
                            <a:solidFill>
                              <a:srgbClr val="0070C0"/>
                            </a:solidFill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  <m:e>
                        <m:r>
                          <a:rPr lang="en-US" sz="2800" b="1" i="1">
                            <a:solidFill>
                              <a:srgbClr val="0070C0"/>
                            </a:solidFill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𝑯</m:t>
                        </m:r>
                        <m:r>
                          <a:rPr lang="en-US" sz="2800" b="1" i="1">
                            <a:solidFill>
                              <a:srgbClr val="0070C0"/>
                            </a:solidFill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800" b="1" i="1">
                            <a:solidFill>
                              <a:srgbClr val="0070C0"/>
                            </a:solidFill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𝜶</m:t>
                        </m:r>
                        <m:r>
                          <a:rPr lang="en-US" sz="2800" b="1" i="1">
                            <a:solidFill>
                              <a:srgbClr val="0070C0"/>
                            </a:solidFill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800" b="1" i="1">
                            <a:solidFill>
                              <a:srgbClr val="0070C0"/>
                            </a:solidFill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𝜸</m:t>
                        </m:r>
                        <m:r>
                          <a:rPr lang="en-US" sz="2800" b="1" i="1">
                            <a:solidFill>
                              <a:srgbClr val="0070C0"/>
                            </a:solidFill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sPre>
                          <m:sPrePr>
                            <m:ctrlPr>
                              <a:rPr lang="en-US" sz="2800" b="1" i="1">
                                <a:solidFill>
                                  <a:srgbClr val="0070C0"/>
                                </a:solidFill>
                                <a:effectLst/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sz="2800" b="1" i="1">
                                <a:solidFill>
                                  <a:srgbClr val="0070C0"/>
                                </a:solidFill>
                                <a:effectLst/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sup>
                          <m:e>
                            <m:r>
                              <a:rPr lang="en-US" sz="2800" b="1" i="1" smtClean="0">
                                <a:solidFill>
                                  <a:srgbClr val="0070C0"/>
                                </a:solidFill>
                                <a:effectLst/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𝑳𝒊</m:t>
                            </m:r>
                          </m:e>
                        </m:sPre>
                      </m:e>
                    </m:sPre>
                  </m:oMath>
                </a14:m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reaction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0BD0978-8FFE-416D-83E4-4ECE7EA5EF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218" y="90689"/>
                <a:ext cx="10905582" cy="580223"/>
              </a:xfrm>
              <a:prstGeom prst="rect">
                <a:avLst/>
              </a:prstGeom>
              <a:blipFill>
                <a:blip r:embed="rId5"/>
                <a:stretch>
                  <a:fillRect l="-1174" t="-4211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242888DE-07EA-45E9-9866-2FB228875F8F}"/>
              </a:ext>
            </a:extLst>
          </p:cNvPr>
          <p:cNvSpPr/>
          <p:nvPr/>
        </p:nvSpPr>
        <p:spPr>
          <a:xfrm>
            <a:off x="115177" y="3488216"/>
            <a:ext cx="1801761" cy="2030157"/>
          </a:xfrm>
          <a:prstGeom prst="rect">
            <a:avLst/>
          </a:prstGeom>
          <a:solidFill>
            <a:srgbClr val="66FF33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BEC053-A195-4F08-A718-6FC402AFF4A7}"/>
                  </a:ext>
                </a:extLst>
              </p:cNvPr>
              <p:cNvSpPr txBox="1"/>
              <p:nvPr/>
            </p:nvSpPr>
            <p:spPr>
              <a:xfrm flipH="1">
                <a:off x="-115076" y="3656326"/>
                <a:ext cx="2341881" cy="18620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Ground state : </a:t>
                </a:r>
              </a:p>
              <a:p>
                <a:pPr algn="ctr"/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𝑗</m:t>
                    </m:r>
                    <m:r>
                      <a:rPr lang="en-US" sz="23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 </m:t>
                    </m:r>
                    <m:r>
                      <a:rPr lang="en-US" sz="23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𝑠</m:t>
                    </m:r>
                  </m:oMath>
                </a14:m>
                <a:endParaRPr lang="en-US" sz="2300" b="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 algn="ctr"/>
                <a:endParaRPr lang="en-US" sz="2300" b="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 algn="ctr"/>
                <a:r>
                  <a:rPr lang="en-US" sz="2300" b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Photons: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b="0" i="0" dirty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2</m:t>
                      </m:r>
                      <m:r>
                        <a:rPr lang="en-US" sz="2300" b="0" i="1" dirty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𝑗</m:t>
                      </m:r>
                      <m:r>
                        <a:rPr lang="en-US" sz="2300" b="0" i="1" dirty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+1=2</m:t>
                      </m:r>
                    </m:oMath>
                  </m:oMathPara>
                </a14:m>
                <a:endParaRPr lang="en-US" sz="2300" b="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BEC053-A195-4F08-A718-6FC402AFF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-115076" y="3656326"/>
                <a:ext cx="2341881" cy="1862048"/>
              </a:xfrm>
              <a:prstGeom prst="rect">
                <a:avLst/>
              </a:prstGeom>
              <a:blipFill>
                <a:blip r:embed="rId6"/>
                <a:stretch>
                  <a:fillRect t="-2951" b="-32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087F4A2F-BB7C-4AC0-A2C1-EE79A89824E4}"/>
              </a:ext>
            </a:extLst>
          </p:cNvPr>
          <p:cNvSpPr txBox="1"/>
          <p:nvPr/>
        </p:nvSpPr>
        <p:spPr>
          <a:xfrm>
            <a:off x="36664" y="1151789"/>
            <a:ext cx="25511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PRELIMINARY </a:t>
            </a:r>
          </a:p>
          <a:p>
            <a:pPr algn="ctr"/>
            <a:r>
              <a:rPr lang="en-US" sz="2500" b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157846-7E4F-4BFE-A802-1514AF565C84}"/>
              </a:ext>
            </a:extLst>
          </p:cNvPr>
          <p:cNvSpPr txBox="1"/>
          <p:nvPr/>
        </p:nvSpPr>
        <p:spPr>
          <a:xfrm>
            <a:off x="9304393" y="1136696"/>
            <a:ext cx="25511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PRELIMINARY </a:t>
            </a:r>
          </a:p>
          <a:p>
            <a:pPr algn="ctr"/>
            <a:r>
              <a:rPr lang="en-US" sz="2500" b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529F8C88-E910-4316-988D-33FC353A3366}"/>
              </a:ext>
            </a:extLst>
          </p:cNvPr>
          <p:cNvSpPr/>
          <p:nvPr/>
        </p:nvSpPr>
        <p:spPr>
          <a:xfrm rot="13050427">
            <a:off x="2406270" y="4975212"/>
            <a:ext cx="381471" cy="609597"/>
          </a:xfrm>
          <a:prstGeom prst="rightArrow">
            <a:avLst/>
          </a:prstGeom>
          <a:solidFill>
            <a:srgbClr val="66FF33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F5020555-1F03-464F-94F4-1E4D0F66D6D5}"/>
              </a:ext>
            </a:extLst>
          </p:cNvPr>
          <p:cNvSpPr/>
          <p:nvPr/>
        </p:nvSpPr>
        <p:spPr>
          <a:xfrm rot="16200000">
            <a:off x="11142563" y="5090542"/>
            <a:ext cx="381471" cy="609597"/>
          </a:xfrm>
          <a:prstGeom prst="rightArrow">
            <a:avLst/>
          </a:prstGeom>
          <a:solidFill>
            <a:srgbClr val="7030A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394643-30E1-43CE-97B6-69F576B38C37}"/>
              </a:ext>
            </a:extLst>
          </p:cNvPr>
          <p:cNvSpPr txBox="1"/>
          <p:nvPr/>
        </p:nvSpPr>
        <p:spPr>
          <a:xfrm>
            <a:off x="11767623" y="6475704"/>
            <a:ext cx="3888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536269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AFFB987-D124-42FC-854F-C22E60C70355}"/>
              </a:ext>
            </a:extLst>
          </p:cNvPr>
          <p:cNvSpPr/>
          <p:nvPr/>
        </p:nvSpPr>
        <p:spPr>
          <a:xfrm>
            <a:off x="7619086" y="2157461"/>
            <a:ext cx="3123012" cy="788641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71BAF03-BD5B-4DF7-82A0-87491D65F05A}"/>
              </a:ext>
            </a:extLst>
          </p:cNvPr>
          <p:cNvSpPr/>
          <p:nvPr/>
        </p:nvSpPr>
        <p:spPr>
          <a:xfrm>
            <a:off x="8826659" y="1057478"/>
            <a:ext cx="559226" cy="311515"/>
          </a:xfrm>
          <a:prstGeom prst="ellipse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57A0416-08CD-4B4D-96CB-BEC88B0EB043}"/>
                  </a:ext>
                </a:extLst>
              </p:cNvPr>
              <p:cNvSpPr txBox="1"/>
              <p:nvPr/>
            </p:nvSpPr>
            <p:spPr>
              <a:xfrm>
                <a:off x="6682248" y="1117590"/>
                <a:ext cx="4996689" cy="423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500" b="1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𝜶</m:t>
                        </m:r>
                        <m:r>
                          <a:rPr lang="en-US" sz="2500" b="1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lang="en-US" sz="2500" b="1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en-US" sz="25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25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𝑳𝒊</m:t>
                        </m:r>
                        <m:r>
                          <a:rPr lang="en-US" sz="25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𝜸</m:t>
                        </m:r>
                      </m:sub>
                    </m:sSub>
                    <m:d>
                      <m:d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m:rPr>
                            <m:sty m:val="p"/>
                          </m:rPr>
                          <a:rPr lang="el-GR" sz="2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η</m:t>
                        </m:r>
                      </m:sup>
                    </m:sSup>
                    <m:r>
                      <a:rPr lang="en-US" sz="2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5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500" b="1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𝜶</m:t>
                        </m:r>
                        <m:r>
                          <a:rPr lang="en-US" sz="2500" b="1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lang="en-US" sz="2500" b="1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en-US" sz="25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25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𝑳𝒊</m:t>
                        </m:r>
                        <m:r>
                          <a:rPr lang="en-US" sz="25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𝜸</m:t>
                        </m:r>
                      </m:sub>
                    </m:sSub>
                    <m:r>
                      <a:rPr lang="en-US" sz="2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endParaRPr lang="en-US" sz="25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57A0416-08CD-4B4D-96CB-BEC88B0EB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2248" y="1117590"/>
                <a:ext cx="4996689" cy="4236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20C8C04-5291-4DC8-84BF-27828DE6D124}"/>
                  </a:ext>
                </a:extLst>
              </p:cNvPr>
              <p:cNvSpPr txBox="1"/>
              <p:nvPr/>
            </p:nvSpPr>
            <p:spPr>
              <a:xfrm>
                <a:off x="7022744" y="162709"/>
                <a:ext cx="444269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rgbClr val="0070C0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Astrophysical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0070C0"/>
                        </a:solidFill>
                        <a:effectLst/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1" i="0" smtClean="0">
                        <a:solidFill>
                          <a:srgbClr val="0070C0"/>
                        </a:solidFill>
                        <a:effectLst/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𝐒</m:t>
                    </m:r>
                    <m:r>
                      <a:rPr lang="en-US" sz="2800" b="1" i="0" smtClean="0">
                        <a:solidFill>
                          <a:srgbClr val="0070C0"/>
                        </a:solidFill>
                        <a:effectLst/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b="1" i="0" smtClean="0">
                        <a:solidFill>
                          <a:srgbClr val="0070C0"/>
                        </a:solidFill>
                        <a:effectLst/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𝐟𝐚𝐜𝐭𝐨𝐫</m:t>
                    </m:r>
                  </m:oMath>
                </a14:m>
                <a:endPara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20C8C04-5291-4DC8-84BF-27828DE6D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2744" y="162709"/>
                <a:ext cx="4442696" cy="523220"/>
              </a:xfrm>
              <a:prstGeom prst="rect">
                <a:avLst/>
              </a:prstGeom>
              <a:blipFill>
                <a:blip r:embed="rId7"/>
                <a:stretch>
                  <a:fillRect l="-2743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Arrow: Right 17">
            <a:extLst>
              <a:ext uri="{FF2B5EF4-FFF2-40B4-BE49-F238E27FC236}">
                <a16:creationId xmlns:a16="http://schemas.microsoft.com/office/drawing/2014/main" id="{885CD214-964E-489F-9794-C8E40EAD8B88}"/>
              </a:ext>
            </a:extLst>
          </p:cNvPr>
          <p:cNvSpPr/>
          <p:nvPr/>
        </p:nvSpPr>
        <p:spPr>
          <a:xfrm rot="5400000">
            <a:off x="8915536" y="1427169"/>
            <a:ext cx="381471" cy="609597"/>
          </a:xfrm>
          <a:prstGeom prst="rightArrow">
            <a:avLst/>
          </a:prstGeom>
          <a:solidFill>
            <a:srgbClr val="FFF2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55413C-77BC-463A-B119-2822F9949D19}"/>
              </a:ext>
            </a:extLst>
          </p:cNvPr>
          <p:cNvSpPr txBox="1"/>
          <p:nvPr/>
        </p:nvSpPr>
        <p:spPr>
          <a:xfrm>
            <a:off x="11767623" y="6475704"/>
            <a:ext cx="3888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A0C1022-E393-4077-94F1-D7479D36D8C8}"/>
                  </a:ext>
                </a:extLst>
              </p:cNvPr>
              <p:cNvSpPr txBox="1"/>
              <p:nvPr/>
            </p:nvSpPr>
            <p:spPr>
              <a:xfrm>
                <a:off x="7619086" y="2112526"/>
                <a:ext cx="3123012" cy="9106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0.989534 ∙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1" i="1"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𝜶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b="1" i="1">
                                      <a:highlight>
                                        <a:srgbClr val="FFFFFF"/>
                                      </a:highlight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𝜶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b="1" i="1">
                                      <a:highlight>
                                        <a:srgbClr val="FFFFFF"/>
                                      </a:highlight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𝜶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A0C1022-E393-4077-94F1-D7479D36D8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9086" y="2112526"/>
                <a:ext cx="3123012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14712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AFFB987-D124-42FC-854F-C22E60C70355}"/>
              </a:ext>
            </a:extLst>
          </p:cNvPr>
          <p:cNvSpPr/>
          <p:nvPr/>
        </p:nvSpPr>
        <p:spPr>
          <a:xfrm>
            <a:off x="7619086" y="2157461"/>
            <a:ext cx="3123012" cy="788641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71BAF03-BD5B-4DF7-82A0-87491D65F05A}"/>
              </a:ext>
            </a:extLst>
          </p:cNvPr>
          <p:cNvSpPr/>
          <p:nvPr/>
        </p:nvSpPr>
        <p:spPr>
          <a:xfrm>
            <a:off x="8826659" y="1057478"/>
            <a:ext cx="559226" cy="311515"/>
          </a:xfrm>
          <a:prstGeom prst="ellipse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7C618DA4-3028-40AB-AB4F-41025CD371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70" y="0"/>
            <a:ext cx="6407558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57A0416-08CD-4B4D-96CB-BEC88B0EB043}"/>
                  </a:ext>
                </a:extLst>
              </p:cNvPr>
              <p:cNvSpPr txBox="1"/>
              <p:nvPr/>
            </p:nvSpPr>
            <p:spPr>
              <a:xfrm>
                <a:off x="6682248" y="1117590"/>
                <a:ext cx="4996689" cy="423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500" b="1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𝜶</m:t>
                        </m:r>
                        <m:r>
                          <a:rPr lang="en-US" sz="2500" b="1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lang="en-US" sz="2500" b="1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en-US" sz="25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25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𝑳𝒊</m:t>
                        </m:r>
                        <m:r>
                          <a:rPr lang="en-US" sz="25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𝜸</m:t>
                        </m:r>
                      </m:sub>
                    </m:sSub>
                    <m:d>
                      <m:d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m:rPr>
                            <m:sty m:val="p"/>
                          </m:rPr>
                          <a:rPr lang="el-GR" sz="2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η</m:t>
                        </m:r>
                      </m:sup>
                    </m:sSup>
                    <m:r>
                      <a:rPr lang="en-US" sz="2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5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500" b="1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𝜶</m:t>
                        </m:r>
                        <m:r>
                          <a:rPr lang="en-US" sz="2500" b="1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lang="en-US" sz="2500" b="1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en-US" sz="25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25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𝑳𝒊</m:t>
                        </m:r>
                        <m:r>
                          <a:rPr lang="en-US" sz="25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𝜸</m:t>
                        </m:r>
                      </m:sub>
                    </m:sSub>
                    <m:r>
                      <a:rPr lang="en-US" sz="2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endParaRPr lang="en-US" sz="25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57A0416-08CD-4B4D-96CB-BEC88B0EB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2248" y="1117590"/>
                <a:ext cx="4996689" cy="4236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A0C1022-E393-4077-94F1-D7479D36D8C8}"/>
                  </a:ext>
                </a:extLst>
              </p:cNvPr>
              <p:cNvSpPr txBox="1"/>
              <p:nvPr/>
            </p:nvSpPr>
            <p:spPr>
              <a:xfrm>
                <a:off x="7619086" y="2112526"/>
                <a:ext cx="3123012" cy="9106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0.989534 ∙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1" i="1"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𝜶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b="1" i="1">
                                      <a:highlight>
                                        <a:srgbClr val="FFFFFF"/>
                                      </a:highlight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𝜶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b="1" i="1">
                                      <a:highlight>
                                        <a:srgbClr val="FFFFFF"/>
                                      </a:highlight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𝜶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A0C1022-E393-4077-94F1-D7479D36D8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9086" y="2112526"/>
                <a:ext cx="3123012" cy="910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2">
                <a:extLst>
                  <a:ext uri="{FF2B5EF4-FFF2-40B4-BE49-F238E27FC236}">
                    <a16:creationId xmlns:a16="http://schemas.microsoft.com/office/drawing/2014/main" id="{B60CEC00-F239-43B1-A009-50843FBAB1EC}"/>
                  </a:ext>
                </a:extLst>
              </p:cNvPr>
              <p:cNvSpPr txBox="1"/>
              <p:nvPr/>
            </p:nvSpPr>
            <p:spPr>
              <a:xfrm>
                <a:off x="6897867" y="3054196"/>
                <a:ext cx="4492266" cy="77700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45719" rIns="45719">
                <a:spAutoFit/>
              </a:bodyPr>
              <a:lstStyle/>
              <a:p>
                <a:pPr algn="just"/>
                <a:r>
                  <a:rPr lang="en-US" sz="1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 of the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14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sup>
                      <m:e>
                        <m:r>
                          <a:rPr lang="en-US" sz="14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𝐿𝑖</m:t>
                        </m:r>
                        <m:r>
                          <a:rPr lang="en-US" sz="14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14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  <m:r>
                          <a:rPr lang="en-US" sz="14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4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14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sPre>
                          <m:sPre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sz="1400" b="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  <m:e>
                            <m:r>
                              <a:rPr lang="en-US" sz="1400" b="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𝐻𝑒</m:t>
                            </m:r>
                          </m:e>
                        </m:sPre>
                      </m:e>
                    </m:sPre>
                  </m:oMath>
                </a14:m>
                <a:r>
                  <a:rPr lang="en-US" sz="1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ground-state cross section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400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ar-AE" sz="1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ar-AE" sz="1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:r>
                  <a:rPr lang="en-US" sz="1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4.4 and 10 MeV, M. Munch, C. Matei, S.D. Pain, K.A. </a:t>
                </a:r>
                <a:r>
                  <a:rPr lang="en-US" sz="1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Chipps</a:t>
                </a:r>
                <a:r>
                  <a:rPr lang="en-US" sz="1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et al. , </a:t>
                </a:r>
                <a:r>
                  <a:rPr lang="en-US" sz="1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Phys. Rev. C 101, 055801 (2020)</a:t>
                </a:r>
                <a:endParaRPr sz="14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2">
                <a:extLst>
                  <a:ext uri="{FF2B5EF4-FFF2-40B4-BE49-F238E27FC236}">
                    <a16:creationId xmlns:a16="http://schemas.microsoft.com/office/drawing/2014/main" id="{B60CEC00-F239-43B1-A009-50843FBAB1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867" y="3054196"/>
                <a:ext cx="4492266" cy="777008"/>
              </a:xfrm>
              <a:prstGeom prst="rect">
                <a:avLst/>
              </a:prstGeom>
              <a:blipFill>
                <a:blip r:embed="rId5"/>
                <a:stretch>
                  <a:fillRect l="-1495" r="-1495" b="-787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20C8C04-5291-4DC8-84BF-27828DE6D124}"/>
                  </a:ext>
                </a:extLst>
              </p:cNvPr>
              <p:cNvSpPr txBox="1"/>
              <p:nvPr/>
            </p:nvSpPr>
            <p:spPr>
              <a:xfrm>
                <a:off x="7022744" y="162709"/>
                <a:ext cx="444269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rgbClr val="0070C0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Astrophysical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0070C0"/>
                        </a:solidFill>
                        <a:effectLst/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1" i="0" smtClean="0">
                        <a:solidFill>
                          <a:srgbClr val="0070C0"/>
                        </a:solidFill>
                        <a:effectLst/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𝐒</m:t>
                    </m:r>
                    <m:r>
                      <a:rPr lang="en-US" sz="2800" b="1" i="0" smtClean="0">
                        <a:solidFill>
                          <a:srgbClr val="0070C0"/>
                        </a:solidFill>
                        <a:effectLst/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b="1" i="0" smtClean="0">
                        <a:solidFill>
                          <a:srgbClr val="0070C0"/>
                        </a:solidFill>
                        <a:effectLst/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𝐟𝐚𝐜𝐭𝐨𝐫</m:t>
                    </m:r>
                  </m:oMath>
                </a14:m>
                <a:endPara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20C8C04-5291-4DC8-84BF-27828DE6D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2744" y="162709"/>
                <a:ext cx="4442696" cy="523220"/>
              </a:xfrm>
              <a:prstGeom prst="rect">
                <a:avLst/>
              </a:prstGeom>
              <a:blipFill>
                <a:blip r:embed="rId6"/>
                <a:stretch>
                  <a:fillRect l="-2743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A2A9048A-2CA3-4F6E-A18A-946169CCC7B7}"/>
              </a:ext>
            </a:extLst>
          </p:cNvPr>
          <p:cNvSpPr/>
          <p:nvPr/>
        </p:nvSpPr>
        <p:spPr>
          <a:xfrm>
            <a:off x="1826840" y="168818"/>
            <a:ext cx="504497" cy="3534066"/>
          </a:xfrm>
          <a:prstGeom prst="rect">
            <a:avLst/>
          </a:prstGeom>
          <a:solidFill>
            <a:srgbClr val="31EF3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885CD214-964E-489F-9794-C8E40EAD8B88}"/>
              </a:ext>
            </a:extLst>
          </p:cNvPr>
          <p:cNvSpPr/>
          <p:nvPr/>
        </p:nvSpPr>
        <p:spPr>
          <a:xfrm rot="5400000">
            <a:off x="8915536" y="1427169"/>
            <a:ext cx="381471" cy="609597"/>
          </a:xfrm>
          <a:prstGeom prst="rightArrow">
            <a:avLst/>
          </a:prstGeom>
          <a:solidFill>
            <a:srgbClr val="FFF2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53C51E78-D459-46BC-974C-353AFFFCEBF0}"/>
              </a:ext>
            </a:extLst>
          </p:cNvPr>
          <p:cNvSpPr/>
          <p:nvPr/>
        </p:nvSpPr>
        <p:spPr>
          <a:xfrm rot="10800000">
            <a:off x="6225741" y="3183208"/>
            <a:ext cx="381471" cy="609597"/>
          </a:xfrm>
          <a:prstGeom prst="rightArrow">
            <a:avLst/>
          </a:prstGeom>
          <a:solidFill>
            <a:srgbClr val="66FF33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55413C-77BC-463A-B119-2822F9949D19}"/>
              </a:ext>
            </a:extLst>
          </p:cNvPr>
          <p:cNvSpPr txBox="1"/>
          <p:nvPr/>
        </p:nvSpPr>
        <p:spPr>
          <a:xfrm>
            <a:off x="11767623" y="6475704"/>
            <a:ext cx="3888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501007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AFFB987-D124-42FC-854F-C22E60C70355}"/>
              </a:ext>
            </a:extLst>
          </p:cNvPr>
          <p:cNvSpPr/>
          <p:nvPr/>
        </p:nvSpPr>
        <p:spPr>
          <a:xfrm>
            <a:off x="7619086" y="2157461"/>
            <a:ext cx="3123012" cy="788641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71BAF03-BD5B-4DF7-82A0-87491D65F05A}"/>
              </a:ext>
            </a:extLst>
          </p:cNvPr>
          <p:cNvSpPr/>
          <p:nvPr/>
        </p:nvSpPr>
        <p:spPr>
          <a:xfrm>
            <a:off x="8826659" y="1057478"/>
            <a:ext cx="559226" cy="311515"/>
          </a:xfrm>
          <a:prstGeom prst="ellipse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7C618DA4-3028-40AB-AB4F-41025CD371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12" y="0"/>
            <a:ext cx="640755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5B91DB-7D29-4489-928D-5A93B5E0F6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0"/>
          <a:stretch/>
        </p:blipFill>
        <p:spPr>
          <a:xfrm>
            <a:off x="6096000" y="4071099"/>
            <a:ext cx="5906610" cy="24357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57A0416-08CD-4B4D-96CB-BEC88B0EB043}"/>
                  </a:ext>
                </a:extLst>
              </p:cNvPr>
              <p:cNvSpPr txBox="1"/>
              <p:nvPr/>
            </p:nvSpPr>
            <p:spPr>
              <a:xfrm>
                <a:off x="6682248" y="1117590"/>
                <a:ext cx="4996689" cy="423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500" b="1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𝜶</m:t>
                        </m:r>
                        <m:r>
                          <a:rPr lang="en-US" sz="2500" b="1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lang="en-US" sz="2500" b="1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en-US" sz="25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25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𝑳𝒊</m:t>
                        </m:r>
                        <m:r>
                          <a:rPr lang="en-US" sz="25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𝜸</m:t>
                        </m:r>
                      </m:sub>
                    </m:sSub>
                    <m:d>
                      <m:d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m:rPr>
                            <m:sty m:val="p"/>
                          </m:rPr>
                          <a:rPr lang="el-GR" sz="2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η</m:t>
                        </m:r>
                      </m:sup>
                    </m:sSup>
                    <m:r>
                      <a:rPr lang="en-US" sz="2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5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500" b="1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𝜶</m:t>
                        </m:r>
                        <m:r>
                          <a:rPr lang="en-US" sz="2500" b="1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lang="en-US" sz="2500" b="1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en-US" sz="25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25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𝑳𝒊</m:t>
                        </m:r>
                        <m:r>
                          <a:rPr lang="en-US" sz="25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𝜸</m:t>
                        </m:r>
                      </m:sub>
                    </m:sSub>
                    <m:r>
                      <a:rPr lang="en-US" sz="2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endParaRPr lang="en-US" sz="25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57A0416-08CD-4B4D-96CB-BEC88B0EB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2248" y="1117590"/>
                <a:ext cx="4996689" cy="4236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A0C1022-E393-4077-94F1-D7479D36D8C8}"/>
                  </a:ext>
                </a:extLst>
              </p:cNvPr>
              <p:cNvSpPr txBox="1"/>
              <p:nvPr/>
            </p:nvSpPr>
            <p:spPr>
              <a:xfrm>
                <a:off x="7619086" y="2112526"/>
                <a:ext cx="3123012" cy="9106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0.989534 ∙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1" i="1"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𝜶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b="1" i="1">
                                      <a:highlight>
                                        <a:srgbClr val="FFFFFF"/>
                                      </a:highlight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𝜶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b="1" i="1">
                                      <a:highlight>
                                        <a:srgbClr val="FFFFFF"/>
                                      </a:highlight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𝜶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A0C1022-E393-4077-94F1-D7479D36D8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9086" y="2112526"/>
                <a:ext cx="3123012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2">
                <a:extLst>
                  <a:ext uri="{FF2B5EF4-FFF2-40B4-BE49-F238E27FC236}">
                    <a16:creationId xmlns:a16="http://schemas.microsoft.com/office/drawing/2014/main" id="{B60CEC00-F239-43B1-A009-50843FBAB1EC}"/>
                  </a:ext>
                </a:extLst>
              </p:cNvPr>
              <p:cNvSpPr txBox="1"/>
              <p:nvPr/>
            </p:nvSpPr>
            <p:spPr>
              <a:xfrm>
                <a:off x="6897867" y="3054196"/>
                <a:ext cx="4492266" cy="77700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45719" rIns="45719">
                <a:spAutoFit/>
              </a:bodyPr>
              <a:lstStyle/>
              <a:p>
                <a:pPr algn="just"/>
                <a:r>
                  <a:rPr lang="en-US" sz="1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 of the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14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sup>
                      <m:e>
                        <m:r>
                          <a:rPr lang="en-US" sz="14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𝐿𝑖</m:t>
                        </m:r>
                        <m:r>
                          <a:rPr lang="en-US" sz="14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14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  <m:r>
                          <a:rPr lang="en-US" sz="14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4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14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sPre>
                          <m:sPre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sz="1400" b="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  <m:e>
                            <m:r>
                              <a:rPr lang="en-US" sz="1400" b="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𝐻𝑒</m:t>
                            </m:r>
                          </m:e>
                        </m:sPre>
                      </m:e>
                    </m:sPre>
                  </m:oMath>
                </a14:m>
                <a:r>
                  <a:rPr lang="en-US" sz="1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ground-state cross section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400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ar-AE" sz="1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ar-AE" sz="1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:r>
                  <a:rPr lang="en-US" sz="1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4.4 and 10 MeV, M. Munch, C. Matei, S.D. Pain, K.A. </a:t>
                </a:r>
                <a:r>
                  <a:rPr lang="en-US" sz="1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Chipps</a:t>
                </a:r>
                <a:r>
                  <a:rPr lang="en-US" sz="1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et al. , </a:t>
                </a:r>
                <a:r>
                  <a:rPr lang="en-US" sz="1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Phys. Rev. C 101, 055801 (2020)</a:t>
                </a:r>
                <a:endParaRPr sz="14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2">
                <a:extLst>
                  <a:ext uri="{FF2B5EF4-FFF2-40B4-BE49-F238E27FC236}">
                    <a16:creationId xmlns:a16="http://schemas.microsoft.com/office/drawing/2014/main" id="{B60CEC00-F239-43B1-A009-50843FBAB1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867" y="3054196"/>
                <a:ext cx="4492266" cy="777008"/>
              </a:xfrm>
              <a:prstGeom prst="rect">
                <a:avLst/>
              </a:prstGeom>
              <a:blipFill>
                <a:blip r:embed="rId6"/>
                <a:stretch>
                  <a:fillRect l="-1495" r="-1495" b="-787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20C8C04-5291-4DC8-84BF-27828DE6D124}"/>
                  </a:ext>
                </a:extLst>
              </p:cNvPr>
              <p:cNvSpPr txBox="1"/>
              <p:nvPr/>
            </p:nvSpPr>
            <p:spPr>
              <a:xfrm>
                <a:off x="7022744" y="162709"/>
                <a:ext cx="444269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rgbClr val="0070C0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Astrophysical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0070C0"/>
                        </a:solidFill>
                        <a:effectLst/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1" i="0" smtClean="0">
                        <a:solidFill>
                          <a:srgbClr val="0070C0"/>
                        </a:solidFill>
                        <a:effectLst/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𝐒</m:t>
                    </m:r>
                    <m:r>
                      <a:rPr lang="en-US" sz="2800" b="1" i="0" smtClean="0">
                        <a:solidFill>
                          <a:srgbClr val="0070C0"/>
                        </a:solidFill>
                        <a:effectLst/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b="1" i="0" smtClean="0">
                        <a:solidFill>
                          <a:srgbClr val="0070C0"/>
                        </a:solidFill>
                        <a:effectLst/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𝐟𝐚𝐜𝐭𝐨𝐫</m:t>
                    </m:r>
                  </m:oMath>
                </a14:m>
                <a:endPara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20C8C04-5291-4DC8-84BF-27828DE6D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2744" y="162709"/>
                <a:ext cx="4442696" cy="523220"/>
              </a:xfrm>
              <a:prstGeom prst="rect">
                <a:avLst/>
              </a:prstGeom>
              <a:blipFill>
                <a:blip r:embed="rId7"/>
                <a:stretch>
                  <a:fillRect l="-2743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A2A9048A-2CA3-4F6E-A18A-946169CCC7B7}"/>
              </a:ext>
            </a:extLst>
          </p:cNvPr>
          <p:cNvSpPr/>
          <p:nvPr/>
        </p:nvSpPr>
        <p:spPr>
          <a:xfrm>
            <a:off x="1826840" y="168818"/>
            <a:ext cx="504497" cy="3534066"/>
          </a:xfrm>
          <a:prstGeom prst="rect">
            <a:avLst/>
          </a:prstGeom>
          <a:solidFill>
            <a:srgbClr val="31EF3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EED699-ACBF-4598-BF90-33A517FFCE97}"/>
              </a:ext>
            </a:extLst>
          </p:cNvPr>
          <p:cNvSpPr/>
          <p:nvPr/>
        </p:nvSpPr>
        <p:spPr>
          <a:xfrm>
            <a:off x="2330992" y="162709"/>
            <a:ext cx="1181118" cy="3534066"/>
          </a:xfrm>
          <a:prstGeom prst="rect">
            <a:avLst/>
          </a:prstGeom>
          <a:solidFill>
            <a:schemeClr val="bg1">
              <a:lumMod val="50000"/>
              <a:alpha val="1294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99D790-EB23-463D-9A35-863898E1B192}"/>
              </a:ext>
            </a:extLst>
          </p:cNvPr>
          <p:cNvSpPr/>
          <p:nvPr/>
        </p:nvSpPr>
        <p:spPr>
          <a:xfrm>
            <a:off x="6854736" y="4118737"/>
            <a:ext cx="1776808" cy="2116667"/>
          </a:xfrm>
          <a:prstGeom prst="rect">
            <a:avLst/>
          </a:prstGeom>
          <a:solidFill>
            <a:srgbClr val="31EF3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56948B8-646B-451A-9D55-8ED809833001}"/>
              </a:ext>
            </a:extLst>
          </p:cNvPr>
          <p:cNvSpPr/>
          <p:nvPr/>
        </p:nvSpPr>
        <p:spPr>
          <a:xfrm>
            <a:off x="8631544" y="4116845"/>
            <a:ext cx="2941112" cy="2116667"/>
          </a:xfrm>
          <a:prstGeom prst="rect">
            <a:avLst/>
          </a:prstGeom>
          <a:solidFill>
            <a:schemeClr val="bg1">
              <a:lumMod val="50000"/>
              <a:alpha val="1294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CF0A8D30-8608-4157-A4DD-5E131E5E8AF8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6225741" y="4333032"/>
            <a:ext cx="53469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tx1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PRELIMINARY RESULTS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885CD214-964E-489F-9794-C8E40EAD8B88}"/>
              </a:ext>
            </a:extLst>
          </p:cNvPr>
          <p:cNvSpPr/>
          <p:nvPr/>
        </p:nvSpPr>
        <p:spPr>
          <a:xfrm rot="5400000">
            <a:off x="8915536" y="1427169"/>
            <a:ext cx="381471" cy="609597"/>
          </a:xfrm>
          <a:prstGeom prst="rightArrow">
            <a:avLst/>
          </a:prstGeom>
          <a:solidFill>
            <a:srgbClr val="FFF2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53C51E78-D459-46BC-974C-353AFFFCEBF0}"/>
              </a:ext>
            </a:extLst>
          </p:cNvPr>
          <p:cNvSpPr/>
          <p:nvPr/>
        </p:nvSpPr>
        <p:spPr>
          <a:xfrm rot="10800000">
            <a:off x="6225741" y="3183208"/>
            <a:ext cx="381471" cy="609597"/>
          </a:xfrm>
          <a:prstGeom prst="rightArrow">
            <a:avLst/>
          </a:prstGeom>
          <a:solidFill>
            <a:srgbClr val="66FF33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62B300E-E7F9-4CCA-A637-346CCEFFC078}"/>
              </a:ext>
            </a:extLst>
          </p:cNvPr>
          <p:cNvGrpSpPr/>
          <p:nvPr/>
        </p:nvGrpSpPr>
        <p:grpSpPr>
          <a:xfrm>
            <a:off x="601663" y="95056"/>
            <a:ext cx="5641457" cy="3880987"/>
            <a:chOff x="598477" y="91448"/>
            <a:chExt cx="5641457" cy="388098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E383171-30EF-4148-B6AA-C70AE57218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35000"/>
            </a:blip>
            <a:srcRect l="12016" t="8172" r="21532" b="10251"/>
            <a:stretch/>
          </p:blipFill>
          <p:spPr>
            <a:xfrm>
              <a:off x="598477" y="91448"/>
              <a:ext cx="5641457" cy="3880987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F965704-7C16-4F57-B095-31DFE095FB48}"/>
                </a:ext>
              </a:extLst>
            </p:cNvPr>
            <p:cNvSpPr/>
            <p:nvPr/>
          </p:nvSpPr>
          <p:spPr>
            <a:xfrm>
              <a:off x="2027130" y="1512107"/>
              <a:ext cx="58501" cy="5639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E37CEBF-FB8A-4F53-A451-E78F221FF84F}"/>
                </a:ext>
              </a:extLst>
            </p:cNvPr>
            <p:cNvSpPr/>
            <p:nvPr/>
          </p:nvSpPr>
          <p:spPr>
            <a:xfrm>
              <a:off x="2367105" y="1347429"/>
              <a:ext cx="58501" cy="5639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61EE4F3-0B6F-4459-8AE7-E40CC1DDB906}"/>
                </a:ext>
              </a:extLst>
            </p:cNvPr>
            <p:cNvSpPr/>
            <p:nvPr/>
          </p:nvSpPr>
          <p:spPr>
            <a:xfrm>
              <a:off x="2701768" y="1225249"/>
              <a:ext cx="58501" cy="5639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78C658E-C882-4A1C-AD0B-4BAF31A60D07}"/>
                </a:ext>
              </a:extLst>
            </p:cNvPr>
            <p:cNvSpPr/>
            <p:nvPr/>
          </p:nvSpPr>
          <p:spPr>
            <a:xfrm>
              <a:off x="3376338" y="1018073"/>
              <a:ext cx="58501" cy="5639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A4BCA0C-174B-4AAE-A7CA-24812670AD0E}"/>
              </a:ext>
            </a:extLst>
          </p:cNvPr>
          <p:cNvGrpSpPr/>
          <p:nvPr/>
        </p:nvGrpSpPr>
        <p:grpSpPr>
          <a:xfrm>
            <a:off x="1813909" y="1430760"/>
            <a:ext cx="52929" cy="239945"/>
            <a:chOff x="2022092" y="1442802"/>
            <a:chExt cx="58501" cy="19421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100840E-9C4B-447B-A497-17048EC15DBF}"/>
                </a:ext>
              </a:extLst>
            </p:cNvPr>
            <p:cNvCxnSpPr/>
            <p:nvPr/>
          </p:nvCxnSpPr>
          <p:spPr>
            <a:xfrm>
              <a:off x="2052537" y="1442802"/>
              <a:ext cx="0" cy="19421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CB609F4-5712-49F2-A8E4-45F89907D7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22092" y="1442802"/>
              <a:ext cx="58501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2AFC593-1AA9-42D2-AE99-26608D824D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22092" y="1637018"/>
              <a:ext cx="58501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307B6C1B-F022-45E7-AC93-0D87E20752CE}"/>
              </a:ext>
            </a:extLst>
          </p:cNvPr>
          <p:cNvSpPr/>
          <p:nvPr/>
        </p:nvSpPr>
        <p:spPr>
          <a:xfrm>
            <a:off x="1813628" y="1527015"/>
            <a:ext cx="61634" cy="508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17943E0-4B84-4A3E-B168-86AFE0605C12}"/>
              </a:ext>
            </a:extLst>
          </p:cNvPr>
          <p:cNvGrpSpPr/>
          <p:nvPr/>
        </p:nvGrpSpPr>
        <p:grpSpPr>
          <a:xfrm>
            <a:off x="2370291" y="1283431"/>
            <a:ext cx="58501" cy="194216"/>
            <a:chOff x="2367105" y="1281644"/>
            <a:chExt cx="58501" cy="194216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236E046-12EF-4E71-86A1-38C7DBB4C5CA}"/>
                </a:ext>
              </a:extLst>
            </p:cNvPr>
            <p:cNvCxnSpPr/>
            <p:nvPr/>
          </p:nvCxnSpPr>
          <p:spPr>
            <a:xfrm>
              <a:off x="2397550" y="1281644"/>
              <a:ext cx="0" cy="19421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CCB668B-65EB-41EF-864F-0B714F0E1C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67105" y="1281644"/>
              <a:ext cx="58501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5D949AA-ACBA-4F4B-99D1-E8B25A821C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67105" y="1475860"/>
              <a:ext cx="58501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1981AA9-EEC9-4578-902D-ABB1D7B602B6}"/>
              </a:ext>
            </a:extLst>
          </p:cNvPr>
          <p:cNvGrpSpPr/>
          <p:nvPr/>
        </p:nvGrpSpPr>
        <p:grpSpPr>
          <a:xfrm>
            <a:off x="2026846" y="1444589"/>
            <a:ext cx="58501" cy="194216"/>
            <a:chOff x="2022092" y="1442802"/>
            <a:chExt cx="58501" cy="194216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959534C-1F85-4A3F-9401-4692051B9247}"/>
                </a:ext>
              </a:extLst>
            </p:cNvPr>
            <p:cNvCxnSpPr/>
            <p:nvPr/>
          </p:nvCxnSpPr>
          <p:spPr>
            <a:xfrm>
              <a:off x="2052537" y="1442802"/>
              <a:ext cx="0" cy="19421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03704FF-211A-4C8B-A794-82D1E210A2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22092" y="1442802"/>
              <a:ext cx="58501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85F38CA-E1A3-4EAD-BC37-1CE4CC0B0D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22092" y="1637018"/>
              <a:ext cx="58501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5654E26-89EF-4088-AD87-47F7FC2F40B4}"/>
              </a:ext>
            </a:extLst>
          </p:cNvPr>
          <p:cNvGrpSpPr/>
          <p:nvPr/>
        </p:nvGrpSpPr>
        <p:grpSpPr>
          <a:xfrm>
            <a:off x="2704831" y="1161734"/>
            <a:ext cx="58490" cy="191090"/>
            <a:chOff x="2701768" y="1156339"/>
            <a:chExt cx="58490" cy="191090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F582DBF-36E6-42B4-8DE0-CE9CE28A6361}"/>
                </a:ext>
              </a:extLst>
            </p:cNvPr>
            <p:cNvCxnSpPr/>
            <p:nvPr/>
          </p:nvCxnSpPr>
          <p:spPr>
            <a:xfrm>
              <a:off x="2732207" y="1156339"/>
              <a:ext cx="0" cy="19109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99ED585-C325-47EB-8AEF-49FE46907E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01768" y="1156339"/>
              <a:ext cx="5849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D723FD5-0271-401D-86D0-4171F29DFF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01768" y="1347429"/>
              <a:ext cx="5849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ADF14E3-49BE-466A-8624-A8B10F081840}"/>
              </a:ext>
            </a:extLst>
          </p:cNvPr>
          <p:cNvGrpSpPr/>
          <p:nvPr/>
        </p:nvGrpSpPr>
        <p:grpSpPr>
          <a:xfrm>
            <a:off x="3382586" y="979612"/>
            <a:ext cx="58501" cy="151324"/>
            <a:chOff x="3378659" y="970609"/>
            <a:chExt cx="58501" cy="151324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4AF8FAD-B097-4C1A-91D2-D529FE9BF5E3}"/>
                </a:ext>
              </a:extLst>
            </p:cNvPr>
            <p:cNvCxnSpPr/>
            <p:nvPr/>
          </p:nvCxnSpPr>
          <p:spPr>
            <a:xfrm>
              <a:off x="3409104" y="970609"/>
              <a:ext cx="0" cy="15132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EC917A6-D86D-4F04-85E7-1B80E0A570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78659" y="970609"/>
              <a:ext cx="58501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59FEE8A-82CA-46EA-A7C1-9A80AC9CFA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78659" y="1121933"/>
              <a:ext cx="58501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CA12F25A-5428-4A03-A768-F7D287948878}"/>
              </a:ext>
            </a:extLst>
          </p:cNvPr>
          <p:cNvSpPr txBox="1"/>
          <p:nvPr/>
        </p:nvSpPr>
        <p:spPr>
          <a:xfrm>
            <a:off x="11767623" y="6475704"/>
            <a:ext cx="3888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B48C6C-0838-4340-8EEF-8A2D94B910F0}"/>
              </a:ext>
            </a:extLst>
          </p:cNvPr>
          <p:cNvSpPr txBox="1"/>
          <p:nvPr/>
        </p:nvSpPr>
        <p:spPr>
          <a:xfrm rot="20580528">
            <a:off x="1504786" y="1559497"/>
            <a:ext cx="4258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1079991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A6B0004-09D2-44F7-88BE-8B07C235CB86}"/>
              </a:ext>
            </a:extLst>
          </p:cNvPr>
          <p:cNvSpPr txBox="1"/>
          <p:nvPr/>
        </p:nvSpPr>
        <p:spPr>
          <a:xfrm>
            <a:off x="3813699" y="5119303"/>
            <a:ext cx="8100874" cy="1508105"/>
          </a:xfrm>
          <a:prstGeom prst="rect">
            <a:avLst/>
          </a:prstGeom>
          <a:solidFill>
            <a:srgbClr val="00B0F0">
              <a:alpha val="25098"/>
            </a:srgbClr>
          </a:solidFill>
        </p:spPr>
        <p:txBody>
          <a:bodyPr wrap="square">
            <a:spAutoFit/>
          </a:bodyPr>
          <a:lstStyle/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2023 the coincidences have been clearly separated and the background has been highly reduced, affecting only the lowest energy. Data analysis underway. The preliminary ground state cross-section and the s-factor have been successfully extracted</a:t>
            </a:r>
            <a:endParaRPr lang="en-US" sz="23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10A18D-AD82-4451-A204-3A2B017334E2}"/>
              </a:ext>
            </a:extLst>
          </p:cNvPr>
          <p:cNvSpPr txBox="1"/>
          <p:nvPr/>
        </p:nvSpPr>
        <p:spPr>
          <a:xfrm>
            <a:off x="3556007" y="141087"/>
            <a:ext cx="557183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CONCLUSIONS…</a:t>
            </a:r>
            <a:endParaRPr lang="en-US" sz="5000" b="1" dirty="0">
              <a:solidFill>
                <a:srgbClr val="0070C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9C0DF5-56DD-4BAB-8C7E-B9B9905E60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5907" y="151355"/>
            <a:ext cx="1266824" cy="9862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458EF6-9E92-4BEA-8540-74B219BFB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7" y="6331"/>
            <a:ext cx="1337431" cy="113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B9ACA1-B21E-4797-A055-1E34B698A0A4}"/>
                  </a:ext>
                </a:extLst>
              </p:cNvPr>
              <p:cNvSpPr txBox="1"/>
              <p:nvPr/>
            </p:nvSpPr>
            <p:spPr>
              <a:xfrm>
                <a:off x="277427" y="1303896"/>
                <a:ext cx="8511466" cy="120103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>
                  <a:buClr>
                    <a:schemeClr val="tx1"/>
                  </a:buClr>
                  <a:buSzPct val="130000"/>
                </a:pPr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reaction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3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23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  <m:e>
                        <m:r>
                          <a:rPr lang="en-US" sz="23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  <m:r>
                          <a:rPr lang="en-US" sz="23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3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en-US" sz="23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3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  <m:r>
                          <a:rPr lang="en-US" sz="23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sPre>
                          <m:sPrePr>
                            <m:ctrlPr>
                              <a:rPr lang="en-US" sz="23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sz="2300" b="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sup>
                          <m:e>
                            <m:r>
                              <a:rPr lang="en-US" sz="2300" b="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𝐿𝑖</m:t>
                            </m:r>
                          </m:e>
                        </m:sPre>
                      </m:e>
                    </m:sPre>
                  </m:oMath>
                </a14:m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contributes to the production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23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sup>
                      <m:e>
                        <m:r>
                          <a:rPr lang="en-US" sz="23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𝐿𝑖</m:t>
                        </m:r>
                      </m:e>
                    </m:sPre>
                  </m:oMath>
                </a14:m>
                <a:r>
                  <a:rPr 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Universe and it’s measurement is important due to the discrepancy between the theoretical models and the experimental data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B9ACA1-B21E-4797-A055-1E34B698A0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427" y="1303896"/>
                <a:ext cx="8511466" cy="1201034"/>
              </a:xfrm>
              <a:prstGeom prst="rect">
                <a:avLst/>
              </a:prstGeom>
              <a:blipFill>
                <a:blip r:embed="rId4"/>
                <a:stretch>
                  <a:fillRect l="-1074" t="-2538" b="-9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00C44B2-D477-4CC2-98C5-D42B6EE77424}"/>
              </a:ext>
            </a:extLst>
          </p:cNvPr>
          <p:cNvSpPr txBox="1"/>
          <p:nvPr/>
        </p:nvSpPr>
        <p:spPr>
          <a:xfrm>
            <a:off x="3403108" y="2606763"/>
            <a:ext cx="8511465" cy="1508105"/>
          </a:xfrm>
          <a:prstGeom prst="rect">
            <a:avLst/>
          </a:prstGeom>
          <a:solidFill>
            <a:srgbClr val="66FF33">
              <a:alpha val="25098"/>
            </a:srgbClr>
          </a:solidFill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  <a:buSzPct val="130000"/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inverse reaction has been studied in 2017 by our team at HI</a:t>
            </a:r>
            <a:r>
              <a:rPr lang="el-G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for gamma beam energies between 4.4 and 10 MeV using a Silicon Detector Array. Below 6 MeV the coincidences </a:t>
            </a:r>
            <a:r>
              <a:rPr lang="en-US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were clearly </a:t>
            </a:r>
            <a:r>
              <a:rPr lang="en-US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observed </a:t>
            </a:r>
            <a:r>
              <a:rPr lang="en-US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only in the thinner detectors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EDFDB6-C51C-49E5-963E-8CD541B4D928}"/>
              </a:ext>
            </a:extLst>
          </p:cNvPr>
          <p:cNvSpPr txBox="1"/>
          <p:nvPr/>
        </p:nvSpPr>
        <p:spPr>
          <a:xfrm>
            <a:off x="277427" y="4216701"/>
            <a:ext cx="8267602" cy="800219"/>
          </a:xfrm>
          <a:prstGeom prst="rect">
            <a:avLst/>
          </a:prstGeom>
          <a:solidFill>
            <a:srgbClr val="7030A0">
              <a:alpha val="25098"/>
            </a:srgbClr>
          </a:solidFill>
        </p:spPr>
        <p:txBody>
          <a:bodyPr wrap="square">
            <a:spAutoFit/>
          </a:bodyPr>
          <a:lstStyle/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new experiment with an improved set-up was performed in April 2023 to cover the gap between 3.7 and 6 MeV</a:t>
            </a:r>
            <a:endParaRPr lang="en-US" sz="23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4B21AD-ED12-4FBE-BCA7-7DA0CC879EFD}"/>
              </a:ext>
            </a:extLst>
          </p:cNvPr>
          <p:cNvSpPr txBox="1"/>
          <p:nvPr/>
        </p:nvSpPr>
        <p:spPr>
          <a:xfrm>
            <a:off x="11767623" y="6475704"/>
            <a:ext cx="3888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558795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5FDBA23-70F8-49EA-B28C-34950A9AC9DF}"/>
              </a:ext>
            </a:extLst>
          </p:cNvPr>
          <p:cNvSpPr txBox="1"/>
          <p:nvPr/>
        </p:nvSpPr>
        <p:spPr>
          <a:xfrm>
            <a:off x="0" y="2427436"/>
            <a:ext cx="12192000" cy="2743815"/>
          </a:xfrm>
          <a:prstGeom prst="rect">
            <a:avLst/>
          </a:prstGeom>
          <a:solidFill>
            <a:srgbClr val="7030A0">
              <a:alpha val="25098"/>
            </a:srgbClr>
          </a:solidFill>
        </p:spPr>
        <p:txBody>
          <a:bodyPr wrap="square">
            <a:spAutoFit/>
          </a:bodyPr>
          <a:lstStyle/>
          <a:p>
            <a:endParaRPr lang="en-US" sz="23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FC29BD-820C-4B89-B73C-15CF9B8C7F7E}"/>
              </a:ext>
            </a:extLst>
          </p:cNvPr>
          <p:cNvSpPr/>
          <p:nvPr/>
        </p:nvSpPr>
        <p:spPr>
          <a:xfrm>
            <a:off x="1251751" y="0"/>
            <a:ext cx="9676661" cy="11008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190A6F-E905-49BA-8C15-5D691E15E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8081" y="550415"/>
            <a:ext cx="9144000" cy="162577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Thank you for atte</a:t>
            </a:r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ntion!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4E97FD-9851-4133-AB25-FB832E728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019" y="140750"/>
            <a:ext cx="957382" cy="87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D31FE2-E2EC-4A17-870E-1A5A3606E6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471" y="140750"/>
            <a:ext cx="1117057" cy="8696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1216D7-F080-4DA6-A766-85D44D48D529}"/>
              </a:ext>
            </a:extLst>
          </p:cNvPr>
          <p:cNvSpPr txBox="1"/>
          <p:nvPr/>
        </p:nvSpPr>
        <p:spPr>
          <a:xfrm>
            <a:off x="2126432" y="5759848"/>
            <a:ext cx="79391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i="0" dirty="0">
                <a:effectLst/>
                <a:highlight>
                  <a:srgbClr val="CC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Nuclear Physics in Astrophysics IX </a:t>
            </a:r>
          </a:p>
          <a:p>
            <a:pPr algn="ctr"/>
            <a:r>
              <a:rPr lang="en-US" sz="3000" b="1" i="0" dirty="0">
                <a:effectLst/>
                <a:highlight>
                  <a:srgbClr val="CC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17.09.2024</a:t>
            </a:r>
            <a:r>
              <a:rPr lang="en-US" sz="3000" b="1" i="0" dirty="0">
                <a:effectLst/>
                <a:highlight>
                  <a:srgbClr val="00B0F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4" descr="Upb Logos">
            <a:extLst>
              <a:ext uri="{FF2B5EF4-FFF2-40B4-BE49-F238E27FC236}">
                <a16:creationId xmlns:a16="http://schemas.microsoft.com/office/drawing/2014/main" id="{0BECEBBD-3AD5-44CB-A6F4-2BE05ECFA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6742" y="140750"/>
            <a:ext cx="869665" cy="86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8A0958A-446B-41F6-95E2-7BCDC759E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264" y="140750"/>
            <a:ext cx="3162420" cy="86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05DFEC-963A-4F52-97CB-919C6143A4A3}"/>
              </a:ext>
            </a:extLst>
          </p:cNvPr>
          <p:cNvSpPr txBox="1"/>
          <p:nvPr/>
        </p:nvSpPr>
        <p:spPr>
          <a:xfrm>
            <a:off x="182019" y="2431029"/>
            <a:ext cx="11927914" cy="26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Catalin Matei, D. Balabanski, </a:t>
            </a:r>
            <a:r>
              <a:rPr lang="en-US" sz="1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Ioana </a:t>
            </a:r>
            <a:r>
              <a:rPr lang="en-US" sz="14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Kuncser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 </a:t>
            </a:r>
            <a:r>
              <a:rPr lang="en-US" sz="14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Petruse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Pappalardo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H. Pai, Yi Xu (ELI-NP, Bucharest-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Magurele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Romania)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Steve Pain, Kelly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Chipps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T. King, M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Febbraro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(ORNL – Oak Ridge, Tennessee, USA)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Grinder, S. Balakrishnan, </a:t>
            </a:r>
            <a:r>
              <a:rPr lang="en-US" sz="1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Heather Garland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Jolie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Cizewski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Rutger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University - New Brunswick, New Jersey, USA)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Karwowski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R.V. Janssens, T. Psaltis, C. Marshall (University of Nord Carolina  - Chapel Hill, Nord Carolina USA)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C.R.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Brune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Voinov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(Ohio University, Athens, Ohio, USA)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O. </a:t>
            </a:r>
            <a:r>
              <a:rPr lang="en-US" sz="14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Tindle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14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Haverson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 Smith (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Shefield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Hallam University, UK)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La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Cognata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G.L.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Guardo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Palmerini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Sergi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 Lattuada, R.G.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Pizzone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G.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Rapisarda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Tumino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INFN-Laboratori Nazionali del Sud, Catania, Italy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K.Y. Chae, </a:t>
            </a:r>
            <a:r>
              <a:rPr lang="en-US" sz="14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Gyoungmo</a:t>
            </a:r>
            <a:r>
              <a:rPr lang="en-US" sz="1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GU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(Sungkyunkwan University, Suwon, Korea)</a:t>
            </a:r>
          </a:p>
        </p:txBody>
      </p:sp>
    </p:spTree>
    <p:extLst>
      <p:ext uri="{BB962C8B-B14F-4D97-AF65-F5344CB8AC3E}">
        <p14:creationId xmlns:p14="http://schemas.microsoft.com/office/powerpoint/2010/main" val="30632251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14ABA8-C71D-47D4-8D84-6514BF04C336}"/>
              </a:ext>
            </a:extLst>
          </p:cNvPr>
          <p:cNvSpPr txBox="1"/>
          <p:nvPr/>
        </p:nvSpPr>
        <p:spPr>
          <a:xfrm>
            <a:off x="3193002" y="292963"/>
            <a:ext cx="62617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Gamma beam energy measurement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92E145-8551-4F43-A1D1-8A9BF56005BE}"/>
              </a:ext>
            </a:extLst>
          </p:cNvPr>
          <p:cNvSpPr txBox="1"/>
          <p:nvPr/>
        </p:nvSpPr>
        <p:spPr>
          <a:xfrm>
            <a:off x="3867704" y="1518081"/>
            <a:ext cx="445659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  Ge DETECTOR + ATTENUATORS 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2B2E8DD-3BAE-4929-9A40-686D3A961298}"/>
              </a:ext>
            </a:extLst>
          </p:cNvPr>
          <p:cNvCxnSpPr>
            <a:cxnSpLocks/>
          </p:cNvCxnSpPr>
          <p:nvPr/>
        </p:nvCxnSpPr>
        <p:spPr>
          <a:xfrm flipH="1">
            <a:off x="2809411" y="1995135"/>
            <a:ext cx="1058293" cy="90018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0BA379C-9BA0-432E-9361-6ABF154CF719}"/>
              </a:ext>
            </a:extLst>
          </p:cNvPr>
          <p:cNvSpPr txBox="1"/>
          <p:nvPr/>
        </p:nvSpPr>
        <p:spPr>
          <a:xfrm flipH="1">
            <a:off x="1221898" y="3059668"/>
            <a:ext cx="4233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Calibrated using background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FB1835-A7FF-42DD-9234-9E5243EDC012}"/>
              </a:ext>
            </a:extLst>
          </p:cNvPr>
          <p:cNvSpPr txBox="1"/>
          <p:nvPr/>
        </p:nvSpPr>
        <p:spPr>
          <a:xfrm flipH="1">
            <a:off x="8853443" y="3059668"/>
            <a:ext cx="4233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Known energy loss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98109EF-A4D0-4013-9EE8-95555F244275}"/>
              </a:ext>
            </a:extLst>
          </p:cNvPr>
          <p:cNvCxnSpPr>
            <a:cxnSpLocks/>
          </p:cNvCxnSpPr>
          <p:nvPr/>
        </p:nvCxnSpPr>
        <p:spPr>
          <a:xfrm>
            <a:off x="8324296" y="1995135"/>
            <a:ext cx="1130422" cy="90018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2906B7B-C688-4442-8210-19B7A8AA1B9A}"/>
              </a:ext>
            </a:extLst>
          </p:cNvPr>
          <p:cNvSpPr txBox="1"/>
          <p:nvPr/>
        </p:nvSpPr>
        <p:spPr>
          <a:xfrm flipH="1">
            <a:off x="8889507" y="4275228"/>
            <a:ext cx="191165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39.35 cm </a:t>
            </a:r>
          </a:p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</a:p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copper </a:t>
            </a:r>
          </a:p>
        </p:txBody>
      </p:sp>
      <p:pic>
        <p:nvPicPr>
          <p:cNvPr id="1026" name="Picture 2" descr="PPT - Strategies and Sensors for Detection of Nuclear Weapons ...">
            <a:extLst>
              <a:ext uri="{FF2B5EF4-FFF2-40B4-BE49-F238E27FC236}">
                <a16:creationId xmlns:a16="http://schemas.microsoft.com/office/drawing/2014/main" id="{E83D5B6A-8925-4BD9-A663-11388F79E2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t="16545"/>
          <a:stretch/>
        </p:blipFill>
        <p:spPr bwMode="auto">
          <a:xfrm>
            <a:off x="166932" y="3823986"/>
            <a:ext cx="4866111" cy="305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475E96D-9F66-44FA-B3AC-6431B095B4E3}"/>
              </a:ext>
            </a:extLst>
          </p:cNvPr>
          <p:cNvCxnSpPr>
            <a:cxnSpLocks/>
          </p:cNvCxnSpPr>
          <p:nvPr/>
        </p:nvCxnSpPr>
        <p:spPr>
          <a:xfrm>
            <a:off x="2680463" y="3612143"/>
            <a:ext cx="0" cy="54305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AE0F26-5BE1-4372-A01D-25F68BB037E6}"/>
                  </a:ext>
                </a:extLst>
              </p:cNvPr>
              <p:cNvSpPr txBox="1"/>
              <p:nvPr/>
            </p:nvSpPr>
            <p:spPr>
              <a:xfrm>
                <a:off x="4862355" y="3612143"/>
                <a:ext cx="2442207" cy="415435"/>
              </a:xfrm>
              <a:prstGeom prst="rect">
                <a:avLst/>
              </a:prstGeom>
              <a:noFill/>
              <a:ln w="57150">
                <a:solidFill>
                  <a:srgbClr val="31EF36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5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𝑑𝑒𝑡</m:t>
                          </m:r>
                        </m:sub>
                      </m:sSub>
                      <m:r>
                        <a:rPr lang="en-US" sz="2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𝑙𝑜𝑠𝑠</m:t>
                          </m:r>
                        </m:sub>
                      </m:sSub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AE0F26-5BE1-4372-A01D-25F68BB03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2355" y="3612143"/>
                <a:ext cx="2442207" cy="415435"/>
              </a:xfrm>
              <a:prstGeom prst="rect">
                <a:avLst/>
              </a:prstGeom>
              <a:blipFill>
                <a:blip r:embed="rId3"/>
                <a:stretch>
                  <a:fillRect l="-1467" b="-9091"/>
                </a:stretch>
              </a:blipFill>
              <a:ln w="57150">
                <a:solidFill>
                  <a:srgbClr val="31EF3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AB49949F-B4EC-4E2F-81EF-C6AE979EF1C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9114" y="103521"/>
            <a:ext cx="685862" cy="53396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B226ACD-4C26-43EB-951C-B97B81C51654}"/>
              </a:ext>
            </a:extLst>
          </p:cNvPr>
          <p:cNvCxnSpPr>
            <a:cxnSpLocks/>
          </p:cNvCxnSpPr>
          <p:nvPr/>
        </p:nvCxnSpPr>
        <p:spPr>
          <a:xfrm>
            <a:off x="9814348" y="3612143"/>
            <a:ext cx="0" cy="54305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13B9CF-919F-45B9-ADA7-E7F561FB5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8E8F-E5F5-45AA-9AD4-C831C5AC1D7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654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CB9FFF-43B0-4518-80FB-0BB0B0053BBC}"/>
              </a:ext>
            </a:extLst>
          </p:cNvPr>
          <p:cNvSpPr/>
          <p:nvPr/>
        </p:nvSpPr>
        <p:spPr>
          <a:xfrm>
            <a:off x="284085" y="2106241"/>
            <a:ext cx="3543984" cy="376862"/>
          </a:xfrm>
          <a:prstGeom prst="rect">
            <a:avLst/>
          </a:prstGeom>
          <a:solidFill>
            <a:srgbClr val="7030A0">
              <a:alpha val="2509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78F6027-95C3-40C3-925B-242A658575E9}"/>
                  </a:ext>
                </a:extLst>
              </p:cNvPr>
              <p:cNvSpPr txBox="1"/>
              <p:nvPr/>
            </p:nvSpPr>
            <p:spPr>
              <a:xfrm>
                <a:off x="189390" y="1164133"/>
                <a:ext cx="12002610" cy="20289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n-US" sz="2300" dirty="0">
                  <a:latin typeface="Times New Roman" panose="02020603050405020304" pitchFamily="18" charset="0"/>
                  <a:ea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endPara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endPara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r>
                  <a:rPr lang="en-US" sz="23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“Cosmological Li problem”:</a:t>
                </a:r>
                <a:endParaRPr lang="en-US" sz="23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endPara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sz="23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23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sup>
                      <m:e>
                        <m:r>
                          <a:rPr lang="en-US" sz="23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𝑳𝒊</m:t>
                        </m:r>
                      </m:e>
                    </m:sPre>
                  </m:oMath>
                </a14:m>
                <a:r>
                  <a:rPr lang="en-US" sz="23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abundance is 3-4 times lower than </a:t>
                </a:r>
                <a:r>
                  <a:rPr lang="en-US" sz="23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expected</a:t>
                </a:r>
                <a:r>
                  <a:rPr lang="en-US" sz="23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</a:t>
                </a:r>
                <a:endPara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78F6027-95C3-40C3-925B-242A658575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390" y="1164133"/>
                <a:ext cx="12002610" cy="2028953"/>
              </a:xfrm>
              <a:prstGeom prst="rect">
                <a:avLst/>
              </a:prstGeom>
              <a:blipFill>
                <a:blip r:embed="rId2"/>
                <a:stretch>
                  <a:fillRect l="-711" b="-48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CFE32B9-847B-47ED-82AB-5384C5EB18A9}"/>
              </a:ext>
            </a:extLst>
          </p:cNvPr>
          <p:cNvSpPr txBox="1"/>
          <p:nvPr/>
        </p:nvSpPr>
        <p:spPr>
          <a:xfrm>
            <a:off x="0" y="153957"/>
            <a:ext cx="7345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Motivation of the experiment</a:t>
            </a:r>
          </a:p>
        </p:txBody>
      </p:sp>
      <p:pic>
        <p:nvPicPr>
          <p:cNvPr id="2050" name="Picture 2" descr="GAO: American Nuclear Plants Vulnerable to Lithium Shortage - News ...">
            <a:extLst>
              <a:ext uri="{FF2B5EF4-FFF2-40B4-BE49-F238E27FC236}">
                <a16:creationId xmlns:a16="http://schemas.microsoft.com/office/drawing/2014/main" id="{93D0CA43-79E8-4AAF-BDCF-47C22B65A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02" y="3597519"/>
            <a:ext cx="1970195" cy="307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B58C4A-4A13-4528-8911-607CFACF55E8}"/>
              </a:ext>
            </a:extLst>
          </p:cNvPr>
          <p:cNvSpPr txBox="1"/>
          <p:nvPr/>
        </p:nvSpPr>
        <p:spPr>
          <a:xfrm>
            <a:off x="2197526" y="3827531"/>
            <a:ext cx="7443623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 stellar measurements are leading to anomalous results</a:t>
            </a:r>
          </a:p>
          <a:p>
            <a:r>
              <a:rPr lang="en-US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</a:t>
            </a:r>
            <a:r>
              <a:rPr lang="en-US" sz="23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OR</a:t>
            </a:r>
            <a:endParaRPr lang="en-US" sz="23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 error is present in the nuc</a:t>
            </a:r>
            <a:r>
              <a:rPr lang="en-US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lear</a:t>
            </a:r>
            <a:r>
              <a:rPr lang="en-US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theoretical models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2B5A6E-9D50-4199-A865-81053240B87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9114" y="103521"/>
            <a:ext cx="685862" cy="5339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C88692-83A7-46D3-A85E-35A1A1C4B4B6}"/>
              </a:ext>
            </a:extLst>
          </p:cNvPr>
          <p:cNvSpPr txBox="1"/>
          <p:nvPr/>
        </p:nvSpPr>
        <p:spPr>
          <a:xfrm>
            <a:off x="11767623" y="6475704"/>
            <a:ext cx="3888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71175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143">
            <a:extLst>
              <a:ext uri="{FF2B5EF4-FFF2-40B4-BE49-F238E27FC236}">
                <a16:creationId xmlns:a16="http://schemas.microsoft.com/office/drawing/2014/main" id="{0EF4926A-F8DA-443E-9B80-629F437D25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982" t="31862" r="24017" b="29286"/>
          <a:stretch/>
        </p:blipFill>
        <p:spPr>
          <a:xfrm>
            <a:off x="441457" y="4367251"/>
            <a:ext cx="3294551" cy="2117668"/>
          </a:xfrm>
          <a:prstGeom prst="rect">
            <a:avLst/>
          </a:prstGeom>
        </p:spPr>
      </p:pic>
      <p:grpSp>
        <p:nvGrpSpPr>
          <p:cNvPr id="108" name="Group 107">
            <a:extLst>
              <a:ext uri="{FF2B5EF4-FFF2-40B4-BE49-F238E27FC236}">
                <a16:creationId xmlns:a16="http://schemas.microsoft.com/office/drawing/2014/main" id="{0F398504-4F57-4A14-A614-B9956619BA09}"/>
              </a:ext>
            </a:extLst>
          </p:cNvPr>
          <p:cNvGrpSpPr/>
          <p:nvPr/>
        </p:nvGrpSpPr>
        <p:grpSpPr>
          <a:xfrm>
            <a:off x="722590" y="611467"/>
            <a:ext cx="11202821" cy="3278166"/>
            <a:chOff x="174003" y="1272618"/>
            <a:chExt cx="11749644" cy="360931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6CF8CAB-3F2C-41C6-9AC3-8D7BA6D6AAD7}"/>
                </a:ext>
              </a:extLst>
            </p:cNvPr>
            <p:cNvGrpSpPr/>
            <p:nvPr/>
          </p:nvGrpSpPr>
          <p:grpSpPr>
            <a:xfrm>
              <a:off x="174003" y="1272618"/>
              <a:ext cx="6399480" cy="3540232"/>
              <a:chOff x="97998" y="582667"/>
              <a:chExt cx="7469691" cy="3953821"/>
            </a:xfrm>
          </p:grpSpPr>
          <p:sp>
            <p:nvSpPr>
              <p:cNvPr id="6" name="Parallelogram 5">
                <a:extLst>
                  <a:ext uri="{FF2B5EF4-FFF2-40B4-BE49-F238E27FC236}">
                    <a16:creationId xmlns:a16="http://schemas.microsoft.com/office/drawing/2014/main" id="{AB79AAE1-C985-4B3A-AFD3-D4AEC380CAAC}"/>
                  </a:ext>
                </a:extLst>
              </p:cNvPr>
              <p:cNvSpPr/>
              <p:nvPr/>
            </p:nvSpPr>
            <p:spPr>
              <a:xfrm rot="5400000" flipV="1">
                <a:off x="5679133" y="3163114"/>
                <a:ext cx="1241483" cy="160256"/>
              </a:xfrm>
              <a:prstGeom prst="parallelogram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1B46C8E-9608-49DA-883D-3B56C0F793C3}"/>
                  </a:ext>
                </a:extLst>
              </p:cNvPr>
              <p:cNvSpPr/>
              <p:nvPr/>
            </p:nvSpPr>
            <p:spPr>
              <a:xfrm>
                <a:off x="5126330" y="2201661"/>
                <a:ext cx="2441359" cy="2334827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Flowchart: Magnetic Disk 7">
                <a:extLst>
                  <a:ext uri="{FF2B5EF4-FFF2-40B4-BE49-F238E27FC236}">
                    <a16:creationId xmlns:a16="http://schemas.microsoft.com/office/drawing/2014/main" id="{8F1B4B75-A2EC-46E7-B1BF-5D65CB5B6F9C}"/>
                  </a:ext>
                </a:extLst>
              </p:cNvPr>
              <p:cNvSpPr/>
              <p:nvPr/>
            </p:nvSpPr>
            <p:spPr>
              <a:xfrm rot="5400000">
                <a:off x="6171639" y="2756596"/>
                <a:ext cx="240385" cy="94268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Flowchart: Magnetic Disk 8">
                <a:extLst>
                  <a:ext uri="{FF2B5EF4-FFF2-40B4-BE49-F238E27FC236}">
                    <a16:creationId xmlns:a16="http://schemas.microsoft.com/office/drawing/2014/main" id="{AD5E1830-DCFF-4801-9A44-C26A56EF7606}"/>
                  </a:ext>
                </a:extLst>
              </p:cNvPr>
              <p:cNvSpPr/>
              <p:nvPr/>
            </p:nvSpPr>
            <p:spPr>
              <a:xfrm rot="5400000">
                <a:off x="6173024" y="3604741"/>
                <a:ext cx="240385" cy="94268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lowchart: Magnetic Disk 9">
                <a:extLst>
                  <a:ext uri="{FF2B5EF4-FFF2-40B4-BE49-F238E27FC236}">
                    <a16:creationId xmlns:a16="http://schemas.microsoft.com/office/drawing/2014/main" id="{94B6A330-C750-4EB3-8475-65F71BA3439B}"/>
                  </a:ext>
                </a:extLst>
              </p:cNvPr>
              <p:cNvSpPr/>
              <p:nvPr/>
            </p:nvSpPr>
            <p:spPr>
              <a:xfrm rot="5400000">
                <a:off x="6179682" y="3037155"/>
                <a:ext cx="240385" cy="94268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Cylinder 10">
                <a:extLst>
                  <a:ext uri="{FF2B5EF4-FFF2-40B4-BE49-F238E27FC236}">
                    <a16:creationId xmlns:a16="http://schemas.microsoft.com/office/drawing/2014/main" id="{EB134CFE-6D65-40A5-B36B-8C58CC95996B}"/>
                  </a:ext>
                </a:extLst>
              </p:cNvPr>
              <p:cNvSpPr/>
              <p:nvPr/>
            </p:nvSpPr>
            <p:spPr>
              <a:xfrm>
                <a:off x="6252741" y="1752155"/>
                <a:ext cx="78185" cy="899013"/>
              </a:xfrm>
              <a:prstGeom prst="can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Cylinder 11">
                <a:extLst>
                  <a:ext uri="{FF2B5EF4-FFF2-40B4-BE49-F238E27FC236}">
                    <a16:creationId xmlns:a16="http://schemas.microsoft.com/office/drawing/2014/main" id="{3E049295-C93B-4875-8E0D-E84CCC49E274}"/>
                  </a:ext>
                </a:extLst>
              </p:cNvPr>
              <p:cNvSpPr/>
              <p:nvPr/>
            </p:nvSpPr>
            <p:spPr>
              <a:xfrm>
                <a:off x="6178711" y="928323"/>
                <a:ext cx="226243" cy="899013"/>
              </a:xfrm>
              <a:prstGeom prst="can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6C697C4-33E9-4803-9574-13F65E81F2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282404" y="582667"/>
                <a:ext cx="9428" cy="37432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5C238BD-FE42-4FC7-A3E6-CF6792687163}"/>
                  </a:ext>
                </a:extLst>
              </p:cNvPr>
              <p:cNvSpPr txBox="1"/>
              <p:nvPr/>
            </p:nvSpPr>
            <p:spPr>
              <a:xfrm flipH="1">
                <a:off x="97998" y="2953858"/>
                <a:ext cx="2227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gamma beam</a:t>
                </a:r>
              </a:p>
            </p:txBody>
          </p:sp>
          <p:sp>
            <p:nvSpPr>
              <p:cNvPr id="16" name="Flowchart: Magnetic Disk 15">
                <a:extLst>
                  <a:ext uri="{FF2B5EF4-FFF2-40B4-BE49-F238E27FC236}">
                    <a16:creationId xmlns:a16="http://schemas.microsoft.com/office/drawing/2014/main" id="{EE0BEA23-5BDA-45AC-87C0-EB2E1BF06494}"/>
                  </a:ext>
                </a:extLst>
              </p:cNvPr>
              <p:cNvSpPr/>
              <p:nvPr/>
            </p:nvSpPr>
            <p:spPr>
              <a:xfrm rot="5400000">
                <a:off x="6179682" y="3328706"/>
                <a:ext cx="240385" cy="94268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6A1C039-B3AD-4245-A1A4-1FA3E5E18A0B}"/>
                </a:ext>
              </a:extLst>
            </p:cNvPr>
            <p:cNvCxnSpPr>
              <a:cxnSpLocks/>
            </p:cNvCxnSpPr>
            <p:nvPr/>
          </p:nvCxnSpPr>
          <p:spPr>
            <a:xfrm>
              <a:off x="216816" y="3761448"/>
              <a:ext cx="2518694" cy="24078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23A6470-EEDE-495F-8FF7-4579DE74B657}"/>
                </a:ext>
              </a:extLst>
            </p:cNvPr>
            <p:cNvCxnSpPr>
              <a:cxnSpLocks/>
            </p:cNvCxnSpPr>
            <p:nvPr/>
          </p:nvCxnSpPr>
          <p:spPr>
            <a:xfrm>
              <a:off x="2900876" y="3783555"/>
              <a:ext cx="867266" cy="0"/>
            </a:xfrm>
            <a:prstGeom prst="line">
              <a:avLst/>
            </a:prstGeom>
            <a:ln w="19050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600213E-98AB-43FF-A3AD-AD4121C6D2C7}"/>
                </a:ext>
              </a:extLst>
            </p:cNvPr>
            <p:cNvCxnSpPr>
              <a:cxnSpLocks/>
            </p:cNvCxnSpPr>
            <p:nvPr/>
          </p:nvCxnSpPr>
          <p:spPr>
            <a:xfrm>
              <a:off x="5538572" y="3772994"/>
              <a:ext cx="1568498" cy="11914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C274EDB-88EC-4EF1-B4D2-C146AFB31453}"/>
                </a:ext>
              </a:extLst>
            </p:cNvPr>
            <p:cNvCxnSpPr>
              <a:cxnSpLocks/>
            </p:cNvCxnSpPr>
            <p:nvPr/>
          </p:nvCxnSpPr>
          <p:spPr>
            <a:xfrm>
              <a:off x="7230172" y="3785526"/>
              <a:ext cx="656382" cy="0"/>
            </a:xfrm>
            <a:prstGeom prst="line">
              <a:avLst/>
            </a:prstGeom>
            <a:ln w="19050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7CE9E4F-526D-4915-9E29-3AA40C57B5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43833" y="3368966"/>
              <a:ext cx="1301848" cy="629144"/>
            </a:xfrm>
            <a:prstGeom prst="line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E5C58A28-F644-4EE4-89BB-3E92689FEB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96542" y="3060557"/>
              <a:ext cx="0" cy="713055"/>
            </a:xfrm>
            <a:prstGeom prst="straightConnector1">
              <a:avLst/>
            </a:prstGeom>
            <a:ln w="19050">
              <a:solidFill>
                <a:schemeClr val="accent4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Cylinder 70">
              <a:extLst>
                <a:ext uri="{FF2B5EF4-FFF2-40B4-BE49-F238E27FC236}">
                  <a16:creationId xmlns:a16="http://schemas.microsoft.com/office/drawing/2014/main" id="{AD9A4BC0-7A1C-4697-8432-143343666715}"/>
                </a:ext>
              </a:extLst>
            </p:cNvPr>
            <p:cNvSpPr/>
            <p:nvPr/>
          </p:nvSpPr>
          <p:spPr>
            <a:xfrm>
              <a:off x="1752465" y="2422707"/>
              <a:ext cx="688154" cy="472801"/>
            </a:xfrm>
            <a:prstGeom prst="can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53FC792-5C26-427A-9272-7442F53F62C3}"/>
                </a:ext>
              </a:extLst>
            </p:cNvPr>
            <p:cNvSpPr txBox="1"/>
            <p:nvPr/>
          </p:nvSpPr>
          <p:spPr>
            <a:xfrm flipH="1">
              <a:off x="1576711" y="1950440"/>
              <a:ext cx="19084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Pb glass</a:t>
              </a:r>
            </a:p>
          </p:txBody>
        </p:sp>
        <p:sp>
          <p:nvSpPr>
            <p:cNvPr id="73" name="Flowchart: Magnetic Disk 72">
              <a:extLst>
                <a:ext uri="{FF2B5EF4-FFF2-40B4-BE49-F238E27FC236}">
                  <a16:creationId xmlns:a16="http://schemas.microsoft.com/office/drawing/2014/main" id="{59425B06-94F1-4463-B06F-3485C832EE4B}"/>
                </a:ext>
              </a:extLst>
            </p:cNvPr>
            <p:cNvSpPr/>
            <p:nvPr/>
          </p:nvSpPr>
          <p:spPr>
            <a:xfrm rot="16200000">
              <a:off x="9750152" y="2708436"/>
              <a:ext cx="2159673" cy="2187316"/>
            </a:xfrm>
            <a:prstGeom prst="flowChartMagneticDisk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119D8830-87FB-4B73-8DF9-5EFA4E8771F9}"/>
                </a:ext>
              </a:extLst>
            </p:cNvPr>
            <p:cNvSpPr txBox="1"/>
            <p:nvPr/>
          </p:nvSpPr>
          <p:spPr>
            <a:xfrm flipH="1">
              <a:off x="10079336" y="2212916"/>
              <a:ext cx="1501305" cy="406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NaI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Detector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6189E78-ADCE-47D4-BE66-2A8A98F625DB}"/>
                </a:ext>
              </a:extLst>
            </p:cNvPr>
            <p:cNvCxnSpPr>
              <a:cxnSpLocks/>
            </p:cNvCxnSpPr>
            <p:nvPr/>
          </p:nvCxnSpPr>
          <p:spPr>
            <a:xfrm>
              <a:off x="8009047" y="3798045"/>
              <a:ext cx="2050088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Cube 82">
              <a:extLst>
                <a:ext uri="{FF2B5EF4-FFF2-40B4-BE49-F238E27FC236}">
                  <a16:creationId xmlns:a16="http://schemas.microsoft.com/office/drawing/2014/main" id="{FF6E102B-90C0-4DB1-ACCB-2674655AD1D7}"/>
                </a:ext>
              </a:extLst>
            </p:cNvPr>
            <p:cNvSpPr/>
            <p:nvPr/>
          </p:nvSpPr>
          <p:spPr>
            <a:xfrm>
              <a:off x="8194647" y="3368967"/>
              <a:ext cx="308766" cy="772998"/>
            </a:xfrm>
            <a:prstGeom prst="cub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89" name="Cube 88">
              <a:extLst>
                <a:ext uri="{FF2B5EF4-FFF2-40B4-BE49-F238E27FC236}">
                  <a16:creationId xmlns:a16="http://schemas.microsoft.com/office/drawing/2014/main" id="{8859D629-BB60-45BC-B1F1-47FC0B537025}"/>
                </a:ext>
              </a:extLst>
            </p:cNvPr>
            <p:cNvSpPr/>
            <p:nvPr/>
          </p:nvSpPr>
          <p:spPr>
            <a:xfrm>
              <a:off x="8410042" y="3364494"/>
              <a:ext cx="308766" cy="772998"/>
            </a:xfrm>
            <a:prstGeom prst="cub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90" name="Cube 89">
              <a:extLst>
                <a:ext uri="{FF2B5EF4-FFF2-40B4-BE49-F238E27FC236}">
                  <a16:creationId xmlns:a16="http://schemas.microsoft.com/office/drawing/2014/main" id="{4DC4E648-ACBE-42DA-A1BC-081D71B72F05}"/>
                </a:ext>
              </a:extLst>
            </p:cNvPr>
            <p:cNvSpPr/>
            <p:nvPr/>
          </p:nvSpPr>
          <p:spPr>
            <a:xfrm>
              <a:off x="8640619" y="3374949"/>
              <a:ext cx="308766" cy="772998"/>
            </a:xfrm>
            <a:prstGeom prst="cub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91" name="Cube 90">
              <a:extLst>
                <a:ext uri="{FF2B5EF4-FFF2-40B4-BE49-F238E27FC236}">
                  <a16:creationId xmlns:a16="http://schemas.microsoft.com/office/drawing/2014/main" id="{362A8C7C-2984-439A-9DF9-BAAB97E0AEAA}"/>
                </a:ext>
              </a:extLst>
            </p:cNvPr>
            <p:cNvSpPr/>
            <p:nvPr/>
          </p:nvSpPr>
          <p:spPr>
            <a:xfrm>
              <a:off x="8857546" y="3374949"/>
              <a:ext cx="308766" cy="772998"/>
            </a:xfrm>
            <a:prstGeom prst="cub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CC76A7A4-39D1-465A-815E-65AC2F93B7FD}"/>
                </a:ext>
              </a:extLst>
            </p:cNvPr>
            <p:cNvSpPr txBox="1"/>
            <p:nvPr/>
          </p:nvSpPr>
          <p:spPr>
            <a:xfrm flipH="1">
              <a:off x="8049614" y="4187344"/>
              <a:ext cx="14017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Attenuators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7AEB4528-77EF-44EE-A25A-BDDC62264215}"/>
                </a:ext>
              </a:extLst>
            </p:cNvPr>
            <p:cNvSpPr txBox="1"/>
            <p:nvPr/>
          </p:nvSpPr>
          <p:spPr>
            <a:xfrm>
              <a:off x="10547726" y="3417084"/>
              <a:ext cx="13261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100%</a:t>
              </a:r>
            </a:p>
            <a:p>
              <a:pPr algn="ctr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efficiency </a:t>
              </a:r>
            </a:p>
          </p:txBody>
        </p:sp>
        <p:sp>
          <p:nvSpPr>
            <p:cNvPr id="106" name="Cube 105">
              <a:extLst>
                <a:ext uri="{FF2B5EF4-FFF2-40B4-BE49-F238E27FC236}">
                  <a16:creationId xmlns:a16="http://schemas.microsoft.com/office/drawing/2014/main" id="{E37C2516-7542-4475-B0E0-FDC06EC2F6BA}"/>
                </a:ext>
              </a:extLst>
            </p:cNvPr>
            <p:cNvSpPr/>
            <p:nvPr/>
          </p:nvSpPr>
          <p:spPr>
            <a:xfrm>
              <a:off x="9085564" y="3374949"/>
              <a:ext cx="308766" cy="772998"/>
            </a:xfrm>
            <a:prstGeom prst="cub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107" name="Cube 106">
              <a:extLst>
                <a:ext uri="{FF2B5EF4-FFF2-40B4-BE49-F238E27FC236}">
                  <a16:creationId xmlns:a16="http://schemas.microsoft.com/office/drawing/2014/main" id="{2418ADE2-DB46-4937-B851-6C4FEED97916}"/>
                </a:ext>
              </a:extLst>
            </p:cNvPr>
            <p:cNvSpPr/>
            <p:nvPr/>
          </p:nvSpPr>
          <p:spPr>
            <a:xfrm>
              <a:off x="9322118" y="3374949"/>
              <a:ext cx="308766" cy="772998"/>
            </a:xfrm>
            <a:prstGeom prst="cub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</a:t>
              </a: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272F75A5-5AD1-4340-AFA7-38BC7453109D}"/>
              </a:ext>
            </a:extLst>
          </p:cNvPr>
          <p:cNvSpPr txBox="1"/>
          <p:nvPr/>
        </p:nvSpPr>
        <p:spPr>
          <a:xfrm>
            <a:off x="2830240" y="-19019"/>
            <a:ext cx="6741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Gamma beam intensity measurement </a:t>
            </a: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86D85F89-FFE8-4A0D-A40D-A443E510D7EF}"/>
              </a:ext>
            </a:extLst>
          </p:cNvPr>
          <p:cNvCxnSpPr>
            <a:cxnSpLocks/>
          </p:cNvCxnSpPr>
          <p:nvPr/>
        </p:nvCxnSpPr>
        <p:spPr>
          <a:xfrm flipH="1" flipV="1">
            <a:off x="1680155" y="1228852"/>
            <a:ext cx="400263" cy="36933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2A9EE27F-90AA-4632-9FDD-DF40A19D83FF}"/>
              </a:ext>
            </a:extLst>
          </p:cNvPr>
          <p:cNvSpPr txBox="1"/>
          <p:nvPr/>
        </p:nvSpPr>
        <p:spPr>
          <a:xfrm flipH="1">
            <a:off x="296395" y="558288"/>
            <a:ext cx="1471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Measuring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continuously 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25E8C1C-C1B8-42D7-BD9B-60426543932F}"/>
              </a:ext>
            </a:extLst>
          </p:cNvPr>
          <p:cNvSpPr txBox="1"/>
          <p:nvPr/>
        </p:nvSpPr>
        <p:spPr>
          <a:xfrm rot="16200000" flipH="1">
            <a:off x="-161642" y="5322628"/>
            <a:ext cx="8512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Intensity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C42E6DEC-0E1D-4BA9-A3B7-F9E05CF74857}"/>
              </a:ext>
            </a:extLst>
          </p:cNvPr>
          <p:cNvSpPr txBox="1"/>
          <p:nvPr/>
        </p:nvSpPr>
        <p:spPr>
          <a:xfrm flipH="1">
            <a:off x="2930859" y="6534835"/>
            <a:ext cx="9675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Thickness</a:t>
            </a: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F5168CA3-6840-4C91-8055-6809C18EECEE}"/>
              </a:ext>
            </a:extLst>
          </p:cNvPr>
          <p:cNvCxnSpPr>
            <a:cxnSpLocks/>
          </p:cNvCxnSpPr>
          <p:nvPr/>
        </p:nvCxnSpPr>
        <p:spPr>
          <a:xfrm>
            <a:off x="523159" y="4422867"/>
            <a:ext cx="32128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39C83BB1-652F-4A8A-9E04-7FB38F51B768}"/>
              </a:ext>
            </a:extLst>
          </p:cNvPr>
          <p:cNvCxnSpPr>
            <a:cxnSpLocks/>
          </p:cNvCxnSpPr>
          <p:nvPr/>
        </p:nvCxnSpPr>
        <p:spPr>
          <a:xfrm flipH="1" flipV="1">
            <a:off x="3726152" y="4425899"/>
            <a:ext cx="9856" cy="20590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C74B1E81-2B49-4445-8931-196BE347B69B}"/>
                  </a:ext>
                </a:extLst>
              </p:cNvPr>
              <p:cNvSpPr txBox="1"/>
              <p:nvPr/>
            </p:nvSpPr>
            <p:spPr>
              <a:xfrm>
                <a:off x="1032269" y="4419836"/>
                <a:ext cx="286224" cy="2923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300" dirty="0"/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C74B1E81-2B49-4445-8931-196BE347B6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269" y="4419836"/>
                <a:ext cx="286224" cy="292388"/>
              </a:xfrm>
              <a:prstGeom prst="rect">
                <a:avLst/>
              </a:prstGeom>
              <a:blipFill>
                <a:blip r:embed="rId3"/>
                <a:stretch>
                  <a:fillRect r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E93D45F7-988A-436C-B4FC-C9C645DA13BC}"/>
                  </a:ext>
                </a:extLst>
              </p:cNvPr>
              <p:cNvSpPr txBox="1"/>
              <p:nvPr/>
            </p:nvSpPr>
            <p:spPr>
              <a:xfrm>
                <a:off x="1199939" y="5261327"/>
                <a:ext cx="1090606" cy="2923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3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300" dirty="0"/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E93D45F7-988A-436C-B4FC-C9C645DA1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939" y="5261327"/>
                <a:ext cx="1090606" cy="2923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468E460C-E266-4190-85FA-3FC3416B549D}"/>
                  </a:ext>
                </a:extLst>
              </p:cNvPr>
              <p:cNvSpPr txBox="1"/>
              <p:nvPr/>
            </p:nvSpPr>
            <p:spPr>
              <a:xfrm>
                <a:off x="740891" y="5778692"/>
                <a:ext cx="1342914" cy="2923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+…+</m:t>
                      </m:r>
                      <m:sSub>
                        <m:sSubPr>
                          <m:ctrlPr>
                            <a:rPr lang="en-US" sz="13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300" dirty="0"/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468E460C-E266-4190-85FA-3FC3416B5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891" y="5778692"/>
                <a:ext cx="1342914" cy="2923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8" name="Picture 147">
            <a:extLst>
              <a:ext uri="{FF2B5EF4-FFF2-40B4-BE49-F238E27FC236}">
                <a16:creationId xmlns:a16="http://schemas.microsoft.com/office/drawing/2014/main" id="{19D24C50-8631-4617-B766-B298C91ADD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177" t="18524" r="35480" b="42376"/>
          <a:stretch/>
        </p:blipFill>
        <p:spPr>
          <a:xfrm>
            <a:off x="5646815" y="4455204"/>
            <a:ext cx="3307102" cy="2058015"/>
          </a:xfrm>
          <a:prstGeom prst="rect">
            <a:avLst/>
          </a:prstGeom>
        </p:spPr>
      </p:pic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EBD85479-50B6-4A2C-83F3-A5695F579AA3}"/>
              </a:ext>
            </a:extLst>
          </p:cNvPr>
          <p:cNvCxnSpPr>
            <a:cxnSpLocks/>
          </p:cNvCxnSpPr>
          <p:nvPr/>
        </p:nvCxnSpPr>
        <p:spPr>
          <a:xfrm flipV="1">
            <a:off x="5646815" y="4442686"/>
            <a:ext cx="3287852" cy="125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71D324DA-BF2B-4555-AC96-8C81A03DE0ED}"/>
              </a:ext>
            </a:extLst>
          </p:cNvPr>
          <p:cNvCxnSpPr>
            <a:cxnSpLocks/>
          </p:cNvCxnSpPr>
          <p:nvPr/>
        </p:nvCxnSpPr>
        <p:spPr>
          <a:xfrm flipH="1" flipV="1">
            <a:off x="8939364" y="4442686"/>
            <a:ext cx="9856" cy="20590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4E226DFE-AC43-490E-9F4C-BF315446AF10}"/>
              </a:ext>
            </a:extLst>
          </p:cNvPr>
          <p:cNvSpPr txBox="1"/>
          <p:nvPr/>
        </p:nvSpPr>
        <p:spPr>
          <a:xfrm rot="16200000" flipH="1">
            <a:off x="4727684" y="5122529"/>
            <a:ext cx="134364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Log(Intensity)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7864841F-5895-4D7B-8A80-92591806E54D}"/>
              </a:ext>
            </a:extLst>
          </p:cNvPr>
          <p:cNvSpPr txBox="1"/>
          <p:nvPr/>
        </p:nvSpPr>
        <p:spPr>
          <a:xfrm flipH="1">
            <a:off x="8056222" y="6484919"/>
            <a:ext cx="9675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Thickness</a:t>
            </a:r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55C81174-3B0D-418A-B0CE-CFCB88A0D95E}"/>
              </a:ext>
            </a:extLst>
          </p:cNvPr>
          <p:cNvCxnSpPr>
            <a:cxnSpLocks/>
          </p:cNvCxnSpPr>
          <p:nvPr/>
        </p:nvCxnSpPr>
        <p:spPr>
          <a:xfrm flipH="1" flipV="1">
            <a:off x="5674532" y="4489547"/>
            <a:ext cx="414730" cy="250511"/>
          </a:xfrm>
          <a:prstGeom prst="line">
            <a:avLst/>
          </a:prstGeom>
          <a:ln w="19050">
            <a:solidFill>
              <a:srgbClr val="31EF3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8AFCA59F-90EB-47D2-9DB2-0B71FBE2D9CC}"/>
              </a:ext>
            </a:extLst>
          </p:cNvPr>
          <p:cNvCxnSpPr>
            <a:cxnSpLocks/>
          </p:cNvCxnSpPr>
          <p:nvPr/>
        </p:nvCxnSpPr>
        <p:spPr>
          <a:xfrm flipH="1">
            <a:off x="5171615" y="4473315"/>
            <a:ext cx="502917" cy="748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xtBox 162">
            <a:extLst>
              <a:ext uri="{FF2B5EF4-FFF2-40B4-BE49-F238E27FC236}">
                <a16:creationId xmlns:a16="http://schemas.microsoft.com/office/drawing/2014/main" id="{1EC17EC3-D510-45A8-95F8-F23292140026}"/>
              </a:ext>
            </a:extLst>
          </p:cNvPr>
          <p:cNvSpPr txBox="1"/>
          <p:nvPr/>
        </p:nvSpPr>
        <p:spPr>
          <a:xfrm flipH="1">
            <a:off x="3896676" y="4062789"/>
            <a:ext cx="14717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i="1" dirty="0"/>
              <a:t>No</a:t>
            </a:r>
          </a:p>
          <a:p>
            <a:pPr algn="ctr"/>
            <a:r>
              <a:rPr lang="en-US" sz="1500" i="1" dirty="0"/>
              <a:t>Attenuation </a:t>
            </a:r>
          </a:p>
          <a:p>
            <a:pPr algn="ctr"/>
            <a:r>
              <a:rPr lang="en-US" sz="1500" i="1" dirty="0"/>
              <a:t>Value </a:t>
            </a:r>
          </a:p>
        </p:txBody>
      </p: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1640D6A5-E099-4CD4-8E30-A955306019F5}"/>
              </a:ext>
            </a:extLst>
          </p:cNvPr>
          <p:cNvCxnSpPr>
            <a:cxnSpLocks/>
          </p:cNvCxnSpPr>
          <p:nvPr/>
        </p:nvCxnSpPr>
        <p:spPr>
          <a:xfrm flipV="1">
            <a:off x="8934667" y="4452839"/>
            <a:ext cx="463872" cy="2086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Box 166">
            <a:extLst>
              <a:ext uri="{FF2B5EF4-FFF2-40B4-BE49-F238E27FC236}">
                <a16:creationId xmlns:a16="http://schemas.microsoft.com/office/drawing/2014/main" id="{6039C60C-9CD6-4C36-8738-4B4B77B37DE7}"/>
              </a:ext>
            </a:extLst>
          </p:cNvPr>
          <p:cNvSpPr txBox="1"/>
          <p:nvPr/>
        </p:nvSpPr>
        <p:spPr>
          <a:xfrm>
            <a:off x="9304809" y="4084921"/>
            <a:ext cx="27510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Coefficient related to the energy of the beam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CDC2144B-3F00-42EC-8FD7-8192F44E0D52}"/>
              </a:ext>
            </a:extLst>
          </p:cNvPr>
          <p:cNvSpPr txBox="1"/>
          <p:nvPr/>
        </p:nvSpPr>
        <p:spPr>
          <a:xfrm>
            <a:off x="9203166" y="4807983"/>
            <a:ext cx="2970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Pb glass intensity calibration</a:t>
            </a:r>
          </a:p>
        </p:txBody>
      </p: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66743AB0-AD45-48CF-A09A-F4FE22ABE8AB}"/>
              </a:ext>
            </a:extLst>
          </p:cNvPr>
          <p:cNvCxnSpPr>
            <a:cxnSpLocks/>
          </p:cNvCxnSpPr>
          <p:nvPr/>
        </p:nvCxnSpPr>
        <p:spPr>
          <a:xfrm flipH="1">
            <a:off x="10613524" y="5161288"/>
            <a:ext cx="1" cy="46243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TextBox 172">
            <a:extLst>
              <a:ext uri="{FF2B5EF4-FFF2-40B4-BE49-F238E27FC236}">
                <a16:creationId xmlns:a16="http://schemas.microsoft.com/office/drawing/2014/main" id="{8FD14949-8276-4AA2-A9C3-463354871E12}"/>
              </a:ext>
            </a:extLst>
          </p:cNvPr>
          <p:cNvSpPr txBox="1"/>
          <p:nvPr/>
        </p:nvSpPr>
        <p:spPr>
          <a:xfrm>
            <a:off x="9149203" y="5780833"/>
            <a:ext cx="2970623" cy="646331"/>
          </a:xfrm>
          <a:prstGeom prst="rect">
            <a:avLst/>
          </a:prstGeom>
          <a:noFill/>
          <a:ln w="57150">
            <a:solidFill>
              <a:srgbClr val="31EF3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Intensity measurement during the run</a:t>
            </a:r>
          </a:p>
        </p:txBody>
      </p:sp>
      <p:pic>
        <p:nvPicPr>
          <p:cNvPr id="175" name="Picture 174">
            <a:extLst>
              <a:ext uri="{FF2B5EF4-FFF2-40B4-BE49-F238E27FC236}">
                <a16:creationId xmlns:a16="http://schemas.microsoft.com/office/drawing/2014/main" id="{91C8083F-C27E-41BA-9AA7-B18B1C4E40C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9114" y="103521"/>
            <a:ext cx="685862" cy="533965"/>
          </a:xfrm>
          <a:prstGeom prst="rect">
            <a:avLst/>
          </a:prstGeom>
        </p:spPr>
      </p:pic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936B5106-FDEE-4D58-B549-F01E9A835BAA}"/>
              </a:ext>
            </a:extLst>
          </p:cNvPr>
          <p:cNvCxnSpPr>
            <a:cxnSpLocks/>
          </p:cNvCxnSpPr>
          <p:nvPr/>
        </p:nvCxnSpPr>
        <p:spPr>
          <a:xfrm>
            <a:off x="4342221" y="2900298"/>
            <a:ext cx="1380946" cy="9787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EAEEA5E-3EE1-4EF7-96E6-174B6B30F9D0}"/>
                  </a:ext>
                </a:extLst>
              </p:cNvPr>
              <p:cNvSpPr txBox="1"/>
              <p:nvPr/>
            </p:nvSpPr>
            <p:spPr>
              <a:xfrm>
                <a:off x="2349363" y="4570217"/>
                <a:ext cx="12704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EAEEA5E-3EE1-4EF7-96E6-174B6B30F9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9363" y="4570217"/>
                <a:ext cx="1270476" cy="276999"/>
              </a:xfrm>
              <a:prstGeom prst="rect">
                <a:avLst/>
              </a:prstGeom>
              <a:blipFill>
                <a:blip r:embed="rId8"/>
                <a:stretch>
                  <a:fillRect l="-3828" r="-1435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DE49A7C-483C-4313-BA43-F4822A3DE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8E8F-E5F5-45AA-9AD4-C831C5AC1D7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614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1F101A20-B259-40E3-A719-553C72340BD6}"/>
              </a:ext>
            </a:extLst>
          </p:cNvPr>
          <p:cNvGrpSpPr/>
          <p:nvPr/>
        </p:nvGrpSpPr>
        <p:grpSpPr>
          <a:xfrm flipH="1">
            <a:off x="207645" y="1001302"/>
            <a:ext cx="7032570" cy="4814125"/>
            <a:chOff x="1886524" y="582667"/>
            <a:chExt cx="8120133" cy="5376538"/>
          </a:xfrm>
        </p:grpSpPr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BCBD5B75-8850-46D9-9B48-E8EF2E392CB7}"/>
                </a:ext>
              </a:extLst>
            </p:cNvPr>
            <p:cNvSpPr/>
            <p:nvPr/>
          </p:nvSpPr>
          <p:spPr>
            <a:xfrm rot="5400000" flipV="1">
              <a:off x="5679133" y="3163114"/>
              <a:ext cx="1241483" cy="160256"/>
            </a:xfrm>
            <a:prstGeom prst="parallelogram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6A47CF0-FFB3-4F07-B4BB-A0161BBA7153}"/>
                </a:ext>
              </a:extLst>
            </p:cNvPr>
            <p:cNvSpPr/>
            <p:nvPr/>
          </p:nvSpPr>
          <p:spPr>
            <a:xfrm>
              <a:off x="5126330" y="2201661"/>
              <a:ext cx="2441359" cy="233482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lowchart: Magnetic Disk 8">
              <a:extLst>
                <a:ext uri="{FF2B5EF4-FFF2-40B4-BE49-F238E27FC236}">
                  <a16:creationId xmlns:a16="http://schemas.microsoft.com/office/drawing/2014/main" id="{AF456B9B-9E7D-46F9-9533-7055367C5394}"/>
                </a:ext>
              </a:extLst>
            </p:cNvPr>
            <p:cNvSpPr/>
            <p:nvPr/>
          </p:nvSpPr>
          <p:spPr>
            <a:xfrm rot="5400000">
              <a:off x="6171639" y="2756596"/>
              <a:ext cx="240385" cy="94268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lowchart: Magnetic Disk 11">
              <a:extLst>
                <a:ext uri="{FF2B5EF4-FFF2-40B4-BE49-F238E27FC236}">
                  <a16:creationId xmlns:a16="http://schemas.microsoft.com/office/drawing/2014/main" id="{FC28E7EE-6523-4F8D-BDB2-EB10747A5E25}"/>
                </a:ext>
              </a:extLst>
            </p:cNvPr>
            <p:cNvSpPr/>
            <p:nvPr/>
          </p:nvSpPr>
          <p:spPr>
            <a:xfrm rot="5400000">
              <a:off x="6173024" y="3604741"/>
              <a:ext cx="240385" cy="94268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Magnetic Disk 13">
              <a:extLst>
                <a:ext uri="{FF2B5EF4-FFF2-40B4-BE49-F238E27FC236}">
                  <a16:creationId xmlns:a16="http://schemas.microsoft.com/office/drawing/2014/main" id="{51D88718-B173-4BF2-96DF-0A0D23D952E2}"/>
                </a:ext>
              </a:extLst>
            </p:cNvPr>
            <p:cNvSpPr/>
            <p:nvPr/>
          </p:nvSpPr>
          <p:spPr>
            <a:xfrm rot="5400000">
              <a:off x="6179682" y="3037155"/>
              <a:ext cx="240385" cy="94268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ylinder 17">
              <a:extLst>
                <a:ext uri="{FF2B5EF4-FFF2-40B4-BE49-F238E27FC236}">
                  <a16:creationId xmlns:a16="http://schemas.microsoft.com/office/drawing/2014/main" id="{DE64CE6F-8372-4B64-8216-7B799D92B786}"/>
                </a:ext>
              </a:extLst>
            </p:cNvPr>
            <p:cNvSpPr/>
            <p:nvPr/>
          </p:nvSpPr>
          <p:spPr>
            <a:xfrm>
              <a:off x="6252741" y="1752155"/>
              <a:ext cx="78185" cy="899013"/>
            </a:xfrm>
            <a:prstGeom prst="can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ylinder 18">
              <a:extLst>
                <a:ext uri="{FF2B5EF4-FFF2-40B4-BE49-F238E27FC236}">
                  <a16:creationId xmlns:a16="http://schemas.microsoft.com/office/drawing/2014/main" id="{96043AE2-1240-4DC5-9413-6012528D8BC9}"/>
                </a:ext>
              </a:extLst>
            </p:cNvPr>
            <p:cNvSpPr/>
            <p:nvPr/>
          </p:nvSpPr>
          <p:spPr>
            <a:xfrm>
              <a:off x="6178711" y="928323"/>
              <a:ext cx="226243" cy="899013"/>
            </a:xfrm>
            <a:prstGeom prst="can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1A0092D-693B-4C3D-A967-B97156F47D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82404" y="582667"/>
              <a:ext cx="9428" cy="3743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BA51BBA-7C7B-44E5-B772-AF6711A745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38747" y="3398356"/>
              <a:ext cx="5967169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0A7682C-DC2A-4218-AE80-7A4B98266CBE}"/>
                </a:ext>
              </a:extLst>
            </p:cNvPr>
            <p:cNvSpPr txBox="1"/>
            <p:nvPr/>
          </p:nvSpPr>
          <p:spPr>
            <a:xfrm flipH="1">
              <a:off x="7779101" y="2995184"/>
              <a:ext cx="22275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gamma beam</a:t>
              </a:r>
            </a:p>
          </p:txBody>
        </p:sp>
        <p:sp>
          <p:nvSpPr>
            <p:cNvPr id="13" name="Flowchart: Magnetic Disk 12">
              <a:extLst>
                <a:ext uri="{FF2B5EF4-FFF2-40B4-BE49-F238E27FC236}">
                  <a16:creationId xmlns:a16="http://schemas.microsoft.com/office/drawing/2014/main" id="{0BFEEEFE-318E-4764-A150-67722F7A280E}"/>
                </a:ext>
              </a:extLst>
            </p:cNvPr>
            <p:cNvSpPr/>
            <p:nvPr/>
          </p:nvSpPr>
          <p:spPr>
            <a:xfrm rot="5400000">
              <a:off x="6179682" y="3328706"/>
              <a:ext cx="240385" cy="94268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8D929A03-F6EF-4CF0-AB6F-9ABB500CB02B}"/>
                </a:ext>
              </a:extLst>
            </p:cNvPr>
            <p:cNvSpPr/>
            <p:nvPr/>
          </p:nvSpPr>
          <p:spPr>
            <a:xfrm>
              <a:off x="2876102" y="3184556"/>
              <a:ext cx="443060" cy="359922"/>
            </a:xfrm>
            <a:prstGeom prst="cub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32" name="Cylinder 31">
              <a:extLst>
                <a:ext uri="{FF2B5EF4-FFF2-40B4-BE49-F238E27FC236}">
                  <a16:creationId xmlns:a16="http://schemas.microsoft.com/office/drawing/2014/main" id="{F72F0D06-A22A-405B-97C5-BA2DCB1F2865}"/>
                </a:ext>
              </a:extLst>
            </p:cNvPr>
            <p:cNvSpPr/>
            <p:nvPr/>
          </p:nvSpPr>
          <p:spPr>
            <a:xfrm>
              <a:off x="2815291" y="769829"/>
              <a:ext cx="564682" cy="1162666"/>
            </a:xfrm>
            <a:prstGeom prst="can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  <a:p>
              <a:pPr algn="ctr"/>
              <a:endParaRPr lang="en-US" b="1" dirty="0">
                <a:solidFill>
                  <a:schemeClr val="bg1"/>
                </a:solidFill>
              </a:endParaRPr>
            </a:p>
            <a:p>
              <a:pPr algn="ctr"/>
              <a:endParaRPr lang="en-US" dirty="0"/>
            </a:p>
          </p:txBody>
        </p:sp>
        <p:sp>
          <p:nvSpPr>
            <p:cNvPr id="33" name="Cylinder 32">
              <a:extLst>
                <a:ext uri="{FF2B5EF4-FFF2-40B4-BE49-F238E27FC236}">
                  <a16:creationId xmlns:a16="http://schemas.microsoft.com/office/drawing/2014/main" id="{5539E955-3916-41C4-B2DA-2E5CC584DBB6}"/>
                </a:ext>
              </a:extLst>
            </p:cNvPr>
            <p:cNvSpPr/>
            <p:nvPr/>
          </p:nvSpPr>
          <p:spPr>
            <a:xfrm>
              <a:off x="2815291" y="4796539"/>
              <a:ext cx="564682" cy="1162666"/>
            </a:xfrm>
            <a:prstGeom prst="ca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d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534DBD2-36B1-46E3-9A1B-D9F51865D845}"/>
                </a:ext>
              </a:extLst>
            </p:cNvPr>
            <p:cNvCxnSpPr/>
            <p:nvPr/>
          </p:nvCxnSpPr>
          <p:spPr>
            <a:xfrm flipV="1">
              <a:off x="3440784" y="2683537"/>
              <a:ext cx="395925" cy="40075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452F1F3-CF25-46F3-8D45-181D4A10F9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6059" y="2520930"/>
              <a:ext cx="1573" cy="50537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8FF4FAC4-5CF2-4EE8-9A40-66563DADFF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25649" y="2773618"/>
              <a:ext cx="344725" cy="3147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F3E6AF4E-7E22-41BF-B872-BC5540BBE8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86606" y="3389148"/>
              <a:ext cx="47808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09C479C-2675-4E9B-872B-3C56D580063F}"/>
                </a:ext>
              </a:extLst>
            </p:cNvPr>
            <p:cNvCxnSpPr>
              <a:cxnSpLocks/>
            </p:cNvCxnSpPr>
            <p:nvPr/>
          </p:nvCxnSpPr>
          <p:spPr>
            <a:xfrm>
              <a:off x="3454649" y="3651875"/>
              <a:ext cx="390287" cy="35297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C6D75F1C-B9F9-48B4-9DE1-C34180F0F1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08181" y="3692680"/>
              <a:ext cx="362193" cy="34260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B50415A2-A394-43FF-932B-B64C4A63C5C5}"/>
                </a:ext>
              </a:extLst>
            </p:cNvPr>
            <p:cNvCxnSpPr>
              <a:cxnSpLocks/>
            </p:cNvCxnSpPr>
            <p:nvPr/>
          </p:nvCxnSpPr>
          <p:spPr>
            <a:xfrm>
              <a:off x="3096059" y="3754723"/>
              <a:ext cx="0" cy="49676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F297253-90C1-49D3-9138-5AD2150EF34B}"/>
                </a:ext>
              </a:extLst>
            </p:cNvPr>
            <p:cNvSpPr txBox="1"/>
            <p:nvPr/>
          </p:nvSpPr>
          <p:spPr>
            <a:xfrm>
              <a:off x="2946018" y="217801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en-US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79A3715-92E9-4938-A63E-45BAB5085226}"/>
                </a:ext>
              </a:extLst>
            </p:cNvPr>
            <p:cNvSpPr txBox="1"/>
            <p:nvPr/>
          </p:nvSpPr>
          <p:spPr>
            <a:xfrm>
              <a:off x="3814703" y="244215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4AB3F38-9C38-476F-B331-B6AC901B9A3F}"/>
                </a:ext>
              </a:extLst>
            </p:cNvPr>
            <p:cNvSpPr txBox="1"/>
            <p:nvPr/>
          </p:nvSpPr>
          <p:spPr>
            <a:xfrm>
              <a:off x="2946018" y="418168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en-US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8810BAA-3DB0-4D0F-B837-D585074B8CF4}"/>
                </a:ext>
              </a:extLst>
            </p:cNvPr>
            <p:cNvSpPr txBox="1"/>
            <p:nvPr/>
          </p:nvSpPr>
          <p:spPr>
            <a:xfrm>
              <a:off x="1886524" y="316008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en-US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BAF26B7-BCE5-4712-9A97-D02323350729}"/>
                </a:ext>
              </a:extLst>
            </p:cNvPr>
            <p:cNvSpPr txBox="1"/>
            <p:nvPr/>
          </p:nvSpPr>
          <p:spPr>
            <a:xfrm>
              <a:off x="3811113" y="244215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A05DC2C-1F53-418A-A933-0660C3BD0501}"/>
                </a:ext>
              </a:extLst>
            </p:cNvPr>
            <p:cNvSpPr txBox="1"/>
            <p:nvPr/>
          </p:nvSpPr>
          <p:spPr>
            <a:xfrm>
              <a:off x="3798311" y="391648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31CB008-4C4B-4352-906F-FC993425F41C}"/>
                </a:ext>
              </a:extLst>
            </p:cNvPr>
            <p:cNvSpPr txBox="1"/>
            <p:nvPr/>
          </p:nvSpPr>
          <p:spPr>
            <a:xfrm>
              <a:off x="2155280" y="243439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1F4A009-4067-4C06-AB0B-1627486264B1}"/>
                </a:ext>
              </a:extLst>
            </p:cNvPr>
            <p:cNvSpPr txBox="1"/>
            <p:nvPr/>
          </p:nvSpPr>
          <p:spPr>
            <a:xfrm>
              <a:off x="2153758" y="3969486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EEEE4AB-B9E1-48D0-B312-8DD3692C2927}"/>
                </a:ext>
              </a:extLst>
            </p:cNvPr>
            <p:cNvSpPr txBox="1"/>
            <p:nvPr/>
          </p:nvSpPr>
          <p:spPr>
            <a:xfrm>
              <a:off x="3948352" y="5233510"/>
              <a:ext cx="3103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Liquid scintillator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n detector</a:t>
              </a:r>
              <a:endParaRPr lang="en-US" dirty="0"/>
            </a:p>
          </p:txBody>
        </p:sp>
        <p:sp>
          <p:nvSpPr>
            <p:cNvPr id="58" name="Cylinder 57">
              <a:extLst>
                <a:ext uri="{FF2B5EF4-FFF2-40B4-BE49-F238E27FC236}">
                  <a16:creationId xmlns:a16="http://schemas.microsoft.com/office/drawing/2014/main" id="{8F2DE06D-7ACD-4CE7-9EC4-7861DC3BF164}"/>
                </a:ext>
              </a:extLst>
            </p:cNvPr>
            <p:cNvSpPr/>
            <p:nvPr/>
          </p:nvSpPr>
          <p:spPr>
            <a:xfrm>
              <a:off x="2820468" y="735161"/>
              <a:ext cx="564682" cy="1005599"/>
            </a:xfrm>
            <a:prstGeom prst="ca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d</a:t>
              </a:r>
            </a:p>
            <a:p>
              <a:pPr algn="ctr"/>
              <a:endParaRPr lang="en-US" dirty="0"/>
            </a:p>
          </p:txBody>
        </p:sp>
        <p:sp>
          <p:nvSpPr>
            <p:cNvPr id="59" name="Cylinder 58">
              <a:extLst>
                <a:ext uri="{FF2B5EF4-FFF2-40B4-BE49-F238E27FC236}">
                  <a16:creationId xmlns:a16="http://schemas.microsoft.com/office/drawing/2014/main" id="{21D806AF-3ECB-4600-B45A-3C1022BA35B9}"/>
                </a:ext>
              </a:extLst>
            </p:cNvPr>
            <p:cNvSpPr/>
            <p:nvPr/>
          </p:nvSpPr>
          <p:spPr>
            <a:xfrm>
              <a:off x="2815291" y="4796539"/>
              <a:ext cx="564682" cy="282651"/>
            </a:xfrm>
            <a:prstGeom prst="can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  <a:p>
              <a:pPr algn="ctr"/>
              <a:endParaRPr lang="en-US" b="1" dirty="0">
                <a:solidFill>
                  <a:schemeClr val="bg1"/>
                </a:solidFill>
              </a:endParaRPr>
            </a:p>
            <a:p>
              <a:pPr algn="ctr"/>
              <a:endParaRPr lang="en-US" dirty="0"/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7C3B7B9E-A23E-4FF8-A6FB-590E239BAB5C}"/>
              </a:ext>
            </a:extLst>
          </p:cNvPr>
          <p:cNvSpPr txBox="1"/>
          <p:nvPr/>
        </p:nvSpPr>
        <p:spPr>
          <a:xfrm>
            <a:off x="290004" y="56195"/>
            <a:ext cx="63285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Gamma beam intensity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78A9B087-DAA4-4457-A7DC-497FA62440E1}"/>
                  </a:ext>
                </a:extLst>
              </p:cNvPr>
              <p:cNvSpPr txBox="1"/>
              <p:nvPr/>
            </p:nvSpPr>
            <p:spPr>
              <a:xfrm>
                <a:off x="8448599" y="5330992"/>
                <a:ext cx="2529795" cy="526811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𝑔𝑎𝑚𝑚𝑎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2.2 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𝑀𝑒𝑉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78A9B087-DAA4-4457-A7DC-497FA62440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8599" y="5330992"/>
                <a:ext cx="2529795" cy="52681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DC2D6E9A-0CA0-4904-8539-672C1D376DEF}"/>
                  </a:ext>
                </a:extLst>
              </p:cNvPr>
              <p:cNvSpPr txBox="1"/>
              <p:nvPr/>
            </p:nvSpPr>
            <p:spPr>
              <a:xfrm>
                <a:off x="8126223" y="1388208"/>
                <a:ext cx="3478325" cy="384721"/>
              </a:xfrm>
              <a:prstGeom prst="rect">
                <a:avLst/>
              </a:prstGeom>
              <a:noFill/>
              <a:ln w="57150">
                <a:solidFill>
                  <a:srgbClr val="31EF36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5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500" b="0" i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sz="2500" b="0" i="0" smtClean="0">
                          <a:latin typeface="Cambria Math" panose="02040503050406030204" pitchFamily="18" charset="0"/>
                        </a:rPr>
                        <m:t>+2.2 </m:t>
                      </m:r>
                      <m:r>
                        <m:rPr>
                          <m:sty m:val="p"/>
                        </m:rPr>
                        <a:rPr lang="en-US" sz="2500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DC2D6E9A-0CA0-4904-8539-672C1D376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6223" y="1388208"/>
                <a:ext cx="3478325" cy="384721"/>
              </a:xfrm>
              <a:prstGeom prst="rect">
                <a:avLst/>
              </a:prstGeom>
              <a:blipFill>
                <a:blip r:embed="rId3"/>
                <a:stretch>
                  <a:fillRect l="-862" r="-517" b="-13889"/>
                </a:stretch>
              </a:blipFill>
              <a:ln w="57150">
                <a:solidFill>
                  <a:srgbClr val="31EF3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5" name="Picture 104">
            <a:extLst>
              <a:ext uri="{FF2B5EF4-FFF2-40B4-BE49-F238E27FC236}">
                <a16:creationId xmlns:a16="http://schemas.microsoft.com/office/drawing/2014/main" id="{07910AD1-1818-4582-A3CC-2DC9A6634BF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9114" y="103521"/>
            <a:ext cx="685862" cy="533965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22AF6D97-259A-429B-82D6-00263B049380}"/>
              </a:ext>
            </a:extLst>
          </p:cNvPr>
          <p:cNvSpPr txBox="1"/>
          <p:nvPr/>
        </p:nvSpPr>
        <p:spPr>
          <a:xfrm>
            <a:off x="7860062" y="773726"/>
            <a:ext cx="401064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deuterium photodisintegration </a:t>
            </a: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9A53CA-4BCB-422F-8D64-F0AC5A30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1776" y="6407286"/>
            <a:ext cx="2743200" cy="365125"/>
          </a:xfrm>
        </p:spPr>
        <p:txBody>
          <a:bodyPr/>
          <a:lstStyle/>
          <a:p>
            <a:fld id="{8C5F8E8F-E5F5-45AA-9AD4-C831C5AC1D79}" type="slidenum">
              <a:rPr lang="en-US" smtClean="0"/>
              <a:t>31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A4F2B8B-DE0A-4C00-A0DD-E6215D205A8B}"/>
                  </a:ext>
                </a:extLst>
              </p:cNvPr>
              <p:cNvSpPr txBox="1"/>
              <p:nvPr/>
            </p:nvSpPr>
            <p:spPr>
              <a:xfrm>
                <a:off x="8372214" y="6017344"/>
                <a:ext cx="2814104" cy="688137"/>
              </a:xfrm>
              <a:prstGeom prst="rect">
                <a:avLst/>
              </a:prstGeom>
              <a:noFill/>
              <a:ln w="57150">
                <a:solidFill>
                  <a:srgbClr val="31EF36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50" b="0" i="1" smtClean="0">
                          <a:latin typeface="Cambria Math" panose="02040503050406030204" pitchFamily="18" charset="0"/>
                        </a:rPr>
                        <m:t>𝑁𝑟</m:t>
                      </m:r>
                      <m:r>
                        <a:rPr lang="en-US" sz="215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15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215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150" b="0" i="1" smtClean="0">
                          <a:latin typeface="Cambria Math" panose="02040503050406030204" pitchFamily="18" charset="0"/>
                        </a:rPr>
                        <m:t>𝑛𝑒𝑢𝑡𝑟𝑜𝑛𝑠</m:t>
                      </m:r>
                      <m:r>
                        <a:rPr lang="en-US" sz="2150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2150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5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1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21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215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15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150" b="0" i="1" smtClean="0">
                              <a:latin typeface="Cambria Math" panose="02040503050406030204" pitchFamily="18" charset="0"/>
                            </a:rPr>
                            <m:t>𝑝h𝑜𝑡𝑜𝑑𝑖𝑠</m:t>
                          </m:r>
                        </m:sub>
                      </m:sSub>
                      <m:r>
                        <a:rPr lang="en-US" sz="21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1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1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21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1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1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en-US" sz="215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A4F2B8B-DE0A-4C00-A0DD-E6215D205A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2214" y="6017344"/>
                <a:ext cx="2814104" cy="688137"/>
              </a:xfrm>
              <a:prstGeom prst="rect">
                <a:avLst/>
              </a:prstGeom>
              <a:blipFill>
                <a:blip r:embed="rId5"/>
                <a:stretch>
                  <a:fillRect b="-6557"/>
                </a:stretch>
              </a:blipFill>
              <a:ln w="57150">
                <a:solidFill>
                  <a:srgbClr val="31EF3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BB41356-04AD-433B-84E5-A6A6326F74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807" y="1960692"/>
            <a:ext cx="4503159" cy="320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959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F420ADD-B876-47E5-853E-1576F09D77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" t="7153" r="3127" b="6288"/>
          <a:stretch/>
        </p:blipFill>
        <p:spPr>
          <a:xfrm>
            <a:off x="319534" y="3457766"/>
            <a:ext cx="4610247" cy="31699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687D51-53A7-44CC-9D12-EAE5F345E1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0" t="7907" b="6289"/>
          <a:stretch/>
        </p:blipFill>
        <p:spPr>
          <a:xfrm>
            <a:off x="7387412" y="3485414"/>
            <a:ext cx="4790071" cy="31423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CF009F-8317-4D98-87C4-89C0D352A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" t="7854" r="-3288" b="5852"/>
          <a:stretch/>
        </p:blipFill>
        <p:spPr>
          <a:xfrm>
            <a:off x="319534" y="66008"/>
            <a:ext cx="4912645" cy="3169952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7ED0BFEB-CEB6-42E5-B91C-A20C76D10897}"/>
              </a:ext>
            </a:extLst>
          </p:cNvPr>
          <p:cNvSpPr/>
          <p:nvPr/>
        </p:nvSpPr>
        <p:spPr>
          <a:xfrm>
            <a:off x="5366658" y="1026632"/>
            <a:ext cx="1458685" cy="100148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0261F0-046A-4CEF-A7E2-C5215F960C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" t="8294" r="-750" b="6786"/>
          <a:stretch/>
        </p:blipFill>
        <p:spPr>
          <a:xfrm>
            <a:off x="7264838" y="96281"/>
            <a:ext cx="4912645" cy="3098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84091EB-C9A7-4B63-8690-ADD4B16DABB9}"/>
              </a:ext>
            </a:extLst>
          </p:cNvPr>
          <p:cNvSpPr/>
          <p:nvPr/>
        </p:nvSpPr>
        <p:spPr>
          <a:xfrm>
            <a:off x="1447801" y="435429"/>
            <a:ext cx="1534884" cy="8273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97D3C8-10F6-4241-9F11-E8436602FA00}"/>
              </a:ext>
            </a:extLst>
          </p:cNvPr>
          <p:cNvSpPr/>
          <p:nvPr/>
        </p:nvSpPr>
        <p:spPr>
          <a:xfrm>
            <a:off x="2775857" y="1367462"/>
            <a:ext cx="990600" cy="13213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2F8AD4-FA86-4F5A-945E-A6016AF615C3}"/>
              </a:ext>
            </a:extLst>
          </p:cNvPr>
          <p:cNvSpPr/>
          <p:nvPr/>
        </p:nvSpPr>
        <p:spPr>
          <a:xfrm>
            <a:off x="5366657" y="2541392"/>
            <a:ext cx="1458686" cy="1775215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 can be easily subtracted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</a:p>
          <a:p>
            <a:pPr algn="ctr"/>
            <a:r>
              <a:rPr lang="en-US" sz="2500" b="1" dirty="0">
                <a:solidFill>
                  <a:srgbClr val="FF090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MeV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FA1DBD9-502E-46C5-9333-4F8515A57759}"/>
              </a:ext>
            </a:extLst>
          </p:cNvPr>
          <p:cNvSpPr/>
          <p:nvPr/>
        </p:nvSpPr>
        <p:spPr>
          <a:xfrm>
            <a:off x="5366657" y="4829882"/>
            <a:ext cx="1458686" cy="100148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D9557E-378D-43C7-882B-2E31F04CFEC4}"/>
              </a:ext>
            </a:extLst>
          </p:cNvPr>
          <p:cNvCxnSpPr>
            <a:cxnSpLocks/>
          </p:cNvCxnSpPr>
          <p:nvPr/>
        </p:nvCxnSpPr>
        <p:spPr>
          <a:xfrm>
            <a:off x="2472148" y="3572933"/>
            <a:ext cx="7429" cy="2904067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0A095B6-A0DC-4176-B3FC-CEDFF4998BA2}"/>
              </a:ext>
            </a:extLst>
          </p:cNvPr>
          <p:cNvCxnSpPr>
            <a:cxnSpLocks/>
          </p:cNvCxnSpPr>
          <p:nvPr/>
        </p:nvCxnSpPr>
        <p:spPr>
          <a:xfrm>
            <a:off x="9516415" y="3572775"/>
            <a:ext cx="7429" cy="2904067"/>
          </a:xfrm>
          <a:prstGeom prst="line">
            <a:avLst/>
          </a:prstGeom>
          <a:ln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8CCF747-3E4D-467B-BE94-47AF2735C38A}"/>
              </a:ext>
            </a:extLst>
          </p:cNvPr>
          <p:cNvSpPr txBox="1"/>
          <p:nvPr/>
        </p:nvSpPr>
        <p:spPr>
          <a:xfrm>
            <a:off x="1142500" y="3572775"/>
            <a:ext cx="1111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Upstream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174629-6950-4209-BD01-8C74ED8115A4}"/>
              </a:ext>
            </a:extLst>
          </p:cNvPr>
          <p:cNvSpPr txBox="1"/>
          <p:nvPr/>
        </p:nvSpPr>
        <p:spPr>
          <a:xfrm>
            <a:off x="2775857" y="3572775"/>
            <a:ext cx="138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Downstream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4F19A6-F1B9-4CCF-836E-29B3B676FFE6}"/>
              </a:ext>
            </a:extLst>
          </p:cNvPr>
          <p:cNvSpPr txBox="1"/>
          <p:nvPr/>
        </p:nvSpPr>
        <p:spPr>
          <a:xfrm>
            <a:off x="8054995" y="4655476"/>
            <a:ext cx="1111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Upstream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60F99F-8A41-4577-87B3-E9AC7329EF15}"/>
              </a:ext>
            </a:extLst>
          </p:cNvPr>
          <p:cNvSpPr txBox="1"/>
          <p:nvPr/>
        </p:nvSpPr>
        <p:spPr>
          <a:xfrm>
            <a:off x="9807743" y="4645216"/>
            <a:ext cx="138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Downstream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EFC2AB-E3BD-4D97-AC65-6809FEF393D7}"/>
              </a:ext>
            </a:extLst>
          </p:cNvPr>
          <p:cNvSpPr txBox="1"/>
          <p:nvPr/>
        </p:nvSpPr>
        <p:spPr>
          <a:xfrm rot="16200000">
            <a:off x="-1189623" y="951698"/>
            <a:ext cx="271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Downstream Energy [MeV]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92F12F-3A1C-4C1A-B54E-4ACB9A9076FE}"/>
              </a:ext>
            </a:extLst>
          </p:cNvPr>
          <p:cNvSpPr txBox="1"/>
          <p:nvPr/>
        </p:nvSpPr>
        <p:spPr>
          <a:xfrm rot="16200000">
            <a:off x="5770199" y="951698"/>
            <a:ext cx="271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Downstream Energy [MeV]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8F0A83-6073-48F5-A244-6A576C5E5CA9}"/>
              </a:ext>
            </a:extLst>
          </p:cNvPr>
          <p:cNvSpPr txBox="1"/>
          <p:nvPr/>
        </p:nvSpPr>
        <p:spPr>
          <a:xfrm>
            <a:off x="2775857" y="3146860"/>
            <a:ext cx="271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Upstream Energy [MeV]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489290-4AF6-40DF-A110-7C9FCEACFEE3}"/>
              </a:ext>
            </a:extLst>
          </p:cNvPr>
          <p:cNvSpPr txBox="1"/>
          <p:nvPr/>
        </p:nvSpPr>
        <p:spPr>
          <a:xfrm>
            <a:off x="9782447" y="3119212"/>
            <a:ext cx="271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Upstream Energy [MeV]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2FEB2C-8F4C-4A4D-BFA3-26E1A09B285A}"/>
              </a:ext>
            </a:extLst>
          </p:cNvPr>
          <p:cNvSpPr txBox="1"/>
          <p:nvPr/>
        </p:nvSpPr>
        <p:spPr>
          <a:xfrm rot="16200000">
            <a:off x="-1208643" y="4341616"/>
            <a:ext cx="271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Coincidence Energy [MeV]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786B28-DDFF-40AC-8EBC-04AD7D10DE5D}"/>
              </a:ext>
            </a:extLst>
          </p:cNvPr>
          <p:cNvSpPr txBox="1"/>
          <p:nvPr/>
        </p:nvSpPr>
        <p:spPr>
          <a:xfrm rot="16200000">
            <a:off x="5896926" y="4348855"/>
            <a:ext cx="271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Coincidence Energy [MeV]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DC4D15-2111-44ED-958E-DE0D8AA3B92E}"/>
              </a:ext>
            </a:extLst>
          </p:cNvPr>
          <p:cNvSpPr txBox="1"/>
          <p:nvPr/>
        </p:nvSpPr>
        <p:spPr>
          <a:xfrm>
            <a:off x="4412703" y="6566266"/>
            <a:ext cx="783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Strip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A94510F-7766-413E-AF5E-F3DBF281F715}"/>
              </a:ext>
            </a:extLst>
          </p:cNvPr>
          <p:cNvSpPr txBox="1"/>
          <p:nvPr/>
        </p:nvSpPr>
        <p:spPr>
          <a:xfrm>
            <a:off x="11480580" y="6566266"/>
            <a:ext cx="783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Strip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CDED23-2917-4D7C-897C-A53C8E7E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8E8F-E5F5-45AA-9AD4-C831C5AC1D7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476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F96B6-DEF9-471E-91F1-F62112C1B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8E8F-E5F5-45AA-9AD4-C831C5AC1D79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86B157-C97F-48D5-BA4B-BE132B9783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6827" b="6015"/>
          <a:stretch/>
        </p:blipFill>
        <p:spPr>
          <a:xfrm>
            <a:off x="7423776" y="3429000"/>
            <a:ext cx="4768224" cy="32076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363444-15DB-4858-9B7E-86E731F50B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" t="8592" r="5038" b="6052"/>
          <a:stretch/>
        </p:blipFill>
        <p:spPr>
          <a:xfrm>
            <a:off x="262508" y="3514648"/>
            <a:ext cx="4505715" cy="31219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F7F5A9-4F54-48EE-A855-A1C250D9E6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" t="7906" r="5038" b="6733"/>
          <a:stretch/>
        </p:blipFill>
        <p:spPr>
          <a:xfrm>
            <a:off x="262508" y="146399"/>
            <a:ext cx="4505715" cy="31219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F2F93E-04EC-4FDD-966B-EBB5F5F9A7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7905" b="6617"/>
          <a:stretch/>
        </p:blipFill>
        <p:spPr>
          <a:xfrm>
            <a:off x="7423777" y="146400"/>
            <a:ext cx="4768223" cy="314577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8498B10-3788-4255-8131-494B73107661}"/>
              </a:ext>
            </a:extLst>
          </p:cNvPr>
          <p:cNvSpPr/>
          <p:nvPr/>
        </p:nvSpPr>
        <p:spPr>
          <a:xfrm>
            <a:off x="1513116" y="751114"/>
            <a:ext cx="1534884" cy="9222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AD1D7A-C1E4-44BB-8C6C-F5F12B107513}"/>
              </a:ext>
            </a:extLst>
          </p:cNvPr>
          <p:cNvSpPr/>
          <p:nvPr/>
        </p:nvSpPr>
        <p:spPr>
          <a:xfrm>
            <a:off x="2662397" y="1785257"/>
            <a:ext cx="1114946" cy="10232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259CE3BC-6FE5-4B02-8B0B-8FCB19A25EB9}"/>
              </a:ext>
            </a:extLst>
          </p:cNvPr>
          <p:cNvSpPr/>
          <p:nvPr/>
        </p:nvSpPr>
        <p:spPr>
          <a:xfrm>
            <a:off x="5366658" y="1026632"/>
            <a:ext cx="1458685" cy="100148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6D3398-EE49-4F45-8D8F-EC00C77F72B4}"/>
              </a:ext>
            </a:extLst>
          </p:cNvPr>
          <p:cNvSpPr/>
          <p:nvPr/>
        </p:nvSpPr>
        <p:spPr>
          <a:xfrm>
            <a:off x="5366657" y="2541392"/>
            <a:ext cx="1458686" cy="1775215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</a:p>
          <a:p>
            <a:pPr algn="ctr"/>
            <a:r>
              <a:rPr lang="en-US" sz="2500" b="1" dirty="0">
                <a:solidFill>
                  <a:srgbClr val="FF090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4.5 MeV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0965BFFF-9860-4CFC-83C0-880A642CBAF5}"/>
              </a:ext>
            </a:extLst>
          </p:cNvPr>
          <p:cNvSpPr/>
          <p:nvPr/>
        </p:nvSpPr>
        <p:spPr>
          <a:xfrm>
            <a:off x="5366657" y="4829882"/>
            <a:ext cx="1458686" cy="100148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35C6F72-3FBB-4DAD-A682-CF24B49745DF}"/>
              </a:ext>
            </a:extLst>
          </p:cNvPr>
          <p:cNvCxnSpPr>
            <a:cxnSpLocks/>
          </p:cNvCxnSpPr>
          <p:nvPr/>
        </p:nvCxnSpPr>
        <p:spPr>
          <a:xfrm>
            <a:off x="2409391" y="3589614"/>
            <a:ext cx="7429" cy="2904067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14977A3-901E-4858-8609-B974C4522D49}"/>
              </a:ext>
            </a:extLst>
          </p:cNvPr>
          <p:cNvCxnSpPr>
            <a:cxnSpLocks/>
          </p:cNvCxnSpPr>
          <p:nvPr/>
        </p:nvCxnSpPr>
        <p:spPr>
          <a:xfrm>
            <a:off x="9584148" y="3565827"/>
            <a:ext cx="7429" cy="2904067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8CF66D9-2051-4D1D-B74C-BA5A53F9D544}"/>
              </a:ext>
            </a:extLst>
          </p:cNvPr>
          <p:cNvSpPr txBox="1"/>
          <p:nvPr/>
        </p:nvSpPr>
        <p:spPr>
          <a:xfrm>
            <a:off x="1142500" y="3572775"/>
            <a:ext cx="1111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Upstream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BED072-425A-4F4A-926B-D15CE3D70205}"/>
              </a:ext>
            </a:extLst>
          </p:cNvPr>
          <p:cNvSpPr txBox="1"/>
          <p:nvPr/>
        </p:nvSpPr>
        <p:spPr>
          <a:xfrm>
            <a:off x="8085540" y="4961293"/>
            <a:ext cx="1111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Upstream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660764-FDE7-455E-9A3D-6DE6D657AC4C}"/>
              </a:ext>
            </a:extLst>
          </p:cNvPr>
          <p:cNvSpPr txBox="1"/>
          <p:nvPr/>
        </p:nvSpPr>
        <p:spPr>
          <a:xfrm>
            <a:off x="2775857" y="3572775"/>
            <a:ext cx="138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Downstream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F8ADB1-9B55-4CE9-88E3-CA153C25A99C}"/>
              </a:ext>
            </a:extLst>
          </p:cNvPr>
          <p:cNvSpPr txBox="1"/>
          <p:nvPr/>
        </p:nvSpPr>
        <p:spPr>
          <a:xfrm>
            <a:off x="9966303" y="4961293"/>
            <a:ext cx="138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Downstream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CC039B-D9E8-4F59-91A5-683D87C67A96}"/>
              </a:ext>
            </a:extLst>
          </p:cNvPr>
          <p:cNvSpPr txBox="1"/>
          <p:nvPr/>
        </p:nvSpPr>
        <p:spPr>
          <a:xfrm rot="16200000">
            <a:off x="-1189623" y="1013215"/>
            <a:ext cx="271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Downstream Energy [MeV]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BDF0A3-12B5-4DDB-82A8-D142858D5317}"/>
              </a:ext>
            </a:extLst>
          </p:cNvPr>
          <p:cNvSpPr txBox="1"/>
          <p:nvPr/>
        </p:nvSpPr>
        <p:spPr>
          <a:xfrm rot="16200000">
            <a:off x="5902442" y="1042980"/>
            <a:ext cx="271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Downstream Energy [MeV]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EAE758-60F5-4DD0-B7D4-1C98416C80B7}"/>
              </a:ext>
            </a:extLst>
          </p:cNvPr>
          <p:cNvSpPr txBox="1"/>
          <p:nvPr/>
        </p:nvSpPr>
        <p:spPr>
          <a:xfrm>
            <a:off x="2648856" y="3205158"/>
            <a:ext cx="271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Upstream Energy [MeV]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BB390E-5E6F-4015-8D29-7C4D1FA54B8B}"/>
              </a:ext>
            </a:extLst>
          </p:cNvPr>
          <p:cNvSpPr txBox="1"/>
          <p:nvPr/>
        </p:nvSpPr>
        <p:spPr>
          <a:xfrm>
            <a:off x="9807888" y="3195039"/>
            <a:ext cx="271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Upstream Energy [MeV]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E05E39-3E28-4264-8ED2-E90EB25D236D}"/>
              </a:ext>
            </a:extLst>
          </p:cNvPr>
          <p:cNvSpPr txBox="1"/>
          <p:nvPr/>
        </p:nvSpPr>
        <p:spPr>
          <a:xfrm rot="16200000">
            <a:off x="-1208643" y="4341616"/>
            <a:ext cx="271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Coincidence Energy [MeV]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7B4DEE-CAA1-48A6-A2E2-EE53489A246B}"/>
              </a:ext>
            </a:extLst>
          </p:cNvPr>
          <p:cNvSpPr txBox="1"/>
          <p:nvPr/>
        </p:nvSpPr>
        <p:spPr>
          <a:xfrm rot="16200000">
            <a:off x="5956276" y="4341616"/>
            <a:ext cx="271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Coincidence Energy [MeV]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ED2117-7D73-4A39-B5BA-D537516BDA17}"/>
              </a:ext>
            </a:extLst>
          </p:cNvPr>
          <p:cNvSpPr txBox="1"/>
          <p:nvPr/>
        </p:nvSpPr>
        <p:spPr>
          <a:xfrm>
            <a:off x="4243035" y="6552198"/>
            <a:ext cx="783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Strip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D1EBD18-07BB-43B8-9524-14F99547136D}"/>
              </a:ext>
            </a:extLst>
          </p:cNvPr>
          <p:cNvSpPr txBox="1"/>
          <p:nvPr/>
        </p:nvSpPr>
        <p:spPr>
          <a:xfrm>
            <a:off x="11435442" y="6519446"/>
            <a:ext cx="783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Strip </a:t>
            </a:r>
          </a:p>
        </p:txBody>
      </p:sp>
    </p:spTree>
    <p:extLst>
      <p:ext uri="{BB962C8B-B14F-4D97-AF65-F5344CB8AC3E}">
        <p14:creationId xmlns:p14="http://schemas.microsoft.com/office/powerpoint/2010/main" val="33693310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2BA959-FE3B-404A-8F56-28752365BF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" t="8907" r="4779" b="5954"/>
          <a:stretch/>
        </p:blipFill>
        <p:spPr>
          <a:xfrm>
            <a:off x="312373" y="3552367"/>
            <a:ext cx="4383164" cy="30499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45FADF-5A80-49CB-9233-FA2157CD24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7275" b="5985"/>
          <a:stretch/>
        </p:blipFill>
        <p:spPr>
          <a:xfrm>
            <a:off x="7489370" y="3512610"/>
            <a:ext cx="4702630" cy="31294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3AB9D0-63EE-460D-BEF1-F35954086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8664" r="4889" b="6582"/>
          <a:stretch/>
        </p:blipFill>
        <p:spPr>
          <a:xfrm>
            <a:off x="267836" y="215897"/>
            <a:ext cx="4434793" cy="30524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AB5291-F031-4570-9544-BE64A034F1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" t="8664" b="6766"/>
          <a:stretch/>
        </p:blipFill>
        <p:spPr>
          <a:xfrm>
            <a:off x="7489370" y="215897"/>
            <a:ext cx="4702631" cy="30524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5E575F-8432-4F95-9ED0-6B9EDE5E1848}"/>
              </a:ext>
            </a:extLst>
          </p:cNvPr>
          <p:cNvSpPr/>
          <p:nvPr/>
        </p:nvSpPr>
        <p:spPr>
          <a:xfrm>
            <a:off x="1491343" y="466268"/>
            <a:ext cx="1905000" cy="10359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4F0431-48D0-4318-9AB9-CC7DAF60755B}"/>
              </a:ext>
            </a:extLst>
          </p:cNvPr>
          <p:cNvSpPr/>
          <p:nvPr/>
        </p:nvSpPr>
        <p:spPr>
          <a:xfrm>
            <a:off x="2542393" y="1752600"/>
            <a:ext cx="1664355" cy="10359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31B50E53-6CDB-4CD6-ADCD-DB10BB751FF8}"/>
              </a:ext>
            </a:extLst>
          </p:cNvPr>
          <p:cNvSpPr/>
          <p:nvPr/>
        </p:nvSpPr>
        <p:spPr>
          <a:xfrm>
            <a:off x="5366658" y="1026632"/>
            <a:ext cx="1458685" cy="100148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761991-EC3B-443F-8871-B32DBE4D62A1}"/>
              </a:ext>
            </a:extLst>
          </p:cNvPr>
          <p:cNvSpPr/>
          <p:nvPr/>
        </p:nvSpPr>
        <p:spPr>
          <a:xfrm>
            <a:off x="5366657" y="2541392"/>
            <a:ext cx="1458686" cy="1775215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Still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possible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</a:t>
            </a:r>
          </a:p>
          <a:p>
            <a:pPr algn="ctr"/>
            <a:r>
              <a:rPr lang="en-US" sz="2500" b="1" dirty="0">
                <a:solidFill>
                  <a:srgbClr val="FF090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MeV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DBC1943D-378C-4A31-B104-F6F3F25919ED}"/>
              </a:ext>
            </a:extLst>
          </p:cNvPr>
          <p:cNvSpPr/>
          <p:nvPr/>
        </p:nvSpPr>
        <p:spPr>
          <a:xfrm>
            <a:off x="5366657" y="4829882"/>
            <a:ext cx="1458686" cy="100148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935454B-036E-4477-95F5-8C0A4FCFFF59}"/>
              </a:ext>
            </a:extLst>
          </p:cNvPr>
          <p:cNvCxnSpPr>
            <a:cxnSpLocks/>
          </p:cNvCxnSpPr>
          <p:nvPr/>
        </p:nvCxnSpPr>
        <p:spPr>
          <a:xfrm>
            <a:off x="2409391" y="3589614"/>
            <a:ext cx="7429" cy="2904067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F8CA693-2735-44E5-802C-FCCE33961D61}"/>
              </a:ext>
            </a:extLst>
          </p:cNvPr>
          <p:cNvCxnSpPr>
            <a:cxnSpLocks/>
          </p:cNvCxnSpPr>
          <p:nvPr/>
        </p:nvCxnSpPr>
        <p:spPr>
          <a:xfrm>
            <a:off x="9619176" y="3648131"/>
            <a:ext cx="7429" cy="2904067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CF61585-ED14-400C-A08A-C85984D743E8}"/>
              </a:ext>
            </a:extLst>
          </p:cNvPr>
          <p:cNvSpPr txBox="1"/>
          <p:nvPr/>
        </p:nvSpPr>
        <p:spPr>
          <a:xfrm>
            <a:off x="8085540" y="4961293"/>
            <a:ext cx="1111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Upstream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A85747-BDF3-4816-AB87-816D67875AA6}"/>
              </a:ext>
            </a:extLst>
          </p:cNvPr>
          <p:cNvSpPr txBox="1"/>
          <p:nvPr/>
        </p:nvSpPr>
        <p:spPr>
          <a:xfrm>
            <a:off x="10050662" y="4961293"/>
            <a:ext cx="138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Downstream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B25EA0-6568-44D9-ABB0-E24CC1A25220}"/>
              </a:ext>
            </a:extLst>
          </p:cNvPr>
          <p:cNvSpPr txBox="1"/>
          <p:nvPr/>
        </p:nvSpPr>
        <p:spPr>
          <a:xfrm>
            <a:off x="1222472" y="3540989"/>
            <a:ext cx="1111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Upstream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B787D3-A096-49C4-9AA7-50AEAAA88B24}"/>
              </a:ext>
            </a:extLst>
          </p:cNvPr>
          <p:cNvSpPr txBox="1"/>
          <p:nvPr/>
        </p:nvSpPr>
        <p:spPr>
          <a:xfrm>
            <a:off x="2443843" y="3540989"/>
            <a:ext cx="138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Downstream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A9EB21-9423-4B2A-BA75-12841D451145}"/>
              </a:ext>
            </a:extLst>
          </p:cNvPr>
          <p:cNvSpPr txBox="1"/>
          <p:nvPr/>
        </p:nvSpPr>
        <p:spPr>
          <a:xfrm rot="16200000">
            <a:off x="-1189623" y="1080948"/>
            <a:ext cx="271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Downstream Energy [MeV]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EB660A-3ED7-4E37-B46C-829746B48C7E}"/>
              </a:ext>
            </a:extLst>
          </p:cNvPr>
          <p:cNvSpPr txBox="1"/>
          <p:nvPr/>
        </p:nvSpPr>
        <p:spPr>
          <a:xfrm rot="16200000">
            <a:off x="5961193" y="1080948"/>
            <a:ext cx="271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Downstream Energy [MeV]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1FBCDB-7067-497A-A2C6-E9D9D45116B6}"/>
              </a:ext>
            </a:extLst>
          </p:cNvPr>
          <p:cNvSpPr txBox="1"/>
          <p:nvPr/>
        </p:nvSpPr>
        <p:spPr>
          <a:xfrm>
            <a:off x="2614387" y="3169744"/>
            <a:ext cx="271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Upstream Energy [MeV]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30497B-BB84-47F6-9EE8-3D010D48127E}"/>
              </a:ext>
            </a:extLst>
          </p:cNvPr>
          <p:cNvSpPr txBox="1"/>
          <p:nvPr/>
        </p:nvSpPr>
        <p:spPr>
          <a:xfrm>
            <a:off x="9840685" y="3226054"/>
            <a:ext cx="271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Upstream Energy [MeV]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1C4A86-A9C8-4739-9EF8-E86E857F4538}"/>
              </a:ext>
            </a:extLst>
          </p:cNvPr>
          <p:cNvSpPr txBox="1"/>
          <p:nvPr/>
        </p:nvSpPr>
        <p:spPr>
          <a:xfrm rot="16200000">
            <a:off x="-1208643" y="4341616"/>
            <a:ext cx="271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Coincidence Energy [MeV]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AE32AC-0F7E-4E8C-9583-A3659669ABE4}"/>
              </a:ext>
            </a:extLst>
          </p:cNvPr>
          <p:cNvSpPr txBox="1"/>
          <p:nvPr/>
        </p:nvSpPr>
        <p:spPr>
          <a:xfrm rot="16200000">
            <a:off x="6020211" y="4359367"/>
            <a:ext cx="271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Coincidence Energy [MeV]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9E2FA2-BBE3-4ABC-953B-32E35AB41466}"/>
              </a:ext>
            </a:extLst>
          </p:cNvPr>
          <p:cNvSpPr txBox="1"/>
          <p:nvPr/>
        </p:nvSpPr>
        <p:spPr>
          <a:xfrm>
            <a:off x="4206748" y="6552198"/>
            <a:ext cx="783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Strip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32CB07-5035-420F-8709-CEF1D7DBA3AC}"/>
              </a:ext>
            </a:extLst>
          </p:cNvPr>
          <p:cNvSpPr txBox="1"/>
          <p:nvPr/>
        </p:nvSpPr>
        <p:spPr>
          <a:xfrm>
            <a:off x="11473755" y="6552198"/>
            <a:ext cx="783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Strip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DBA79C-0623-48C0-92DB-07A734A77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8E8F-E5F5-45AA-9AD4-C831C5AC1D7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483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D4DEED14-5F26-4E33-BBEA-5843034A8F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" t="7125" r="5073" b="6348"/>
          <a:stretch/>
        </p:blipFill>
        <p:spPr>
          <a:xfrm>
            <a:off x="289582" y="3444334"/>
            <a:ext cx="4551856" cy="31946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8F71D8F-30E5-4E4F-89E1-1636049BB9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t="5766" r="4702" b="6083"/>
          <a:stretch/>
        </p:blipFill>
        <p:spPr>
          <a:xfrm>
            <a:off x="7395369" y="3382054"/>
            <a:ext cx="4551856" cy="33025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E3EF14-19F9-4C2A-889B-367D1A08A5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" t="7902" r="5072" b="6665"/>
          <a:stretch/>
        </p:blipFill>
        <p:spPr>
          <a:xfrm>
            <a:off x="259630" y="65199"/>
            <a:ext cx="4551855" cy="31542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EE70D6-5503-4685-B25E-15E101D1C1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t="9294" r="4333" b="5639"/>
          <a:stretch/>
        </p:blipFill>
        <p:spPr>
          <a:xfrm>
            <a:off x="7524839" y="1693688"/>
            <a:ext cx="2195590" cy="15088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D7B827-18D4-492B-A8D2-842BE9187D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" t="8997" r="4630" b="6279"/>
          <a:stretch/>
        </p:blipFill>
        <p:spPr>
          <a:xfrm>
            <a:off x="9751635" y="1693689"/>
            <a:ext cx="2195590" cy="15039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5670F7-BD99-4651-81D8-61390617A0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5" t="7785" r="4583" b="6445"/>
          <a:stretch/>
        </p:blipFill>
        <p:spPr>
          <a:xfrm>
            <a:off x="7524838" y="102662"/>
            <a:ext cx="2211739" cy="15426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F91224-4C29-485D-93BD-F074659D81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" t="9205" r="4467" b="6358"/>
          <a:stretch/>
        </p:blipFill>
        <p:spPr>
          <a:xfrm>
            <a:off x="9781513" y="141387"/>
            <a:ext cx="2165712" cy="150396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1C32D5-4FD5-440F-8B32-3694954CD782}"/>
              </a:ext>
            </a:extLst>
          </p:cNvPr>
          <p:cNvSpPr/>
          <p:nvPr/>
        </p:nvSpPr>
        <p:spPr>
          <a:xfrm>
            <a:off x="1992086" y="444076"/>
            <a:ext cx="1139464" cy="10359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B3F44B-717C-4F42-B97F-79DD3E56BCB8}"/>
              </a:ext>
            </a:extLst>
          </p:cNvPr>
          <p:cNvSpPr/>
          <p:nvPr/>
        </p:nvSpPr>
        <p:spPr>
          <a:xfrm>
            <a:off x="2440365" y="1600064"/>
            <a:ext cx="1790384" cy="1249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35B953-AAC1-4615-843B-71FA81994CF5}"/>
              </a:ext>
            </a:extLst>
          </p:cNvPr>
          <p:cNvSpPr/>
          <p:nvPr/>
        </p:nvSpPr>
        <p:spPr>
          <a:xfrm>
            <a:off x="8558546" y="187975"/>
            <a:ext cx="352979" cy="5946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238D95-0BB7-42E1-8B34-C7AE9E20948E}"/>
              </a:ext>
            </a:extLst>
          </p:cNvPr>
          <p:cNvSpPr/>
          <p:nvPr/>
        </p:nvSpPr>
        <p:spPr>
          <a:xfrm>
            <a:off x="8944864" y="1125187"/>
            <a:ext cx="394400" cy="3364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237F2D5-2EDC-4984-B4EC-BCB58E7C56C3}"/>
              </a:ext>
            </a:extLst>
          </p:cNvPr>
          <p:cNvSpPr/>
          <p:nvPr/>
        </p:nvSpPr>
        <p:spPr>
          <a:xfrm>
            <a:off x="10798630" y="235106"/>
            <a:ext cx="352979" cy="6115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EA3BDE7-2F1F-4807-9741-C6C2DD180862}"/>
              </a:ext>
            </a:extLst>
          </p:cNvPr>
          <p:cNvSpPr/>
          <p:nvPr/>
        </p:nvSpPr>
        <p:spPr>
          <a:xfrm>
            <a:off x="11300928" y="1142999"/>
            <a:ext cx="352979" cy="3015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5B642A9-6356-4AB0-9CE9-86517BC7D271}"/>
              </a:ext>
            </a:extLst>
          </p:cNvPr>
          <p:cNvSpPr/>
          <p:nvPr/>
        </p:nvSpPr>
        <p:spPr>
          <a:xfrm>
            <a:off x="8558546" y="1856813"/>
            <a:ext cx="352979" cy="5050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F7850E-7C6C-4E5C-ACA9-38CDBE7A5DB5}"/>
              </a:ext>
            </a:extLst>
          </p:cNvPr>
          <p:cNvSpPr/>
          <p:nvPr/>
        </p:nvSpPr>
        <p:spPr>
          <a:xfrm>
            <a:off x="9139487" y="2667881"/>
            <a:ext cx="352979" cy="2603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EEF62A7-17B6-4ABA-9D06-AEB537FA958A}"/>
              </a:ext>
            </a:extLst>
          </p:cNvPr>
          <p:cNvSpPr/>
          <p:nvPr/>
        </p:nvSpPr>
        <p:spPr>
          <a:xfrm>
            <a:off x="11040533" y="1758013"/>
            <a:ext cx="464055" cy="2701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E9E9201-6513-44B1-A5BA-52C6228763B1}"/>
              </a:ext>
            </a:extLst>
          </p:cNvPr>
          <p:cNvSpPr/>
          <p:nvPr/>
        </p:nvSpPr>
        <p:spPr>
          <a:xfrm>
            <a:off x="11245389" y="2714059"/>
            <a:ext cx="408518" cy="2701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BAAFB24-54AD-48AF-A2CB-AB15BBDC5D3A}"/>
              </a:ext>
            </a:extLst>
          </p:cNvPr>
          <p:cNvCxnSpPr>
            <a:cxnSpLocks/>
          </p:cNvCxnSpPr>
          <p:nvPr/>
        </p:nvCxnSpPr>
        <p:spPr>
          <a:xfrm>
            <a:off x="2409391" y="3589614"/>
            <a:ext cx="7429" cy="2904067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283E780-8538-4711-8AEA-604A51429ED1}"/>
              </a:ext>
            </a:extLst>
          </p:cNvPr>
          <p:cNvCxnSpPr>
            <a:cxnSpLocks/>
          </p:cNvCxnSpPr>
          <p:nvPr/>
        </p:nvCxnSpPr>
        <p:spPr>
          <a:xfrm>
            <a:off x="9663868" y="3543564"/>
            <a:ext cx="7429" cy="2904067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53844AC-22BA-4429-8E15-59899D03864A}"/>
              </a:ext>
            </a:extLst>
          </p:cNvPr>
          <p:cNvSpPr txBox="1"/>
          <p:nvPr/>
        </p:nvSpPr>
        <p:spPr>
          <a:xfrm>
            <a:off x="1142500" y="3572775"/>
            <a:ext cx="1111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Upstream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1F0D8C-A44F-4F91-A769-B4C963624EF5}"/>
              </a:ext>
            </a:extLst>
          </p:cNvPr>
          <p:cNvSpPr txBox="1"/>
          <p:nvPr/>
        </p:nvSpPr>
        <p:spPr>
          <a:xfrm>
            <a:off x="2775857" y="3572775"/>
            <a:ext cx="138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Downstream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46E895-23AD-4B1F-AC1C-3F25BC2D49C1}"/>
              </a:ext>
            </a:extLst>
          </p:cNvPr>
          <p:cNvSpPr txBox="1"/>
          <p:nvPr/>
        </p:nvSpPr>
        <p:spPr>
          <a:xfrm>
            <a:off x="8067029" y="4810932"/>
            <a:ext cx="1111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Upstream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0ABF9A-42F2-4B40-994D-31EDB12BA135}"/>
              </a:ext>
            </a:extLst>
          </p:cNvPr>
          <p:cNvSpPr txBox="1"/>
          <p:nvPr/>
        </p:nvSpPr>
        <p:spPr>
          <a:xfrm>
            <a:off x="9966303" y="4827294"/>
            <a:ext cx="138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Downstream</a:t>
            </a: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694DB443-1C3C-45DC-9C71-0E0E3221E30F}"/>
              </a:ext>
            </a:extLst>
          </p:cNvPr>
          <p:cNvSpPr/>
          <p:nvPr/>
        </p:nvSpPr>
        <p:spPr>
          <a:xfrm>
            <a:off x="5366658" y="1026632"/>
            <a:ext cx="1458685" cy="100148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BE7395E-0BD3-4E9E-803F-3ED56DEDD45D}"/>
              </a:ext>
            </a:extLst>
          </p:cNvPr>
          <p:cNvSpPr/>
          <p:nvPr/>
        </p:nvSpPr>
        <p:spPr>
          <a:xfrm>
            <a:off x="5366657" y="2541392"/>
            <a:ext cx="1458686" cy="1775215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Difficult to distinguish for</a:t>
            </a:r>
          </a:p>
          <a:p>
            <a:pPr algn="ctr"/>
            <a:r>
              <a:rPr lang="en-US" sz="2500" b="1" dirty="0">
                <a:solidFill>
                  <a:srgbClr val="FF090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3.7 MeV</a:t>
            </a: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2ED5A83C-DDD6-4DE3-904B-2C09E85BA923}"/>
              </a:ext>
            </a:extLst>
          </p:cNvPr>
          <p:cNvSpPr/>
          <p:nvPr/>
        </p:nvSpPr>
        <p:spPr>
          <a:xfrm>
            <a:off x="5366657" y="4829882"/>
            <a:ext cx="1458686" cy="100148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62C8929-15B3-4513-B3B4-57215F115087}"/>
              </a:ext>
            </a:extLst>
          </p:cNvPr>
          <p:cNvSpPr txBox="1"/>
          <p:nvPr/>
        </p:nvSpPr>
        <p:spPr>
          <a:xfrm rot="16200000">
            <a:off x="-1208675" y="955910"/>
            <a:ext cx="271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Downstream Energy [MeV]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4BC5EC-58E2-4AB1-AE5A-2E9658A5D840}"/>
              </a:ext>
            </a:extLst>
          </p:cNvPr>
          <p:cNvSpPr txBox="1"/>
          <p:nvPr/>
        </p:nvSpPr>
        <p:spPr>
          <a:xfrm rot="16200000">
            <a:off x="5965455" y="1013215"/>
            <a:ext cx="271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Downstream Energy [MeV]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88A00F4-A2A6-431B-8D3E-C278B9244000}"/>
              </a:ext>
            </a:extLst>
          </p:cNvPr>
          <p:cNvSpPr txBox="1"/>
          <p:nvPr/>
        </p:nvSpPr>
        <p:spPr>
          <a:xfrm>
            <a:off x="2691297" y="3161529"/>
            <a:ext cx="271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Upstream Energy [MeV]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E994E47-F912-475D-B9DD-EA0A929C0F4C}"/>
              </a:ext>
            </a:extLst>
          </p:cNvPr>
          <p:cNvSpPr txBox="1"/>
          <p:nvPr/>
        </p:nvSpPr>
        <p:spPr>
          <a:xfrm>
            <a:off x="9799451" y="3161529"/>
            <a:ext cx="271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Upstream Energy [MeV]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9439C42-1853-44ED-90FD-87FB6139581B}"/>
              </a:ext>
            </a:extLst>
          </p:cNvPr>
          <p:cNvSpPr txBox="1"/>
          <p:nvPr/>
        </p:nvSpPr>
        <p:spPr>
          <a:xfrm rot="16200000">
            <a:off x="-1208643" y="4341616"/>
            <a:ext cx="271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Coincidence Energy [MeV]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F37D5E4-A215-4F77-9522-E2C7E0BDA0A7}"/>
              </a:ext>
            </a:extLst>
          </p:cNvPr>
          <p:cNvSpPr txBox="1"/>
          <p:nvPr/>
        </p:nvSpPr>
        <p:spPr>
          <a:xfrm rot="16200000">
            <a:off x="5917640" y="4351152"/>
            <a:ext cx="271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Coincidence Energy [MeV]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111BA7E-B181-4E86-9A45-F2B20478B247}"/>
              </a:ext>
            </a:extLst>
          </p:cNvPr>
          <p:cNvSpPr txBox="1"/>
          <p:nvPr/>
        </p:nvSpPr>
        <p:spPr>
          <a:xfrm>
            <a:off x="4206748" y="6552198"/>
            <a:ext cx="783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Strip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8C9F3DD-D085-43C1-8352-7260C19D58DD}"/>
              </a:ext>
            </a:extLst>
          </p:cNvPr>
          <p:cNvSpPr txBox="1"/>
          <p:nvPr/>
        </p:nvSpPr>
        <p:spPr>
          <a:xfrm>
            <a:off x="11408228" y="6530479"/>
            <a:ext cx="783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Strip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EA3099-5A1E-4779-9FA4-96BBDB1DE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8E8F-E5F5-45AA-9AD4-C831C5AC1D7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992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E3E8E5-5223-4387-B22D-6E73031B0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5914" y="6356350"/>
            <a:ext cx="2743200" cy="365125"/>
          </a:xfrm>
        </p:spPr>
        <p:txBody>
          <a:bodyPr/>
          <a:lstStyle/>
          <a:p>
            <a:fld id="{8C5F8E8F-E5F5-45AA-9AD4-C831C5AC1D79}" type="slidenum">
              <a:rPr lang="en-US" smtClean="0"/>
              <a:t>36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2F81BC-D4C7-4731-B39A-94E0FD9B8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948" y="931966"/>
            <a:ext cx="8507052" cy="59260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156FA2-7420-431B-9BA1-8DB44B1E02D3}"/>
                  </a:ext>
                </a:extLst>
              </p:cNvPr>
              <p:cNvSpPr txBox="1"/>
              <p:nvPr/>
            </p:nvSpPr>
            <p:spPr>
              <a:xfrm>
                <a:off x="745233" y="3220824"/>
                <a:ext cx="2863076" cy="1348318"/>
              </a:xfrm>
              <a:prstGeom prst="rect">
                <a:avLst/>
              </a:prstGeom>
              <a:noFill/>
              <a:ln w="57150">
                <a:solidFill>
                  <a:srgbClr val="31EF36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5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5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𝟏𝟎𝟐</m:t>
                          </m:r>
                        </m:sup>
                        <m:e>
                          <m:r>
                            <a:rPr lang="en-US" sz="25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𝑷𝒅</m:t>
                          </m:r>
                          <m:r>
                            <a:rPr lang="en-US" sz="25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5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𝜸</m:t>
                          </m:r>
                          <m:r>
                            <a:rPr lang="en-US" sz="25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25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𝒑</m:t>
                          </m:r>
                          <m:r>
                            <a:rPr lang="en-US" sz="25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sPre>
                            <m:sPrePr>
                              <m:ctrlPr>
                                <a:rPr lang="en-US" sz="25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sz="2500" b="1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𝟏𝟎𝟏</m:t>
                              </m:r>
                            </m:sup>
                            <m:e>
                              <m:r>
                                <a:rPr lang="en-US" sz="2500" b="1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𝑹𝒉</m:t>
                              </m:r>
                            </m:e>
                          </m:sPre>
                        </m:e>
                      </m:sPre>
                      <m:r>
                        <a:rPr lang="en-US" sz="2500" b="1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</m:t>
                      </m:r>
                    </m:oMath>
                  </m:oMathPara>
                </a14:m>
                <a:endParaRPr lang="en-US" sz="2500" b="1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5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5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5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𝟏𝟎𝟐</m:t>
                          </m:r>
                        </m:sup>
                        <m:e>
                          <m:r>
                            <a:rPr lang="en-US" sz="25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𝑷𝒅</m:t>
                          </m:r>
                          <m:r>
                            <a:rPr lang="en-US" sz="25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5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𝜸</m:t>
                          </m:r>
                          <m:r>
                            <a:rPr lang="en-US" sz="25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l-GR" sz="25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𝜶</m:t>
                          </m:r>
                          <m:r>
                            <a:rPr lang="en-US" sz="25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sPre>
                            <m:sPrePr>
                              <m:ctrlPr>
                                <a:rPr lang="en-US" sz="25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sz="2500" b="1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𝟗𝟖</m:t>
                              </m:r>
                            </m:sup>
                            <m:e>
                              <m:r>
                                <a:rPr lang="en-US" sz="2500" b="1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𝑹𝒖</m:t>
                              </m:r>
                            </m:e>
                          </m:sPre>
                        </m:e>
                      </m:sPre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156FA2-7420-431B-9BA1-8DB44B1E0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33" y="3220824"/>
                <a:ext cx="2863076" cy="13483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57150">
                <a:solidFill>
                  <a:srgbClr val="31EF3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4060E08-2F75-45D4-8FFF-7617336BEE8E}"/>
                  </a:ext>
                </a:extLst>
              </p:cNvPr>
              <p:cNvSpPr txBox="1"/>
              <p:nvPr/>
            </p:nvSpPr>
            <p:spPr>
              <a:xfrm>
                <a:off x="745233" y="4936491"/>
                <a:ext cx="2863076" cy="1381404"/>
              </a:xfrm>
              <a:prstGeom prst="rect">
                <a:avLst/>
              </a:prstGeom>
              <a:noFill/>
              <a:ln w="57150">
                <a:solidFill>
                  <a:srgbClr val="31EF36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5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5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𝟏𝟏𝟐</m:t>
                          </m:r>
                        </m:sup>
                        <m:e>
                          <m:r>
                            <a:rPr lang="en-US" sz="25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𝑺𝒏</m:t>
                          </m:r>
                          <m:d>
                            <m:dPr>
                              <m:ctrlPr>
                                <a:rPr lang="en-US" sz="25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𝜸</m:t>
                              </m:r>
                              <m:r>
                                <a:rPr lang="en-US" sz="25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2500" b="1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𝒑</m:t>
                              </m:r>
                            </m:e>
                          </m:d>
                          <m:sPre>
                            <m:sPrePr>
                              <m:ctrlPr>
                                <a:rPr lang="en-US" sz="25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sz="2500" b="1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𝟏𝟏𝟏</m:t>
                              </m:r>
                            </m:sup>
                            <m:e>
                              <m:r>
                                <a:rPr lang="en-US" sz="2500" b="1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𝑰𝒏</m:t>
                              </m:r>
                            </m:e>
                          </m:sPre>
                          <m:r>
                            <a:rPr lang="en-US" sz="25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sPre>
                    </m:oMath>
                  </m:oMathPara>
                </a14:m>
                <a:endParaRPr lang="en-US" sz="2500" b="1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5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5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5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𝟏𝟏𝟐</m:t>
                          </m:r>
                        </m:sup>
                        <m:e>
                          <m:r>
                            <a:rPr lang="en-US" sz="25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𝑺𝒏</m:t>
                          </m:r>
                          <m:r>
                            <a:rPr lang="en-US" sz="25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5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𝜸</m:t>
                          </m:r>
                          <m:r>
                            <a:rPr lang="en-US" sz="25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l-GR" sz="25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𝜶</m:t>
                          </m:r>
                          <m:r>
                            <a:rPr lang="en-US" sz="25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sPre>
                            <m:sPrePr>
                              <m:ctrlPr>
                                <a:rPr lang="en-US" sz="25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sz="2500" b="1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𝟏𝟎𝟖</m:t>
                              </m:r>
                            </m:sup>
                            <m:e>
                              <m:r>
                                <a:rPr lang="en-US" sz="2500" b="1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𝑪𝒅</m:t>
                              </m:r>
                            </m:e>
                          </m:sPre>
                        </m:e>
                      </m:sPre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4060E08-2F75-45D4-8FFF-7617336BEE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33" y="4936491"/>
                <a:ext cx="2863076" cy="13814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57150">
                <a:solidFill>
                  <a:srgbClr val="31EF3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3147673E-93E1-4570-B32D-7C566E879DC7}"/>
              </a:ext>
            </a:extLst>
          </p:cNvPr>
          <p:cNvSpPr txBox="1"/>
          <p:nvPr/>
        </p:nvSpPr>
        <p:spPr>
          <a:xfrm>
            <a:off x="9613901" y="6446777"/>
            <a:ext cx="23301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Energy [MeV]        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D9C30D-A3E9-4C73-8160-18CB859B63D7}"/>
              </a:ext>
            </a:extLst>
          </p:cNvPr>
          <p:cNvSpPr txBox="1"/>
          <p:nvPr/>
        </p:nvSpPr>
        <p:spPr>
          <a:xfrm rot="16200000">
            <a:off x="3082015" y="3243403"/>
            <a:ext cx="1859695" cy="4462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ΔE [MeV]         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188B64-65C5-4BF8-8C99-4CFCEFC3B780}"/>
              </a:ext>
            </a:extLst>
          </p:cNvPr>
          <p:cNvSpPr/>
          <p:nvPr/>
        </p:nvSpPr>
        <p:spPr>
          <a:xfrm>
            <a:off x="3633855" y="1817914"/>
            <a:ext cx="463872" cy="1135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08BA2D-FF77-4CC7-8E90-8847E5B978E6}"/>
              </a:ext>
            </a:extLst>
          </p:cNvPr>
          <p:cNvSpPr/>
          <p:nvPr/>
        </p:nvSpPr>
        <p:spPr>
          <a:xfrm>
            <a:off x="3732916" y="1355002"/>
            <a:ext cx="532796" cy="1135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789AEF8-A527-40FB-806E-AAAEEE667E65}"/>
              </a:ext>
            </a:extLst>
          </p:cNvPr>
          <p:cNvCxnSpPr>
            <a:cxnSpLocks/>
          </p:cNvCxnSpPr>
          <p:nvPr/>
        </p:nvCxnSpPr>
        <p:spPr>
          <a:xfrm flipV="1">
            <a:off x="3783969" y="5627193"/>
            <a:ext cx="476292" cy="1"/>
          </a:xfrm>
          <a:prstGeom prst="straightConnector1">
            <a:avLst/>
          </a:prstGeom>
          <a:ln w="76200">
            <a:solidFill>
              <a:srgbClr val="31EF3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1B8DB118-EBFC-443B-B1FD-6F569AFE4FF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9114" y="103521"/>
            <a:ext cx="685862" cy="5339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3065C0-E2C3-4136-B908-8FF781190E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998" r="10158"/>
          <a:stretch/>
        </p:blipFill>
        <p:spPr>
          <a:xfrm>
            <a:off x="586515" y="189682"/>
            <a:ext cx="3121995" cy="27955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9FF4AF-FF55-4114-BB09-8FEB62FCE8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3" b="97125" l="9833" r="89854">
                        <a14:foregroundMark x1="23358" y1="29233" x2="24791" y2="20927"/>
                        <a14:foregroundMark x1="23285" y1="29654" x2="23358" y2="29233"/>
                        <a14:foregroundMark x1="22710" y1="32986" x2="23160" y2="30380"/>
                        <a14:foregroundMark x1="24791" y1="20927" x2="26462" y2="17950"/>
                        <a14:foregroundMark x1="30414" y1="8189" x2="31067" y2="6070"/>
                        <a14:foregroundMark x1="32372" y1="5751" x2="36297" y2="4792"/>
                        <a14:foregroundMark x1="31067" y1="6070" x2="32372" y2="5751"/>
                        <a14:foregroundMark x1="38258" y1="10543" x2="38565" y2="11442"/>
                        <a14:foregroundMark x1="36297" y1="4792" x2="38258" y2="10543"/>
                        <a14:foregroundMark x1="43410" y1="17252" x2="47176" y2="25719"/>
                        <a14:foregroundMark x1="47176" y1="25719" x2="47950" y2="42108"/>
                        <a14:foregroundMark x1="62709" y1="22684" x2="62753" y2="22415"/>
                        <a14:foregroundMark x1="60299" y1="37405" x2="62709" y2="22684"/>
                        <a14:foregroundMark x1="59571" y1="41853" x2="59414" y2="42816"/>
                        <a14:foregroundMark x1="63567" y1="21246" x2="67782" y2="18371"/>
                        <a14:foregroundMark x1="63151" y1="21530" x2="63567" y2="21246"/>
                        <a14:foregroundMark x1="70188" y1="10863" x2="73451" y2="6710"/>
                        <a14:foregroundMark x1="75319" y1="4651" x2="79444" y2="11336"/>
                        <a14:foregroundMark x1="75417" y1="96788" x2="76046" y2="97125"/>
                        <a14:foregroundMark x1="70760" y1="94292" x2="75225" y2="96685"/>
                        <a14:foregroundMark x1="75214" y1="96651" x2="70602" y2="94025"/>
                        <a14:foregroundMark x1="76046" y1="97125" x2="75408" y2="96762"/>
                        <a14:foregroundMark x1="35983" y1="5591" x2="30646" y2="8308"/>
                        <a14:foregroundMark x1="23179" y1="30465" x2="22403" y2="32940"/>
                        <a14:foregroundMark x1="23564" y1="29233" x2="23346" y2="29930"/>
                        <a14:foregroundMark x1="26395" y1="20199" x2="23564" y2="29233"/>
                        <a14:foregroundMark x1="26789" y1="18942" x2="26402" y2="20176"/>
                        <a14:foregroundMark x1="27158" y1="17763" x2="26948" y2="18432"/>
                        <a14:foregroundMark x1="21163" y1="60433" x2="21184" y2="61457"/>
                        <a14:foregroundMark x1="23839" y1="76975" x2="25000" y2="80671"/>
                        <a14:foregroundMark x1="25320" y1="84824" x2="25418" y2="85463"/>
                        <a14:foregroundMark x1="25246" y1="84345" x2="25320" y2="84824"/>
                        <a14:foregroundMark x1="24093" y1="76862" x2="25055" y2="83110"/>
                        <a14:foregroundMark x1="29588" y1="90256" x2="33347" y2="94576"/>
                        <a14:foregroundMark x1="29310" y1="89936" x2="29588" y2="90256"/>
                        <a14:foregroundMark x1="28381" y1="88869" x2="29310" y2="89936"/>
                        <a14:foregroundMark x1="25418" y1="85463" x2="25773" y2="85871"/>
                        <a14:foregroundMark x1="25159" y1="85165" x2="25418" y2="85463"/>
                        <a14:foregroundMark x1="25358" y1="85394" x2="24980" y2="84960"/>
                        <a14:foregroundMark x1="38245" y1="92583" x2="38728" y2="91765"/>
                        <a14:foregroundMark x1="38004" y1="92991" x2="38227" y2="92614"/>
                        <a14:foregroundMark x1="43201" y1="84185" x2="45726" y2="81844"/>
                        <a14:foregroundMark x1="47257" y1="73427" x2="48113" y2="67756"/>
                        <a14:foregroundMark x1="48222" y1="40423" x2="48222" y2="35144"/>
                        <a14:foregroundMark x1="23413" y1="31528" x2="22945" y2="33020"/>
                        <a14:foregroundMark x1="24134" y1="29233" x2="23521" y2="31185"/>
                        <a14:foregroundMark x1="24686" y1="27476" x2="24134" y2="29233"/>
                        <a14:foregroundMark x1="23638" y1="45080" x2="29707" y2="31789"/>
                        <a14:foregroundMark x1="29707" y1="31789" x2="28452" y2="22843"/>
                        <a14:foregroundMark x1="28452" y1="22843" x2="22803" y2="28754"/>
                        <a14:foregroundMark x1="33054" y1="7029" x2="31822" y2="8911"/>
                        <a14:foregroundMark x1="26376" y1="21130" x2="25732" y2="23163"/>
                        <a14:foregroundMark x1="25732" y1="23163" x2="27824" y2="31150"/>
                        <a14:foregroundMark x1="27824" y1="31150" x2="37029" y2="21246"/>
                        <a14:foregroundMark x1="38383" y1="15764" x2="38614" y2="14828"/>
                        <a14:foregroundMark x1="37029" y1="21246" x2="38220" y2="16421"/>
                        <a14:foregroundMark x1="38007" y1="10543" x2="34205" y2="7987"/>
                        <a14:foregroundMark x1="38833" y1="11098" x2="38007" y2="10543"/>
                        <a14:foregroundMark x1="34205" y1="7987" x2="32741" y2="7668"/>
                        <a14:foregroundMark x1="43722" y1="19213" x2="36715" y2="24920"/>
                        <a14:foregroundMark x1="44561" y1="18530" x2="43858" y2="19102"/>
                        <a14:foregroundMark x1="36715" y1="24920" x2="31590" y2="43770"/>
                        <a14:foregroundMark x1="31590" y1="43770" x2="35245" y2="48305"/>
                        <a14:foregroundMark x1="42948" y1="47631" x2="47071" y2="35623"/>
                        <a14:foregroundMark x1="47071" y1="35623" x2="46444" y2="25719"/>
                        <a14:foregroundMark x1="46444" y1="25719" x2="44281" y2="19939"/>
                        <a14:foregroundMark x1="43619" y1="21885" x2="33996" y2="30511"/>
                        <a14:foregroundMark x1="33996" y1="30511" x2="32218" y2="40575"/>
                        <a14:foregroundMark x1="32218" y1="40575" x2="35042" y2="48243"/>
                        <a14:foregroundMark x1="36481" y1="47422" x2="43724" y2="43291"/>
                        <a14:foregroundMark x1="35042" y1="48243" x2="35341" y2="48073"/>
                        <a14:foregroundMark x1="43724" y1="43291" x2="46862" y2="33706"/>
                        <a14:foregroundMark x1="46862" y1="33706" x2="43515" y2="22204"/>
                        <a14:foregroundMark x1="43515" y1="22204" x2="43515" y2="22524"/>
                        <a14:foregroundMark x1="33842" y1="51707" x2="32741" y2="52077"/>
                        <a14:foregroundMark x1="31963" y1="60064" x2="31590" y2="63898"/>
                        <a14:foregroundMark x1="32741" y1="52077" x2="32570" y2="53834"/>
                        <a14:foregroundMark x1="31590" y1="63898" x2="35983" y2="75719"/>
                        <a14:foregroundMark x1="35983" y1="75719" x2="41946" y2="83067"/>
                        <a14:foregroundMark x1="46077" y1="76209" x2="46757" y2="75080"/>
                        <a14:foregroundMark x1="45616" y1="76975" x2="45892" y2="76517"/>
                        <a14:foregroundMark x1="45332" y1="77446" x2="45554" y2="77078"/>
                        <a14:foregroundMark x1="41946" y1="83067" x2="44604" y2="78655"/>
                        <a14:foregroundMark x1="47008" y1="72830" x2="47580" y2="67693"/>
                        <a14:foregroundMark x1="46882" y1="73962" x2="46964" y2="73225"/>
                        <a14:foregroundMark x1="31944" y1="59068" x2="31067" y2="62141"/>
                        <a14:foregroundMark x1="32746" y1="56257" x2="32117" y2="58460"/>
                        <a14:foregroundMark x1="33624" y1="53182" x2="33438" y2="53834"/>
                        <a14:foregroundMark x1="31916" y1="63738" x2="39644" y2="78275"/>
                        <a14:foregroundMark x1="31067" y1="62141" x2="31916" y2="63738"/>
                        <a14:foregroundMark x1="39644" y1="78275" x2="45411" y2="75046"/>
                        <a14:foregroundMark x1="46054" y1="73962" x2="47385" y2="65974"/>
                        <a14:foregroundMark x1="46920" y1="64243" x2="45994" y2="60791"/>
                        <a14:foregroundMark x1="47173" y1="65185" x2="47227" y2="65387"/>
                        <a14:foregroundMark x1="40263" y1="53278" x2="33414" y2="54069"/>
                        <a14:foregroundMark x1="32319" y1="63738" x2="34100" y2="70607"/>
                        <a14:foregroundMark x1="31366" y1="60064" x2="32319" y2="63738"/>
                        <a14:foregroundMark x1="34100" y1="70607" x2="40586" y2="75399"/>
                        <a14:foregroundMark x1="40586" y1="75399" x2="45402" y2="75218"/>
                        <a14:foregroundMark x1="43472" y1="55298" x2="41632" y2="53674"/>
                        <a14:foregroundMark x1="24108" y1="76855" x2="25366" y2="82546"/>
                        <a14:foregroundMark x1="26669" y1="81230" x2="28243" y2="70128"/>
                        <a14:foregroundMark x1="26437" y1="82869" x2="26666" y2="81251"/>
                        <a14:foregroundMark x1="28243" y1="70128" x2="27543" y2="64298"/>
                        <a14:foregroundMark x1="25140" y1="55418" x2="23745" y2="51757"/>
                        <a14:foregroundMark x1="23745" y1="51757" x2="23190" y2="52158"/>
                        <a14:foregroundMark x1="26656" y1="81207" x2="26360" y2="82907"/>
                        <a14:foregroundMark x1="28556" y1="70288" x2="26659" y2="81189"/>
                        <a14:foregroundMark x1="29930" y1="90256" x2="31172" y2="92812"/>
                        <a14:foregroundMark x1="29775" y1="89936" x2="29930" y2="90256"/>
                        <a14:foregroundMark x1="28899" y1="88134" x2="29775" y2="89936"/>
                        <a14:foregroundMark x1="27845" y1="85963" x2="28843" y2="88017"/>
                        <a14:foregroundMark x1="31172" y1="92812" x2="33994" y2="94186"/>
                        <a14:foregroundMark x1="38605" y1="92830" x2="38670" y2="91784"/>
                        <a14:foregroundMark x1="37952" y1="81800" x2="37343" y2="77955"/>
                        <a14:foregroundMark x1="38333" y1="84203" x2="38096" y2="82706"/>
                        <a14:foregroundMark x1="37343" y1="77955" x2="33368" y2="69169"/>
                        <a14:foregroundMark x1="33368" y1="69169" x2="28975" y2="74121"/>
                        <a14:foregroundMark x1="28975" y1="74121" x2="27301" y2="78275"/>
                        <a14:foregroundMark x1="23013" y1="29233" x2="23013" y2="30192"/>
                        <a14:foregroundMark x1="23057" y1="29233" x2="22908" y2="30032"/>
                        <a14:foregroundMark x1="23117" y1="28914" x2="23057" y2="29233"/>
                        <a14:foregroundMark x1="21548" y1="46326" x2="21862" y2="37540"/>
                        <a14:foregroundMark x1="21862" y1="37540" x2="21757" y2="38978"/>
                        <a14:foregroundMark x1="21653" y1="38179" x2="22385" y2="33706"/>
                        <a14:foregroundMark x1="21653" y1="38019" x2="22490" y2="33387"/>
                        <a14:foregroundMark x1="21862" y1="37859" x2="21862" y2="37859"/>
                        <a14:foregroundMark x1="21967" y1="37700" x2="22385" y2="34984"/>
                        <a14:foregroundMark x1="22176" y1="35144" x2="21653" y2="38498"/>
                        <a14:foregroundMark x1="21653" y1="45367" x2="21590" y2="47334"/>
                        <a14:foregroundMark x1="21444" y1="42173" x2="21321" y2="47314"/>
                        <a14:foregroundMark x1="22011" y1="65882" x2="23666" y2="76178"/>
                        <a14:foregroundMark x1="21135" y1="60431" x2="21815" y2="64659"/>
                        <a14:foregroundMark x1="25000" y1="55272" x2="25134" y2="55425"/>
                        <a14:foregroundMark x1="30729" y1="61600" x2="37552" y2="63898"/>
                        <a14:foregroundMark x1="45397" y1="56709" x2="48222" y2="61022"/>
                        <a14:foregroundMark x1="45293" y1="55272" x2="46339" y2="56550"/>
                        <a14:foregroundMark x1="49241" y1="63585" x2="49268" y2="63898"/>
                        <a14:foregroundMark x1="48954" y1="60224" x2="49021" y2="61003"/>
                        <a14:foregroundMark x1="44038" y1="85144" x2="45919" y2="80325"/>
                        <a14:foregroundMark x1="47403" y1="73883" x2="48954" y2="60543"/>
                        <a14:foregroundMark x1="47280" y1="75240" x2="47490" y2="73482"/>
                        <a14:foregroundMark x1="47280" y1="74281" x2="47594" y2="74441"/>
                        <a14:foregroundMark x1="34737" y1="96500" x2="38075" y2="95847"/>
                        <a14:foregroundMark x1="38748" y1="95814" x2="39017" y2="95687"/>
                        <a14:foregroundMark x1="37657" y1="96326" x2="38724" y2="95825"/>
                        <a14:foregroundMark x1="38912" y1="91214" x2="38285" y2="85942"/>
                        <a14:foregroundMark x1="71262" y1="83525" x2="71234" y2="83866"/>
                        <a14:foregroundMark x1="71339" y1="82588" x2="71288" y2="83209"/>
                        <a14:foregroundMark x1="69789" y1="94249" x2="69829" y2="93291"/>
                        <a14:foregroundMark x1="69770" y1="94728" x2="69789" y2="94249"/>
                        <a14:foregroundMark x1="69770" y1="93450" x2="69770" y2="92812"/>
                        <a14:foregroundMark x1="69770" y1="93450" x2="69979" y2="92173"/>
                        <a14:foregroundMark x1="70031" y1="90575" x2="70038" y2="90305"/>
                        <a14:foregroundMark x1="69999" y1="91853" x2="70031" y2="90575"/>
                        <a14:foregroundMark x1="69979" y1="92652" x2="69999" y2="91853"/>
                        <a14:foregroundMark x1="70780" y1="84505" x2="70816" y2="84185"/>
                        <a14:foregroundMark x1="70744" y1="84824" x2="70780" y2="84505"/>
                        <a14:foregroundMark x1="70672" y1="85463" x2="70744" y2="84824"/>
                        <a14:foregroundMark x1="70618" y1="85942" x2="70672" y2="85463"/>
                        <a14:foregroundMark x1="70517" y1="86832" x2="70618" y2="85942"/>
                        <a14:foregroundMark x1="70293" y1="88818" x2="70368" y2="88158"/>
                        <a14:foregroundMark x1="21420" y1="52236" x2="21438" y2="51757"/>
                        <a14:foregroundMark x1="21370" y1="53514" x2="21401" y2="52716"/>
                        <a14:foregroundMark x1="21326" y1="54680" x2="21352" y2="53994"/>
                        <a14:foregroundMark x1="21259" y1="56390" x2="21272" y2="56056"/>
                        <a14:foregroundMark x1="21130" y1="59744" x2="21259" y2="56390"/>
                        <a14:foregroundMark x1="21479" y1="47264" x2="21339" y2="41693"/>
                        <a14:foregroundMark x1="22071" y1="35623" x2="22490" y2="32907"/>
                        <a14:foregroundMark x1="21967" y1="36102" x2="22490" y2="32748"/>
                        <a14:foregroundMark x1="48849" y1="60863" x2="48849" y2="60863"/>
                        <a14:foregroundMark x1="29498" y1="12300" x2="30126" y2="8946"/>
                        <a14:foregroundMark x1="28347" y1="15655" x2="30126" y2="9744"/>
                        <a14:foregroundMark x1="25732" y1="17891" x2="25628" y2="16773"/>
                        <a14:foregroundMark x1="26255" y1="19010" x2="25837" y2="16613"/>
                        <a14:foregroundMark x1="27615" y1="20128" x2="27615" y2="20128"/>
                        <a14:foregroundMark x1="27297" y1="19391" x2="29184" y2="12620"/>
                        <a14:foregroundMark x1="27035" y1="20334" x2="27213" y2="19694"/>
                        <a14:foregroundMark x1="29184" y1="12620" x2="29289" y2="11502"/>
                        <a14:foregroundMark x1="27406" y1="19169" x2="28452" y2="15815"/>
                        <a14:foregroundMark x1="27301" y1="19649" x2="29812" y2="10224"/>
                        <a14:foregroundMark x1="28661" y1="15176" x2="29812" y2="10543"/>
                        <a14:foregroundMark x1="30439" y1="7508" x2="27211" y2="18908"/>
                        <a14:foregroundMark x1="62971" y1="22364" x2="63075" y2="21565"/>
                        <a14:foregroundMark x1="43201" y1="16933" x2="43201" y2="16933"/>
                        <a14:foregroundMark x1="43305" y1="16933" x2="43096" y2="16933"/>
                        <a14:foregroundMark x1="81381" y1="18690" x2="80753" y2="15974"/>
                        <a14:foregroundMark x1="79707" y1="11981" x2="80945" y2="15760"/>
                        <a14:foregroundMark x1="80858" y1="16294" x2="81485" y2="18371"/>
                        <a14:foregroundMark x1="81067" y1="16454" x2="81067" y2="16613"/>
                        <a14:foregroundMark x1="80753" y1="16773" x2="80753" y2="16773"/>
                        <a14:foregroundMark x1="80753" y1="16773" x2="80649" y2="16613"/>
                        <a14:foregroundMark x1="81067" y1="17093" x2="81067" y2="17093"/>
                        <a14:foregroundMark x1="81067" y1="16613" x2="81067" y2="16613"/>
                        <a14:foregroundMark x1="81276" y1="16933" x2="81276" y2="16933"/>
                        <a14:foregroundMark x1="81172" y1="16454" x2="81172" y2="16454"/>
                        <a14:foregroundMark x1="62343" y1="23802" x2="62343" y2="23802"/>
                        <a14:foregroundMark x1="62761" y1="22684" x2="63075" y2="21725"/>
                        <a14:foregroundMark x1="62657" y1="23003" x2="62761" y2="22684"/>
                        <a14:foregroundMark x1="30230" y1="64537" x2="31067" y2="64377"/>
                        <a14:foregroundMark x1="31381" y1="64537" x2="31276" y2="64537"/>
                        <a14:foregroundMark x1="30649" y1="62939" x2="30126" y2="62620"/>
                        <a14:foregroundMark x1="30858" y1="63099" x2="30021" y2="62460"/>
                        <a14:foregroundMark x1="29707" y1="62780" x2="28452" y2="62780"/>
                        <a14:foregroundMark x1="30753" y1="61502" x2="30753" y2="61502"/>
                        <a14:foregroundMark x1="21548" y1="47444" x2="21548" y2="47444"/>
                        <a14:foregroundMark x1="39540" y1="49042" x2="39540" y2="49042"/>
                        <a14:foregroundMark x1="39540" y1="49042" x2="43096" y2="49681"/>
                        <a14:foregroundMark x1="42573" y1="50958" x2="43933" y2="51917"/>
                        <a14:foregroundMark x1="48849" y1="62141" x2="48849" y2="62141"/>
                        <a14:foregroundMark x1="38882" y1="10543" x2="39017" y2="10064"/>
                        <a14:foregroundMark x1="38703" y1="11182" x2="38882" y2="10543"/>
                        <a14:foregroundMark x1="38808" y1="10863" x2="38808" y2="10863"/>
                        <a14:foregroundMark x1="38912" y1="11342" x2="38912" y2="11342"/>
                        <a14:foregroundMark x1="38912" y1="11342" x2="38912" y2="11342"/>
                        <a14:foregroundMark x1="38808" y1="11182" x2="38808" y2="11182"/>
                        <a14:foregroundMark x1="39017" y1="11022" x2="39017" y2="11022"/>
                        <a14:foregroundMark x1="39121" y1="10383" x2="39121" y2="10383"/>
                        <a14:foregroundMark x1="39121" y1="8626" x2="39121" y2="8626"/>
                        <a14:foregroundMark x1="38598" y1="12141" x2="38598" y2="12141"/>
                        <a14:foregroundMark x1="39017" y1="7987" x2="39017" y2="7987"/>
                        <a14:foregroundMark x1="36402" y1="4473" x2="36402" y2="4473"/>
                        <a14:foregroundMark x1="36611" y1="4792" x2="36611" y2="4792"/>
                        <a14:foregroundMark x1="36402" y1="4792" x2="36402" y2="4792"/>
                        <a14:backgroundMark x1="39949" y1="12141" x2="42630" y2="15816"/>
                        <a14:backgroundMark x1="39366" y1="11342" x2="39949" y2="12141"/>
                        <a14:backgroundMark x1="39017" y1="10863" x2="39366" y2="11342"/>
                        <a14:backgroundMark x1="39774" y1="12141" x2="39158" y2="11342"/>
                        <a14:backgroundMark x1="42661" y1="15889" x2="39774" y2="12141"/>
                        <a14:backgroundMark x1="22176" y1="32907" x2="22042" y2="35020"/>
                        <a14:backgroundMark x1="25837" y1="87380" x2="25209" y2="87220"/>
                        <a14:backgroundMark x1="39435" y1="84665" x2="38912" y2="84665"/>
                        <a14:backgroundMark x1="43724" y1="86741" x2="43305" y2="86422"/>
                        <a14:backgroundMark x1="49471" y1="63858" x2="49268" y2="67891"/>
                        <a14:backgroundMark x1="49686" y1="59585" x2="49661" y2="60084"/>
                        <a14:backgroundMark x1="49268" y1="67891" x2="55439" y2="64058"/>
                        <a14:backgroundMark x1="49584" y1="60099" x2="49059" y2="59744"/>
                        <a14:backgroundMark x1="55439" y1="64058" x2="51284" y2="61248"/>
                        <a14:backgroundMark x1="54603" y1="65655" x2="49791" y2="72364"/>
                        <a14:backgroundMark x1="49791" y1="72364" x2="53033" y2="65974"/>
                        <a14:backgroundMark x1="48849" y1="73802" x2="49582" y2="73962"/>
                        <a14:backgroundMark x1="39331" y1="88019" x2="39331" y2="88658"/>
                        <a14:backgroundMark x1="41841" y1="85623" x2="41213" y2="85623"/>
                        <a14:backgroundMark x1="31381" y1="53834" x2="31381" y2="55112"/>
                        <a14:backgroundMark x1="30439" y1="54792" x2="30335" y2="57029"/>
                        <a14:backgroundMark x1="30753" y1="55431" x2="30753" y2="57683"/>
                        <a14:backgroundMark x1="31172" y1="56070" x2="31485" y2="53834"/>
                        <a14:backgroundMark x1="29812" y1="54633" x2="31276" y2="53834"/>
                        <a14:backgroundMark x1="31172" y1="54792" x2="30858" y2="52396"/>
                        <a14:backgroundMark x1="30962" y1="54153" x2="30753" y2="55591"/>
                        <a14:backgroundMark x1="31695" y1="53514" x2="31381" y2="55751"/>
                        <a14:backgroundMark x1="26952" y1="61684" x2="27092" y2="62300"/>
                        <a14:backgroundMark x1="27194" y1="61961" x2="27301" y2="62300"/>
                        <a14:backgroundMark x1="39540" y1="90256" x2="42782" y2="86102"/>
                        <a14:backgroundMark x1="38389" y1="84185" x2="39435" y2="91534"/>
                        <a14:backgroundMark x1="28975" y1="90895" x2="27092" y2="83067"/>
                        <a14:backgroundMark x1="27092" y1="83067" x2="26778" y2="85463"/>
                        <a14:backgroundMark x1="28870" y1="91214" x2="27510" y2="85623"/>
                        <a14:backgroundMark x1="28243" y1="89457" x2="28347" y2="89457"/>
                        <a14:backgroundMark x1="27615" y1="87540" x2="26569" y2="86741"/>
                        <a14:backgroundMark x1="28138" y1="89617" x2="26569" y2="86422"/>
                        <a14:backgroundMark x1="26569" y1="87061" x2="26569" y2="86422"/>
                        <a14:backgroundMark x1="69247" y1="11182" x2="70293" y2="19169"/>
                        <a14:backgroundMark x1="70293" y1="19169" x2="69770" y2="17412"/>
                        <a14:backgroundMark x1="74686" y1="3994" x2="75418" y2="4473"/>
                        <a14:backgroundMark x1="59414" y1="42812" x2="59833" y2="37859"/>
                        <a14:backgroundMark x1="59623" y1="43930" x2="59519" y2="41214"/>
                        <a14:backgroundMark x1="62238" y1="23962" x2="62448" y2="21086"/>
                        <a14:backgroundMark x1="26883" y1="19489" x2="26849" y2="19178"/>
                        <a14:backgroundMark x1="38494" y1="17732" x2="38494" y2="16294"/>
                        <a14:backgroundMark x1="38598" y1="15655" x2="38912" y2="13898"/>
                        <a14:backgroundMark x1="26674" y1="87380" x2="25837" y2="86102"/>
                        <a14:backgroundMark x1="22645" y1="28713" x2="22699" y2="27476"/>
                        <a14:backgroundMark x1="22911" y1="28826" x2="22699" y2="26997"/>
                        <a14:backgroundMark x1="25628" y1="57029" x2="27680" y2="59915"/>
                        <a14:backgroundMark x1="28265" y1="59915" x2="25732" y2="54792"/>
                        <a14:backgroundMark x1="28514" y1="59915" x2="29289" y2="61342"/>
                        <a14:backgroundMark x1="25732" y1="54792" x2="28509" y2="59907"/>
                        <a14:backgroundMark x1="29289" y1="61342" x2="28243" y2="58626"/>
                        <a14:backgroundMark x1="20897" y1="48019" x2="20502" y2="60383"/>
                        <a14:backgroundMark x1="20921" y1="47284" x2="20928" y2="47062"/>
                        <a14:backgroundMark x1="21234" y1="47604" x2="20921" y2="45687"/>
                        <a14:backgroundMark x1="48191" y1="42648" x2="48536" y2="42332"/>
                        <a14:backgroundMark x1="44142" y1="50958" x2="49268" y2="43930"/>
                        <a14:backgroundMark x1="49268" y1="43930" x2="53243" y2="43930"/>
                        <a14:backgroundMark x1="44351" y1="51757" x2="45929" y2="54401"/>
                        <a14:backgroundMark x1="47693" y1="54696" x2="57427" y2="57508"/>
                        <a14:backgroundMark x1="45816" y1="54153" x2="46059" y2="54223"/>
                        <a14:backgroundMark x1="47908" y1="76198" x2="48117" y2="73962"/>
                        <a14:backgroundMark x1="45816" y1="83067" x2="46653" y2="79553"/>
                        <a14:backgroundMark x1="45188" y1="84505" x2="46967" y2="80032"/>
                        <a14:backgroundMark x1="45681" y1="82253" x2="46653" y2="79553"/>
                        <a14:backgroundMark x1="47908" y1="75559" x2="48536" y2="75399"/>
                        <a14:backgroundMark x1="49353" y1="60863" x2="49372" y2="60064"/>
                        <a14:backgroundMark x1="49323" y1="62141" x2="49353" y2="60863"/>
                        <a14:backgroundMark x1="49268" y1="64537" x2="49323" y2="62141"/>
                        <a14:backgroundMark x1="44681" y1="48858" x2="47908" y2="43930"/>
                        <a14:backgroundMark x1="47908" y1="43930" x2="47908" y2="43930"/>
                        <a14:backgroundMark x1="47908" y1="75719" x2="48326" y2="74601"/>
                        <a14:backgroundMark x1="48013" y1="75240" x2="47803" y2="75240"/>
                        <a14:backgroundMark x1="47908" y1="74441" x2="48013" y2="76198"/>
                        <a14:backgroundMark x1="49098" y1="62194" x2="49268" y2="63578"/>
                        <a14:backgroundMark x1="49268" y1="64856" x2="49059" y2="63259"/>
                        <a14:backgroundMark x1="45816" y1="82588" x2="47594" y2="76358"/>
                        <a14:backgroundMark x1="46757" y1="79712" x2="47490" y2="76997"/>
                        <a14:backgroundMark x1="47699" y1="73962" x2="47490" y2="77955"/>
                        <a14:backgroundMark x1="45607" y1="83227" x2="46862" y2="79872"/>
                        <a14:backgroundMark x1="45921" y1="82588" x2="47280" y2="77316"/>
                        <a14:backgroundMark x1="46339" y1="80831" x2="47176" y2="78275"/>
                        <a14:backgroundMark x1="46339" y1="80990" x2="46757" y2="79872"/>
                        <a14:backgroundMark x1="46757" y1="79712" x2="46653" y2="79712"/>
                        <a14:backgroundMark x1="46757" y1="79233" x2="46757" y2="79872"/>
                        <a14:backgroundMark x1="47071" y1="78594" x2="46444" y2="80671"/>
                        <a14:backgroundMark x1="47071" y1="78594" x2="46757" y2="78594"/>
                        <a14:backgroundMark x1="32322" y1="97125" x2="33162" y2="97051"/>
                        <a14:backgroundMark x1="32741" y1="97125" x2="34205" y2="97604"/>
                        <a14:backgroundMark x1="38808" y1="96965" x2="39331" y2="95687"/>
                        <a14:backgroundMark x1="39017" y1="96326" x2="39958" y2="96166"/>
                        <a14:backgroundMark x1="38808" y1="96486" x2="39435" y2="96166"/>
                        <a14:backgroundMark x1="39017" y1="96486" x2="39540" y2="95847"/>
                        <a14:backgroundMark x1="75941" y1="97284" x2="75941" y2="97604"/>
                        <a14:backgroundMark x1="76151" y1="97444" x2="76151" y2="97284"/>
                        <a14:backgroundMark x1="75628" y1="97444" x2="75418" y2="97284"/>
                        <a14:backgroundMark x1="69456" y1="94089" x2="69665" y2="91853"/>
                        <a14:backgroundMark x1="69561" y1="95048" x2="69561" y2="94569"/>
                        <a14:backgroundMark x1="69351" y1="93770" x2="69561" y2="93770"/>
                        <a14:backgroundMark x1="69665" y1="92812" x2="69665" y2="93291"/>
                        <a14:backgroundMark x1="69665" y1="93450" x2="69665" y2="92971"/>
                        <a14:backgroundMark x1="69385" y1="92410" x2="69456" y2="92492"/>
                        <a14:backgroundMark x1="69874" y1="92971" x2="69904" y2="93006"/>
                        <a14:backgroundMark x1="69665" y1="91214" x2="69874" y2="90895"/>
                        <a14:backgroundMark x1="69874" y1="89936" x2="69979" y2="89617"/>
                        <a14:backgroundMark x1="69979" y1="89457" x2="69979" y2="89457"/>
                        <a14:backgroundMark x1="69770" y1="90575" x2="69770" y2="90575"/>
                        <a14:backgroundMark x1="70188" y1="88978" x2="70293" y2="87859"/>
                        <a14:backgroundMark x1="70397" y1="86581" x2="70607" y2="84665"/>
                        <a14:backgroundMark x1="70293" y1="87061" x2="70607" y2="84505"/>
                        <a14:backgroundMark x1="70607" y1="84026" x2="70711" y2="84185"/>
                        <a14:backgroundMark x1="69665" y1="91853" x2="69874" y2="88978"/>
                        <a14:backgroundMark x1="21234" y1="47125" x2="21130" y2="44888"/>
                        <a14:backgroundMark x1="21130" y1="61981" x2="20921" y2="60703"/>
                        <a14:backgroundMark x1="20921" y1="47444" x2="21234" y2="49681"/>
                        <a14:backgroundMark x1="21234" y1="49361" x2="21234" y2="50479"/>
                        <a14:backgroundMark x1="21130" y1="51597" x2="21130" y2="51757"/>
                        <a14:backgroundMark x1="21130" y1="52236" x2="21130" y2="52716"/>
                        <a14:backgroundMark x1="21025" y1="53035" x2="21130" y2="53195"/>
                        <a14:backgroundMark x1="21130" y1="51597" x2="21234" y2="51917"/>
                        <a14:backgroundMark x1="21130" y1="53514" x2="21130" y2="53994"/>
                        <a14:backgroundMark x1="26987" y1="18690" x2="26674" y2="16613"/>
                        <a14:backgroundMark x1="26674" y1="18530" x2="26255" y2="17093"/>
                        <a14:backgroundMark x1="26987" y1="19489" x2="26778" y2="16933"/>
                        <a14:backgroundMark x1="26987" y1="19169" x2="27092" y2="16933"/>
                        <a14:backgroundMark x1="27092" y1="18690" x2="27301" y2="16933"/>
                        <a14:backgroundMark x1="27301" y1="17891" x2="28347" y2="13578"/>
                        <a14:backgroundMark x1="27092" y1="18690" x2="30230" y2="7029"/>
                        <a14:backgroundMark x1="26255" y1="16613" x2="26046" y2="16613"/>
                        <a14:backgroundMark x1="38285" y1="17093" x2="38808" y2="14696"/>
                        <a14:backgroundMark x1="23117" y1="76837" x2="23536" y2="77476"/>
                        <a14:backgroundMark x1="25000" y1="86262" x2="25209" y2="86262"/>
                        <a14:backgroundMark x1="25000" y1="86102" x2="24582" y2="83387"/>
                        <a14:backgroundMark x1="25418" y1="86102" x2="24059" y2="81310"/>
                        <a14:backgroundMark x1="25418" y1="86422" x2="24477" y2="82748"/>
                        <a14:backgroundMark x1="28870" y1="90256" x2="27720" y2="86102"/>
                        <a14:backgroundMark x1="27929" y1="86901" x2="27824" y2="86741"/>
                        <a14:backgroundMark x1="28766" y1="90256" x2="28766" y2="90256"/>
                        <a14:backgroundMark x1="28766" y1="89936" x2="28766" y2="89936"/>
                        <a14:backgroundMark x1="25314" y1="85463" x2="25314" y2="85463"/>
                        <a14:backgroundMark x1="25105" y1="84824" x2="25105" y2="84824"/>
                        <a14:backgroundMark x1="24895" y1="84345" x2="24895" y2="84345"/>
                        <a14:backgroundMark x1="24895" y1="84026" x2="24895" y2="84026"/>
                        <a14:backgroundMark x1="25314" y1="85623" x2="25314" y2="85623"/>
                        <a14:backgroundMark x1="25000" y1="84505" x2="25000" y2="84505"/>
                        <a14:backgroundMark x1="24895" y1="83227" x2="25000" y2="84505"/>
                        <a14:backgroundMark x1="39121" y1="96166" x2="39017" y2="95847"/>
                        <a14:backgroundMark x1="38912" y1="96486" x2="38808" y2="96166"/>
                        <a14:backgroundMark x1="59728" y1="41534" x2="59728" y2="41853"/>
                        <a14:backgroundMark x1="59623" y1="40895" x2="59623" y2="41374"/>
                        <a14:backgroundMark x1="62552" y1="22045" x2="62552" y2="22045"/>
                        <a14:backgroundMark x1="62657" y1="21406" x2="62552" y2="22364"/>
                        <a14:backgroundMark x1="67782" y1="18051" x2="67782" y2="17891"/>
                        <a14:backgroundMark x1="81381" y1="15974" x2="81276" y2="16454"/>
                        <a14:backgroundMark x1="69874" y1="90096" x2="69874" y2="90096"/>
                        <a14:backgroundMark x1="70711" y1="84345" x2="70711" y2="84345"/>
                        <a14:backgroundMark x1="70816" y1="84185" x2="70816" y2="84185"/>
                        <a14:backgroundMark x1="70711" y1="84824" x2="70711" y2="84824"/>
                        <a14:backgroundMark x1="70816" y1="84505" x2="70816" y2="84505"/>
                        <a14:backgroundMark x1="70607" y1="85463" x2="70607" y2="85463"/>
                        <a14:backgroundMark x1="70607" y1="85942" x2="70607" y2="85942"/>
                        <a14:backgroundMark x1="69979" y1="90096" x2="69979" y2="90096"/>
                        <a14:backgroundMark x1="69770" y1="91853" x2="69770" y2="91853"/>
                        <a14:backgroundMark x1="82636" y1="84984" x2="82636" y2="84984"/>
                        <a14:backgroundMark x1="82845" y1="85304" x2="82845" y2="85304"/>
                        <a14:backgroundMark x1="75523" y1="4792" x2="75523" y2="4792"/>
                        <a14:backgroundMark x1="62866" y1="21246" x2="62866" y2="21246"/>
                        <a14:backgroundMark x1="62552" y1="22684" x2="62552" y2="22684"/>
                        <a14:backgroundMark x1="30649" y1="61502" x2="30649" y2="60863"/>
                        <a14:backgroundMark x1="30649" y1="61821" x2="30649" y2="61502"/>
                        <a14:backgroundMark x1="21130" y1="56390" x2="21130" y2="56390"/>
                        <a14:backgroundMark x1="20921" y1="55751" x2="20921" y2="55751"/>
                        <a14:backgroundMark x1="20921" y1="55911" x2="20921" y2="55911"/>
                        <a14:backgroundMark x1="21025" y1="55751" x2="21025" y2="55751"/>
                        <a14:backgroundMark x1="21234" y1="51917" x2="21234" y2="51917"/>
                        <a14:backgroundMark x1="23640" y1="51757" x2="23640" y2="51757"/>
                        <a14:backgroundMark x1="24059" y1="51597" x2="24059" y2="51597"/>
                        <a14:backgroundMark x1="23745" y1="51597" x2="23745" y2="51597"/>
                        <a14:backgroundMark x1="21234" y1="51757" x2="21234" y2="51757"/>
                        <a14:backgroundMark x1="21339" y1="51757" x2="21339" y2="51757"/>
                        <a14:backgroundMark x1="21339" y1="51917" x2="21339" y2="51917"/>
                        <a14:backgroundMark x1="20921" y1="55591" x2="20921" y2="55591"/>
                        <a14:backgroundMark x1="21130" y1="55112" x2="21130" y2="55112"/>
                        <a14:backgroundMark x1="21130" y1="55112" x2="21130" y2="55112"/>
                        <a14:backgroundMark x1="21025" y1="54792" x2="21234" y2="56070"/>
                        <a14:backgroundMark x1="21130" y1="55112" x2="21130" y2="55112"/>
                        <a14:backgroundMark x1="21130" y1="54633" x2="21130" y2="53674"/>
                        <a14:backgroundMark x1="20816" y1="58946" x2="20921" y2="57029"/>
                        <a14:backgroundMark x1="22699" y1="29233" x2="22699" y2="29233"/>
                        <a14:backgroundMark x1="30962" y1="5911" x2="30962" y2="5911"/>
                        <a14:backgroundMark x1="31067" y1="5751" x2="31067" y2="5751"/>
                        <a14:backgroundMark x1="34414" y1="50319" x2="39020" y2="50196"/>
                        <a14:backgroundMark x1="38995" y1="50251" x2="37971" y2="50319"/>
                        <a14:backgroundMark x1="39331" y1="10543" x2="39331" y2="10543"/>
                        <a14:backgroundMark x1="39121" y1="10543" x2="39121" y2="10543"/>
                        <a14:backgroundMark x1="36506" y1="3994" x2="36506" y2="3994"/>
                        <a14:backgroundMark x1="36820" y1="4313" x2="36820" y2="4313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006" r="10603"/>
          <a:stretch/>
        </p:blipFill>
        <p:spPr>
          <a:xfrm>
            <a:off x="513544" y="189682"/>
            <a:ext cx="3277082" cy="279557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30693EF-B5E6-4E9D-BF94-5D1CF88536A6}"/>
              </a:ext>
            </a:extLst>
          </p:cNvPr>
          <p:cNvCxnSpPr>
            <a:cxnSpLocks/>
          </p:cNvCxnSpPr>
          <p:nvPr/>
        </p:nvCxnSpPr>
        <p:spPr>
          <a:xfrm flipH="1">
            <a:off x="3256445" y="1465630"/>
            <a:ext cx="534181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3DD8E67-0E4C-4BF2-B628-2ECC6FA0C9FA}"/>
              </a:ext>
            </a:extLst>
          </p:cNvPr>
          <p:cNvCxnSpPr>
            <a:cxnSpLocks/>
          </p:cNvCxnSpPr>
          <p:nvPr/>
        </p:nvCxnSpPr>
        <p:spPr>
          <a:xfrm flipH="1">
            <a:off x="947560" y="1465630"/>
            <a:ext cx="1026347" cy="11472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6C55B99-7BFE-43BF-88B7-DF75CA4049AE}"/>
              </a:ext>
            </a:extLst>
          </p:cNvPr>
          <p:cNvCxnSpPr>
            <a:cxnSpLocks/>
          </p:cNvCxnSpPr>
          <p:nvPr/>
        </p:nvCxnSpPr>
        <p:spPr>
          <a:xfrm flipH="1" flipV="1">
            <a:off x="127628" y="1465629"/>
            <a:ext cx="518741" cy="1"/>
          </a:xfrm>
          <a:prstGeom prst="straightConnector1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7E4C8F2-14C1-4930-9B45-83820B77A666}"/>
              </a:ext>
            </a:extLst>
          </p:cNvPr>
          <p:cNvSpPr txBox="1"/>
          <p:nvPr/>
        </p:nvSpPr>
        <p:spPr>
          <a:xfrm>
            <a:off x="6727461" y="370503"/>
            <a:ext cx="2886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 – process</a:t>
            </a:r>
            <a:endParaRPr lang="en-US" sz="3000" b="1" dirty="0">
              <a:solidFill>
                <a:schemeClr val="accent1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686C90B-6F69-4294-90C9-D72EE5D55A00}"/>
              </a:ext>
            </a:extLst>
          </p:cNvPr>
          <p:cNvCxnSpPr>
            <a:cxnSpLocks/>
          </p:cNvCxnSpPr>
          <p:nvPr/>
        </p:nvCxnSpPr>
        <p:spPr>
          <a:xfrm flipH="1">
            <a:off x="2051231" y="1477102"/>
            <a:ext cx="416477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7906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1C8BCC52-C8A3-4ADB-9A97-CAB6C9D4AAD4}"/>
              </a:ext>
            </a:extLst>
          </p:cNvPr>
          <p:cNvSpPr/>
          <p:nvPr/>
        </p:nvSpPr>
        <p:spPr>
          <a:xfrm>
            <a:off x="6893416" y="5135095"/>
            <a:ext cx="4939083" cy="1124687"/>
          </a:xfrm>
          <a:prstGeom prst="rect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1FD1FA-D4E4-4979-9136-CBCC44D5C87A}"/>
              </a:ext>
            </a:extLst>
          </p:cNvPr>
          <p:cNvSpPr txBox="1"/>
          <p:nvPr/>
        </p:nvSpPr>
        <p:spPr>
          <a:xfrm>
            <a:off x="1808461" y="1729427"/>
            <a:ext cx="376645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effectLst/>
                <a:highlight>
                  <a:srgbClr val="CCFFCC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VIKAR (FORTRAN)</a:t>
            </a:r>
            <a:endParaRPr lang="en-US" dirty="0">
              <a:solidFill>
                <a:srgbClr val="0070C0"/>
              </a:solidFill>
              <a:highlight>
                <a:srgbClr val="CCFFCC"/>
              </a:highlight>
            </a:endParaRP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CEE645D5-C58D-4377-8DAC-DE3528FB7CC7}"/>
              </a:ext>
            </a:extLst>
          </p:cNvPr>
          <p:cNvSpPr/>
          <p:nvPr/>
        </p:nvSpPr>
        <p:spPr>
          <a:xfrm>
            <a:off x="743238" y="1880663"/>
            <a:ext cx="786541" cy="2546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3F29AD-B620-4B4A-9D66-0FEAA4A2C652}"/>
              </a:ext>
            </a:extLst>
          </p:cNvPr>
          <p:cNvSpPr txBox="1"/>
          <p:nvPr/>
        </p:nvSpPr>
        <p:spPr>
          <a:xfrm>
            <a:off x="610985" y="64772"/>
            <a:ext cx="58782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Monte-Carlo Simulation Code</a:t>
            </a:r>
          </a:p>
          <a:p>
            <a:pPr algn="ctr"/>
            <a:r>
              <a:rPr lang="en-US" sz="3000" b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for reactions with </a:t>
            </a:r>
          </a:p>
          <a:p>
            <a:pPr algn="ctr"/>
            <a:r>
              <a:rPr lang="en-US" sz="3000" b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charged particles detection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04BE7F5-8A79-4BBA-9FD1-FCEF1FB02E0F}"/>
              </a:ext>
            </a:extLst>
          </p:cNvPr>
          <p:cNvSpPr/>
          <p:nvPr/>
        </p:nvSpPr>
        <p:spPr>
          <a:xfrm>
            <a:off x="10327976" y="200257"/>
            <a:ext cx="1578425" cy="1477327"/>
          </a:xfrm>
          <a:prstGeom prst="ellipse">
            <a:avLst/>
          </a:prstGeom>
          <a:solidFill>
            <a:srgbClr val="00B0F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Detectors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8292FB0-F4BA-47A4-94F2-D924EFF8F990}"/>
              </a:ext>
            </a:extLst>
          </p:cNvPr>
          <p:cNvSpPr/>
          <p:nvPr/>
        </p:nvSpPr>
        <p:spPr>
          <a:xfrm>
            <a:off x="8558254" y="200257"/>
            <a:ext cx="1578425" cy="1477327"/>
          </a:xfrm>
          <a:prstGeom prst="ellipse">
            <a:avLst/>
          </a:prstGeom>
          <a:solidFill>
            <a:srgbClr val="66FF33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C329FB3-459E-4482-A060-AA983BCEA1D4}"/>
              </a:ext>
            </a:extLst>
          </p:cNvPr>
          <p:cNvSpPr/>
          <p:nvPr/>
        </p:nvSpPr>
        <p:spPr>
          <a:xfrm>
            <a:off x="6788532" y="200257"/>
            <a:ext cx="1578425" cy="1477327"/>
          </a:xfrm>
          <a:prstGeom prst="ellipse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883BC59B-C089-48C3-91C9-34470B47083A}"/>
              </a:ext>
            </a:extLst>
          </p:cNvPr>
          <p:cNvSpPr/>
          <p:nvPr/>
        </p:nvSpPr>
        <p:spPr>
          <a:xfrm rot="5400000">
            <a:off x="7462820" y="1642170"/>
            <a:ext cx="306816" cy="609597"/>
          </a:xfrm>
          <a:prstGeom prst="rightArrow">
            <a:avLst/>
          </a:prstGeom>
          <a:solidFill>
            <a:srgbClr val="FFF2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2A125240-43BE-47A0-995D-E7C95E30AF0D}"/>
              </a:ext>
            </a:extLst>
          </p:cNvPr>
          <p:cNvSpPr/>
          <p:nvPr/>
        </p:nvSpPr>
        <p:spPr>
          <a:xfrm rot="5400000">
            <a:off x="10990555" y="1642169"/>
            <a:ext cx="306816" cy="609597"/>
          </a:xfrm>
          <a:prstGeom prst="rightArrow">
            <a:avLst/>
          </a:prstGeom>
          <a:solidFill>
            <a:srgbClr val="00B0F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8899814B-6F13-4DCE-A221-B779295B8169}"/>
              </a:ext>
            </a:extLst>
          </p:cNvPr>
          <p:cNvSpPr/>
          <p:nvPr/>
        </p:nvSpPr>
        <p:spPr>
          <a:xfrm rot="5400000">
            <a:off x="9194057" y="1642168"/>
            <a:ext cx="306816" cy="609597"/>
          </a:xfrm>
          <a:prstGeom prst="rightArrow">
            <a:avLst/>
          </a:prstGeom>
          <a:solidFill>
            <a:srgbClr val="66FF33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434F792-1ADC-493B-A717-E75FF0A5DFE6}"/>
              </a:ext>
            </a:extLst>
          </p:cNvPr>
          <p:cNvSpPr txBox="1"/>
          <p:nvPr/>
        </p:nvSpPr>
        <p:spPr>
          <a:xfrm flipH="1">
            <a:off x="6893416" y="2112506"/>
            <a:ext cx="1445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Charged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neutral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6AAEC0F-56A7-4ACB-B0C4-591D345DD7CA}"/>
              </a:ext>
            </a:extLst>
          </p:cNvPr>
          <p:cNvSpPr txBox="1"/>
          <p:nvPr/>
        </p:nvSpPr>
        <p:spPr>
          <a:xfrm flipH="1">
            <a:off x="8213175" y="2110044"/>
            <a:ext cx="2268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Mono/Multi-layer foil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Gas jet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868D5D-A92B-4F2E-B13E-626453B95079}"/>
              </a:ext>
            </a:extLst>
          </p:cNvPr>
          <p:cNvSpPr txBox="1"/>
          <p:nvPr/>
        </p:nvSpPr>
        <p:spPr>
          <a:xfrm flipH="1">
            <a:off x="10398854" y="2113985"/>
            <a:ext cx="14456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Resistive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non-resistive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detectors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(telescopes)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2354A8E-71C5-48D1-8286-5435B04E8D6D}"/>
              </a:ext>
            </a:extLst>
          </p:cNvPr>
          <p:cNvSpPr txBox="1"/>
          <p:nvPr/>
        </p:nvSpPr>
        <p:spPr>
          <a:xfrm flipH="1">
            <a:off x="10051334" y="4000490"/>
            <a:ext cx="2140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Common geometries </a:t>
            </a:r>
          </a:p>
          <a:p>
            <a:pPr algn="ctr"/>
            <a:r>
              <a:rPr lang="en-US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</a:p>
          <a:p>
            <a:pPr algn="ctr"/>
            <a:r>
              <a:rPr lang="en-US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real-word arrays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5F1AC48-1E05-491A-8A4F-28AD84632A38}"/>
              </a:ext>
            </a:extLst>
          </p:cNvPr>
          <p:cNvSpPr txBox="1"/>
          <p:nvPr/>
        </p:nvSpPr>
        <p:spPr>
          <a:xfrm>
            <a:off x="7699639" y="5236673"/>
            <a:ext cx="4249201" cy="1022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700"/>
              </a:spcAft>
            </a:pPr>
            <a:r>
              <a:rPr lang="en-US" sz="1800" kern="150" dirty="0">
                <a:effectLst/>
                <a:latin typeface="Times New Roman" panose="02020603050405020304" pitchFamily="18" charset="0"/>
                <a:ea typeface="Noto Serif CJK SC"/>
                <a:cs typeface="Times New Roman" panose="02020603050405020304" pitchFamily="18" charset="0"/>
              </a:rPr>
              <a:t>beam spot size</a:t>
            </a:r>
            <a:r>
              <a:rPr lang="en-US" kern="150" dirty="0">
                <a:latin typeface="Times New Roman" panose="02020603050405020304" pitchFamily="18" charset="0"/>
                <a:ea typeface="Noto Serif CJK SC"/>
                <a:cs typeface="Times New Roman" panose="02020603050405020304" pitchFamily="18" charset="0"/>
              </a:rPr>
              <a:t> and </a:t>
            </a:r>
            <a:r>
              <a:rPr lang="en-US" sz="1800" kern="150" dirty="0">
                <a:effectLst/>
                <a:latin typeface="Times New Roman" panose="02020603050405020304" pitchFamily="18" charset="0"/>
                <a:ea typeface="Noto Serif CJK SC"/>
                <a:cs typeface="Times New Roman" panose="02020603050405020304" pitchFamily="18" charset="0"/>
              </a:rPr>
              <a:t>energy spread, energy loss and straggling in targets and detectors, detector segmentation, resolution effects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67597056-1BEA-4440-B225-2DB3908B75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1" r="6671"/>
          <a:stretch/>
        </p:blipFill>
        <p:spPr>
          <a:xfrm>
            <a:off x="0" y="2291467"/>
            <a:ext cx="6724783" cy="450176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0A73007-35E2-473B-8276-74519F3CB8D2}"/>
              </a:ext>
            </a:extLst>
          </p:cNvPr>
          <p:cNvSpPr txBox="1"/>
          <p:nvPr/>
        </p:nvSpPr>
        <p:spPr>
          <a:xfrm>
            <a:off x="6893416" y="5258122"/>
            <a:ext cx="922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150" dirty="0">
                <a:effectLst/>
                <a:latin typeface="Times New Roman" panose="02020603050405020304" pitchFamily="18" charset="0"/>
                <a:ea typeface="Noto Serif CJK SC"/>
                <a:cs typeface="Times New Roman" panose="02020603050405020304" pitchFamily="18" charset="0"/>
              </a:rPr>
              <a:t>Effects:</a:t>
            </a:r>
            <a:endParaRPr lang="en-US" dirty="0"/>
          </a:p>
        </p:txBody>
      </p:sp>
      <p:sp>
        <p:nvSpPr>
          <p:cNvPr id="66" name="Arrow: Right 65">
            <a:extLst>
              <a:ext uri="{FF2B5EF4-FFF2-40B4-BE49-F238E27FC236}">
                <a16:creationId xmlns:a16="http://schemas.microsoft.com/office/drawing/2014/main" id="{D3B8EC82-2043-4A0B-B57C-365FD3B84CAE}"/>
              </a:ext>
            </a:extLst>
          </p:cNvPr>
          <p:cNvSpPr/>
          <p:nvPr/>
        </p:nvSpPr>
        <p:spPr>
          <a:xfrm rot="10800000">
            <a:off x="5702729" y="1880663"/>
            <a:ext cx="786541" cy="2546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C24BCE61-93A6-4291-AB2A-DC56A73867A2}"/>
              </a:ext>
            </a:extLst>
          </p:cNvPr>
          <p:cNvSpPr/>
          <p:nvPr/>
        </p:nvSpPr>
        <p:spPr>
          <a:xfrm rot="5400000">
            <a:off x="10990554" y="3541716"/>
            <a:ext cx="306816" cy="609597"/>
          </a:xfrm>
          <a:prstGeom prst="rightArrow">
            <a:avLst/>
          </a:prstGeom>
          <a:solidFill>
            <a:srgbClr val="00B0F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31FDDD0-6612-4B26-AD32-66D06639B922}"/>
              </a:ext>
            </a:extLst>
          </p:cNvPr>
          <p:cNvSpPr txBox="1"/>
          <p:nvPr/>
        </p:nvSpPr>
        <p:spPr>
          <a:xfrm flipH="1">
            <a:off x="2839906" y="2576596"/>
            <a:ext cx="17257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3.7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</a:p>
        </p:txBody>
      </p:sp>
    </p:spTree>
    <p:extLst>
      <p:ext uri="{BB962C8B-B14F-4D97-AF65-F5344CB8AC3E}">
        <p14:creationId xmlns:p14="http://schemas.microsoft.com/office/powerpoint/2010/main" val="26883733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66D50B-E618-42EC-8F62-B7193D4A0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" y="1886683"/>
            <a:ext cx="7205472" cy="4919472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1C8BCC52-C8A3-4ADB-9A97-CAB6C9D4AAD4}"/>
              </a:ext>
            </a:extLst>
          </p:cNvPr>
          <p:cNvSpPr/>
          <p:nvPr/>
        </p:nvSpPr>
        <p:spPr>
          <a:xfrm>
            <a:off x="6893416" y="5135095"/>
            <a:ext cx="4939083" cy="1124687"/>
          </a:xfrm>
          <a:prstGeom prst="rect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1FD1FA-D4E4-4979-9136-CBCC44D5C87A}"/>
              </a:ext>
            </a:extLst>
          </p:cNvPr>
          <p:cNvSpPr txBox="1"/>
          <p:nvPr/>
        </p:nvSpPr>
        <p:spPr>
          <a:xfrm>
            <a:off x="1808461" y="1729427"/>
            <a:ext cx="376645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effectLst/>
                <a:highlight>
                  <a:srgbClr val="CCFFCC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VIKAR (FORTRAN)</a:t>
            </a:r>
            <a:endParaRPr lang="en-US" dirty="0">
              <a:solidFill>
                <a:srgbClr val="0070C0"/>
              </a:solidFill>
              <a:highlight>
                <a:srgbClr val="CCFFCC"/>
              </a:highlight>
            </a:endParaRP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CEE645D5-C58D-4377-8DAC-DE3528FB7CC7}"/>
              </a:ext>
            </a:extLst>
          </p:cNvPr>
          <p:cNvSpPr/>
          <p:nvPr/>
        </p:nvSpPr>
        <p:spPr>
          <a:xfrm>
            <a:off x="743238" y="1880663"/>
            <a:ext cx="786541" cy="2546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3F29AD-B620-4B4A-9D66-0FEAA4A2C652}"/>
              </a:ext>
            </a:extLst>
          </p:cNvPr>
          <p:cNvSpPr txBox="1"/>
          <p:nvPr/>
        </p:nvSpPr>
        <p:spPr>
          <a:xfrm>
            <a:off x="610985" y="64772"/>
            <a:ext cx="58782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Monte-Carlo Simulation Code</a:t>
            </a:r>
          </a:p>
          <a:p>
            <a:pPr algn="ctr"/>
            <a:r>
              <a:rPr lang="en-US" sz="3000" b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for reactions with </a:t>
            </a:r>
          </a:p>
          <a:p>
            <a:pPr algn="ctr"/>
            <a:r>
              <a:rPr lang="en-US" sz="3000" b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charged particles detection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04BE7F5-8A79-4BBA-9FD1-FCEF1FB02E0F}"/>
              </a:ext>
            </a:extLst>
          </p:cNvPr>
          <p:cNvSpPr/>
          <p:nvPr/>
        </p:nvSpPr>
        <p:spPr>
          <a:xfrm>
            <a:off x="10327976" y="200257"/>
            <a:ext cx="1578425" cy="1477327"/>
          </a:xfrm>
          <a:prstGeom prst="ellipse">
            <a:avLst/>
          </a:prstGeom>
          <a:solidFill>
            <a:srgbClr val="00B0F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Detectors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8292FB0-F4BA-47A4-94F2-D924EFF8F990}"/>
              </a:ext>
            </a:extLst>
          </p:cNvPr>
          <p:cNvSpPr/>
          <p:nvPr/>
        </p:nvSpPr>
        <p:spPr>
          <a:xfrm>
            <a:off x="8558254" y="200257"/>
            <a:ext cx="1578425" cy="1477327"/>
          </a:xfrm>
          <a:prstGeom prst="ellipse">
            <a:avLst/>
          </a:prstGeom>
          <a:solidFill>
            <a:srgbClr val="66FF33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C329FB3-459E-4482-A060-AA983BCEA1D4}"/>
              </a:ext>
            </a:extLst>
          </p:cNvPr>
          <p:cNvSpPr/>
          <p:nvPr/>
        </p:nvSpPr>
        <p:spPr>
          <a:xfrm>
            <a:off x="6788532" y="200257"/>
            <a:ext cx="1578425" cy="1477327"/>
          </a:xfrm>
          <a:prstGeom prst="ellipse">
            <a:avLst/>
          </a:prstGeom>
          <a:solidFill>
            <a:srgbClr val="FFFC0C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883BC59B-C089-48C3-91C9-34470B47083A}"/>
              </a:ext>
            </a:extLst>
          </p:cNvPr>
          <p:cNvSpPr/>
          <p:nvPr/>
        </p:nvSpPr>
        <p:spPr>
          <a:xfrm rot="5400000">
            <a:off x="7462820" y="1642169"/>
            <a:ext cx="306816" cy="609597"/>
          </a:xfrm>
          <a:prstGeom prst="rightArrow">
            <a:avLst/>
          </a:prstGeom>
          <a:solidFill>
            <a:srgbClr val="FFFC0C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2A125240-43BE-47A0-995D-E7C95E30AF0D}"/>
              </a:ext>
            </a:extLst>
          </p:cNvPr>
          <p:cNvSpPr/>
          <p:nvPr/>
        </p:nvSpPr>
        <p:spPr>
          <a:xfrm rot="5400000">
            <a:off x="10990555" y="1642169"/>
            <a:ext cx="306816" cy="609597"/>
          </a:xfrm>
          <a:prstGeom prst="rightArrow">
            <a:avLst/>
          </a:prstGeom>
          <a:solidFill>
            <a:srgbClr val="00B0F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8899814B-6F13-4DCE-A221-B779295B8169}"/>
              </a:ext>
            </a:extLst>
          </p:cNvPr>
          <p:cNvSpPr/>
          <p:nvPr/>
        </p:nvSpPr>
        <p:spPr>
          <a:xfrm rot="5400000">
            <a:off x="9194057" y="1642168"/>
            <a:ext cx="306816" cy="609597"/>
          </a:xfrm>
          <a:prstGeom prst="rightArrow">
            <a:avLst/>
          </a:prstGeom>
          <a:solidFill>
            <a:srgbClr val="66FF33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434F792-1ADC-493B-A717-E75FF0A5DFE6}"/>
              </a:ext>
            </a:extLst>
          </p:cNvPr>
          <p:cNvSpPr txBox="1"/>
          <p:nvPr/>
        </p:nvSpPr>
        <p:spPr>
          <a:xfrm flipH="1">
            <a:off x="6893416" y="2112506"/>
            <a:ext cx="1445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Charged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neutral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6AAEC0F-56A7-4ACB-B0C4-591D345DD7CA}"/>
              </a:ext>
            </a:extLst>
          </p:cNvPr>
          <p:cNvSpPr txBox="1"/>
          <p:nvPr/>
        </p:nvSpPr>
        <p:spPr>
          <a:xfrm flipH="1">
            <a:off x="8213175" y="2110044"/>
            <a:ext cx="2268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Mono/Multi-layer foil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Gas jet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868D5D-A92B-4F2E-B13E-626453B95079}"/>
              </a:ext>
            </a:extLst>
          </p:cNvPr>
          <p:cNvSpPr txBox="1"/>
          <p:nvPr/>
        </p:nvSpPr>
        <p:spPr>
          <a:xfrm flipH="1">
            <a:off x="10398854" y="2113985"/>
            <a:ext cx="14456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Resistive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non-resistive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detectors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(telescopes)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2354A8E-71C5-48D1-8286-5435B04E8D6D}"/>
              </a:ext>
            </a:extLst>
          </p:cNvPr>
          <p:cNvSpPr txBox="1"/>
          <p:nvPr/>
        </p:nvSpPr>
        <p:spPr>
          <a:xfrm flipH="1">
            <a:off x="10051334" y="4000490"/>
            <a:ext cx="2140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Common geometries </a:t>
            </a:r>
          </a:p>
          <a:p>
            <a:pPr algn="ctr"/>
            <a:r>
              <a:rPr lang="en-US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</a:p>
          <a:p>
            <a:pPr algn="ctr"/>
            <a:r>
              <a:rPr lang="en-US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real-word arrays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5F1AC48-1E05-491A-8A4F-28AD84632A38}"/>
              </a:ext>
            </a:extLst>
          </p:cNvPr>
          <p:cNvSpPr txBox="1"/>
          <p:nvPr/>
        </p:nvSpPr>
        <p:spPr>
          <a:xfrm>
            <a:off x="7699639" y="5236673"/>
            <a:ext cx="4249201" cy="1022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700"/>
              </a:spcAft>
            </a:pPr>
            <a:r>
              <a:rPr lang="en-US" sz="1800" kern="150" dirty="0">
                <a:effectLst/>
                <a:latin typeface="Times New Roman" panose="02020603050405020304" pitchFamily="18" charset="0"/>
                <a:ea typeface="Noto Serif CJK SC"/>
                <a:cs typeface="Times New Roman" panose="02020603050405020304" pitchFamily="18" charset="0"/>
              </a:rPr>
              <a:t>beam spot size</a:t>
            </a:r>
            <a:r>
              <a:rPr lang="en-US" kern="150" dirty="0">
                <a:latin typeface="Times New Roman" panose="02020603050405020304" pitchFamily="18" charset="0"/>
                <a:ea typeface="Noto Serif CJK SC"/>
                <a:cs typeface="Times New Roman" panose="02020603050405020304" pitchFamily="18" charset="0"/>
              </a:rPr>
              <a:t> and </a:t>
            </a:r>
            <a:r>
              <a:rPr lang="en-US" sz="1800" kern="150" dirty="0">
                <a:effectLst/>
                <a:latin typeface="Times New Roman" panose="02020603050405020304" pitchFamily="18" charset="0"/>
                <a:ea typeface="Noto Serif CJK SC"/>
                <a:cs typeface="Times New Roman" panose="02020603050405020304" pitchFamily="18" charset="0"/>
              </a:rPr>
              <a:t>energy spread, energy loss and straggling in targets and detectors, detector segmentation, resolution effects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0A73007-35E2-473B-8276-74519F3CB8D2}"/>
              </a:ext>
            </a:extLst>
          </p:cNvPr>
          <p:cNvSpPr txBox="1"/>
          <p:nvPr/>
        </p:nvSpPr>
        <p:spPr>
          <a:xfrm>
            <a:off x="6893416" y="5258122"/>
            <a:ext cx="922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150" dirty="0">
                <a:effectLst/>
                <a:latin typeface="Times New Roman" panose="02020603050405020304" pitchFamily="18" charset="0"/>
                <a:ea typeface="Noto Serif CJK SC"/>
                <a:cs typeface="Times New Roman" panose="02020603050405020304" pitchFamily="18" charset="0"/>
              </a:rPr>
              <a:t>Effects:</a:t>
            </a:r>
            <a:endParaRPr lang="en-US" dirty="0"/>
          </a:p>
        </p:txBody>
      </p:sp>
      <p:sp>
        <p:nvSpPr>
          <p:cNvPr id="66" name="Arrow: Right 65">
            <a:extLst>
              <a:ext uri="{FF2B5EF4-FFF2-40B4-BE49-F238E27FC236}">
                <a16:creationId xmlns:a16="http://schemas.microsoft.com/office/drawing/2014/main" id="{D3B8EC82-2043-4A0B-B57C-365FD3B84CAE}"/>
              </a:ext>
            </a:extLst>
          </p:cNvPr>
          <p:cNvSpPr/>
          <p:nvPr/>
        </p:nvSpPr>
        <p:spPr>
          <a:xfrm rot="10800000">
            <a:off x="5702729" y="1880663"/>
            <a:ext cx="786541" cy="2546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C24BCE61-93A6-4291-AB2A-DC56A73867A2}"/>
              </a:ext>
            </a:extLst>
          </p:cNvPr>
          <p:cNvSpPr/>
          <p:nvPr/>
        </p:nvSpPr>
        <p:spPr>
          <a:xfrm rot="5400000">
            <a:off x="10990554" y="3541716"/>
            <a:ext cx="306816" cy="609597"/>
          </a:xfrm>
          <a:prstGeom prst="rightArrow">
            <a:avLst/>
          </a:prstGeom>
          <a:solidFill>
            <a:srgbClr val="00B0F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B6B676-8C1B-466D-83E6-65B09961E77D}"/>
              </a:ext>
            </a:extLst>
          </p:cNvPr>
          <p:cNvSpPr txBox="1"/>
          <p:nvPr/>
        </p:nvSpPr>
        <p:spPr>
          <a:xfrm flipH="1">
            <a:off x="2839906" y="2576596"/>
            <a:ext cx="17257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4.0 MeV</a:t>
            </a:r>
          </a:p>
        </p:txBody>
      </p:sp>
    </p:spTree>
    <p:extLst>
      <p:ext uri="{BB962C8B-B14F-4D97-AF65-F5344CB8AC3E}">
        <p14:creationId xmlns:p14="http://schemas.microsoft.com/office/powerpoint/2010/main" val="20187710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891E21-094D-4DFF-8F16-8638ECE4C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" y="1883115"/>
            <a:ext cx="7205472" cy="4919472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1C8BCC52-C8A3-4ADB-9A97-CAB6C9D4AAD4}"/>
              </a:ext>
            </a:extLst>
          </p:cNvPr>
          <p:cNvSpPr/>
          <p:nvPr/>
        </p:nvSpPr>
        <p:spPr>
          <a:xfrm>
            <a:off x="6893416" y="5135095"/>
            <a:ext cx="4939083" cy="1124687"/>
          </a:xfrm>
          <a:prstGeom prst="rect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1FD1FA-D4E4-4979-9136-CBCC44D5C87A}"/>
              </a:ext>
            </a:extLst>
          </p:cNvPr>
          <p:cNvSpPr txBox="1"/>
          <p:nvPr/>
        </p:nvSpPr>
        <p:spPr>
          <a:xfrm>
            <a:off x="1808461" y="1729427"/>
            <a:ext cx="376645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effectLst/>
                <a:highlight>
                  <a:srgbClr val="CCFFCC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VIKAR (FORTRAN)</a:t>
            </a:r>
            <a:endParaRPr lang="en-US" dirty="0">
              <a:solidFill>
                <a:srgbClr val="0070C0"/>
              </a:solidFill>
              <a:highlight>
                <a:srgbClr val="CCFFCC"/>
              </a:highlight>
            </a:endParaRP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CEE645D5-C58D-4377-8DAC-DE3528FB7CC7}"/>
              </a:ext>
            </a:extLst>
          </p:cNvPr>
          <p:cNvSpPr/>
          <p:nvPr/>
        </p:nvSpPr>
        <p:spPr>
          <a:xfrm>
            <a:off x="743238" y="1880663"/>
            <a:ext cx="786541" cy="2546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3F29AD-B620-4B4A-9D66-0FEAA4A2C652}"/>
              </a:ext>
            </a:extLst>
          </p:cNvPr>
          <p:cNvSpPr txBox="1"/>
          <p:nvPr/>
        </p:nvSpPr>
        <p:spPr>
          <a:xfrm>
            <a:off x="610985" y="64772"/>
            <a:ext cx="58782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Monte-Carlo Simulation Code</a:t>
            </a:r>
          </a:p>
          <a:p>
            <a:pPr algn="ctr"/>
            <a:r>
              <a:rPr lang="en-US" sz="3000" b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for reactions with </a:t>
            </a:r>
          </a:p>
          <a:p>
            <a:pPr algn="ctr"/>
            <a:r>
              <a:rPr lang="en-US" sz="3000" b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charged particles detection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04BE7F5-8A79-4BBA-9FD1-FCEF1FB02E0F}"/>
              </a:ext>
            </a:extLst>
          </p:cNvPr>
          <p:cNvSpPr/>
          <p:nvPr/>
        </p:nvSpPr>
        <p:spPr>
          <a:xfrm>
            <a:off x="10327976" y="200257"/>
            <a:ext cx="1578425" cy="1477327"/>
          </a:xfrm>
          <a:prstGeom prst="ellipse">
            <a:avLst/>
          </a:prstGeom>
          <a:solidFill>
            <a:srgbClr val="00B0F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Detectors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8292FB0-F4BA-47A4-94F2-D924EFF8F990}"/>
              </a:ext>
            </a:extLst>
          </p:cNvPr>
          <p:cNvSpPr/>
          <p:nvPr/>
        </p:nvSpPr>
        <p:spPr>
          <a:xfrm>
            <a:off x="8558254" y="200257"/>
            <a:ext cx="1578425" cy="1477327"/>
          </a:xfrm>
          <a:prstGeom prst="ellipse">
            <a:avLst/>
          </a:prstGeom>
          <a:solidFill>
            <a:srgbClr val="66FF33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C329FB3-459E-4482-A060-AA983BCEA1D4}"/>
              </a:ext>
            </a:extLst>
          </p:cNvPr>
          <p:cNvSpPr/>
          <p:nvPr/>
        </p:nvSpPr>
        <p:spPr>
          <a:xfrm>
            <a:off x="6788532" y="200257"/>
            <a:ext cx="1578425" cy="1477327"/>
          </a:xfrm>
          <a:prstGeom prst="ellipse">
            <a:avLst/>
          </a:prstGeom>
          <a:solidFill>
            <a:srgbClr val="FFFC0C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883BC59B-C089-48C3-91C9-34470B47083A}"/>
              </a:ext>
            </a:extLst>
          </p:cNvPr>
          <p:cNvSpPr/>
          <p:nvPr/>
        </p:nvSpPr>
        <p:spPr>
          <a:xfrm rot="5400000">
            <a:off x="7462820" y="1642169"/>
            <a:ext cx="306816" cy="609597"/>
          </a:xfrm>
          <a:prstGeom prst="rightArrow">
            <a:avLst/>
          </a:prstGeom>
          <a:solidFill>
            <a:srgbClr val="FFFC0C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2A125240-43BE-47A0-995D-E7C95E30AF0D}"/>
              </a:ext>
            </a:extLst>
          </p:cNvPr>
          <p:cNvSpPr/>
          <p:nvPr/>
        </p:nvSpPr>
        <p:spPr>
          <a:xfrm rot="5400000">
            <a:off x="10990555" y="1642169"/>
            <a:ext cx="306816" cy="609597"/>
          </a:xfrm>
          <a:prstGeom prst="rightArrow">
            <a:avLst/>
          </a:prstGeom>
          <a:solidFill>
            <a:srgbClr val="00B0F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8899814B-6F13-4DCE-A221-B779295B8169}"/>
              </a:ext>
            </a:extLst>
          </p:cNvPr>
          <p:cNvSpPr/>
          <p:nvPr/>
        </p:nvSpPr>
        <p:spPr>
          <a:xfrm rot="5400000">
            <a:off x="9194057" y="1642168"/>
            <a:ext cx="306816" cy="609597"/>
          </a:xfrm>
          <a:prstGeom prst="rightArrow">
            <a:avLst/>
          </a:prstGeom>
          <a:solidFill>
            <a:srgbClr val="66FF33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434F792-1ADC-493B-A717-E75FF0A5DFE6}"/>
              </a:ext>
            </a:extLst>
          </p:cNvPr>
          <p:cNvSpPr txBox="1"/>
          <p:nvPr/>
        </p:nvSpPr>
        <p:spPr>
          <a:xfrm flipH="1">
            <a:off x="6893416" y="2112506"/>
            <a:ext cx="1445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Charged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neutral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6AAEC0F-56A7-4ACB-B0C4-591D345DD7CA}"/>
              </a:ext>
            </a:extLst>
          </p:cNvPr>
          <p:cNvSpPr txBox="1"/>
          <p:nvPr/>
        </p:nvSpPr>
        <p:spPr>
          <a:xfrm flipH="1">
            <a:off x="8213175" y="2110044"/>
            <a:ext cx="2268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Mono/Multi-layer foil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Gas jet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868D5D-A92B-4F2E-B13E-626453B95079}"/>
              </a:ext>
            </a:extLst>
          </p:cNvPr>
          <p:cNvSpPr txBox="1"/>
          <p:nvPr/>
        </p:nvSpPr>
        <p:spPr>
          <a:xfrm flipH="1">
            <a:off x="10398854" y="2113985"/>
            <a:ext cx="14456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Resistive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non-resistive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detectors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(telescopes)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2354A8E-71C5-48D1-8286-5435B04E8D6D}"/>
              </a:ext>
            </a:extLst>
          </p:cNvPr>
          <p:cNvSpPr txBox="1"/>
          <p:nvPr/>
        </p:nvSpPr>
        <p:spPr>
          <a:xfrm flipH="1">
            <a:off x="10051334" y="4000490"/>
            <a:ext cx="2140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Common geometries </a:t>
            </a:r>
          </a:p>
          <a:p>
            <a:pPr algn="ctr"/>
            <a:r>
              <a:rPr lang="en-US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</a:p>
          <a:p>
            <a:pPr algn="ctr"/>
            <a:r>
              <a:rPr lang="en-US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real-word arrays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5F1AC48-1E05-491A-8A4F-28AD84632A38}"/>
              </a:ext>
            </a:extLst>
          </p:cNvPr>
          <p:cNvSpPr txBox="1"/>
          <p:nvPr/>
        </p:nvSpPr>
        <p:spPr>
          <a:xfrm>
            <a:off x="7699639" y="5236673"/>
            <a:ext cx="4249201" cy="1022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700"/>
              </a:spcAft>
            </a:pPr>
            <a:r>
              <a:rPr lang="en-US" sz="1800" kern="150" dirty="0">
                <a:effectLst/>
                <a:latin typeface="Times New Roman" panose="02020603050405020304" pitchFamily="18" charset="0"/>
                <a:ea typeface="Noto Serif CJK SC"/>
                <a:cs typeface="Times New Roman" panose="02020603050405020304" pitchFamily="18" charset="0"/>
              </a:rPr>
              <a:t>beam spot size</a:t>
            </a:r>
            <a:r>
              <a:rPr lang="en-US" kern="150" dirty="0">
                <a:latin typeface="Times New Roman" panose="02020603050405020304" pitchFamily="18" charset="0"/>
                <a:ea typeface="Noto Serif CJK SC"/>
                <a:cs typeface="Times New Roman" panose="02020603050405020304" pitchFamily="18" charset="0"/>
              </a:rPr>
              <a:t> and </a:t>
            </a:r>
            <a:r>
              <a:rPr lang="en-US" sz="1800" kern="150" dirty="0">
                <a:effectLst/>
                <a:latin typeface="Times New Roman" panose="02020603050405020304" pitchFamily="18" charset="0"/>
                <a:ea typeface="Noto Serif CJK SC"/>
                <a:cs typeface="Times New Roman" panose="02020603050405020304" pitchFamily="18" charset="0"/>
              </a:rPr>
              <a:t>energy spread, energy loss and straggling in targets and detectors, detector segmentation, resolution effects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0A73007-35E2-473B-8276-74519F3CB8D2}"/>
              </a:ext>
            </a:extLst>
          </p:cNvPr>
          <p:cNvSpPr txBox="1"/>
          <p:nvPr/>
        </p:nvSpPr>
        <p:spPr>
          <a:xfrm>
            <a:off x="6893416" y="5258122"/>
            <a:ext cx="922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150" dirty="0">
                <a:effectLst/>
                <a:latin typeface="Times New Roman" panose="02020603050405020304" pitchFamily="18" charset="0"/>
                <a:ea typeface="Noto Serif CJK SC"/>
                <a:cs typeface="Times New Roman" panose="02020603050405020304" pitchFamily="18" charset="0"/>
              </a:rPr>
              <a:t>Effects:</a:t>
            </a:r>
            <a:endParaRPr lang="en-US" dirty="0"/>
          </a:p>
        </p:txBody>
      </p:sp>
      <p:sp>
        <p:nvSpPr>
          <p:cNvPr id="66" name="Arrow: Right 65">
            <a:extLst>
              <a:ext uri="{FF2B5EF4-FFF2-40B4-BE49-F238E27FC236}">
                <a16:creationId xmlns:a16="http://schemas.microsoft.com/office/drawing/2014/main" id="{D3B8EC82-2043-4A0B-B57C-365FD3B84CAE}"/>
              </a:ext>
            </a:extLst>
          </p:cNvPr>
          <p:cNvSpPr/>
          <p:nvPr/>
        </p:nvSpPr>
        <p:spPr>
          <a:xfrm rot="10800000">
            <a:off x="5702729" y="1880663"/>
            <a:ext cx="786541" cy="2546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C24BCE61-93A6-4291-AB2A-DC56A73867A2}"/>
              </a:ext>
            </a:extLst>
          </p:cNvPr>
          <p:cNvSpPr/>
          <p:nvPr/>
        </p:nvSpPr>
        <p:spPr>
          <a:xfrm rot="5400000">
            <a:off x="10990554" y="3541716"/>
            <a:ext cx="306816" cy="609597"/>
          </a:xfrm>
          <a:prstGeom prst="rightArrow">
            <a:avLst/>
          </a:prstGeom>
          <a:solidFill>
            <a:srgbClr val="00B0F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59E95C-71B5-4E8A-8E0B-2665E6C7FB2E}"/>
              </a:ext>
            </a:extLst>
          </p:cNvPr>
          <p:cNvSpPr txBox="1"/>
          <p:nvPr/>
        </p:nvSpPr>
        <p:spPr>
          <a:xfrm flipH="1">
            <a:off x="2839906" y="2576596"/>
            <a:ext cx="17257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4.5 MeV</a:t>
            </a:r>
          </a:p>
        </p:txBody>
      </p:sp>
    </p:spTree>
    <p:extLst>
      <p:ext uri="{BB962C8B-B14F-4D97-AF65-F5344CB8AC3E}">
        <p14:creationId xmlns:p14="http://schemas.microsoft.com/office/powerpoint/2010/main" val="1117359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CB9FFF-43B0-4518-80FB-0BB0B0053BBC}"/>
              </a:ext>
            </a:extLst>
          </p:cNvPr>
          <p:cNvSpPr/>
          <p:nvPr/>
        </p:nvSpPr>
        <p:spPr>
          <a:xfrm>
            <a:off x="284085" y="2106241"/>
            <a:ext cx="3543984" cy="376862"/>
          </a:xfrm>
          <a:prstGeom prst="rect">
            <a:avLst/>
          </a:prstGeom>
          <a:solidFill>
            <a:srgbClr val="7030A0">
              <a:alpha val="2509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78F6027-95C3-40C3-925B-242A658575E9}"/>
                  </a:ext>
                </a:extLst>
              </p:cNvPr>
              <p:cNvSpPr txBox="1"/>
              <p:nvPr/>
            </p:nvSpPr>
            <p:spPr>
              <a:xfrm>
                <a:off x="189390" y="1164133"/>
                <a:ext cx="12002610" cy="20289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n-US" sz="2300" dirty="0">
                  <a:latin typeface="Times New Roman" panose="02020603050405020304" pitchFamily="18" charset="0"/>
                  <a:ea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endPara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endPara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r>
                  <a:rPr lang="en-US" sz="23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“Cosmological Li problem”:</a:t>
                </a:r>
                <a:endParaRPr lang="en-US" sz="23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endPara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sz="23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23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sup>
                      <m:e>
                        <m:r>
                          <a:rPr lang="en-US" sz="23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𝑳𝒊</m:t>
                        </m:r>
                      </m:e>
                    </m:sPre>
                  </m:oMath>
                </a14:m>
                <a:r>
                  <a:rPr lang="en-US" sz="23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abundance is 3-4 times lower than </a:t>
                </a:r>
                <a:r>
                  <a:rPr lang="en-US" sz="23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expected</a:t>
                </a:r>
                <a:r>
                  <a:rPr lang="en-US" sz="23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</a:t>
                </a:r>
                <a:endPara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78F6027-95C3-40C3-925B-242A658575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390" y="1164133"/>
                <a:ext cx="12002610" cy="2028953"/>
              </a:xfrm>
              <a:prstGeom prst="rect">
                <a:avLst/>
              </a:prstGeom>
              <a:blipFill>
                <a:blip r:embed="rId2"/>
                <a:stretch>
                  <a:fillRect l="-711" b="-48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CFE32B9-847B-47ED-82AB-5384C5EB18A9}"/>
              </a:ext>
            </a:extLst>
          </p:cNvPr>
          <p:cNvSpPr txBox="1"/>
          <p:nvPr/>
        </p:nvSpPr>
        <p:spPr>
          <a:xfrm>
            <a:off x="0" y="153957"/>
            <a:ext cx="7345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Motivation of the experiment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D90A2B-3FD0-4B05-93D5-52228D0AB46B}"/>
              </a:ext>
            </a:extLst>
          </p:cNvPr>
          <p:cNvSpPr txBox="1"/>
          <p:nvPr/>
        </p:nvSpPr>
        <p:spPr>
          <a:xfrm>
            <a:off x="3933572" y="5492749"/>
            <a:ext cx="7175213" cy="446276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effectLst/>
                <a:highlight>
                  <a:srgbClr val="CCFFCC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The error can be related to the WMAP baryonic density</a:t>
            </a:r>
          </a:p>
        </p:txBody>
      </p:sp>
      <p:pic>
        <p:nvPicPr>
          <p:cNvPr id="2050" name="Picture 2" descr="GAO: American Nuclear Plants Vulnerable to Lithium Shortage - News ...">
            <a:extLst>
              <a:ext uri="{FF2B5EF4-FFF2-40B4-BE49-F238E27FC236}">
                <a16:creationId xmlns:a16="http://schemas.microsoft.com/office/drawing/2014/main" id="{93D0CA43-79E8-4AAF-BDCF-47C22B65A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02" y="3597519"/>
            <a:ext cx="1970195" cy="307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B58C4A-4A13-4528-8911-607CFACF55E8}"/>
              </a:ext>
            </a:extLst>
          </p:cNvPr>
          <p:cNvSpPr txBox="1"/>
          <p:nvPr/>
        </p:nvSpPr>
        <p:spPr>
          <a:xfrm>
            <a:off x="2197526" y="3827531"/>
            <a:ext cx="7443623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 stellar measurements are leading to anomalous results</a:t>
            </a:r>
          </a:p>
          <a:p>
            <a:r>
              <a:rPr lang="en-US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</a:t>
            </a:r>
            <a:r>
              <a:rPr lang="en-US" sz="23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OR</a:t>
            </a:r>
            <a:endParaRPr lang="en-US" sz="23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 error is present in the nuc</a:t>
            </a:r>
            <a:r>
              <a:rPr lang="en-US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lear</a:t>
            </a:r>
            <a:r>
              <a:rPr lang="en-US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theoretical models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2B5A6E-9D50-4199-A865-81053240B87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9114" y="103521"/>
            <a:ext cx="685862" cy="533965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A15A77DA-D63F-4BD4-8675-2F8AE9BE6EC4}"/>
              </a:ext>
            </a:extLst>
          </p:cNvPr>
          <p:cNvSpPr/>
          <p:nvPr/>
        </p:nvSpPr>
        <p:spPr>
          <a:xfrm>
            <a:off x="3446597" y="5411089"/>
            <a:ext cx="381471" cy="609597"/>
          </a:xfrm>
          <a:prstGeom prst="rightArrow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65721A-6B83-4305-B78F-27A0F9604191}"/>
              </a:ext>
            </a:extLst>
          </p:cNvPr>
          <p:cNvSpPr/>
          <p:nvPr/>
        </p:nvSpPr>
        <p:spPr>
          <a:xfrm rot="5400000">
            <a:off x="2842915" y="5265780"/>
            <a:ext cx="887767" cy="319596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870CC6D-8BD6-4562-9A9D-E665CE9B85AD}"/>
              </a:ext>
            </a:extLst>
          </p:cNvPr>
          <p:cNvSpPr/>
          <p:nvPr/>
        </p:nvSpPr>
        <p:spPr>
          <a:xfrm rot="5400000">
            <a:off x="3284973" y="5531585"/>
            <a:ext cx="276533" cy="381470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F8AE90B-76B8-4747-B5B5-4854D23C87A9}"/>
                  </a:ext>
                </a:extLst>
              </p:cNvPr>
              <p:cNvSpPr txBox="1"/>
              <p:nvPr/>
            </p:nvSpPr>
            <p:spPr>
              <a:xfrm>
                <a:off x="4042160" y="5939025"/>
                <a:ext cx="7097696" cy="4841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3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Lower value </a:t>
                </a:r>
                <a:r>
                  <a:rPr lang="en-US" sz="23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sym typeface="Wingdings" panose="05000000000000000000" pitchFamily="2" charset="2"/>
                  </a:rPr>
                  <a:t> </a:t>
                </a:r>
                <a:r>
                  <a:rPr lang="en-US" sz="23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higher effect of the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23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  <m:e>
                        <m:r>
                          <a:rPr lang="en-US" sz="23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  <m:r>
                          <a:rPr lang="en-US" sz="23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3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en-US" sz="23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3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  <m:r>
                          <a:rPr lang="en-US" sz="23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sPre>
                          <m:sPrePr>
                            <m:ctrlPr>
                              <a:rPr lang="en-US" sz="23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sz="23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sup>
                          <m:e>
                            <m:r>
                              <a:rPr lang="en-US" sz="23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𝐿𝑖</m:t>
                            </m:r>
                          </m:e>
                        </m:sPre>
                      </m:e>
                    </m:sPre>
                  </m:oMath>
                </a14:m>
                <a:r>
                  <a:rPr lang="en-US" sz="23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reaction</a:t>
                </a:r>
                <a:endParaRPr lang="en-US" sz="23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F8AE90B-76B8-4747-B5B5-4854D23C8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2160" y="5939025"/>
                <a:ext cx="7097696" cy="484172"/>
              </a:xfrm>
              <a:prstGeom prst="rect">
                <a:avLst/>
              </a:prstGeom>
              <a:blipFill>
                <a:blip r:embed="rId5"/>
                <a:stretch>
                  <a:fillRect l="-1203" t="-5000" b="-2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11264094-C342-444A-8B21-A2363A807967}"/>
              </a:ext>
            </a:extLst>
          </p:cNvPr>
          <p:cNvSpPr txBox="1"/>
          <p:nvPr/>
        </p:nvSpPr>
        <p:spPr>
          <a:xfrm>
            <a:off x="11767623" y="6475704"/>
            <a:ext cx="3888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888082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9779E9-FA96-472B-9BAB-CAE512B9B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" y="1888964"/>
            <a:ext cx="7205472" cy="4919472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1C8BCC52-C8A3-4ADB-9A97-CAB6C9D4AAD4}"/>
              </a:ext>
            </a:extLst>
          </p:cNvPr>
          <p:cNvSpPr/>
          <p:nvPr/>
        </p:nvSpPr>
        <p:spPr>
          <a:xfrm>
            <a:off x="6893416" y="5135095"/>
            <a:ext cx="4939083" cy="1124687"/>
          </a:xfrm>
          <a:prstGeom prst="rect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1FD1FA-D4E4-4979-9136-CBCC44D5C87A}"/>
              </a:ext>
            </a:extLst>
          </p:cNvPr>
          <p:cNvSpPr txBox="1"/>
          <p:nvPr/>
        </p:nvSpPr>
        <p:spPr>
          <a:xfrm>
            <a:off x="1808461" y="1729427"/>
            <a:ext cx="376645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effectLst/>
                <a:highlight>
                  <a:srgbClr val="CCFFCC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VIKAR (FORTRAN)</a:t>
            </a:r>
            <a:endParaRPr lang="en-US" dirty="0">
              <a:solidFill>
                <a:srgbClr val="0070C0"/>
              </a:solidFill>
              <a:highlight>
                <a:srgbClr val="CCFFCC"/>
              </a:highlight>
            </a:endParaRP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CEE645D5-C58D-4377-8DAC-DE3528FB7CC7}"/>
              </a:ext>
            </a:extLst>
          </p:cNvPr>
          <p:cNvSpPr/>
          <p:nvPr/>
        </p:nvSpPr>
        <p:spPr>
          <a:xfrm>
            <a:off x="743238" y="1880663"/>
            <a:ext cx="786541" cy="2546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3F29AD-B620-4B4A-9D66-0FEAA4A2C652}"/>
              </a:ext>
            </a:extLst>
          </p:cNvPr>
          <p:cNvSpPr txBox="1"/>
          <p:nvPr/>
        </p:nvSpPr>
        <p:spPr>
          <a:xfrm>
            <a:off x="610985" y="64772"/>
            <a:ext cx="58782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Monte-Carlo Simulation Code</a:t>
            </a:r>
          </a:p>
          <a:p>
            <a:pPr algn="ctr"/>
            <a:r>
              <a:rPr lang="en-US" sz="3000" b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for reactions with </a:t>
            </a:r>
          </a:p>
          <a:p>
            <a:pPr algn="ctr"/>
            <a:r>
              <a:rPr lang="en-US" sz="3000" b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charged particles detection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04BE7F5-8A79-4BBA-9FD1-FCEF1FB02E0F}"/>
              </a:ext>
            </a:extLst>
          </p:cNvPr>
          <p:cNvSpPr/>
          <p:nvPr/>
        </p:nvSpPr>
        <p:spPr>
          <a:xfrm>
            <a:off x="10327976" y="200257"/>
            <a:ext cx="1578425" cy="1477327"/>
          </a:xfrm>
          <a:prstGeom prst="ellipse">
            <a:avLst/>
          </a:prstGeom>
          <a:solidFill>
            <a:srgbClr val="00B0F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Detectors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8292FB0-F4BA-47A4-94F2-D924EFF8F990}"/>
              </a:ext>
            </a:extLst>
          </p:cNvPr>
          <p:cNvSpPr/>
          <p:nvPr/>
        </p:nvSpPr>
        <p:spPr>
          <a:xfrm>
            <a:off x="8558254" y="200257"/>
            <a:ext cx="1578425" cy="1477327"/>
          </a:xfrm>
          <a:prstGeom prst="ellipse">
            <a:avLst/>
          </a:prstGeom>
          <a:solidFill>
            <a:srgbClr val="66FF33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C329FB3-459E-4482-A060-AA983BCEA1D4}"/>
              </a:ext>
            </a:extLst>
          </p:cNvPr>
          <p:cNvSpPr/>
          <p:nvPr/>
        </p:nvSpPr>
        <p:spPr>
          <a:xfrm>
            <a:off x="6788532" y="200257"/>
            <a:ext cx="1578425" cy="1477327"/>
          </a:xfrm>
          <a:prstGeom prst="ellipse">
            <a:avLst/>
          </a:prstGeom>
          <a:solidFill>
            <a:srgbClr val="FFFC0C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883BC59B-C089-48C3-91C9-34470B47083A}"/>
              </a:ext>
            </a:extLst>
          </p:cNvPr>
          <p:cNvSpPr/>
          <p:nvPr/>
        </p:nvSpPr>
        <p:spPr>
          <a:xfrm rot="5400000">
            <a:off x="7462820" y="1642169"/>
            <a:ext cx="306816" cy="609597"/>
          </a:xfrm>
          <a:prstGeom prst="rightArrow">
            <a:avLst/>
          </a:prstGeom>
          <a:solidFill>
            <a:srgbClr val="FFFC0C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2A125240-43BE-47A0-995D-E7C95E30AF0D}"/>
              </a:ext>
            </a:extLst>
          </p:cNvPr>
          <p:cNvSpPr/>
          <p:nvPr/>
        </p:nvSpPr>
        <p:spPr>
          <a:xfrm rot="5400000">
            <a:off x="10990555" y="1642169"/>
            <a:ext cx="306816" cy="609597"/>
          </a:xfrm>
          <a:prstGeom prst="rightArrow">
            <a:avLst/>
          </a:prstGeom>
          <a:solidFill>
            <a:srgbClr val="00B0F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8899814B-6F13-4DCE-A221-B779295B8169}"/>
              </a:ext>
            </a:extLst>
          </p:cNvPr>
          <p:cNvSpPr/>
          <p:nvPr/>
        </p:nvSpPr>
        <p:spPr>
          <a:xfrm rot="5400000">
            <a:off x="9194057" y="1642168"/>
            <a:ext cx="306816" cy="609597"/>
          </a:xfrm>
          <a:prstGeom prst="rightArrow">
            <a:avLst/>
          </a:prstGeom>
          <a:solidFill>
            <a:srgbClr val="66FF33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434F792-1ADC-493B-A717-E75FF0A5DFE6}"/>
              </a:ext>
            </a:extLst>
          </p:cNvPr>
          <p:cNvSpPr txBox="1"/>
          <p:nvPr/>
        </p:nvSpPr>
        <p:spPr>
          <a:xfrm flipH="1">
            <a:off x="6893416" y="2112506"/>
            <a:ext cx="1445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Charged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neutral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6AAEC0F-56A7-4ACB-B0C4-591D345DD7CA}"/>
              </a:ext>
            </a:extLst>
          </p:cNvPr>
          <p:cNvSpPr txBox="1"/>
          <p:nvPr/>
        </p:nvSpPr>
        <p:spPr>
          <a:xfrm flipH="1">
            <a:off x="8213175" y="2110044"/>
            <a:ext cx="2268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Mono/Multi-layer foil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Gas jet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868D5D-A92B-4F2E-B13E-626453B95079}"/>
              </a:ext>
            </a:extLst>
          </p:cNvPr>
          <p:cNvSpPr txBox="1"/>
          <p:nvPr/>
        </p:nvSpPr>
        <p:spPr>
          <a:xfrm flipH="1">
            <a:off x="10398854" y="2113985"/>
            <a:ext cx="14456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Resistive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non-resistive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detectors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(telescopes)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2354A8E-71C5-48D1-8286-5435B04E8D6D}"/>
              </a:ext>
            </a:extLst>
          </p:cNvPr>
          <p:cNvSpPr txBox="1"/>
          <p:nvPr/>
        </p:nvSpPr>
        <p:spPr>
          <a:xfrm flipH="1">
            <a:off x="10051334" y="4000490"/>
            <a:ext cx="2140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Common geometries </a:t>
            </a:r>
          </a:p>
          <a:p>
            <a:pPr algn="ctr"/>
            <a:r>
              <a:rPr lang="en-US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</a:p>
          <a:p>
            <a:pPr algn="ctr"/>
            <a:r>
              <a:rPr lang="en-US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real-word arrays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5F1AC48-1E05-491A-8A4F-28AD84632A38}"/>
              </a:ext>
            </a:extLst>
          </p:cNvPr>
          <p:cNvSpPr txBox="1"/>
          <p:nvPr/>
        </p:nvSpPr>
        <p:spPr>
          <a:xfrm>
            <a:off x="7699639" y="5236673"/>
            <a:ext cx="4249201" cy="1022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700"/>
              </a:spcAft>
            </a:pPr>
            <a:r>
              <a:rPr lang="en-US" sz="1800" kern="150" dirty="0">
                <a:effectLst/>
                <a:latin typeface="Times New Roman" panose="02020603050405020304" pitchFamily="18" charset="0"/>
                <a:ea typeface="Noto Serif CJK SC"/>
                <a:cs typeface="Times New Roman" panose="02020603050405020304" pitchFamily="18" charset="0"/>
              </a:rPr>
              <a:t>beam spot size</a:t>
            </a:r>
            <a:r>
              <a:rPr lang="en-US" kern="150" dirty="0">
                <a:latin typeface="Times New Roman" panose="02020603050405020304" pitchFamily="18" charset="0"/>
                <a:ea typeface="Noto Serif CJK SC"/>
                <a:cs typeface="Times New Roman" panose="02020603050405020304" pitchFamily="18" charset="0"/>
              </a:rPr>
              <a:t> and </a:t>
            </a:r>
            <a:r>
              <a:rPr lang="en-US" sz="1800" kern="150" dirty="0">
                <a:effectLst/>
                <a:latin typeface="Times New Roman" panose="02020603050405020304" pitchFamily="18" charset="0"/>
                <a:ea typeface="Noto Serif CJK SC"/>
                <a:cs typeface="Times New Roman" panose="02020603050405020304" pitchFamily="18" charset="0"/>
              </a:rPr>
              <a:t>energy spread, energy loss and straggling in targets and detectors, detector segmentation, resolution effects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0A73007-35E2-473B-8276-74519F3CB8D2}"/>
              </a:ext>
            </a:extLst>
          </p:cNvPr>
          <p:cNvSpPr txBox="1"/>
          <p:nvPr/>
        </p:nvSpPr>
        <p:spPr>
          <a:xfrm>
            <a:off x="6893416" y="5258122"/>
            <a:ext cx="922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150" dirty="0">
                <a:effectLst/>
                <a:latin typeface="Times New Roman" panose="02020603050405020304" pitchFamily="18" charset="0"/>
                <a:ea typeface="Noto Serif CJK SC"/>
                <a:cs typeface="Times New Roman" panose="02020603050405020304" pitchFamily="18" charset="0"/>
              </a:rPr>
              <a:t>Effects:</a:t>
            </a:r>
            <a:endParaRPr lang="en-US" dirty="0"/>
          </a:p>
        </p:txBody>
      </p:sp>
      <p:sp>
        <p:nvSpPr>
          <p:cNvPr id="66" name="Arrow: Right 65">
            <a:extLst>
              <a:ext uri="{FF2B5EF4-FFF2-40B4-BE49-F238E27FC236}">
                <a16:creationId xmlns:a16="http://schemas.microsoft.com/office/drawing/2014/main" id="{D3B8EC82-2043-4A0B-B57C-365FD3B84CAE}"/>
              </a:ext>
            </a:extLst>
          </p:cNvPr>
          <p:cNvSpPr/>
          <p:nvPr/>
        </p:nvSpPr>
        <p:spPr>
          <a:xfrm rot="10800000">
            <a:off x="5702729" y="1880663"/>
            <a:ext cx="786541" cy="2546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C24BCE61-93A6-4291-AB2A-DC56A73867A2}"/>
              </a:ext>
            </a:extLst>
          </p:cNvPr>
          <p:cNvSpPr/>
          <p:nvPr/>
        </p:nvSpPr>
        <p:spPr>
          <a:xfrm rot="5400000">
            <a:off x="10990554" y="3541716"/>
            <a:ext cx="306816" cy="609597"/>
          </a:xfrm>
          <a:prstGeom prst="rightArrow">
            <a:avLst/>
          </a:prstGeom>
          <a:solidFill>
            <a:srgbClr val="00B0F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156C3A-E445-4A61-8EE5-F3D882404823}"/>
              </a:ext>
            </a:extLst>
          </p:cNvPr>
          <p:cNvSpPr txBox="1"/>
          <p:nvPr/>
        </p:nvSpPr>
        <p:spPr>
          <a:xfrm flipH="1">
            <a:off x="2839906" y="2576596"/>
            <a:ext cx="17257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5.0 MeV</a:t>
            </a:r>
          </a:p>
        </p:txBody>
      </p:sp>
    </p:spTree>
    <p:extLst>
      <p:ext uri="{BB962C8B-B14F-4D97-AF65-F5344CB8AC3E}">
        <p14:creationId xmlns:p14="http://schemas.microsoft.com/office/powerpoint/2010/main" val="20286499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9B01A9-51CB-4F7B-891F-6C1A4F06B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" y="1883668"/>
            <a:ext cx="7205472" cy="4919472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1C8BCC52-C8A3-4ADB-9A97-CAB6C9D4AAD4}"/>
              </a:ext>
            </a:extLst>
          </p:cNvPr>
          <p:cNvSpPr/>
          <p:nvPr/>
        </p:nvSpPr>
        <p:spPr>
          <a:xfrm>
            <a:off x="6893416" y="5135095"/>
            <a:ext cx="4939083" cy="1124687"/>
          </a:xfrm>
          <a:prstGeom prst="rect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1FD1FA-D4E4-4979-9136-CBCC44D5C87A}"/>
              </a:ext>
            </a:extLst>
          </p:cNvPr>
          <p:cNvSpPr txBox="1"/>
          <p:nvPr/>
        </p:nvSpPr>
        <p:spPr>
          <a:xfrm>
            <a:off x="1808461" y="1729427"/>
            <a:ext cx="376645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effectLst/>
                <a:highlight>
                  <a:srgbClr val="CCFFCC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VIKAR (FORTRAN)</a:t>
            </a:r>
            <a:endParaRPr lang="en-US" dirty="0">
              <a:solidFill>
                <a:srgbClr val="0070C0"/>
              </a:solidFill>
              <a:highlight>
                <a:srgbClr val="CCFFCC"/>
              </a:highlight>
            </a:endParaRP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CEE645D5-C58D-4377-8DAC-DE3528FB7CC7}"/>
              </a:ext>
            </a:extLst>
          </p:cNvPr>
          <p:cNvSpPr/>
          <p:nvPr/>
        </p:nvSpPr>
        <p:spPr>
          <a:xfrm>
            <a:off x="743238" y="1880663"/>
            <a:ext cx="786541" cy="2546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3F29AD-B620-4B4A-9D66-0FEAA4A2C652}"/>
              </a:ext>
            </a:extLst>
          </p:cNvPr>
          <p:cNvSpPr txBox="1"/>
          <p:nvPr/>
        </p:nvSpPr>
        <p:spPr>
          <a:xfrm>
            <a:off x="610985" y="64772"/>
            <a:ext cx="58782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Monte-Carlo Simulation Code</a:t>
            </a:r>
          </a:p>
          <a:p>
            <a:pPr algn="ctr"/>
            <a:r>
              <a:rPr lang="en-US" sz="3000" b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for reactions with </a:t>
            </a:r>
          </a:p>
          <a:p>
            <a:pPr algn="ctr"/>
            <a:r>
              <a:rPr lang="en-US" sz="3000" b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charged particles detection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04BE7F5-8A79-4BBA-9FD1-FCEF1FB02E0F}"/>
              </a:ext>
            </a:extLst>
          </p:cNvPr>
          <p:cNvSpPr/>
          <p:nvPr/>
        </p:nvSpPr>
        <p:spPr>
          <a:xfrm>
            <a:off x="10327976" y="200257"/>
            <a:ext cx="1578425" cy="1477327"/>
          </a:xfrm>
          <a:prstGeom prst="ellipse">
            <a:avLst/>
          </a:prstGeom>
          <a:solidFill>
            <a:srgbClr val="00B0F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Detectors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8292FB0-F4BA-47A4-94F2-D924EFF8F990}"/>
              </a:ext>
            </a:extLst>
          </p:cNvPr>
          <p:cNvSpPr/>
          <p:nvPr/>
        </p:nvSpPr>
        <p:spPr>
          <a:xfrm>
            <a:off x="8558254" y="200257"/>
            <a:ext cx="1578425" cy="1477327"/>
          </a:xfrm>
          <a:prstGeom prst="ellipse">
            <a:avLst/>
          </a:prstGeom>
          <a:solidFill>
            <a:srgbClr val="66FF33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C329FB3-459E-4482-A060-AA983BCEA1D4}"/>
              </a:ext>
            </a:extLst>
          </p:cNvPr>
          <p:cNvSpPr/>
          <p:nvPr/>
        </p:nvSpPr>
        <p:spPr>
          <a:xfrm>
            <a:off x="6788532" y="200257"/>
            <a:ext cx="1578425" cy="1477327"/>
          </a:xfrm>
          <a:prstGeom prst="ellipse">
            <a:avLst/>
          </a:prstGeom>
          <a:solidFill>
            <a:srgbClr val="FFFC0C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883BC59B-C089-48C3-91C9-34470B47083A}"/>
              </a:ext>
            </a:extLst>
          </p:cNvPr>
          <p:cNvSpPr/>
          <p:nvPr/>
        </p:nvSpPr>
        <p:spPr>
          <a:xfrm rot="5400000">
            <a:off x="7462820" y="1642169"/>
            <a:ext cx="306816" cy="609597"/>
          </a:xfrm>
          <a:prstGeom prst="rightArrow">
            <a:avLst/>
          </a:prstGeom>
          <a:solidFill>
            <a:srgbClr val="FFFC0C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2A125240-43BE-47A0-995D-E7C95E30AF0D}"/>
              </a:ext>
            </a:extLst>
          </p:cNvPr>
          <p:cNvSpPr/>
          <p:nvPr/>
        </p:nvSpPr>
        <p:spPr>
          <a:xfrm rot="5400000">
            <a:off x="10990555" y="1642169"/>
            <a:ext cx="306816" cy="609597"/>
          </a:xfrm>
          <a:prstGeom prst="rightArrow">
            <a:avLst/>
          </a:prstGeom>
          <a:solidFill>
            <a:srgbClr val="00B0F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8899814B-6F13-4DCE-A221-B779295B8169}"/>
              </a:ext>
            </a:extLst>
          </p:cNvPr>
          <p:cNvSpPr/>
          <p:nvPr/>
        </p:nvSpPr>
        <p:spPr>
          <a:xfrm rot="5400000">
            <a:off x="9194057" y="1642168"/>
            <a:ext cx="306816" cy="609597"/>
          </a:xfrm>
          <a:prstGeom prst="rightArrow">
            <a:avLst/>
          </a:prstGeom>
          <a:solidFill>
            <a:srgbClr val="66FF33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434F792-1ADC-493B-A717-E75FF0A5DFE6}"/>
              </a:ext>
            </a:extLst>
          </p:cNvPr>
          <p:cNvSpPr txBox="1"/>
          <p:nvPr/>
        </p:nvSpPr>
        <p:spPr>
          <a:xfrm flipH="1">
            <a:off x="6893416" y="2112506"/>
            <a:ext cx="1445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Charged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neutral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6AAEC0F-56A7-4ACB-B0C4-591D345DD7CA}"/>
              </a:ext>
            </a:extLst>
          </p:cNvPr>
          <p:cNvSpPr txBox="1"/>
          <p:nvPr/>
        </p:nvSpPr>
        <p:spPr>
          <a:xfrm flipH="1">
            <a:off x="8213175" y="2110044"/>
            <a:ext cx="2268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Mono/Multi-layer foil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Gas jet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868D5D-A92B-4F2E-B13E-626453B95079}"/>
              </a:ext>
            </a:extLst>
          </p:cNvPr>
          <p:cNvSpPr txBox="1"/>
          <p:nvPr/>
        </p:nvSpPr>
        <p:spPr>
          <a:xfrm flipH="1">
            <a:off x="10398854" y="2113985"/>
            <a:ext cx="14456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Resistive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non-resistive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detectors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(telescopes)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2354A8E-71C5-48D1-8286-5435B04E8D6D}"/>
              </a:ext>
            </a:extLst>
          </p:cNvPr>
          <p:cNvSpPr txBox="1"/>
          <p:nvPr/>
        </p:nvSpPr>
        <p:spPr>
          <a:xfrm flipH="1">
            <a:off x="10051334" y="4000490"/>
            <a:ext cx="2140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Common geometries </a:t>
            </a:r>
          </a:p>
          <a:p>
            <a:pPr algn="ctr"/>
            <a:r>
              <a:rPr lang="en-US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</a:p>
          <a:p>
            <a:pPr algn="ctr"/>
            <a:r>
              <a:rPr lang="en-US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real-word arrays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5F1AC48-1E05-491A-8A4F-28AD84632A38}"/>
              </a:ext>
            </a:extLst>
          </p:cNvPr>
          <p:cNvSpPr txBox="1"/>
          <p:nvPr/>
        </p:nvSpPr>
        <p:spPr>
          <a:xfrm>
            <a:off x="7699639" y="5236673"/>
            <a:ext cx="4249201" cy="1022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700"/>
              </a:spcAft>
            </a:pPr>
            <a:r>
              <a:rPr lang="en-US" sz="1800" kern="150" dirty="0">
                <a:effectLst/>
                <a:latin typeface="Times New Roman" panose="02020603050405020304" pitchFamily="18" charset="0"/>
                <a:ea typeface="Noto Serif CJK SC"/>
                <a:cs typeface="Times New Roman" panose="02020603050405020304" pitchFamily="18" charset="0"/>
              </a:rPr>
              <a:t>beam spot size</a:t>
            </a:r>
            <a:r>
              <a:rPr lang="en-US" kern="150" dirty="0">
                <a:latin typeface="Times New Roman" panose="02020603050405020304" pitchFamily="18" charset="0"/>
                <a:ea typeface="Noto Serif CJK SC"/>
                <a:cs typeface="Times New Roman" panose="02020603050405020304" pitchFamily="18" charset="0"/>
              </a:rPr>
              <a:t> and </a:t>
            </a:r>
            <a:r>
              <a:rPr lang="en-US" sz="1800" kern="150" dirty="0">
                <a:effectLst/>
                <a:latin typeface="Times New Roman" panose="02020603050405020304" pitchFamily="18" charset="0"/>
                <a:ea typeface="Noto Serif CJK SC"/>
                <a:cs typeface="Times New Roman" panose="02020603050405020304" pitchFamily="18" charset="0"/>
              </a:rPr>
              <a:t>energy spread, energy loss and straggling in targets and detectors, detector segmentation, resolution effects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0A73007-35E2-473B-8276-74519F3CB8D2}"/>
              </a:ext>
            </a:extLst>
          </p:cNvPr>
          <p:cNvSpPr txBox="1"/>
          <p:nvPr/>
        </p:nvSpPr>
        <p:spPr>
          <a:xfrm>
            <a:off x="6893416" y="5258122"/>
            <a:ext cx="922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150" dirty="0">
                <a:effectLst/>
                <a:latin typeface="Times New Roman" panose="02020603050405020304" pitchFamily="18" charset="0"/>
                <a:ea typeface="Noto Serif CJK SC"/>
                <a:cs typeface="Times New Roman" panose="02020603050405020304" pitchFamily="18" charset="0"/>
              </a:rPr>
              <a:t>Effects:</a:t>
            </a:r>
            <a:endParaRPr lang="en-US" dirty="0"/>
          </a:p>
        </p:txBody>
      </p:sp>
      <p:sp>
        <p:nvSpPr>
          <p:cNvPr id="66" name="Arrow: Right 65">
            <a:extLst>
              <a:ext uri="{FF2B5EF4-FFF2-40B4-BE49-F238E27FC236}">
                <a16:creationId xmlns:a16="http://schemas.microsoft.com/office/drawing/2014/main" id="{D3B8EC82-2043-4A0B-B57C-365FD3B84CAE}"/>
              </a:ext>
            </a:extLst>
          </p:cNvPr>
          <p:cNvSpPr/>
          <p:nvPr/>
        </p:nvSpPr>
        <p:spPr>
          <a:xfrm rot="10800000">
            <a:off x="5702729" y="1880663"/>
            <a:ext cx="786541" cy="2546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C24BCE61-93A6-4291-AB2A-DC56A73867A2}"/>
              </a:ext>
            </a:extLst>
          </p:cNvPr>
          <p:cNvSpPr/>
          <p:nvPr/>
        </p:nvSpPr>
        <p:spPr>
          <a:xfrm rot="5400000">
            <a:off x="10990554" y="3541716"/>
            <a:ext cx="306816" cy="609597"/>
          </a:xfrm>
          <a:prstGeom prst="rightArrow">
            <a:avLst/>
          </a:prstGeom>
          <a:solidFill>
            <a:srgbClr val="00B0F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FF5235-D240-4E78-8BDC-1E07418D4D83}"/>
              </a:ext>
            </a:extLst>
          </p:cNvPr>
          <p:cNvSpPr txBox="1"/>
          <p:nvPr/>
        </p:nvSpPr>
        <p:spPr>
          <a:xfrm flipH="1">
            <a:off x="2839906" y="2576596"/>
            <a:ext cx="17257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6.0 MeV</a:t>
            </a:r>
          </a:p>
        </p:txBody>
      </p:sp>
    </p:spTree>
    <p:extLst>
      <p:ext uri="{BB962C8B-B14F-4D97-AF65-F5344CB8AC3E}">
        <p14:creationId xmlns:p14="http://schemas.microsoft.com/office/powerpoint/2010/main" val="994126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rrow: Right 30">
            <a:extLst>
              <a:ext uri="{FF2B5EF4-FFF2-40B4-BE49-F238E27FC236}">
                <a16:creationId xmlns:a16="http://schemas.microsoft.com/office/drawing/2014/main" id="{05AFCE04-476B-4FB9-BD40-C530323AFC21}"/>
              </a:ext>
            </a:extLst>
          </p:cNvPr>
          <p:cNvSpPr/>
          <p:nvPr/>
        </p:nvSpPr>
        <p:spPr>
          <a:xfrm rot="5400000">
            <a:off x="10093174" y="4074704"/>
            <a:ext cx="381471" cy="609597"/>
          </a:xfrm>
          <a:prstGeom prst="rightArrow">
            <a:avLst/>
          </a:prstGeom>
          <a:solidFill>
            <a:srgbClr val="66FF33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D9AC34A9-3E38-4206-B522-15B14BE131F3}"/>
              </a:ext>
            </a:extLst>
          </p:cNvPr>
          <p:cNvSpPr/>
          <p:nvPr/>
        </p:nvSpPr>
        <p:spPr>
          <a:xfrm rot="5400000">
            <a:off x="7166237" y="4051919"/>
            <a:ext cx="381471" cy="609597"/>
          </a:xfrm>
          <a:prstGeom prst="rightArrow">
            <a:avLst/>
          </a:prstGeom>
          <a:solidFill>
            <a:srgbClr val="66FF33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E3D39443-4601-4492-8778-F93C1F43B30A}"/>
              </a:ext>
            </a:extLst>
          </p:cNvPr>
          <p:cNvSpPr/>
          <p:nvPr/>
        </p:nvSpPr>
        <p:spPr>
          <a:xfrm rot="5400000">
            <a:off x="4640197" y="4051920"/>
            <a:ext cx="381471" cy="609597"/>
          </a:xfrm>
          <a:prstGeom prst="rightArrow">
            <a:avLst/>
          </a:prstGeom>
          <a:solidFill>
            <a:srgbClr val="66FF33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9A3949-0BB4-42C2-8464-B4E2C7F1D41E}"/>
              </a:ext>
            </a:extLst>
          </p:cNvPr>
          <p:cNvSpPr txBox="1"/>
          <p:nvPr/>
        </p:nvSpPr>
        <p:spPr>
          <a:xfrm>
            <a:off x="275212" y="659845"/>
            <a:ext cx="115309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Two main reactions are responsible  for the production of mass 7 elements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D0FDCC-EE99-4645-9DCF-141AD34EB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221" y="1269223"/>
            <a:ext cx="4470400" cy="30224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AB991C-910D-4A5C-A1D6-FAED45134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526" y="1301700"/>
            <a:ext cx="4655659" cy="30778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951E24D-DDA0-42DB-8CE2-442D5858308D}"/>
                  </a:ext>
                </a:extLst>
              </p:cNvPr>
              <p:cNvSpPr txBox="1"/>
              <p:nvPr/>
            </p:nvSpPr>
            <p:spPr>
              <a:xfrm>
                <a:off x="7443465" y="1588453"/>
                <a:ext cx="1782525" cy="493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300" b="1" i="1" smtClean="0">
                              <a:solidFill>
                                <a:schemeClr val="tx1"/>
                              </a:solidFill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300" b="1" i="1">
                              <a:solidFill>
                                <a:schemeClr val="tx1"/>
                              </a:solidFill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  <m:e>
                          <m:r>
                            <a:rPr lang="en-US" sz="2300" b="1" i="1">
                              <a:solidFill>
                                <a:schemeClr val="tx1"/>
                              </a:solidFill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𝑯</m:t>
                          </m:r>
                          <m:r>
                            <a:rPr lang="en-US" sz="2300" b="1" i="1">
                              <a:solidFill>
                                <a:schemeClr val="tx1"/>
                              </a:solidFill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300" b="1" i="1">
                              <a:solidFill>
                                <a:schemeClr val="tx1"/>
                              </a:solidFill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𝜶</m:t>
                          </m:r>
                          <m:r>
                            <a:rPr lang="en-US" sz="2300" b="1" i="1">
                              <a:solidFill>
                                <a:schemeClr val="tx1"/>
                              </a:solidFill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2300" b="1" i="1">
                              <a:solidFill>
                                <a:schemeClr val="tx1"/>
                              </a:solidFill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𝜸</m:t>
                          </m:r>
                          <m:r>
                            <a:rPr lang="en-US" sz="2300" b="1" i="1">
                              <a:solidFill>
                                <a:schemeClr val="tx1"/>
                              </a:solidFill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sPre>
                            <m:sPrePr>
                              <m:ctrlPr>
                                <a:rPr lang="en-US" sz="2300" b="1" i="1">
                                  <a:solidFill>
                                    <a:schemeClr val="tx1"/>
                                  </a:solidFill>
                                  <a:effectLst/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sz="2300" b="1" i="1">
                                  <a:solidFill>
                                    <a:schemeClr val="tx1"/>
                                  </a:solidFill>
                                  <a:effectLst/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𝟕</m:t>
                              </m:r>
                            </m:sup>
                            <m:e>
                              <m:r>
                                <a:rPr lang="en-US" sz="2300" b="1" i="1" smtClean="0">
                                  <a:solidFill>
                                    <a:schemeClr val="tx1"/>
                                  </a:solidFill>
                                  <a:effectLst/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𝑳𝒊</m:t>
                              </m:r>
                            </m:e>
                          </m:sPre>
                        </m:e>
                      </m:sPre>
                    </m:oMath>
                  </m:oMathPara>
                </a14:m>
                <a:endParaRPr lang="en-US" sz="23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951E24D-DDA0-42DB-8CE2-442D58583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3465" y="1588453"/>
                <a:ext cx="1782525" cy="4931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9BAB8F6-7682-4681-A849-467DD0754734}"/>
                  </a:ext>
                </a:extLst>
              </p:cNvPr>
              <p:cNvSpPr txBox="1"/>
              <p:nvPr/>
            </p:nvSpPr>
            <p:spPr>
              <a:xfrm>
                <a:off x="1558560" y="1595982"/>
                <a:ext cx="2800496" cy="493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300" b="1" i="1" smtClean="0">
                              <a:solidFill>
                                <a:schemeClr val="tx1"/>
                              </a:solidFill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300" b="1" i="1">
                              <a:solidFill>
                                <a:schemeClr val="tx1"/>
                              </a:solidFill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  <m:e>
                          <m:r>
                            <a:rPr lang="en-US" sz="2300" b="1" i="1">
                              <a:solidFill>
                                <a:schemeClr val="tx1"/>
                              </a:solidFill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𝑯𝒆</m:t>
                          </m:r>
                          <m:r>
                            <a:rPr lang="en-US" sz="2300" b="1" i="1">
                              <a:solidFill>
                                <a:schemeClr val="tx1"/>
                              </a:solidFill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300" b="1" i="1">
                              <a:solidFill>
                                <a:schemeClr val="tx1"/>
                              </a:solidFill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𝜶</m:t>
                          </m:r>
                          <m:r>
                            <a:rPr lang="en-US" sz="2300" b="1" i="1">
                              <a:solidFill>
                                <a:schemeClr val="tx1"/>
                              </a:solidFill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2300" b="1" i="1">
                              <a:solidFill>
                                <a:schemeClr val="tx1"/>
                              </a:solidFill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𝜸</m:t>
                          </m:r>
                          <m:r>
                            <a:rPr lang="en-US" sz="2300" b="1" i="1">
                              <a:solidFill>
                                <a:schemeClr val="tx1"/>
                              </a:solidFill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sPre>
                            <m:sPrePr>
                              <m:ctrlPr>
                                <a:rPr lang="en-US" sz="2300" b="1" i="1">
                                  <a:solidFill>
                                    <a:schemeClr val="tx1"/>
                                  </a:solidFill>
                                  <a:effectLst/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sz="2300" b="1" i="1">
                                  <a:solidFill>
                                    <a:schemeClr val="tx1"/>
                                  </a:solidFill>
                                  <a:effectLst/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𝟕</m:t>
                              </m:r>
                            </m:sup>
                            <m:e>
                              <m:r>
                                <a:rPr lang="en-US" sz="2300" b="1" i="1" smtClean="0">
                                  <a:solidFill>
                                    <a:schemeClr val="tx1"/>
                                  </a:solidFill>
                                  <a:effectLst/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𝑩𝒆</m:t>
                              </m:r>
                            </m:e>
                          </m:sPre>
                        </m:e>
                      </m:sPre>
                      <m:r>
                        <a:rPr lang="en-US" sz="2300" i="1">
                          <a:solidFill>
                            <a:srgbClr val="0070C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2300" dirty="0">
                  <a:solidFill>
                    <a:srgbClr val="0070C0"/>
                  </a:solidFill>
                  <a:highlight>
                    <a:srgbClr val="FFFFFF"/>
                  </a:highlight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9BAB8F6-7682-4681-A849-467DD0754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8560" y="1595982"/>
                <a:ext cx="2800496" cy="4931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3D9D898-ED77-4235-BD17-D6526FED3C55}"/>
                  </a:ext>
                </a:extLst>
              </p:cNvPr>
              <p:cNvSpPr txBox="1"/>
              <p:nvPr/>
            </p:nvSpPr>
            <p:spPr>
              <a:xfrm>
                <a:off x="127748" y="4594237"/>
                <a:ext cx="12064252" cy="4841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300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 theoretical models doesn’t fit the experimental data for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300" i="1" smtClean="0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2300" b="0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  <m:e>
                        <m:r>
                          <a:rPr lang="en-US" sz="2300" b="0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  <m:r>
                          <a:rPr lang="en-US" sz="2300" b="0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300" b="0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en-US" sz="2300" b="0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300" b="0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  <m:r>
                          <a:rPr lang="en-US" sz="2300" b="0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sPre>
                          <m:sPrePr>
                            <m:ctrlPr>
                              <a:rPr lang="en-US" sz="2300" i="1">
                                <a:effectLst/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sz="2300" b="0" i="1">
                                <a:effectLst/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sup>
                          <m:e>
                            <m:r>
                              <a:rPr lang="en-US" sz="2300" b="0" i="1" smtClean="0">
                                <a:effectLst/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𝐿𝑖</m:t>
                            </m:r>
                          </m:e>
                        </m:sPre>
                      </m:e>
                    </m:sPre>
                    <m:r>
                      <a:rPr lang="en-US" sz="23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3D9D898-ED77-4235-BD17-D6526FED3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48" y="4594237"/>
                <a:ext cx="12064252" cy="484172"/>
              </a:xfrm>
              <a:prstGeom prst="rect">
                <a:avLst/>
              </a:prstGeom>
              <a:blipFill>
                <a:blip r:embed="rId6"/>
                <a:stretch>
                  <a:fillRect t="-6329" b="-24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7A01865C-0622-4DDD-BAA7-7616132A24E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0693" y="80544"/>
            <a:ext cx="685862" cy="533965"/>
          </a:xfrm>
          <a:prstGeom prst="rect">
            <a:avLst/>
          </a:prstGeom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1CB85FE5-C361-F49F-C258-8EA6E741AAFC}"/>
              </a:ext>
            </a:extLst>
          </p:cNvPr>
          <p:cNvSpPr txBox="1"/>
          <p:nvPr/>
        </p:nvSpPr>
        <p:spPr>
          <a:xfrm>
            <a:off x="7048292" y="3427986"/>
            <a:ext cx="495725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/>
            </a:lvl1pPr>
          </a:lstStyle>
          <a:p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Neff et al, PRL 106, 042502 (2011)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BFED30-57EB-4054-9E2E-69604BF24029}"/>
              </a:ext>
            </a:extLst>
          </p:cNvPr>
          <p:cNvSpPr/>
          <p:nvPr/>
        </p:nvSpPr>
        <p:spPr>
          <a:xfrm>
            <a:off x="2002566" y="1618542"/>
            <a:ext cx="1912483" cy="462912"/>
          </a:xfrm>
          <a:prstGeom prst="rect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800055-69A2-44F6-A18C-EF2C5AAABE31}"/>
              </a:ext>
            </a:extLst>
          </p:cNvPr>
          <p:cNvSpPr/>
          <p:nvPr/>
        </p:nvSpPr>
        <p:spPr>
          <a:xfrm>
            <a:off x="7530839" y="1618542"/>
            <a:ext cx="1704029" cy="462912"/>
          </a:xfrm>
          <a:prstGeom prst="rect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1308A8A2-147E-44C9-BB01-27DDD4BF9617}"/>
              </a:ext>
            </a:extLst>
          </p:cNvPr>
          <p:cNvSpPr/>
          <p:nvPr/>
        </p:nvSpPr>
        <p:spPr>
          <a:xfrm rot="5400000">
            <a:off x="1652033" y="4053611"/>
            <a:ext cx="381471" cy="609597"/>
          </a:xfrm>
          <a:prstGeom prst="rightArrow">
            <a:avLst/>
          </a:prstGeom>
          <a:solidFill>
            <a:srgbClr val="66FF33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088E89-8D3F-4AF2-BE19-7A38BC8AF9B8}"/>
              </a:ext>
            </a:extLst>
          </p:cNvPr>
          <p:cNvSpPr txBox="1"/>
          <p:nvPr/>
        </p:nvSpPr>
        <p:spPr>
          <a:xfrm>
            <a:off x="11767623" y="6475704"/>
            <a:ext cx="3888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90720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9BAB8F6-7682-4681-A849-467DD0754734}"/>
                  </a:ext>
                </a:extLst>
              </p:cNvPr>
              <p:cNvSpPr txBox="1"/>
              <p:nvPr/>
            </p:nvSpPr>
            <p:spPr>
              <a:xfrm>
                <a:off x="1558560" y="1595982"/>
                <a:ext cx="2800496" cy="493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300" b="1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300" b="1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  <m:e>
                          <m:r>
                            <a:rPr lang="en-US" sz="2300" b="1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𝑯𝒆</m:t>
                          </m:r>
                          <m:r>
                            <a:rPr lang="en-US" sz="2300" b="1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300" b="1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𝜶</m:t>
                          </m:r>
                          <m:r>
                            <a:rPr lang="en-US" sz="2300" b="1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2300" b="1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𝜸</m:t>
                          </m:r>
                          <m:r>
                            <a:rPr lang="en-US" sz="2300" b="1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sPre>
                            <m:sPrePr>
                              <m:ctrlPr>
                                <a:rPr lang="en-US" sz="2300" b="1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effectLst/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sz="2300" b="1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effectLst/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𝟕</m:t>
                              </m:r>
                            </m:sup>
                            <m:e>
                              <m:r>
                                <a:rPr lang="en-US" sz="2300" b="1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effectLst/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𝑩𝒆</m:t>
                              </m:r>
                            </m:e>
                          </m:sPre>
                        </m:e>
                      </m:sPre>
                      <m:r>
                        <a:rPr lang="en-US" sz="2300" i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2300" dirty="0">
                  <a:solidFill>
                    <a:schemeClr val="bg2">
                      <a:lumMod val="75000"/>
                    </a:schemeClr>
                  </a:solidFill>
                  <a:highlight>
                    <a:srgbClr val="FFFFFF"/>
                  </a:highlight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9BAB8F6-7682-4681-A849-467DD0754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8560" y="1595982"/>
                <a:ext cx="2800496" cy="4931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1D0FDCC-EE99-4645-9DCF-141AD34EB6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58221" y="1269223"/>
            <a:ext cx="4470400" cy="30224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BFED30-57EB-4054-9E2E-69604BF24029}"/>
              </a:ext>
            </a:extLst>
          </p:cNvPr>
          <p:cNvSpPr/>
          <p:nvPr/>
        </p:nvSpPr>
        <p:spPr>
          <a:xfrm>
            <a:off x="2000890" y="1618542"/>
            <a:ext cx="1912483" cy="462912"/>
          </a:xfrm>
          <a:prstGeom prst="rect">
            <a:avLst/>
          </a:prstGeom>
          <a:solidFill>
            <a:srgbClr val="7030A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05AFCE04-476B-4FB9-BD40-C530323AFC21}"/>
              </a:ext>
            </a:extLst>
          </p:cNvPr>
          <p:cNvSpPr/>
          <p:nvPr/>
        </p:nvSpPr>
        <p:spPr>
          <a:xfrm rot="5400000">
            <a:off x="10093174" y="4074704"/>
            <a:ext cx="381471" cy="609597"/>
          </a:xfrm>
          <a:prstGeom prst="rightArrow">
            <a:avLst/>
          </a:prstGeom>
          <a:solidFill>
            <a:srgbClr val="66FF33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D9AC34A9-3E38-4206-B522-15B14BE131F3}"/>
              </a:ext>
            </a:extLst>
          </p:cNvPr>
          <p:cNvSpPr/>
          <p:nvPr/>
        </p:nvSpPr>
        <p:spPr>
          <a:xfrm rot="5400000">
            <a:off x="7162355" y="4047979"/>
            <a:ext cx="381471" cy="609597"/>
          </a:xfrm>
          <a:prstGeom prst="rightArrow">
            <a:avLst/>
          </a:prstGeom>
          <a:solidFill>
            <a:srgbClr val="66FF33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B3A7FF-E674-4922-8272-55673D675C3A}"/>
              </a:ext>
            </a:extLst>
          </p:cNvPr>
          <p:cNvSpPr/>
          <p:nvPr/>
        </p:nvSpPr>
        <p:spPr>
          <a:xfrm>
            <a:off x="-41738" y="6265722"/>
            <a:ext cx="12233738" cy="4059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9A3949-0BB4-42C2-8464-B4E2C7F1D41E}"/>
              </a:ext>
            </a:extLst>
          </p:cNvPr>
          <p:cNvSpPr txBox="1"/>
          <p:nvPr/>
        </p:nvSpPr>
        <p:spPr>
          <a:xfrm>
            <a:off x="275212" y="659845"/>
            <a:ext cx="115309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Two main reactions are responsible  for the production of mass 7 elements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F6AFB0-FF8F-4964-A4A7-3FAEF7DDE8E8}"/>
              </a:ext>
            </a:extLst>
          </p:cNvPr>
          <p:cNvSpPr txBox="1"/>
          <p:nvPr/>
        </p:nvSpPr>
        <p:spPr>
          <a:xfrm>
            <a:off x="-41738" y="5482062"/>
            <a:ext cx="12566836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Due to restricted use &amp; health/safety, an experiment with a tritium target cannot be performed anymore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AB991C-910D-4A5C-A1D6-FAED45134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526" y="1301700"/>
            <a:ext cx="4655659" cy="30778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951E24D-DDA0-42DB-8CE2-442D5858308D}"/>
                  </a:ext>
                </a:extLst>
              </p:cNvPr>
              <p:cNvSpPr txBox="1"/>
              <p:nvPr/>
            </p:nvSpPr>
            <p:spPr>
              <a:xfrm>
                <a:off x="7443465" y="1588453"/>
                <a:ext cx="1782525" cy="493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300" b="1" i="1" smtClean="0">
                              <a:solidFill>
                                <a:schemeClr val="tx1"/>
                              </a:solidFill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300" b="1" i="1">
                              <a:solidFill>
                                <a:schemeClr val="tx1"/>
                              </a:solidFill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  <m:e>
                          <m:r>
                            <a:rPr lang="en-US" sz="2300" b="1" i="1">
                              <a:solidFill>
                                <a:schemeClr val="tx1"/>
                              </a:solidFill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𝑯</m:t>
                          </m:r>
                          <m:r>
                            <a:rPr lang="en-US" sz="2300" b="1" i="1">
                              <a:solidFill>
                                <a:schemeClr val="tx1"/>
                              </a:solidFill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300" b="1" i="1">
                              <a:solidFill>
                                <a:schemeClr val="tx1"/>
                              </a:solidFill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𝜶</m:t>
                          </m:r>
                          <m:r>
                            <a:rPr lang="en-US" sz="2300" b="1" i="1">
                              <a:solidFill>
                                <a:schemeClr val="tx1"/>
                              </a:solidFill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2300" b="1" i="1">
                              <a:solidFill>
                                <a:schemeClr val="tx1"/>
                              </a:solidFill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𝜸</m:t>
                          </m:r>
                          <m:r>
                            <a:rPr lang="en-US" sz="2300" b="1" i="1">
                              <a:solidFill>
                                <a:schemeClr val="tx1"/>
                              </a:solidFill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sPre>
                            <m:sPrePr>
                              <m:ctrlPr>
                                <a:rPr lang="en-US" sz="2300" b="1" i="1">
                                  <a:solidFill>
                                    <a:schemeClr val="tx1"/>
                                  </a:solidFill>
                                  <a:effectLst/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sz="2300" b="1" i="1">
                                  <a:solidFill>
                                    <a:schemeClr val="tx1"/>
                                  </a:solidFill>
                                  <a:effectLst/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𝟕</m:t>
                              </m:r>
                            </m:sup>
                            <m:e>
                              <m:r>
                                <a:rPr lang="en-US" sz="2300" b="1" i="1" smtClean="0">
                                  <a:solidFill>
                                    <a:schemeClr val="tx1"/>
                                  </a:solidFill>
                                  <a:effectLst/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𝑳𝒊</m:t>
                              </m:r>
                            </m:e>
                          </m:sPre>
                        </m:e>
                      </m:sPre>
                    </m:oMath>
                  </m:oMathPara>
                </a14:m>
                <a:endParaRPr lang="en-US" sz="23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951E24D-DDA0-42DB-8CE2-442D58583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3465" y="1588453"/>
                <a:ext cx="1782525" cy="4931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09C2E5DD-6B09-4FD3-8C92-585EDCE36FFA}"/>
              </a:ext>
            </a:extLst>
          </p:cNvPr>
          <p:cNvSpPr txBox="1"/>
          <p:nvPr/>
        </p:nvSpPr>
        <p:spPr>
          <a:xfrm>
            <a:off x="6206168" y="4609601"/>
            <a:ext cx="5264455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nly a few experiments were performed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F4A2ABE-3F65-4E32-8289-597893854A29}"/>
                  </a:ext>
                </a:extLst>
              </p:cNvPr>
              <p:cNvSpPr txBox="1"/>
              <p:nvPr/>
            </p:nvSpPr>
            <p:spPr>
              <a:xfrm>
                <a:off x="650089" y="6222121"/>
                <a:ext cx="10941548" cy="493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3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However, the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3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23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  <m:e>
                        <m:r>
                          <a:rPr lang="en-US" sz="23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𝑯</m:t>
                        </m:r>
                        <m:r>
                          <a:rPr lang="en-US" sz="23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3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𝜶</m:t>
                        </m:r>
                        <m:r>
                          <a:rPr lang="en-US" sz="23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3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𝜸</m:t>
                        </m:r>
                        <m:r>
                          <a:rPr lang="en-US" sz="23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sPre>
                          <m:sPrePr>
                            <m:ctrlPr>
                              <a:rPr lang="en-US" sz="23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sz="23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sup>
                          <m:e>
                            <m:r>
                              <a:rPr lang="en-US" sz="23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𝑳𝒊</m:t>
                            </m:r>
                          </m:e>
                        </m:sPre>
                      </m:e>
                    </m:sPre>
                  </m:oMath>
                </a14:m>
                <a:r>
                  <a:rPr lang="en-US" sz="23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reaction can still be studied by its INVERSE REACTION</a:t>
                </a:r>
                <a:endParaRPr lang="en-US" sz="2300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F4A2ABE-3F65-4E32-8289-597893854A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089" y="6222121"/>
                <a:ext cx="10941548" cy="493148"/>
              </a:xfrm>
              <a:prstGeom prst="rect">
                <a:avLst/>
              </a:prstGeom>
              <a:blipFill>
                <a:blip r:embed="rId6"/>
                <a:stretch>
                  <a:fillRect l="-836" t="-3704" b="-23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7A01865C-0622-4DDD-BAA7-7616132A24E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0693" y="80544"/>
            <a:ext cx="685862" cy="533965"/>
          </a:xfrm>
          <a:prstGeom prst="rect">
            <a:avLst/>
          </a:prstGeom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1CB85FE5-C361-F49F-C258-8EA6E741AAFC}"/>
              </a:ext>
            </a:extLst>
          </p:cNvPr>
          <p:cNvSpPr txBox="1"/>
          <p:nvPr/>
        </p:nvSpPr>
        <p:spPr>
          <a:xfrm>
            <a:off x="7048292" y="3427986"/>
            <a:ext cx="495725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/>
            </a:lvl1pPr>
          </a:lstStyle>
          <a:p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Neff et al, PRL 106, 042502 (2011)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800055-69A2-44F6-A18C-EF2C5AAABE31}"/>
              </a:ext>
            </a:extLst>
          </p:cNvPr>
          <p:cNvSpPr/>
          <p:nvPr/>
        </p:nvSpPr>
        <p:spPr>
          <a:xfrm>
            <a:off x="7530839" y="1618542"/>
            <a:ext cx="1704029" cy="462912"/>
          </a:xfrm>
          <a:prstGeom prst="rect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1C5D64B6-AA5E-401E-BFB1-FD01A4008B57}"/>
              </a:ext>
            </a:extLst>
          </p:cNvPr>
          <p:cNvSpPr/>
          <p:nvPr/>
        </p:nvSpPr>
        <p:spPr>
          <a:xfrm rot="5400000">
            <a:off x="10095749" y="4991473"/>
            <a:ext cx="381471" cy="609597"/>
          </a:xfrm>
          <a:prstGeom prst="rightArrow">
            <a:avLst/>
          </a:prstGeom>
          <a:solidFill>
            <a:srgbClr val="66FF33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B9D189DD-5A5E-41DD-AD67-94FDFED01042}"/>
              </a:ext>
            </a:extLst>
          </p:cNvPr>
          <p:cNvSpPr/>
          <p:nvPr/>
        </p:nvSpPr>
        <p:spPr>
          <a:xfrm rot="5400000">
            <a:off x="7164930" y="4964748"/>
            <a:ext cx="381471" cy="609597"/>
          </a:xfrm>
          <a:prstGeom prst="rightArrow">
            <a:avLst/>
          </a:prstGeom>
          <a:solidFill>
            <a:srgbClr val="66FF33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A5802A-9508-4E12-AA9C-95191E3D1065}"/>
              </a:ext>
            </a:extLst>
          </p:cNvPr>
          <p:cNvSpPr txBox="1"/>
          <p:nvPr/>
        </p:nvSpPr>
        <p:spPr>
          <a:xfrm>
            <a:off x="11767623" y="6475704"/>
            <a:ext cx="3888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67821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D0D2E22-AF30-4C4E-B95D-8000E1060C71}"/>
              </a:ext>
            </a:extLst>
          </p:cNvPr>
          <p:cNvSpPr txBox="1"/>
          <p:nvPr/>
        </p:nvSpPr>
        <p:spPr>
          <a:xfrm>
            <a:off x="517236" y="173077"/>
            <a:ext cx="55787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Reciprocity Theorem:</a:t>
            </a:r>
            <a:endParaRPr lang="en-US" sz="40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238F772-180B-470F-97E1-1886F6CE685B}"/>
                  </a:ext>
                </a:extLst>
              </p:cNvPr>
              <p:cNvSpPr txBox="1"/>
              <p:nvPr/>
            </p:nvSpPr>
            <p:spPr>
              <a:xfrm>
                <a:off x="517236" y="1747421"/>
                <a:ext cx="6377844" cy="94788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7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7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7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700" b="0" i="1" smtClean="0">
                                  <a:latin typeface="Cambria Math" panose="02040503050406030204" pitchFamily="18" charset="0"/>
                                </a:rPr>
                                <m:t>𝐵𝑏</m:t>
                              </m:r>
                              <m:r>
                                <a:rPr lang="en-US" sz="27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2700" b="0" i="1" smtClean="0">
                                  <a:latin typeface="Cambria Math" panose="02040503050406030204" pitchFamily="18" charset="0"/>
                                </a:rPr>
                                <m:t>𝐴𝑎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𝐴𝑎</m:t>
                              </m:r>
                              <m:r>
                                <a:rPr lang="en-US" sz="2700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2700" b="0" i="1" smtClean="0">
                                  <a:latin typeface="Cambria Math" panose="02040503050406030204" pitchFamily="18" charset="0"/>
                                </a:rPr>
                                <m:t>𝐵𝑏</m:t>
                              </m:r>
                            </m:sub>
                          </m:sSub>
                        </m:den>
                      </m:f>
                      <m:r>
                        <a:rPr lang="en-US" sz="27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7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(2</m:t>
                          </m:r>
                          <m:sSub>
                            <m:sSubPr>
                              <m:ctrlPr>
                                <a:rPr lang="en-US" sz="2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7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27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+1)(</m:t>
                          </m:r>
                          <m:r>
                            <a:rPr lang="en-US" sz="27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7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7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27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2700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  <m:sSubSup>
                            <m:sSubSupPr>
                              <m:ctrlPr>
                                <a:rPr lang="en-US" sz="27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7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700" i="1">
                                  <a:latin typeface="Cambria Math" panose="02040503050406030204" pitchFamily="18" charset="0"/>
                                </a:rPr>
                                <m:t>𝐴𝑎</m:t>
                              </m:r>
                            </m:sub>
                            <m:sup>
                              <m:r>
                                <a:rPr lang="en-US" sz="27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(1+</m:t>
                          </m:r>
                          <m:sSub>
                            <m:sSubPr>
                              <m:ctrlPr>
                                <a:rPr lang="en-US" sz="2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700" i="1">
                                  <a:latin typeface="Cambria Math" panose="02040503050406030204" pitchFamily="18" charset="0"/>
                                </a:rPr>
                                <m:t>𝐵𝑏</m:t>
                              </m:r>
                            </m:sub>
                          </m:sSub>
                          <m:r>
                            <a:rPr lang="en-US" sz="27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(2</m:t>
                          </m:r>
                          <m:sSub>
                            <m:sSubPr>
                              <m:ctrlPr>
                                <a:rPr lang="en-US" sz="2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7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27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+1)(2</m:t>
                          </m:r>
                          <m:sSub>
                            <m:sSubPr>
                              <m:ctrlPr>
                                <a:rPr lang="en-US" sz="2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7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27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+1)</m:t>
                          </m:r>
                          <m:sSubSup>
                            <m:sSubSupPr>
                              <m:ctrlPr>
                                <a:rPr lang="en-US" sz="27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7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700" b="0" i="1" smtClean="0">
                                  <a:latin typeface="Cambria Math" panose="02040503050406030204" pitchFamily="18" charset="0"/>
                                </a:rPr>
                                <m:t>𝐵𝑏</m:t>
                              </m:r>
                            </m:sub>
                            <m:sup>
                              <m:r>
                                <a:rPr lang="en-US" sz="27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700" b="0" i="1" smtClean="0">
                              <a:latin typeface="Cambria Math" panose="02040503050406030204" pitchFamily="18" charset="0"/>
                            </a:rPr>
                            <m:t>(1+</m:t>
                          </m:r>
                          <m:sSub>
                            <m:sSubPr>
                              <m:ctrlPr>
                                <a:rPr lang="en-US" sz="27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700" b="0" i="1" smtClean="0">
                                  <a:latin typeface="Cambria Math" panose="02040503050406030204" pitchFamily="18" charset="0"/>
                                </a:rPr>
                                <m:t>𝐴𝑎</m:t>
                              </m:r>
                            </m:sub>
                          </m:sSub>
                          <m:r>
                            <a:rPr lang="en-US" sz="27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7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238F772-180B-470F-97E1-1886F6CE6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236" y="1747421"/>
                <a:ext cx="6377844" cy="94788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0890680-2747-4BB3-BC80-5C41AE566EA7}"/>
                  </a:ext>
                </a:extLst>
              </p:cNvPr>
              <p:cNvSpPr txBox="1"/>
              <p:nvPr/>
            </p:nvSpPr>
            <p:spPr>
              <a:xfrm>
                <a:off x="4428857" y="3119610"/>
                <a:ext cx="2419928" cy="3915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19194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*Photons: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+1=2 </m:t>
                    </m:r>
                  </m:oMath>
                </a14:m>
                <a:r>
                  <a:rPr lang="en-US" dirty="0">
                    <a:solidFill>
                      <a:srgbClr val="19194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0890680-2747-4BB3-BC80-5C41AE566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8857" y="3119610"/>
                <a:ext cx="2419928" cy="391517"/>
              </a:xfrm>
              <a:prstGeom prst="rect">
                <a:avLst/>
              </a:prstGeom>
              <a:blipFill>
                <a:blip r:embed="rId3"/>
                <a:stretch>
                  <a:fillRect l="-2273" t="-9375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D4AD03F6-D069-41BD-818A-1FE4F319F547}"/>
              </a:ext>
            </a:extLst>
          </p:cNvPr>
          <p:cNvSpPr txBox="1"/>
          <p:nvPr/>
        </p:nvSpPr>
        <p:spPr>
          <a:xfrm>
            <a:off x="287883" y="3095681"/>
            <a:ext cx="241992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 reaction </a:t>
            </a:r>
            <a:endParaRPr lang="en-US" sz="2300" dirty="0">
              <a:solidFill>
                <a:srgbClr val="0070C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B8B218F-D7C1-4846-ACC6-78500D13237F}"/>
              </a:ext>
            </a:extLst>
          </p:cNvPr>
          <p:cNvSpPr txBox="1"/>
          <p:nvPr/>
        </p:nvSpPr>
        <p:spPr>
          <a:xfrm>
            <a:off x="163193" y="989590"/>
            <a:ext cx="205970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Inverse reaction </a:t>
            </a:r>
            <a:endParaRPr lang="en-US" sz="23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DC8C9C8-8687-4384-8303-4E78740733A8}"/>
                  </a:ext>
                </a:extLst>
              </p:cNvPr>
              <p:cNvSpPr txBox="1"/>
              <p:nvPr/>
            </p:nvSpPr>
            <p:spPr>
              <a:xfrm>
                <a:off x="7358148" y="2000641"/>
                <a:ext cx="4099534" cy="630942"/>
              </a:xfrm>
              <a:prstGeom prst="rect">
                <a:avLst/>
              </a:prstGeom>
              <a:solidFill>
                <a:srgbClr val="66FF33">
                  <a:alpha val="25098"/>
                </a:srgbClr>
              </a:solidFill>
              <a:ln w="57150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5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5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3500" b="1" i="1" smtClean="0">
                              <a:latin typeface="Cambria Math" panose="02040503050406030204" pitchFamily="18" charset="0"/>
                            </a:rPr>
                            <m:t>𝑩𝒃</m:t>
                          </m:r>
                          <m:r>
                            <a:rPr lang="en-US" sz="3500" b="1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3500" b="1" i="1" smtClean="0">
                              <a:latin typeface="Cambria Math" panose="02040503050406030204" pitchFamily="18" charset="0"/>
                            </a:rPr>
                            <m:t>𝑨𝒂</m:t>
                          </m:r>
                        </m:sub>
                      </m:sSub>
                      <m:sSub>
                        <m:sSubPr>
                          <m:ctrlPr>
                            <a:rPr lang="en-US" sz="35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35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lang="en-US" sz="35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5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35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𝑨𝒂</m:t>
                          </m:r>
                          <m:r>
                            <a:rPr lang="en-US" sz="35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3500" b="1" i="1">
                              <a:latin typeface="Cambria Math" panose="02040503050406030204" pitchFamily="18" charset="0"/>
                            </a:rPr>
                            <m:t>𝑩𝒃</m:t>
                          </m:r>
                        </m:sub>
                      </m:sSub>
                    </m:oMath>
                  </m:oMathPara>
                </a14:m>
                <a:endParaRPr lang="en-US" sz="35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DC8C9C8-8687-4384-8303-4E7874073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148" y="2000641"/>
                <a:ext cx="4099534" cy="6309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81EDFAF-3D5D-4250-A195-0FF8F3DFB514}"/>
                  </a:ext>
                </a:extLst>
              </p:cNvPr>
              <p:cNvSpPr txBox="1"/>
              <p:nvPr/>
            </p:nvSpPr>
            <p:spPr>
              <a:xfrm>
                <a:off x="6670910" y="2000641"/>
                <a:ext cx="793212" cy="630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500" b="1" i="1" smtClean="0">
                          <a:latin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US" sz="35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81EDFAF-3D5D-4250-A195-0FF8F3DFB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0910" y="2000641"/>
                <a:ext cx="793212" cy="6309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Arrow: Right 31">
            <a:extLst>
              <a:ext uri="{FF2B5EF4-FFF2-40B4-BE49-F238E27FC236}">
                <a16:creationId xmlns:a16="http://schemas.microsoft.com/office/drawing/2014/main" id="{FAE3F9B9-98D4-49B5-949D-817AB75DDD6A}"/>
              </a:ext>
            </a:extLst>
          </p:cNvPr>
          <p:cNvSpPr/>
          <p:nvPr/>
        </p:nvSpPr>
        <p:spPr>
          <a:xfrm rot="5400000">
            <a:off x="1002313" y="2690344"/>
            <a:ext cx="381471" cy="609597"/>
          </a:xfrm>
          <a:prstGeom prst="rightArrow">
            <a:avLst/>
          </a:prstGeom>
          <a:solidFill>
            <a:srgbClr val="FFF2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52A95375-8370-43F0-9B46-31BBF116550A}"/>
              </a:ext>
            </a:extLst>
          </p:cNvPr>
          <p:cNvSpPr/>
          <p:nvPr/>
        </p:nvSpPr>
        <p:spPr>
          <a:xfrm rot="16200000">
            <a:off x="1002313" y="1333524"/>
            <a:ext cx="381471" cy="609597"/>
          </a:xfrm>
          <a:prstGeom prst="rightArrow">
            <a:avLst/>
          </a:prstGeom>
          <a:solidFill>
            <a:srgbClr val="FFF2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7884D0A-0272-4C4D-9E10-67D712581B5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0693" y="80544"/>
            <a:ext cx="685862" cy="5339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9B8241-0461-44AB-BDDB-97C883992D36}"/>
              </a:ext>
            </a:extLst>
          </p:cNvPr>
          <p:cNvSpPr txBox="1"/>
          <p:nvPr/>
        </p:nvSpPr>
        <p:spPr>
          <a:xfrm>
            <a:off x="11767623" y="6475704"/>
            <a:ext cx="3888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94117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D0D2E22-AF30-4C4E-B95D-8000E1060C71}"/>
              </a:ext>
            </a:extLst>
          </p:cNvPr>
          <p:cNvSpPr txBox="1"/>
          <p:nvPr/>
        </p:nvSpPr>
        <p:spPr>
          <a:xfrm>
            <a:off x="517236" y="173077"/>
            <a:ext cx="55787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Reciprocity Theorem:</a:t>
            </a:r>
            <a:endParaRPr lang="en-US" sz="40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238F772-180B-470F-97E1-1886F6CE685B}"/>
                  </a:ext>
                </a:extLst>
              </p:cNvPr>
              <p:cNvSpPr txBox="1"/>
              <p:nvPr/>
            </p:nvSpPr>
            <p:spPr>
              <a:xfrm>
                <a:off x="517236" y="1747421"/>
                <a:ext cx="6377844" cy="94788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7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7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7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700" b="0" i="1" smtClean="0">
                                  <a:latin typeface="Cambria Math" panose="02040503050406030204" pitchFamily="18" charset="0"/>
                                </a:rPr>
                                <m:t>𝐵𝑏</m:t>
                              </m:r>
                              <m:r>
                                <a:rPr lang="en-US" sz="27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2700" b="0" i="1" smtClean="0">
                                  <a:latin typeface="Cambria Math" panose="02040503050406030204" pitchFamily="18" charset="0"/>
                                </a:rPr>
                                <m:t>𝐴𝑎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𝐴𝑎</m:t>
                              </m:r>
                              <m:r>
                                <a:rPr lang="en-US" sz="2700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2700" b="0" i="1" smtClean="0">
                                  <a:latin typeface="Cambria Math" panose="02040503050406030204" pitchFamily="18" charset="0"/>
                                </a:rPr>
                                <m:t>𝐵𝑏</m:t>
                              </m:r>
                            </m:sub>
                          </m:sSub>
                        </m:den>
                      </m:f>
                      <m:r>
                        <a:rPr lang="en-US" sz="27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7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(2</m:t>
                          </m:r>
                          <m:sSub>
                            <m:sSubPr>
                              <m:ctrlPr>
                                <a:rPr lang="en-US" sz="2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7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27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+1)(</m:t>
                          </m:r>
                          <m:r>
                            <a:rPr lang="en-US" sz="27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7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7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27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2700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  <m:sSubSup>
                            <m:sSubSupPr>
                              <m:ctrlPr>
                                <a:rPr lang="en-US" sz="27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7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700" i="1">
                                  <a:latin typeface="Cambria Math" panose="02040503050406030204" pitchFamily="18" charset="0"/>
                                </a:rPr>
                                <m:t>𝐴𝑎</m:t>
                              </m:r>
                            </m:sub>
                            <m:sup>
                              <m:r>
                                <a:rPr lang="en-US" sz="27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(1+</m:t>
                          </m:r>
                          <m:sSub>
                            <m:sSubPr>
                              <m:ctrlPr>
                                <a:rPr lang="en-US" sz="2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700" i="1">
                                  <a:latin typeface="Cambria Math" panose="02040503050406030204" pitchFamily="18" charset="0"/>
                                </a:rPr>
                                <m:t>𝐵𝑏</m:t>
                              </m:r>
                            </m:sub>
                          </m:sSub>
                          <m:r>
                            <a:rPr lang="en-US" sz="27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(2</m:t>
                          </m:r>
                          <m:sSub>
                            <m:sSubPr>
                              <m:ctrlPr>
                                <a:rPr lang="en-US" sz="2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7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27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+1)(2</m:t>
                          </m:r>
                          <m:sSub>
                            <m:sSubPr>
                              <m:ctrlPr>
                                <a:rPr lang="en-US" sz="2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7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27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+1)</m:t>
                          </m:r>
                          <m:sSubSup>
                            <m:sSubSupPr>
                              <m:ctrlPr>
                                <a:rPr lang="en-US" sz="27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7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700" b="0" i="1" smtClean="0">
                                  <a:latin typeface="Cambria Math" panose="02040503050406030204" pitchFamily="18" charset="0"/>
                                </a:rPr>
                                <m:t>𝐵𝑏</m:t>
                              </m:r>
                            </m:sub>
                            <m:sup>
                              <m:r>
                                <a:rPr lang="en-US" sz="27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700" b="0" i="1" smtClean="0">
                              <a:latin typeface="Cambria Math" panose="02040503050406030204" pitchFamily="18" charset="0"/>
                            </a:rPr>
                            <m:t>(1+</m:t>
                          </m:r>
                          <m:sSub>
                            <m:sSubPr>
                              <m:ctrlPr>
                                <a:rPr lang="en-US" sz="27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700" b="0" i="1" smtClean="0">
                                  <a:latin typeface="Cambria Math" panose="02040503050406030204" pitchFamily="18" charset="0"/>
                                </a:rPr>
                                <m:t>𝐴𝑎</m:t>
                              </m:r>
                            </m:sub>
                          </m:sSub>
                          <m:r>
                            <a:rPr lang="en-US" sz="27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7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238F772-180B-470F-97E1-1886F6CE6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236" y="1747421"/>
                <a:ext cx="6377844" cy="94788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0890680-2747-4BB3-BC80-5C41AE566EA7}"/>
                  </a:ext>
                </a:extLst>
              </p:cNvPr>
              <p:cNvSpPr txBox="1"/>
              <p:nvPr/>
            </p:nvSpPr>
            <p:spPr>
              <a:xfrm>
                <a:off x="4428857" y="3119610"/>
                <a:ext cx="2419928" cy="3915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19194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*Photons: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+1=2 </m:t>
                    </m:r>
                  </m:oMath>
                </a14:m>
                <a:r>
                  <a:rPr lang="en-US" dirty="0">
                    <a:solidFill>
                      <a:srgbClr val="19194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0890680-2747-4BB3-BC80-5C41AE566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8857" y="3119610"/>
                <a:ext cx="2419928" cy="391517"/>
              </a:xfrm>
              <a:prstGeom prst="rect">
                <a:avLst/>
              </a:prstGeom>
              <a:blipFill>
                <a:blip r:embed="rId3"/>
                <a:stretch>
                  <a:fillRect l="-2273" t="-9375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D4AD03F6-D069-41BD-818A-1FE4F319F547}"/>
              </a:ext>
            </a:extLst>
          </p:cNvPr>
          <p:cNvSpPr txBox="1"/>
          <p:nvPr/>
        </p:nvSpPr>
        <p:spPr>
          <a:xfrm>
            <a:off x="287883" y="3095681"/>
            <a:ext cx="241992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 reaction </a:t>
            </a:r>
            <a:endParaRPr lang="en-US" sz="2300" dirty="0">
              <a:solidFill>
                <a:srgbClr val="0070C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B8B218F-D7C1-4846-ACC6-78500D13237F}"/>
              </a:ext>
            </a:extLst>
          </p:cNvPr>
          <p:cNvSpPr txBox="1"/>
          <p:nvPr/>
        </p:nvSpPr>
        <p:spPr>
          <a:xfrm>
            <a:off x="163193" y="989590"/>
            <a:ext cx="205970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Inverse reaction </a:t>
            </a:r>
            <a:endParaRPr lang="en-US" sz="23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3D897A9-14F5-4353-BE28-3CFDABD044C9}"/>
                  </a:ext>
                </a:extLst>
              </p:cNvPr>
              <p:cNvSpPr txBox="1"/>
              <p:nvPr/>
            </p:nvSpPr>
            <p:spPr>
              <a:xfrm>
                <a:off x="446572" y="4753929"/>
                <a:ext cx="1930400" cy="4907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3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3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sup>
                        <m:e>
                          <m:r>
                            <a:rPr lang="en-US" sz="23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𝑳𝒊</m:t>
                          </m:r>
                          <m:r>
                            <a:rPr lang="en-US" sz="23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3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𝜸</m:t>
                          </m:r>
                          <m:r>
                            <a:rPr lang="en-US" sz="23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23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𝒕</m:t>
                          </m:r>
                          <m:r>
                            <a:rPr lang="en-US" sz="23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sPre>
                            <m:sPrePr>
                              <m:ctrlPr>
                                <a:rPr lang="en-US" sz="23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sz="23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</m:sup>
                            <m:e>
                              <m:r>
                                <a:rPr lang="en-US" sz="23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𝑯𝒆</m:t>
                              </m:r>
                            </m:e>
                          </m:sPre>
                        </m:e>
                      </m:sPre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3D897A9-14F5-4353-BE28-3CFDABD04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72" y="4753929"/>
                <a:ext cx="1930400" cy="4907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BF58D68A-3222-4515-884B-660CA654C3B4}"/>
              </a:ext>
            </a:extLst>
          </p:cNvPr>
          <p:cNvSpPr txBox="1"/>
          <p:nvPr/>
        </p:nvSpPr>
        <p:spPr>
          <a:xfrm>
            <a:off x="550874" y="5932849"/>
            <a:ext cx="560181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Lithium photodisintegration: </a:t>
            </a:r>
            <a:r>
              <a:rPr lang="en-US" sz="2700" b="1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 &gt;100</a:t>
            </a:r>
            <a:endParaRPr lang="en-US" sz="27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E20BE3B-F1A2-4796-A3EC-8093B22ED7DA}"/>
                  </a:ext>
                </a:extLst>
              </p:cNvPr>
              <p:cNvSpPr txBox="1"/>
              <p:nvPr/>
            </p:nvSpPr>
            <p:spPr>
              <a:xfrm>
                <a:off x="517236" y="4109762"/>
                <a:ext cx="1699491" cy="493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300" b="1" i="1" smtClean="0"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300" b="1" i="1"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  <m:e>
                          <m:r>
                            <a:rPr lang="en-US" sz="2300" b="1" i="1"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𝑯</m:t>
                          </m:r>
                          <m:r>
                            <a:rPr lang="en-US" sz="2300" b="1" i="1"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300" b="1" i="1"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𝜶</m:t>
                          </m:r>
                          <m:r>
                            <a:rPr lang="en-US" sz="2300" b="1" i="1"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2300" b="1" i="1"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𝜸</m:t>
                          </m:r>
                          <m:r>
                            <a:rPr lang="en-US" sz="2300" b="1" i="1">
                              <a:effectLst/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sPre>
                            <m:sPrePr>
                              <m:ctrlPr>
                                <a:rPr lang="en-US" sz="2300" b="1" i="1">
                                  <a:effectLst/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sz="2300" b="1" i="1">
                                  <a:effectLst/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𝟕</m:t>
                              </m:r>
                            </m:sup>
                            <m:e>
                              <m:r>
                                <a:rPr lang="en-US" sz="2300" b="1" i="1" smtClean="0">
                                  <a:effectLst/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𝑳𝒊</m:t>
                              </m:r>
                            </m:e>
                          </m:sPre>
                        </m:e>
                      </m:sPre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E20BE3B-F1A2-4796-A3EC-8093B22ED7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236" y="4109762"/>
                <a:ext cx="1699491" cy="493148"/>
              </a:xfrm>
              <a:prstGeom prst="rect">
                <a:avLst/>
              </a:prstGeom>
              <a:blipFill>
                <a:blip r:embed="rId5"/>
                <a:stretch>
                  <a:fillRect r="-2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D9A8BB2-DED6-46E9-8DAD-8E87C5376CEB}"/>
              </a:ext>
            </a:extLst>
          </p:cNvPr>
          <p:cNvCxnSpPr>
            <a:cxnSpLocks/>
          </p:cNvCxnSpPr>
          <p:nvPr/>
        </p:nvCxnSpPr>
        <p:spPr>
          <a:xfrm>
            <a:off x="2371727" y="4978758"/>
            <a:ext cx="445364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4390D2C-4A09-458D-89AE-A552CEEE34E7}"/>
              </a:ext>
            </a:extLst>
          </p:cNvPr>
          <p:cNvCxnSpPr>
            <a:cxnSpLocks/>
          </p:cNvCxnSpPr>
          <p:nvPr/>
        </p:nvCxnSpPr>
        <p:spPr>
          <a:xfrm>
            <a:off x="2367108" y="4326947"/>
            <a:ext cx="445364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BE7427A4-044D-45A1-9365-BF4ABFAE0AF2}"/>
              </a:ext>
            </a:extLst>
          </p:cNvPr>
          <p:cNvSpPr txBox="1"/>
          <p:nvPr/>
        </p:nvSpPr>
        <p:spPr>
          <a:xfrm>
            <a:off x="2812472" y="4108851"/>
            <a:ext cx="241992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 reaction </a:t>
            </a:r>
            <a:endParaRPr lang="en-US" sz="2300" dirty="0">
              <a:solidFill>
                <a:srgbClr val="0070C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846E086-A0A7-4D45-9D57-81F4CAC01CEA}"/>
              </a:ext>
            </a:extLst>
          </p:cNvPr>
          <p:cNvSpPr txBox="1"/>
          <p:nvPr/>
        </p:nvSpPr>
        <p:spPr>
          <a:xfrm>
            <a:off x="2827291" y="4782026"/>
            <a:ext cx="205970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Inverse reaction </a:t>
            </a:r>
            <a:endParaRPr lang="en-US" sz="2300" dirty="0">
              <a:solidFill>
                <a:srgbClr val="0070C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FCCDFE1-F3DB-4DB4-AE3A-B567D7826B26}"/>
              </a:ext>
            </a:extLst>
          </p:cNvPr>
          <p:cNvSpPr txBox="1"/>
          <p:nvPr/>
        </p:nvSpPr>
        <p:spPr>
          <a:xfrm rot="18466896" flipH="1">
            <a:off x="9235568" y="4937810"/>
            <a:ext cx="180048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Back-to-back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DC8C9C8-8687-4384-8303-4E78740733A8}"/>
                  </a:ext>
                </a:extLst>
              </p:cNvPr>
              <p:cNvSpPr txBox="1"/>
              <p:nvPr/>
            </p:nvSpPr>
            <p:spPr>
              <a:xfrm>
                <a:off x="7358148" y="2000641"/>
                <a:ext cx="4099534" cy="630942"/>
              </a:xfrm>
              <a:prstGeom prst="rect">
                <a:avLst/>
              </a:prstGeom>
              <a:solidFill>
                <a:srgbClr val="66FF33">
                  <a:alpha val="25098"/>
                </a:srgbClr>
              </a:solidFill>
              <a:ln w="57150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5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5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3500" b="1" i="1" smtClean="0">
                              <a:latin typeface="Cambria Math" panose="02040503050406030204" pitchFamily="18" charset="0"/>
                            </a:rPr>
                            <m:t>𝑩𝒃</m:t>
                          </m:r>
                          <m:r>
                            <a:rPr lang="en-US" sz="3500" b="1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3500" b="1" i="1" smtClean="0">
                              <a:latin typeface="Cambria Math" panose="02040503050406030204" pitchFamily="18" charset="0"/>
                            </a:rPr>
                            <m:t>𝑨𝒂</m:t>
                          </m:r>
                        </m:sub>
                      </m:sSub>
                      <m:sSub>
                        <m:sSubPr>
                          <m:ctrlPr>
                            <a:rPr lang="en-US" sz="35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35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lang="en-US" sz="35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5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35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𝑨𝒂</m:t>
                          </m:r>
                          <m:r>
                            <a:rPr lang="en-US" sz="35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3500" b="1" i="1">
                              <a:latin typeface="Cambria Math" panose="02040503050406030204" pitchFamily="18" charset="0"/>
                            </a:rPr>
                            <m:t>𝑩𝒃</m:t>
                          </m:r>
                        </m:sub>
                      </m:sSub>
                    </m:oMath>
                  </m:oMathPara>
                </a14:m>
                <a:endParaRPr lang="en-US" sz="35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DC8C9C8-8687-4384-8303-4E7874073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148" y="2000641"/>
                <a:ext cx="4099534" cy="6309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81EDFAF-3D5D-4250-A195-0FF8F3DFB514}"/>
                  </a:ext>
                </a:extLst>
              </p:cNvPr>
              <p:cNvSpPr txBox="1"/>
              <p:nvPr/>
            </p:nvSpPr>
            <p:spPr>
              <a:xfrm>
                <a:off x="6670910" y="2000641"/>
                <a:ext cx="793212" cy="630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500" b="1" i="1" smtClean="0">
                          <a:latin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US" sz="35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81EDFAF-3D5D-4250-A195-0FF8F3DFB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0910" y="2000641"/>
                <a:ext cx="793212" cy="6309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06E77C5F-E97D-4E96-8362-D0D2A2134698}"/>
              </a:ext>
            </a:extLst>
          </p:cNvPr>
          <p:cNvSpPr/>
          <p:nvPr/>
        </p:nvSpPr>
        <p:spPr>
          <a:xfrm>
            <a:off x="9239250" y="4515708"/>
            <a:ext cx="676275" cy="63565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7Li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75EA8CE-B83D-4516-AEFD-234A2FFAFA04}"/>
              </a:ext>
            </a:extLst>
          </p:cNvPr>
          <p:cNvSpPr/>
          <p:nvPr/>
        </p:nvSpPr>
        <p:spPr>
          <a:xfrm>
            <a:off x="10687050" y="2995143"/>
            <a:ext cx="457421" cy="44849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C150D6C-1674-4D72-8D83-EFE5A90DCE74}"/>
              </a:ext>
            </a:extLst>
          </p:cNvPr>
          <p:cNvCxnSpPr>
            <a:cxnSpLocks/>
          </p:cNvCxnSpPr>
          <p:nvPr/>
        </p:nvCxnSpPr>
        <p:spPr>
          <a:xfrm flipV="1">
            <a:off x="9882601" y="3443639"/>
            <a:ext cx="804449" cy="10345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140C924-1A49-4D59-95F0-A1D0C1077FD1}"/>
              </a:ext>
            </a:extLst>
          </p:cNvPr>
          <p:cNvCxnSpPr>
            <a:cxnSpLocks/>
          </p:cNvCxnSpPr>
          <p:nvPr/>
        </p:nvCxnSpPr>
        <p:spPr>
          <a:xfrm flipH="1">
            <a:off x="8413141" y="5241037"/>
            <a:ext cx="838762" cy="10764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0ED4E93B-15F8-4198-81B9-8016C0DE001C}"/>
              </a:ext>
            </a:extLst>
          </p:cNvPr>
          <p:cNvSpPr/>
          <p:nvPr/>
        </p:nvSpPr>
        <p:spPr>
          <a:xfrm>
            <a:off x="8074353" y="6364541"/>
            <a:ext cx="338788" cy="3080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741E281-32AD-425D-A621-DCC9534530CC}"/>
              </a:ext>
            </a:extLst>
          </p:cNvPr>
          <p:cNvCxnSpPr>
            <a:cxnSpLocks/>
          </p:cNvCxnSpPr>
          <p:nvPr/>
        </p:nvCxnSpPr>
        <p:spPr>
          <a:xfrm>
            <a:off x="6476940" y="4879652"/>
            <a:ext cx="2655218" cy="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BADF2C1-F261-4B71-A3DE-50ABB6897058}"/>
                  </a:ext>
                </a:extLst>
              </p:cNvPr>
              <p:cNvSpPr txBox="1"/>
              <p:nvPr/>
            </p:nvSpPr>
            <p:spPr>
              <a:xfrm>
                <a:off x="6888687" y="4401052"/>
                <a:ext cx="348877" cy="3326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</m:sub>
                      </m:sSub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BADF2C1-F261-4B71-A3DE-50ABB68970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8687" y="4401052"/>
                <a:ext cx="348877" cy="332655"/>
              </a:xfrm>
              <a:prstGeom prst="rect">
                <a:avLst/>
              </a:prstGeom>
              <a:blipFill>
                <a:blip r:embed="rId8"/>
                <a:stretch>
                  <a:fillRect l="-15789" r="-877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Arrow: Right 31">
            <a:extLst>
              <a:ext uri="{FF2B5EF4-FFF2-40B4-BE49-F238E27FC236}">
                <a16:creationId xmlns:a16="http://schemas.microsoft.com/office/drawing/2014/main" id="{FAE3F9B9-98D4-49B5-949D-817AB75DDD6A}"/>
              </a:ext>
            </a:extLst>
          </p:cNvPr>
          <p:cNvSpPr/>
          <p:nvPr/>
        </p:nvSpPr>
        <p:spPr>
          <a:xfrm rot="5400000">
            <a:off x="1002313" y="2690344"/>
            <a:ext cx="381471" cy="609597"/>
          </a:xfrm>
          <a:prstGeom prst="rightArrow">
            <a:avLst/>
          </a:prstGeom>
          <a:solidFill>
            <a:srgbClr val="FFF2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52A95375-8370-43F0-9B46-31BBF116550A}"/>
              </a:ext>
            </a:extLst>
          </p:cNvPr>
          <p:cNvSpPr/>
          <p:nvPr/>
        </p:nvSpPr>
        <p:spPr>
          <a:xfrm rot="16200000">
            <a:off x="1002313" y="1333524"/>
            <a:ext cx="381471" cy="609597"/>
          </a:xfrm>
          <a:prstGeom prst="rightArrow">
            <a:avLst/>
          </a:prstGeom>
          <a:solidFill>
            <a:srgbClr val="FFF2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4158F4F8-689C-413E-9A61-456946768BDE}"/>
              </a:ext>
            </a:extLst>
          </p:cNvPr>
          <p:cNvSpPr/>
          <p:nvPr/>
        </p:nvSpPr>
        <p:spPr>
          <a:xfrm rot="5400000">
            <a:off x="1002313" y="5281597"/>
            <a:ext cx="381471" cy="609597"/>
          </a:xfrm>
          <a:prstGeom prst="rightArrow">
            <a:avLst/>
          </a:prstGeom>
          <a:solidFill>
            <a:srgbClr val="7030A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7884D0A-0272-4C4D-9E10-67D712581B5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0693" y="80544"/>
            <a:ext cx="685862" cy="53396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215AA5C-8307-4813-839D-5EE3A4FEBECA}"/>
              </a:ext>
            </a:extLst>
          </p:cNvPr>
          <p:cNvSpPr txBox="1"/>
          <p:nvPr/>
        </p:nvSpPr>
        <p:spPr>
          <a:xfrm>
            <a:off x="11767623" y="6475704"/>
            <a:ext cx="3888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22556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7FD8A52-4D5D-4B80-8BCA-AF54A4CE67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15" t="21729" r="20254" b="16793"/>
          <a:stretch/>
        </p:blipFill>
        <p:spPr>
          <a:xfrm rot="21105172">
            <a:off x="-443026" y="1141381"/>
            <a:ext cx="9019218" cy="47960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33A016-07DA-4375-8670-2EB046B16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" b="98238" l="145" r="98987">
                        <a14:foregroundMark x1="434" y1="66960" x2="52533" y2="3965"/>
                        <a14:foregroundMark x1="52533" y1="3965" x2="67583" y2="220"/>
                        <a14:foregroundMark x1="67583" y1="220" x2="98119" y2="661"/>
                        <a14:foregroundMark x1="98119" y1="661" x2="99711" y2="98018"/>
                        <a14:foregroundMark x1="99711" y1="98018" x2="7959" y2="99780"/>
                        <a14:foregroundMark x1="7959" y1="99780" x2="289" y2="90088"/>
                        <a14:foregroundMark x1="289" y1="90088" x2="579" y2="65419"/>
                        <a14:foregroundMark x1="51230" y1="6388" x2="56295" y2="441"/>
                        <a14:foregroundMark x1="20839" y1="56388" x2="49783" y2="14537"/>
                        <a14:foregroundMark x1="49059" y1="23128" x2="45441" y2="23348"/>
                        <a14:foregroundMark x1="70333" y1="8590" x2="86831" y2="6828"/>
                        <a14:foregroundMark x1="86831" y1="6828" x2="87410" y2="8370"/>
                        <a14:foregroundMark x1="36179" y1="45595" x2="12446" y2="67401"/>
                        <a14:foregroundMark x1="19537" y1="89207" x2="55427" y2="54185"/>
                        <a14:foregroundMark x1="40232" y1="39868" x2="42547" y2="41410"/>
                        <a14:foregroundMark x1="15919" y1="93172" x2="15919" y2="93172"/>
                        <a14:foregroundMark x1="19971" y1="94053" x2="19971" y2="94053"/>
                        <a14:foregroundMark x1="10854" y1="98458" x2="10854" y2="98458"/>
                        <a14:foregroundMark x1="38061" y1="89427" x2="38061" y2="89427"/>
                        <a14:foregroundMark x1="38061" y1="89427" x2="38061" y2="89427"/>
                        <a14:foregroundMark x1="38061" y1="89427" x2="29088" y2="94493"/>
                        <a14:foregroundMark x1="29088" y1="94493" x2="48480" y2="93612"/>
                        <a14:foregroundMark x1="48480" y1="93612" x2="50217" y2="93612"/>
                        <a14:foregroundMark x1="22287" y1="96696" x2="33285" y2="95595"/>
                        <a14:foregroundMark x1="55282" y1="83700" x2="44284" y2="79295"/>
                        <a14:foregroundMark x1="44284" y1="79295" x2="57453" y2="79295"/>
                        <a14:foregroundMark x1="57453" y1="79295" x2="57019" y2="79295"/>
                        <a14:foregroundMark x1="41823" y1="83480" x2="55427" y2="64317"/>
                        <a14:foregroundMark x1="55427" y1="64317" x2="50507" y2="64537"/>
                        <a14:foregroundMark x1="65557" y1="69163" x2="65557" y2="69163"/>
                        <a14:foregroundMark x1="65557" y1="69163" x2="65123" y2="69604"/>
                        <a14:foregroundMark x1="56440" y1="60352" x2="82200" y2="41189"/>
                        <a14:foregroundMark x1="82200" y1="41189" x2="82489" y2="41410"/>
                        <a14:foregroundMark x1="58177" y1="71366" x2="83792" y2="43172"/>
                        <a14:foregroundMark x1="83792" y1="43172" x2="83792" y2="43172"/>
                        <a14:foregroundMark x1="60492" y1="85903" x2="88133" y2="64537"/>
                        <a14:foregroundMark x1="84949" y1="53744" x2="95080" y2="42952"/>
                        <a14:foregroundMark x1="79305" y1="30396" x2="92330" y2="31057"/>
                        <a14:foregroundMark x1="79161" y1="23568" x2="98842" y2="22467"/>
                        <a14:foregroundMark x1="98842" y1="22467" x2="98987" y2="22467"/>
                        <a14:foregroundMark x1="74674" y1="40529" x2="74530" y2="26432"/>
                        <a14:foregroundMark x1="71346" y1="46696" x2="71346" y2="46916"/>
                        <a14:foregroundMark x1="72069" y1="37445" x2="72069" y2="37445"/>
                        <a14:foregroundMark x1="74385" y1="39648" x2="74385" y2="39648"/>
                        <a14:foregroundMark x1="76411" y1="37885" x2="75543" y2="33260"/>
                        <a14:foregroundMark x1="69899" y1="44934" x2="78292" y2="36784"/>
                        <a14:foregroundMark x1="78292" y1="36784" x2="78437" y2="37004"/>
                        <a14:foregroundMark x1="82779" y1="26872" x2="97106" y2="25991"/>
                        <a14:foregroundMark x1="97106" y1="25991" x2="96961" y2="25991"/>
                        <a14:foregroundMark x1="88567" y1="18722" x2="95080" y2="14537"/>
                        <a14:backgroundMark x1="84949" y1="87004" x2="94211" y2="68502"/>
                        <a14:backgroundMark x1="80463" y1="89648" x2="90449" y2="92511"/>
                        <a14:backgroundMark x1="90449" y1="92511" x2="84370" y2="80617"/>
                        <a14:backgroundMark x1="84370" y1="80617" x2="84226" y2="80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276" y="2374263"/>
            <a:ext cx="6370084" cy="41852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4BB801-8DD7-40E8-819A-6984F9A0E205}"/>
              </a:ext>
            </a:extLst>
          </p:cNvPr>
          <p:cNvSpPr txBox="1"/>
          <p:nvPr/>
        </p:nvSpPr>
        <p:spPr>
          <a:xfrm>
            <a:off x="87024" y="206486"/>
            <a:ext cx="3759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Set-up at HI</a:t>
            </a:r>
            <a:r>
              <a:rPr lang="el-GR" sz="4000" b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4000" b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9942D1-B1D9-44CE-9749-E2CF80FF5B8F}"/>
              </a:ext>
            </a:extLst>
          </p:cNvPr>
          <p:cNvSpPr txBox="1"/>
          <p:nvPr/>
        </p:nvSpPr>
        <p:spPr>
          <a:xfrm>
            <a:off x="9572149" y="5327681"/>
            <a:ext cx="2532827" cy="800219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Energy: </a:t>
            </a:r>
          </a:p>
          <a:p>
            <a:pPr algn="ctr"/>
            <a:r>
              <a:rPr lang="en-US" sz="2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MeV -100 MeV</a:t>
            </a:r>
            <a:endParaRPr lang="en-US" sz="23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8E9DC9-7EA6-4F08-8E9B-F496E3F2408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9114" y="103521"/>
            <a:ext cx="685862" cy="5339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54765F-7F9C-4070-B3D4-132430C1F0A7}"/>
              </a:ext>
            </a:extLst>
          </p:cNvPr>
          <p:cNvSpPr txBox="1"/>
          <p:nvPr/>
        </p:nvSpPr>
        <p:spPr>
          <a:xfrm>
            <a:off x="11767623" y="6475704"/>
            <a:ext cx="3888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FEA5CE-710E-4392-B1EB-D79DA04F169C}"/>
              </a:ext>
            </a:extLst>
          </p:cNvPr>
          <p:cNvSpPr txBox="1"/>
          <p:nvPr/>
        </p:nvSpPr>
        <p:spPr>
          <a:xfrm>
            <a:off x="-645692" y="966101"/>
            <a:ext cx="48814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>
                <a:solidFill>
                  <a:srgbClr val="0070C0"/>
                </a:solidFill>
                <a:highlight>
                  <a:srgbClr val="CC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C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igh </a:t>
            </a:r>
            <a:r>
              <a:rPr lang="en-US" sz="2800" b="1" u="sng" dirty="0">
                <a:solidFill>
                  <a:srgbClr val="0070C0"/>
                </a:solidFill>
                <a:highlight>
                  <a:srgbClr val="CC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C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ntensity</a:t>
            </a:r>
          </a:p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C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800" b="1" dirty="0">
                <a:solidFill>
                  <a:srgbClr val="0070C0"/>
                </a:solidFill>
                <a:highlight>
                  <a:srgbClr val="CC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C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>
                <a:solidFill>
                  <a:srgbClr val="0070C0"/>
                </a:solidFill>
                <a:highlight>
                  <a:srgbClr val="CC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C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ource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5D0AA7E-0C95-4E19-8522-4437D56B552D}"/>
              </a:ext>
            </a:extLst>
          </p:cNvPr>
          <p:cNvSpPr/>
          <p:nvPr/>
        </p:nvSpPr>
        <p:spPr>
          <a:xfrm rot="5400000">
            <a:off x="10647826" y="4699370"/>
            <a:ext cx="381471" cy="609597"/>
          </a:xfrm>
          <a:prstGeom prst="rightArrow">
            <a:avLst/>
          </a:prstGeom>
          <a:solidFill>
            <a:srgbClr val="00B0F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97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17821</TotalTime>
  <Words>2227</Words>
  <Application>Microsoft Office PowerPoint</Application>
  <PresentationFormat>Widescreen</PresentationFormat>
  <Paragraphs>562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Cambria Math</vt:lpstr>
      <vt:lpstr>Times New Roman</vt:lpstr>
      <vt:lpstr>Office Theme</vt:lpstr>
      <vt:lpstr>The study of the (_^7)Li(γ,α) (_^3)H  reaction for energies below 6 MeV at HIγS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attention!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Ioana Kuncser</dc:creator>
  <cp:lastModifiedBy>Ioana Kuncser</cp:lastModifiedBy>
  <cp:revision>577</cp:revision>
  <dcterms:created xsi:type="dcterms:W3CDTF">2023-01-31T14:31:32Z</dcterms:created>
  <dcterms:modified xsi:type="dcterms:W3CDTF">2024-09-17T06:57:09Z</dcterms:modified>
</cp:coreProperties>
</file>