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4"/>
  </p:sldMasterIdLst>
  <p:notesMasterIdLst>
    <p:notesMasterId r:id="rId6"/>
  </p:notesMasterIdLst>
  <p:sldIdLst>
    <p:sldId id="263" r:id="rId5"/>
  </p:sldIdLst>
  <p:sldSz cx="29260800" cy="36576000"/>
  <p:notesSz cx="6950075" cy="9236075"/>
  <p:defaultTextStyle>
    <a:defPPr>
      <a:defRPr lang="en-US"/>
    </a:defPPr>
    <a:lvl1pPr marL="0" algn="l" defTabSz="3761635" rtl="0" eaLnBrk="1" latinLnBrk="0" hangingPunct="1">
      <a:defRPr sz="7387" kern="1200">
        <a:solidFill>
          <a:schemeClr val="tx1"/>
        </a:solidFill>
        <a:latin typeface="+mn-lt"/>
        <a:ea typeface="+mn-ea"/>
        <a:cs typeface="+mn-cs"/>
      </a:defRPr>
    </a:lvl1pPr>
    <a:lvl2pPr marL="1880817" algn="l" defTabSz="3761635" rtl="0" eaLnBrk="1" latinLnBrk="0" hangingPunct="1">
      <a:defRPr sz="7387" kern="1200">
        <a:solidFill>
          <a:schemeClr val="tx1"/>
        </a:solidFill>
        <a:latin typeface="+mn-lt"/>
        <a:ea typeface="+mn-ea"/>
        <a:cs typeface="+mn-cs"/>
      </a:defRPr>
    </a:lvl2pPr>
    <a:lvl3pPr marL="3761635" algn="l" defTabSz="3761635" rtl="0" eaLnBrk="1" latinLnBrk="0" hangingPunct="1">
      <a:defRPr sz="7387" kern="1200">
        <a:solidFill>
          <a:schemeClr val="tx1"/>
        </a:solidFill>
        <a:latin typeface="+mn-lt"/>
        <a:ea typeface="+mn-ea"/>
        <a:cs typeface="+mn-cs"/>
      </a:defRPr>
    </a:lvl3pPr>
    <a:lvl4pPr marL="5642452" algn="l" defTabSz="3761635" rtl="0" eaLnBrk="1" latinLnBrk="0" hangingPunct="1">
      <a:defRPr sz="7387" kern="1200">
        <a:solidFill>
          <a:schemeClr val="tx1"/>
        </a:solidFill>
        <a:latin typeface="+mn-lt"/>
        <a:ea typeface="+mn-ea"/>
        <a:cs typeface="+mn-cs"/>
      </a:defRPr>
    </a:lvl4pPr>
    <a:lvl5pPr marL="7523269" algn="l" defTabSz="3761635" rtl="0" eaLnBrk="1" latinLnBrk="0" hangingPunct="1">
      <a:defRPr sz="7387" kern="1200">
        <a:solidFill>
          <a:schemeClr val="tx1"/>
        </a:solidFill>
        <a:latin typeface="+mn-lt"/>
        <a:ea typeface="+mn-ea"/>
        <a:cs typeface="+mn-cs"/>
      </a:defRPr>
    </a:lvl5pPr>
    <a:lvl6pPr marL="9404086" algn="l" defTabSz="3761635" rtl="0" eaLnBrk="1" latinLnBrk="0" hangingPunct="1">
      <a:defRPr sz="7387" kern="1200">
        <a:solidFill>
          <a:schemeClr val="tx1"/>
        </a:solidFill>
        <a:latin typeface="+mn-lt"/>
        <a:ea typeface="+mn-ea"/>
        <a:cs typeface="+mn-cs"/>
      </a:defRPr>
    </a:lvl6pPr>
    <a:lvl7pPr marL="11284904" algn="l" defTabSz="3761635" rtl="0" eaLnBrk="1" latinLnBrk="0" hangingPunct="1">
      <a:defRPr sz="7387" kern="1200">
        <a:solidFill>
          <a:schemeClr val="tx1"/>
        </a:solidFill>
        <a:latin typeface="+mn-lt"/>
        <a:ea typeface="+mn-ea"/>
        <a:cs typeface="+mn-cs"/>
      </a:defRPr>
    </a:lvl7pPr>
    <a:lvl8pPr marL="13165721" algn="l" defTabSz="3761635" rtl="0" eaLnBrk="1" latinLnBrk="0" hangingPunct="1">
      <a:defRPr sz="7387" kern="1200">
        <a:solidFill>
          <a:schemeClr val="tx1"/>
        </a:solidFill>
        <a:latin typeface="+mn-lt"/>
        <a:ea typeface="+mn-ea"/>
        <a:cs typeface="+mn-cs"/>
      </a:defRPr>
    </a:lvl8pPr>
    <a:lvl9pPr marL="15046538" algn="l" defTabSz="3761635" rtl="0" eaLnBrk="1" latinLnBrk="0" hangingPunct="1">
      <a:defRPr sz="7387"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520" userDrawn="1">
          <p15:clr>
            <a:srgbClr val="A4A3A4"/>
          </p15:clr>
        </p15:guide>
        <p15:guide id="2" pos="921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695D"/>
    <a:srgbClr val="E6E6DC"/>
    <a:srgbClr val="3E7A7A"/>
    <a:srgbClr val="3A8830"/>
    <a:srgbClr val="00453B"/>
    <a:srgbClr val="024426"/>
    <a:srgbClr val="3A7E47"/>
    <a:srgbClr val="477157"/>
    <a:srgbClr val="DDDDD6"/>
    <a:srgbClr val="70AD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24" d="100"/>
          <a:sy n="24" d="100"/>
        </p:scale>
        <p:origin x="1920" y="18"/>
      </p:cViewPr>
      <p:guideLst>
        <p:guide orient="horz" pos="11520"/>
        <p:guide pos="921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36A93AE9-04F4-498A-A0B8-BCC5C3179D23}" type="datetimeFigureOut">
              <a:rPr lang="en-US" smtClean="0"/>
              <a:pPr/>
              <a:t>9/16/2024</a:t>
            </a:fld>
            <a:endParaRPr lang="en-US"/>
          </a:p>
        </p:txBody>
      </p:sp>
      <p:sp>
        <p:nvSpPr>
          <p:cNvPr id="4" name="Slide Image Placeholder 3"/>
          <p:cNvSpPr>
            <a:spLocks noGrp="1" noRot="1" noChangeAspect="1"/>
          </p:cNvSpPr>
          <p:nvPr>
            <p:ph type="sldImg" idx="2"/>
          </p:nvPr>
        </p:nvSpPr>
        <p:spPr>
          <a:xfrm>
            <a:off x="2089150" y="692150"/>
            <a:ext cx="2771775" cy="3463925"/>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3BFE553A-E2D9-437E-B555-3228DA22101E}" type="slidenum">
              <a:rPr lang="en-US" smtClean="0"/>
              <a:pPr/>
              <a:t>‹#›</a:t>
            </a:fld>
            <a:endParaRPr lang="en-US"/>
          </a:p>
        </p:txBody>
      </p:sp>
    </p:spTree>
    <p:extLst>
      <p:ext uri="{BB962C8B-B14F-4D97-AF65-F5344CB8AC3E}">
        <p14:creationId xmlns:p14="http://schemas.microsoft.com/office/powerpoint/2010/main" val="1508351482"/>
      </p:ext>
    </p:extLst>
  </p:cSld>
  <p:clrMap bg1="lt1" tx1="dk1" bg2="lt2" tx2="dk2" accent1="accent1" accent2="accent2" accent3="accent3" accent4="accent4" accent5="accent5" accent6="accent6" hlink="hlink" folHlink="folHlink"/>
  <p:notesStyle>
    <a:lvl1pPr marL="0" algn="l" defTabSz="3761635" rtl="0" eaLnBrk="1" latinLnBrk="0" hangingPunct="1">
      <a:defRPr sz="4954" kern="1200">
        <a:solidFill>
          <a:schemeClr val="tx1"/>
        </a:solidFill>
        <a:latin typeface="+mn-lt"/>
        <a:ea typeface="+mn-ea"/>
        <a:cs typeface="+mn-cs"/>
      </a:defRPr>
    </a:lvl1pPr>
    <a:lvl2pPr marL="1880817" algn="l" defTabSz="3761635" rtl="0" eaLnBrk="1" latinLnBrk="0" hangingPunct="1">
      <a:defRPr sz="4954" kern="1200">
        <a:solidFill>
          <a:schemeClr val="tx1"/>
        </a:solidFill>
        <a:latin typeface="+mn-lt"/>
        <a:ea typeface="+mn-ea"/>
        <a:cs typeface="+mn-cs"/>
      </a:defRPr>
    </a:lvl2pPr>
    <a:lvl3pPr marL="3761635" algn="l" defTabSz="3761635" rtl="0" eaLnBrk="1" latinLnBrk="0" hangingPunct="1">
      <a:defRPr sz="4954" kern="1200">
        <a:solidFill>
          <a:schemeClr val="tx1"/>
        </a:solidFill>
        <a:latin typeface="+mn-lt"/>
        <a:ea typeface="+mn-ea"/>
        <a:cs typeface="+mn-cs"/>
      </a:defRPr>
    </a:lvl3pPr>
    <a:lvl4pPr marL="5642452" algn="l" defTabSz="3761635" rtl="0" eaLnBrk="1" latinLnBrk="0" hangingPunct="1">
      <a:defRPr sz="4954" kern="1200">
        <a:solidFill>
          <a:schemeClr val="tx1"/>
        </a:solidFill>
        <a:latin typeface="+mn-lt"/>
        <a:ea typeface="+mn-ea"/>
        <a:cs typeface="+mn-cs"/>
      </a:defRPr>
    </a:lvl4pPr>
    <a:lvl5pPr marL="7523269" algn="l" defTabSz="3761635" rtl="0" eaLnBrk="1" latinLnBrk="0" hangingPunct="1">
      <a:defRPr sz="4954" kern="1200">
        <a:solidFill>
          <a:schemeClr val="tx1"/>
        </a:solidFill>
        <a:latin typeface="+mn-lt"/>
        <a:ea typeface="+mn-ea"/>
        <a:cs typeface="+mn-cs"/>
      </a:defRPr>
    </a:lvl5pPr>
    <a:lvl6pPr marL="9404086" algn="l" defTabSz="3761635" rtl="0" eaLnBrk="1" latinLnBrk="0" hangingPunct="1">
      <a:defRPr sz="4954" kern="1200">
        <a:solidFill>
          <a:schemeClr val="tx1"/>
        </a:solidFill>
        <a:latin typeface="+mn-lt"/>
        <a:ea typeface="+mn-ea"/>
        <a:cs typeface="+mn-cs"/>
      </a:defRPr>
    </a:lvl6pPr>
    <a:lvl7pPr marL="11284904" algn="l" defTabSz="3761635" rtl="0" eaLnBrk="1" latinLnBrk="0" hangingPunct="1">
      <a:defRPr sz="4954" kern="1200">
        <a:solidFill>
          <a:schemeClr val="tx1"/>
        </a:solidFill>
        <a:latin typeface="+mn-lt"/>
        <a:ea typeface="+mn-ea"/>
        <a:cs typeface="+mn-cs"/>
      </a:defRPr>
    </a:lvl7pPr>
    <a:lvl8pPr marL="13165721" algn="l" defTabSz="3761635" rtl="0" eaLnBrk="1" latinLnBrk="0" hangingPunct="1">
      <a:defRPr sz="4954" kern="1200">
        <a:solidFill>
          <a:schemeClr val="tx1"/>
        </a:solidFill>
        <a:latin typeface="+mn-lt"/>
        <a:ea typeface="+mn-ea"/>
        <a:cs typeface="+mn-cs"/>
      </a:defRPr>
    </a:lvl8pPr>
    <a:lvl9pPr marL="15046538" algn="l" defTabSz="3761635" rtl="0" eaLnBrk="1" latinLnBrk="0" hangingPunct="1">
      <a:defRPr sz="4954"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51499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900515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Picture 5" descr="FRIB_ppt_top.jpg"/>
          <p:cNvPicPr>
            <a:picLocks/>
          </p:cNvPicPr>
          <p:nvPr userDrawn="1"/>
        </p:nvPicPr>
        <p:blipFill>
          <a:blip r:embed="rId4" cstate="print"/>
          <a:srcRect/>
          <a:stretch>
            <a:fillRect/>
          </a:stretch>
        </p:blipFill>
        <p:spPr bwMode="auto">
          <a:xfrm>
            <a:off x="-1" y="34315365"/>
            <a:ext cx="29260801" cy="2286000"/>
          </a:xfrm>
          <a:prstGeom prst="rect">
            <a:avLst/>
          </a:prstGeom>
          <a:solidFill>
            <a:srgbClr val="E3E4DC"/>
          </a:solidFill>
          <a:ln w="9525">
            <a:noFill/>
            <a:miter lim="800000"/>
            <a:headEnd/>
            <a:tailEnd/>
          </a:ln>
        </p:spPr>
      </p:pic>
      <p:pic>
        <p:nvPicPr>
          <p:cNvPr id="11" name="Picture 5" descr="FRIB_ppt_top.jpg"/>
          <p:cNvPicPr>
            <a:picLocks/>
          </p:cNvPicPr>
          <p:nvPr userDrawn="1"/>
        </p:nvPicPr>
        <p:blipFill>
          <a:blip r:embed="rId4" cstate="print"/>
          <a:srcRect/>
          <a:stretch>
            <a:fillRect/>
          </a:stretch>
        </p:blipFill>
        <p:spPr bwMode="auto">
          <a:xfrm>
            <a:off x="0" y="1"/>
            <a:ext cx="29260800" cy="4000500"/>
          </a:xfrm>
          <a:prstGeom prst="rect">
            <a:avLst/>
          </a:prstGeom>
          <a:solidFill>
            <a:srgbClr val="E3E4DC"/>
          </a:solidFill>
          <a:ln w="9525">
            <a:noFill/>
            <a:miter lim="800000"/>
            <a:headEnd/>
            <a:tailEnd/>
          </a:ln>
        </p:spPr>
      </p:pic>
      <p:sp>
        <p:nvSpPr>
          <p:cNvPr id="2" name="Title Placeholder 1"/>
          <p:cNvSpPr>
            <a:spLocks noGrp="1"/>
          </p:cNvSpPr>
          <p:nvPr>
            <p:ph type="title"/>
          </p:nvPr>
        </p:nvSpPr>
        <p:spPr>
          <a:xfrm>
            <a:off x="365758" y="372216"/>
            <a:ext cx="28529280" cy="2057400"/>
          </a:xfrm>
          <a:prstGeom prst="roundRect">
            <a:avLst>
              <a:gd name="adj" fmla="val 50000"/>
            </a:avLst>
          </a:prstGeom>
          <a:solidFill>
            <a:srgbClr val="00453B"/>
          </a:solidFill>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012001" y="9737106"/>
            <a:ext cx="25236802" cy="2320641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Box 12"/>
          <p:cNvSpPr txBox="1"/>
          <p:nvPr userDrawn="1"/>
        </p:nvSpPr>
        <p:spPr>
          <a:xfrm>
            <a:off x="-30481" y="3333751"/>
            <a:ext cx="29291281" cy="963212"/>
          </a:xfrm>
          <a:prstGeom prst="rect">
            <a:avLst/>
          </a:prstGeom>
          <a:noFill/>
        </p:spPr>
        <p:txBody>
          <a:bodyPr wrap="square" rtlCol="0">
            <a:spAutoFit/>
          </a:bodyPr>
          <a:lstStyle/>
          <a:p>
            <a:pPr marL="312542" marR="0" lvl="0" indent="-312542" algn="ctr" defTabSz="2507997" rtl="0" eaLnBrk="0" fontAlgn="base" latinLnBrk="0" hangingPunct="0">
              <a:lnSpc>
                <a:spcPct val="90000"/>
              </a:lnSpc>
              <a:spcBef>
                <a:spcPts val="3766"/>
              </a:spcBef>
              <a:spcAft>
                <a:spcPct val="0"/>
              </a:spcAft>
              <a:buClrTx/>
              <a:buSzPct val="100000"/>
              <a:buFont typeface="Wingdings" pitchFamily="2" charset="2"/>
              <a:buNone/>
              <a:tabLst/>
              <a:defRPr/>
            </a:pPr>
            <a:r>
              <a:rPr kumimoji="0" lang="en-US" sz="2187" b="0" i="0" u="none" strike="noStrike" kern="0" cap="none" spc="0" normalizeH="0" baseline="0" noProof="0" dirty="0" smtClean="0">
                <a:ln>
                  <a:noFill/>
                </a:ln>
                <a:solidFill>
                  <a:srgbClr val="064308"/>
                </a:solidFill>
                <a:effectLst/>
                <a:uLnTx/>
                <a:uFillTx/>
                <a:latin typeface="Arial" charset="0"/>
              </a:rPr>
              <a:t>Facility for Rare Isotope Beams (FRIB), Michigan State University, East Lansing, MI 48824 USA</a:t>
            </a:r>
          </a:p>
          <a:p>
            <a:pPr algn="ctr">
              <a:buFont typeface="Arial" pitchFamily="34" charset="0"/>
              <a:buNone/>
            </a:pPr>
            <a:endParaRPr lang="en-US" sz="3691" dirty="0"/>
          </a:p>
        </p:txBody>
      </p:sp>
      <p:pic>
        <p:nvPicPr>
          <p:cNvPr id="7" name="Picture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4155400" y="34838640"/>
            <a:ext cx="4251961" cy="1005840"/>
          </a:xfrm>
          <a:prstGeom prst="rect">
            <a:avLst/>
          </a:prstGeom>
        </p:spPr>
      </p:pic>
      <p:pic>
        <p:nvPicPr>
          <p:cNvPr id="18" name="Picture 1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8199517" y="34792920"/>
            <a:ext cx="5002984" cy="1097280"/>
          </a:xfrm>
          <a:prstGeom prst="rect">
            <a:avLst/>
          </a:prstGeom>
        </p:spPr>
      </p:pic>
      <p:pic>
        <p:nvPicPr>
          <p:cNvPr id="20" name="Picture 1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39320" y="34747200"/>
            <a:ext cx="8252280" cy="1188720"/>
          </a:xfrm>
          <a:prstGeom prst="rect">
            <a:avLst/>
          </a:prstGeom>
        </p:spPr>
      </p:pic>
      <p:sp>
        <p:nvSpPr>
          <p:cNvPr id="12" name="TextBox 9"/>
          <p:cNvSpPr txBox="1"/>
          <p:nvPr userDrawn="1"/>
        </p:nvSpPr>
        <p:spPr>
          <a:xfrm>
            <a:off x="9944498" y="34802951"/>
            <a:ext cx="7302121" cy="1077218"/>
          </a:xfrm>
          <a:prstGeom prst="rect">
            <a:avLst/>
          </a:prstGeom>
          <a:noFill/>
        </p:spPr>
        <p:txBody>
          <a:bodyPr wrap="square" rtlCol="0" anchor="ctr">
            <a:spAutoFit/>
          </a:bodyPr>
          <a:lstStyle>
            <a:defPPr>
              <a:defRPr lang="en-US"/>
            </a:defPPr>
            <a:lvl1pPr marL="0" algn="l" defTabSz="3761635" rtl="0" eaLnBrk="1" latinLnBrk="0" hangingPunct="1">
              <a:defRPr sz="7387" kern="1200">
                <a:solidFill>
                  <a:schemeClr val="tx1"/>
                </a:solidFill>
                <a:latin typeface="+mn-lt"/>
                <a:ea typeface="+mn-ea"/>
                <a:cs typeface="+mn-cs"/>
              </a:defRPr>
            </a:lvl1pPr>
            <a:lvl2pPr marL="1880817" algn="l" defTabSz="3761635" rtl="0" eaLnBrk="1" latinLnBrk="0" hangingPunct="1">
              <a:defRPr sz="7387" kern="1200">
                <a:solidFill>
                  <a:schemeClr val="tx1"/>
                </a:solidFill>
                <a:latin typeface="+mn-lt"/>
                <a:ea typeface="+mn-ea"/>
                <a:cs typeface="+mn-cs"/>
              </a:defRPr>
            </a:lvl2pPr>
            <a:lvl3pPr marL="3761635" algn="l" defTabSz="3761635" rtl="0" eaLnBrk="1" latinLnBrk="0" hangingPunct="1">
              <a:defRPr sz="7387" kern="1200">
                <a:solidFill>
                  <a:schemeClr val="tx1"/>
                </a:solidFill>
                <a:latin typeface="+mn-lt"/>
                <a:ea typeface="+mn-ea"/>
                <a:cs typeface="+mn-cs"/>
              </a:defRPr>
            </a:lvl3pPr>
            <a:lvl4pPr marL="5642452" algn="l" defTabSz="3761635" rtl="0" eaLnBrk="1" latinLnBrk="0" hangingPunct="1">
              <a:defRPr sz="7387" kern="1200">
                <a:solidFill>
                  <a:schemeClr val="tx1"/>
                </a:solidFill>
                <a:latin typeface="+mn-lt"/>
                <a:ea typeface="+mn-ea"/>
                <a:cs typeface="+mn-cs"/>
              </a:defRPr>
            </a:lvl4pPr>
            <a:lvl5pPr marL="7523269" algn="l" defTabSz="3761635" rtl="0" eaLnBrk="1" latinLnBrk="0" hangingPunct="1">
              <a:defRPr sz="7387" kern="1200">
                <a:solidFill>
                  <a:schemeClr val="tx1"/>
                </a:solidFill>
                <a:latin typeface="+mn-lt"/>
                <a:ea typeface="+mn-ea"/>
                <a:cs typeface="+mn-cs"/>
              </a:defRPr>
            </a:lvl5pPr>
            <a:lvl6pPr marL="9404086" algn="l" defTabSz="3761635" rtl="0" eaLnBrk="1" latinLnBrk="0" hangingPunct="1">
              <a:defRPr sz="7387" kern="1200">
                <a:solidFill>
                  <a:schemeClr val="tx1"/>
                </a:solidFill>
                <a:latin typeface="+mn-lt"/>
                <a:ea typeface="+mn-ea"/>
                <a:cs typeface="+mn-cs"/>
              </a:defRPr>
            </a:lvl6pPr>
            <a:lvl7pPr marL="11284904" algn="l" defTabSz="3761635" rtl="0" eaLnBrk="1" latinLnBrk="0" hangingPunct="1">
              <a:defRPr sz="7387" kern="1200">
                <a:solidFill>
                  <a:schemeClr val="tx1"/>
                </a:solidFill>
                <a:latin typeface="+mn-lt"/>
                <a:ea typeface="+mn-ea"/>
                <a:cs typeface="+mn-cs"/>
              </a:defRPr>
            </a:lvl7pPr>
            <a:lvl8pPr marL="13165721" algn="l" defTabSz="3761635" rtl="0" eaLnBrk="1" latinLnBrk="0" hangingPunct="1">
              <a:defRPr sz="7387" kern="1200">
                <a:solidFill>
                  <a:schemeClr val="tx1"/>
                </a:solidFill>
                <a:latin typeface="+mn-lt"/>
                <a:ea typeface="+mn-ea"/>
                <a:cs typeface="+mn-cs"/>
              </a:defRPr>
            </a:lvl8pPr>
            <a:lvl9pPr marL="15046538" algn="l" defTabSz="3761635" rtl="0" eaLnBrk="1" latinLnBrk="0" hangingPunct="1">
              <a:defRPr sz="7387" kern="1200">
                <a:solidFill>
                  <a:schemeClr val="tx1"/>
                </a:solidFill>
                <a:latin typeface="+mn-lt"/>
                <a:ea typeface="+mn-ea"/>
                <a:cs typeface="+mn-cs"/>
              </a:defRPr>
            </a:lvl9pPr>
          </a:lstStyle>
          <a:p>
            <a:r>
              <a:rPr lang="en-US" sz="1600" kern="1200" dirty="0" smtClean="0">
                <a:solidFill>
                  <a:schemeClr val="tx1"/>
                </a:solidFill>
                <a:effectLst/>
                <a:latin typeface="Arial" panose="020B0604020202020204" pitchFamily="34" charset="0"/>
                <a:ea typeface="+mn-ea"/>
                <a:cs typeface="Arial" panose="020B0604020202020204" pitchFamily="34" charset="0"/>
              </a:rPr>
              <a:t>This material is based upon work supported by the U.S. Department of Energy, Office of Science, Office of Nuclear Physics and used resources of the Facility for Rare Isotope Beams (FRIB), which is a DOE Office of Science User Facility, operated by Michigan State University, under Award Number DE-SC0000661.</a:t>
            </a:r>
            <a:endParaRPr lang="en-US" sz="1600" kern="1200" dirty="0">
              <a:solidFill>
                <a:schemeClr val="tx1"/>
              </a:solidFill>
              <a:effectLst/>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256654639"/>
      </p:ext>
    </p:extLst>
  </p:cSld>
  <p:clrMap bg1="lt1" tx1="dk1" bg2="lt2" tx2="dk2" accent1="accent1" accent2="accent2" accent3="accent3" accent4="accent4" accent5="accent5" accent6="accent6" hlink="hlink" folHlink="folHlink"/>
  <p:sldLayoutIdLst>
    <p:sldLayoutId id="2147483671" r:id="rId1"/>
    <p:sldLayoutId id="2147483675" r:id="rId2"/>
  </p:sldLayoutIdLst>
  <p:txStyles>
    <p:titleStyle>
      <a:lvl1pPr algn="ctr" defTabSz="625084" rtl="0" eaLnBrk="1" latinLnBrk="0" hangingPunct="1">
        <a:lnSpc>
          <a:spcPct val="90000"/>
        </a:lnSpc>
        <a:spcBef>
          <a:spcPct val="0"/>
        </a:spcBef>
        <a:buNone/>
        <a:defRPr sz="4512" b="1" kern="1200">
          <a:solidFill>
            <a:schemeClr val="bg1"/>
          </a:solidFill>
          <a:latin typeface="Arial" panose="020B0604020202020204" pitchFamily="34" charset="0"/>
          <a:ea typeface="+mj-ea"/>
          <a:cs typeface="Arial" panose="020B0604020202020204" pitchFamily="34" charset="0"/>
        </a:defRPr>
      </a:lvl1pPr>
    </p:titleStyle>
    <p:bodyStyle>
      <a:lvl1pPr marL="156271" indent="-156271" algn="l" defTabSz="625084" rtl="0" eaLnBrk="1" latinLnBrk="0" hangingPunct="1">
        <a:lnSpc>
          <a:spcPct val="90000"/>
        </a:lnSpc>
        <a:spcBef>
          <a:spcPts val="684"/>
        </a:spcBef>
        <a:buFont typeface="Arial" panose="020B0604020202020204" pitchFamily="34" charset="0"/>
        <a:buChar char="•"/>
        <a:defRPr lang="en-US" sz="2187" kern="1200" baseline="0" dirty="0" smtClean="0">
          <a:solidFill>
            <a:srgbClr val="00453B"/>
          </a:solidFill>
          <a:latin typeface="Arial" panose="020B0604020202020204" pitchFamily="34" charset="0"/>
          <a:ea typeface="+mn-ea"/>
          <a:cs typeface="Arial" panose="020B0604020202020204" pitchFamily="34" charset="0"/>
        </a:defRPr>
      </a:lvl1pPr>
      <a:lvl2pPr marL="365760" indent="-146304" algn="l" defTabSz="625084" rtl="0" eaLnBrk="1" latinLnBrk="0" hangingPunct="1">
        <a:lnSpc>
          <a:spcPct val="90000"/>
        </a:lnSpc>
        <a:spcBef>
          <a:spcPts val="342"/>
        </a:spcBef>
        <a:buFont typeface="Arial" panose="020B0604020202020204" pitchFamily="34" charset="0"/>
        <a:buChar char="•"/>
        <a:defRPr lang="en-US" sz="1914" kern="1200" dirty="0" smtClean="0">
          <a:solidFill>
            <a:schemeClr val="tx1"/>
          </a:solidFill>
          <a:latin typeface="Arial" panose="020B0604020202020204" pitchFamily="34" charset="0"/>
          <a:ea typeface="+mn-ea"/>
          <a:cs typeface="Arial" panose="020B0604020202020204" pitchFamily="34" charset="0"/>
        </a:defRPr>
      </a:lvl2pPr>
      <a:lvl3pPr marL="585216" indent="-146304" algn="l" defTabSz="625084" rtl="0" eaLnBrk="1" latinLnBrk="0" hangingPunct="1">
        <a:lnSpc>
          <a:spcPct val="90000"/>
        </a:lnSpc>
        <a:spcBef>
          <a:spcPts val="342"/>
        </a:spcBef>
        <a:buFont typeface="Arial" panose="020B0604020202020204" pitchFamily="34" charset="0"/>
        <a:buChar char="»"/>
        <a:defRPr lang="en-US" sz="1641" kern="1200" dirty="0" smtClean="0">
          <a:solidFill>
            <a:schemeClr val="tx1"/>
          </a:solidFill>
          <a:latin typeface="Arial" panose="020B0604020202020204" pitchFamily="34" charset="0"/>
          <a:ea typeface="+mn-ea"/>
          <a:cs typeface="Arial" panose="020B0604020202020204" pitchFamily="34" charset="0"/>
        </a:defRPr>
      </a:lvl3pPr>
      <a:lvl4pPr marL="877824" indent="-146304" algn="l" defTabSz="625084" rtl="0" eaLnBrk="1" latinLnBrk="0" hangingPunct="1">
        <a:lnSpc>
          <a:spcPct val="90000"/>
        </a:lnSpc>
        <a:spcBef>
          <a:spcPts val="342"/>
        </a:spcBef>
        <a:buClr>
          <a:schemeClr val="bg1">
            <a:lumMod val="50000"/>
          </a:schemeClr>
        </a:buClr>
        <a:buFont typeface="Arial" panose="020B0604020202020204" pitchFamily="34" charset="0"/>
        <a:buChar char="•"/>
        <a:defRPr lang="en-US" sz="1367" kern="1200" dirty="0" smtClean="0">
          <a:solidFill>
            <a:schemeClr val="tx1"/>
          </a:solidFill>
          <a:latin typeface="Arial" panose="020B0604020202020204" pitchFamily="34" charset="0"/>
          <a:ea typeface="+mn-ea"/>
          <a:cs typeface="Arial" panose="020B0604020202020204" pitchFamily="34" charset="0"/>
        </a:defRPr>
      </a:lvl4pPr>
      <a:lvl5pPr marL="1097280" indent="-146304" algn="l" defTabSz="625084" rtl="0" eaLnBrk="1" latinLnBrk="0" hangingPunct="1">
        <a:lnSpc>
          <a:spcPct val="90000"/>
        </a:lnSpc>
        <a:spcBef>
          <a:spcPts val="342"/>
        </a:spcBef>
        <a:buClr>
          <a:schemeClr val="bg1">
            <a:lumMod val="50000"/>
          </a:schemeClr>
        </a:buClr>
        <a:buFont typeface="Arial" panose="020B0604020202020204" pitchFamily="34" charset="0"/>
        <a:buChar char="»"/>
        <a:defRPr lang="en-US" sz="1367" kern="1200" dirty="0" smtClean="0">
          <a:solidFill>
            <a:schemeClr val="tx1"/>
          </a:solidFill>
          <a:latin typeface="Arial" panose="020B0604020202020204" pitchFamily="34" charset="0"/>
          <a:ea typeface="+mn-ea"/>
          <a:cs typeface="Arial" panose="020B0604020202020204" pitchFamily="34" charset="0"/>
        </a:defRPr>
      </a:lvl5pPr>
      <a:lvl6pPr marL="1718981" indent="-156271" algn="l" defTabSz="625084" rtl="0" eaLnBrk="1" latinLnBrk="0" hangingPunct="1">
        <a:lnSpc>
          <a:spcPct val="90000"/>
        </a:lnSpc>
        <a:spcBef>
          <a:spcPts val="342"/>
        </a:spcBef>
        <a:buFont typeface="Arial" panose="020B0604020202020204" pitchFamily="34" charset="0"/>
        <a:buChar char="•"/>
        <a:defRPr sz="1230" kern="1200">
          <a:solidFill>
            <a:schemeClr val="tx1"/>
          </a:solidFill>
          <a:latin typeface="+mn-lt"/>
          <a:ea typeface="+mn-ea"/>
          <a:cs typeface="+mn-cs"/>
        </a:defRPr>
      </a:lvl6pPr>
      <a:lvl7pPr marL="2031522" indent="-156271" algn="l" defTabSz="625084" rtl="0" eaLnBrk="1" latinLnBrk="0" hangingPunct="1">
        <a:lnSpc>
          <a:spcPct val="90000"/>
        </a:lnSpc>
        <a:spcBef>
          <a:spcPts val="342"/>
        </a:spcBef>
        <a:buFont typeface="Arial" panose="020B0604020202020204" pitchFamily="34" charset="0"/>
        <a:buChar char="•"/>
        <a:defRPr sz="1230" kern="1200">
          <a:solidFill>
            <a:schemeClr val="tx1"/>
          </a:solidFill>
          <a:latin typeface="+mn-lt"/>
          <a:ea typeface="+mn-ea"/>
          <a:cs typeface="+mn-cs"/>
        </a:defRPr>
      </a:lvl7pPr>
      <a:lvl8pPr marL="2344065" indent="-156271" algn="l" defTabSz="625084" rtl="0" eaLnBrk="1" latinLnBrk="0" hangingPunct="1">
        <a:lnSpc>
          <a:spcPct val="90000"/>
        </a:lnSpc>
        <a:spcBef>
          <a:spcPts val="342"/>
        </a:spcBef>
        <a:buFont typeface="Arial" panose="020B0604020202020204" pitchFamily="34" charset="0"/>
        <a:buChar char="•"/>
        <a:defRPr sz="1230" kern="1200">
          <a:solidFill>
            <a:schemeClr val="tx1"/>
          </a:solidFill>
          <a:latin typeface="+mn-lt"/>
          <a:ea typeface="+mn-ea"/>
          <a:cs typeface="+mn-cs"/>
        </a:defRPr>
      </a:lvl8pPr>
      <a:lvl9pPr marL="2656606" indent="-156271" algn="l" defTabSz="625084" rtl="0" eaLnBrk="1" latinLnBrk="0" hangingPunct="1">
        <a:lnSpc>
          <a:spcPct val="90000"/>
        </a:lnSpc>
        <a:spcBef>
          <a:spcPts val="342"/>
        </a:spcBef>
        <a:buFont typeface="Arial" panose="020B0604020202020204" pitchFamily="34" charset="0"/>
        <a:buChar char="•"/>
        <a:defRPr sz="1230" kern="1200">
          <a:solidFill>
            <a:schemeClr val="tx1"/>
          </a:solidFill>
          <a:latin typeface="+mn-lt"/>
          <a:ea typeface="+mn-ea"/>
          <a:cs typeface="+mn-cs"/>
        </a:defRPr>
      </a:lvl9pPr>
    </p:bodyStyle>
    <p:otherStyle>
      <a:defPPr>
        <a:defRPr lang="en-US"/>
      </a:defPPr>
      <a:lvl1pPr marL="0" algn="l" defTabSz="625084" rtl="0" eaLnBrk="1" latinLnBrk="0" hangingPunct="1">
        <a:defRPr sz="1230" kern="1200">
          <a:solidFill>
            <a:schemeClr val="tx1"/>
          </a:solidFill>
          <a:latin typeface="+mn-lt"/>
          <a:ea typeface="+mn-ea"/>
          <a:cs typeface="+mn-cs"/>
        </a:defRPr>
      </a:lvl1pPr>
      <a:lvl2pPr marL="312542" algn="l" defTabSz="625084" rtl="0" eaLnBrk="1" latinLnBrk="0" hangingPunct="1">
        <a:defRPr sz="1230" kern="1200">
          <a:solidFill>
            <a:schemeClr val="tx1"/>
          </a:solidFill>
          <a:latin typeface="+mn-lt"/>
          <a:ea typeface="+mn-ea"/>
          <a:cs typeface="+mn-cs"/>
        </a:defRPr>
      </a:lvl2pPr>
      <a:lvl3pPr marL="625084" algn="l" defTabSz="625084" rtl="0" eaLnBrk="1" latinLnBrk="0" hangingPunct="1">
        <a:defRPr sz="1230" kern="1200">
          <a:solidFill>
            <a:schemeClr val="tx1"/>
          </a:solidFill>
          <a:latin typeface="+mn-lt"/>
          <a:ea typeface="+mn-ea"/>
          <a:cs typeface="+mn-cs"/>
        </a:defRPr>
      </a:lvl3pPr>
      <a:lvl4pPr marL="937626" algn="l" defTabSz="625084" rtl="0" eaLnBrk="1" latinLnBrk="0" hangingPunct="1">
        <a:defRPr sz="1230" kern="1200">
          <a:solidFill>
            <a:schemeClr val="tx1"/>
          </a:solidFill>
          <a:latin typeface="+mn-lt"/>
          <a:ea typeface="+mn-ea"/>
          <a:cs typeface="+mn-cs"/>
        </a:defRPr>
      </a:lvl4pPr>
      <a:lvl5pPr marL="1250168" algn="l" defTabSz="625084" rtl="0" eaLnBrk="1" latinLnBrk="0" hangingPunct="1">
        <a:defRPr sz="1230" kern="1200">
          <a:solidFill>
            <a:schemeClr val="tx1"/>
          </a:solidFill>
          <a:latin typeface="+mn-lt"/>
          <a:ea typeface="+mn-ea"/>
          <a:cs typeface="+mn-cs"/>
        </a:defRPr>
      </a:lvl5pPr>
      <a:lvl6pPr marL="1562710" algn="l" defTabSz="625084" rtl="0" eaLnBrk="1" latinLnBrk="0" hangingPunct="1">
        <a:defRPr sz="1230" kern="1200">
          <a:solidFill>
            <a:schemeClr val="tx1"/>
          </a:solidFill>
          <a:latin typeface="+mn-lt"/>
          <a:ea typeface="+mn-ea"/>
          <a:cs typeface="+mn-cs"/>
        </a:defRPr>
      </a:lvl6pPr>
      <a:lvl7pPr marL="1875251" algn="l" defTabSz="625084" rtl="0" eaLnBrk="1" latinLnBrk="0" hangingPunct="1">
        <a:defRPr sz="1230" kern="1200">
          <a:solidFill>
            <a:schemeClr val="tx1"/>
          </a:solidFill>
          <a:latin typeface="+mn-lt"/>
          <a:ea typeface="+mn-ea"/>
          <a:cs typeface="+mn-cs"/>
        </a:defRPr>
      </a:lvl7pPr>
      <a:lvl8pPr marL="2187794" algn="l" defTabSz="625084" rtl="0" eaLnBrk="1" latinLnBrk="0" hangingPunct="1">
        <a:defRPr sz="1230" kern="1200">
          <a:solidFill>
            <a:schemeClr val="tx1"/>
          </a:solidFill>
          <a:latin typeface="+mn-lt"/>
          <a:ea typeface="+mn-ea"/>
          <a:cs typeface="+mn-cs"/>
        </a:defRPr>
      </a:lvl8pPr>
      <a:lvl9pPr marL="2500335" algn="l" defTabSz="625084" rtl="0" eaLnBrk="1" latinLnBrk="0" hangingPunct="1">
        <a:defRPr sz="12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image" Target="../media/image90.png"/><Relationship Id="rId18" Type="http://schemas.openxmlformats.org/officeDocument/2006/relationships/image" Target="../media/image16.png"/><Relationship Id="rId26" Type="http://schemas.openxmlformats.org/officeDocument/2006/relationships/image" Target="../media/image21.jpeg"/><Relationship Id="rId3" Type="http://schemas.openxmlformats.org/officeDocument/2006/relationships/image" Target="../media/image6.png"/><Relationship Id="rId21" Type="http://schemas.openxmlformats.org/officeDocument/2006/relationships/image" Target="../media/image19.jpeg"/><Relationship Id="rId7" Type="http://schemas.openxmlformats.org/officeDocument/2006/relationships/image" Target="../media/image10.jpg"/><Relationship Id="rId17" Type="http://schemas.openxmlformats.org/officeDocument/2006/relationships/image" Target="../media/image19.png"/><Relationship Id="rId25" Type="http://schemas.openxmlformats.org/officeDocument/2006/relationships/image" Target="../media/image20.jpeg"/><Relationship Id="rId2" Type="http://schemas.openxmlformats.org/officeDocument/2006/relationships/image" Target="../media/image5.png"/><Relationship Id="rId16" Type="http://schemas.openxmlformats.org/officeDocument/2006/relationships/image" Target="../media/image15.png"/><Relationship Id="rId20" Type="http://schemas.openxmlformats.org/officeDocument/2006/relationships/image" Target="../media/image18.png"/><Relationship Id="rId29"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9.png"/><Relationship Id="rId24" Type="http://schemas.openxmlformats.org/officeDocument/2006/relationships/image" Target="../media/image26.png"/><Relationship Id="rId5" Type="http://schemas.openxmlformats.org/officeDocument/2006/relationships/image" Target="../media/image8.png"/><Relationship Id="rId15" Type="http://schemas.openxmlformats.org/officeDocument/2006/relationships/image" Target="../media/image17.png"/><Relationship Id="rId28" Type="http://schemas.openxmlformats.org/officeDocument/2006/relationships/image" Target="../media/image23.png"/><Relationship Id="rId10" Type="http://schemas.openxmlformats.org/officeDocument/2006/relationships/image" Target="../media/image13.png"/><Relationship Id="rId19" Type="http://schemas.openxmlformats.org/officeDocument/2006/relationships/image" Target="../media/image17.jpe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4.png"/><Relationship Id="rId27" Type="http://schemas.openxmlformats.org/officeDocument/2006/relationships/image" Target="../media/image22.png"/><Relationship Id="rId30"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6" name="Title 35"/>
              <p:cNvSpPr>
                <a:spLocks noGrp="1"/>
              </p:cNvSpPr>
              <p:nvPr>
                <p:ph type="title"/>
              </p:nvPr>
            </p:nvSpPr>
            <p:spPr>
              <a:solidFill>
                <a:schemeClr val="tx1">
                  <a:lumMod val="95000"/>
                  <a:lumOff val="5000"/>
                </a:schemeClr>
              </a:solidFill>
            </p:spPr>
            <p:txBody>
              <a:bodyPr>
                <a:noAutofit/>
              </a:bodyPr>
              <a:lstStyle/>
              <a:p>
                <a:r>
                  <a:rPr lang="en-US" sz="6400" dirty="0" smtClean="0"/>
                  <a:t>First Application of the </a:t>
                </a:r>
                <a:r>
                  <a:rPr lang="en-US" sz="6400" dirty="0"/>
                  <a:t>Charge-Exchange </a:t>
                </a:r>
                <a:r>
                  <a:rPr lang="en-US" sz="6400" dirty="0" smtClean="0"/>
                  <a:t>Oslo Method to Constrain </a:t>
                </a:r>
                <a:br>
                  <a:rPr lang="en-US" sz="6400" dirty="0" smtClean="0"/>
                </a:br>
                <a:r>
                  <a:rPr lang="en-US" sz="6400" dirty="0" smtClean="0"/>
                  <a:t>(n,</a:t>
                </a:r>
                <a14:m>
                  <m:oMath xmlns:m="http://schemas.openxmlformats.org/officeDocument/2006/math">
                    <m:r>
                      <a:rPr lang="en-US" sz="6400" b="1" i="0" smtClean="0">
                        <a:latin typeface="Cambria Math" panose="02040503050406030204" pitchFamily="18" charset="0"/>
                      </a:rPr>
                      <m:t>𝛄</m:t>
                    </m:r>
                  </m:oMath>
                </a14:m>
                <a:r>
                  <a:rPr lang="en-US" sz="6400" dirty="0" smtClean="0"/>
                  <a:t>) Cross Sections</a:t>
                </a:r>
                <a:endParaRPr lang="en-US" sz="6400" dirty="0"/>
              </a:p>
            </p:txBody>
          </p:sp>
        </mc:Choice>
        <mc:Fallback xmlns="">
          <p:sp>
            <p:nvSpPr>
              <p:cNvPr id="36" name="Title 35"/>
              <p:cNvSpPr>
                <a:spLocks noGrp="1" noRot="1" noChangeAspect="1" noMove="1" noResize="1" noEditPoints="1" noAdjustHandles="1" noChangeArrowheads="1" noChangeShapeType="1" noTextEdit="1"/>
              </p:cNvSpPr>
              <p:nvPr>
                <p:ph type="title"/>
              </p:nvPr>
            </p:nvSpPr>
            <p:spPr>
              <a:blipFill>
                <a:blip r:embed="rId2"/>
                <a:stretch>
                  <a:fillRect t="-9467" b="-16272"/>
                </a:stretch>
              </a:blipFill>
            </p:spPr>
            <p:txBody>
              <a:bodyPr/>
              <a:lstStyle/>
              <a:p>
                <a:r>
                  <a:rPr lang="en-US">
                    <a:noFill/>
                  </a:rPr>
                  <a:t> </a:t>
                </a:r>
              </a:p>
            </p:txBody>
          </p:sp>
        </mc:Fallback>
      </mc:AlternateContent>
      <p:sp>
        <p:nvSpPr>
          <p:cNvPr id="24" name="Text Placeholder 16"/>
          <p:cNvSpPr txBox="1">
            <a:spLocks/>
          </p:cNvSpPr>
          <p:nvPr/>
        </p:nvSpPr>
        <p:spPr>
          <a:xfrm>
            <a:off x="1151136" y="2549916"/>
            <a:ext cx="26903469" cy="828281"/>
          </a:xfrm>
          <a:prstGeom prst="rect">
            <a:avLst/>
          </a:prstGeom>
        </p:spPr>
        <p:txBody>
          <a:bodyPr anchor="ctr"/>
          <a:lstStyle>
            <a:lvl1pPr marL="0" indent="0" algn="ctr" defTabSz="914400" rtl="0" eaLnBrk="1" latinLnBrk="0" hangingPunct="1">
              <a:lnSpc>
                <a:spcPct val="100000"/>
              </a:lnSpc>
              <a:spcBef>
                <a:spcPts val="0"/>
              </a:spcBef>
              <a:buFont typeface="Arial" panose="020B0604020202020204" pitchFamily="34" charset="0"/>
              <a:buNone/>
              <a:defRPr lang="en-US" sz="3600" kern="1200" baseline="0">
                <a:solidFill>
                  <a:srgbClr val="00453B"/>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None/>
              <a:defRPr lang="en-US"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None/>
              <a:defRPr lang="en-US"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bg1">
                  <a:lumMod val="50000"/>
                </a:schemeClr>
              </a:buClr>
              <a:buFont typeface="Arial" panose="020B0604020202020204" pitchFamily="34" charset="0"/>
              <a:buNone/>
              <a:defRPr lang="en-US"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bg1">
                  <a:lumMod val="50000"/>
                </a:schemeClr>
              </a:buClr>
              <a:buFont typeface="Arial" panose="020B0604020202020204" pitchFamily="34" charset="0"/>
              <a:buNone/>
              <a:defRPr lang="en-US"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smtClean="0">
                <a:solidFill>
                  <a:schemeClr val="tx1"/>
                </a:solidFill>
                <a:latin typeface="Times New Roman" panose="02020603050405020304" pitchFamily="18" charset="0"/>
                <a:cs typeface="Times New Roman" panose="02020603050405020304" pitchFamily="18" charset="0"/>
              </a:rPr>
              <a:t>N.D. Pathirana</a:t>
            </a:r>
            <a:r>
              <a:rPr lang="en-US" sz="2800" baseline="30000" dirty="0" smtClean="0">
                <a:solidFill>
                  <a:schemeClr val="tx1"/>
                </a:solidFill>
                <a:latin typeface="Times New Roman" panose="02020603050405020304" pitchFamily="18" charset="0"/>
                <a:cs typeface="Times New Roman" panose="02020603050405020304" pitchFamily="18" charset="0"/>
              </a:rPr>
              <a:t>1,2</a:t>
            </a:r>
            <a:r>
              <a:rPr lang="en-US" sz="2800" dirty="0" smtClean="0">
                <a:solidFill>
                  <a:schemeClr val="tx1"/>
                </a:solidFill>
                <a:latin typeface="Times New Roman" panose="02020603050405020304" pitchFamily="18" charset="0"/>
                <a:cs typeface="Times New Roman" panose="02020603050405020304" pitchFamily="18" charset="0"/>
              </a:rPr>
              <a:t>, H. Berg</a:t>
            </a:r>
            <a:r>
              <a:rPr lang="en-US" sz="2800" baseline="30000" dirty="0">
                <a:solidFill>
                  <a:schemeClr val="tx1"/>
                </a:solidFill>
                <a:latin typeface="Times New Roman" panose="02020603050405020304" pitchFamily="18" charset="0"/>
                <a:cs typeface="Times New Roman" panose="02020603050405020304" pitchFamily="18" charset="0"/>
              </a:rPr>
              <a:t>1,2</a:t>
            </a:r>
            <a:r>
              <a:rPr lang="en-US" sz="2800" dirty="0" smtClean="0">
                <a:solidFill>
                  <a:schemeClr val="tx1"/>
                </a:solidFill>
                <a:latin typeface="Times New Roman" panose="02020603050405020304" pitchFamily="18" charset="0"/>
                <a:cs typeface="Times New Roman" panose="02020603050405020304" pitchFamily="18" charset="0"/>
              </a:rPr>
              <a:t>, B</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smtClean="0">
                <a:solidFill>
                  <a:schemeClr val="tx1"/>
                </a:solidFill>
                <a:latin typeface="Times New Roman" panose="02020603050405020304" pitchFamily="18" charset="0"/>
                <a:cs typeface="Times New Roman" panose="02020603050405020304" pitchFamily="18" charset="0"/>
              </a:rPr>
              <a:t>Gao</a:t>
            </a:r>
            <a:r>
              <a:rPr lang="en-US" sz="2800" baseline="30000" dirty="0" smtClean="0">
                <a:solidFill>
                  <a:schemeClr val="tx1"/>
                </a:solidFill>
                <a:latin typeface="Times New Roman" panose="02020603050405020304" pitchFamily="18" charset="0"/>
                <a:cs typeface="Times New Roman" panose="02020603050405020304" pitchFamily="18" charset="0"/>
              </a:rPr>
              <a:t>3</a:t>
            </a:r>
            <a:r>
              <a:rPr lang="en-US" sz="2800" dirty="0">
                <a:solidFill>
                  <a:schemeClr val="tx1"/>
                </a:solidFill>
                <a:latin typeface="Times New Roman" panose="02020603050405020304" pitchFamily="18" charset="0"/>
                <a:cs typeface="Times New Roman" panose="02020603050405020304" pitchFamily="18" charset="0"/>
              </a:rPr>
              <a:t>,</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smtClean="0">
                <a:solidFill>
                  <a:schemeClr val="dk1"/>
                </a:solidFill>
                <a:latin typeface="Times New Roman" panose="02020603050405020304" pitchFamily="18" charset="0"/>
                <a:cs typeface="Times New Roman" panose="02020603050405020304" pitchFamily="18" charset="0"/>
              </a:rPr>
              <a:t>M. Guttormsen</a:t>
            </a:r>
            <a:r>
              <a:rPr lang="en-US" sz="2800" baseline="30000" dirty="0" smtClean="0">
                <a:solidFill>
                  <a:schemeClr val="dk1"/>
                </a:solidFill>
                <a:latin typeface="Times New Roman" panose="02020603050405020304" pitchFamily="18" charset="0"/>
                <a:cs typeface="Times New Roman" panose="02020603050405020304" pitchFamily="18" charset="0"/>
              </a:rPr>
              <a:t>4</a:t>
            </a:r>
            <a:r>
              <a:rPr lang="en-US" sz="2800" dirty="0" smtClean="0">
                <a:solidFill>
                  <a:schemeClr val="dk1"/>
                </a:solidFill>
                <a:latin typeface="Times New Roman" panose="02020603050405020304" pitchFamily="18" charset="0"/>
                <a:cs typeface="Times New Roman" panose="02020603050405020304" pitchFamily="18" charset="0"/>
              </a:rPr>
              <a:t>, A.C</a:t>
            </a:r>
            <a:r>
              <a:rPr lang="en-US" sz="2800" dirty="0">
                <a:solidFill>
                  <a:schemeClr val="dk1"/>
                </a:solidFill>
                <a:latin typeface="Times New Roman" panose="02020603050405020304" pitchFamily="18" charset="0"/>
                <a:cs typeface="Times New Roman" panose="02020603050405020304" pitchFamily="18" charset="0"/>
              </a:rPr>
              <a:t>. </a:t>
            </a:r>
            <a:r>
              <a:rPr lang="en-US" sz="2800" dirty="0" smtClean="0">
                <a:solidFill>
                  <a:schemeClr val="dk1"/>
                </a:solidFill>
                <a:latin typeface="Times New Roman" panose="02020603050405020304" pitchFamily="18" charset="0"/>
                <a:cs typeface="Times New Roman" panose="02020603050405020304" pitchFamily="18" charset="0"/>
              </a:rPr>
              <a:t>Larsen</a:t>
            </a:r>
            <a:r>
              <a:rPr lang="en-US" sz="2800" baseline="30000" dirty="0">
                <a:solidFill>
                  <a:schemeClr val="dk1"/>
                </a:solidFill>
                <a:latin typeface="Times New Roman" panose="02020603050405020304" pitchFamily="18" charset="0"/>
                <a:cs typeface="Times New Roman" panose="02020603050405020304" pitchFamily="18" charset="0"/>
              </a:rPr>
              <a:t>4</a:t>
            </a:r>
            <a:r>
              <a:rPr lang="en-US" sz="2800" dirty="0" smtClean="0">
                <a:solidFill>
                  <a:schemeClr val="dk1"/>
                </a:solidFill>
                <a:latin typeface="Times New Roman" panose="02020603050405020304" pitchFamily="18" charset="0"/>
                <a:cs typeface="Times New Roman" panose="02020603050405020304" pitchFamily="18" charset="0"/>
              </a:rPr>
              <a:t>, C. Maher</a:t>
            </a:r>
            <a:r>
              <a:rPr lang="en-US" sz="2800" baseline="30000" dirty="0" smtClean="0">
                <a:solidFill>
                  <a:schemeClr val="tx1"/>
                </a:solidFill>
                <a:latin typeface="Times New Roman" panose="02020603050405020304" pitchFamily="18" charset="0"/>
                <a:cs typeface="Times New Roman" panose="02020603050405020304" pitchFamily="18" charset="0"/>
              </a:rPr>
              <a:t>1,2</a:t>
            </a:r>
            <a:r>
              <a:rPr lang="en-US" sz="2800" dirty="0" smtClean="0">
                <a:solidFill>
                  <a:schemeClr val="dk1"/>
                </a:solidFill>
                <a:latin typeface="Times New Roman" panose="02020603050405020304" pitchFamily="18" charset="0"/>
                <a:cs typeface="Times New Roman" panose="02020603050405020304" pitchFamily="18" charset="0"/>
              </a:rPr>
              <a:t>, </a:t>
            </a:r>
            <a:r>
              <a:rPr lang="en-US" sz="2800" dirty="0" smtClean="0">
                <a:solidFill>
                  <a:schemeClr val="tx1"/>
                </a:solidFill>
                <a:latin typeface="Times New Roman" panose="02020603050405020304" pitchFamily="18" charset="0"/>
                <a:cs typeface="Times New Roman" panose="02020603050405020304" pitchFamily="18" charset="0"/>
              </a:rPr>
              <a:t>S</a:t>
            </a:r>
            <a:r>
              <a:rPr lang="en-US" sz="2800" dirty="0">
                <a:solidFill>
                  <a:schemeClr val="tx1"/>
                </a:solidFill>
                <a:latin typeface="Times New Roman" panose="02020603050405020304" pitchFamily="18" charset="0"/>
                <a:cs typeface="Times New Roman" panose="02020603050405020304" pitchFamily="18" charset="0"/>
              </a:rPr>
              <a:t>. Noji</a:t>
            </a:r>
            <a:r>
              <a:rPr lang="en-US" sz="2800" baseline="30000" dirty="0">
                <a:solidFill>
                  <a:schemeClr val="tx1"/>
                </a:solidFill>
                <a:latin typeface="Times New Roman" panose="02020603050405020304" pitchFamily="18" charset="0"/>
                <a:cs typeface="Times New Roman" panose="02020603050405020304" pitchFamily="18" charset="0"/>
              </a:rPr>
              <a:t>1</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a:solidFill>
                  <a:schemeClr val="tx1"/>
                </a:solidFill>
                <a:latin typeface="Times New Roman" panose="02020603050405020304" pitchFamily="18" charset="0"/>
                <a:cs typeface="Times New Roman" panose="02020603050405020304" pitchFamily="18" charset="0"/>
              </a:rPr>
              <a:t>A. </a:t>
            </a:r>
            <a:r>
              <a:rPr lang="en-US" sz="2800" dirty="0" smtClean="0">
                <a:solidFill>
                  <a:schemeClr val="tx1"/>
                </a:solidFill>
                <a:latin typeface="Times New Roman" panose="02020603050405020304" pitchFamily="18" charset="0"/>
                <a:cs typeface="Times New Roman" panose="02020603050405020304" pitchFamily="18" charset="0"/>
              </a:rPr>
              <a:t>Riley</a:t>
            </a:r>
            <a:r>
              <a:rPr lang="en-US" sz="2800" baseline="30000" dirty="0">
                <a:solidFill>
                  <a:schemeClr val="tx1"/>
                </a:solidFill>
                <a:latin typeface="Times New Roman" panose="02020603050405020304" pitchFamily="18" charset="0"/>
                <a:cs typeface="Times New Roman" panose="02020603050405020304" pitchFamily="18" charset="0"/>
              </a:rPr>
              <a:t>5</a:t>
            </a:r>
            <a:r>
              <a:rPr lang="en-US" sz="2800" dirty="0" smtClean="0">
                <a:solidFill>
                  <a:schemeClr val="tx1"/>
                </a:solidFill>
                <a:latin typeface="Times New Roman" panose="02020603050405020304" pitchFamily="18" charset="0"/>
                <a:cs typeface="Times New Roman" panose="02020603050405020304" pitchFamily="18" charset="0"/>
              </a:rPr>
              <a:t>, </a:t>
            </a:r>
            <a:r>
              <a:rPr lang="en-US" altLang="en-US" sz="2800" dirty="0" smtClean="0">
                <a:solidFill>
                  <a:schemeClr val="tx1"/>
                </a:solidFill>
                <a:latin typeface="Times New Roman" panose="02020603050405020304" pitchFamily="18" charset="0"/>
                <a:cs typeface="Times New Roman" panose="02020603050405020304" pitchFamily="18" charset="0"/>
              </a:rPr>
              <a:t>A. Schiller</a:t>
            </a:r>
            <a:r>
              <a:rPr lang="en-US" sz="2800" baseline="30000" dirty="0" smtClean="0">
                <a:solidFill>
                  <a:schemeClr val="dk1"/>
                </a:solidFill>
                <a:latin typeface="Times New Roman" panose="02020603050405020304" pitchFamily="18" charset="0"/>
                <a:cs typeface="Times New Roman" panose="02020603050405020304" pitchFamily="18" charset="0"/>
              </a:rPr>
              <a:t>4</a:t>
            </a:r>
            <a:r>
              <a:rPr lang="en-US" altLang="en-US" sz="2800" dirty="0" smtClean="0">
                <a:latin typeface="Times New Roman" panose="02020603050405020304" pitchFamily="18" charset="0"/>
                <a:cs typeface="Times New Roman" panose="02020603050405020304" pitchFamily="18" charset="0"/>
              </a:rPr>
              <a:t>,</a:t>
            </a:r>
            <a:r>
              <a:rPr lang="en-US" sz="2800" dirty="0" smtClean="0">
                <a:solidFill>
                  <a:schemeClr val="tx1"/>
                </a:solidFill>
                <a:latin typeface="Times New Roman" panose="02020603050405020304" pitchFamily="18" charset="0"/>
                <a:cs typeface="Times New Roman" panose="02020603050405020304" pitchFamily="18" charset="0"/>
              </a:rPr>
              <a:t> A. Spyrou</a:t>
            </a:r>
            <a:r>
              <a:rPr lang="en-US" sz="2800" baseline="30000" dirty="0" smtClean="0">
                <a:solidFill>
                  <a:schemeClr val="tx1"/>
                </a:solidFill>
                <a:latin typeface="Times New Roman" panose="02020603050405020304" pitchFamily="18" charset="0"/>
                <a:cs typeface="Times New Roman" panose="02020603050405020304" pitchFamily="18" charset="0"/>
              </a:rPr>
              <a:t>1,2</a:t>
            </a:r>
            <a:r>
              <a:rPr lang="en-US" sz="2800" dirty="0" smtClean="0">
                <a:solidFill>
                  <a:schemeClr val="tx1"/>
                </a:solidFill>
                <a:latin typeface="Times New Roman" panose="02020603050405020304" pitchFamily="18" charset="0"/>
                <a:cs typeface="Times New Roman" panose="02020603050405020304" pitchFamily="18" charset="0"/>
              </a:rPr>
              <a:t>, S. Uthayakumaar</a:t>
            </a:r>
            <a:r>
              <a:rPr lang="en-US" sz="2800" baseline="30000" dirty="0" smtClean="0">
                <a:solidFill>
                  <a:schemeClr val="tx1"/>
                </a:solidFill>
                <a:latin typeface="Times New Roman" panose="02020603050405020304" pitchFamily="18" charset="0"/>
                <a:cs typeface="Times New Roman" panose="02020603050405020304" pitchFamily="18" charset="0"/>
              </a:rPr>
              <a:t>1</a:t>
            </a:r>
            <a:r>
              <a:rPr lang="en-US" sz="2800" dirty="0" smtClean="0">
                <a:solidFill>
                  <a:schemeClr val="tx1"/>
                </a:solidFill>
                <a:latin typeface="Times New Roman" panose="02020603050405020304" pitchFamily="18" charset="0"/>
                <a:cs typeface="Times New Roman" panose="02020603050405020304" pitchFamily="18" charset="0"/>
              </a:rPr>
              <a:t>, R.G.T</a:t>
            </a:r>
            <a:r>
              <a:rPr lang="en-US" sz="2800" dirty="0">
                <a:solidFill>
                  <a:schemeClr val="tx1"/>
                </a:solidFill>
                <a:latin typeface="Times New Roman" panose="02020603050405020304" pitchFamily="18" charset="0"/>
                <a:cs typeface="Times New Roman" panose="02020603050405020304" pitchFamily="18" charset="0"/>
              </a:rPr>
              <a:t>. Zegers</a:t>
            </a:r>
            <a:r>
              <a:rPr lang="en-US" sz="2800" baseline="30000" dirty="0">
                <a:solidFill>
                  <a:schemeClr val="tx1"/>
                </a:solidFill>
                <a:latin typeface="Times New Roman" panose="02020603050405020304" pitchFamily="18" charset="0"/>
                <a:cs typeface="Times New Roman" panose="02020603050405020304" pitchFamily="18" charset="0"/>
              </a:rPr>
              <a:t>1,2</a:t>
            </a:r>
            <a:r>
              <a:rPr lang="en-US" sz="2800" dirty="0" smtClean="0">
                <a:solidFill>
                  <a:schemeClr val="tx1"/>
                </a:solidFill>
                <a:latin typeface="Times New Roman" panose="02020603050405020304" pitchFamily="18" charset="0"/>
                <a:cs typeface="Times New Roman" panose="02020603050405020304" pitchFamily="18" charset="0"/>
              </a:rPr>
              <a:t>, </a:t>
            </a:r>
          </a:p>
          <a:p>
            <a:r>
              <a:rPr lang="en-US" sz="2800" dirty="0">
                <a:solidFill>
                  <a:schemeClr val="tx1"/>
                </a:solidFill>
                <a:latin typeface="Times New Roman" panose="02020603050405020304" pitchFamily="18" charset="0"/>
                <a:cs typeface="Times New Roman" panose="02020603050405020304" pitchFamily="18" charset="0"/>
              </a:rPr>
              <a:t>a</a:t>
            </a:r>
            <a:r>
              <a:rPr lang="en-US" sz="2800" dirty="0" smtClean="0">
                <a:solidFill>
                  <a:schemeClr val="tx1"/>
                </a:solidFill>
                <a:latin typeface="Times New Roman" panose="02020603050405020304" pitchFamily="18" charset="0"/>
                <a:cs typeface="Times New Roman" panose="02020603050405020304" pitchFamily="18" charset="0"/>
              </a:rPr>
              <a:t>nd members of the e15112 experiment collaboration </a:t>
            </a:r>
            <a:endParaRPr lang="en-US" sz="2800" dirty="0">
              <a:solidFill>
                <a:schemeClr val="tx1"/>
              </a:solidFill>
              <a:latin typeface="Times New Roman" panose="02020603050405020304" pitchFamily="18" charset="0"/>
              <a:cs typeface="Times New Roman" panose="02020603050405020304" pitchFamily="18" charset="0"/>
            </a:endParaRPr>
          </a:p>
        </p:txBody>
      </p:sp>
      <p:grpSp>
        <p:nvGrpSpPr>
          <p:cNvPr id="97" name="Group 96"/>
          <p:cNvGrpSpPr/>
          <p:nvPr/>
        </p:nvGrpSpPr>
        <p:grpSpPr>
          <a:xfrm>
            <a:off x="191182" y="4165935"/>
            <a:ext cx="9499893" cy="8802959"/>
            <a:chOff x="34043506" y="7257445"/>
            <a:chExt cx="14161789" cy="9741861"/>
          </a:xfrm>
        </p:grpSpPr>
        <p:sp>
          <p:nvSpPr>
            <p:cNvPr id="98" name="Rounded Rectangle 97"/>
            <p:cNvSpPr/>
            <p:nvPr/>
          </p:nvSpPr>
          <p:spPr>
            <a:xfrm>
              <a:off x="34078067" y="7421563"/>
              <a:ext cx="14127228" cy="9577743"/>
            </a:xfrm>
            <a:prstGeom prst="roundRect">
              <a:avLst>
                <a:gd name="adj" fmla="val 3266"/>
              </a:avLst>
            </a:prstGeom>
            <a:ln w="28575">
              <a:solidFill>
                <a:srgbClr val="153E35"/>
              </a:solidFill>
            </a:ln>
            <a:effectLst>
              <a:outerShdw blurRad="508000" dist="1270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78136" tIns="39068" rIns="78136" bIns="39068" numCol="1" spcCol="0" rtlCol="0" fromWordArt="0" anchor="t" anchorCtr="0" forceAA="0" compatLnSpc="1">
              <a:prstTxWarp prst="textNoShape">
                <a:avLst/>
              </a:prstTxWarp>
              <a:noAutofit/>
            </a:bodyPr>
            <a:lstStyle/>
            <a:p>
              <a:endParaRPr lang="en-US" sz="2800" dirty="0">
                <a:latin typeface="Arial" panose="020B0604020202020204" pitchFamily="34" charset="0"/>
                <a:cs typeface="Arial" panose="020B0604020202020204" pitchFamily="34" charset="0"/>
              </a:endParaRPr>
            </a:p>
          </p:txBody>
        </p:sp>
        <p:sp>
          <p:nvSpPr>
            <p:cNvPr id="103" name="Rounded Rectangle 102"/>
            <p:cNvSpPr/>
            <p:nvPr/>
          </p:nvSpPr>
          <p:spPr>
            <a:xfrm>
              <a:off x="34043506" y="7257445"/>
              <a:ext cx="14127229" cy="1261822"/>
            </a:xfrm>
            <a:prstGeom prst="roundRect">
              <a:avLst>
                <a:gd name="adj" fmla="val 43709"/>
              </a:avLst>
            </a:prstGeom>
            <a:solidFill>
              <a:srgbClr val="00453B"/>
            </a:solidFill>
            <a:ln w="28575">
              <a:solidFill>
                <a:srgbClr val="153E35"/>
              </a:solidFill>
            </a:ln>
            <a:effectLst/>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78136" tIns="39068" rIns="78136" bIns="39068" numCol="1" spcCol="0" rtlCol="0" fromWordArt="0" anchor="t" anchorCtr="0" forceAA="0" compatLnSpc="1">
              <a:prstTxWarp prst="textNoShape">
                <a:avLst/>
              </a:prstTxWarp>
              <a:noAutofit/>
            </a:bodyPr>
            <a:lstStyle/>
            <a:p>
              <a:pPr algn="ctr"/>
              <a:r>
                <a:rPr lang="en-US" sz="5600" b="1" dirty="0" smtClean="0">
                  <a:solidFill>
                    <a:schemeClr val="bg1"/>
                  </a:solidFill>
                  <a:latin typeface="Times New Roman" panose="02020603050405020304" pitchFamily="18" charset="0"/>
                  <a:cs typeface="Times New Roman" panose="02020603050405020304" pitchFamily="18" charset="0"/>
                </a:rPr>
                <a:t>Introduction</a:t>
              </a:r>
              <a:endParaRPr lang="en-US" sz="5600" b="1" dirty="0">
                <a:solidFill>
                  <a:schemeClr val="bg1"/>
                </a:solidFill>
                <a:latin typeface="Times New Roman" panose="02020603050405020304" pitchFamily="18" charset="0"/>
                <a:cs typeface="Times New Roman" panose="02020603050405020304" pitchFamily="18" charset="0"/>
              </a:endParaRPr>
            </a:p>
          </p:txBody>
        </p:sp>
      </p:grpSp>
      <mc:AlternateContent xmlns:mc="http://schemas.openxmlformats.org/markup-compatibility/2006" xmlns:a14="http://schemas.microsoft.com/office/drawing/2010/main">
        <mc:Choice Requires="a14">
          <p:sp>
            <p:nvSpPr>
              <p:cNvPr id="262" name="TextBox 261"/>
              <p:cNvSpPr txBox="1"/>
              <p:nvPr/>
            </p:nvSpPr>
            <p:spPr>
              <a:xfrm>
                <a:off x="313530" y="5480788"/>
                <a:ext cx="9441642" cy="7848302"/>
              </a:xfrm>
              <a:prstGeom prst="rect">
                <a:avLst/>
              </a:prstGeom>
              <a:noFill/>
            </p:spPr>
            <p:txBody>
              <a:bodyPr wrap="square" rtlCol="0">
                <a:spAutoFit/>
              </a:bodyPr>
              <a:lstStyle/>
              <a:p>
                <a:pPr marL="287338" indent="-287338">
                  <a:buFont typeface="Arial" panose="020B0604020202020204" pitchFamily="34" charset="0"/>
                  <a:buChar char="•"/>
                </a:pPr>
                <a:r>
                  <a:rPr lang="en-US" sz="3800" dirty="0" smtClean="0">
                    <a:solidFill>
                      <a:schemeClr val="dk1"/>
                    </a:solidFill>
                    <a:latin typeface="Times New Roman" panose="02020603050405020304" pitchFamily="18" charset="0"/>
                    <a:cs typeface="Times New Roman" panose="02020603050405020304" pitchFamily="18" charset="0"/>
                  </a:rPr>
                  <a:t>The development of the Charge-Exchange Oslo (CE-Oslo) method is important for constraining multiple inputs for nucleosynthesis simultaneously;</a:t>
                </a:r>
              </a:p>
              <a:p>
                <a:pPr marL="1260475" lvl="1" indent="-346075">
                  <a:buFont typeface="Arial" panose="020B0604020202020204" pitchFamily="34" charset="0"/>
                  <a:buChar char="•"/>
                </a:pPr>
                <a:r>
                  <a:rPr lang="en-US" sz="3200" dirty="0" smtClean="0">
                    <a:solidFill>
                      <a:schemeClr val="dk1"/>
                    </a:solidFill>
                    <a:latin typeface="Times New Roman" panose="02020603050405020304" pitchFamily="18" charset="0"/>
                    <a:cs typeface="Times New Roman" panose="02020603050405020304" pitchFamily="18" charset="0"/>
                  </a:rPr>
                  <a:t>Nuclear level </a:t>
                </a:r>
                <a:r>
                  <a:rPr lang="en-US" sz="3200" dirty="0">
                    <a:solidFill>
                      <a:schemeClr val="dk1"/>
                    </a:solidFill>
                    <a:latin typeface="Times New Roman" panose="02020603050405020304" pitchFamily="18" charset="0"/>
                    <a:cs typeface="Times New Roman" panose="02020603050405020304" pitchFamily="18" charset="0"/>
                  </a:rPr>
                  <a:t>d</a:t>
                </a:r>
                <a:r>
                  <a:rPr lang="en-US" sz="3200" dirty="0" smtClean="0">
                    <a:solidFill>
                      <a:schemeClr val="dk1"/>
                    </a:solidFill>
                    <a:latin typeface="Times New Roman" panose="02020603050405020304" pitchFamily="18" charset="0"/>
                    <a:cs typeface="Times New Roman" panose="02020603050405020304" pitchFamily="18" charset="0"/>
                  </a:rPr>
                  <a:t>ensity (NLD)</a:t>
                </a:r>
              </a:p>
              <a:p>
                <a:pPr marL="1260475" lvl="1" indent="-346075">
                  <a:buFont typeface="Arial" panose="020B0604020202020204" pitchFamily="34" charset="0"/>
                  <a:buChar char="•"/>
                </a:pPr>
                <a:r>
                  <a:rPr lang="en-US" sz="3200" dirty="0" smtClean="0">
                    <a:solidFill>
                      <a:schemeClr val="dk1"/>
                    </a:solidFill>
                    <a:latin typeface="Times New Roman" panose="02020603050405020304" pitchFamily="18" charset="0"/>
                    <a:cs typeface="Times New Roman" panose="02020603050405020304" pitchFamily="18" charset="0"/>
                  </a:rPr>
                  <a:t>γ-ray strength function (</a:t>
                </a:r>
                <a:r>
                  <a:rPr lang="en-US" sz="3200" dirty="0" err="1" smtClean="0">
                    <a:solidFill>
                      <a:schemeClr val="dk1"/>
                    </a:solidFill>
                    <a:latin typeface="Times New Roman" panose="02020603050405020304" pitchFamily="18" charset="0"/>
                    <a:cs typeface="Times New Roman" panose="02020603050405020304" pitchFamily="18" charset="0"/>
                  </a:rPr>
                  <a:t>γSF</a:t>
                </a:r>
                <a:r>
                  <a:rPr lang="en-US" sz="3200" dirty="0" smtClean="0">
                    <a:solidFill>
                      <a:schemeClr val="dk1"/>
                    </a:solidFill>
                    <a:latin typeface="Times New Roman" panose="02020603050405020304" pitchFamily="18" charset="0"/>
                    <a:cs typeface="Times New Roman" panose="02020603050405020304" pitchFamily="18" charset="0"/>
                  </a:rPr>
                  <a:t>)</a:t>
                </a:r>
              </a:p>
              <a:p>
                <a:pPr marL="1260475" lvl="1" indent="-346075">
                  <a:buFont typeface="Arial" panose="020B0604020202020204" pitchFamily="34" charset="0"/>
                  <a:buChar char="•"/>
                </a:pPr>
                <a:r>
                  <a:rPr lang="en-US" sz="3200" dirty="0" smtClean="0">
                    <a:solidFill>
                      <a:schemeClr val="dk1"/>
                    </a:solidFill>
                    <a:latin typeface="Times New Roman" panose="02020603050405020304" pitchFamily="18" charset="0"/>
                    <a:cs typeface="Times New Roman" panose="02020603050405020304" pitchFamily="18" charset="0"/>
                  </a:rPr>
                  <a:t>Gamow-Teller strengths</a:t>
                </a:r>
              </a:p>
              <a:p>
                <a:pPr marL="1260475" lvl="1" indent="-346075">
                  <a:buFont typeface="Arial" panose="020B0604020202020204" pitchFamily="34" charset="0"/>
                  <a:buChar char="•"/>
                </a:pPr>
                <a14:m>
                  <m:oMath xmlns:m="http://schemas.openxmlformats.org/officeDocument/2006/math">
                    <m:r>
                      <a:rPr lang="en-US" sz="3200" i="1" smtClean="0">
                        <a:solidFill>
                          <a:schemeClr val="dk1"/>
                        </a:solidFill>
                        <a:latin typeface="Cambria Math" panose="02040503050406030204" pitchFamily="18" charset="0"/>
                        <a:ea typeface="Cambria Math" panose="02040503050406030204" pitchFamily="18" charset="0"/>
                        <a:cs typeface="Times New Roman" panose="02020603050405020304" pitchFamily="18" charset="0"/>
                      </a:rPr>
                      <m:t>𝛽</m:t>
                    </m:r>
                  </m:oMath>
                </a14:m>
                <a:r>
                  <a:rPr lang="en-US" sz="3200" dirty="0" smtClean="0">
                    <a:solidFill>
                      <a:schemeClr val="dk1"/>
                    </a:solidFill>
                    <a:latin typeface="Times New Roman" panose="02020603050405020304" pitchFamily="18" charset="0"/>
                    <a:cs typeface="Times New Roman" panose="02020603050405020304" pitchFamily="18" charset="0"/>
                  </a:rPr>
                  <a:t>-delayed neutron decay probabilities</a:t>
                </a:r>
              </a:p>
              <a:p>
                <a:pPr marL="287338" indent="-287338">
                  <a:buFont typeface="Arial" panose="020B0604020202020204" pitchFamily="34" charset="0"/>
                  <a:buChar char="•"/>
                </a:pPr>
                <a:r>
                  <a:rPr lang="en-US" sz="3800" dirty="0" smtClean="0">
                    <a:solidFill>
                      <a:schemeClr val="dk1"/>
                    </a:solidFill>
                    <a:latin typeface="Times New Roman" panose="02020603050405020304" pitchFamily="18" charset="0"/>
                    <a:cs typeface="Times New Roman" panose="02020603050405020304" pitchFamily="18" charset="0"/>
                  </a:rPr>
                  <a:t>The long-term goal is to pursue (</a:t>
                </a:r>
                <a:r>
                  <a:rPr lang="en-US" sz="3800" dirty="0" err="1" smtClean="0">
                    <a:solidFill>
                      <a:schemeClr val="dk1"/>
                    </a:solidFill>
                    <a:latin typeface="Times New Roman" panose="02020603050405020304" pitchFamily="18" charset="0"/>
                    <a:cs typeface="Times New Roman" panose="02020603050405020304" pitchFamily="18" charset="0"/>
                  </a:rPr>
                  <a:t>p,n+γ</a:t>
                </a:r>
                <a:r>
                  <a:rPr lang="en-US" sz="3800" dirty="0" smtClean="0">
                    <a:solidFill>
                      <a:schemeClr val="dk1"/>
                    </a:solidFill>
                    <a:latin typeface="Times New Roman" panose="02020603050405020304" pitchFamily="18" charset="0"/>
                    <a:cs typeface="Times New Roman" panose="02020603050405020304" pitchFamily="18" charset="0"/>
                  </a:rPr>
                  <a:t>) experiments in inverse kinematics to extract such constraints for unstable nuclei. </a:t>
                </a:r>
              </a:p>
              <a:p>
                <a:pPr marL="287338" indent="-287338">
                  <a:buFont typeface="Arial" panose="020B0604020202020204" pitchFamily="34" charset="0"/>
                  <a:buChar char="•"/>
                </a:pPr>
                <a:r>
                  <a:rPr lang="en-US" sz="3800" dirty="0" smtClean="0">
                    <a:solidFill>
                      <a:schemeClr val="dk1"/>
                    </a:solidFill>
                    <a:latin typeface="Times New Roman" panose="02020603050405020304" pitchFamily="18" charset="0"/>
                    <a:cs typeface="Times New Roman" panose="02020603050405020304" pitchFamily="18" charset="0"/>
                  </a:rPr>
                  <a:t>The CE-Oslo method is first tested on stable nuclei in forward kinematics.</a:t>
                </a:r>
              </a:p>
              <a:p>
                <a:pPr marL="287338" indent="-287338">
                  <a:buFont typeface="Arial" panose="020B0604020202020204" pitchFamily="34" charset="0"/>
                  <a:buChar char="•"/>
                </a:pPr>
                <a:endParaRPr lang="en-US" sz="3400" dirty="0">
                  <a:solidFill>
                    <a:schemeClr val="dk1"/>
                  </a:solidFill>
                  <a:latin typeface="Times New Roman" panose="02020603050405020304" pitchFamily="18" charset="0"/>
                  <a:cs typeface="Times New Roman" panose="02020603050405020304" pitchFamily="18" charset="0"/>
                </a:endParaRPr>
              </a:p>
            </p:txBody>
          </p:sp>
        </mc:Choice>
        <mc:Fallback xmlns="">
          <p:sp>
            <p:nvSpPr>
              <p:cNvPr id="262" name="TextBox 261"/>
              <p:cNvSpPr txBox="1">
                <a:spLocks noRot="1" noChangeAspect="1" noMove="1" noResize="1" noEditPoints="1" noAdjustHandles="1" noChangeArrowheads="1" noChangeShapeType="1" noTextEdit="1"/>
              </p:cNvSpPr>
              <p:nvPr/>
            </p:nvSpPr>
            <p:spPr>
              <a:xfrm>
                <a:off x="313530" y="5480788"/>
                <a:ext cx="9441642" cy="7848302"/>
              </a:xfrm>
              <a:prstGeom prst="rect">
                <a:avLst/>
              </a:prstGeom>
              <a:blipFill>
                <a:blip r:embed="rId3"/>
                <a:stretch>
                  <a:fillRect l="-1937" t="-1320"/>
                </a:stretch>
              </a:blipFill>
            </p:spPr>
            <p:txBody>
              <a:bodyPr/>
              <a:lstStyle/>
              <a:p>
                <a:r>
                  <a:rPr lang="en-US">
                    <a:noFill/>
                  </a:rPr>
                  <a:t> </a:t>
                </a:r>
              </a:p>
            </p:txBody>
          </p:sp>
        </mc:Fallback>
      </mc:AlternateContent>
      <p:pic>
        <p:nvPicPr>
          <p:cNvPr id="99" name="Picture 98"/>
          <p:cNvPicPr>
            <a:picLocks noChangeAspect="1"/>
          </p:cNvPicPr>
          <p:nvPr/>
        </p:nvPicPr>
        <p:blipFill>
          <a:blip r:embed="rId4"/>
          <a:stretch>
            <a:fillRect/>
          </a:stretch>
        </p:blipFill>
        <p:spPr>
          <a:xfrm>
            <a:off x="214497" y="2530594"/>
            <a:ext cx="1370764" cy="1373049"/>
          </a:xfrm>
          <a:prstGeom prst="rect">
            <a:avLst/>
          </a:prstGeom>
        </p:spPr>
      </p:pic>
      <p:sp>
        <p:nvSpPr>
          <p:cNvPr id="101" name="Text Placeholder 16"/>
          <p:cNvSpPr txBox="1">
            <a:spLocks/>
          </p:cNvSpPr>
          <p:nvPr/>
        </p:nvSpPr>
        <p:spPr>
          <a:xfrm>
            <a:off x="4975711" y="3355460"/>
            <a:ext cx="19127024" cy="610804"/>
          </a:xfrm>
          <a:prstGeom prst="rect">
            <a:avLst/>
          </a:prstGeom>
          <a:solidFill>
            <a:srgbClr val="E6E6DC"/>
          </a:solidFill>
        </p:spPr>
        <p:txBody>
          <a:bodyPr anchor="ctr"/>
          <a:lstStyle>
            <a:lvl1pPr marL="0" indent="0" algn="ctr" defTabSz="914400" rtl="0" eaLnBrk="1" latinLnBrk="0" hangingPunct="1">
              <a:lnSpc>
                <a:spcPct val="100000"/>
              </a:lnSpc>
              <a:spcBef>
                <a:spcPts val="0"/>
              </a:spcBef>
              <a:buFont typeface="Arial" panose="020B0604020202020204" pitchFamily="34" charset="0"/>
              <a:buNone/>
              <a:defRPr lang="en-US" sz="3600" kern="1200" baseline="0">
                <a:solidFill>
                  <a:srgbClr val="00453B"/>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None/>
              <a:defRPr lang="en-US"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None/>
              <a:defRPr lang="en-US"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bg1">
                  <a:lumMod val="50000"/>
                </a:schemeClr>
              </a:buClr>
              <a:buFont typeface="Arial" panose="020B0604020202020204" pitchFamily="34" charset="0"/>
              <a:buNone/>
              <a:defRPr lang="en-US"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bg1">
                  <a:lumMod val="50000"/>
                </a:schemeClr>
              </a:buClr>
              <a:buFont typeface="Arial" panose="020B0604020202020204" pitchFamily="34" charset="0"/>
              <a:buNone/>
              <a:defRPr lang="en-US"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i="1" baseline="30000" dirty="0" smtClean="0">
                <a:solidFill>
                  <a:schemeClr val="tx1"/>
                </a:solidFill>
                <a:latin typeface="Palatino Linotype" panose="02040502050505030304" pitchFamily="18" charset="0"/>
              </a:rPr>
              <a:t>1</a:t>
            </a:r>
            <a:r>
              <a:rPr lang="en-US" sz="2800" i="1" dirty="0" smtClean="0">
                <a:solidFill>
                  <a:schemeClr val="tx1"/>
                </a:solidFill>
                <a:latin typeface="Palatino Linotype" panose="02040502050505030304" pitchFamily="18" charset="0"/>
              </a:rPr>
              <a:t>Facility for Rare Isotope Beams, </a:t>
            </a:r>
            <a:r>
              <a:rPr lang="en-US" sz="2800" i="1" baseline="30000" dirty="0" smtClean="0">
                <a:solidFill>
                  <a:schemeClr val="tx1"/>
                </a:solidFill>
                <a:latin typeface="Palatino Linotype" panose="02040502050505030304" pitchFamily="18" charset="0"/>
              </a:rPr>
              <a:t>2</a:t>
            </a:r>
            <a:r>
              <a:rPr lang="en-US" sz="2800" i="1" dirty="0" smtClean="0">
                <a:solidFill>
                  <a:schemeClr val="tx1"/>
                </a:solidFill>
                <a:latin typeface="Palatino Linotype" panose="02040502050505030304" pitchFamily="18" charset="0"/>
              </a:rPr>
              <a:t>Michigan State University, </a:t>
            </a:r>
            <a:r>
              <a:rPr lang="en-US" sz="2800" i="1" baseline="30000" dirty="0" smtClean="0">
                <a:solidFill>
                  <a:schemeClr val="tx1"/>
                </a:solidFill>
                <a:latin typeface="Palatino Linotype" panose="02040502050505030304" pitchFamily="18" charset="0"/>
              </a:rPr>
              <a:t>3</a:t>
            </a:r>
            <a:r>
              <a:rPr lang="en-US" sz="2800" i="1" dirty="0" smtClean="0">
                <a:solidFill>
                  <a:schemeClr val="tx1"/>
                </a:solidFill>
                <a:latin typeface="Palatino Linotype" panose="02040502050505030304" pitchFamily="18" charset="0"/>
              </a:rPr>
              <a:t>Institute of Modern Physics, </a:t>
            </a:r>
            <a:r>
              <a:rPr lang="en-US" sz="2800" i="1" baseline="30000" dirty="0" smtClean="0">
                <a:solidFill>
                  <a:schemeClr val="tx1"/>
                </a:solidFill>
                <a:latin typeface="Palatino Linotype" panose="02040502050505030304" pitchFamily="18" charset="0"/>
              </a:rPr>
              <a:t>4</a:t>
            </a:r>
            <a:r>
              <a:rPr lang="en-US" sz="2800" i="1" dirty="0" smtClean="0">
                <a:solidFill>
                  <a:schemeClr val="tx1"/>
                </a:solidFill>
                <a:latin typeface="Palatino Linotype" panose="02040502050505030304" pitchFamily="18" charset="0"/>
              </a:rPr>
              <a:t>University of Oslo, </a:t>
            </a:r>
            <a:r>
              <a:rPr lang="en-US" sz="2800" i="1" baseline="30000" dirty="0">
                <a:solidFill>
                  <a:schemeClr val="tx1"/>
                </a:solidFill>
                <a:latin typeface="Palatino Linotype" panose="02040502050505030304" pitchFamily="18" charset="0"/>
              </a:rPr>
              <a:t>5</a:t>
            </a:r>
            <a:r>
              <a:rPr lang="en-US" sz="2800" i="1" dirty="0" smtClean="0">
                <a:solidFill>
                  <a:schemeClr val="tx1"/>
                </a:solidFill>
                <a:latin typeface="Palatino Linotype" panose="02040502050505030304" pitchFamily="18" charset="0"/>
              </a:rPr>
              <a:t>Ursinus College</a:t>
            </a:r>
            <a:endParaRPr lang="en-US" sz="2800" i="1" dirty="0">
              <a:solidFill>
                <a:schemeClr val="tx1"/>
              </a:solidFill>
              <a:latin typeface="Palatino Linotype" panose="02040502050505030304" pitchFamily="18" charset="0"/>
            </a:endParaRPr>
          </a:p>
        </p:txBody>
      </p:sp>
      <p:grpSp>
        <p:nvGrpSpPr>
          <p:cNvPr id="102" name="Group 101"/>
          <p:cNvGrpSpPr/>
          <p:nvPr/>
        </p:nvGrpSpPr>
        <p:grpSpPr>
          <a:xfrm>
            <a:off x="153574" y="13182600"/>
            <a:ext cx="9551409" cy="20933230"/>
            <a:chOff x="34067752" y="7322785"/>
            <a:chExt cx="14189726" cy="24309234"/>
          </a:xfrm>
        </p:grpSpPr>
        <p:sp>
          <p:nvSpPr>
            <p:cNvPr id="104" name="Rounded Rectangle 103"/>
            <p:cNvSpPr/>
            <p:nvPr/>
          </p:nvSpPr>
          <p:spPr>
            <a:xfrm>
              <a:off x="34078066" y="7421564"/>
              <a:ext cx="14127229" cy="24210455"/>
            </a:xfrm>
            <a:prstGeom prst="roundRect">
              <a:avLst>
                <a:gd name="adj" fmla="val 3266"/>
              </a:avLst>
            </a:prstGeom>
            <a:ln w="28575">
              <a:solidFill>
                <a:srgbClr val="153E35"/>
              </a:solidFill>
            </a:ln>
            <a:effectLst>
              <a:outerShdw blurRad="508000" dist="1270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78136" tIns="39068" rIns="78136" bIns="39068" numCol="1" spcCol="0" rtlCol="0" fromWordArt="0" anchor="t" anchorCtr="0" forceAA="0" compatLnSpc="1">
              <a:prstTxWarp prst="textNoShape">
                <a:avLst/>
              </a:prstTxWarp>
              <a:noAutofit/>
            </a:bodyPr>
            <a:lstStyle/>
            <a:p>
              <a:endParaRPr lang="en-US" sz="2800" dirty="0">
                <a:latin typeface="Arial" panose="020B0604020202020204" pitchFamily="34" charset="0"/>
                <a:cs typeface="Arial" panose="020B0604020202020204" pitchFamily="34" charset="0"/>
              </a:endParaRPr>
            </a:p>
          </p:txBody>
        </p:sp>
        <p:sp>
          <p:nvSpPr>
            <p:cNvPr id="105" name="Rounded Rectangle 104"/>
            <p:cNvSpPr/>
            <p:nvPr/>
          </p:nvSpPr>
          <p:spPr>
            <a:xfrm>
              <a:off x="34067752" y="7322785"/>
              <a:ext cx="14189726" cy="1231797"/>
            </a:xfrm>
            <a:prstGeom prst="roundRect">
              <a:avLst>
                <a:gd name="adj" fmla="val 43709"/>
              </a:avLst>
            </a:prstGeom>
            <a:solidFill>
              <a:srgbClr val="00453B"/>
            </a:solidFill>
            <a:ln w="28575">
              <a:solidFill>
                <a:srgbClr val="153E35"/>
              </a:solidFill>
            </a:ln>
            <a:effectLst/>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78136" tIns="39068" rIns="78136" bIns="39068" numCol="1" spcCol="0" rtlCol="0" fromWordArt="0" anchor="t" anchorCtr="0" forceAA="0" compatLnSpc="1">
              <a:prstTxWarp prst="textNoShape">
                <a:avLst/>
              </a:prstTxWarp>
              <a:noAutofit/>
            </a:bodyPr>
            <a:lstStyle/>
            <a:p>
              <a:pPr algn="ctr"/>
              <a:r>
                <a:rPr lang="en-US" sz="5600" b="1" dirty="0" smtClean="0">
                  <a:solidFill>
                    <a:schemeClr val="bg1"/>
                  </a:solidFill>
                  <a:latin typeface="Times New Roman" panose="02020603050405020304" pitchFamily="18" charset="0"/>
                  <a:cs typeface="Times New Roman" panose="02020603050405020304" pitchFamily="18" charset="0"/>
                </a:rPr>
                <a:t>Motivation</a:t>
              </a:r>
              <a:endParaRPr lang="en-US" sz="5600" b="1" dirty="0">
                <a:solidFill>
                  <a:schemeClr val="bg1"/>
                </a:solidFill>
                <a:latin typeface="Times New Roman" panose="02020603050405020304" pitchFamily="18" charset="0"/>
                <a:cs typeface="Times New Roman" panose="02020603050405020304" pitchFamily="18" charset="0"/>
              </a:endParaRPr>
            </a:p>
          </p:txBody>
        </p:sp>
      </p:grpSp>
      <mc:AlternateContent xmlns:mc="http://schemas.openxmlformats.org/markup-compatibility/2006" xmlns:a14="http://schemas.microsoft.com/office/drawing/2010/main">
        <mc:Choice Requires="a14">
          <p:sp>
            <p:nvSpPr>
              <p:cNvPr id="106" name="TextBox 105"/>
              <p:cNvSpPr txBox="1"/>
              <p:nvPr/>
            </p:nvSpPr>
            <p:spPr>
              <a:xfrm>
                <a:off x="258050" y="14466035"/>
                <a:ext cx="9330234" cy="19436090"/>
              </a:xfrm>
              <a:prstGeom prst="rect">
                <a:avLst/>
              </a:prstGeom>
              <a:noFill/>
            </p:spPr>
            <p:txBody>
              <a:bodyPr wrap="square" rtlCol="0">
                <a:spAutoFit/>
              </a:bodyPr>
              <a:lstStyle/>
              <a:p>
                <a:pPr marL="514350" indent="-514350">
                  <a:spcBef>
                    <a:spcPts val="600"/>
                  </a:spcBef>
                  <a:spcAft>
                    <a:spcPts val="1200"/>
                  </a:spcAft>
                  <a:buFont typeface="+mj-lt"/>
                  <a:buAutoNum type="arabicPeriod"/>
                </a:pPr>
                <a:r>
                  <a:rPr lang="en-US" sz="3800" b="1" dirty="0" smtClean="0">
                    <a:latin typeface="Times New Roman" panose="02020603050405020304" pitchFamily="18" charset="0"/>
                    <a:cs typeface="Times New Roman" panose="02020603050405020304" pitchFamily="18" charset="0"/>
                  </a:rPr>
                  <a:t>Charge-Exchange (CE) Reactions</a:t>
                </a:r>
              </a:p>
              <a:p>
                <a:pPr marL="287338" indent="-287338">
                  <a:buFont typeface="Arial" panose="020B0604020202020204" pitchFamily="34" charset="0"/>
                  <a:buChar char="•"/>
                </a:pPr>
                <a:r>
                  <a:rPr lang="en-US" sz="3800" dirty="0" smtClean="0">
                    <a:solidFill>
                      <a:schemeClr val="dk1"/>
                    </a:solidFill>
                    <a:latin typeface="Times New Roman" panose="02020603050405020304" pitchFamily="18" charset="0"/>
                    <a:cs typeface="Times New Roman" panose="02020603050405020304" pitchFamily="18" charset="0"/>
                  </a:rPr>
                  <a:t>CE </a:t>
                </a:r>
                <a:r>
                  <a:rPr lang="en-US" sz="3800" dirty="0">
                    <a:solidFill>
                      <a:schemeClr val="dk1"/>
                    </a:solidFill>
                    <a:latin typeface="Times New Roman" panose="02020603050405020304" pitchFamily="18" charset="0"/>
                    <a:cs typeface="Times New Roman" panose="02020603050405020304" pitchFamily="18" charset="0"/>
                  </a:rPr>
                  <a:t>reactions are characterized by the exchange of a proton and a neutron between the target nucleus and the projectile nucleus</a:t>
                </a:r>
                <a:r>
                  <a:rPr lang="en-US" sz="3800" dirty="0" smtClean="0">
                    <a:solidFill>
                      <a:schemeClr val="dk1"/>
                    </a:solidFill>
                    <a:latin typeface="Times New Roman" panose="02020603050405020304" pitchFamily="18" charset="0"/>
                    <a:cs typeface="Times New Roman" panose="02020603050405020304" pitchFamily="18" charset="0"/>
                  </a:rPr>
                  <a:t>.</a:t>
                </a:r>
              </a:p>
              <a:p>
                <a:pPr marL="287338" indent="-287338">
                  <a:buFont typeface="Arial" panose="020B0604020202020204" pitchFamily="34" charset="0"/>
                  <a:buChar char="•"/>
                </a:pPr>
                <a:r>
                  <a:rPr lang="en-US" sz="3800" dirty="0" smtClean="0">
                    <a:solidFill>
                      <a:schemeClr val="dk1"/>
                    </a:solidFill>
                    <a:latin typeface="Times New Roman" panose="02020603050405020304" pitchFamily="18" charset="0"/>
                    <a:cs typeface="Times New Roman" panose="02020603050405020304" pitchFamily="18" charset="0"/>
                  </a:rPr>
                  <a:t>CE experiments of 100 MeV/u </a:t>
                </a:r>
                <a:r>
                  <a:rPr lang="en-US" sz="3800" dirty="0">
                    <a:solidFill>
                      <a:schemeClr val="dk1"/>
                    </a:solidFill>
                    <a:latin typeface="Times New Roman" panose="02020603050405020304" pitchFamily="18" charset="0"/>
                    <a:cs typeface="Times New Roman" panose="02020603050405020304" pitchFamily="18" charset="0"/>
                  </a:rPr>
                  <a:t>or </a:t>
                </a:r>
                <a:r>
                  <a:rPr lang="en-US" sz="3800" dirty="0" smtClean="0">
                    <a:solidFill>
                      <a:schemeClr val="dk1"/>
                    </a:solidFill>
                    <a:latin typeface="Times New Roman" panose="02020603050405020304" pitchFamily="18" charset="0"/>
                    <a:cs typeface="Times New Roman" panose="02020603050405020304" pitchFamily="18" charset="0"/>
                  </a:rPr>
                  <a:t>above are </a:t>
                </a:r>
                <a:r>
                  <a:rPr lang="en-US" sz="3800" dirty="0">
                    <a:solidFill>
                      <a:schemeClr val="dk1"/>
                    </a:solidFill>
                    <a:latin typeface="Times New Roman" panose="02020603050405020304" pitchFamily="18" charset="0"/>
                    <a:cs typeface="Times New Roman" panose="02020603050405020304" pitchFamily="18" charset="0"/>
                  </a:rPr>
                  <a:t>used to extract  Gamow-Teller strengths B(GT) </a:t>
                </a:r>
                <a:r>
                  <a:rPr lang="en-US" sz="3800" dirty="0" smtClean="0">
                    <a:solidFill>
                      <a:schemeClr val="dk1"/>
                    </a:solidFill>
                    <a:latin typeface="Times New Roman" panose="02020603050405020304" pitchFamily="18" charset="0"/>
                    <a:cs typeface="Times New Roman" panose="02020603050405020304" pitchFamily="18" charset="0"/>
                  </a:rPr>
                  <a:t>(</a:t>
                </a:r>
                <a:r>
                  <a:rPr lang="en-US" sz="3800" dirty="0">
                    <a:solidFill>
                      <a:schemeClr val="dk1"/>
                    </a:solidFill>
                    <a:latin typeface="Times New Roman" panose="02020603050405020304" pitchFamily="18" charset="0"/>
                    <a:cs typeface="Times New Roman" panose="02020603050405020304" pitchFamily="18" charset="0"/>
                  </a:rPr>
                  <a:t>∆L = 0, ∆S = 1, ∆T = 1</a:t>
                </a:r>
                <a:r>
                  <a:rPr lang="en-US" sz="3800" dirty="0" smtClean="0">
                    <a:solidFill>
                      <a:schemeClr val="dk1"/>
                    </a:solidFill>
                    <a:latin typeface="Times New Roman" panose="02020603050405020304" pitchFamily="18" charset="0"/>
                    <a:cs typeface="Times New Roman" panose="02020603050405020304" pitchFamily="18" charset="0"/>
                  </a:rPr>
                  <a:t>).</a:t>
                </a:r>
              </a:p>
              <a:p>
                <a:pPr marL="287338" indent="-287338">
                  <a:buFont typeface="Arial" panose="020B0604020202020204" pitchFamily="34" charset="0"/>
                  <a:buChar char="•"/>
                </a:pPr>
                <a:r>
                  <a:rPr lang="en-US" sz="3800" dirty="0" smtClean="0">
                    <a:solidFill>
                      <a:schemeClr val="dk1"/>
                    </a:solidFill>
                    <a:latin typeface="Times New Roman" panose="02020603050405020304" pitchFamily="18" charset="0"/>
                    <a:cs typeface="Times New Roman" panose="02020603050405020304" pitchFamily="18" charset="0"/>
                  </a:rPr>
                  <a:t>In </a:t>
                </a:r>
                <a:r>
                  <a:rPr lang="en-US" sz="3800" dirty="0">
                    <a:solidFill>
                      <a:schemeClr val="dk1"/>
                    </a:solidFill>
                    <a:latin typeface="Times New Roman" panose="02020603050405020304" pitchFamily="18" charset="0"/>
                    <a:cs typeface="Times New Roman" panose="02020603050405020304" pitchFamily="18" charset="0"/>
                  </a:rPr>
                  <a:t>β-decay experiments, states can only be measured up to the Q-value, but CE reactions are not limited by the reaction Q-value window</a:t>
                </a:r>
                <a:r>
                  <a:rPr lang="en-US" sz="3800" dirty="0" smtClean="0">
                    <a:solidFill>
                      <a:schemeClr val="dk1"/>
                    </a:solidFill>
                    <a:latin typeface="Times New Roman" panose="02020603050405020304" pitchFamily="18" charset="0"/>
                    <a:cs typeface="Times New Roman" panose="02020603050405020304" pitchFamily="18" charset="0"/>
                  </a:rPr>
                  <a:t>.</a:t>
                </a:r>
              </a:p>
              <a:p>
                <a:pPr marL="287338" indent="-287338">
                  <a:buFont typeface="Arial" panose="020B0604020202020204" pitchFamily="34" charset="0"/>
                  <a:buChar char="•"/>
                </a:pPr>
                <a:endParaRPr lang="en-US" sz="3200" dirty="0">
                  <a:solidFill>
                    <a:schemeClr val="dk1"/>
                  </a:solidFill>
                  <a:latin typeface="Times New Roman" panose="02020603050405020304" pitchFamily="18" charset="0"/>
                  <a:cs typeface="Times New Roman" panose="02020603050405020304" pitchFamily="18" charset="0"/>
                </a:endParaRPr>
              </a:p>
              <a:p>
                <a:pPr marL="287338" indent="-287338">
                  <a:buFont typeface="Arial" panose="020B0604020202020204" pitchFamily="34" charset="0"/>
                  <a:buChar char="•"/>
                </a:pPr>
                <a:endParaRPr lang="en-US" sz="3200" dirty="0" smtClean="0">
                  <a:solidFill>
                    <a:schemeClr val="dk1"/>
                  </a:solidFill>
                  <a:latin typeface="Times New Roman" panose="02020603050405020304" pitchFamily="18" charset="0"/>
                  <a:cs typeface="Times New Roman" panose="02020603050405020304" pitchFamily="18" charset="0"/>
                </a:endParaRPr>
              </a:p>
              <a:p>
                <a:pPr marL="287338" indent="-287338">
                  <a:buFont typeface="Arial" panose="020B0604020202020204" pitchFamily="34" charset="0"/>
                  <a:buChar char="•"/>
                </a:pPr>
                <a:endParaRPr lang="en-US" sz="3200" dirty="0">
                  <a:solidFill>
                    <a:schemeClr val="dk1"/>
                  </a:solidFill>
                  <a:latin typeface="Times New Roman" panose="02020603050405020304" pitchFamily="18" charset="0"/>
                  <a:cs typeface="Times New Roman" panose="02020603050405020304" pitchFamily="18" charset="0"/>
                </a:endParaRPr>
              </a:p>
              <a:p>
                <a:pPr marL="287338" indent="-287338">
                  <a:buFont typeface="Arial" panose="020B0604020202020204" pitchFamily="34" charset="0"/>
                  <a:buChar char="•"/>
                </a:pPr>
                <a:endParaRPr lang="en-US" sz="3200" dirty="0" smtClean="0">
                  <a:solidFill>
                    <a:schemeClr val="dk1"/>
                  </a:solidFill>
                  <a:latin typeface="Times New Roman" panose="02020603050405020304" pitchFamily="18" charset="0"/>
                  <a:cs typeface="Times New Roman" panose="02020603050405020304" pitchFamily="18" charset="0"/>
                </a:endParaRPr>
              </a:p>
              <a:p>
                <a:pPr marL="287338" indent="-287338">
                  <a:buFont typeface="Arial" panose="020B0604020202020204" pitchFamily="34" charset="0"/>
                  <a:buChar char="•"/>
                </a:pPr>
                <a:endParaRPr lang="en-US" sz="3200" dirty="0">
                  <a:solidFill>
                    <a:schemeClr val="dk1"/>
                  </a:solidFill>
                  <a:latin typeface="Times New Roman" panose="02020603050405020304" pitchFamily="18" charset="0"/>
                  <a:cs typeface="Times New Roman" panose="02020603050405020304" pitchFamily="18" charset="0"/>
                </a:endParaRPr>
              </a:p>
              <a:p>
                <a:pPr marL="287338" indent="-287338">
                  <a:buFont typeface="Arial" panose="020B0604020202020204" pitchFamily="34" charset="0"/>
                  <a:buChar char="•"/>
                </a:pPr>
                <a:endParaRPr lang="en-US" sz="3200" dirty="0" smtClean="0">
                  <a:solidFill>
                    <a:schemeClr val="dk1"/>
                  </a:solidFill>
                  <a:latin typeface="Times New Roman" panose="02020603050405020304" pitchFamily="18" charset="0"/>
                  <a:cs typeface="Times New Roman" panose="02020603050405020304" pitchFamily="18" charset="0"/>
                </a:endParaRPr>
              </a:p>
              <a:p>
                <a:pPr marL="287338" indent="-287338">
                  <a:buFont typeface="Arial" panose="020B0604020202020204" pitchFamily="34" charset="0"/>
                  <a:buChar char="•"/>
                </a:pPr>
                <a:endParaRPr lang="en-US" sz="3200" dirty="0">
                  <a:solidFill>
                    <a:schemeClr val="dk1"/>
                  </a:solidFill>
                  <a:latin typeface="Times New Roman" panose="02020603050405020304" pitchFamily="18" charset="0"/>
                  <a:cs typeface="Times New Roman" panose="02020603050405020304" pitchFamily="18" charset="0"/>
                </a:endParaRPr>
              </a:p>
              <a:p>
                <a:endParaRPr lang="en-US" sz="3200" dirty="0" smtClean="0">
                  <a:solidFill>
                    <a:schemeClr val="dk1"/>
                  </a:solidFill>
                  <a:latin typeface="Times New Roman" panose="02020603050405020304" pitchFamily="18" charset="0"/>
                  <a:cs typeface="Times New Roman" panose="02020603050405020304" pitchFamily="18" charset="0"/>
                </a:endParaRPr>
              </a:p>
              <a:p>
                <a:endParaRPr lang="en-US" sz="3200" dirty="0" smtClean="0">
                  <a:solidFill>
                    <a:schemeClr val="dk1"/>
                  </a:solidFill>
                  <a:latin typeface="Times New Roman" panose="02020603050405020304" pitchFamily="18" charset="0"/>
                  <a:cs typeface="Times New Roman" panose="02020603050405020304" pitchFamily="18" charset="0"/>
                </a:endParaRPr>
              </a:p>
              <a:p>
                <a:endParaRPr lang="en-US" sz="3200" dirty="0">
                  <a:solidFill>
                    <a:schemeClr val="dk1"/>
                  </a:solidFill>
                  <a:latin typeface="Times New Roman" panose="02020603050405020304" pitchFamily="18" charset="0"/>
                  <a:cs typeface="Times New Roman" panose="02020603050405020304" pitchFamily="18" charset="0"/>
                </a:endParaRPr>
              </a:p>
              <a:p>
                <a:endParaRPr lang="en-US" sz="3800" dirty="0" smtClean="0">
                  <a:solidFill>
                    <a:schemeClr val="dk1"/>
                  </a:solidFill>
                  <a:latin typeface="Times New Roman" panose="02020603050405020304" pitchFamily="18" charset="0"/>
                  <a:cs typeface="Times New Roman" panose="02020603050405020304" pitchFamily="18" charset="0"/>
                </a:endParaRPr>
              </a:p>
              <a:p>
                <a:pPr marL="514350" indent="-514350">
                  <a:spcBef>
                    <a:spcPts val="600"/>
                  </a:spcBef>
                  <a:spcAft>
                    <a:spcPts val="1200"/>
                  </a:spcAft>
                  <a:buFont typeface="+mj-lt"/>
                  <a:buAutoNum type="arabicPeriod" startAt="2"/>
                </a:pPr>
                <a:r>
                  <a:rPr lang="en-US" sz="3800" b="1" dirty="0" smtClean="0">
                    <a:solidFill>
                      <a:schemeClr val="dk1"/>
                    </a:solidFill>
                    <a:latin typeface="Times New Roman" panose="02020603050405020304" pitchFamily="18" charset="0"/>
                    <a:cs typeface="Times New Roman" panose="02020603050405020304" pitchFamily="18" charset="0"/>
                  </a:rPr>
                  <a:t>CE-Oslo Method</a:t>
                </a:r>
              </a:p>
              <a:p>
                <a:pPr marL="287338" indent="-287338">
                  <a:buFont typeface="Arial" panose="020B0604020202020204" pitchFamily="34" charset="0"/>
                  <a:buChar char="•"/>
                </a:pPr>
                <a:r>
                  <a:rPr lang="en-US" sz="3800" dirty="0">
                    <a:solidFill>
                      <a:schemeClr val="dk1"/>
                    </a:solidFill>
                    <a:latin typeface="Times New Roman" panose="02020603050405020304" pitchFamily="18" charset="0"/>
                    <a:cs typeface="Times New Roman" panose="02020603050405020304" pitchFamily="18" charset="0"/>
                  </a:rPr>
                  <a:t>The </a:t>
                </a:r>
                <a:r>
                  <a:rPr lang="en-US" sz="3800" dirty="0" smtClean="0">
                    <a:solidFill>
                      <a:schemeClr val="dk1"/>
                    </a:solidFill>
                    <a:latin typeface="Times New Roman" panose="02020603050405020304" pitchFamily="18" charset="0"/>
                    <a:cs typeface="Times New Roman" panose="02020603050405020304" pitchFamily="18" charset="0"/>
                  </a:rPr>
                  <a:t>Oslo</a:t>
                </a:r>
                <a:r>
                  <a:rPr lang="en-US" sz="3800" baseline="30000" dirty="0">
                    <a:solidFill>
                      <a:schemeClr val="dk1"/>
                    </a:solidFill>
                    <a:latin typeface="Times New Roman" panose="02020603050405020304" pitchFamily="18" charset="0"/>
                    <a:cs typeface="Times New Roman" panose="02020603050405020304" pitchFamily="18" charset="0"/>
                  </a:rPr>
                  <a:t> </a:t>
                </a:r>
                <a:r>
                  <a:rPr lang="en-US" sz="3800" dirty="0" smtClean="0">
                    <a:solidFill>
                      <a:schemeClr val="dk1"/>
                    </a:solidFill>
                    <a:latin typeface="Times New Roman" panose="02020603050405020304" pitchFamily="18" charset="0"/>
                    <a:cs typeface="Times New Roman" panose="02020603050405020304" pitchFamily="18" charset="0"/>
                  </a:rPr>
                  <a:t>Method </a:t>
                </a:r>
                <a:r>
                  <a:rPr lang="en-US" sz="3800" dirty="0">
                    <a:solidFill>
                      <a:schemeClr val="dk1"/>
                    </a:solidFill>
                    <a:latin typeface="Times New Roman" panose="02020603050405020304" pitchFamily="18" charset="0"/>
                    <a:cs typeface="Times New Roman" panose="02020603050405020304" pitchFamily="18" charset="0"/>
                  </a:rPr>
                  <a:t>for extracting first-generation </a:t>
                </a:r>
                <a:r>
                  <a:rPr lang="en-US" sz="3800" dirty="0" smtClean="0">
                    <a:solidFill>
                      <a:schemeClr val="dk1"/>
                    </a:solidFill>
                    <a:latin typeface="Times New Roman" panose="02020603050405020304" pitchFamily="18" charset="0"/>
                    <a:cs typeface="Times New Roman" panose="02020603050405020304" pitchFamily="18" charset="0"/>
                  </a:rPr>
                  <a:t>γ-rays </a:t>
                </a:r>
                <a:r>
                  <a:rPr lang="en-US" sz="3800" dirty="0">
                    <a:solidFill>
                      <a:schemeClr val="dk1"/>
                    </a:solidFill>
                    <a:latin typeface="Times New Roman" panose="02020603050405020304" pitchFamily="18" charset="0"/>
                    <a:cs typeface="Times New Roman" panose="02020603050405020304" pitchFamily="18" charset="0"/>
                  </a:rPr>
                  <a:t>and, subsequently, </a:t>
                </a:r>
                <a:r>
                  <a:rPr lang="en-US" sz="3800" dirty="0" smtClean="0">
                    <a:solidFill>
                      <a:schemeClr val="dk1"/>
                    </a:solidFill>
                    <a:latin typeface="Times New Roman" panose="02020603050405020304" pitchFamily="18" charset="0"/>
                    <a:cs typeface="Times New Roman" panose="02020603050405020304" pitchFamily="18" charset="0"/>
                  </a:rPr>
                  <a:t>Nuclear Level Density (NLD) </a:t>
                </a:r>
                <a:r>
                  <a:rPr lang="en-US" sz="3800" dirty="0">
                    <a:solidFill>
                      <a:schemeClr val="dk1"/>
                    </a:solidFill>
                    <a:latin typeface="Times New Roman" panose="02020603050405020304" pitchFamily="18" charset="0"/>
                    <a:cs typeface="Times New Roman" panose="02020603050405020304" pitchFamily="18" charset="0"/>
                  </a:rPr>
                  <a:t>and </a:t>
                </a:r>
                <a:r>
                  <a:rPr lang="en-US" sz="3800" dirty="0" smtClean="0">
                    <a:solidFill>
                      <a:schemeClr val="dk1"/>
                    </a:solidFill>
                    <a:latin typeface="Times New Roman" panose="02020603050405020304" pitchFamily="18" charset="0"/>
                    <a:cs typeface="Times New Roman" panose="02020603050405020304" pitchFamily="18" charset="0"/>
                  </a:rPr>
                  <a:t>γ-ray </a:t>
                </a:r>
                <a:r>
                  <a:rPr lang="en-US" sz="3800" dirty="0">
                    <a:solidFill>
                      <a:schemeClr val="dk1"/>
                    </a:solidFill>
                    <a:latin typeface="Times New Roman" panose="02020603050405020304" pitchFamily="18" charset="0"/>
                    <a:cs typeface="Times New Roman" panose="02020603050405020304" pitchFamily="18" charset="0"/>
                  </a:rPr>
                  <a:t>S</a:t>
                </a:r>
                <a:r>
                  <a:rPr lang="en-US" sz="3800" dirty="0" smtClean="0">
                    <a:solidFill>
                      <a:schemeClr val="dk1"/>
                    </a:solidFill>
                    <a:latin typeface="Times New Roman" panose="02020603050405020304" pitchFamily="18" charset="0"/>
                    <a:cs typeface="Times New Roman" panose="02020603050405020304" pitchFamily="18" charset="0"/>
                  </a:rPr>
                  <a:t>trength </a:t>
                </a:r>
                <a:r>
                  <a:rPr lang="en-US" sz="3800" dirty="0">
                    <a:solidFill>
                      <a:schemeClr val="dk1"/>
                    </a:solidFill>
                    <a:latin typeface="Times New Roman" panose="02020603050405020304" pitchFamily="18" charset="0"/>
                    <a:cs typeface="Times New Roman" panose="02020603050405020304" pitchFamily="18" charset="0"/>
                  </a:rPr>
                  <a:t>F</a:t>
                </a:r>
                <a:r>
                  <a:rPr lang="en-US" sz="3800" dirty="0" smtClean="0">
                    <a:solidFill>
                      <a:schemeClr val="dk1"/>
                    </a:solidFill>
                    <a:latin typeface="Times New Roman" panose="02020603050405020304" pitchFamily="18" charset="0"/>
                    <a:cs typeface="Times New Roman" panose="02020603050405020304" pitchFamily="18" charset="0"/>
                  </a:rPr>
                  <a:t>unction (</a:t>
                </a:r>
                <a:r>
                  <a:rPr lang="en-US" sz="3800" dirty="0" err="1" smtClean="0">
                    <a:solidFill>
                      <a:schemeClr val="dk1"/>
                    </a:solidFill>
                    <a:latin typeface="Times New Roman" panose="02020603050405020304" pitchFamily="18" charset="0"/>
                    <a:cs typeface="Times New Roman" panose="02020603050405020304" pitchFamily="18" charset="0"/>
                  </a:rPr>
                  <a:t>γSF</a:t>
                </a:r>
                <a:r>
                  <a:rPr lang="en-US" sz="3800" dirty="0" smtClean="0">
                    <a:solidFill>
                      <a:schemeClr val="dk1"/>
                    </a:solidFill>
                    <a:latin typeface="Times New Roman" panose="02020603050405020304" pitchFamily="18" charset="0"/>
                    <a:cs typeface="Times New Roman" panose="02020603050405020304" pitchFamily="18" charset="0"/>
                  </a:rPr>
                  <a:t>), </a:t>
                </a:r>
                <a:r>
                  <a:rPr lang="en-US" sz="3800" dirty="0">
                    <a:solidFill>
                      <a:schemeClr val="dk1"/>
                    </a:solidFill>
                    <a:latin typeface="Times New Roman" panose="02020603050405020304" pitchFamily="18" charset="0"/>
                    <a:cs typeface="Times New Roman" panose="02020603050405020304" pitchFamily="18" charset="0"/>
                  </a:rPr>
                  <a:t>has been established decades </a:t>
                </a:r>
                <a:r>
                  <a:rPr lang="en-US" sz="3800" dirty="0" smtClean="0">
                    <a:solidFill>
                      <a:schemeClr val="dk1"/>
                    </a:solidFill>
                    <a:latin typeface="Times New Roman" panose="02020603050405020304" pitchFamily="18" charset="0"/>
                    <a:cs typeface="Times New Roman" panose="02020603050405020304" pitchFamily="18" charset="0"/>
                  </a:rPr>
                  <a:t>ago.</a:t>
                </a:r>
                <a:r>
                  <a:rPr lang="en-US" sz="3800" baseline="30000" dirty="0">
                    <a:solidFill>
                      <a:schemeClr val="dk1"/>
                    </a:solidFill>
                    <a:latin typeface="Times New Roman" panose="02020603050405020304" pitchFamily="18" charset="0"/>
                    <a:cs typeface="Times New Roman" panose="02020603050405020304" pitchFamily="18" charset="0"/>
                  </a:rPr>
                  <a:t>1</a:t>
                </a:r>
                <a:endParaRPr lang="en-US" sz="3800" dirty="0">
                  <a:solidFill>
                    <a:schemeClr val="dk1"/>
                  </a:solidFill>
                  <a:latin typeface="Times New Roman" panose="02020603050405020304" pitchFamily="18" charset="0"/>
                  <a:cs typeface="Times New Roman" panose="02020603050405020304" pitchFamily="18" charset="0"/>
                </a:endParaRPr>
              </a:p>
              <a:p>
                <a:pPr marL="287338" indent="-287338">
                  <a:buFont typeface="Arial" panose="020B0604020202020204" pitchFamily="34" charset="0"/>
                  <a:buChar char="•"/>
                </a:pPr>
                <a:r>
                  <a:rPr lang="en-US" sz="3800" dirty="0">
                    <a:solidFill>
                      <a:schemeClr val="dk1"/>
                    </a:solidFill>
                    <a:latin typeface="Times New Roman" panose="02020603050405020304" pitchFamily="18" charset="0"/>
                    <a:cs typeface="Times New Roman" panose="02020603050405020304" pitchFamily="18" charset="0"/>
                  </a:rPr>
                  <a:t>More recently, this technique has been successfully applied to extract </a:t>
                </a:r>
                <a:r>
                  <a:rPr lang="en-US" sz="3800" dirty="0" smtClean="0">
                    <a:solidFill>
                      <a:schemeClr val="dk1"/>
                    </a:solidFill>
                    <a:latin typeface="Times New Roman" panose="02020603050405020304" pitchFamily="18" charset="0"/>
                    <a:cs typeface="Times New Roman" panose="02020603050405020304" pitchFamily="18" charset="0"/>
                  </a:rPr>
                  <a:t>NLD </a:t>
                </a:r>
                <a:r>
                  <a:rPr lang="en-US" sz="3800" dirty="0">
                    <a:solidFill>
                      <a:schemeClr val="dk1"/>
                    </a:solidFill>
                    <a:latin typeface="Times New Roman" panose="02020603050405020304" pitchFamily="18" charset="0"/>
                    <a:cs typeface="Times New Roman" panose="02020603050405020304" pitchFamily="18" charset="0"/>
                  </a:rPr>
                  <a:t>&amp; </a:t>
                </a:r>
                <a:r>
                  <a:rPr lang="en-US" sz="3800" dirty="0" err="1" smtClean="0">
                    <a:solidFill>
                      <a:schemeClr val="dk1"/>
                    </a:solidFill>
                    <a:latin typeface="Times New Roman" panose="02020603050405020304" pitchFamily="18" charset="0"/>
                    <a:cs typeface="Times New Roman" panose="02020603050405020304" pitchFamily="18" charset="0"/>
                  </a:rPr>
                  <a:t>γSF</a:t>
                </a:r>
                <a:r>
                  <a:rPr lang="en-US" sz="3800" dirty="0" smtClean="0">
                    <a:solidFill>
                      <a:schemeClr val="dk1"/>
                    </a:solidFill>
                    <a:latin typeface="Times New Roman" panose="02020603050405020304" pitchFamily="18" charset="0"/>
                    <a:cs typeface="Times New Roman" panose="02020603050405020304" pitchFamily="18" charset="0"/>
                  </a:rPr>
                  <a:t> </a:t>
                </a:r>
                <a:r>
                  <a:rPr lang="en-US" sz="3800" dirty="0">
                    <a:solidFill>
                      <a:schemeClr val="dk1"/>
                    </a:solidFill>
                    <a:latin typeface="Times New Roman" panose="02020603050405020304" pitchFamily="18" charset="0"/>
                    <a:cs typeface="Times New Roman" panose="02020603050405020304" pitchFamily="18" charset="0"/>
                  </a:rPr>
                  <a:t>from </a:t>
                </a:r>
                <a:r>
                  <a:rPr lang="en-US" sz="3800" dirty="0" smtClean="0">
                    <a:solidFill>
                      <a:schemeClr val="dk1"/>
                    </a:solidFill>
                    <a:latin typeface="Times New Roman" panose="02020603050405020304" pitchFamily="18" charset="0"/>
                    <a:cs typeface="Times New Roman" panose="02020603050405020304" pitchFamily="18" charset="0"/>
                  </a:rPr>
                  <a:t>γ-ray </a:t>
                </a:r>
                <a:r>
                  <a:rPr lang="en-US" sz="3800" dirty="0">
                    <a:solidFill>
                      <a:schemeClr val="dk1"/>
                    </a:solidFill>
                    <a:latin typeface="Times New Roman" panose="02020603050405020304" pitchFamily="18" charset="0"/>
                    <a:cs typeface="Times New Roman" panose="02020603050405020304" pitchFamily="18" charset="0"/>
                  </a:rPr>
                  <a:t>spectra obtained after </a:t>
                </a:r>
                <a14:m>
                  <m:oMath xmlns:m="http://schemas.openxmlformats.org/officeDocument/2006/math">
                    <m:r>
                      <a:rPr lang="en-US" sz="3800" i="1">
                        <a:solidFill>
                          <a:schemeClr val="dk1"/>
                        </a:solidFill>
                        <a:latin typeface="Cambria Math" panose="02040503050406030204" pitchFamily="18" charset="0"/>
                        <a:ea typeface="Cambria Math" panose="02040503050406030204" pitchFamily="18" charset="0"/>
                        <a:cs typeface="Times New Roman" panose="02020603050405020304" pitchFamily="18" charset="0"/>
                      </a:rPr>
                      <m:t>𝛽</m:t>
                    </m:r>
                  </m:oMath>
                </a14:m>
                <a:r>
                  <a:rPr lang="en-US" sz="3800" dirty="0">
                    <a:solidFill>
                      <a:schemeClr val="dk1"/>
                    </a:solidFill>
                    <a:latin typeface="Times New Roman" panose="02020603050405020304" pitchFamily="18" charset="0"/>
                    <a:cs typeface="Times New Roman" panose="02020603050405020304" pitchFamily="18" charset="0"/>
                  </a:rPr>
                  <a:t>-decay, the so-called </a:t>
                </a:r>
                <a14:m>
                  <m:oMath xmlns:m="http://schemas.openxmlformats.org/officeDocument/2006/math">
                    <m:r>
                      <a:rPr lang="en-US" sz="3800" i="1">
                        <a:solidFill>
                          <a:schemeClr val="dk1"/>
                        </a:solidFill>
                        <a:latin typeface="Cambria Math" panose="02040503050406030204" pitchFamily="18" charset="0"/>
                        <a:ea typeface="Cambria Math" panose="02040503050406030204" pitchFamily="18" charset="0"/>
                        <a:cs typeface="Times New Roman" panose="02020603050405020304" pitchFamily="18" charset="0"/>
                      </a:rPr>
                      <m:t>𝛽</m:t>
                    </m:r>
                  </m:oMath>
                </a14:m>
                <a:r>
                  <a:rPr lang="en-US" sz="3800" dirty="0">
                    <a:solidFill>
                      <a:schemeClr val="dk1"/>
                    </a:solidFill>
                    <a:latin typeface="Times New Roman" panose="02020603050405020304" pitchFamily="18" charset="0"/>
                    <a:cs typeface="Times New Roman" panose="02020603050405020304" pitchFamily="18" charset="0"/>
                  </a:rPr>
                  <a:t>-Oslo </a:t>
                </a:r>
                <a:r>
                  <a:rPr lang="en-US" sz="3800" dirty="0" smtClean="0">
                    <a:solidFill>
                      <a:schemeClr val="dk1"/>
                    </a:solidFill>
                    <a:latin typeface="Times New Roman" panose="02020603050405020304" pitchFamily="18" charset="0"/>
                    <a:cs typeface="Times New Roman" panose="02020603050405020304" pitchFamily="18" charset="0"/>
                  </a:rPr>
                  <a:t>Method.</a:t>
                </a:r>
                <a:r>
                  <a:rPr lang="en-US" sz="3800" baseline="30000" dirty="0">
                    <a:solidFill>
                      <a:schemeClr val="dk1"/>
                    </a:solidFill>
                    <a:latin typeface="Times New Roman" panose="02020603050405020304" pitchFamily="18" charset="0"/>
                    <a:cs typeface="Times New Roman" panose="02020603050405020304" pitchFamily="18" charset="0"/>
                  </a:rPr>
                  <a:t>2</a:t>
                </a:r>
                <a:endParaRPr lang="en-US" sz="3800" dirty="0">
                  <a:solidFill>
                    <a:schemeClr val="dk1"/>
                  </a:solidFill>
                  <a:latin typeface="Times New Roman" panose="02020603050405020304" pitchFamily="18" charset="0"/>
                  <a:cs typeface="Times New Roman" panose="02020603050405020304" pitchFamily="18" charset="0"/>
                </a:endParaRPr>
              </a:p>
              <a:p>
                <a:pPr marL="287338" indent="-287338">
                  <a:buFont typeface="Arial" panose="020B0604020202020204" pitchFamily="34" charset="0"/>
                  <a:buChar char="•"/>
                </a:pPr>
                <a:r>
                  <a:rPr lang="en-US" sz="3800" dirty="0">
                    <a:solidFill>
                      <a:schemeClr val="dk1"/>
                    </a:solidFill>
                    <a:latin typeface="Times New Roman" panose="02020603050405020304" pitchFamily="18" charset="0"/>
                    <a:cs typeface="Times New Roman" panose="02020603050405020304" pitchFamily="18" charset="0"/>
                  </a:rPr>
                  <a:t>Similarly, we now develop the CE-Oslo Method for </a:t>
                </a:r>
                <a:r>
                  <a:rPr lang="en-US" sz="3800" dirty="0" smtClean="0">
                    <a:solidFill>
                      <a:schemeClr val="dk1"/>
                    </a:solidFill>
                    <a:latin typeface="Times New Roman" panose="02020603050405020304" pitchFamily="18" charset="0"/>
                    <a:cs typeface="Times New Roman" panose="02020603050405020304" pitchFamily="18" charset="0"/>
                  </a:rPr>
                  <a:t>CE reactions.</a:t>
                </a:r>
                <a:endParaRPr lang="en-US" sz="3800" dirty="0">
                  <a:solidFill>
                    <a:schemeClr val="dk1"/>
                  </a:solidFill>
                  <a:latin typeface="Times New Roman" panose="02020603050405020304" pitchFamily="18" charset="0"/>
                  <a:cs typeface="Times New Roman" panose="02020603050405020304" pitchFamily="18" charset="0"/>
                </a:endParaRPr>
              </a:p>
            </p:txBody>
          </p:sp>
        </mc:Choice>
        <mc:Fallback xmlns="">
          <p:sp>
            <p:nvSpPr>
              <p:cNvPr id="106" name="TextBox 105"/>
              <p:cNvSpPr txBox="1">
                <a:spLocks noRot="1" noChangeAspect="1" noMove="1" noResize="1" noEditPoints="1" noAdjustHandles="1" noChangeArrowheads="1" noChangeShapeType="1" noTextEdit="1"/>
              </p:cNvSpPr>
              <p:nvPr/>
            </p:nvSpPr>
            <p:spPr>
              <a:xfrm>
                <a:off x="258050" y="14466035"/>
                <a:ext cx="9330234" cy="19436090"/>
              </a:xfrm>
              <a:prstGeom prst="rect">
                <a:avLst/>
              </a:prstGeom>
              <a:blipFill>
                <a:blip r:embed="rId5"/>
                <a:stretch>
                  <a:fillRect l="-1960" t="-533" r="-3070" b="-345"/>
                </a:stretch>
              </a:blipFill>
            </p:spPr>
            <p:txBody>
              <a:bodyPr/>
              <a:lstStyle/>
              <a:p>
                <a:r>
                  <a:rPr lang="en-US">
                    <a:noFill/>
                  </a:rPr>
                  <a:t> </a:t>
                </a:r>
              </a:p>
            </p:txBody>
          </p:sp>
        </mc:Fallback>
      </mc:AlternateContent>
      <p:pic>
        <p:nvPicPr>
          <p:cNvPr id="239" name="Picture 238"/>
          <p:cNvPicPr>
            <a:picLocks noChangeAspect="1"/>
          </p:cNvPicPr>
          <p:nvPr/>
        </p:nvPicPr>
        <p:blipFill>
          <a:blip r:embed="rId6"/>
          <a:stretch>
            <a:fillRect/>
          </a:stretch>
        </p:blipFill>
        <p:spPr>
          <a:xfrm>
            <a:off x="26692011" y="2642069"/>
            <a:ext cx="1097251" cy="1253205"/>
          </a:xfrm>
          <a:prstGeom prst="rect">
            <a:avLst/>
          </a:prstGeom>
        </p:spPr>
      </p:pic>
      <p:pic>
        <p:nvPicPr>
          <p:cNvPr id="240" name="Picture 239">
            <a:extLst>
              <a:ext uri="{FF2B5EF4-FFF2-40B4-BE49-F238E27FC236}">
                <a16:creationId xmlns:a16="http://schemas.microsoft.com/office/drawing/2014/main" id="{A1FBEE12-780D-5CE4-52FF-0817D98FEA44}"/>
              </a:ext>
            </a:extLst>
          </p:cNvPr>
          <p:cNvPicPr>
            <a:picLocks noChangeAspect="1"/>
          </p:cNvPicPr>
          <p:nvPr/>
        </p:nvPicPr>
        <p:blipFill>
          <a:blip r:embed="rId7"/>
          <a:stretch>
            <a:fillRect/>
          </a:stretch>
        </p:blipFill>
        <p:spPr>
          <a:xfrm>
            <a:off x="27960843" y="2601008"/>
            <a:ext cx="1043646" cy="1337433"/>
          </a:xfrm>
          <a:prstGeom prst="rect">
            <a:avLst/>
          </a:prstGeom>
        </p:spPr>
      </p:pic>
      <p:grpSp>
        <p:nvGrpSpPr>
          <p:cNvPr id="250" name="Group 249"/>
          <p:cNvGrpSpPr/>
          <p:nvPr/>
        </p:nvGrpSpPr>
        <p:grpSpPr>
          <a:xfrm>
            <a:off x="9879621" y="4162029"/>
            <a:ext cx="19160022" cy="5864363"/>
            <a:chOff x="34050949" y="7268157"/>
            <a:chExt cx="14154346" cy="4871863"/>
          </a:xfrm>
        </p:grpSpPr>
        <p:sp>
          <p:nvSpPr>
            <p:cNvPr id="251" name="Rounded Rectangle 250"/>
            <p:cNvSpPr/>
            <p:nvPr/>
          </p:nvSpPr>
          <p:spPr>
            <a:xfrm>
              <a:off x="34078066" y="7421564"/>
              <a:ext cx="14127229" cy="4718456"/>
            </a:xfrm>
            <a:prstGeom prst="roundRect">
              <a:avLst>
                <a:gd name="adj" fmla="val 3266"/>
              </a:avLst>
            </a:prstGeom>
            <a:ln w="28575">
              <a:solidFill>
                <a:srgbClr val="153E35"/>
              </a:solidFill>
            </a:ln>
            <a:effectLst>
              <a:outerShdw blurRad="508000" dist="1270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78136" tIns="39068" rIns="78136" bIns="39068" numCol="1" spcCol="0" rtlCol="0" fromWordArt="0" anchor="t" anchorCtr="0" forceAA="0" compatLnSpc="1">
              <a:prstTxWarp prst="textNoShape">
                <a:avLst/>
              </a:prstTxWarp>
              <a:noAutofit/>
            </a:bodyPr>
            <a:lstStyle/>
            <a:p>
              <a:endParaRPr lang="en-US" sz="2800" dirty="0">
                <a:latin typeface="Arial" panose="020B0604020202020204" pitchFamily="34" charset="0"/>
                <a:cs typeface="Arial" panose="020B0604020202020204" pitchFamily="34" charset="0"/>
              </a:endParaRPr>
            </a:p>
          </p:txBody>
        </p:sp>
        <p:sp>
          <p:nvSpPr>
            <p:cNvPr id="252" name="Rounded Rectangle 251"/>
            <p:cNvSpPr/>
            <p:nvPr/>
          </p:nvSpPr>
          <p:spPr>
            <a:xfrm>
              <a:off x="34050949" y="7268157"/>
              <a:ext cx="14154346" cy="968367"/>
            </a:xfrm>
            <a:prstGeom prst="roundRect">
              <a:avLst>
                <a:gd name="adj" fmla="val 43709"/>
              </a:avLst>
            </a:prstGeom>
            <a:solidFill>
              <a:srgbClr val="00453B"/>
            </a:solidFill>
            <a:ln w="28575">
              <a:solidFill>
                <a:srgbClr val="153E35"/>
              </a:solidFill>
            </a:ln>
            <a:effectLst/>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78136" tIns="39068" rIns="78136" bIns="39068" numCol="1" spcCol="0" rtlCol="0" fromWordArt="0" anchor="t" anchorCtr="0" forceAA="0" compatLnSpc="1">
              <a:prstTxWarp prst="textNoShape">
                <a:avLst/>
              </a:prstTxWarp>
              <a:noAutofit/>
            </a:bodyPr>
            <a:lstStyle/>
            <a:p>
              <a:pPr algn="ctr"/>
              <a:r>
                <a:rPr lang="en-US" sz="5600" b="1" dirty="0" smtClean="0">
                  <a:solidFill>
                    <a:schemeClr val="bg1"/>
                  </a:solidFill>
                  <a:latin typeface="Times New Roman" panose="02020603050405020304" pitchFamily="18" charset="0"/>
                  <a:cs typeface="Times New Roman" panose="02020603050405020304" pitchFamily="18" charset="0"/>
                </a:rPr>
                <a:t>Experimental Details</a:t>
              </a:r>
              <a:endParaRPr lang="en-US" sz="5600" b="1" dirty="0">
                <a:solidFill>
                  <a:schemeClr val="bg1"/>
                </a:solidFill>
                <a:latin typeface="Times New Roman" panose="02020603050405020304" pitchFamily="18" charset="0"/>
                <a:cs typeface="Times New Roman" panose="02020603050405020304" pitchFamily="18" charset="0"/>
              </a:endParaRPr>
            </a:p>
          </p:txBody>
        </p:sp>
      </p:grpSp>
      <p:grpSp>
        <p:nvGrpSpPr>
          <p:cNvPr id="253" name="Group 252"/>
          <p:cNvGrpSpPr/>
          <p:nvPr/>
        </p:nvGrpSpPr>
        <p:grpSpPr>
          <a:xfrm>
            <a:off x="9973810" y="25398916"/>
            <a:ext cx="9374334" cy="8716917"/>
            <a:chOff x="34067752" y="7420070"/>
            <a:chExt cx="14137545" cy="9646639"/>
          </a:xfrm>
        </p:grpSpPr>
        <p:sp>
          <p:nvSpPr>
            <p:cNvPr id="254" name="Rounded Rectangle 253"/>
            <p:cNvSpPr/>
            <p:nvPr/>
          </p:nvSpPr>
          <p:spPr>
            <a:xfrm>
              <a:off x="34078066" y="7561815"/>
              <a:ext cx="14127230" cy="9504894"/>
            </a:xfrm>
            <a:prstGeom prst="roundRect">
              <a:avLst>
                <a:gd name="adj" fmla="val 3266"/>
              </a:avLst>
            </a:prstGeom>
            <a:ln w="28575">
              <a:solidFill>
                <a:srgbClr val="153E35"/>
              </a:solidFill>
            </a:ln>
            <a:effectLst>
              <a:outerShdw blurRad="508000" dist="1270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78136" tIns="39068" rIns="78136" bIns="39068" numCol="1" spcCol="0" rtlCol="0" fromWordArt="0" anchor="t" anchorCtr="0" forceAA="0" compatLnSpc="1">
              <a:prstTxWarp prst="textNoShape">
                <a:avLst/>
              </a:prstTxWarp>
              <a:noAutofit/>
            </a:bodyPr>
            <a:lstStyle/>
            <a:p>
              <a:endParaRPr lang="en-US" sz="2800" dirty="0">
                <a:latin typeface="Arial" panose="020B0604020202020204" pitchFamily="34" charset="0"/>
                <a:cs typeface="Arial" panose="020B0604020202020204" pitchFamily="34" charset="0"/>
              </a:endParaRPr>
            </a:p>
          </p:txBody>
        </p:sp>
        <p:sp>
          <p:nvSpPr>
            <p:cNvPr id="255" name="Rounded Rectangle 254"/>
            <p:cNvSpPr/>
            <p:nvPr/>
          </p:nvSpPr>
          <p:spPr>
            <a:xfrm>
              <a:off x="34067752" y="7420070"/>
              <a:ext cx="14137545" cy="1231797"/>
            </a:xfrm>
            <a:prstGeom prst="roundRect">
              <a:avLst>
                <a:gd name="adj" fmla="val 43709"/>
              </a:avLst>
            </a:prstGeom>
            <a:solidFill>
              <a:srgbClr val="00453B"/>
            </a:solidFill>
            <a:ln w="28575">
              <a:solidFill>
                <a:srgbClr val="153E35"/>
              </a:solidFill>
            </a:ln>
            <a:effectLst/>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78136" tIns="39068" rIns="78136" bIns="39068" numCol="1" spcCol="0" rtlCol="0" fromWordArt="0" anchor="t" anchorCtr="0" forceAA="0" compatLnSpc="1">
              <a:prstTxWarp prst="textNoShape">
                <a:avLst/>
              </a:prstTxWarp>
              <a:noAutofit/>
            </a:bodyPr>
            <a:lstStyle/>
            <a:p>
              <a:pPr algn="ctr"/>
              <a:r>
                <a:rPr lang="en-US" sz="5400" b="1" dirty="0" smtClean="0">
                  <a:solidFill>
                    <a:schemeClr val="bg1"/>
                  </a:solidFill>
                  <a:latin typeface="Times New Roman" panose="02020603050405020304" pitchFamily="18" charset="0"/>
                  <a:cs typeface="Times New Roman" panose="02020603050405020304" pitchFamily="18" charset="0"/>
                </a:rPr>
                <a:t>Conclusion</a:t>
              </a:r>
              <a:endParaRPr lang="en-US" sz="5400" b="1" dirty="0">
                <a:solidFill>
                  <a:schemeClr val="bg1"/>
                </a:solidFill>
                <a:latin typeface="Times New Roman" panose="02020603050405020304" pitchFamily="18" charset="0"/>
                <a:cs typeface="Times New Roman" panose="02020603050405020304" pitchFamily="18" charset="0"/>
              </a:endParaRPr>
            </a:p>
          </p:txBody>
        </p:sp>
      </p:grpSp>
      <p:grpSp>
        <p:nvGrpSpPr>
          <p:cNvPr id="13" name="Group 12"/>
          <p:cNvGrpSpPr/>
          <p:nvPr/>
        </p:nvGrpSpPr>
        <p:grpSpPr>
          <a:xfrm>
            <a:off x="9979443" y="10218625"/>
            <a:ext cx="19062618" cy="14997383"/>
            <a:chOff x="9926868" y="8846254"/>
            <a:chExt cx="19062618" cy="14997383"/>
          </a:xfrm>
        </p:grpSpPr>
        <p:grpSp>
          <p:nvGrpSpPr>
            <p:cNvPr id="258" name="Group 257"/>
            <p:cNvGrpSpPr/>
            <p:nvPr/>
          </p:nvGrpSpPr>
          <p:grpSpPr>
            <a:xfrm>
              <a:off x="9926868" y="8846254"/>
              <a:ext cx="19062618" cy="14997383"/>
              <a:chOff x="34067751" y="7420073"/>
              <a:chExt cx="14137544" cy="12459188"/>
            </a:xfrm>
          </p:grpSpPr>
          <p:sp>
            <p:nvSpPr>
              <p:cNvPr id="259" name="Rounded Rectangle 258"/>
              <p:cNvSpPr/>
              <p:nvPr/>
            </p:nvSpPr>
            <p:spPr>
              <a:xfrm>
                <a:off x="34078066" y="7421565"/>
                <a:ext cx="14127229" cy="12457696"/>
              </a:xfrm>
              <a:prstGeom prst="roundRect">
                <a:avLst>
                  <a:gd name="adj" fmla="val 3266"/>
                </a:avLst>
              </a:prstGeom>
              <a:ln w="28575">
                <a:solidFill>
                  <a:srgbClr val="153E35"/>
                </a:solidFill>
              </a:ln>
              <a:effectLst>
                <a:outerShdw blurRad="508000" dist="1270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78136" tIns="39068" rIns="78136" bIns="39068" numCol="1" spcCol="0" rtlCol="0" fromWordArt="0" anchor="t" anchorCtr="0" forceAA="0" compatLnSpc="1">
                <a:prstTxWarp prst="textNoShape">
                  <a:avLst/>
                </a:prstTxWarp>
                <a:noAutofit/>
              </a:bodyPr>
              <a:lstStyle/>
              <a:p>
                <a:endParaRPr lang="en-US" sz="2800" dirty="0">
                  <a:latin typeface="Arial" panose="020B0604020202020204" pitchFamily="34" charset="0"/>
                  <a:cs typeface="Arial" panose="020B0604020202020204" pitchFamily="34" charset="0"/>
                </a:endParaRPr>
              </a:p>
            </p:txBody>
          </p:sp>
          <p:sp>
            <p:nvSpPr>
              <p:cNvPr id="260" name="Rounded Rectangle 259"/>
              <p:cNvSpPr/>
              <p:nvPr/>
            </p:nvSpPr>
            <p:spPr>
              <a:xfrm>
                <a:off x="34067751" y="7420073"/>
                <a:ext cx="14137544" cy="1032143"/>
              </a:xfrm>
              <a:prstGeom prst="roundRect">
                <a:avLst>
                  <a:gd name="adj" fmla="val 43709"/>
                </a:avLst>
              </a:prstGeom>
              <a:solidFill>
                <a:srgbClr val="00453B"/>
              </a:solidFill>
              <a:ln w="28575">
                <a:solidFill>
                  <a:srgbClr val="153E35"/>
                </a:solidFill>
              </a:ln>
              <a:effectLst/>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78136" tIns="39068" rIns="78136" bIns="39068" numCol="1" spcCol="0" rtlCol="0" fromWordArt="0" anchor="t" anchorCtr="0" forceAA="0" compatLnSpc="1">
                <a:prstTxWarp prst="textNoShape">
                  <a:avLst/>
                </a:prstTxWarp>
                <a:noAutofit/>
              </a:bodyPr>
              <a:lstStyle/>
              <a:p>
                <a:pPr algn="ctr"/>
                <a:r>
                  <a:rPr lang="en-US" sz="5600" b="1" dirty="0" smtClean="0">
                    <a:solidFill>
                      <a:schemeClr val="bg1"/>
                    </a:solidFill>
                    <a:latin typeface="Times New Roman" panose="02020603050405020304" pitchFamily="18" charset="0"/>
                    <a:cs typeface="Times New Roman" panose="02020603050405020304" pitchFamily="18" charset="0"/>
                  </a:rPr>
                  <a:t>Results for </a:t>
                </a:r>
                <a:r>
                  <a:rPr lang="en-US" sz="5600" b="1" baseline="30000" dirty="0" smtClean="0">
                    <a:solidFill>
                      <a:schemeClr val="bg1"/>
                    </a:solidFill>
                    <a:latin typeface="Times New Roman" panose="02020603050405020304" pitchFamily="18" charset="0"/>
                    <a:cs typeface="Times New Roman" panose="02020603050405020304" pitchFamily="18" charset="0"/>
                  </a:rPr>
                  <a:t>93</a:t>
                </a:r>
                <a:r>
                  <a:rPr lang="en-US" sz="5600" b="1" dirty="0" smtClean="0">
                    <a:solidFill>
                      <a:schemeClr val="bg1"/>
                    </a:solidFill>
                    <a:latin typeface="Times New Roman" panose="02020603050405020304" pitchFamily="18" charset="0"/>
                    <a:cs typeface="Times New Roman" panose="02020603050405020304" pitchFamily="18" charset="0"/>
                  </a:rPr>
                  <a:t>Nb(t,</a:t>
                </a:r>
                <a:r>
                  <a:rPr lang="en-US" sz="5600" b="1" baseline="30000" dirty="0" smtClean="0">
                    <a:solidFill>
                      <a:schemeClr val="bg1"/>
                    </a:solidFill>
                    <a:latin typeface="Times New Roman" panose="02020603050405020304" pitchFamily="18" charset="0"/>
                    <a:cs typeface="Times New Roman" panose="02020603050405020304" pitchFamily="18" charset="0"/>
                  </a:rPr>
                  <a:t>3</a:t>
                </a:r>
                <a:r>
                  <a:rPr lang="en-US" sz="5600" b="1" dirty="0" smtClean="0">
                    <a:solidFill>
                      <a:schemeClr val="bg1"/>
                    </a:solidFill>
                    <a:latin typeface="Times New Roman" panose="02020603050405020304" pitchFamily="18" charset="0"/>
                    <a:cs typeface="Times New Roman" panose="02020603050405020304" pitchFamily="18" charset="0"/>
                  </a:rPr>
                  <a:t>He+</a:t>
                </a:r>
                <a:r>
                  <a:rPr lang="el-GR" sz="5600" b="1" dirty="0">
                    <a:solidFill>
                      <a:schemeClr val="bg1"/>
                    </a:solidFill>
                    <a:latin typeface="Times New Roman" panose="02020603050405020304" pitchFamily="18" charset="0"/>
                    <a:cs typeface="Times New Roman" panose="02020603050405020304" pitchFamily="18" charset="0"/>
                  </a:rPr>
                  <a:t>γ)</a:t>
                </a:r>
                <a:r>
                  <a:rPr lang="el-GR" sz="5600" b="1" baseline="30000" dirty="0">
                    <a:solidFill>
                      <a:schemeClr val="bg1"/>
                    </a:solidFill>
                    <a:latin typeface="Times New Roman" panose="02020603050405020304" pitchFamily="18" charset="0"/>
                    <a:cs typeface="Times New Roman" panose="02020603050405020304" pitchFamily="18" charset="0"/>
                  </a:rPr>
                  <a:t>93</a:t>
                </a:r>
                <a:r>
                  <a:rPr lang="en-US" sz="5600" b="1" dirty="0" err="1" smtClean="0">
                    <a:solidFill>
                      <a:schemeClr val="bg1"/>
                    </a:solidFill>
                    <a:latin typeface="Times New Roman" panose="02020603050405020304" pitchFamily="18" charset="0"/>
                    <a:cs typeface="Times New Roman" panose="02020603050405020304" pitchFamily="18" charset="0"/>
                  </a:rPr>
                  <a:t>Zr</a:t>
                </a:r>
                <a:endParaRPr lang="en-US" sz="5600" b="1" dirty="0">
                  <a:solidFill>
                    <a:schemeClr val="bg1"/>
                  </a:solidFill>
                  <a:latin typeface="Times New Roman" panose="02020603050405020304" pitchFamily="18" charset="0"/>
                  <a:cs typeface="Times New Roman" panose="02020603050405020304" pitchFamily="18" charset="0"/>
                </a:endParaRPr>
              </a:p>
            </p:txBody>
          </p:sp>
        </p:grpSp>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158211" y="10162134"/>
              <a:ext cx="6182655" cy="5931393"/>
            </a:xfrm>
            <a:prstGeom prst="rect">
              <a:avLst/>
            </a:prstGeom>
          </p:spPr>
        </p:pic>
        <p:sp>
          <p:nvSpPr>
            <p:cNvPr id="221" name="TextBox 220"/>
            <p:cNvSpPr txBox="1"/>
            <p:nvPr/>
          </p:nvSpPr>
          <p:spPr>
            <a:xfrm>
              <a:off x="14518749" y="16231215"/>
              <a:ext cx="11805850" cy="461665"/>
            </a:xfrm>
            <a:prstGeom prst="rect">
              <a:avLst/>
            </a:prstGeom>
            <a:noFill/>
          </p:spPr>
          <p:txBody>
            <a:bodyPr wrap="square" rtlCol="0">
              <a:spAutoFit/>
            </a:bodyPr>
            <a:lstStyle/>
            <a:p>
              <a:r>
                <a:rPr lang="en-US" sz="2400" dirty="0" smtClean="0">
                  <a:solidFill>
                    <a:schemeClr val="dk1"/>
                  </a:solidFill>
                  <a:latin typeface="Arial" panose="020B0604020202020204" pitchFamily="34" charset="0"/>
                  <a:cs typeface="Arial" panose="020B0604020202020204" pitchFamily="34" charset="0"/>
                </a:rPr>
                <a:t>Fig. 3 The (a) raw matrix (b) unfolded matrix and, (c) primary matrix  </a:t>
              </a:r>
              <a:endParaRPr lang="en-US" sz="2400" dirty="0">
                <a:solidFill>
                  <a:schemeClr val="dk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61" name="TextBox 260"/>
                <p:cNvSpPr txBox="1"/>
                <p:nvPr/>
              </p:nvSpPr>
              <p:spPr>
                <a:xfrm>
                  <a:off x="13851569" y="23216800"/>
                  <a:ext cx="12598723" cy="461665"/>
                </a:xfrm>
                <a:prstGeom prst="rect">
                  <a:avLst/>
                </a:prstGeom>
                <a:noFill/>
              </p:spPr>
              <p:txBody>
                <a:bodyPr wrap="square" rtlCol="0">
                  <a:spAutoFit/>
                </a:bodyPr>
                <a:lstStyle/>
                <a:p>
                  <a:r>
                    <a:rPr lang="en-US" sz="2400" dirty="0" smtClean="0">
                      <a:solidFill>
                        <a:schemeClr val="dk1"/>
                      </a:solidFill>
                      <a:latin typeface="Arial" panose="020B0604020202020204" pitchFamily="34" charset="0"/>
                      <a:cs typeface="Arial" panose="020B0604020202020204" pitchFamily="34" charset="0"/>
                    </a:rPr>
                    <a:t>Fig. 4 The (a) NLD of </a:t>
                  </a:r>
                  <a:r>
                    <a:rPr lang="en-US" sz="2400" baseline="30000" dirty="0" smtClean="0">
                      <a:solidFill>
                        <a:schemeClr val="dk1"/>
                      </a:solidFill>
                      <a:latin typeface="Arial" panose="020B0604020202020204" pitchFamily="34" charset="0"/>
                      <a:cs typeface="Arial" panose="020B0604020202020204" pitchFamily="34" charset="0"/>
                    </a:rPr>
                    <a:t>93</a:t>
                  </a:r>
                  <a:r>
                    <a:rPr lang="en-US" sz="2400" dirty="0" smtClean="0">
                      <a:solidFill>
                        <a:schemeClr val="dk1"/>
                      </a:solidFill>
                      <a:latin typeface="Arial" panose="020B0604020202020204" pitchFamily="34" charset="0"/>
                      <a:cs typeface="Arial" panose="020B0604020202020204" pitchFamily="34" charset="0"/>
                    </a:rPr>
                    <a:t>Zr (b) </a:t>
                  </a:r>
                  <a14:m>
                    <m:oMath xmlns:m="http://schemas.openxmlformats.org/officeDocument/2006/math">
                      <m:r>
                        <m:rPr>
                          <m:sty m:val="p"/>
                        </m:rPr>
                        <a:rPr lang="en-US" sz="2400" i="0" dirty="0" smtClean="0">
                          <a:solidFill>
                            <a:schemeClr val="dk1"/>
                          </a:solidFill>
                          <a:latin typeface="Cambria Math" panose="02040503050406030204" pitchFamily="18" charset="0"/>
                          <a:ea typeface="Cambria Math" panose="02040503050406030204" pitchFamily="18" charset="0"/>
                          <a:cs typeface="Arial" panose="020B0604020202020204" pitchFamily="34" charset="0"/>
                        </a:rPr>
                        <m:t>γ</m:t>
                      </m:r>
                    </m:oMath>
                  </a14:m>
                  <a:r>
                    <a:rPr lang="en-US" sz="2400" dirty="0">
                      <a:solidFill>
                        <a:schemeClr val="dk1"/>
                      </a:solidFill>
                      <a:latin typeface="Arial" panose="020B0604020202020204" pitchFamily="34" charset="0"/>
                      <a:cs typeface="Arial" panose="020B0604020202020204" pitchFamily="34" charset="0"/>
                    </a:rPr>
                    <a:t>SF of </a:t>
                  </a:r>
                  <a:r>
                    <a:rPr lang="en-US" sz="2400" baseline="30000" dirty="0">
                      <a:solidFill>
                        <a:schemeClr val="dk1"/>
                      </a:solidFill>
                      <a:latin typeface="Arial" panose="020B0604020202020204" pitchFamily="34" charset="0"/>
                      <a:cs typeface="Arial" panose="020B0604020202020204" pitchFamily="34" charset="0"/>
                    </a:rPr>
                    <a:t>93</a:t>
                  </a:r>
                  <a:r>
                    <a:rPr lang="en-US" sz="2400" dirty="0">
                      <a:solidFill>
                        <a:schemeClr val="dk1"/>
                      </a:solidFill>
                      <a:latin typeface="Arial" panose="020B0604020202020204" pitchFamily="34" charset="0"/>
                      <a:cs typeface="Arial" panose="020B0604020202020204" pitchFamily="34" charset="0"/>
                    </a:rPr>
                    <a:t>Zr and, (c) </a:t>
                  </a:r>
                  <a:r>
                    <a:rPr lang="en-US" sz="2400" baseline="30000" dirty="0" smtClean="0">
                      <a:solidFill>
                        <a:schemeClr val="dk1"/>
                      </a:solidFill>
                      <a:latin typeface="Arial" panose="020B0604020202020204" pitchFamily="34" charset="0"/>
                      <a:cs typeface="Arial" panose="020B0604020202020204" pitchFamily="34" charset="0"/>
                    </a:rPr>
                    <a:t>92</a:t>
                  </a:r>
                  <a:r>
                    <a:rPr lang="en-US" sz="2400" dirty="0" smtClean="0">
                      <a:solidFill>
                        <a:schemeClr val="dk1"/>
                      </a:solidFill>
                      <a:latin typeface="Arial" panose="020B0604020202020204" pitchFamily="34" charset="0"/>
                      <a:cs typeface="Arial" panose="020B0604020202020204" pitchFamily="34" charset="0"/>
                    </a:rPr>
                    <a:t>Zr(n,</a:t>
                  </a:r>
                  <a:r>
                    <a:rPr lang="en-US" sz="2400" dirty="0">
                      <a:solidFill>
                        <a:schemeClr val="dk1"/>
                      </a:solidFill>
                      <a:ea typeface="Cambria Math" panose="02040503050406030204" pitchFamily="18" charset="0"/>
                      <a:cs typeface="Arial" panose="020B0604020202020204" pitchFamily="34" charset="0"/>
                    </a:rPr>
                    <a:t> </a:t>
                  </a:r>
                  <a14:m>
                    <m:oMath xmlns:m="http://schemas.openxmlformats.org/officeDocument/2006/math">
                      <m:r>
                        <m:rPr>
                          <m:sty m:val="p"/>
                        </m:rPr>
                        <a:rPr lang="en-US" sz="2400" dirty="0">
                          <a:solidFill>
                            <a:schemeClr val="dk1"/>
                          </a:solidFill>
                          <a:latin typeface="Cambria Math" panose="02040503050406030204" pitchFamily="18" charset="0"/>
                          <a:ea typeface="Cambria Math" panose="02040503050406030204" pitchFamily="18" charset="0"/>
                          <a:cs typeface="Arial" panose="020B0604020202020204" pitchFamily="34" charset="0"/>
                        </a:rPr>
                        <m:t>γ</m:t>
                      </m:r>
                    </m:oMath>
                  </a14:m>
                  <a:r>
                    <a:rPr lang="en-US" sz="2400" dirty="0" smtClean="0">
                      <a:solidFill>
                        <a:schemeClr val="dk1"/>
                      </a:solidFill>
                      <a:latin typeface="Arial" panose="020B0604020202020204" pitchFamily="34" charset="0"/>
                      <a:cs typeface="Arial" panose="020B0604020202020204" pitchFamily="34" charset="0"/>
                    </a:rPr>
                    <a:t>)</a:t>
                  </a:r>
                  <a:r>
                    <a:rPr lang="en-US" sz="2400" baseline="30000" dirty="0">
                      <a:solidFill>
                        <a:schemeClr val="dk1"/>
                      </a:solidFill>
                      <a:latin typeface="Arial" panose="020B0604020202020204" pitchFamily="34" charset="0"/>
                      <a:cs typeface="Arial" panose="020B0604020202020204" pitchFamily="34" charset="0"/>
                    </a:rPr>
                    <a:t> </a:t>
                  </a:r>
                  <a:r>
                    <a:rPr lang="en-US" sz="2400" baseline="30000" dirty="0" smtClean="0">
                      <a:solidFill>
                        <a:schemeClr val="dk1"/>
                      </a:solidFill>
                      <a:latin typeface="Arial" panose="020B0604020202020204" pitchFamily="34" charset="0"/>
                      <a:cs typeface="Arial" panose="020B0604020202020204" pitchFamily="34" charset="0"/>
                    </a:rPr>
                    <a:t>93</a:t>
                  </a:r>
                  <a:r>
                    <a:rPr lang="en-US" sz="2400" dirty="0" smtClean="0">
                      <a:solidFill>
                        <a:schemeClr val="dk1"/>
                      </a:solidFill>
                      <a:latin typeface="Arial" panose="020B0604020202020204" pitchFamily="34" charset="0"/>
                      <a:cs typeface="Arial" panose="020B0604020202020204" pitchFamily="34" charset="0"/>
                    </a:rPr>
                    <a:t>Zr cross sections</a:t>
                  </a:r>
                  <a:endParaRPr lang="en-US" sz="2400" dirty="0">
                    <a:solidFill>
                      <a:schemeClr val="dk1"/>
                    </a:solidFill>
                    <a:latin typeface="Arial" panose="020B0604020202020204" pitchFamily="34" charset="0"/>
                    <a:cs typeface="Arial" panose="020B0604020202020204" pitchFamily="34" charset="0"/>
                  </a:endParaRPr>
                </a:p>
              </p:txBody>
            </p:sp>
          </mc:Choice>
          <mc:Fallback xmlns="">
            <p:sp>
              <p:nvSpPr>
                <p:cNvPr id="261" name="TextBox 260"/>
                <p:cNvSpPr txBox="1">
                  <a:spLocks noRot="1" noChangeAspect="1" noMove="1" noResize="1" noEditPoints="1" noAdjustHandles="1" noChangeArrowheads="1" noChangeShapeType="1" noTextEdit="1"/>
                </p:cNvSpPr>
                <p:nvPr/>
              </p:nvSpPr>
              <p:spPr>
                <a:xfrm>
                  <a:off x="13851569" y="23216800"/>
                  <a:ext cx="12598723" cy="461665"/>
                </a:xfrm>
                <a:prstGeom prst="rect">
                  <a:avLst/>
                </a:prstGeom>
                <a:blipFill>
                  <a:blip r:embed="rId9"/>
                  <a:stretch>
                    <a:fillRect l="-774" t="-12000" b="-29333"/>
                  </a:stretch>
                </a:blipFill>
              </p:spPr>
              <p:txBody>
                <a:bodyPr/>
                <a:lstStyle/>
                <a:p>
                  <a:r>
                    <a:rPr lang="en-US">
                      <a:noFill/>
                    </a:rPr>
                    <a:t> </a:t>
                  </a:r>
                </a:p>
              </p:txBody>
            </p:sp>
          </mc:Fallback>
        </mc:AlternateContent>
      </p:grpSp>
      <p:grpSp>
        <p:nvGrpSpPr>
          <p:cNvPr id="265" name="Group 264"/>
          <p:cNvGrpSpPr/>
          <p:nvPr/>
        </p:nvGrpSpPr>
        <p:grpSpPr>
          <a:xfrm>
            <a:off x="19722276" y="25396789"/>
            <a:ext cx="9374334" cy="4423834"/>
            <a:chOff x="34067751" y="7420072"/>
            <a:chExt cx="14137544" cy="4895668"/>
          </a:xfrm>
        </p:grpSpPr>
        <p:sp>
          <p:nvSpPr>
            <p:cNvPr id="266" name="Rounded Rectangle 265"/>
            <p:cNvSpPr/>
            <p:nvPr/>
          </p:nvSpPr>
          <p:spPr>
            <a:xfrm>
              <a:off x="34078066" y="7648498"/>
              <a:ext cx="14127229" cy="4667242"/>
            </a:xfrm>
            <a:prstGeom prst="roundRect">
              <a:avLst>
                <a:gd name="adj" fmla="val 3266"/>
              </a:avLst>
            </a:prstGeom>
            <a:ln w="28575">
              <a:solidFill>
                <a:srgbClr val="153E35"/>
              </a:solidFill>
            </a:ln>
            <a:effectLst>
              <a:outerShdw blurRad="508000" dist="1270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78136" tIns="39068" rIns="78136" bIns="39068" numCol="1" spcCol="0" rtlCol="0" fromWordArt="0" anchor="t" anchorCtr="0" forceAA="0" compatLnSpc="1">
              <a:prstTxWarp prst="textNoShape">
                <a:avLst/>
              </a:prstTxWarp>
              <a:noAutofit/>
            </a:bodyPr>
            <a:lstStyle/>
            <a:p>
              <a:endParaRPr lang="en-US" sz="2800" dirty="0">
                <a:latin typeface="Arial" panose="020B0604020202020204" pitchFamily="34" charset="0"/>
                <a:cs typeface="Arial" panose="020B0604020202020204" pitchFamily="34" charset="0"/>
              </a:endParaRPr>
            </a:p>
          </p:txBody>
        </p:sp>
        <p:sp>
          <p:nvSpPr>
            <p:cNvPr id="267" name="Rounded Rectangle 266"/>
            <p:cNvSpPr/>
            <p:nvPr/>
          </p:nvSpPr>
          <p:spPr>
            <a:xfrm>
              <a:off x="34067751" y="7420072"/>
              <a:ext cx="14137544" cy="1231797"/>
            </a:xfrm>
            <a:prstGeom prst="roundRect">
              <a:avLst>
                <a:gd name="adj" fmla="val 43709"/>
              </a:avLst>
            </a:prstGeom>
            <a:solidFill>
              <a:srgbClr val="00453B"/>
            </a:solidFill>
            <a:ln w="28575">
              <a:solidFill>
                <a:srgbClr val="153E35"/>
              </a:solidFill>
            </a:ln>
            <a:effectLst/>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78136" tIns="39068" rIns="78136" bIns="39068" numCol="1" spcCol="0" rtlCol="0" fromWordArt="0" anchor="t" anchorCtr="0" forceAA="0" compatLnSpc="1">
              <a:prstTxWarp prst="textNoShape">
                <a:avLst/>
              </a:prstTxWarp>
              <a:noAutofit/>
            </a:bodyPr>
            <a:lstStyle/>
            <a:p>
              <a:pPr algn="ctr"/>
              <a:r>
                <a:rPr lang="en-US" sz="5400" b="1" dirty="0" smtClean="0">
                  <a:solidFill>
                    <a:schemeClr val="bg1"/>
                  </a:solidFill>
                  <a:latin typeface="Times New Roman" panose="02020603050405020304" pitchFamily="18" charset="0"/>
                  <a:cs typeface="Times New Roman" panose="02020603050405020304" pitchFamily="18" charset="0"/>
                </a:rPr>
                <a:t>Acknowledgements</a:t>
              </a:r>
              <a:endParaRPr lang="en-US" sz="5400" b="1" dirty="0">
                <a:solidFill>
                  <a:schemeClr val="bg1"/>
                </a:solidFill>
                <a:latin typeface="Times New Roman" panose="02020603050405020304" pitchFamily="18" charset="0"/>
                <a:cs typeface="Times New Roman" panose="02020603050405020304" pitchFamily="18" charset="0"/>
              </a:endParaRPr>
            </a:p>
          </p:txBody>
        </p:sp>
      </p:grpSp>
      <p:grpSp>
        <p:nvGrpSpPr>
          <p:cNvPr id="269" name="Group 268"/>
          <p:cNvGrpSpPr/>
          <p:nvPr/>
        </p:nvGrpSpPr>
        <p:grpSpPr>
          <a:xfrm>
            <a:off x="19722276" y="30058841"/>
            <a:ext cx="9374334" cy="4056989"/>
            <a:chOff x="34067751" y="7420073"/>
            <a:chExt cx="14137544" cy="4101740"/>
          </a:xfrm>
        </p:grpSpPr>
        <p:sp>
          <p:nvSpPr>
            <p:cNvPr id="270" name="Rounded Rectangle 269"/>
            <p:cNvSpPr/>
            <p:nvPr/>
          </p:nvSpPr>
          <p:spPr>
            <a:xfrm>
              <a:off x="34078066" y="7691797"/>
              <a:ext cx="14127229" cy="3830016"/>
            </a:xfrm>
            <a:prstGeom prst="roundRect">
              <a:avLst>
                <a:gd name="adj" fmla="val 3266"/>
              </a:avLst>
            </a:prstGeom>
            <a:ln w="28575">
              <a:solidFill>
                <a:srgbClr val="153E35"/>
              </a:solidFill>
            </a:ln>
            <a:effectLst>
              <a:outerShdw blurRad="508000" dist="1270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78136" tIns="39068" rIns="78136" bIns="39068" numCol="1" spcCol="0" rtlCol="0" fromWordArt="0" anchor="t" anchorCtr="0" forceAA="0" compatLnSpc="1">
              <a:prstTxWarp prst="textNoShape">
                <a:avLst/>
              </a:prstTxWarp>
              <a:noAutofit/>
            </a:bodyPr>
            <a:lstStyle/>
            <a:p>
              <a:endParaRPr lang="en-US" sz="2800" dirty="0">
                <a:latin typeface="Arial" panose="020B0604020202020204" pitchFamily="34" charset="0"/>
                <a:cs typeface="Arial" panose="020B0604020202020204" pitchFamily="34" charset="0"/>
              </a:endParaRPr>
            </a:p>
          </p:txBody>
        </p:sp>
        <p:sp>
          <p:nvSpPr>
            <p:cNvPr id="271" name="Rounded Rectangle 270"/>
            <p:cNvSpPr/>
            <p:nvPr/>
          </p:nvSpPr>
          <p:spPr>
            <a:xfrm>
              <a:off x="34067751" y="7420073"/>
              <a:ext cx="14137544" cy="1231797"/>
            </a:xfrm>
            <a:prstGeom prst="roundRect">
              <a:avLst>
                <a:gd name="adj" fmla="val 43709"/>
              </a:avLst>
            </a:prstGeom>
            <a:solidFill>
              <a:srgbClr val="00453B"/>
            </a:solidFill>
            <a:ln w="28575">
              <a:solidFill>
                <a:srgbClr val="153E35"/>
              </a:solidFill>
            </a:ln>
            <a:effectLst/>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78136" tIns="39068" rIns="78136" bIns="39068" numCol="1" spcCol="0" rtlCol="0" fromWordArt="0" anchor="t" anchorCtr="0" forceAA="0" compatLnSpc="1">
              <a:prstTxWarp prst="textNoShape">
                <a:avLst/>
              </a:prstTxWarp>
              <a:noAutofit/>
            </a:bodyPr>
            <a:lstStyle/>
            <a:p>
              <a:pPr algn="ctr"/>
              <a:r>
                <a:rPr lang="en-US" sz="5600" b="1" dirty="0" smtClean="0">
                  <a:solidFill>
                    <a:schemeClr val="bg1"/>
                  </a:solidFill>
                  <a:latin typeface="Times New Roman" panose="02020603050405020304" pitchFamily="18" charset="0"/>
                  <a:cs typeface="Times New Roman" panose="02020603050405020304" pitchFamily="18" charset="0"/>
                </a:rPr>
                <a:t>References</a:t>
              </a:r>
              <a:endParaRPr lang="en-US" sz="5600" b="1" dirty="0">
                <a:solidFill>
                  <a:schemeClr val="bg1"/>
                </a:solidFill>
                <a:latin typeface="Times New Roman" panose="02020603050405020304" pitchFamily="18" charset="0"/>
                <a:cs typeface="Times New Roman" panose="02020603050405020304" pitchFamily="18" charset="0"/>
              </a:endParaRPr>
            </a:p>
          </p:txBody>
        </p:sp>
      </p:grpSp>
      <mc:AlternateContent xmlns:mc="http://schemas.openxmlformats.org/markup-compatibility/2006" xmlns:a14="http://schemas.microsoft.com/office/drawing/2010/main">
        <mc:Choice Requires="a14">
          <p:sp>
            <p:nvSpPr>
              <p:cNvPr id="256" name="TextBox 255"/>
              <p:cNvSpPr txBox="1"/>
              <p:nvPr/>
            </p:nvSpPr>
            <p:spPr>
              <a:xfrm>
                <a:off x="10027441" y="5716631"/>
                <a:ext cx="13211191" cy="4216539"/>
              </a:xfrm>
              <a:prstGeom prst="rect">
                <a:avLst/>
              </a:prstGeom>
              <a:noFill/>
            </p:spPr>
            <p:txBody>
              <a:bodyPr wrap="square" rtlCol="0">
                <a:spAutoFit/>
              </a:bodyPr>
              <a:lstStyle/>
              <a:p>
                <a:pPr marL="287338" indent="-287338">
                  <a:buFont typeface="Arial" panose="020B0604020202020204" pitchFamily="34" charset="0"/>
                  <a:buChar char="•"/>
                </a:pPr>
                <a:r>
                  <a:rPr lang="en-US" sz="3800" dirty="0" smtClean="0">
                    <a:solidFill>
                      <a:schemeClr val="dk1"/>
                    </a:solidFill>
                    <a:latin typeface="Times New Roman" panose="02020603050405020304" pitchFamily="18" charset="0"/>
                    <a:cs typeface="Times New Roman" panose="02020603050405020304" pitchFamily="18" charset="0"/>
                  </a:rPr>
                  <a:t>To test the CE-Oslo method, data from a </a:t>
                </a:r>
                <a:r>
                  <a:rPr lang="en-US" sz="3800" dirty="0">
                    <a:solidFill>
                      <a:schemeClr val="dk1"/>
                    </a:solidFill>
                    <a:latin typeface="Times New Roman" panose="02020603050405020304" pitchFamily="18" charset="0"/>
                    <a:cs typeface="Times New Roman" panose="02020603050405020304" pitchFamily="18" charset="0"/>
                  </a:rPr>
                  <a:t>previous CE </a:t>
                </a:r>
                <a:r>
                  <a:rPr lang="en-US" sz="3800" dirty="0" smtClean="0">
                    <a:solidFill>
                      <a:schemeClr val="dk1"/>
                    </a:solidFill>
                    <a:latin typeface="Times New Roman" panose="02020603050405020304" pitchFamily="18" charset="0"/>
                    <a:cs typeface="Times New Roman" panose="02020603050405020304" pitchFamily="18" charset="0"/>
                  </a:rPr>
                  <a:t>experiment </a:t>
                </a:r>
                <a:r>
                  <a:rPr lang="en-US" sz="3800" baseline="30000" dirty="0">
                    <a:solidFill>
                      <a:schemeClr val="dk1"/>
                    </a:solidFill>
                    <a:latin typeface="Times New Roman" panose="02020603050405020304" pitchFamily="18" charset="0"/>
                    <a:cs typeface="Times New Roman" panose="02020603050405020304" pitchFamily="18" charset="0"/>
                  </a:rPr>
                  <a:t>9</a:t>
                </a:r>
                <a:r>
                  <a:rPr lang="en-US" sz="3800" baseline="30000" dirty="0" smtClean="0">
                    <a:solidFill>
                      <a:schemeClr val="dk1"/>
                    </a:solidFill>
                    <a:latin typeface="Times New Roman" panose="02020603050405020304" pitchFamily="18" charset="0"/>
                    <a:cs typeface="Times New Roman" panose="02020603050405020304" pitchFamily="18" charset="0"/>
                  </a:rPr>
                  <a:t>3</a:t>
                </a:r>
                <a:r>
                  <a:rPr lang="en-US" sz="3800" dirty="0" smtClean="0">
                    <a:solidFill>
                      <a:schemeClr val="dk1"/>
                    </a:solidFill>
                    <a:latin typeface="Times New Roman" panose="02020603050405020304" pitchFamily="18" charset="0"/>
                    <a:cs typeface="Times New Roman" panose="02020603050405020304" pitchFamily="18" charset="0"/>
                  </a:rPr>
                  <a:t>Nb</a:t>
                </a:r>
                <a:r>
                  <a:rPr lang="en-US" sz="3800" dirty="0">
                    <a:solidFill>
                      <a:schemeClr val="dk1"/>
                    </a:solidFill>
                    <a:latin typeface="Times New Roman" panose="02020603050405020304" pitchFamily="18" charset="0"/>
                    <a:cs typeface="Times New Roman" panose="02020603050405020304" pitchFamily="18" charset="0"/>
                  </a:rPr>
                  <a:t>(t</a:t>
                </a:r>
                <a:r>
                  <a:rPr lang="en-US" sz="3800" dirty="0" smtClean="0">
                    <a:solidFill>
                      <a:schemeClr val="dk1"/>
                    </a:solidFill>
                    <a:latin typeface="Times New Roman" panose="02020603050405020304" pitchFamily="18" charset="0"/>
                    <a:cs typeface="Times New Roman" panose="02020603050405020304" pitchFamily="18" charset="0"/>
                  </a:rPr>
                  <a:t>,</a:t>
                </a:r>
                <a:r>
                  <a:rPr lang="en-US" sz="3800" baseline="30000" dirty="0">
                    <a:solidFill>
                      <a:schemeClr val="dk1"/>
                    </a:solidFill>
                    <a:latin typeface="Times New Roman" panose="02020603050405020304" pitchFamily="18" charset="0"/>
                    <a:cs typeface="Times New Roman" panose="02020603050405020304" pitchFamily="18" charset="0"/>
                  </a:rPr>
                  <a:t>3</a:t>
                </a:r>
                <a:r>
                  <a:rPr lang="en-US" sz="3800" dirty="0">
                    <a:solidFill>
                      <a:schemeClr val="dk1"/>
                    </a:solidFill>
                    <a:latin typeface="Times New Roman" panose="02020603050405020304" pitchFamily="18" charset="0"/>
                    <a:cs typeface="Times New Roman" panose="02020603050405020304" pitchFamily="18" charset="0"/>
                  </a:rPr>
                  <a:t>He</a:t>
                </a:r>
                <a:r>
                  <a:rPr lang="en-US" sz="3800" dirty="0" smtClean="0">
                    <a:solidFill>
                      <a:schemeClr val="dk1"/>
                    </a:solidFill>
                    <a:latin typeface="Times New Roman" panose="02020603050405020304" pitchFamily="18" charset="0"/>
                    <a:cs typeface="Times New Roman" panose="02020603050405020304" pitchFamily="18" charset="0"/>
                  </a:rPr>
                  <a:t>+</a:t>
                </a:r>
                <a14:m>
                  <m:oMath xmlns:m="http://schemas.openxmlformats.org/officeDocument/2006/math">
                    <m:r>
                      <m:rPr>
                        <m:sty m:val="p"/>
                      </m:rPr>
                      <a:rPr lang="en-US" sz="3800">
                        <a:solidFill>
                          <a:schemeClr val="dk1"/>
                        </a:solidFill>
                        <a:latin typeface="Cambria Math" panose="02040503050406030204" pitchFamily="18" charset="0"/>
                        <a:ea typeface="Cambria Math" panose="02040503050406030204" pitchFamily="18" charset="0"/>
                        <a:cs typeface="Times New Roman" panose="02020603050405020304" pitchFamily="18" charset="0"/>
                      </a:rPr>
                      <m:t>γ</m:t>
                    </m:r>
                  </m:oMath>
                </a14:m>
                <a:r>
                  <a:rPr lang="en-US" sz="3800" dirty="0">
                    <a:solidFill>
                      <a:schemeClr val="dk1"/>
                    </a:solidFill>
                    <a:latin typeface="Times New Roman" panose="02020603050405020304" pitchFamily="18" charset="0"/>
                    <a:cs typeface="Times New Roman" panose="02020603050405020304" pitchFamily="18" charset="0"/>
                  </a:rPr>
                  <a:t>)</a:t>
                </a:r>
                <a:r>
                  <a:rPr lang="en-US" sz="3800" baseline="30000" dirty="0">
                    <a:solidFill>
                      <a:schemeClr val="dk1"/>
                    </a:solidFill>
                    <a:latin typeface="Times New Roman" panose="02020603050405020304" pitchFamily="18" charset="0"/>
                    <a:cs typeface="Times New Roman" panose="02020603050405020304" pitchFamily="18" charset="0"/>
                  </a:rPr>
                  <a:t>9</a:t>
                </a:r>
                <a:r>
                  <a:rPr lang="en-US" sz="3800" baseline="30000" dirty="0" smtClean="0">
                    <a:solidFill>
                      <a:schemeClr val="dk1"/>
                    </a:solidFill>
                    <a:latin typeface="Times New Roman" panose="02020603050405020304" pitchFamily="18" charset="0"/>
                    <a:cs typeface="Times New Roman" panose="02020603050405020304" pitchFamily="18" charset="0"/>
                  </a:rPr>
                  <a:t>3</a:t>
                </a:r>
                <a:r>
                  <a:rPr lang="en-US" sz="3800" dirty="0" smtClean="0">
                    <a:solidFill>
                      <a:schemeClr val="dk1"/>
                    </a:solidFill>
                    <a:latin typeface="Times New Roman" panose="02020603050405020304" pitchFamily="18" charset="0"/>
                    <a:cs typeface="Times New Roman" panose="02020603050405020304" pitchFamily="18" charset="0"/>
                  </a:rPr>
                  <a:t>Zr</a:t>
                </a:r>
                <a:r>
                  <a:rPr lang="en-US" sz="3800" dirty="0">
                    <a:solidFill>
                      <a:schemeClr val="dk1"/>
                    </a:solidFill>
                    <a:latin typeface="Times New Roman" panose="02020603050405020304" pitchFamily="18" charset="0"/>
                    <a:cs typeface="Times New Roman" panose="02020603050405020304" pitchFamily="18" charset="0"/>
                  </a:rPr>
                  <a:t> is taken, </a:t>
                </a:r>
                <a:r>
                  <a:rPr lang="en-US" sz="3800" dirty="0" smtClean="0">
                    <a:solidFill>
                      <a:schemeClr val="dk1"/>
                    </a:solidFill>
                    <a:latin typeface="Times New Roman" panose="02020603050405020304" pitchFamily="18" charset="0"/>
                    <a:cs typeface="Times New Roman" panose="02020603050405020304" pitchFamily="18" charset="0"/>
                  </a:rPr>
                  <a:t>which has been run at 115 MeV/u in coincidence with S800 and GRETINA at NSCL.</a:t>
                </a:r>
                <a:r>
                  <a:rPr lang="en-US" sz="3800" baseline="30000" dirty="0">
                    <a:solidFill>
                      <a:schemeClr val="dk1"/>
                    </a:solidFill>
                    <a:latin typeface="Times New Roman" panose="02020603050405020304" pitchFamily="18" charset="0"/>
                    <a:cs typeface="Times New Roman" panose="02020603050405020304" pitchFamily="18" charset="0"/>
                  </a:rPr>
                  <a:t>3</a:t>
                </a:r>
                <a:endParaRPr lang="en-US" sz="3800" baseline="30000" dirty="0" smtClean="0">
                  <a:solidFill>
                    <a:schemeClr val="dk1"/>
                  </a:solidFill>
                  <a:latin typeface="Times New Roman" panose="02020603050405020304" pitchFamily="18" charset="0"/>
                  <a:cs typeface="Times New Roman" panose="02020603050405020304" pitchFamily="18" charset="0"/>
                </a:endParaRPr>
              </a:p>
              <a:p>
                <a:pPr marL="287338" indent="-287338">
                  <a:buFont typeface="Arial" panose="020B0604020202020204" pitchFamily="34" charset="0"/>
                  <a:buChar char="•"/>
                </a:pPr>
                <a:r>
                  <a:rPr lang="en-US" sz="4000" dirty="0" smtClean="0">
                    <a:solidFill>
                      <a:schemeClr val="dk1"/>
                    </a:solidFill>
                    <a:latin typeface="Times New Roman" panose="02020603050405020304" pitchFamily="18" charset="0"/>
                    <a:cs typeface="Times New Roman" panose="02020603050405020304" pitchFamily="18" charset="0"/>
                  </a:rPr>
                  <a:t>Using the particle-</a:t>
                </a:r>
                <a14:m>
                  <m:oMath xmlns:m="http://schemas.openxmlformats.org/officeDocument/2006/math">
                    <m:r>
                      <m:rPr>
                        <m:sty m:val="p"/>
                      </m:rPr>
                      <a:rPr lang="en-US" sz="4000">
                        <a:solidFill>
                          <a:schemeClr val="dk1"/>
                        </a:solidFill>
                        <a:latin typeface="Cambria Math" panose="02040503050406030204" pitchFamily="18" charset="0"/>
                        <a:ea typeface="Cambria Math" panose="02040503050406030204" pitchFamily="18" charset="0"/>
                        <a:cs typeface="Times New Roman" panose="02020603050405020304" pitchFamily="18" charset="0"/>
                      </a:rPr>
                      <m:t>γ</m:t>
                    </m:r>
                    <m:r>
                      <a:rPr lang="en-US" sz="4000" i="1">
                        <a:solidFill>
                          <a:schemeClr val="dk1"/>
                        </a:solidFill>
                        <a:latin typeface="Cambria Math" panose="02040503050406030204" pitchFamily="18" charset="0"/>
                        <a:ea typeface="Cambria Math" panose="02040503050406030204" pitchFamily="18" charset="0"/>
                        <a:cs typeface="Times New Roman" panose="02020603050405020304" pitchFamily="18" charset="0"/>
                      </a:rPr>
                      <m:t> </m:t>
                    </m:r>
                  </m:oMath>
                </a14:m>
                <a:r>
                  <a:rPr lang="en-US" sz="4000" dirty="0" smtClean="0">
                    <a:solidFill>
                      <a:schemeClr val="dk1"/>
                    </a:solidFill>
                    <a:latin typeface="Times New Roman" panose="02020603050405020304" pitchFamily="18" charset="0"/>
                    <a:cs typeface="Times New Roman" panose="02020603050405020304" pitchFamily="18" charset="0"/>
                  </a:rPr>
                  <a:t>coincidence data, the NLD of </a:t>
                </a:r>
                <a:r>
                  <a:rPr lang="en-US" sz="4000" baseline="30000" dirty="0" smtClean="0">
                    <a:solidFill>
                      <a:schemeClr val="dk1"/>
                    </a:solidFill>
                    <a:latin typeface="Times New Roman" panose="02020603050405020304" pitchFamily="18" charset="0"/>
                    <a:cs typeface="Times New Roman" panose="02020603050405020304" pitchFamily="18" charset="0"/>
                  </a:rPr>
                  <a:t>93</a:t>
                </a:r>
                <a:r>
                  <a:rPr lang="en-US" sz="4000" dirty="0" smtClean="0">
                    <a:solidFill>
                      <a:schemeClr val="dk1"/>
                    </a:solidFill>
                    <a:latin typeface="Times New Roman" panose="02020603050405020304" pitchFamily="18" charset="0"/>
                    <a:cs typeface="Times New Roman" panose="02020603050405020304" pitchFamily="18" charset="0"/>
                  </a:rPr>
                  <a:t>Zr, </a:t>
                </a:r>
                <a14:m>
                  <m:oMath xmlns:m="http://schemas.openxmlformats.org/officeDocument/2006/math">
                    <m:r>
                      <m:rPr>
                        <m:sty m:val="p"/>
                      </m:rPr>
                      <a:rPr lang="en-US" sz="4000">
                        <a:solidFill>
                          <a:schemeClr val="dk1"/>
                        </a:solidFill>
                        <a:latin typeface="Cambria Math" panose="02040503050406030204" pitchFamily="18" charset="0"/>
                        <a:ea typeface="Cambria Math" panose="02040503050406030204" pitchFamily="18" charset="0"/>
                        <a:cs typeface="Times New Roman" panose="02020603050405020304" pitchFamily="18" charset="0"/>
                      </a:rPr>
                      <m:t>γ</m:t>
                    </m:r>
                  </m:oMath>
                </a14:m>
                <a:r>
                  <a:rPr lang="en-US" sz="4000" dirty="0" smtClean="0">
                    <a:solidFill>
                      <a:schemeClr val="dk1"/>
                    </a:solidFill>
                    <a:latin typeface="Times New Roman" panose="02020603050405020304" pitchFamily="18" charset="0"/>
                    <a:cs typeface="Times New Roman" panose="02020603050405020304" pitchFamily="18" charset="0"/>
                  </a:rPr>
                  <a:t>SF </a:t>
                </a:r>
                <a:r>
                  <a:rPr lang="en-US" sz="4000" dirty="0">
                    <a:solidFill>
                      <a:schemeClr val="dk1"/>
                    </a:solidFill>
                    <a:latin typeface="Times New Roman" panose="02020603050405020304" pitchFamily="18" charset="0"/>
                    <a:cs typeface="Times New Roman" panose="02020603050405020304" pitchFamily="18" charset="0"/>
                  </a:rPr>
                  <a:t>of </a:t>
                </a:r>
                <a:r>
                  <a:rPr lang="en-US" sz="4000" baseline="30000" dirty="0" smtClean="0">
                    <a:solidFill>
                      <a:schemeClr val="dk1"/>
                    </a:solidFill>
                    <a:latin typeface="Times New Roman" panose="02020603050405020304" pitchFamily="18" charset="0"/>
                    <a:cs typeface="Times New Roman" panose="02020603050405020304" pitchFamily="18" charset="0"/>
                  </a:rPr>
                  <a:t>93</a:t>
                </a:r>
                <a:r>
                  <a:rPr lang="en-US" sz="4000" dirty="0" smtClean="0">
                    <a:solidFill>
                      <a:schemeClr val="dk1"/>
                    </a:solidFill>
                    <a:latin typeface="Times New Roman" panose="02020603050405020304" pitchFamily="18" charset="0"/>
                    <a:cs typeface="Times New Roman" panose="02020603050405020304" pitchFamily="18" charset="0"/>
                  </a:rPr>
                  <a:t>Zr, and (</a:t>
                </a:r>
                <a:r>
                  <a:rPr lang="en-US" sz="4000" dirty="0" err="1" smtClean="0">
                    <a:solidFill>
                      <a:schemeClr val="dk1"/>
                    </a:solidFill>
                    <a:latin typeface="Times New Roman" panose="02020603050405020304" pitchFamily="18" charset="0"/>
                    <a:cs typeface="Times New Roman" panose="02020603050405020304" pitchFamily="18" charset="0"/>
                  </a:rPr>
                  <a:t>n,γ</a:t>
                </a:r>
                <a:r>
                  <a:rPr lang="en-US" sz="4000" dirty="0" smtClean="0">
                    <a:solidFill>
                      <a:schemeClr val="dk1"/>
                    </a:solidFill>
                    <a:latin typeface="Times New Roman" panose="02020603050405020304" pitchFamily="18" charset="0"/>
                    <a:cs typeface="Times New Roman" panose="02020603050405020304" pitchFamily="18" charset="0"/>
                  </a:rPr>
                  <a:t>) </a:t>
                </a:r>
                <a:r>
                  <a:rPr lang="en-US" sz="4000" dirty="0">
                    <a:solidFill>
                      <a:schemeClr val="dk1"/>
                    </a:solidFill>
                    <a:latin typeface="Times New Roman" panose="02020603050405020304" pitchFamily="18" charset="0"/>
                    <a:cs typeface="Times New Roman" panose="02020603050405020304" pitchFamily="18" charset="0"/>
                  </a:rPr>
                  <a:t>cross sections </a:t>
                </a:r>
                <a:r>
                  <a:rPr lang="en-US" sz="4000" dirty="0" smtClean="0">
                    <a:solidFill>
                      <a:schemeClr val="dk1"/>
                    </a:solidFill>
                    <a:latin typeface="Times New Roman" panose="02020603050405020304" pitchFamily="18" charset="0"/>
                    <a:cs typeface="Times New Roman" panose="02020603050405020304" pitchFamily="18" charset="0"/>
                  </a:rPr>
                  <a:t>of </a:t>
                </a:r>
                <a:r>
                  <a:rPr lang="en-US" sz="4000" baseline="30000" dirty="0" smtClean="0">
                    <a:solidFill>
                      <a:schemeClr val="dk1"/>
                    </a:solidFill>
                    <a:latin typeface="Times New Roman" panose="02020603050405020304" pitchFamily="18" charset="0"/>
                    <a:cs typeface="Times New Roman" panose="02020603050405020304" pitchFamily="18" charset="0"/>
                  </a:rPr>
                  <a:t>92</a:t>
                </a:r>
                <a:r>
                  <a:rPr lang="en-US" sz="4000" dirty="0" smtClean="0">
                    <a:solidFill>
                      <a:schemeClr val="dk1"/>
                    </a:solidFill>
                    <a:latin typeface="Times New Roman" panose="02020603050405020304" pitchFamily="18" charset="0"/>
                    <a:cs typeface="Times New Roman" panose="02020603050405020304" pitchFamily="18" charset="0"/>
                  </a:rPr>
                  <a:t>Zr are extracted with </a:t>
                </a:r>
                <a:r>
                  <a:rPr lang="en-US" sz="4000" dirty="0">
                    <a:solidFill>
                      <a:schemeClr val="dk1"/>
                    </a:solidFill>
                    <a:latin typeface="Times New Roman" panose="02020603050405020304" pitchFamily="18" charset="0"/>
                    <a:cs typeface="Times New Roman" panose="02020603050405020304" pitchFamily="18" charset="0"/>
                  </a:rPr>
                  <a:t>the </a:t>
                </a:r>
                <a:r>
                  <a:rPr lang="en-US" sz="4000" dirty="0" smtClean="0">
                    <a:solidFill>
                      <a:schemeClr val="dk1"/>
                    </a:solidFill>
                    <a:latin typeface="Times New Roman" panose="02020603050405020304" pitchFamily="18" charset="0"/>
                    <a:cs typeface="Times New Roman" panose="02020603050405020304" pitchFamily="18" charset="0"/>
                  </a:rPr>
                  <a:t>Oslo method package and the TALYS reaction code.</a:t>
                </a:r>
                <a:r>
                  <a:rPr lang="en-US" sz="4000" baseline="30000" dirty="0" smtClean="0">
                    <a:solidFill>
                      <a:schemeClr val="dk1"/>
                    </a:solidFill>
                    <a:latin typeface="Times New Roman" panose="02020603050405020304" pitchFamily="18" charset="0"/>
                    <a:cs typeface="Times New Roman" panose="02020603050405020304" pitchFamily="18" charset="0"/>
                  </a:rPr>
                  <a:t>1,4,5,6,7</a:t>
                </a:r>
                <a:endParaRPr lang="en-US" sz="3800" baseline="30000" dirty="0" smtClean="0">
                  <a:solidFill>
                    <a:schemeClr val="dk1"/>
                  </a:solidFill>
                  <a:latin typeface="Times New Roman" panose="02020603050405020304" pitchFamily="18" charset="0"/>
                  <a:cs typeface="Times New Roman" panose="02020603050405020304" pitchFamily="18" charset="0"/>
                </a:endParaRPr>
              </a:p>
              <a:p>
                <a:pPr marL="287338" indent="-287338">
                  <a:buFont typeface="Arial" panose="020B0604020202020204" pitchFamily="34" charset="0"/>
                  <a:buChar char="•"/>
                </a:pPr>
                <a:endParaRPr lang="en-US" sz="3400" dirty="0" smtClean="0">
                  <a:solidFill>
                    <a:schemeClr val="dk1"/>
                  </a:solidFill>
                  <a:latin typeface="Times New Roman" panose="02020603050405020304" pitchFamily="18" charset="0"/>
                  <a:cs typeface="Times New Roman" panose="02020603050405020304" pitchFamily="18" charset="0"/>
                </a:endParaRPr>
              </a:p>
            </p:txBody>
          </p:sp>
        </mc:Choice>
        <mc:Fallback xmlns="">
          <p:sp>
            <p:nvSpPr>
              <p:cNvPr id="256" name="TextBox 255"/>
              <p:cNvSpPr txBox="1">
                <a:spLocks noRot="1" noChangeAspect="1" noMove="1" noResize="1" noEditPoints="1" noAdjustHandles="1" noChangeArrowheads="1" noChangeShapeType="1" noTextEdit="1"/>
              </p:cNvSpPr>
              <p:nvPr/>
            </p:nvSpPr>
            <p:spPr>
              <a:xfrm>
                <a:off x="10027441" y="5716631"/>
                <a:ext cx="13211191" cy="4216539"/>
              </a:xfrm>
              <a:prstGeom prst="rect">
                <a:avLst/>
              </a:prstGeom>
              <a:blipFill>
                <a:blip r:embed="rId10"/>
                <a:stretch>
                  <a:fillRect l="-1477" t="-2460" r="-2215"/>
                </a:stretch>
              </a:blipFill>
            </p:spPr>
            <p:txBody>
              <a:bodyPr/>
              <a:lstStyle/>
              <a:p>
                <a:r>
                  <a:rPr lang="en-US">
                    <a:noFill/>
                  </a:rPr>
                  <a:t> </a:t>
                </a:r>
              </a:p>
            </p:txBody>
          </p:sp>
        </mc:Fallback>
      </mc:AlternateContent>
      <p:sp>
        <p:nvSpPr>
          <p:cNvPr id="272" name="TextBox 271"/>
          <p:cNvSpPr txBox="1"/>
          <p:nvPr/>
        </p:nvSpPr>
        <p:spPr>
          <a:xfrm>
            <a:off x="10141035" y="26801837"/>
            <a:ext cx="9121634" cy="6740307"/>
          </a:xfrm>
          <a:prstGeom prst="rect">
            <a:avLst/>
          </a:prstGeom>
          <a:noFill/>
        </p:spPr>
        <p:txBody>
          <a:bodyPr wrap="square" rtlCol="0">
            <a:spAutoFit/>
          </a:bodyPr>
          <a:lstStyle/>
          <a:p>
            <a:pPr marL="287338" indent="-287338">
              <a:buFont typeface="Arial" panose="020B0604020202020204" pitchFamily="34" charset="0"/>
              <a:buChar char="•"/>
            </a:pPr>
            <a:r>
              <a:rPr lang="en-US" sz="3600" dirty="0" smtClean="0">
                <a:solidFill>
                  <a:schemeClr val="dk1"/>
                </a:solidFill>
                <a:latin typeface="Times New Roman" panose="02020603050405020304" pitchFamily="18" charset="0"/>
                <a:cs typeface="Times New Roman" panose="02020603050405020304" pitchFamily="18" charset="0"/>
              </a:rPr>
              <a:t>The extracted </a:t>
            </a:r>
            <a:r>
              <a:rPr lang="en-US" sz="3600" dirty="0">
                <a:solidFill>
                  <a:schemeClr val="dk1"/>
                </a:solidFill>
                <a:latin typeface="Times New Roman" panose="02020603050405020304" pitchFamily="18" charset="0"/>
                <a:cs typeface="Times New Roman" panose="02020603050405020304" pitchFamily="18" charset="0"/>
              </a:rPr>
              <a:t> </a:t>
            </a:r>
            <a:r>
              <a:rPr lang="en-US" sz="3600" baseline="30000" dirty="0">
                <a:solidFill>
                  <a:schemeClr val="dk1"/>
                </a:solidFill>
                <a:latin typeface="Times New Roman" panose="02020603050405020304" pitchFamily="18" charset="0"/>
                <a:cs typeface="Times New Roman" panose="02020603050405020304" pitchFamily="18" charset="0"/>
              </a:rPr>
              <a:t>92</a:t>
            </a:r>
            <a:r>
              <a:rPr lang="en-US" sz="3600" dirty="0">
                <a:solidFill>
                  <a:schemeClr val="dk1"/>
                </a:solidFill>
                <a:latin typeface="Times New Roman" panose="02020603050405020304" pitchFamily="18" charset="0"/>
                <a:cs typeface="Times New Roman" panose="02020603050405020304" pitchFamily="18" charset="0"/>
              </a:rPr>
              <a:t>Zr(</a:t>
            </a:r>
            <a:r>
              <a:rPr lang="en-US" sz="3600" dirty="0" err="1">
                <a:solidFill>
                  <a:schemeClr val="dk1"/>
                </a:solidFill>
                <a:latin typeface="Times New Roman" panose="02020603050405020304" pitchFamily="18" charset="0"/>
                <a:cs typeface="Times New Roman" panose="02020603050405020304" pitchFamily="18" charset="0"/>
              </a:rPr>
              <a:t>n,γ</a:t>
            </a:r>
            <a:r>
              <a:rPr lang="en-US" sz="3600" dirty="0">
                <a:solidFill>
                  <a:schemeClr val="dk1"/>
                </a:solidFill>
                <a:latin typeface="Times New Roman" panose="02020603050405020304" pitchFamily="18" charset="0"/>
                <a:cs typeface="Times New Roman" panose="02020603050405020304" pitchFamily="18" charset="0"/>
              </a:rPr>
              <a:t>)</a:t>
            </a:r>
            <a:r>
              <a:rPr lang="en-US" sz="3600" baseline="30000" dirty="0">
                <a:solidFill>
                  <a:schemeClr val="dk1"/>
                </a:solidFill>
                <a:latin typeface="Times New Roman" panose="02020603050405020304" pitchFamily="18" charset="0"/>
                <a:cs typeface="Times New Roman" panose="02020603050405020304" pitchFamily="18" charset="0"/>
              </a:rPr>
              <a:t>93</a:t>
            </a:r>
            <a:r>
              <a:rPr lang="en-US" sz="3600" dirty="0">
                <a:solidFill>
                  <a:schemeClr val="dk1"/>
                </a:solidFill>
                <a:latin typeface="Times New Roman" panose="02020603050405020304" pitchFamily="18" charset="0"/>
                <a:cs typeface="Times New Roman" panose="02020603050405020304" pitchFamily="18" charset="0"/>
              </a:rPr>
              <a:t>Zr </a:t>
            </a:r>
            <a:r>
              <a:rPr lang="en-US" sz="3600" dirty="0" smtClean="0">
                <a:solidFill>
                  <a:schemeClr val="dk1"/>
                </a:solidFill>
                <a:latin typeface="Times New Roman" panose="02020603050405020304" pitchFamily="18" charset="0"/>
                <a:cs typeface="Times New Roman" panose="02020603050405020304" pitchFamily="18" charset="0"/>
              </a:rPr>
              <a:t>cross sections from the CE-Oslo method are consistent with the known experimentally measured cross sections.</a:t>
            </a:r>
          </a:p>
          <a:p>
            <a:pPr marL="287338" indent="-287338">
              <a:buFont typeface="Arial" panose="020B0604020202020204" pitchFamily="34" charset="0"/>
              <a:buChar char="•"/>
            </a:pPr>
            <a:r>
              <a:rPr lang="en-US" sz="3600" dirty="0" smtClean="0">
                <a:solidFill>
                  <a:schemeClr val="dk1"/>
                </a:solidFill>
                <a:latin typeface="Times New Roman" panose="02020603050405020304" pitchFamily="18" charset="0"/>
                <a:cs typeface="Times New Roman" panose="02020603050405020304" pitchFamily="18" charset="0"/>
              </a:rPr>
              <a:t>This is the first time that:</a:t>
            </a:r>
          </a:p>
          <a:p>
            <a:pPr marL="627063" lvl="1" indent="-287338">
              <a:buFont typeface="Arial" panose="020B0604020202020204" pitchFamily="34" charset="0"/>
              <a:buChar char="•"/>
            </a:pPr>
            <a:r>
              <a:rPr lang="en-US" sz="3600" baseline="30000" dirty="0">
                <a:solidFill>
                  <a:schemeClr val="dk1"/>
                </a:solidFill>
                <a:latin typeface="Times New Roman" panose="02020603050405020304" pitchFamily="18" charset="0"/>
                <a:cs typeface="Times New Roman" panose="02020603050405020304" pitchFamily="18" charset="0"/>
              </a:rPr>
              <a:t>92</a:t>
            </a:r>
            <a:r>
              <a:rPr lang="en-US" sz="3600" dirty="0">
                <a:solidFill>
                  <a:schemeClr val="dk1"/>
                </a:solidFill>
                <a:latin typeface="Times New Roman" panose="02020603050405020304" pitchFamily="18" charset="0"/>
                <a:cs typeface="Times New Roman" panose="02020603050405020304" pitchFamily="18" charset="0"/>
              </a:rPr>
              <a:t>Zr(</a:t>
            </a:r>
            <a:r>
              <a:rPr lang="en-US" sz="3600" dirty="0" err="1">
                <a:solidFill>
                  <a:schemeClr val="dk1"/>
                </a:solidFill>
                <a:latin typeface="Times New Roman" panose="02020603050405020304" pitchFamily="18" charset="0"/>
                <a:cs typeface="Times New Roman" panose="02020603050405020304" pitchFamily="18" charset="0"/>
              </a:rPr>
              <a:t>n,γ</a:t>
            </a:r>
            <a:r>
              <a:rPr lang="en-US" sz="3600" dirty="0">
                <a:solidFill>
                  <a:schemeClr val="dk1"/>
                </a:solidFill>
                <a:latin typeface="Times New Roman" panose="02020603050405020304" pitchFamily="18" charset="0"/>
                <a:cs typeface="Times New Roman" panose="02020603050405020304" pitchFamily="18" charset="0"/>
              </a:rPr>
              <a:t>)</a:t>
            </a:r>
            <a:r>
              <a:rPr lang="en-US" sz="3600" baseline="30000" dirty="0">
                <a:solidFill>
                  <a:schemeClr val="dk1"/>
                </a:solidFill>
                <a:latin typeface="Times New Roman" panose="02020603050405020304" pitchFamily="18" charset="0"/>
                <a:cs typeface="Times New Roman" panose="02020603050405020304" pitchFamily="18" charset="0"/>
              </a:rPr>
              <a:t>93</a:t>
            </a:r>
            <a:r>
              <a:rPr lang="en-US" sz="3600" dirty="0">
                <a:solidFill>
                  <a:schemeClr val="dk1"/>
                </a:solidFill>
                <a:latin typeface="Times New Roman" panose="02020603050405020304" pitchFamily="18" charset="0"/>
                <a:cs typeface="Times New Roman" panose="02020603050405020304" pitchFamily="18" charset="0"/>
              </a:rPr>
              <a:t>Zr cross sections are measured using the Oslo Method.</a:t>
            </a:r>
          </a:p>
          <a:p>
            <a:pPr marL="627063" lvl="1" indent="-287338">
              <a:buFont typeface="Arial" panose="020B0604020202020204" pitchFamily="34" charset="0"/>
              <a:buChar char="•"/>
            </a:pPr>
            <a:r>
              <a:rPr lang="en-US" sz="3600" dirty="0">
                <a:solidFill>
                  <a:schemeClr val="dk1"/>
                </a:solidFill>
                <a:latin typeface="Times New Roman" panose="02020603050405020304" pitchFamily="18" charset="0"/>
                <a:cs typeface="Times New Roman" panose="02020603050405020304" pitchFamily="18" charset="0"/>
              </a:rPr>
              <a:t>The CE-Oslo method is applied to constrain the (</a:t>
            </a:r>
            <a:r>
              <a:rPr lang="en-US" sz="3600" dirty="0" err="1" smtClean="0">
                <a:solidFill>
                  <a:schemeClr val="dk1"/>
                </a:solidFill>
                <a:latin typeface="Times New Roman" panose="02020603050405020304" pitchFamily="18" charset="0"/>
                <a:cs typeface="Times New Roman" panose="02020603050405020304" pitchFamily="18" charset="0"/>
              </a:rPr>
              <a:t>n,γ</a:t>
            </a:r>
            <a:r>
              <a:rPr lang="en-US" sz="3600" dirty="0" smtClean="0">
                <a:solidFill>
                  <a:schemeClr val="dk1"/>
                </a:solidFill>
                <a:latin typeface="Times New Roman" panose="02020603050405020304" pitchFamily="18" charset="0"/>
                <a:cs typeface="Times New Roman" panose="02020603050405020304" pitchFamily="18" charset="0"/>
              </a:rPr>
              <a:t>) </a:t>
            </a:r>
            <a:r>
              <a:rPr lang="en-US" sz="3600" dirty="0">
                <a:solidFill>
                  <a:schemeClr val="dk1"/>
                </a:solidFill>
                <a:latin typeface="Times New Roman" panose="02020603050405020304" pitchFamily="18" charset="0"/>
                <a:cs typeface="Times New Roman" panose="02020603050405020304" pitchFamily="18" charset="0"/>
              </a:rPr>
              <a:t>cross sections.</a:t>
            </a:r>
          </a:p>
          <a:p>
            <a:pPr marL="627063" lvl="1" indent="-287338">
              <a:buFont typeface="Arial" panose="020B0604020202020204" pitchFamily="34" charset="0"/>
              <a:buChar char="•"/>
            </a:pPr>
            <a:r>
              <a:rPr lang="en-US" sz="3600" dirty="0">
                <a:solidFill>
                  <a:schemeClr val="dk1"/>
                </a:solidFill>
                <a:latin typeface="Times New Roman" panose="02020603050405020304" pitchFamily="18" charset="0"/>
                <a:cs typeface="Times New Roman" panose="02020603050405020304" pitchFamily="18" charset="0"/>
              </a:rPr>
              <a:t>The Oslo method is applied to constrain (</a:t>
            </a:r>
            <a:r>
              <a:rPr lang="en-US" sz="3600" dirty="0" err="1" smtClean="0">
                <a:solidFill>
                  <a:schemeClr val="dk1"/>
                </a:solidFill>
                <a:latin typeface="Times New Roman" panose="02020603050405020304" pitchFamily="18" charset="0"/>
                <a:cs typeface="Times New Roman" panose="02020603050405020304" pitchFamily="18" charset="0"/>
              </a:rPr>
              <a:t>n,γ</a:t>
            </a:r>
            <a:r>
              <a:rPr lang="en-US" sz="3600" dirty="0" smtClean="0">
                <a:solidFill>
                  <a:schemeClr val="dk1"/>
                </a:solidFill>
                <a:latin typeface="Times New Roman" panose="02020603050405020304" pitchFamily="18" charset="0"/>
                <a:cs typeface="Times New Roman" panose="02020603050405020304" pitchFamily="18" charset="0"/>
              </a:rPr>
              <a:t>) </a:t>
            </a:r>
            <a:r>
              <a:rPr lang="en-US" sz="3600" dirty="0">
                <a:solidFill>
                  <a:schemeClr val="dk1"/>
                </a:solidFill>
                <a:latin typeface="Times New Roman" panose="02020603050405020304" pitchFamily="18" charset="0"/>
                <a:cs typeface="Times New Roman" panose="02020603050405020304" pitchFamily="18" charset="0"/>
              </a:rPr>
              <a:t>cross sections using the GRETINA </a:t>
            </a:r>
            <a:r>
              <a:rPr lang="en-US" sz="3600" dirty="0" smtClean="0">
                <a:solidFill>
                  <a:schemeClr val="dk1"/>
                </a:solidFill>
                <a:latin typeface="Times New Roman" panose="02020603050405020304" pitchFamily="18" charset="0"/>
                <a:cs typeface="Times New Roman" panose="02020603050405020304" pitchFamily="18" charset="0"/>
              </a:rPr>
              <a:t>γ-coincidence </a:t>
            </a:r>
            <a:r>
              <a:rPr lang="en-US" sz="3600" dirty="0">
                <a:solidFill>
                  <a:schemeClr val="dk1"/>
                </a:solidFill>
                <a:latin typeface="Times New Roman" panose="02020603050405020304" pitchFamily="18" charset="0"/>
                <a:cs typeface="Times New Roman" panose="02020603050405020304" pitchFamily="18" charset="0"/>
              </a:rPr>
              <a:t>data with S800</a:t>
            </a:r>
            <a:r>
              <a:rPr lang="en-US" sz="3600" dirty="0" smtClean="0">
                <a:solidFill>
                  <a:schemeClr val="dk1"/>
                </a:solidFill>
                <a:latin typeface="Times New Roman" panose="02020603050405020304" pitchFamily="18" charset="0"/>
                <a:cs typeface="Times New Roman" panose="02020603050405020304" pitchFamily="18" charset="0"/>
              </a:rPr>
              <a:t>.</a:t>
            </a:r>
            <a:endParaRPr lang="en-US" sz="3600" dirty="0">
              <a:solidFill>
                <a:schemeClr val="dk1"/>
              </a:solidFill>
              <a:latin typeface="Times New Roman" panose="02020603050405020304" pitchFamily="18" charset="0"/>
              <a:cs typeface="Times New Roman" panose="02020603050405020304" pitchFamily="18" charset="0"/>
            </a:endParaRPr>
          </a:p>
        </p:txBody>
      </p:sp>
      <p:sp>
        <p:nvSpPr>
          <p:cNvPr id="273" name="TextBox 272"/>
          <p:cNvSpPr txBox="1"/>
          <p:nvPr/>
        </p:nvSpPr>
        <p:spPr>
          <a:xfrm>
            <a:off x="19860484" y="26495949"/>
            <a:ext cx="9254877" cy="3323987"/>
          </a:xfrm>
          <a:prstGeom prst="rect">
            <a:avLst/>
          </a:prstGeom>
          <a:noFill/>
        </p:spPr>
        <p:txBody>
          <a:bodyPr wrap="square" rtlCol="0">
            <a:spAutoFit/>
          </a:bodyPr>
          <a:lstStyle/>
          <a:p>
            <a:r>
              <a:rPr lang="en-US" sz="3000" dirty="0">
                <a:solidFill>
                  <a:schemeClr val="dk1"/>
                </a:solidFill>
                <a:latin typeface="Times New Roman" panose="02020603050405020304" pitchFamily="18" charset="0"/>
                <a:cs typeface="Times New Roman" panose="02020603050405020304" pitchFamily="18" charset="0"/>
              </a:rPr>
              <a:t>I would like to thank </a:t>
            </a:r>
            <a:r>
              <a:rPr lang="en-US" sz="3000" dirty="0" smtClean="0">
                <a:solidFill>
                  <a:schemeClr val="dk1"/>
                </a:solidFill>
                <a:latin typeface="Times New Roman" panose="02020603050405020304" pitchFamily="18" charset="0"/>
                <a:cs typeface="Times New Roman" panose="02020603050405020304" pitchFamily="18" charset="0"/>
              </a:rPr>
              <a:t>my Ph.D. advisor Prof</a:t>
            </a:r>
            <a:r>
              <a:rPr lang="en-US" sz="3000" dirty="0">
                <a:solidFill>
                  <a:schemeClr val="dk1"/>
                </a:solidFill>
                <a:latin typeface="Times New Roman" panose="02020603050405020304" pitchFamily="18" charset="0"/>
                <a:cs typeface="Times New Roman" panose="02020603050405020304" pitchFamily="18" charset="0"/>
              </a:rPr>
              <a:t>. Remco Zegers for his guidance and our Charge-Exchange group for their support, Prof. Artemis Spyrou </a:t>
            </a:r>
            <a:r>
              <a:rPr lang="en-US" sz="3000" dirty="0" smtClean="0">
                <a:solidFill>
                  <a:schemeClr val="dk1"/>
                </a:solidFill>
                <a:latin typeface="Times New Roman" panose="02020603050405020304" pitchFamily="18" charset="0"/>
                <a:cs typeface="Times New Roman" panose="02020603050405020304" pitchFamily="18" charset="0"/>
              </a:rPr>
              <a:t>and </a:t>
            </a:r>
            <a:r>
              <a:rPr lang="en-US" sz="3000" dirty="0">
                <a:solidFill>
                  <a:schemeClr val="dk1"/>
                </a:solidFill>
                <a:latin typeface="Times New Roman" panose="02020603050405020304" pitchFamily="18" charset="0"/>
                <a:cs typeface="Times New Roman" panose="02020603050405020304" pitchFamily="18" charset="0"/>
              </a:rPr>
              <a:t>her </a:t>
            </a:r>
            <a:r>
              <a:rPr lang="en-US" sz="3000" dirty="0" err="1">
                <a:solidFill>
                  <a:schemeClr val="dk1"/>
                </a:solidFill>
                <a:latin typeface="Times New Roman" panose="02020603050405020304" pitchFamily="18" charset="0"/>
                <a:cs typeface="Times New Roman" panose="02020603050405020304" pitchFamily="18" charset="0"/>
              </a:rPr>
              <a:t>SuN</a:t>
            </a:r>
            <a:r>
              <a:rPr lang="en-US" sz="3000" dirty="0">
                <a:solidFill>
                  <a:schemeClr val="dk1"/>
                </a:solidFill>
                <a:latin typeface="Times New Roman" panose="02020603050405020304" pitchFamily="18" charset="0"/>
                <a:cs typeface="Times New Roman" panose="02020603050405020304" pitchFamily="18" charset="0"/>
              </a:rPr>
              <a:t> group for </a:t>
            </a:r>
            <a:r>
              <a:rPr lang="en-US" sz="3000" dirty="0" smtClean="0">
                <a:solidFill>
                  <a:schemeClr val="dk1"/>
                </a:solidFill>
                <a:latin typeface="Times New Roman" panose="02020603050405020304" pitchFamily="18" charset="0"/>
                <a:cs typeface="Times New Roman" panose="02020603050405020304" pitchFamily="18" charset="0"/>
              </a:rPr>
              <a:t>providing details and </a:t>
            </a:r>
            <a:r>
              <a:rPr lang="en-US" sz="3000" dirty="0">
                <a:solidFill>
                  <a:schemeClr val="dk1"/>
                </a:solidFill>
                <a:latin typeface="Times New Roman" panose="02020603050405020304" pitchFamily="18" charset="0"/>
                <a:cs typeface="Times New Roman" panose="02020603050405020304" pitchFamily="18" charset="0"/>
              </a:rPr>
              <a:t>the NSF for providing funding to make this possible. This work is supported by the National Science Foundation PHY-2209429, “Windows on the Universe: Nuclear Astrophysics at the </a:t>
            </a:r>
            <a:r>
              <a:rPr lang="en-US" sz="3000" dirty="0" smtClean="0">
                <a:solidFill>
                  <a:schemeClr val="dk1"/>
                </a:solidFill>
                <a:latin typeface="Times New Roman" panose="02020603050405020304" pitchFamily="18" charset="0"/>
                <a:cs typeface="Times New Roman" panose="02020603050405020304" pitchFamily="18" charset="0"/>
              </a:rPr>
              <a:t>FRIB”.</a:t>
            </a:r>
            <a:endParaRPr lang="en-US" sz="3000" dirty="0">
              <a:solidFill>
                <a:schemeClr val="dk1"/>
              </a:solidFill>
              <a:latin typeface="Times New Roman" panose="02020603050405020304" pitchFamily="18" charset="0"/>
              <a:cs typeface="Times New Roman" panose="02020603050405020304" pitchFamily="18" charset="0"/>
            </a:endParaRPr>
          </a:p>
        </p:txBody>
      </p:sp>
      <p:sp>
        <p:nvSpPr>
          <p:cNvPr id="275" name="TextBox 274"/>
          <p:cNvSpPr txBox="1"/>
          <p:nvPr/>
        </p:nvSpPr>
        <p:spPr>
          <a:xfrm>
            <a:off x="19887100" y="31332313"/>
            <a:ext cx="9216350" cy="3046988"/>
          </a:xfrm>
          <a:prstGeom prst="rect">
            <a:avLst/>
          </a:prstGeom>
          <a:noFill/>
        </p:spPr>
        <p:txBody>
          <a:bodyPr wrap="square" rtlCol="0">
            <a:spAutoFit/>
          </a:bodyPr>
          <a:lstStyle/>
          <a:p>
            <a:r>
              <a:rPr lang="en-US" sz="2400" dirty="0">
                <a:solidFill>
                  <a:schemeClr val="dk1"/>
                </a:solidFill>
                <a:latin typeface="Times New Roman" panose="02020603050405020304" pitchFamily="18" charset="0"/>
                <a:cs typeface="Times New Roman" panose="02020603050405020304" pitchFamily="18" charset="0"/>
              </a:rPr>
              <a:t>[1] </a:t>
            </a:r>
            <a:r>
              <a:rPr lang="en-US" sz="2400" dirty="0" err="1">
                <a:solidFill>
                  <a:schemeClr val="dk1"/>
                </a:solidFill>
                <a:latin typeface="Times New Roman" panose="02020603050405020304" pitchFamily="18" charset="0"/>
                <a:cs typeface="Times New Roman" panose="02020603050405020304" pitchFamily="18" charset="0"/>
              </a:rPr>
              <a:t>M.Guttormsen</a:t>
            </a:r>
            <a:r>
              <a:rPr lang="en-US" sz="2400" dirty="0">
                <a:solidFill>
                  <a:schemeClr val="dk1"/>
                </a:solidFill>
                <a:latin typeface="Times New Roman" panose="02020603050405020304" pitchFamily="18" charset="0"/>
                <a:cs typeface="Times New Roman" panose="02020603050405020304" pitchFamily="18" charset="0"/>
              </a:rPr>
              <a:t>, </a:t>
            </a:r>
            <a:r>
              <a:rPr lang="en-US" sz="2400" dirty="0" err="1">
                <a:solidFill>
                  <a:schemeClr val="dk1"/>
                </a:solidFill>
                <a:latin typeface="Times New Roman" panose="02020603050405020304" pitchFamily="18" charset="0"/>
                <a:cs typeface="Times New Roman" panose="02020603050405020304" pitchFamily="18" charset="0"/>
              </a:rPr>
              <a:t>Nucl</a:t>
            </a:r>
            <a:r>
              <a:rPr lang="en-US" sz="2400" dirty="0">
                <a:solidFill>
                  <a:schemeClr val="dk1"/>
                </a:solidFill>
                <a:latin typeface="Times New Roman" panose="02020603050405020304" pitchFamily="18" charset="0"/>
                <a:cs typeface="Times New Roman" panose="02020603050405020304" pitchFamily="18" charset="0"/>
              </a:rPr>
              <a:t>. </a:t>
            </a:r>
            <a:r>
              <a:rPr lang="en-US" sz="2400" dirty="0" err="1">
                <a:solidFill>
                  <a:schemeClr val="dk1"/>
                </a:solidFill>
                <a:latin typeface="Times New Roman" panose="02020603050405020304" pitchFamily="18" charset="0"/>
                <a:cs typeface="Times New Roman" panose="02020603050405020304" pitchFamily="18" charset="0"/>
              </a:rPr>
              <a:t>Instrum</a:t>
            </a:r>
            <a:r>
              <a:rPr lang="en-US" sz="2400" dirty="0">
                <a:solidFill>
                  <a:schemeClr val="dk1"/>
                </a:solidFill>
                <a:latin typeface="Times New Roman" panose="02020603050405020304" pitchFamily="18" charset="0"/>
                <a:cs typeface="Times New Roman" panose="02020603050405020304" pitchFamily="18" charset="0"/>
              </a:rPr>
              <a:t>. Methods Phys. </a:t>
            </a:r>
            <a:r>
              <a:rPr lang="en-US" sz="2400" dirty="0" err="1" smtClean="0">
                <a:solidFill>
                  <a:schemeClr val="dk1"/>
                </a:solidFill>
                <a:latin typeface="Times New Roman" panose="02020603050405020304" pitchFamily="18" charset="0"/>
                <a:cs typeface="Times New Roman" panose="02020603050405020304" pitchFamily="18" charset="0"/>
              </a:rPr>
              <a:t>Res.A</a:t>
            </a:r>
            <a:r>
              <a:rPr lang="en-US" sz="2400" dirty="0" smtClean="0">
                <a:solidFill>
                  <a:schemeClr val="dk1"/>
                </a:solidFill>
                <a:latin typeface="Times New Roman" panose="02020603050405020304" pitchFamily="18" charset="0"/>
                <a:cs typeface="Times New Roman" panose="02020603050405020304" pitchFamily="18" charset="0"/>
              </a:rPr>
              <a:t> 255  </a:t>
            </a:r>
            <a:r>
              <a:rPr lang="en-US" sz="2400" dirty="0">
                <a:solidFill>
                  <a:schemeClr val="dk1"/>
                </a:solidFill>
                <a:latin typeface="Times New Roman" panose="02020603050405020304" pitchFamily="18" charset="0"/>
                <a:cs typeface="Times New Roman" panose="02020603050405020304" pitchFamily="18" charset="0"/>
              </a:rPr>
              <a:t>(1987)</a:t>
            </a:r>
          </a:p>
          <a:p>
            <a:r>
              <a:rPr lang="en-US" sz="2400" dirty="0">
                <a:solidFill>
                  <a:schemeClr val="dk1"/>
                </a:solidFill>
                <a:latin typeface="Times New Roman" panose="02020603050405020304" pitchFamily="18" charset="0"/>
                <a:cs typeface="Times New Roman" panose="02020603050405020304" pitchFamily="18" charset="0"/>
              </a:rPr>
              <a:t>[2] A. Spyrou et al., Phys. Rev. Lett. 113, 232502 (2014)</a:t>
            </a:r>
          </a:p>
          <a:p>
            <a:r>
              <a:rPr lang="en-US" sz="2400" dirty="0" smtClean="0">
                <a:solidFill>
                  <a:schemeClr val="dk1"/>
                </a:solidFill>
                <a:latin typeface="Times New Roman" panose="02020603050405020304" pitchFamily="18" charset="0"/>
                <a:cs typeface="Times New Roman" panose="02020603050405020304" pitchFamily="18" charset="0"/>
              </a:rPr>
              <a:t>[</a:t>
            </a:r>
            <a:r>
              <a:rPr lang="en-US" sz="2400" dirty="0">
                <a:solidFill>
                  <a:schemeClr val="dk1"/>
                </a:solidFill>
                <a:latin typeface="Times New Roman" panose="02020603050405020304" pitchFamily="18" charset="0"/>
                <a:cs typeface="Times New Roman" panose="02020603050405020304" pitchFamily="18" charset="0"/>
              </a:rPr>
              <a:t>3</a:t>
            </a:r>
            <a:r>
              <a:rPr lang="en-US" sz="2400" dirty="0" smtClean="0">
                <a:solidFill>
                  <a:schemeClr val="dk1"/>
                </a:solidFill>
                <a:latin typeface="Times New Roman" panose="02020603050405020304" pitchFamily="18" charset="0"/>
                <a:cs typeface="Times New Roman" panose="02020603050405020304" pitchFamily="18" charset="0"/>
              </a:rPr>
              <a:t>]</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B.Gao</a:t>
            </a:r>
            <a:r>
              <a:rPr lang="en-US" altLang="en-US" sz="2400" dirty="0">
                <a:latin typeface="Times New Roman" panose="02020603050405020304" pitchFamily="18" charset="0"/>
                <a:cs typeface="Times New Roman" panose="02020603050405020304" pitchFamily="18" charset="0"/>
              </a:rPr>
              <a:t> et al., </a:t>
            </a:r>
            <a:r>
              <a:rPr lang="en-US" altLang="en-US" sz="2400" dirty="0" smtClean="0">
                <a:latin typeface="Times New Roman" panose="02020603050405020304" pitchFamily="18" charset="0"/>
                <a:cs typeface="Times New Roman" panose="02020603050405020304" pitchFamily="18" charset="0"/>
              </a:rPr>
              <a:t>PhysRevC.101.014308 (2020)</a:t>
            </a:r>
          </a:p>
          <a:p>
            <a:r>
              <a:rPr lang="en-US" sz="2400" dirty="0" smtClean="0">
                <a:solidFill>
                  <a:schemeClr val="dk1"/>
                </a:solidFill>
                <a:latin typeface="Times New Roman" panose="02020603050405020304" pitchFamily="18" charset="0"/>
                <a:cs typeface="Times New Roman" panose="02020603050405020304" pitchFamily="18" charset="0"/>
              </a:rPr>
              <a:t>[4] </a:t>
            </a:r>
            <a:r>
              <a:rPr lang="en-US" sz="2400" dirty="0" err="1">
                <a:solidFill>
                  <a:schemeClr val="dk1"/>
                </a:solidFill>
                <a:latin typeface="Times New Roman" panose="02020603050405020304" pitchFamily="18" charset="0"/>
                <a:cs typeface="Times New Roman" panose="02020603050405020304" pitchFamily="18" charset="0"/>
              </a:rPr>
              <a:t>M.Guttormsen</a:t>
            </a:r>
            <a:r>
              <a:rPr lang="en-US" sz="2400" dirty="0">
                <a:solidFill>
                  <a:schemeClr val="dk1"/>
                </a:solidFill>
                <a:latin typeface="Times New Roman" panose="02020603050405020304" pitchFamily="18" charset="0"/>
                <a:cs typeface="Times New Roman" panose="02020603050405020304" pitchFamily="18" charset="0"/>
              </a:rPr>
              <a:t>, </a:t>
            </a:r>
            <a:r>
              <a:rPr lang="en-US" sz="2400" dirty="0" err="1">
                <a:solidFill>
                  <a:schemeClr val="dk1"/>
                </a:solidFill>
                <a:latin typeface="Times New Roman" panose="02020603050405020304" pitchFamily="18" charset="0"/>
                <a:cs typeface="Times New Roman" panose="02020603050405020304" pitchFamily="18" charset="0"/>
              </a:rPr>
              <a:t>Nucl</a:t>
            </a:r>
            <a:r>
              <a:rPr lang="en-US" sz="2400" dirty="0">
                <a:solidFill>
                  <a:schemeClr val="dk1"/>
                </a:solidFill>
                <a:latin typeface="Times New Roman" panose="02020603050405020304" pitchFamily="18" charset="0"/>
                <a:cs typeface="Times New Roman" panose="02020603050405020304" pitchFamily="18" charset="0"/>
              </a:rPr>
              <a:t>. </a:t>
            </a:r>
            <a:r>
              <a:rPr lang="en-US" sz="2400" dirty="0" err="1">
                <a:solidFill>
                  <a:schemeClr val="dk1"/>
                </a:solidFill>
                <a:latin typeface="Times New Roman" panose="02020603050405020304" pitchFamily="18" charset="0"/>
                <a:cs typeface="Times New Roman" panose="02020603050405020304" pitchFamily="18" charset="0"/>
              </a:rPr>
              <a:t>Instrum</a:t>
            </a:r>
            <a:r>
              <a:rPr lang="en-US" sz="2400" dirty="0">
                <a:solidFill>
                  <a:schemeClr val="dk1"/>
                </a:solidFill>
                <a:latin typeface="Times New Roman" panose="02020603050405020304" pitchFamily="18" charset="0"/>
                <a:cs typeface="Times New Roman" panose="02020603050405020304" pitchFamily="18" charset="0"/>
              </a:rPr>
              <a:t>. Methods Phys. Res. </a:t>
            </a:r>
            <a:r>
              <a:rPr lang="en-US" sz="2400" dirty="0" smtClean="0">
                <a:solidFill>
                  <a:schemeClr val="dk1"/>
                </a:solidFill>
                <a:latin typeface="Times New Roman" panose="02020603050405020304" pitchFamily="18" charset="0"/>
                <a:cs typeface="Times New Roman" panose="02020603050405020304" pitchFamily="18" charset="0"/>
              </a:rPr>
              <a:t>A 374 (1996)</a:t>
            </a:r>
            <a:endParaRPr lang="en-US" altLang="en-US" sz="2400" dirty="0" smtClean="0">
              <a:latin typeface="Times New Roman" panose="02020603050405020304" pitchFamily="18" charset="0"/>
              <a:cs typeface="Times New Roman" panose="02020603050405020304" pitchFamily="18" charset="0"/>
            </a:endParaRPr>
          </a:p>
          <a:p>
            <a:r>
              <a:rPr lang="en-US" sz="2400" dirty="0" smtClean="0">
                <a:solidFill>
                  <a:schemeClr val="dk1"/>
                </a:solidFill>
                <a:latin typeface="Times New Roman" panose="02020603050405020304" pitchFamily="18" charset="0"/>
                <a:cs typeface="Times New Roman" panose="02020603050405020304" pitchFamily="18" charset="0"/>
              </a:rPr>
              <a:t>[5]</a:t>
            </a:r>
            <a:r>
              <a:rPr lang="en-US" altLang="en-US" sz="2400" dirty="0" smtClean="0">
                <a:latin typeface="Times New Roman" panose="02020603050405020304" pitchFamily="18" charset="0"/>
                <a:cs typeface="Times New Roman" panose="02020603050405020304" pitchFamily="18" charset="0"/>
              </a:rPr>
              <a:t> </a:t>
            </a:r>
            <a:r>
              <a:rPr lang="en-US" altLang="en-US" sz="2400" dirty="0">
                <a:latin typeface="Times New Roman" panose="02020603050405020304" pitchFamily="18" charset="0"/>
                <a:cs typeface="Times New Roman" panose="02020603050405020304" pitchFamily="18" charset="0"/>
              </a:rPr>
              <a:t>A Schiller et al., </a:t>
            </a:r>
            <a:r>
              <a:rPr lang="en-US" sz="2400" dirty="0" err="1">
                <a:solidFill>
                  <a:schemeClr val="dk1"/>
                </a:solidFill>
                <a:latin typeface="Times New Roman" panose="02020603050405020304" pitchFamily="18" charset="0"/>
                <a:cs typeface="Times New Roman" panose="02020603050405020304" pitchFamily="18" charset="0"/>
              </a:rPr>
              <a:t>Instrum</a:t>
            </a:r>
            <a:r>
              <a:rPr lang="en-US" sz="2400" dirty="0">
                <a:solidFill>
                  <a:schemeClr val="dk1"/>
                </a:solidFill>
                <a:latin typeface="Times New Roman" panose="02020603050405020304" pitchFamily="18" charset="0"/>
                <a:cs typeface="Times New Roman" panose="02020603050405020304" pitchFamily="18" charset="0"/>
              </a:rPr>
              <a:t>. Methods Phys. </a:t>
            </a:r>
            <a:r>
              <a:rPr lang="en-US" sz="2400" dirty="0" err="1" smtClean="0">
                <a:solidFill>
                  <a:schemeClr val="dk1"/>
                </a:solidFill>
                <a:latin typeface="Times New Roman" panose="02020603050405020304" pitchFamily="18" charset="0"/>
                <a:cs typeface="Times New Roman" panose="02020603050405020304" pitchFamily="18" charset="0"/>
              </a:rPr>
              <a:t>Res.A</a:t>
            </a:r>
            <a:r>
              <a:rPr lang="en-US" sz="2400" dirty="0" smtClean="0">
                <a:solidFill>
                  <a:schemeClr val="dk1"/>
                </a:solidFill>
                <a:latin typeface="Times New Roman" panose="02020603050405020304" pitchFamily="18" charset="0"/>
                <a:cs typeface="Times New Roman" panose="02020603050405020304" pitchFamily="18" charset="0"/>
              </a:rPr>
              <a:t> 447 (2000</a:t>
            </a:r>
            <a:r>
              <a:rPr lang="en-US" altLang="en-US" sz="2400" b="1" dirty="0" smtClean="0">
                <a:latin typeface="Times New Roman" panose="02020603050405020304" pitchFamily="18" charset="0"/>
                <a:cs typeface="Times New Roman" panose="02020603050405020304" pitchFamily="18" charset="0"/>
              </a:rPr>
              <a:t>)</a:t>
            </a:r>
          </a:p>
          <a:p>
            <a:r>
              <a:rPr lang="en-US" sz="2400" dirty="0" smtClean="0">
                <a:solidFill>
                  <a:schemeClr val="dk1"/>
                </a:solidFill>
                <a:latin typeface="Times New Roman" panose="02020603050405020304" pitchFamily="18" charset="0"/>
                <a:cs typeface="Times New Roman" panose="02020603050405020304" pitchFamily="18" charset="0"/>
              </a:rPr>
              <a:t>[6]</a:t>
            </a:r>
            <a:r>
              <a:rPr lang="en-US" altLang="en-US" sz="2400" dirty="0">
                <a:latin typeface="Times New Roman" panose="02020603050405020304" pitchFamily="18" charset="0"/>
                <a:cs typeface="Times New Roman" panose="02020603050405020304" pitchFamily="18" charset="0"/>
              </a:rPr>
              <a:t> A. C. Larsen et al., Phys. Rev. C 83, 034315 (</a:t>
            </a:r>
            <a:r>
              <a:rPr lang="en-US" altLang="en-US" sz="2400" dirty="0" smtClean="0">
                <a:latin typeface="Times New Roman" panose="02020603050405020304" pitchFamily="18" charset="0"/>
                <a:cs typeface="Times New Roman" panose="02020603050405020304" pitchFamily="18" charset="0"/>
              </a:rPr>
              <a:t>2018</a:t>
            </a:r>
            <a:r>
              <a:rPr lang="en-US" altLang="en-US" sz="2400" b="1" dirty="0" smtClean="0">
                <a:latin typeface="Times New Roman" panose="02020603050405020304" pitchFamily="18" charset="0"/>
                <a:cs typeface="Times New Roman" panose="02020603050405020304" pitchFamily="18" charset="0"/>
              </a:rPr>
              <a:t>)</a:t>
            </a:r>
          </a:p>
          <a:p>
            <a:r>
              <a:rPr lang="en-US" sz="2400" dirty="0" smtClean="0">
                <a:solidFill>
                  <a:schemeClr val="dk1"/>
                </a:solidFill>
                <a:latin typeface="Times New Roman" panose="02020603050405020304" pitchFamily="18" charset="0"/>
                <a:cs typeface="Times New Roman" panose="02020603050405020304" pitchFamily="18" charset="0"/>
              </a:rPr>
              <a:t>[7]</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Arjan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Koning</a:t>
            </a:r>
            <a:r>
              <a:rPr lang="en-US" altLang="en-US" sz="2400" dirty="0">
                <a:latin typeface="Times New Roman" panose="02020603050405020304" pitchFamily="18" charset="0"/>
                <a:cs typeface="Times New Roman" panose="02020603050405020304" pitchFamily="18" charset="0"/>
              </a:rPr>
              <a:t> et al., Eur. Phys. J. A (2023) 59:131</a:t>
            </a:r>
          </a:p>
          <a:p>
            <a:endParaRPr lang="en-US" sz="2400" dirty="0">
              <a:solidFill>
                <a:schemeClr val="dk1"/>
              </a:solidFill>
              <a:latin typeface="Times New Roman" panose="02020603050405020304" pitchFamily="18" charset="0"/>
              <a:cs typeface="Times New Roman" panose="02020603050405020304" pitchFamily="18" charset="0"/>
            </a:endParaRPr>
          </a:p>
        </p:txBody>
      </p:sp>
      <p:grpSp>
        <p:nvGrpSpPr>
          <p:cNvPr id="19" name="Group 18"/>
          <p:cNvGrpSpPr/>
          <p:nvPr/>
        </p:nvGrpSpPr>
        <p:grpSpPr>
          <a:xfrm>
            <a:off x="437507" y="21184981"/>
            <a:ext cx="8961371" cy="5018156"/>
            <a:chOff x="414035" y="19987304"/>
            <a:chExt cx="8961371" cy="5018156"/>
          </a:xfrm>
        </p:grpSpPr>
        <p:grpSp>
          <p:nvGrpSpPr>
            <p:cNvPr id="108" name="Group 107"/>
            <p:cNvGrpSpPr/>
            <p:nvPr/>
          </p:nvGrpSpPr>
          <p:grpSpPr>
            <a:xfrm>
              <a:off x="4836027" y="19987304"/>
              <a:ext cx="4539379" cy="4118951"/>
              <a:chOff x="5573594" y="2745337"/>
              <a:chExt cx="3414284" cy="3098061"/>
            </a:xfrm>
          </p:grpSpPr>
          <p:grpSp>
            <p:nvGrpSpPr>
              <p:cNvPr id="113" name="Group 112"/>
              <p:cNvGrpSpPr/>
              <p:nvPr/>
            </p:nvGrpSpPr>
            <p:grpSpPr>
              <a:xfrm>
                <a:off x="5573594" y="2745337"/>
                <a:ext cx="3414284" cy="3098061"/>
                <a:chOff x="5382763" y="2913675"/>
                <a:chExt cx="3414284" cy="3098061"/>
              </a:xfrm>
            </p:grpSpPr>
            <p:grpSp>
              <p:nvGrpSpPr>
                <p:cNvPr id="115" name="Group 114"/>
                <p:cNvGrpSpPr/>
                <p:nvPr/>
              </p:nvGrpSpPr>
              <p:grpSpPr>
                <a:xfrm>
                  <a:off x="5382763" y="2913675"/>
                  <a:ext cx="3414284" cy="3098061"/>
                  <a:chOff x="5382763" y="2913675"/>
                  <a:chExt cx="3414284" cy="3098061"/>
                </a:xfrm>
              </p:grpSpPr>
              <p:grpSp>
                <p:nvGrpSpPr>
                  <p:cNvPr id="118" name="Group 117"/>
                  <p:cNvGrpSpPr/>
                  <p:nvPr/>
                </p:nvGrpSpPr>
                <p:grpSpPr>
                  <a:xfrm>
                    <a:off x="5382763" y="2913675"/>
                    <a:ext cx="3414284" cy="3098061"/>
                    <a:chOff x="5382763" y="2913675"/>
                    <a:chExt cx="3414284" cy="3098061"/>
                  </a:xfrm>
                </p:grpSpPr>
                <p:grpSp>
                  <p:nvGrpSpPr>
                    <p:cNvPr id="125" name="Group 124"/>
                    <p:cNvGrpSpPr/>
                    <p:nvPr/>
                  </p:nvGrpSpPr>
                  <p:grpSpPr>
                    <a:xfrm>
                      <a:off x="5382763" y="2913675"/>
                      <a:ext cx="3414284" cy="3098061"/>
                      <a:chOff x="5092456" y="2165041"/>
                      <a:chExt cx="3414284" cy="3098061"/>
                    </a:xfrm>
                  </p:grpSpPr>
                  <mc:AlternateContent xmlns:mc="http://schemas.openxmlformats.org/markup-compatibility/2006" xmlns:a14="http://schemas.microsoft.com/office/drawing/2010/main">
                    <mc:Choice Requires="a14">
                      <p:sp>
                        <p:nvSpPr>
                          <p:cNvPr id="178" name="TextBox 177"/>
                          <p:cNvSpPr txBox="1"/>
                          <p:nvPr/>
                        </p:nvSpPr>
                        <p:spPr>
                          <a:xfrm>
                            <a:off x="7557316" y="4948088"/>
                            <a:ext cx="426368" cy="31501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Pre>
                                    <m:sPrePr>
                                      <m:ctrlPr>
                                        <a:rPr lang="en-US" sz="2000" i="1" smtClean="0">
                                          <a:latin typeface="Cambria Math" panose="02040503050406030204" pitchFamily="18" charset="0"/>
                                        </a:rPr>
                                      </m:ctrlPr>
                                    </m:sPrePr>
                                    <m:sub>
                                      <m:r>
                                        <a:rPr lang="en-US" sz="2000" b="0" i="1" smtClean="0">
                                          <a:latin typeface="Cambria Math" panose="02040503050406030204" pitchFamily="18" charset="0"/>
                                        </a:rPr>
                                        <m:t>𝑍</m:t>
                                      </m:r>
                                    </m:sub>
                                    <m:sup>
                                      <m:r>
                                        <a:rPr lang="en-US" sz="2000" b="0" i="1" smtClean="0">
                                          <a:latin typeface="Cambria Math" panose="02040503050406030204" pitchFamily="18" charset="0"/>
                                        </a:rPr>
                                        <m:t>𝐴</m:t>
                                      </m:r>
                                    </m:sup>
                                    <m:e>
                                      <m:r>
                                        <a:rPr lang="en-US" sz="2000" b="0" i="1" smtClean="0">
                                          <a:latin typeface="Cambria Math" panose="02040503050406030204" pitchFamily="18" charset="0"/>
                                        </a:rPr>
                                        <m:t>𝑋</m:t>
                                      </m:r>
                                    </m:e>
                                  </m:sPre>
                                </m:oMath>
                              </m:oMathPara>
                            </a14:m>
                            <a:endParaRPr lang="en-US" sz="2000" dirty="0"/>
                          </a:p>
                        </p:txBody>
                      </p:sp>
                    </mc:Choice>
                    <mc:Fallback xmlns="">
                      <p:sp>
                        <p:nvSpPr>
                          <p:cNvPr id="178" name="TextBox 177"/>
                          <p:cNvSpPr txBox="1">
                            <a:spLocks noRot="1" noChangeAspect="1" noMove="1" noResize="1" noEditPoints="1" noAdjustHandles="1" noChangeArrowheads="1" noChangeShapeType="1" noTextEdit="1"/>
                          </p:cNvSpPr>
                          <p:nvPr/>
                        </p:nvSpPr>
                        <p:spPr>
                          <a:xfrm>
                            <a:off x="7557316" y="4948088"/>
                            <a:ext cx="426368" cy="315014"/>
                          </a:xfrm>
                          <a:prstGeom prst="rect">
                            <a:avLst/>
                          </a:prstGeom>
                          <a:blipFill>
                            <a:blip r:embed="rId13"/>
                            <a:stretch>
                              <a:fillRect b="-7937"/>
                            </a:stretch>
                          </a:blipFill>
                        </p:spPr>
                        <p:txBody>
                          <a:bodyPr/>
                          <a:lstStyle/>
                          <a:p>
                            <a:r>
                              <a:rPr lang="en-US">
                                <a:noFill/>
                              </a:rPr>
                              <a:t> </a:t>
                            </a:r>
                          </a:p>
                        </p:txBody>
                      </p:sp>
                    </mc:Fallback>
                  </mc:AlternateContent>
                  <p:grpSp>
                    <p:nvGrpSpPr>
                      <p:cNvPr id="183" name="Group 182"/>
                      <p:cNvGrpSpPr/>
                      <p:nvPr/>
                    </p:nvGrpSpPr>
                    <p:grpSpPr>
                      <a:xfrm>
                        <a:off x="5092456" y="2165041"/>
                        <a:ext cx="3414284" cy="2844518"/>
                        <a:chOff x="5092456" y="2165041"/>
                        <a:chExt cx="3414284" cy="2844518"/>
                      </a:xfrm>
                    </p:grpSpPr>
                    <p:pic>
                      <p:nvPicPr>
                        <p:cNvPr id="188" name="Picture 187" descr="A picture containing text, screenshot, parallel, line&#10;&#10;Description automatically generated">
                          <a:extLst>
                            <a:ext uri="{FF2B5EF4-FFF2-40B4-BE49-F238E27FC236}">
                              <a16:creationId xmlns:a16="http://schemas.microsoft.com/office/drawing/2014/main" id="{08101876-4634-B4B4-2912-E8DBA444E8BF}"/>
                            </a:ext>
                          </a:extLst>
                        </p:cNvPr>
                        <p:cNvPicPr>
                          <a:picLocks noChangeAspect="1"/>
                        </p:cNvPicPr>
                        <p:nvPr/>
                      </p:nvPicPr>
                      <p:blipFill rotWithShape="1">
                        <a:blip r:embed="rId14"/>
                        <a:srcRect l="13992" t="15006" r="35412"/>
                        <a:stretch/>
                      </p:blipFill>
                      <p:spPr>
                        <a:xfrm>
                          <a:off x="7220939" y="3137567"/>
                          <a:ext cx="1285801" cy="1871992"/>
                        </a:xfrm>
                        <a:prstGeom prst="rect">
                          <a:avLst/>
                        </a:prstGeom>
                      </p:spPr>
                    </p:pic>
                    <p:grpSp>
                      <p:nvGrpSpPr>
                        <p:cNvPr id="193" name="Group 192"/>
                        <p:cNvGrpSpPr/>
                        <p:nvPr/>
                      </p:nvGrpSpPr>
                      <p:grpSpPr>
                        <a:xfrm>
                          <a:off x="5257799" y="2481137"/>
                          <a:ext cx="2013689" cy="2371129"/>
                          <a:chOff x="3414507" y="2177740"/>
                          <a:chExt cx="2564374" cy="3855613"/>
                        </a:xfrm>
                      </p:grpSpPr>
                      <p:grpSp>
                        <p:nvGrpSpPr>
                          <p:cNvPr id="230" name="Group 229"/>
                          <p:cNvGrpSpPr/>
                          <p:nvPr/>
                        </p:nvGrpSpPr>
                        <p:grpSpPr>
                          <a:xfrm>
                            <a:off x="3414507" y="2177740"/>
                            <a:ext cx="2564374" cy="3855613"/>
                            <a:chOff x="3504903" y="2230807"/>
                            <a:chExt cx="2564374" cy="3855613"/>
                          </a:xfrm>
                        </p:grpSpPr>
                        <p:pic>
                          <p:nvPicPr>
                            <p:cNvPr id="232" name="Picture 231" descr="A picture containing text, screenshot, parallel, line&#10;&#10;Description automatically generated">
                              <a:extLst>
                                <a:ext uri="{FF2B5EF4-FFF2-40B4-BE49-F238E27FC236}">
                                  <a16:creationId xmlns:a16="http://schemas.microsoft.com/office/drawing/2014/main" id="{08101876-4634-B4B4-2912-E8DBA444E8BF}"/>
                                </a:ext>
                              </a:extLst>
                            </p:cNvPr>
                            <p:cNvPicPr>
                              <a:picLocks noChangeAspect="1"/>
                            </p:cNvPicPr>
                            <p:nvPr/>
                          </p:nvPicPr>
                          <p:blipFill rotWithShape="1">
                            <a:blip r:embed="rId14"/>
                            <a:srcRect l="13996" t="26637" r="40781"/>
                            <a:stretch/>
                          </p:blipFill>
                          <p:spPr>
                            <a:xfrm>
                              <a:off x="3504903" y="2230807"/>
                              <a:ext cx="1463551" cy="2627418"/>
                            </a:xfrm>
                            <a:prstGeom prst="rect">
                              <a:avLst/>
                            </a:prstGeom>
                          </p:spPr>
                        </p:pic>
                        <mc:AlternateContent xmlns:mc="http://schemas.openxmlformats.org/markup-compatibility/2006" xmlns:a14="http://schemas.microsoft.com/office/drawing/2010/main">
                          <mc:Choice Requires="a14">
                            <p:sp>
                              <p:nvSpPr>
                                <p:cNvPr id="233" name="TextBox 232"/>
                                <p:cNvSpPr txBox="1"/>
                                <p:nvPr/>
                              </p:nvSpPr>
                              <p:spPr>
                                <a:xfrm>
                                  <a:off x="3739476" y="4676272"/>
                                  <a:ext cx="768438" cy="51223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Pre>
                                          <m:sPrePr>
                                            <m:ctrlPr>
                                              <a:rPr lang="en-US" sz="2000" i="1" smtClean="0">
                                                <a:latin typeface="Cambria Math" panose="02040503050406030204" pitchFamily="18" charset="0"/>
                                              </a:rPr>
                                            </m:ctrlPr>
                                          </m:sPrePr>
                                          <m:sub>
                                            <m:r>
                                              <a:rPr lang="en-US" sz="2000" b="0" i="1" smtClean="0">
                                                <a:latin typeface="Cambria Math" panose="02040503050406030204" pitchFamily="18" charset="0"/>
                                              </a:rPr>
                                              <m:t>𝑍</m:t>
                                            </m:r>
                                            <m:r>
                                              <a:rPr lang="en-US" sz="2000" b="0" i="1" smtClean="0">
                                                <a:latin typeface="Cambria Math" panose="02040503050406030204" pitchFamily="18" charset="0"/>
                                              </a:rPr>
                                              <m:t>−1</m:t>
                                            </m:r>
                                          </m:sub>
                                          <m:sup>
                                            <m:r>
                                              <a:rPr lang="en-US" sz="2000" b="0" i="1" smtClean="0">
                                                <a:latin typeface="Cambria Math" panose="02040503050406030204" pitchFamily="18" charset="0"/>
                                              </a:rPr>
                                              <m:t>𝐴</m:t>
                                            </m:r>
                                          </m:sup>
                                          <m:e>
                                            <m:r>
                                              <a:rPr lang="en-US" sz="2000" b="0" i="1" smtClean="0">
                                                <a:latin typeface="Cambria Math" panose="02040503050406030204" pitchFamily="18" charset="0"/>
                                              </a:rPr>
                                              <m:t>𝑌</m:t>
                                            </m:r>
                                          </m:e>
                                        </m:sPre>
                                      </m:oMath>
                                    </m:oMathPara>
                                  </a14:m>
                                  <a:endParaRPr lang="en-US" sz="2000" dirty="0"/>
                                </a:p>
                              </p:txBody>
                            </p:sp>
                          </mc:Choice>
                          <mc:Fallback xmlns="">
                            <p:sp>
                              <p:nvSpPr>
                                <p:cNvPr id="233" name="TextBox 232"/>
                                <p:cNvSpPr txBox="1">
                                  <a:spLocks noRot="1" noChangeAspect="1" noMove="1" noResize="1" noEditPoints="1" noAdjustHandles="1" noChangeArrowheads="1" noChangeShapeType="1" noTextEdit="1"/>
                                </p:cNvSpPr>
                                <p:nvPr/>
                              </p:nvSpPr>
                              <p:spPr>
                                <a:xfrm>
                                  <a:off x="3739476" y="4676272"/>
                                  <a:ext cx="768438" cy="512234"/>
                                </a:xfrm>
                                <a:prstGeom prst="rect">
                                  <a:avLst/>
                                </a:prstGeom>
                                <a:blipFill>
                                  <a:blip r:embed="rId15"/>
                                  <a:stretch>
                                    <a:fillRect/>
                                  </a:stretch>
                                </a:blipFill>
                              </p:spPr>
                              <p:txBody>
                                <a:bodyPr/>
                                <a:lstStyle/>
                                <a:p>
                                  <a:r>
                                    <a:rPr lang="en-US">
                                      <a:noFill/>
                                    </a:rPr>
                                    <a:t> </a:t>
                                  </a:r>
                                </a:p>
                              </p:txBody>
                            </p:sp>
                          </mc:Fallback>
                        </mc:AlternateContent>
                        <p:cxnSp>
                          <p:nvCxnSpPr>
                            <p:cNvPr id="234" name="Straight Arrow Connector 233"/>
                            <p:cNvCxnSpPr/>
                            <p:nvPr/>
                          </p:nvCxnSpPr>
                          <p:spPr>
                            <a:xfrm flipH="1" flipV="1">
                              <a:off x="4870814" y="4596806"/>
                              <a:ext cx="1198463" cy="1489614"/>
                            </a:xfrm>
                            <a:prstGeom prst="straightConnector1">
                              <a:avLst/>
                            </a:prstGeom>
                            <a:ln w="22225">
                              <a:solidFill>
                                <a:srgbClr val="00B050"/>
                              </a:solidFill>
                              <a:prstDash val="sysDash"/>
                              <a:tailEnd type="triangle"/>
                            </a:ln>
                          </p:spPr>
                          <p:style>
                            <a:lnRef idx="2">
                              <a:schemeClr val="accent1"/>
                            </a:lnRef>
                            <a:fillRef idx="0">
                              <a:schemeClr val="accent1"/>
                            </a:fillRef>
                            <a:effectRef idx="1">
                              <a:schemeClr val="accent1"/>
                            </a:effectRef>
                            <a:fontRef idx="minor">
                              <a:schemeClr val="tx1"/>
                            </a:fontRef>
                          </p:style>
                        </p:cxnSp>
                      </p:grpSp>
                      <p:sp>
                        <p:nvSpPr>
                          <p:cNvPr id="229" name="TextBox 228"/>
                          <p:cNvSpPr txBox="1"/>
                          <p:nvPr/>
                        </p:nvSpPr>
                        <p:spPr>
                          <a:xfrm>
                            <a:off x="4764307" y="3107166"/>
                            <a:ext cx="1115512" cy="426996"/>
                          </a:xfrm>
                          <a:prstGeom prst="rect">
                            <a:avLst/>
                          </a:prstGeom>
                          <a:noFill/>
                        </p:spPr>
                        <p:txBody>
                          <a:bodyPr wrap="none" rtlCol="0">
                            <a:spAutoFit/>
                          </a:bodyPr>
                          <a:lstStyle/>
                          <a:p>
                            <a:r>
                              <a:rPr lang="en-US" sz="1600" dirty="0" smtClean="0">
                                <a:solidFill>
                                  <a:srgbClr val="2B9B48"/>
                                </a:solidFill>
                              </a:rPr>
                              <a:t>CE reaction</a:t>
                            </a:r>
                            <a:endParaRPr lang="en-US" sz="1600" dirty="0">
                              <a:solidFill>
                                <a:srgbClr val="2B9B48"/>
                              </a:solidFill>
                            </a:endParaRPr>
                          </a:p>
                        </p:txBody>
                      </p:sp>
                    </p:grpSp>
                    <p:cxnSp>
                      <p:nvCxnSpPr>
                        <p:cNvPr id="198" name="Straight Arrow Connector 197"/>
                        <p:cNvCxnSpPr/>
                        <p:nvPr/>
                      </p:nvCxnSpPr>
                      <p:spPr>
                        <a:xfrm>
                          <a:off x="6319681" y="3928997"/>
                          <a:ext cx="951158" cy="889714"/>
                        </a:xfrm>
                        <a:prstGeom prst="straightConnector1">
                          <a:avLst/>
                        </a:prstGeom>
                        <a:ln w="22225">
                          <a:solidFill>
                            <a:srgbClr val="00B050"/>
                          </a:solidFill>
                          <a:prstDash val="sysDash"/>
                          <a:tailEnd type="triangle"/>
                        </a:ln>
                      </p:spPr>
                      <p:style>
                        <a:lnRef idx="2">
                          <a:schemeClr val="accent1"/>
                        </a:lnRef>
                        <a:fillRef idx="0">
                          <a:schemeClr val="accent1"/>
                        </a:fillRef>
                        <a:effectRef idx="1">
                          <a:schemeClr val="accent1"/>
                        </a:effectRef>
                        <a:fontRef idx="minor">
                          <a:schemeClr val="tx1"/>
                        </a:fontRef>
                      </p:style>
                    </p:cxnSp>
                    <p:cxnSp>
                      <p:nvCxnSpPr>
                        <p:cNvPr id="203" name="Straight Arrow Connector 202"/>
                        <p:cNvCxnSpPr/>
                        <p:nvPr/>
                      </p:nvCxnSpPr>
                      <p:spPr>
                        <a:xfrm>
                          <a:off x="6315561" y="3928997"/>
                          <a:ext cx="941488" cy="577926"/>
                        </a:xfrm>
                        <a:prstGeom prst="straightConnector1">
                          <a:avLst/>
                        </a:prstGeom>
                        <a:ln w="22225">
                          <a:solidFill>
                            <a:srgbClr val="00B050"/>
                          </a:solidFill>
                          <a:prstDash val="sysDash"/>
                          <a:tailEnd type="triangle"/>
                        </a:ln>
                      </p:spPr>
                      <p:style>
                        <a:lnRef idx="2">
                          <a:schemeClr val="accent1"/>
                        </a:lnRef>
                        <a:fillRef idx="0">
                          <a:schemeClr val="accent1"/>
                        </a:fillRef>
                        <a:effectRef idx="1">
                          <a:schemeClr val="accent1"/>
                        </a:effectRef>
                        <a:fontRef idx="minor">
                          <a:schemeClr val="tx1"/>
                        </a:fontRef>
                      </p:style>
                    </p:cxnSp>
                    <p:cxnSp>
                      <p:nvCxnSpPr>
                        <p:cNvPr id="206" name="Straight Arrow Connector 205"/>
                        <p:cNvCxnSpPr/>
                        <p:nvPr/>
                      </p:nvCxnSpPr>
                      <p:spPr>
                        <a:xfrm>
                          <a:off x="6317145" y="3912253"/>
                          <a:ext cx="945126" cy="756275"/>
                        </a:xfrm>
                        <a:prstGeom prst="straightConnector1">
                          <a:avLst/>
                        </a:prstGeom>
                        <a:ln w="22225">
                          <a:solidFill>
                            <a:srgbClr val="00B050"/>
                          </a:solidFill>
                          <a:prstDash val="sysDash"/>
                          <a:tailEnd type="triangle"/>
                        </a:ln>
                      </p:spPr>
                      <p:style>
                        <a:lnRef idx="2">
                          <a:schemeClr val="accent1"/>
                        </a:lnRef>
                        <a:fillRef idx="0">
                          <a:schemeClr val="accent1"/>
                        </a:fillRef>
                        <a:effectRef idx="1">
                          <a:schemeClr val="accent1"/>
                        </a:effectRef>
                        <a:fontRef idx="minor">
                          <a:schemeClr val="tx1"/>
                        </a:fontRef>
                      </p:style>
                    </p:cxnSp>
                    <p:cxnSp>
                      <p:nvCxnSpPr>
                        <p:cNvPr id="207" name="Straight Arrow Connector 206"/>
                        <p:cNvCxnSpPr/>
                        <p:nvPr/>
                      </p:nvCxnSpPr>
                      <p:spPr>
                        <a:xfrm>
                          <a:off x="6319681" y="3921405"/>
                          <a:ext cx="946824" cy="249957"/>
                        </a:xfrm>
                        <a:prstGeom prst="straightConnector1">
                          <a:avLst/>
                        </a:prstGeom>
                        <a:ln w="22225">
                          <a:solidFill>
                            <a:srgbClr val="00B050"/>
                          </a:solidFill>
                          <a:prstDash val="sysDash"/>
                          <a:tailEnd type="triangle"/>
                        </a:ln>
                      </p:spPr>
                      <p:style>
                        <a:lnRef idx="2">
                          <a:schemeClr val="accent1"/>
                        </a:lnRef>
                        <a:fillRef idx="0">
                          <a:schemeClr val="accent1"/>
                        </a:fillRef>
                        <a:effectRef idx="1">
                          <a:schemeClr val="accent1"/>
                        </a:effectRef>
                        <a:fontRef idx="minor">
                          <a:schemeClr val="tx1"/>
                        </a:fontRef>
                      </p:style>
                    </p:cxnSp>
                    <p:cxnSp>
                      <p:nvCxnSpPr>
                        <p:cNvPr id="208" name="Straight Arrow Connector 207"/>
                        <p:cNvCxnSpPr/>
                        <p:nvPr/>
                      </p:nvCxnSpPr>
                      <p:spPr>
                        <a:xfrm>
                          <a:off x="6327922" y="3933306"/>
                          <a:ext cx="929127" cy="418508"/>
                        </a:xfrm>
                        <a:prstGeom prst="straightConnector1">
                          <a:avLst/>
                        </a:prstGeom>
                        <a:ln w="22225">
                          <a:solidFill>
                            <a:srgbClr val="00B050"/>
                          </a:solidFill>
                          <a:prstDash val="sysDash"/>
                          <a:tailEnd type="triangle"/>
                        </a:ln>
                      </p:spPr>
                      <p:style>
                        <a:lnRef idx="2">
                          <a:schemeClr val="accent1"/>
                        </a:lnRef>
                        <a:fillRef idx="0">
                          <a:schemeClr val="accent1"/>
                        </a:fillRef>
                        <a:effectRef idx="1">
                          <a:schemeClr val="accent1"/>
                        </a:effectRef>
                        <a:fontRef idx="minor">
                          <a:schemeClr val="tx1"/>
                        </a:fontRef>
                      </p:style>
                    </p:cxnSp>
                    <p:cxnSp>
                      <p:nvCxnSpPr>
                        <p:cNvPr id="209" name="Straight Arrow Connector 208"/>
                        <p:cNvCxnSpPr/>
                        <p:nvPr/>
                      </p:nvCxnSpPr>
                      <p:spPr>
                        <a:xfrm>
                          <a:off x="6300891" y="3920370"/>
                          <a:ext cx="965280" cy="179191"/>
                        </a:xfrm>
                        <a:prstGeom prst="straightConnector1">
                          <a:avLst/>
                        </a:prstGeom>
                        <a:ln w="22225">
                          <a:solidFill>
                            <a:srgbClr val="00B050"/>
                          </a:solidFill>
                          <a:prstDash val="sysDash"/>
                          <a:tailEnd type="triangle"/>
                        </a:ln>
                      </p:spPr>
                      <p:style>
                        <a:lnRef idx="2">
                          <a:schemeClr val="accent1"/>
                        </a:lnRef>
                        <a:fillRef idx="0">
                          <a:schemeClr val="accent1"/>
                        </a:fillRef>
                        <a:effectRef idx="1">
                          <a:schemeClr val="accent1"/>
                        </a:effectRef>
                        <a:fontRef idx="minor">
                          <a:schemeClr val="tx1"/>
                        </a:fontRef>
                      </p:style>
                    </p:cxnSp>
                    <p:cxnSp>
                      <p:nvCxnSpPr>
                        <p:cNvPr id="210" name="Straight Arrow Connector 209"/>
                        <p:cNvCxnSpPr/>
                        <p:nvPr/>
                      </p:nvCxnSpPr>
                      <p:spPr>
                        <a:xfrm>
                          <a:off x="6339126" y="3936182"/>
                          <a:ext cx="923933" cy="311151"/>
                        </a:xfrm>
                        <a:prstGeom prst="straightConnector1">
                          <a:avLst/>
                        </a:prstGeom>
                        <a:ln w="22225">
                          <a:solidFill>
                            <a:srgbClr val="00B050"/>
                          </a:solidFill>
                          <a:prstDash val="sysDash"/>
                          <a:tailEnd type="triangle"/>
                        </a:ln>
                      </p:spPr>
                      <p:style>
                        <a:lnRef idx="2">
                          <a:schemeClr val="accent1"/>
                        </a:lnRef>
                        <a:fillRef idx="0">
                          <a:schemeClr val="accent1"/>
                        </a:fillRef>
                        <a:effectRef idx="1">
                          <a:schemeClr val="accent1"/>
                        </a:effectRef>
                        <a:fontRef idx="minor">
                          <a:schemeClr val="tx1"/>
                        </a:fontRef>
                      </p:style>
                    </p:cxnSp>
                    <p:cxnSp>
                      <p:nvCxnSpPr>
                        <p:cNvPr id="211" name="Straight Arrow Connector 210"/>
                        <p:cNvCxnSpPr/>
                        <p:nvPr/>
                      </p:nvCxnSpPr>
                      <p:spPr>
                        <a:xfrm>
                          <a:off x="6317053" y="3948030"/>
                          <a:ext cx="951036" cy="900539"/>
                        </a:xfrm>
                        <a:prstGeom prst="straightConnector1">
                          <a:avLst/>
                        </a:prstGeom>
                        <a:ln w="22225">
                          <a:solidFill>
                            <a:srgbClr val="FF0000"/>
                          </a:solidFill>
                          <a:prstDash val="sysDash"/>
                          <a:tailEnd type="triangle"/>
                        </a:ln>
                      </p:spPr>
                      <p:style>
                        <a:lnRef idx="2">
                          <a:schemeClr val="accent1"/>
                        </a:lnRef>
                        <a:fillRef idx="0">
                          <a:schemeClr val="accent1"/>
                        </a:fillRef>
                        <a:effectRef idx="1">
                          <a:schemeClr val="accent1"/>
                        </a:effectRef>
                        <a:fontRef idx="minor">
                          <a:schemeClr val="tx1"/>
                        </a:fontRef>
                      </p:style>
                    </p:cxnSp>
                    <p:cxnSp>
                      <p:nvCxnSpPr>
                        <p:cNvPr id="212" name="Straight Arrow Connector 211"/>
                        <p:cNvCxnSpPr/>
                        <p:nvPr/>
                      </p:nvCxnSpPr>
                      <p:spPr>
                        <a:xfrm>
                          <a:off x="6330389" y="3948029"/>
                          <a:ext cx="926660" cy="753125"/>
                        </a:xfrm>
                        <a:prstGeom prst="straightConnector1">
                          <a:avLst/>
                        </a:prstGeom>
                        <a:ln w="22225">
                          <a:solidFill>
                            <a:srgbClr val="FF0000"/>
                          </a:solidFill>
                          <a:prstDash val="sysDash"/>
                          <a:tailEnd type="triangle"/>
                        </a:ln>
                      </p:spPr>
                      <p:style>
                        <a:lnRef idx="2">
                          <a:schemeClr val="accent1"/>
                        </a:lnRef>
                        <a:fillRef idx="0">
                          <a:schemeClr val="accent1"/>
                        </a:fillRef>
                        <a:effectRef idx="1">
                          <a:schemeClr val="accent1"/>
                        </a:effectRef>
                        <a:fontRef idx="minor">
                          <a:schemeClr val="tx1"/>
                        </a:fontRef>
                      </p:style>
                    </p:cxnSp>
                    <p:cxnSp>
                      <p:nvCxnSpPr>
                        <p:cNvPr id="213" name="Straight Arrow Connector 212"/>
                        <p:cNvCxnSpPr/>
                        <p:nvPr/>
                      </p:nvCxnSpPr>
                      <p:spPr>
                        <a:xfrm>
                          <a:off x="6329350" y="3926092"/>
                          <a:ext cx="927699" cy="622457"/>
                        </a:xfrm>
                        <a:prstGeom prst="straightConnector1">
                          <a:avLst/>
                        </a:prstGeom>
                        <a:ln w="22225">
                          <a:solidFill>
                            <a:srgbClr val="FF0000"/>
                          </a:solidFill>
                          <a:prstDash val="sysDash"/>
                          <a:tailEnd type="triangle"/>
                        </a:ln>
                      </p:spPr>
                      <p:style>
                        <a:lnRef idx="2">
                          <a:schemeClr val="accent1"/>
                        </a:lnRef>
                        <a:fillRef idx="0">
                          <a:schemeClr val="accent1"/>
                        </a:fillRef>
                        <a:effectRef idx="1">
                          <a:schemeClr val="accent1"/>
                        </a:effectRef>
                        <a:fontRef idx="minor">
                          <a:schemeClr val="tx1"/>
                        </a:fontRef>
                      </p:style>
                    </p:cxnSp>
                    <p:cxnSp>
                      <p:nvCxnSpPr>
                        <p:cNvPr id="214" name="Straight Arrow Connector 213"/>
                        <p:cNvCxnSpPr/>
                        <p:nvPr/>
                      </p:nvCxnSpPr>
                      <p:spPr>
                        <a:xfrm>
                          <a:off x="6330389" y="3921405"/>
                          <a:ext cx="927679" cy="477596"/>
                        </a:xfrm>
                        <a:prstGeom prst="straightConnector1">
                          <a:avLst/>
                        </a:prstGeom>
                        <a:ln w="22225">
                          <a:solidFill>
                            <a:srgbClr val="FF0000"/>
                          </a:solidFill>
                          <a:prstDash val="sysDash"/>
                          <a:tailEnd type="triangle"/>
                        </a:ln>
                      </p:spPr>
                      <p:style>
                        <a:lnRef idx="2">
                          <a:schemeClr val="accent1"/>
                        </a:lnRef>
                        <a:fillRef idx="0">
                          <a:schemeClr val="accent1"/>
                        </a:fillRef>
                        <a:effectRef idx="1">
                          <a:schemeClr val="accent1"/>
                        </a:effectRef>
                        <a:fontRef idx="minor">
                          <a:schemeClr val="tx1"/>
                        </a:fontRef>
                      </p:style>
                    </p:cxnSp>
                    <p:cxnSp>
                      <p:nvCxnSpPr>
                        <p:cNvPr id="215" name="Straight Arrow Connector 214"/>
                        <p:cNvCxnSpPr/>
                        <p:nvPr/>
                      </p:nvCxnSpPr>
                      <p:spPr>
                        <a:xfrm>
                          <a:off x="6330389" y="3920994"/>
                          <a:ext cx="927679" cy="353707"/>
                        </a:xfrm>
                        <a:prstGeom prst="straightConnector1">
                          <a:avLst/>
                        </a:prstGeom>
                        <a:ln w="22225">
                          <a:solidFill>
                            <a:srgbClr val="FF0000"/>
                          </a:solidFill>
                          <a:prstDash val="sysDash"/>
                          <a:tailEnd type="triangle"/>
                        </a:ln>
                      </p:spPr>
                      <p:style>
                        <a:lnRef idx="2">
                          <a:schemeClr val="accent1"/>
                        </a:lnRef>
                        <a:fillRef idx="0">
                          <a:schemeClr val="accent1"/>
                        </a:fillRef>
                        <a:effectRef idx="1">
                          <a:schemeClr val="accent1"/>
                        </a:effectRef>
                        <a:fontRef idx="minor">
                          <a:schemeClr val="tx1"/>
                        </a:fontRef>
                      </p:style>
                    </p:cxnSp>
                    <p:cxnSp>
                      <p:nvCxnSpPr>
                        <p:cNvPr id="216" name="Straight Arrow Connector 215"/>
                        <p:cNvCxnSpPr/>
                        <p:nvPr/>
                      </p:nvCxnSpPr>
                      <p:spPr>
                        <a:xfrm>
                          <a:off x="6337896" y="3936182"/>
                          <a:ext cx="928909" cy="248639"/>
                        </a:xfrm>
                        <a:prstGeom prst="straightConnector1">
                          <a:avLst/>
                        </a:prstGeom>
                        <a:ln w="22225">
                          <a:solidFill>
                            <a:srgbClr val="FF0000"/>
                          </a:solidFill>
                          <a:prstDash val="sysDash"/>
                          <a:tailEnd type="triangle"/>
                        </a:ln>
                      </p:spPr>
                      <p:style>
                        <a:lnRef idx="2">
                          <a:schemeClr val="accent1"/>
                        </a:lnRef>
                        <a:fillRef idx="0">
                          <a:schemeClr val="accent1"/>
                        </a:fillRef>
                        <a:effectRef idx="1">
                          <a:schemeClr val="accent1"/>
                        </a:effectRef>
                        <a:fontRef idx="minor">
                          <a:schemeClr val="tx1"/>
                        </a:fontRef>
                      </p:style>
                    </p:cxnSp>
                    <p:cxnSp>
                      <p:nvCxnSpPr>
                        <p:cNvPr id="217" name="Straight Arrow Connector 216"/>
                        <p:cNvCxnSpPr/>
                        <p:nvPr/>
                      </p:nvCxnSpPr>
                      <p:spPr>
                        <a:xfrm>
                          <a:off x="6344063" y="3920986"/>
                          <a:ext cx="917923" cy="202170"/>
                        </a:xfrm>
                        <a:prstGeom prst="straightConnector1">
                          <a:avLst/>
                        </a:prstGeom>
                        <a:ln w="22225">
                          <a:solidFill>
                            <a:srgbClr val="FF0000"/>
                          </a:solidFill>
                          <a:prstDash val="sysDash"/>
                          <a:tailEnd type="triangle"/>
                        </a:ln>
                      </p:spPr>
                      <p:style>
                        <a:lnRef idx="2">
                          <a:schemeClr val="accent1"/>
                        </a:lnRef>
                        <a:fillRef idx="0">
                          <a:schemeClr val="accent1"/>
                        </a:fillRef>
                        <a:effectRef idx="1">
                          <a:schemeClr val="accent1"/>
                        </a:effectRef>
                        <a:fontRef idx="minor">
                          <a:schemeClr val="tx1"/>
                        </a:fontRef>
                      </p:style>
                    </p:cxnSp>
                    <p:cxnSp>
                      <p:nvCxnSpPr>
                        <p:cNvPr id="218" name="Straight Arrow Connector 217"/>
                        <p:cNvCxnSpPr/>
                        <p:nvPr/>
                      </p:nvCxnSpPr>
                      <p:spPr>
                        <a:xfrm>
                          <a:off x="6332905" y="3926092"/>
                          <a:ext cx="938584" cy="127913"/>
                        </a:xfrm>
                        <a:prstGeom prst="straightConnector1">
                          <a:avLst/>
                        </a:prstGeom>
                        <a:ln w="22225">
                          <a:solidFill>
                            <a:srgbClr val="FF0000"/>
                          </a:solidFill>
                          <a:prstDash val="sysDash"/>
                          <a:tailEnd type="triangle"/>
                        </a:ln>
                      </p:spPr>
                      <p:style>
                        <a:lnRef idx="2">
                          <a:schemeClr val="accent1"/>
                        </a:lnRef>
                        <a:fillRef idx="0">
                          <a:schemeClr val="accent1"/>
                        </a:fillRef>
                        <a:effectRef idx="1">
                          <a:schemeClr val="accent1"/>
                        </a:effectRef>
                        <a:fontRef idx="minor">
                          <a:schemeClr val="tx1"/>
                        </a:fontRef>
                      </p:style>
                    </p:cxnSp>
                    <p:cxnSp>
                      <p:nvCxnSpPr>
                        <p:cNvPr id="219" name="Straight Arrow Connector 218"/>
                        <p:cNvCxnSpPr/>
                        <p:nvPr/>
                      </p:nvCxnSpPr>
                      <p:spPr>
                        <a:xfrm>
                          <a:off x="6330389" y="3926092"/>
                          <a:ext cx="940450" cy="84170"/>
                        </a:xfrm>
                        <a:prstGeom prst="straightConnector1">
                          <a:avLst/>
                        </a:prstGeom>
                        <a:ln w="22225">
                          <a:solidFill>
                            <a:srgbClr val="FF0000"/>
                          </a:solidFill>
                          <a:prstDash val="sysDash"/>
                          <a:tailEnd type="triangle"/>
                        </a:ln>
                      </p:spPr>
                      <p:style>
                        <a:lnRef idx="2">
                          <a:schemeClr val="accent1"/>
                        </a:lnRef>
                        <a:fillRef idx="0">
                          <a:schemeClr val="accent1"/>
                        </a:fillRef>
                        <a:effectRef idx="1">
                          <a:schemeClr val="accent1"/>
                        </a:effectRef>
                        <a:fontRef idx="minor">
                          <a:schemeClr val="tx1"/>
                        </a:fontRef>
                      </p:style>
                    </p:cxnSp>
                    <p:cxnSp>
                      <p:nvCxnSpPr>
                        <p:cNvPr id="220" name="Straight Arrow Connector 219"/>
                        <p:cNvCxnSpPr/>
                        <p:nvPr/>
                      </p:nvCxnSpPr>
                      <p:spPr>
                        <a:xfrm>
                          <a:off x="6325663" y="3927793"/>
                          <a:ext cx="950452" cy="33139"/>
                        </a:xfrm>
                        <a:prstGeom prst="straightConnector1">
                          <a:avLst/>
                        </a:prstGeom>
                        <a:ln w="22225">
                          <a:solidFill>
                            <a:srgbClr val="FF0000"/>
                          </a:solidFill>
                          <a:prstDash val="sysDash"/>
                          <a:tailEnd type="triangle"/>
                        </a:ln>
                      </p:spPr>
                      <p:style>
                        <a:lnRef idx="2">
                          <a:schemeClr val="accent1"/>
                        </a:lnRef>
                        <a:fillRef idx="0">
                          <a:schemeClr val="accent1"/>
                        </a:fillRef>
                        <a:effectRef idx="1">
                          <a:schemeClr val="accent1"/>
                        </a:effectRef>
                        <a:fontRef idx="minor">
                          <a:schemeClr val="tx1"/>
                        </a:fontRef>
                      </p:style>
                    </p:cxnSp>
                    <p:sp>
                      <p:nvSpPr>
                        <p:cNvPr id="222" name="TextBox 221"/>
                        <p:cNvSpPr txBox="1"/>
                        <p:nvPr/>
                      </p:nvSpPr>
                      <p:spPr>
                        <a:xfrm>
                          <a:off x="6155644" y="4319341"/>
                          <a:ext cx="649971" cy="262594"/>
                        </a:xfrm>
                        <a:prstGeom prst="rect">
                          <a:avLst/>
                        </a:prstGeom>
                        <a:noFill/>
                      </p:spPr>
                      <p:txBody>
                        <a:bodyPr wrap="none" rtlCol="0">
                          <a:spAutoFit/>
                        </a:bodyPr>
                        <a:lstStyle/>
                        <a:p>
                          <a:r>
                            <a:rPr lang="el-GR" sz="1600" dirty="0" smtClean="0">
                              <a:solidFill>
                                <a:srgbClr val="FF0000"/>
                              </a:solidFill>
                            </a:rPr>
                            <a:t>β</a:t>
                          </a:r>
                          <a:r>
                            <a:rPr lang="en-US" sz="1600" dirty="0" smtClean="0">
                              <a:solidFill>
                                <a:srgbClr val="FF0000"/>
                              </a:solidFill>
                            </a:rPr>
                            <a:t>-decay</a:t>
                          </a:r>
                          <a:endParaRPr lang="en-US" sz="1600" dirty="0">
                            <a:solidFill>
                              <a:srgbClr val="FF0000"/>
                            </a:solidFill>
                          </a:endParaRPr>
                        </a:p>
                      </p:txBody>
                    </p:sp>
                    <p:cxnSp>
                      <p:nvCxnSpPr>
                        <p:cNvPr id="223" name="Straight Arrow Connector 222"/>
                        <p:cNvCxnSpPr>
                          <a:endCxn id="226" idx="1"/>
                        </p:cNvCxnSpPr>
                        <p:nvPr/>
                      </p:nvCxnSpPr>
                      <p:spPr>
                        <a:xfrm flipV="1">
                          <a:off x="5131561" y="2303541"/>
                          <a:ext cx="6617" cy="1636174"/>
                        </a:xfrm>
                        <a:prstGeom prst="straightConnector1">
                          <a:avLst/>
                        </a:prstGeom>
                        <a:ln w="15875">
                          <a:tailEnd type="triangle"/>
                        </a:ln>
                      </p:spPr>
                      <p:style>
                        <a:lnRef idx="2">
                          <a:schemeClr val="dk1"/>
                        </a:lnRef>
                        <a:fillRef idx="0">
                          <a:schemeClr val="dk1"/>
                        </a:fillRef>
                        <a:effectRef idx="1">
                          <a:schemeClr val="dk1"/>
                        </a:effectRef>
                        <a:fontRef idx="minor">
                          <a:schemeClr val="tx1"/>
                        </a:fontRef>
                      </p:style>
                    </p:cxnSp>
                    <p:cxnSp>
                      <p:nvCxnSpPr>
                        <p:cNvPr id="224" name="Straight Arrow Connector 223"/>
                        <p:cNvCxnSpPr/>
                        <p:nvPr/>
                      </p:nvCxnSpPr>
                      <p:spPr>
                        <a:xfrm>
                          <a:off x="5131561" y="3950278"/>
                          <a:ext cx="0" cy="857121"/>
                        </a:xfrm>
                        <a:prstGeom prst="straightConnector1">
                          <a:avLst/>
                        </a:prstGeom>
                        <a:ln w="15875">
                          <a:headEnd type="triangle"/>
                          <a:tailEnd type="triangle"/>
                        </a:ln>
                      </p:spPr>
                      <p:style>
                        <a:lnRef idx="2">
                          <a:schemeClr val="dk1"/>
                        </a:lnRef>
                        <a:fillRef idx="0">
                          <a:schemeClr val="dk1"/>
                        </a:fillRef>
                        <a:effectRef idx="1">
                          <a:schemeClr val="dk1"/>
                        </a:effectRef>
                        <a:fontRef idx="minor">
                          <a:schemeClr val="tx1"/>
                        </a:fontRef>
                      </p:style>
                    </p:cxnSp>
                    <p:sp>
                      <p:nvSpPr>
                        <p:cNvPr id="225" name="TextBox 224"/>
                        <p:cNvSpPr txBox="1"/>
                        <p:nvPr/>
                      </p:nvSpPr>
                      <p:spPr>
                        <a:xfrm rot="16200000">
                          <a:off x="4870120" y="4237409"/>
                          <a:ext cx="721672" cy="276999"/>
                        </a:xfrm>
                        <a:prstGeom prst="rect">
                          <a:avLst/>
                        </a:prstGeom>
                        <a:noFill/>
                      </p:spPr>
                      <p:txBody>
                        <a:bodyPr wrap="none" rtlCol="0">
                          <a:spAutoFit/>
                        </a:bodyPr>
                        <a:lstStyle/>
                        <a:p>
                          <a:r>
                            <a:rPr lang="en-US" sz="1200" dirty="0" smtClean="0"/>
                            <a:t>Q-value</a:t>
                          </a:r>
                          <a:endParaRPr lang="en-US" sz="1200" dirty="0"/>
                        </a:p>
                      </p:txBody>
                    </p:sp>
                    <p:sp>
                      <p:nvSpPr>
                        <p:cNvPr id="226" name="TextBox 225"/>
                        <p:cNvSpPr txBox="1"/>
                        <p:nvPr/>
                      </p:nvSpPr>
                      <p:spPr>
                        <a:xfrm>
                          <a:off x="5138178" y="2165041"/>
                          <a:ext cx="364202" cy="276999"/>
                        </a:xfrm>
                        <a:prstGeom prst="rect">
                          <a:avLst/>
                        </a:prstGeom>
                        <a:noFill/>
                      </p:spPr>
                      <p:txBody>
                        <a:bodyPr wrap="none" rtlCol="0">
                          <a:spAutoFit/>
                        </a:bodyPr>
                        <a:lstStyle/>
                        <a:p>
                          <a:r>
                            <a:rPr lang="en-US" sz="1200" dirty="0" smtClean="0"/>
                            <a:t>Ex</a:t>
                          </a:r>
                          <a:endParaRPr lang="en-US" sz="1200" dirty="0"/>
                        </a:p>
                      </p:txBody>
                    </p:sp>
                    <p:pic>
                      <p:nvPicPr>
                        <p:cNvPr id="227" name="Picture 226" descr="A picture containing text, screenshot, parallel, line&#10;&#10;Description automatically generated">
                          <a:extLst>
                            <a:ext uri="{FF2B5EF4-FFF2-40B4-BE49-F238E27FC236}">
                              <a16:creationId xmlns:a16="http://schemas.microsoft.com/office/drawing/2014/main" id="{08101876-4634-B4B4-2912-E8DBA444E8BF}"/>
                            </a:ext>
                          </a:extLst>
                        </p:cNvPr>
                        <p:cNvPicPr>
                          <a:picLocks noChangeAspect="1"/>
                        </p:cNvPicPr>
                        <p:nvPr/>
                      </p:nvPicPr>
                      <p:blipFill rotWithShape="1">
                        <a:blip r:embed="rId14"/>
                        <a:srcRect l="59061" t="91195" r="35728" b="5798"/>
                        <a:stretch/>
                      </p:blipFill>
                      <p:spPr>
                        <a:xfrm>
                          <a:off x="5173977" y="3897011"/>
                          <a:ext cx="146302" cy="58162"/>
                        </a:xfrm>
                        <a:prstGeom prst="rect">
                          <a:avLst/>
                        </a:prstGeom>
                      </p:spPr>
                    </p:pic>
                  </p:grpSp>
                </p:grpSp>
                <p:cxnSp>
                  <p:nvCxnSpPr>
                    <p:cNvPr id="126" name="Straight Arrow Connector 125"/>
                    <p:cNvCxnSpPr/>
                    <p:nvPr/>
                  </p:nvCxnSpPr>
                  <p:spPr>
                    <a:xfrm flipV="1">
                      <a:off x="6612174" y="4670039"/>
                      <a:ext cx="955889" cy="6387"/>
                    </a:xfrm>
                    <a:prstGeom prst="straightConnector1">
                      <a:avLst/>
                    </a:prstGeom>
                    <a:ln w="22225">
                      <a:solidFill>
                        <a:srgbClr val="00B050"/>
                      </a:solidFill>
                      <a:prstDash val="sysDash"/>
                      <a:tailEnd type="triangle"/>
                    </a:ln>
                  </p:spPr>
                  <p:style>
                    <a:lnRef idx="2">
                      <a:schemeClr val="accent1"/>
                    </a:lnRef>
                    <a:fillRef idx="0">
                      <a:schemeClr val="accent1"/>
                    </a:fillRef>
                    <a:effectRef idx="1">
                      <a:schemeClr val="accent1"/>
                    </a:effectRef>
                    <a:fontRef idx="minor">
                      <a:schemeClr val="tx1"/>
                    </a:fontRef>
                  </p:style>
                </p:cxnSp>
                <p:cxnSp>
                  <p:nvCxnSpPr>
                    <p:cNvPr id="127" name="Straight Arrow Connector 126"/>
                    <p:cNvCxnSpPr/>
                    <p:nvPr/>
                  </p:nvCxnSpPr>
                  <p:spPr>
                    <a:xfrm flipV="1">
                      <a:off x="6608035" y="4609980"/>
                      <a:ext cx="957492" cy="62801"/>
                    </a:xfrm>
                    <a:prstGeom prst="straightConnector1">
                      <a:avLst/>
                    </a:prstGeom>
                    <a:ln w="22225">
                      <a:solidFill>
                        <a:srgbClr val="00B050"/>
                      </a:solidFill>
                      <a:prstDash val="sysDash"/>
                      <a:tailEnd type="triangle"/>
                    </a:ln>
                  </p:spPr>
                  <p:style>
                    <a:lnRef idx="2">
                      <a:schemeClr val="accent1"/>
                    </a:lnRef>
                    <a:fillRef idx="0">
                      <a:schemeClr val="accent1"/>
                    </a:fillRef>
                    <a:effectRef idx="1">
                      <a:schemeClr val="accent1"/>
                    </a:effectRef>
                    <a:fontRef idx="minor">
                      <a:schemeClr val="tx1"/>
                    </a:fontRef>
                  </p:style>
                </p:cxnSp>
                <p:cxnSp>
                  <p:nvCxnSpPr>
                    <p:cNvPr id="153" name="Straight Arrow Connector 152"/>
                    <p:cNvCxnSpPr/>
                    <p:nvPr/>
                  </p:nvCxnSpPr>
                  <p:spPr>
                    <a:xfrm flipV="1">
                      <a:off x="6620745" y="4552252"/>
                      <a:ext cx="943156" cy="112623"/>
                    </a:xfrm>
                    <a:prstGeom prst="straightConnector1">
                      <a:avLst/>
                    </a:prstGeom>
                    <a:ln w="22225">
                      <a:solidFill>
                        <a:srgbClr val="00B050"/>
                      </a:solidFill>
                      <a:prstDash val="sysDash"/>
                      <a:tailEnd type="triangle"/>
                    </a:ln>
                  </p:spPr>
                  <p:style>
                    <a:lnRef idx="2">
                      <a:schemeClr val="accent1"/>
                    </a:lnRef>
                    <a:fillRef idx="0">
                      <a:schemeClr val="accent1"/>
                    </a:fillRef>
                    <a:effectRef idx="1">
                      <a:schemeClr val="accent1"/>
                    </a:effectRef>
                    <a:fontRef idx="minor">
                      <a:schemeClr val="tx1"/>
                    </a:fontRef>
                  </p:style>
                </p:cxnSp>
                <p:cxnSp>
                  <p:nvCxnSpPr>
                    <p:cNvPr id="170" name="Straight Arrow Connector 169"/>
                    <p:cNvCxnSpPr/>
                    <p:nvPr/>
                  </p:nvCxnSpPr>
                  <p:spPr>
                    <a:xfrm flipV="1">
                      <a:off x="6624172" y="4520542"/>
                      <a:ext cx="942092" cy="149498"/>
                    </a:xfrm>
                    <a:prstGeom prst="straightConnector1">
                      <a:avLst/>
                    </a:prstGeom>
                    <a:ln w="22225">
                      <a:solidFill>
                        <a:srgbClr val="00B050"/>
                      </a:solidFill>
                      <a:prstDash val="sysDash"/>
                      <a:tailEnd type="triangle"/>
                    </a:ln>
                  </p:spPr>
                  <p:style>
                    <a:lnRef idx="2">
                      <a:schemeClr val="accent1"/>
                    </a:lnRef>
                    <a:fillRef idx="0">
                      <a:schemeClr val="accent1"/>
                    </a:fillRef>
                    <a:effectRef idx="1">
                      <a:schemeClr val="accent1"/>
                    </a:effectRef>
                    <a:fontRef idx="minor">
                      <a:schemeClr val="tx1"/>
                    </a:fontRef>
                  </p:style>
                </p:cxnSp>
                <p:cxnSp>
                  <p:nvCxnSpPr>
                    <p:cNvPr id="173" name="Straight Arrow Connector 172"/>
                    <p:cNvCxnSpPr/>
                    <p:nvPr/>
                  </p:nvCxnSpPr>
                  <p:spPr>
                    <a:xfrm flipV="1">
                      <a:off x="6625424" y="4465077"/>
                      <a:ext cx="936116" cy="213923"/>
                    </a:xfrm>
                    <a:prstGeom prst="straightConnector1">
                      <a:avLst/>
                    </a:prstGeom>
                    <a:ln w="22225">
                      <a:solidFill>
                        <a:srgbClr val="00B050"/>
                      </a:solidFill>
                      <a:prstDash val="sysDash"/>
                      <a:tailEnd type="triangle"/>
                    </a:ln>
                  </p:spPr>
                  <p:style>
                    <a:lnRef idx="2">
                      <a:schemeClr val="accent1"/>
                    </a:lnRef>
                    <a:fillRef idx="0">
                      <a:schemeClr val="accent1"/>
                    </a:fillRef>
                    <a:effectRef idx="1">
                      <a:schemeClr val="accent1"/>
                    </a:effectRef>
                    <a:fontRef idx="minor">
                      <a:schemeClr val="tx1"/>
                    </a:fontRef>
                  </p:style>
                </p:cxnSp>
                <p:cxnSp>
                  <p:nvCxnSpPr>
                    <p:cNvPr id="175" name="Straight Arrow Connector 174"/>
                    <p:cNvCxnSpPr/>
                    <p:nvPr/>
                  </p:nvCxnSpPr>
                  <p:spPr>
                    <a:xfrm flipV="1">
                      <a:off x="6615126" y="4427159"/>
                      <a:ext cx="948777" cy="245104"/>
                    </a:xfrm>
                    <a:prstGeom prst="straightConnector1">
                      <a:avLst/>
                    </a:prstGeom>
                    <a:ln w="22225">
                      <a:solidFill>
                        <a:srgbClr val="00B050"/>
                      </a:solidFill>
                      <a:prstDash val="sysDash"/>
                      <a:tailEnd type="triangle"/>
                    </a:ln>
                  </p:spPr>
                  <p:style>
                    <a:lnRef idx="2">
                      <a:schemeClr val="accent1"/>
                    </a:lnRef>
                    <a:fillRef idx="0">
                      <a:schemeClr val="accent1"/>
                    </a:fillRef>
                    <a:effectRef idx="1">
                      <a:schemeClr val="accent1"/>
                    </a:effectRef>
                    <a:fontRef idx="minor">
                      <a:schemeClr val="tx1"/>
                    </a:fontRef>
                  </p:style>
                </p:cxnSp>
              </p:grpSp>
              <p:cxnSp>
                <p:nvCxnSpPr>
                  <p:cNvPr id="119" name="Straight Arrow Connector 118"/>
                  <p:cNvCxnSpPr/>
                  <p:nvPr/>
                </p:nvCxnSpPr>
                <p:spPr>
                  <a:xfrm flipV="1">
                    <a:off x="6610594" y="4398959"/>
                    <a:ext cx="954030" cy="262859"/>
                  </a:xfrm>
                  <a:prstGeom prst="straightConnector1">
                    <a:avLst/>
                  </a:prstGeom>
                  <a:ln w="22225">
                    <a:solidFill>
                      <a:srgbClr val="00B050"/>
                    </a:solidFill>
                    <a:prstDash val="sysDash"/>
                    <a:tailEnd type="triangle"/>
                  </a:ln>
                </p:spPr>
                <p:style>
                  <a:lnRef idx="2">
                    <a:schemeClr val="accent1"/>
                  </a:lnRef>
                  <a:fillRef idx="0">
                    <a:schemeClr val="accent1"/>
                  </a:fillRef>
                  <a:effectRef idx="1">
                    <a:schemeClr val="accent1"/>
                  </a:effectRef>
                  <a:fontRef idx="minor">
                    <a:schemeClr val="tx1"/>
                  </a:fontRef>
                </p:style>
              </p:cxnSp>
            </p:grpSp>
            <p:sp>
              <p:nvSpPr>
                <p:cNvPr id="117" name="Freeform 116"/>
                <p:cNvSpPr/>
                <p:nvPr/>
              </p:nvSpPr>
              <p:spPr>
                <a:xfrm>
                  <a:off x="6620696" y="3874467"/>
                  <a:ext cx="951722" cy="771330"/>
                </a:xfrm>
                <a:custGeom>
                  <a:avLst/>
                  <a:gdLst>
                    <a:gd name="connsiteX0" fmla="*/ 0 w 951722"/>
                    <a:gd name="connsiteY0" fmla="*/ 771330 h 771330"/>
                    <a:gd name="connsiteX1" fmla="*/ 951722 w 951722"/>
                    <a:gd name="connsiteY1" fmla="*/ 491412 h 771330"/>
                    <a:gd name="connsiteX2" fmla="*/ 945502 w 951722"/>
                    <a:gd name="connsiteY2" fmla="*/ 0 h 771330"/>
                    <a:gd name="connsiteX3" fmla="*/ 0 w 951722"/>
                    <a:gd name="connsiteY3" fmla="*/ 771330 h 771330"/>
                  </a:gdLst>
                  <a:ahLst/>
                  <a:cxnLst>
                    <a:cxn ang="0">
                      <a:pos x="connsiteX0" y="connsiteY0"/>
                    </a:cxn>
                    <a:cxn ang="0">
                      <a:pos x="connsiteX1" y="connsiteY1"/>
                    </a:cxn>
                    <a:cxn ang="0">
                      <a:pos x="connsiteX2" y="connsiteY2"/>
                    </a:cxn>
                    <a:cxn ang="0">
                      <a:pos x="connsiteX3" y="connsiteY3"/>
                    </a:cxn>
                  </a:cxnLst>
                  <a:rect l="l" t="t" r="r" b="b"/>
                  <a:pathLst>
                    <a:path w="951722" h="771330">
                      <a:moveTo>
                        <a:pt x="0" y="771330"/>
                      </a:moveTo>
                      <a:lnTo>
                        <a:pt x="951722" y="491412"/>
                      </a:lnTo>
                      <a:cubicBezTo>
                        <a:pt x="949649" y="327608"/>
                        <a:pt x="947575" y="163804"/>
                        <a:pt x="945502" y="0"/>
                      </a:cubicBezTo>
                      <a:lnTo>
                        <a:pt x="0" y="771330"/>
                      </a:lnTo>
                      <a:close/>
                    </a:path>
                  </a:pathLst>
                </a:custGeom>
                <a:gradFill>
                  <a:gsLst>
                    <a:gs pos="50000">
                      <a:srgbClr val="63A260"/>
                    </a:gs>
                    <a:gs pos="0">
                      <a:schemeClr val="accent4">
                        <a:lumMod val="60000"/>
                        <a:lumOff val="40000"/>
                      </a:schemeClr>
                    </a:gs>
                    <a:gs pos="100000">
                      <a:srgbClr val="37833D"/>
                    </a:gs>
                  </a:gsLst>
                  <a:lin ang="162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114" name="Straight Arrow Connector 113"/>
              <p:cNvCxnSpPr>
                <a:endCxn id="117" idx="1"/>
              </p:cNvCxnSpPr>
              <p:nvPr/>
            </p:nvCxnSpPr>
            <p:spPr>
              <a:xfrm flipV="1">
                <a:off x="6811527" y="4197541"/>
                <a:ext cx="951722" cy="291569"/>
              </a:xfrm>
              <a:prstGeom prst="straightConnector1">
                <a:avLst/>
              </a:prstGeom>
              <a:ln w="22225">
                <a:solidFill>
                  <a:srgbClr val="00B050"/>
                </a:solidFill>
                <a:prstDash val="sysDash"/>
                <a:tailEnd type="triangle"/>
              </a:ln>
            </p:spPr>
            <p:style>
              <a:lnRef idx="2">
                <a:schemeClr val="accent1"/>
              </a:lnRef>
              <a:fillRef idx="0">
                <a:schemeClr val="accent1"/>
              </a:fillRef>
              <a:effectRef idx="1">
                <a:schemeClr val="accent1"/>
              </a:effectRef>
              <a:fontRef idx="minor">
                <a:schemeClr val="tx1"/>
              </a:fontRef>
            </p:style>
          </p:cxnSp>
        </p:grpSp>
        <p:grpSp>
          <p:nvGrpSpPr>
            <p:cNvPr id="235" name="Group 234"/>
            <p:cNvGrpSpPr/>
            <p:nvPr/>
          </p:nvGrpSpPr>
          <p:grpSpPr>
            <a:xfrm>
              <a:off x="414035" y="20210751"/>
              <a:ext cx="4321032" cy="3519676"/>
              <a:chOff x="5351144" y="2088478"/>
              <a:chExt cx="3411856" cy="2779111"/>
            </a:xfrm>
          </p:grpSpPr>
          <p:pic>
            <p:nvPicPr>
              <p:cNvPr id="236" name="Picture 235"/>
              <p:cNvPicPr>
                <a:picLocks noChangeAspect="1"/>
              </p:cNvPicPr>
              <p:nvPr/>
            </p:nvPicPr>
            <p:blipFill>
              <a:blip r:embed="rId16"/>
              <a:stretch>
                <a:fillRect/>
              </a:stretch>
            </p:blipFill>
            <p:spPr>
              <a:xfrm>
                <a:off x="5351144" y="2088478"/>
                <a:ext cx="3411856" cy="2779111"/>
              </a:xfrm>
              <a:prstGeom prst="rect">
                <a:avLst/>
              </a:prstGeom>
            </p:spPr>
          </p:pic>
          <p:sp>
            <p:nvSpPr>
              <p:cNvPr id="237" name="Rectangle 236"/>
              <p:cNvSpPr/>
              <p:nvPr/>
            </p:nvSpPr>
            <p:spPr>
              <a:xfrm>
                <a:off x="6797937" y="3488460"/>
                <a:ext cx="457200" cy="16914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8" name="TextBox 237"/>
              <p:cNvSpPr txBox="1"/>
              <p:nvPr/>
            </p:nvSpPr>
            <p:spPr>
              <a:xfrm>
                <a:off x="6710586" y="3448097"/>
                <a:ext cx="601028" cy="261610"/>
              </a:xfrm>
              <a:prstGeom prst="rect">
                <a:avLst/>
              </a:prstGeom>
              <a:noFill/>
            </p:spPr>
            <p:txBody>
              <a:bodyPr wrap="square" rtlCol="0">
                <a:spAutoFit/>
              </a:bodyPr>
              <a:lstStyle/>
              <a:p>
                <a:r>
                  <a:rPr lang="en-US" sz="1100" dirty="0" smtClean="0">
                    <a:solidFill>
                      <a:srgbClr val="00B050"/>
                    </a:solidFill>
                  </a:rPr>
                  <a:t>(t,</a:t>
                </a:r>
                <a:r>
                  <a:rPr lang="en-US" sz="1100" baseline="30000" dirty="0" smtClean="0">
                    <a:solidFill>
                      <a:srgbClr val="00B050"/>
                    </a:solidFill>
                  </a:rPr>
                  <a:t>3</a:t>
                </a:r>
                <a:r>
                  <a:rPr lang="en-US" sz="1100" dirty="0" smtClean="0">
                    <a:solidFill>
                      <a:srgbClr val="00B050"/>
                    </a:solidFill>
                  </a:rPr>
                  <a:t>He)</a:t>
                </a:r>
                <a:endParaRPr lang="en-US" sz="1100" dirty="0">
                  <a:solidFill>
                    <a:srgbClr val="00B050"/>
                  </a:solidFill>
                </a:endParaRPr>
              </a:p>
            </p:txBody>
          </p:sp>
        </p:grpSp>
        <mc:AlternateContent xmlns:mc="http://schemas.openxmlformats.org/markup-compatibility/2006" xmlns:a14="http://schemas.microsoft.com/office/drawing/2010/main">
          <mc:Choice Requires="a14">
            <p:sp>
              <p:nvSpPr>
                <p:cNvPr id="276" name="TextBox 275"/>
                <p:cNvSpPr txBox="1"/>
                <p:nvPr/>
              </p:nvSpPr>
              <p:spPr>
                <a:xfrm>
                  <a:off x="1239199" y="24174463"/>
                  <a:ext cx="7410423" cy="830997"/>
                </a:xfrm>
                <a:prstGeom prst="rect">
                  <a:avLst/>
                </a:prstGeom>
                <a:noFill/>
              </p:spPr>
              <p:txBody>
                <a:bodyPr wrap="square" rtlCol="0">
                  <a:spAutoFit/>
                </a:bodyPr>
                <a:lstStyle/>
                <a:p>
                  <a:pPr algn="ctr"/>
                  <a:r>
                    <a:rPr lang="en-US" sz="2400" dirty="0" smtClean="0">
                      <a:solidFill>
                        <a:schemeClr val="dk1"/>
                      </a:solidFill>
                      <a:latin typeface="Arial" panose="020B0604020202020204" pitchFamily="34" charset="0"/>
                      <a:cs typeface="Arial" panose="020B0604020202020204" pitchFamily="34" charset="0"/>
                    </a:rPr>
                    <a:t>Fig. 1 Charge-Exchange reactions and comparison with EC and </a:t>
                  </a:r>
                  <a14:m>
                    <m:oMath xmlns:m="http://schemas.openxmlformats.org/officeDocument/2006/math">
                      <m:r>
                        <a:rPr lang="en-US" sz="2400" i="1" smtClean="0">
                          <a:solidFill>
                            <a:schemeClr val="dk1"/>
                          </a:solidFill>
                          <a:latin typeface="Cambria Math" panose="02040503050406030204" pitchFamily="18" charset="0"/>
                          <a:ea typeface="Cambria Math" panose="02040503050406030204" pitchFamily="18" charset="0"/>
                          <a:cs typeface="Arial" panose="020B0604020202020204" pitchFamily="34" charset="0"/>
                        </a:rPr>
                        <m:t>𝛽</m:t>
                      </m:r>
                    </m:oMath>
                  </a14:m>
                  <a:r>
                    <a:rPr lang="en-US" sz="2400" dirty="0" smtClean="0">
                      <a:solidFill>
                        <a:schemeClr val="dk1"/>
                      </a:solidFill>
                      <a:latin typeface="Arial" panose="020B0604020202020204" pitchFamily="34" charset="0"/>
                      <a:cs typeface="Arial" panose="020B0604020202020204" pitchFamily="34" charset="0"/>
                    </a:rPr>
                    <a:t>-decay</a:t>
                  </a:r>
                  <a:endParaRPr lang="en-US" sz="2400" dirty="0">
                    <a:solidFill>
                      <a:schemeClr val="dk1"/>
                    </a:solidFill>
                    <a:latin typeface="Arial" panose="020B0604020202020204" pitchFamily="34" charset="0"/>
                    <a:cs typeface="Arial" panose="020B0604020202020204" pitchFamily="34" charset="0"/>
                  </a:endParaRPr>
                </a:p>
              </p:txBody>
            </p:sp>
          </mc:Choice>
          <mc:Fallback xmlns="">
            <p:sp>
              <p:nvSpPr>
                <p:cNvPr id="276" name="TextBox 275"/>
                <p:cNvSpPr txBox="1">
                  <a:spLocks noRot="1" noChangeAspect="1" noMove="1" noResize="1" noEditPoints="1" noAdjustHandles="1" noChangeArrowheads="1" noChangeShapeType="1" noTextEdit="1"/>
                </p:cNvSpPr>
                <p:nvPr/>
              </p:nvSpPr>
              <p:spPr>
                <a:xfrm>
                  <a:off x="1239199" y="24174463"/>
                  <a:ext cx="7410423" cy="830997"/>
                </a:xfrm>
                <a:prstGeom prst="rect">
                  <a:avLst/>
                </a:prstGeom>
                <a:blipFill>
                  <a:blip r:embed="rId17"/>
                  <a:stretch>
                    <a:fillRect t="-5147" b="-16912"/>
                  </a:stretch>
                </a:blipFill>
              </p:spPr>
              <p:txBody>
                <a:bodyPr/>
                <a:lstStyle/>
                <a:p>
                  <a:r>
                    <a:rPr lang="en-US">
                      <a:noFill/>
                    </a:rPr>
                    <a:t> </a:t>
                  </a:r>
                </a:p>
              </p:txBody>
            </p:sp>
          </mc:Fallback>
        </mc:AlternateContent>
      </p:grpSp>
      <p:sp>
        <p:nvSpPr>
          <p:cNvPr id="2" name="TextBox 1"/>
          <p:cNvSpPr txBox="1"/>
          <p:nvPr/>
        </p:nvSpPr>
        <p:spPr>
          <a:xfrm>
            <a:off x="15087600" y="16304535"/>
            <a:ext cx="526106" cy="461665"/>
          </a:xfrm>
          <a:prstGeom prst="rect">
            <a:avLst/>
          </a:prstGeom>
          <a:noFill/>
        </p:spPr>
        <p:txBody>
          <a:bodyPr wrap="none" rtlCol="0">
            <a:spAutoFit/>
          </a:bodyPr>
          <a:lstStyle/>
          <a:p>
            <a:r>
              <a:rPr lang="en-US" sz="2400" dirty="0" smtClean="0">
                <a:latin typeface="Times New Roman" panose="02020603050405020304" pitchFamily="18" charset="0"/>
                <a:cs typeface="Times New Roman" panose="02020603050405020304" pitchFamily="18" charset="0"/>
              </a:rPr>
              <a:t>(a)</a:t>
            </a:r>
            <a:endParaRPr lang="en-US" sz="2400" dirty="0">
              <a:latin typeface="Times New Roman" panose="02020603050405020304" pitchFamily="18" charset="0"/>
              <a:cs typeface="Times New Roman" panose="02020603050405020304" pitchFamily="18" charset="0"/>
            </a:endParaRPr>
          </a:p>
        </p:txBody>
      </p:sp>
      <p:grpSp>
        <p:nvGrpSpPr>
          <p:cNvPr id="111" name="Group 110"/>
          <p:cNvGrpSpPr/>
          <p:nvPr/>
        </p:nvGrpSpPr>
        <p:grpSpPr>
          <a:xfrm>
            <a:off x="23971878" y="5569745"/>
            <a:ext cx="4705957" cy="4270243"/>
            <a:chOff x="4849471" y="1793551"/>
            <a:chExt cx="4194935" cy="3806535"/>
          </a:xfrm>
        </p:grpSpPr>
        <p:grpSp>
          <p:nvGrpSpPr>
            <p:cNvPr id="112" name="Group 111"/>
            <p:cNvGrpSpPr/>
            <p:nvPr/>
          </p:nvGrpSpPr>
          <p:grpSpPr>
            <a:xfrm>
              <a:off x="4853406" y="1793551"/>
              <a:ext cx="4191000" cy="3806535"/>
              <a:chOff x="0" y="907182"/>
              <a:chExt cx="9144000" cy="8305166"/>
            </a:xfrm>
          </p:grpSpPr>
          <p:pic>
            <p:nvPicPr>
              <p:cNvPr id="121" name="Picture 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0" y="907182"/>
                <a:ext cx="9144000" cy="5947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22" name="Freeform 9"/>
              <p:cNvSpPr>
                <a:spLocks/>
              </p:cNvSpPr>
              <p:nvPr/>
            </p:nvSpPr>
            <p:spPr bwMode="auto">
              <a:xfrm>
                <a:off x="4191000" y="1447800"/>
                <a:ext cx="2708275" cy="3625850"/>
              </a:xfrm>
              <a:custGeom>
                <a:avLst/>
                <a:gdLst>
                  <a:gd name="T0" fmla="*/ 2147483646 w 17196"/>
                  <a:gd name="T1" fmla="*/ 2147483646 h 21600"/>
                  <a:gd name="T2" fmla="*/ 2147483646 w 17196"/>
                  <a:gd name="T3" fmla="*/ 2147483646 h 21600"/>
                  <a:gd name="T4" fmla="*/ 2147483646 w 17196"/>
                  <a:gd name="T5" fmla="*/ 2147483646 h 21600"/>
                  <a:gd name="T6" fmla="*/ 0 w 17196"/>
                  <a:gd name="T7" fmla="*/ 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196" h="21600">
                    <a:moveTo>
                      <a:pt x="2639" y="21600"/>
                    </a:moveTo>
                    <a:cubicBezTo>
                      <a:pt x="2639" y="21600"/>
                      <a:pt x="-390" y="21573"/>
                      <a:pt x="8462" y="21573"/>
                    </a:cubicBezTo>
                    <a:cubicBezTo>
                      <a:pt x="17314" y="21573"/>
                      <a:pt x="21210" y="6367"/>
                      <a:pt x="11588" y="3263"/>
                    </a:cubicBezTo>
                    <a:lnTo>
                      <a:pt x="0" y="0"/>
                    </a:lnTo>
                  </a:path>
                </a:pathLst>
              </a:custGeom>
              <a:noFill/>
              <a:ln w="63500" cap="flat">
                <a:solidFill>
                  <a:srgbClr val="0000FF"/>
                </a:solidFill>
                <a:prstDash val="solid"/>
                <a:miter lim="800000"/>
                <a:headEnd type="none" w="med" len="med"/>
                <a:tailEnd type="stealth"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23" name="Line 11"/>
              <p:cNvSpPr>
                <a:spLocks noChangeShapeType="1"/>
              </p:cNvSpPr>
              <p:nvPr/>
            </p:nvSpPr>
            <p:spPr bwMode="auto">
              <a:xfrm rot="10800000">
                <a:off x="1481138" y="5105400"/>
                <a:ext cx="2786062" cy="0"/>
              </a:xfrm>
              <a:prstGeom prst="line">
                <a:avLst/>
              </a:prstGeom>
              <a:noFill/>
              <a:ln w="63500">
                <a:solidFill>
                  <a:srgbClr val="FF0000"/>
                </a:solidFill>
                <a:miter lim="800000"/>
                <a:headEnd type="stealth" w="med" len="med"/>
                <a:tailEnd/>
              </a:ln>
              <a:extLst>
                <a:ext uri="{909E8E84-426E-40DD-AFC4-6F175D3DCCD1}">
                  <a14:hiddenFill xmlns:a14="http://schemas.microsoft.com/office/drawing/2010/main">
                    <a:noFill/>
                  </a14:hiddenFill>
                </a:ext>
              </a:extLst>
            </p:spPr>
            <p:txBody>
              <a:bodyPr lIns="0" tIns="0" rIns="0" bIns="0"/>
              <a:lstStyle/>
              <a:p>
                <a:endParaRPr lang="en-US" sz="1200"/>
              </a:p>
            </p:txBody>
          </p:sp>
          <p:sp>
            <p:nvSpPr>
              <p:cNvPr id="124" name="TextBox 123"/>
              <p:cNvSpPr txBox="1"/>
              <p:nvPr/>
            </p:nvSpPr>
            <p:spPr>
              <a:xfrm>
                <a:off x="124661" y="5214617"/>
                <a:ext cx="3135502" cy="1208723"/>
              </a:xfrm>
              <a:prstGeom prst="rect">
                <a:avLst/>
              </a:prstGeom>
              <a:solidFill>
                <a:schemeClr val="bg1"/>
              </a:solidFill>
            </p:spPr>
            <p:txBody>
              <a:bodyPr wrap="square" rtlCol="0">
                <a:spAutoFit/>
              </a:bodyPr>
              <a:lstStyle/>
              <a:p>
                <a:r>
                  <a:rPr lang="en-US" sz="1000" baseline="30000" dirty="0">
                    <a:solidFill>
                      <a:srgbClr val="FF0000"/>
                    </a:solidFill>
                  </a:rPr>
                  <a:t>3</a:t>
                </a:r>
                <a:r>
                  <a:rPr lang="en-US" sz="1000" dirty="0" smtClean="0">
                    <a:solidFill>
                      <a:srgbClr val="FF0000"/>
                    </a:solidFill>
                  </a:rPr>
                  <a:t>H (115 MeV/u)</a:t>
                </a:r>
              </a:p>
              <a:p>
                <a:r>
                  <a:rPr lang="en-US" sz="1000" dirty="0" smtClean="0">
                    <a:solidFill>
                      <a:srgbClr val="FF0000"/>
                    </a:solidFill>
                  </a:rPr>
                  <a:t>~</a:t>
                </a:r>
                <a:r>
                  <a:rPr lang="en-US" sz="1000" dirty="0">
                    <a:solidFill>
                      <a:srgbClr val="FF0000"/>
                    </a:solidFill>
                  </a:rPr>
                  <a:t>3</a:t>
                </a:r>
                <a:r>
                  <a:rPr lang="en-US" sz="1000" dirty="0" smtClean="0">
                    <a:solidFill>
                      <a:srgbClr val="FF0000"/>
                    </a:solidFill>
                  </a:rPr>
                  <a:t>M </a:t>
                </a:r>
                <a:r>
                  <a:rPr lang="en-US" sz="1000" dirty="0" err="1" smtClean="0">
                    <a:solidFill>
                      <a:srgbClr val="FF0000"/>
                    </a:solidFill>
                  </a:rPr>
                  <a:t>pps</a:t>
                </a:r>
                <a:endParaRPr lang="en-US" sz="1000" dirty="0" smtClean="0">
                  <a:solidFill>
                    <a:srgbClr val="FF0000"/>
                  </a:solidFill>
                </a:endParaRPr>
              </a:p>
              <a:p>
                <a:r>
                  <a:rPr lang="en-US" sz="1000" dirty="0" smtClean="0">
                    <a:solidFill>
                      <a:srgbClr val="FF0000"/>
                    </a:solidFill>
                  </a:rPr>
                  <a:t>target (~34 mg/cm</a:t>
                </a:r>
                <a:r>
                  <a:rPr lang="en-US" sz="1000" baseline="30000" dirty="0" smtClean="0">
                    <a:solidFill>
                      <a:srgbClr val="FF0000"/>
                    </a:solidFill>
                  </a:rPr>
                  <a:t>2</a:t>
                </a:r>
                <a:r>
                  <a:rPr lang="en-US" sz="1000" dirty="0" smtClean="0">
                    <a:solidFill>
                      <a:srgbClr val="FF0000"/>
                    </a:solidFill>
                  </a:rPr>
                  <a:t>)</a:t>
                </a:r>
                <a:endParaRPr lang="en-US" sz="1000" dirty="0">
                  <a:solidFill>
                    <a:srgbClr val="FF0000"/>
                  </a:solidFill>
                </a:endParaRPr>
              </a:p>
            </p:txBody>
          </p:sp>
          <p:sp>
            <p:nvSpPr>
              <p:cNvPr id="128" name="TextBox 127"/>
              <p:cNvSpPr txBox="1"/>
              <p:nvPr/>
            </p:nvSpPr>
            <p:spPr>
              <a:xfrm>
                <a:off x="6448634" y="4647079"/>
                <a:ext cx="2614110" cy="778171"/>
              </a:xfrm>
              <a:prstGeom prst="rect">
                <a:avLst/>
              </a:prstGeom>
              <a:solidFill>
                <a:schemeClr val="bg1"/>
              </a:solidFill>
            </p:spPr>
            <p:txBody>
              <a:bodyPr wrap="square" rtlCol="0">
                <a:spAutoFit/>
              </a:bodyPr>
              <a:lstStyle/>
              <a:p>
                <a:r>
                  <a:rPr lang="en-US" sz="1000" baseline="30000" dirty="0" smtClean="0">
                    <a:solidFill>
                      <a:srgbClr val="0000FF"/>
                    </a:solidFill>
                  </a:rPr>
                  <a:t>3</a:t>
                </a:r>
                <a:r>
                  <a:rPr lang="en-US" sz="1000" dirty="0" smtClean="0">
                    <a:solidFill>
                      <a:srgbClr val="0000FF"/>
                    </a:solidFill>
                  </a:rPr>
                  <a:t>He </a:t>
                </a:r>
                <a:r>
                  <a:rPr lang="en-US" sz="1000" dirty="0" err="1" smtClean="0">
                    <a:solidFill>
                      <a:srgbClr val="0000FF"/>
                    </a:solidFill>
                  </a:rPr>
                  <a:t>ejectiles</a:t>
                </a:r>
                <a:r>
                  <a:rPr lang="en-US" sz="1000" dirty="0">
                    <a:solidFill>
                      <a:srgbClr val="0000FF"/>
                    </a:solidFill>
                  </a:rPr>
                  <a:t> </a:t>
                </a:r>
                <a:r>
                  <a:rPr lang="en-US" sz="1000" dirty="0" smtClean="0">
                    <a:solidFill>
                      <a:srgbClr val="0000FF"/>
                    </a:solidFill>
                  </a:rPr>
                  <a:t>at S800</a:t>
                </a:r>
              </a:p>
              <a:p>
                <a:r>
                  <a:rPr lang="en-US" sz="1000" dirty="0" smtClean="0">
                    <a:solidFill>
                      <a:srgbClr val="0000FF"/>
                    </a:solidFill>
                  </a:rPr>
                  <a:t>(E</a:t>
                </a:r>
                <a:r>
                  <a:rPr lang="en-US" sz="1000" baseline="-25000" dirty="0" smtClean="0">
                    <a:solidFill>
                      <a:srgbClr val="0000FF"/>
                    </a:solidFill>
                  </a:rPr>
                  <a:t>x</a:t>
                </a:r>
                <a:r>
                  <a:rPr lang="en-US" sz="1000" dirty="0" smtClean="0">
                    <a:solidFill>
                      <a:srgbClr val="0000FF"/>
                    </a:solidFill>
                  </a:rPr>
                  <a:t> measurement)</a:t>
                </a:r>
                <a:endParaRPr lang="en-US" sz="1000" dirty="0">
                  <a:solidFill>
                    <a:srgbClr val="0000FF"/>
                  </a:solidFill>
                </a:endParaRPr>
              </a:p>
            </p:txBody>
          </p:sp>
          <p:sp>
            <p:nvSpPr>
              <p:cNvPr id="129" name="TextBox 128"/>
              <p:cNvSpPr txBox="1"/>
              <p:nvPr/>
            </p:nvSpPr>
            <p:spPr>
              <a:xfrm>
                <a:off x="3309258" y="3790717"/>
                <a:ext cx="1915881" cy="778171"/>
              </a:xfrm>
              <a:prstGeom prst="rect">
                <a:avLst/>
              </a:prstGeom>
              <a:solidFill>
                <a:schemeClr val="bg1"/>
              </a:solidFill>
            </p:spPr>
            <p:txBody>
              <a:bodyPr wrap="square" rtlCol="0">
                <a:spAutoFit/>
              </a:bodyPr>
              <a:lstStyle/>
              <a:p>
                <a:pPr algn="ctr"/>
                <a:r>
                  <a:rPr lang="en-US" sz="1000" b="1" dirty="0" smtClean="0"/>
                  <a:t>GRETINA</a:t>
                </a:r>
                <a:endParaRPr lang="en-US" sz="1000" b="1" dirty="0"/>
              </a:p>
              <a:p>
                <a:pPr algn="ctr"/>
                <a:r>
                  <a:rPr lang="en-US" sz="1000" b="1" dirty="0" smtClean="0">
                    <a:sym typeface="Symbol" panose="05050102010706020507" pitchFamily="18" charset="2"/>
                  </a:rPr>
                  <a:t>(</a:t>
                </a:r>
                <a:r>
                  <a:rPr lang="en-US" sz="1000" b="1" dirty="0">
                    <a:sym typeface="Symbol" panose="05050102010706020507" pitchFamily="18" charset="2"/>
                  </a:rPr>
                  <a:t>-</a:t>
                </a:r>
                <a:r>
                  <a:rPr lang="en-US" sz="1000" b="1" dirty="0" smtClean="0">
                    <a:sym typeface="Symbol" panose="05050102010706020507" pitchFamily="18" charset="2"/>
                  </a:rPr>
                  <a:t>detection)</a:t>
                </a:r>
                <a:endParaRPr lang="en-US" sz="1000" b="1" dirty="0"/>
              </a:p>
            </p:txBody>
          </p:sp>
          <p:grpSp>
            <p:nvGrpSpPr>
              <p:cNvPr id="130" name="Group 129"/>
              <p:cNvGrpSpPr>
                <a:grpSpLocks noChangeAspect="1"/>
              </p:cNvGrpSpPr>
              <p:nvPr/>
            </p:nvGrpSpPr>
            <p:grpSpPr>
              <a:xfrm>
                <a:off x="679698" y="1856598"/>
                <a:ext cx="8383046" cy="7355750"/>
                <a:chOff x="8712200" y="4711700"/>
                <a:chExt cx="19918053" cy="17477204"/>
              </a:xfrm>
            </p:grpSpPr>
            <p:pic>
              <p:nvPicPr>
                <p:cNvPr id="132" name="Picture 4"/>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23606533" y="14687117"/>
                  <a:ext cx="5023720" cy="750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33" name="Line 5"/>
                <p:cNvSpPr>
                  <a:spLocks noChangeShapeType="1"/>
                </p:cNvSpPr>
                <p:nvPr/>
              </p:nvSpPr>
              <p:spPr bwMode="auto">
                <a:xfrm rot="10800000">
                  <a:off x="23783503" y="17629846"/>
                  <a:ext cx="3241675" cy="1189040"/>
                </a:xfrm>
                <a:prstGeom prst="line">
                  <a:avLst/>
                </a:prstGeom>
                <a:noFill/>
                <a:ln w="63500">
                  <a:solidFill>
                    <a:srgbClr val="FF0000"/>
                  </a:solidFill>
                  <a:miter lim="800000"/>
                  <a:headEnd type="stealth" w="med" len="med"/>
                  <a:tailEnd/>
                </a:ln>
                <a:extLst>
                  <a:ext uri="{909E8E84-426E-40DD-AFC4-6F175D3DCCD1}">
                    <a14:hiddenFill xmlns:a14="http://schemas.microsoft.com/office/drawing/2010/main">
                      <a:noFill/>
                    </a14:hiddenFill>
                  </a:ext>
                </a:extLst>
              </p:spPr>
              <p:txBody>
                <a:bodyPr lIns="0" tIns="0" rIns="0" bIns="0"/>
                <a:lstStyle/>
                <a:p>
                  <a:endParaRPr lang="en-US"/>
                </a:p>
              </p:txBody>
            </p:sp>
            <p:pic>
              <p:nvPicPr>
                <p:cNvPr id="134" name="Picture 6"/>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8712200" y="4711700"/>
                  <a:ext cx="8382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grpSp>
          <p:sp>
            <p:nvSpPr>
              <p:cNvPr id="131" name="Rectangle 130"/>
              <p:cNvSpPr/>
              <p:nvPr/>
            </p:nvSpPr>
            <p:spPr>
              <a:xfrm>
                <a:off x="1830147" y="7891972"/>
                <a:ext cx="5118230" cy="448944"/>
              </a:xfrm>
              <a:prstGeom prst="rect">
                <a:avLst/>
              </a:prstGeom>
              <a:solidFill>
                <a:schemeClr val="bg1"/>
              </a:solidFill>
            </p:spPr>
            <p:txBody>
              <a:bodyPr wrap="square">
                <a:spAutoFit/>
              </a:bodyPr>
              <a:lstStyle/>
              <a:p>
                <a:r>
                  <a:rPr lang="en-US" sz="900" dirty="0">
                    <a:solidFill>
                      <a:srgbClr val="FF0000"/>
                    </a:solidFill>
                  </a:rPr>
                  <a:t>G</a:t>
                </a:r>
                <a:r>
                  <a:rPr lang="en-US" sz="900" dirty="0"/>
                  <a:t>amma-</a:t>
                </a:r>
                <a:r>
                  <a:rPr lang="en-US" sz="900" dirty="0">
                    <a:solidFill>
                      <a:srgbClr val="FF0000"/>
                    </a:solidFill>
                  </a:rPr>
                  <a:t>R</a:t>
                </a:r>
                <a:r>
                  <a:rPr lang="en-US" sz="900" dirty="0"/>
                  <a:t>ay </a:t>
                </a:r>
                <a:r>
                  <a:rPr lang="en-US" sz="900" dirty="0">
                    <a:solidFill>
                      <a:srgbClr val="FF0000"/>
                    </a:solidFill>
                  </a:rPr>
                  <a:t>E</a:t>
                </a:r>
                <a:r>
                  <a:rPr lang="en-US" sz="900" dirty="0"/>
                  <a:t>nergy </a:t>
                </a:r>
                <a:r>
                  <a:rPr lang="en-US" sz="900" dirty="0">
                    <a:solidFill>
                      <a:srgbClr val="FF0000"/>
                    </a:solidFill>
                  </a:rPr>
                  <a:t>T</a:t>
                </a:r>
                <a:r>
                  <a:rPr lang="en-US" sz="900" dirty="0"/>
                  <a:t>racking </a:t>
                </a:r>
                <a:r>
                  <a:rPr lang="en-US" sz="900" dirty="0" smtClean="0">
                    <a:solidFill>
                      <a:srgbClr val="FF0000"/>
                    </a:solidFill>
                  </a:rPr>
                  <a:t>I</a:t>
                </a:r>
                <a:r>
                  <a:rPr lang="en-US" sz="900" dirty="0" smtClean="0"/>
                  <a:t>n-beam </a:t>
                </a:r>
                <a:r>
                  <a:rPr lang="en-US" sz="900" dirty="0">
                    <a:solidFill>
                      <a:srgbClr val="FF0000"/>
                    </a:solidFill>
                  </a:rPr>
                  <a:t>N</a:t>
                </a:r>
                <a:r>
                  <a:rPr lang="en-US" sz="900" dirty="0"/>
                  <a:t>uclear </a:t>
                </a:r>
                <a:r>
                  <a:rPr lang="en-US" sz="900" dirty="0" smtClean="0">
                    <a:solidFill>
                      <a:srgbClr val="FF0000"/>
                    </a:solidFill>
                  </a:rPr>
                  <a:t>A</a:t>
                </a:r>
                <a:r>
                  <a:rPr lang="en-US" sz="900" dirty="0" smtClean="0"/>
                  <a:t>rray</a:t>
                </a:r>
                <a:endParaRPr lang="en-US" sz="900" dirty="0"/>
              </a:p>
            </p:txBody>
          </p:sp>
        </p:grpSp>
        <p:sp>
          <p:nvSpPr>
            <p:cNvPr id="116" name="Title 30"/>
            <p:cNvSpPr txBox="1">
              <a:spLocks/>
            </p:cNvSpPr>
            <p:nvPr/>
          </p:nvSpPr>
          <p:spPr bwMode="auto">
            <a:xfrm>
              <a:off x="4849471" y="4300496"/>
              <a:ext cx="2882026" cy="933251"/>
            </a:xfrm>
            <a:prstGeom prst="rect">
              <a:avLst/>
            </a:prstGeom>
            <a:noFill/>
            <a:ln w="12700">
              <a:noFill/>
              <a:miter lim="800000"/>
              <a:headEnd/>
              <a:tailEnd/>
            </a:ln>
          </p:spPr>
          <p:txBody>
            <a:bodyPr vert="horz" wrap="square" lIns="56076" tIns="22431" rIns="56076" bIns="22431" numCol="1" anchor="ctr" anchorCtr="0" compatLnSpc="1">
              <a:prstTxWarp prst="textNoShape">
                <a:avLst/>
              </a:prstTxWarp>
              <a:noAutofit/>
            </a:bodyPr>
            <a:lstStyle>
              <a:lvl1pPr algn="ctr" defTabSz="803293" rtl="0" eaLnBrk="1" fontAlgn="base" hangingPunct="1">
                <a:lnSpc>
                  <a:spcPct val="88000"/>
                </a:lnSpc>
                <a:spcBef>
                  <a:spcPct val="0"/>
                </a:spcBef>
                <a:spcAft>
                  <a:spcPct val="0"/>
                </a:spcAft>
                <a:defRPr sz="3200" b="1">
                  <a:solidFill>
                    <a:srgbClr val="064308"/>
                  </a:solidFill>
                  <a:latin typeface="Arial" charset="0"/>
                  <a:ea typeface="ＭＳ Ｐゴシック" pitchFamily="-65" charset="-128"/>
                  <a:cs typeface="ＭＳ Ｐゴシック" pitchFamily="-65" charset="-128"/>
                </a:defRPr>
              </a:lvl1pPr>
              <a:lvl2pPr algn="ctr" defTabSz="803293" rtl="0" eaLnBrk="1" fontAlgn="base" hangingPunct="1">
                <a:lnSpc>
                  <a:spcPct val="88000"/>
                </a:lnSpc>
                <a:spcBef>
                  <a:spcPct val="0"/>
                </a:spcBef>
                <a:spcAft>
                  <a:spcPct val="0"/>
                </a:spcAft>
                <a:defRPr sz="3200" b="1">
                  <a:solidFill>
                    <a:srgbClr val="064308"/>
                  </a:solidFill>
                  <a:latin typeface="Arial" charset="0"/>
                  <a:ea typeface="ＭＳ Ｐゴシック" pitchFamily="-65" charset="-128"/>
                  <a:cs typeface="ＭＳ Ｐゴシック" pitchFamily="-65" charset="-128"/>
                </a:defRPr>
              </a:lvl2pPr>
              <a:lvl3pPr algn="ctr" defTabSz="803293" rtl="0" eaLnBrk="1" fontAlgn="base" hangingPunct="1">
                <a:lnSpc>
                  <a:spcPct val="88000"/>
                </a:lnSpc>
                <a:spcBef>
                  <a:spcPct val="0"/>
                </a:spcBef>
                <a:spcAft>
                  <a:spcPct val="0"/>
                </a:spcAft>
                <a:defRPr sz="3200" b="1">
                  <a:solidFill>
                    <a:srgbClr val="064308"/>
                  </a:solidFill>
                  <a:latin typeface="Arial" charset="0"/>
                  <a:ea typeface="ＭＳ Ｐゴシック" pitchFamily="-65" charset="-128"/>
                  <a:cs typeface="ＭＳ Ｐゴシック" pitchFamily="-65" charset="-128"/>
                </a:defRPr>
              </a:lvl3pPr>
              <a:lvl4pPr algn="ctr" defTabSz="803293" rtl="0" eaLnBrk="1" fontAlgn="base" hangingPunct="1">
                <a:lnSpc>
                  <a:spcPct val="88000"/>
                </a:lnSpc>
                <a:spcBef>
                  <a:spcPct val="0"/>
                </a:spcBef>
                <a:spcAft>
                  <a:spcPct val="0"/>
                </a:spcAft>
                <a:defRPr sz="3200" b="1">
                  <a:solidFill>
                    <a:srgbClr val="064308"/>
                  </a:solidFill>
                  <a:latin typeface="Arial" charset="0"/>
                  <a:ea typeface="ＭＳ Ｐゴシック" pitchFamily="-65" charset="-128"/>
                  <a:cs typeface="ＭＳ Ｐゴシック" pitchFamily="-65" charset="-128"/>
                </a:defRPr>
              </a:lvl4pPr>
              <a:lvl5pPr algn="ctr" defTabSz="803293" rtl="0" eaLnBrk="1" fontAlgn="base" hangingPunct="1">
                <a:lnSpc>
                  <a:spcPct val="88000"/>
                </a:lnSpc>
                <a:spcBef>
                  <a:spcPct val="0"/>
                </a:spcBef>
                <a:spcAft>
                  <a:spcPct val="0"/>
                </a:spcAft>
                <a:defRPr sz="3200" b="1">
                  <a:solidFill>
                    <a:srgbClr val="064308"/>
                  </a:solidFill>
                  <a:latin typeface="Arial" charset="0"/>
                  <a:ea typeface="ＭＳ Ｐゴシック" pitchFamily="-65" charset="-128"/>
                  <a:cs typeface="ＭＳ Ｐゴシック" pitchFamily="-65" charset="-128"/>
                </a:defRPr>
              </a:lvl5pPr>
              <a:lvl6pPr marL="457036" algn="ctr" defTabSz="807750" rtl="0" eaLnBrk="1" fontAlgn="base" hangingPunct="1">
                <a:lnSpc>
                  <a:spcPct val="88000"/>
                </a:lnSpc>
                <a:spcBef>
                  <a:spcPct val="0"/>
                </a:spcBef>
                <a:spcAft>
                  <a:spcPct val="0"/>
                </a:spcAft>
                <a:defRPr sz="3200" b="1">
                  <a:solidFill>
                    <a:srgbClr val="064308"/>
                  </a:solidFill>
                  <a:latin typeface="Arial" charset="0"/>
                  <a:ea typeface="Arial" charset="0"/>
                  <a:cs typeface="Arial" charset="0"/>
                </a:defRPr>
              </a:lvl6pPr>
              <a:lvl7pPr marL="914074" algn="ctr" defTabSz="807750" rtl="0" eaLnBrk="1" fontAlgn="base" hangingPunct="1">
                <a:lnSpc>
                  <a:spcPct val="88000"/>
                </a:lnSpc>
                <a:spcBef>
                  <a:spcPct val="0"/>
                </a:spcBef>
                <a:spcAft>
                  <a:spcPct val="0"/>
                </a:spcAft>
                <a:defRPr sz="3200" b="1">
                  <a:solidFill>
                    <a:srgbClr val="064308"/>
                  </a:solidFill>
                  <a:latin typeface="Arial" charset="0"/>
                  <a:ea typeface="Arial" charset="0"/>
                  <a:cs typeface="Arial" charset="0"/>
                </a:defRPr>
              </a:lvl7pPr>
              <a:lvl8pPr marL="1371109" algn="ctr" defTabSz="807750" rtl="0" eaLnBrk="1" fontAlgn="base" hangingPunct="1">
                <a:lnSpc>
                  <a:spcPct val="88000"/>
                </a:lnSpc>
                <a:spcBef>
                  <a:spcPct val="0"/>
                </a:spcBef>
                <a:spcAft>
                  <a:spcPct val="0"/>
                </a:spcAft>
                <a:defRPr sz="3200" b="1">
                  <a:solidFill>
                    <a:srgbClr val="064308"/>
                  </a:solidFill>
                  <a:latin typeface="Arial" charset="0"/>
                  <a:ea typeface="Arial" charset="0"/>
                  <a:cs typeface="Arial" charset="0"/>
                </a:defRPr>
              </a:lvl8pPr>
              <a:lvl9pPr marL="1828148" algn="ctr" defTabSz="807750" rtl="0" eaLnBrk="1" fontAlgn="base" hangingPunct="1">
                <a:lnSpc>
                  <a:spcPct val="88000"/>
                </a:lnSpc>
                <a:spcBef>
                  <a:spcPct val="0"/>
                </a:spcBef>
                <a:spcAft>
                  <a:spcPct val="0"/>
                </a:spcAft>
                <a:defRPr sz="3200" b="1">
                  <a:solidFill>
                    <a:srgbClr val="064308"/>
                  </a:solidFill>
                  <a:latin typeface="Arial" charset="0"/>
                  <a:ea typeface="Arial" charset="0"/>
                  <a:cs typeface="Arial" charset="0"/>
                </a:defRPr>
              </a:lvl9pPr>
            </a:lstStyle>
            <a:p>
              <a:r>
                <a:rPr lang="en-US" sz="1100" kern="0" dirty="0" smtClean="0"/>
                <a:t> (t,</a:t>
              </a:r>
              <a:r>
                <a:rPr lang="en-US" sz="1100" kern="0" baseline="30000" dirty="0" smtClean="0"/>
                <a:t>3</a:t>
              </a:r>
              <a:r>
                <a:rPr lang="en-US" sz="1100" kern="0" dirty="0" smtClean="0"/>
                <a:t>He+</a:t>
              </a:r>
              <a:r>
                <a:rPr lang="en-US" sz="1100" kern="0" dirty="0" smtClean="0">
                  <a:sym typeface="Symbol" panose="05050102010706020507" pitchFamily="18" charset="2"/>
                </a:rPr>
                <a:t></a:t>
              </a:r>
              <a:r>
                <a:rPr lang="en-US" sz="1100" kern="0" dirty="0" smtClean="0"/>
                <a:t>) beam with  S800 Spectrograph +GRETINA</a:t>
              </a:r>
              <a:endParaRPr lang="en-US" sz="1100" kern="0" dirty="0"/>
            </a:p>
          </p:txBody>
        </p:sp>
        <p:sp>
          <p:nvSpPr>
            <p:cNvPr id="120" name="TextBox 119"/>
            <p:cNvSpPr txBox="1"/>
            <p:nvPr/>
          </p:nvSpPr>
          <p:spPr>
            <a:xfrm>
              <a:off x="7086600" y="4495800"/>
              <a:ext cx="1033301" cy="215444"/>
            </a:xfrm>
            <a:prstGeom prst="rect">
              <a:avLst/>
            </a:prstGeom>
            <a:noFill/>
          </p:spPr>
          <p:txBody>
            <a:bodyPr wrap="square" rtlCol="0">
              <a:spAutoFit/>
            </a:bodyPr>
            <a:lstStyle/>
            <a:p>
              <a:r>
                <a:rPr lang="en-US" sz="800" dirty="0"/>
                <a:t>Photo from S. Noji</a:t>
              </a:r>
            </a:p>
          </p:txBody>
        </p:sp>
      </p:grpSp>
      <p:pic>
        <p:nvPicPr>
          <p:cNvPr id="4" name="Picture 3"/>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10023114" y="18506345"/>
            <a:ext cx="6361702" cy="6103643"/>
          </a:xfrm>
          <a:prstGeom prst="rect">
            <a:avLst/>
          </a:prstGeom>
        </p:spPr>
      </p:pic>
      <mc:AlternateContent xmlns:mc="http://schemas.openxmlformats.org/markup-compatibility/2006" xmlns:a14="http://schemas.microsoft.com/office/drawing/2010/main">
        <mc:Choice Requires="a14">
          <p:sp>
            <p:nvSpPr>
              <p:cNvPr id="135" name="TextBox 134"/>
              <p:cNvSpPr txBox="1"/>
              <p:nvPr/>
            </p:nvSpPr>
            <p:spPr>
              <a:xfrm>
                <a:off x="21083302" y="9529614"/>
                <a:ext cx="7410423" cy="461665"/>
              </a:xfrm>
              <a:prstGeom prst="rect">
                <a:avLst/>
              </a:prstGeom>
              <a:noFill/>
            </p:spPr>
            <p:txBody>
              <a:bodyPr wrap="square" rtlCol="0">
                <a:spAutoFit/>
              </a:bodyPr>
              <a:lstStyle/>
              <a:p>
                <a:pPr algn="ctr"/>
                <a:r>
                  <a:rPr lang="en-US" sz="2400" dirty="0" smtClean="0">
                    <a:solidFill>
                      <a:schemeClr val="dk1"/>
                    </a:solidFill>
                    <a:latin typeface="Arial" panose="020B0604020202020204" pitchFamily="34" charset="0"/>
                    <a:cs typeface="Arial" panose="020B0604020202020204" pitchFamily="34" charset="0"/>
                  </a:rPr>
                  <a:t>Fig. </a:t>
                </a:r>
                <a:r>
                  <a:rPr lang="en-US" sz="2400" dirty="0">
                    <a:solidFill>
                      <a:schemeClr val="dk1"/>
                    </a:solidFill>
                    <a:latin typeface="Arial" panose="020B0604020202020204" pitchFamily="34" charset="0"/>
                    <a:cs typeface="Arial" panose="020B0604020202020204" pitchFamily="34" charset="0"/>
                  </a:rPr>
                  <a:t>2</a:t>
                </a:r>
                <a:r>
                  <a:rPr lang="en-US" sz="2400" dirty="0" smtClean="0">
                    <a:solidFill>
                      <a:schemeClr val="dk1"/>
                    </a:solidFill>
                    <a:latin typeface="Arial" panose="020B0604020202020204" pitchFamily="34" charset="0"/>
                    <a:cs typeface="Arial" panose="020B0604020202020204" pitchFamily="34" charset="0"/>
                  </a:rPr>
                  <a:t> </a:t>
                </a:r>
                <a:r>
                  <a:rPr lang="en-US" sz="2400" baseline="30000" dirty="0">
                    <a:solidFill>
                      <a:schemeClr val="dk1"/>
                    </a:solidFill>
                    <a:latin typeface="Times New Roman" panose="02020603050405020304" pitchFamily="18" charset="0"/>
                    <a:cs typeface="Times New Roman" panose="02020603050405020304" pitchFamily="18" charset="0"/>
                  </a:rPr>
                  <a:t>93</a:t>
                </a:r>
                <a:r>
                  <a:rPr lang="en-US" sz="2400" dirty="0">
                    <a:solidFill>
                      <a:schemeClr val="dk1"/>
                    </a:solidFill>
                    <a:latin typeface="Times New Roman" panose="02020603050405020304" pitchFamily="18" charset="0"/>
                    <a:cs typeface="Times New Roman" panose="02020603050405020304" pitchFamily="18" charset="0"/>
                  </a:rPr>
                  <a:t>Nb(t,</a:t>
                </a:r>
                <a:r>
                  <a:rPr lang="en-US" sz="2400" baseline="30000" dirty="0">
                    <a:solidFill>
                      <a:schemeClr val="dk1"/>
                    </a:solidFill>
                    <a:latin typeface="Times New Roman" panose="02020603050405020304" pitchFamily="18" charset="0"/>
                    <a:cs typeface="Times New Roman" panose="02020603050405020304" pitchFamily="18" charset="0"/>
                  </a:rPr>
                  <a:t>3</a:t>
                </a:r>
                <a:r>
                  <a:rPr lang="en-US" sz="2400" dirty="0">
                    <a:solidFill>
                      <a:schemeClr val="dk1"/>
                    </a:solidFill>
                    <a:latin typeface="Times New Roman" panose="02020603050405020304" pitchFamily="18" charset="0"/>
                    <a:cs typeface="Times New Roman" panose="02020603050405020304" pitchFamily="18" charset="0"/>
                  </a:rPr>
                  <a:t>He+</a:t>
                </a:r>
                <a14:m>
                  <m:oMath xmlns:m="http://schemas.openxmlformats.org/officeDocument/2006/math">
                    <m:r>
                      <m:rPr>
                        <m:sty m:val="p"/>
                      </m:rPr>
                      <a:rPr lang="en-US" sz="2400">
                        <a:solidFill>
                          <a:schemeClr val="dk1"/>
                        </a:solidFill>
                        <a:latin typeface="Cambria Math" panose="02040503050406030204" pitchFamily="18" charset="0"/>
                        <a:ea typeface="Cambria Math" panose="02040503050406030204" pitchFamily="18" charset="0"/>
                        <a:cs typeface="Times New Roman" panose="02020603050405020304" pitchFamily="18" charset="0"/>
                      </a:rPr>
                      <m:t>γ</m:t>
                    </m:r>
                  </m:oMath>
                </a14:m>
                <a:r>
                  <a:rPr lang="en-US" sz="2400" dirty="0">
                    <a:solidFill>
                      <a:schemeClr val="dk1"/>
                    </a:solidFill>
                    <a:latin typeface="Times New Roman" panose="02020603050405020304" pitchFamily="18" charset="0"/>
                    <a:cs typeface="Times New Roman" panose="02020603050405020304" pitchFamily="18" charset="0"/>
                  </a:rPr>
                  <a:t>)</a:t>
                </a:r>
                <a:r>
                  <a:rPr lang="en-US" sz="2400" baseline="30000" dirty="0">
                    <a:solidFill>
                      <a:schemeClr val="dk1"/>
                    </a:solidFill>
                    <a:latin typeface="Times New Roman" panose="02020603050405020304" pitchFamily="18" charset="0"/>
                    <a:cs typeface="Times New Roman" panose="02020603050405020304" pitchFamily="18" charset="0"/>
                  </a:rPr>
                  <a:t>93</a:t>
                </a:r>
                <a:r>
                  <a:rPr lang="en-US" sz="2400" dirty="0">
                    <a:solidFill>
                      <a:schemeClr val="dk1"/>
                    </a:solidFill>
                    <a:latin typeface="Times New Roman" panose="02020603050405020304" pitchFamily="18" charset="0"/>
                    <a:cs typeface="Times New Roman" panose="02020603050405020304" pitchFamily="18" charset="0"/>
                  </a:rPr>
                  <a:t>Zr</a:t>
                </a:r>
                <a:r>
                  <a:rPr lang="en-US" sz="2400" dirty="0" smtClean="0">
                    <a:solidFill>
                      <a:schemeClr val="dk1"/>
                    </a:solidFill>
                    <a:latin typeface="Times New Roman" panose="02020603050405020304" pitchFamily="18" charset="0"/>
                    <a:cs typeface="Times New Roman" panose="02020603050405020304" pitchFamily="18" charset="0"/>
                  </a:rPr>
                  <a:t> experimental setup</a:t>
                </a:r>
                <a:endParaRPr lang="en-US" sz="2400" dirty="0">
                  <a:solidFill>
                    <a:schemeClr val="dk1"/>
                  </a:solidFill>
                  <a:latin typeface="Arial" panose="020B0604020202020204" pitchFamily="34" charset="0"/>
                  <a:cs typeface="Arial" panose="020B0604020202020204" pitchFamily="34" charset="0"/>
                </a:endParaRPr>
              </a:p>
            </p:txBody>
          </p:sp>
        </mc:Choice>
        <mc:Fallback xmlns="">
          <p:sp>
            <p:nvSpPr>
              <p:cNvPr id="135" name="TextBox 134"/>
              <p:cNvSpPr txBox="1">
                <a:spLocks noRot="1" noChangeAspect="1" noMove="1" noResize="1" noEditPoints="1" noAdjustHandles="1" noChangeArrowheads="1" noChangeShapeType="1" noTextEdit="1"/>
              </p:cNvSpPr>
              <p:nvPr/>
            </p:nvSpPr>
            <p:spPr>
              <a:xfrm>
                <a:off x="21083302" y="9529614"/>
                <a:ext cx="7410423" cy="461665"/>
              </a:xfrm>
              <a:prstGeom prst="rect">
                <a:avLst/>
              </a:prstGeom>
              <a:blipFill>
                <a:blip r:embed="rId24"/>
                <a:stretch>
                  <a:fillRect t="-10526" b="-28947"/>
                </a:stretch>
              </a:blipFill>
            </p:spPr>
            <p:txBody>
              <a:bodyPr/>
              <a:lstStyle/>
              <a:p>
                <a:r>
                  <a:rPr lang="en-US">
                    <a:noFill/>
                  </a:rPr>
                  <a:t> </a:t>
                </a:r>
              </a:p>
            </p:txBody>
          </p:sp>
        </mc:Fallback>
      </mc:AlternateContent>
      <p:pic>
        <p:nvPicPr>
          <p:cNvPr id="5" name="Picture 4"/>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16259726" y="18470611"/>
            <a:ext cx="6370036" cy="6111640"/>
          </a:xfrm>
          <a:prstGeom prst="rect">
            <a:avLst/>
          </a:prstGeom>
        </p:spPr>
      </p:pic>
      <p:pic>
        <p:nvPicPr>
          <p:cNvPr id="9" name="Picture 8"/>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22493023" y="18496291"/>
            <a:ext cx="6343271" cy="6085960"/>
          </a:xfrm>
          <a:prstGeom prst="rect">
            <a:avLst/>
          </a:prstGeom>
        </p:spPr>
      </p:pic>
      <p:sp>
        <p:nvSpPr>
          <p:cNvPr id="109" name="TextBox 108"/>
          <p:cNvSpPr txBox="1"/>
          <p:nvPr/>
        </p:nvSpPr>
        <p:spPr>
          <a:xfrm>
            <a:off x="21413977" y="23423729"/>
            <a:ext cx="543739" cy="461665"/>
          </a:xfrm>
          <a:prstGeom prst="rect">
            <a:avLst/>
          </a:prstGeom>
          <a:noFill/>
        </p:spPr>
        <p:txBody>
          <a:bodyPr wrap="none" rtlCol="0">
            <a:spAutoFit/>
          </a:bodyPr>
          <a:lstStyle/>
          <a:p>
            <a:r>
              <a:rPr lang="en-US" sz="2400" dirty="0" smtClean="0">
                <a:latin typeface="Times New Roman" panose="02020603050405020304" pitchFamily="18" charset="0"/>
                <a:cs typeface="Times New Roman" panose="02020603050405020304" pitchFamily="18" charset="0"/>
              </a:rPr>
              <a:t>(b)</a:t>
            </a:r>
            <a:endParaRPr lang="en-US" sz="2400" dirty="0">
              <a:latin typeface="Times New Roman" panose="02020603050405020304" pitchFamily="18" charset="0"/>
              <a:cs typeface="Times New Roman" panose="02020603050405020304" pitchFamily="18" charset="0"/>
            </a:endParaRPr>
          </a:p>
        </p:txBody>
      </p:sp>
      <p:sp>
        <p:nvSpPr>
          <p:cNvPr id="107" name="TextBox 106"/>
          <p:cNvSpPr txBox="1"/>
          <p:nvPr/>
        </p:nvSpPr>
        <p:spPr>
          <a:xfrm>
            <a:off x="15168233" y="23439125"/>
            <a:ext cx="526106" cy="461665"/>
          </a:xfrm>
          <a:prstGeom prst="rect">
            <a:avLst/>
          </a:prstGeom>
          <a:noFill/>
        </p:spPr>
        <p:txBody>
          <a:bodyPr wrap="none" rtlCol="0">
            <a:spAutoFit/>
          </a:bodyPr>
          <a:lstStyle/>
          <a:p>
            <a:r>
              <a:rPr lang="en-US" sz="2400" dirty="0" smtClean="0">
                <a:latin typeface="Times New Roman" panose="02020603050405020304" pitchFamily="18" charset="0"/>
                <a:cs typeface="Times New Roman" panose="02020603050405020304" pitchFamily="18" charset="0"/>
              </a:rPr>
              <a:t>(a)</a:t>
            </a:r>
            <a:endParaRPr lang="en-US" sz="2400" dirty="0">
              <a:latin typeface="Times New Roman" panose="02020603050405020304" pitchFamily="18" charset="0"/>
              <a:cs typeface="Times New Roman" panose="02020603050405020304" pitchFamily="18" charset="0"/>
            </a:endParaRPr>
          </a:p>
        </p:txBody>
      </p:sp>
      <p:sp>
        <p:nvSpPr>
          <p:cNvPr id="136" name="TextBox 135"/>
          <p:cNvSpPr txBox="1"/>
          <p:nvPr/>
        </p:nvSpPr>
        <p:spPr>
          <a:xfrm>
            <a:off x="11590927" y="18667733"/>
            <a:ext cx="4570474" cy="307777"/>
          </a:xfrm>
          <a:prstGeom prst="rect">
            <a:avLst/>
          </a:prstGeom>
          <a:noFill/>
        </p:spPr>
        <p:txBody>
          <a:bodyPr wrap="square" rtlCol="0">
            <a:spAutoFit/>
          </a:bodyPr>
          <a:lstStyle/>
          <a:p>
            <a:r>
              <a:rPr lang="en-US" sz="1400" dirty="0" smtClean="0">
                <a:solidFill>
                  <a:schemeClr val="dk1"/>
                </a:solidFill>
                <a:latin typeface="Arial" panose="020B0604020202020204" pitchFamily="34" charset="0"/>
                <a:cs typeface="Arial" panose="020B0604020202020204" pitchFamily="34" charset="0"/>
              </a:rPr>
              <a:t>Extracted Nuclear Level Density of </a:t>
            </a:r>
            <a:r>
              <a:rPr lang="en-US" sz="1400" baseline="30000" dirty="0" smtClean="0">
                <a:solidFill>
                  <a:schemeClr val="dk1"/>
                </a:solidFill>
                <a:latin typeface="Arial" panose="020B0604020202020204" pitchFamily="34" charset="0"/>
                <a:cs typeface="Arial" panose="020B0604020202020204" pitchFamily="34" charset="0"/>
              </a:rPr>
              <a:t>93</a:t>
            </a:r>
            <a:r>
              <a:rPr lang="en-US" sz="1400" dirty="0" smtClean="0">
                <a:solidFill>
                  <a:schemeClr val="dk1"/>
                </a:solidFill>
                <a:latin typeface="Arial" panose="020B0604020202020204" pitchFamily="34" charset="0"/>
                <a:cs typeface="Arial" panose="020B0604020202020204" pitchFamily="34" charset="0"/>
              </a:rPr>
              <a:t>Zr</a:t>
            </a:r>
            <a:endParaRPr lang="en-US" sz="1400" dirty="0">
              <a:solidFill>
                <a:schemeClr val="dk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37" name="TextBox 136"/>
              <p:cNvSpPr txBox="1"/>
              <p:nvPr/>
            </p:nvSpPr>
            <p:spPr>
              <a:xfrm>
                <a:off x="18059288" y="18667733"/>
                <a:ext cx="4570474" cy="307777"/>
              </a:xfrm>
              <a:prstGeom prst="rect">
                <a:avLst/>
              </a:prstGeom>
              <a:noFill/>
            </p:spPr>
            <p:txBody>
              <a:bodyPr wrap="square" rtlCol="0">
                <a:spAutoFit/>
              </a:bodyPr>
              <a:lstStyle/>
              <a:p>
                <a:r>
                  <a:rPr lang="en-US" sz="1400" dirty="0" smtClean="0">
                    <a:solidFill>
                      <a:schemeClr val="dk1"/>
                    </a:solidFill>
                    <a:latin typeface="Arial" panose="020B0604020202020204" pitchFamily="34" charset="0"/>
                    <a:cs typeface="Arial" panose="020B0604020202020204" pitchFamily="34" charset="0"/>
                  </a:rPr>
                  <a:t>Extracted</a:t>
                </a:r>
                <a14:m>
                  <m:oMath xmlns:m="http://schemas.openxmlformats.org/officeDocument/2006/math">
                    <m:r>
                      <a:rPr lang="en-US" sz="1400" b="0" i="0" smtClean="0">
                        <a:solidFill>
                          <a:schemeClr val="dk1"/>
                        </a:solidFill>
                        <a:latin typeface="Cambria Math" panose="02040503050406030204" pitchFamily="18" charset="0"/>
                        <a:ea typeface="Cambria Math" panose="02040503050406030204" pitchFamily="18" charset="0"/>
                        <a:cs typeface="Arial" panose="020B0604020202020204" pitchFamily="34" charset="0"/>
                      </a:rPr>
                      <m:t> </m:t>
                    </m:r>
                    <m:r>
                      <m:rPr>
                        <m:nor/>
                      </m:rPr>
                      <a:rPr lang="en-US" sz="1400" i="0" smtClean="0">
                        <a:solidFill>
                          <a:schemeClr val="dk1"/>
                        </a:solidFill>
                        <a:latin typeface="Cambria Math" panose="02040503050406030204" pitchFamily="18" charset="0"/>
                        <a:ea typeface="Cambria Math" panose="02040503050406030204" pitchFamily="18" charset="0"/>
                        <a:cs typeface="Arial" panose="020B0604020202020204" pitchFamily="34" charset="0"/>
                      </a:rPr>
                      <m:t>γ</m:t>
                    </m:r>
                    <m:r>
                      <m:rPr>
                        <m:nor/>
                      </m:rPr>
                      <a:rPr lang="en-US" sz="1400" b="0" i="0" smtClean="0">
                        <a:solidFill>
                          <a:schemeClr val="dk1"/>
                        </a:solidFill>
                        <a:latin typeface="Cambria Math" panose="02040503050406030204" pitchFamily="18" charset="0"/>
                        <a:ea typeface="Cambria Math" panose="02040503050406030204" pitchFamily="18" charset="0"/>
                        <a:cs typeface="Arial" panose="020B0604020202020204" pitchFamily="34" charset="0"/>
                      </a:rPr>
                      <m:t>−</m:t>
                    </m:r>
                  </m:oMath>
                </a14:m>
                <a:r>
                  <a:rPr lang="en-US" sz="1400" dirty="0" smtClean="0">
                    <a:solidFill>
                      <a:schemeClr val="dk1"/>
                    </a:solidFill>
                    <a:latin typeface="Arial" panose="020B0604020202020204" pitchFamily="34" charset="0"/>
                    <a:cs typeface="Arial" panose="020B0604020202020204" pitchFamily="34" charset="0"/>
                  </a:rPr>
                  <a:t>strength function of </a:t>
                </a:r>
                <a:r>
                  <a:rPr lang="en-US" sz="1400" baseline="30000" dirty="0" smtClean="0">
                    <a:solidFill>
                      <a:schemeClr val="dk1"/>
                    </a:solidFill>
                    <a:latin typeface="Arial" panose="020B0604020202020204" pitchFamily="34" charset="0"/>
                    <a:cs typeface="Arial" panose="020B0604020202020204" pitchFamily="34" charset="0"/>
                  </a:rPr>
                  <a:t>93</a:t>
                </a:r>
                <a:r>
                  <a:rPr lang="en-US" sz="1400" dirty="0" smtClean="0">
                    <a:solidFill>
                      <a:schemeClr val="dk1"/>
                    </a:solidFill>
                    <a:latin typeface="Arial" panose="020B0604020202020204" pitchFamily="34" charset="0"/>
                    <a:cs typeface="Arial" panose="020B0604020202020204" pitchFamily="34" charset="0"/>
                  </a:rPr>
                  <a:t>Zr</a:t>
                </a:r>
                <a:endParaRPr lang="en-US" sz="1400" dirty="0">
                  <a:solidFill>
                    <a:schemeClr val="dk1"/>
                  </a:solidFill>
                  <a:latin typeface="Arial" panose="020B0604020202020204" pitchFamily="34" charset="0"/>
                  <a:cs typeface="Arial" panose="020B0604020202020204" pitchFamily="34" charset="0"/>
                </a:endParaRPr>
              </a:p>
            </p:txBody>
          </p:sp>
        </mc:Choice>
        <mc:Fallback xmlns="">
          <p:sp>
            <p:nvSpPr>
              <p:cNvPr id="137" name="TextBox 136"/>
              <p:cNvSpPr txBox="1">
                <a:spLocks noRot="1" noChangeAspect="1" noMove="1" noResize="1" noEditPoints="1" noAdjustHandles="1" noChangeArrowheads="1" noChangeShapeType="1" noTextEdit="1"/>
              </p:cNvSpPr>
              <p:nvPr/>
            </p:nvSpPr>
            <p:spPr>
              <a:xfrm>
                <a:off x="18059288" y="18667733"/>
                <a:ext cx="4570474" cy="307777"/>
              </a:xfrm>
              <a:prstGeom prst="rect">
                <a:avLst/>
              </a:prstGeom>
              <a:blipFill>
                <a:blip r:embed="rId27"/>
                <a:stretch>
                  <a:fillRect l="-400" t="-1961" b="-196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8" name="TextBox 137"/>
              <p:cNvSpPr txBox="1"/>
              <p:nvPr/>
            </p:nvSpPr>
            <p:spPr>
              <a:xfrm>
                <a:off x="24107361" y="18667793"/>
                <a:ext cx="4570474" cy="307777"/>
              </a:xfrm>
              <a:prstGeom prst="rect">
                <a:avLst/>
              </a:prstGeom>
              <a:solidFill>
                <a:schemeClr val="bg1"/>
              </a:solidFill>
            </p:spPr>
            <p:txBody>
              <a:bodyPr wrap="square" rtlCol="0">
                <a:spAutoFit/>
              </a:bodyPr>
              <a:lstStyle/>
              <a:p>
                <a:r>
                  <a:rPr lang="en-US" sz="1400" dirty="0" smtClean="0">
                    <a:solidFill>
                      <a:schemeClr val="dk1"/>
                    </a:solidFill>
                    <a:latin typeface="Arial" panose="020B0604020202020204" pitchFamily="34" charset="0"/>
                    <a:cs typeface="Arial" panose="020B0604020202020204" pitchFamily="34" charset="0"/>
                  </a:rPr>
                  <a:t>Extracted</a:t>
                </a:r>
                <a14:m>
                  <m:oMath xmlns:m="http://schemas.openxmlformats.org/officeDocument/2006/math">
                    <m:r>
                      <a:rPr lang="en-US" sz="1400" b="0" i="0" smtClean="0">
                        <a:solidFill>
                          <a:schemeClr val="dk1"/>
                        </a:solidFill>
                        <a:latin typeface="Cambria Math" panose="02040503050406030204" pitchFamily="18" charset="0"/>
                        <a:ea typeface="Cambria Math" panose="02040503050406030204" pitchFamily="18" charset="0"/>
                        <a:cs typeface="Arial" panose="020B0604020202020204" pitchFamily="34" charset="0"/>
                      </a:rPr>
                      <m:t> </m:t>
                    </m:r>
                  </m:oMath>
                </a14:m>
                <a:r>
                  <a:rPr lang="en-US" sz="1400" baseline="30000" dirty="0" smtClean="0">
                    <a:solidFill>
                      <a:schemeClr val="dk1"/>
                    </a:solidFill>
                    <a:latin typeface="Arial" panose="020B0604020202020204" pitchFamily="34" charset="0"/>
                    <a:cs typeface="Arial" panose="020B0604020202020204" pitchFamily="34" charset="0"/>
                  </a:rPr>
                  <a:t>92</a:t>
                </a:r>
                <a:r>
                  <a:rPr lang="en-US" sz="1400" dirty="0" smtClean="0">
                    <a:solidFill>
                      <a:schemeClr val="dk1"/>
                    </a:solidFill>
                    <a:latin typeface="Arial" panose="020B0604020202020204" pitchFamily="34" charset="0"/>
                    <a:cs typeface="Arial" panose="020B0604020202020204" pitchFamily="34" charset="0"/>
                  </a:rPr>
                  <a:t>Zr(n,</a:t>
                </a:r>
                <a:r>
                  <a:rPr lang="en-US" sz="1400" dirty="0">
                    <a:solidFill>
                      <a:schemeClr val="dk1"/>
                    </a:solidFill>
                    <a:ea typeface="Cambria Math" panose="02040503050406030204" pitchFamily="18" charset="0"/>
                    <a:cs typeface="Arial" panose="020B0604020202020204" pitchFamily="34" charset="0"/>
                  </a:rPr>
                  <a:t> </a:t>
                </a:r>
                <a14:m>
                  <m:oMath xmlns:m="http://schemas.openxmlformats.org/officeDocument/2006/math">
                    <m:r>
                      <m:rPr>
                        <m:nor/>
                      </m:rPr>
                      <a:rPr lang="en-US" sz="1400">
                        <a:solidFill>
                          <a:schemeClr val="dk1"/>
                        </a:solidFill>
                        <a:latin typeface="Cambria Math" panose="02040503050406030204" pitchFamily="18" charset="0"/>
                        <a:ea typeface="Cambria Math" panose="02040503050406030204" pitchFamily="18" charset="0"/>
                        <a:cs typeface="Arial" panose="020B0604020202020204" pitchFamily="34" charset="0"/>
                      </a:rPr>
                      <m:t>γ</m:t>
                    </m:r>
                  </m:oMath>
                </a14:m>
                <a:r>
                  <a:rPr lang="en-US" sz="1400" dirty="0" smtClean="0">
                    <a:solidFill>
                      <a:schemeClr val="dk1"/>
                    </a:solidFill>
                    <a:latin typeface="Arial" panose="020B0604020202020204" pitchFamily="34" charset="0"/>
                    <a:cs typeface="Arial" panose="020B0604020202020204" pitchFamily="34" charset="0"/>
                  </a:rPr>
                  <a:t>)</a:t>
                </a:r>
                <a:r>
                  <a:rPr lang="en-US" sz="1400" baseline="30000" dirty="0" smtClean="0">
                    <a:solidFill>
                      <a:schemeClr val="dk1"/>
                    </a:solidFill>
                    <a:latin typeface="Arial" panose="020B0604020202020204" pitchFamily="34" charset="0"/>
                    <a:cs typeface="Arial" panose="020B0604020202020204" pitchFamily="34" charset="0"/>
                  </a:rPr>
                  <a:t>93</a:t>
                </a:r>
                <a:r>
                  <a:rPr lang="en-US" sz="1400" dirty="0" smtClean="0">
                    <a:solidFill>
                      <a:schemeClr val="dk1"/>
                    </a:solidFill>
                    <a:latin typeface="Arial" panose="020B0604020202020204" pitchFamily="34" charset="0"/>
                    <a:cs typeface="Arial" panose="020B0604020202020204" pitchFamily="34" charset="0"/>
                  </a:rPr>
                  <a:t>Zr cross sections</a:t>
                </a:r>
                <a:endParaRPr lang="en-US" sz="1400" dirty="0">
                  <a:solidFill>
                    <a:schemeClr val="dk1"/>
                  </a:solidFill>
                  <a:latin typeface="Arial" panose="020B0604020202020204" pitchFamily="34" charset="0"/>
                  <a:cs typeface="Arial" panose="020B0604020202020204" pitchFamily="34" charset="0"/>
                </a:endParaRPr>
              </a:p>
            </p:txBody>
          </p:sp>
        </mc:Choice>
        <mc:Fallback xmlns="">
          <p:sp>
            <p:nvSpPr>
              <p:cNvPr id="138" name="TextBox 137"/>
              <p:cNvSpPr txBox="1">
                <a:spLocks noRot="1" noChangeAspect="1" noMove="1" noResize="1" noEditPoints="1" noAdjustHandles="1" noChangeArrowheads="1" noChangeShapeType="1" noTextEdit="1"/>
              </p:cNvSpPr>
              <p:nvPr/>
            </p:nvSpPr>
            <p:spPr>
              <a:xfrm>
                <a:off x="24107361" y="18667793"/>
                <a:ext cx="4570474" cy="307777"/>
              </a:xfrm>
              <a:prstGeom prst="rect">
                <a:avLst/>
              </a:prstGeom>
              <a:blipFill>
                <a:blip r:embed="rId28"/>
                <a:stretch>
                  <a:fillRect l="-401" t="-1961" b="-19608"/>
                </a:stretch>
              </a:blipFill>
            </p:spPr>
            <p:txBody>
              <a:bodyPr/>
              <a:lstStyle/>
              <a:p>
                <a:r>
                  <a:rPr lang="en-US">
                    <a:noFill/>
                  </a:rPr>
                  <a:t> </a:t>
                </a:r>
              </a:p>
            </p:txBody>
          </p:sp>
        </mc:Fallback>
      </mc:AlternateContent>
      <p:sp>
        <p:nvSpPr>
          <p:cNvPr id="110" name="TextBox 109"/>
          <p:cNvSpPr txBox="1"/>
          <p:nvPr/>
        </p:nvSpPr>
        <p:spPr>
          <a:xfrm>
            <a:off x="23445772" y="23423117"/>
            <a:ext cx="526106" cy="461665"/>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(c)</a:t>
            </a:r>
            <a:endParaRPr lang="en-US" sz="2400" dirty="0">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22634193" y="11551756"/>
            <a:ext cx="6137363" cy="5888405"/>
          </a:xfrm>
          <a:prstGeom prst="rect">
            <a:avLst/>
          </a:prstGeom>
        </p:spPr>
      </p:pic>
      <p:sp>
        <p:nvSpPr>
          <p:cNvPr id="100" name="TextBox 99"/>
          <p:cNvSpPr txBox="1"/>
          <p:nvPr/>
        </p:nvSpPr>
        <p:spPr>
          <a:xfrm>
            <a:off x="27411860" y="16224466"/>
            <a:ext cx="526106" cy="461665"/>
          </a:xfrm>
          <a:prstGeom prst="rect">
            <a:avLst/>
          </a:prstGeom>
          <a:solidFill>
            <a:schemeClr val="bg1"/>
          </a:solidFill>
        </p:spPr>
        <p:txBody>
          <a:bodyPr wrap="none" rtlCol="0">
            <a:spAutoFit/>
          </a:bodyPr>
          <a:lstStyle/>
          <a:p>
            <a:r>
              <a:rPr lang="en-US" sz="2400" dirty="0" smtClean="0">
                <a:latin typeface="Times New Roman" panose="02020603050405020304" pitchFamily="18" charset="0"/>
                <a:cs typeface="Times New Roman" panose="02020603050405020304" pitchFamily="18" charset="0"/>
              </a:rPr>
              <a:t>(c)</a:t>
            </a:r>
            <a:endParaRPr lang="en-US" sz="2400" dirty="0">
              <a:latin typeface="Times New Roman" panose="02020603050405020304" pitchFamily="18" charset="0"/>
              <a:cs typeface="Times New Roman" panose="02020603050405020304" pitchFamily="18" charset="0"/>
            </a:endParaRPr>
          </a:p>
        </p:txBody>
      </p:sp>
      <p:pic>
        <p:nvPicPr>
          <p:cNvPr id="11" name="Picture 10"/>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16541913" y="11579506"/>
            <a:ext cx="6114648" cy="5866612"/>
          </a:xfrm>
          <a:prstGeom prst="rect">
            <a:avLst/>
          </a:prstGeom>
        </p:spPr>
      </p:pic>
      <p:sp>
        <p:nvSpPr>
          <p:cNvPr id="96" name="TextBox 95"/>
          <p:cNvSpPr txBox="1"/>
          <p:nvPr/>
        </p:nvSpPr>
        <p:spPr>
          <a:xfrm>
            <a:off x="21270255" y="16304535"/>
            <a:ext cx="543739" cy="461665"/>
          </a:xfrm>
          <a:prstGeom prst="rect">
            <a:avLst/>
          </a:prstGeom>
          <a:solidFill>
            <a:schemeClr val="bg1"/>
          </a:solidFill>
        </p:spPr>
        <p:txBody>
          <a:bodyPr wrap="none" rtlCol="0">
            <a:spAutoFit/>
          </a:bodyPr>
          <a:lstStyle/>
          <a:p>
            <a:r>
              <a:rPr lang="en-US" sz="2400" dirty="0" smtClean="0">
                <a:latin typeface="Times New Roman" panose="02020603050405020304" pitchFamily="18" charset="0"/>
                <a:cs typeface="Times New Roman" panose="02020603050405020304" pitchFamily="18" charset="0"/>
              </a:rPr>
              <a:t>(b)</a:t>
            </a:r>
            <a:endParaRPr lang="en-US" sz="2400" dirty="0">
              <a:latin typeface="Times New Roman" panose="02020603050405020304" pitchFamily="18" charset="0"/>
              <a:cs typeface="Times New Roman" panose="02020603050405020304" pitchFamily="18" charset="0"/>
            </a:endParaRPr>
          </a:p>
        </p:txBody>
      </p:sp>
      <p:sp>
        <p:nvSpPr>
          <p:cNvPr id="139" name="TextBox 138"/>
          <p:cNvSpPr txBox="1"/>
          <p:nvPr/>
        </p:nvSpPr>
        <p:spPr>
          <a:xfrm>
            <a:off x="17765775" y="11705770"/>
            <a:ext cx="4570474" cy="307777"/>
          </a:xfrm>
          <a:prstGeom prst="rect">
            <a:avLst/>
          </a:prstGeom>
          <a:noFill/>
        </p:spPr>
        <p:txBody>
          <a:bodyPr wrap="square" rtlCol="0">
            <a:spAutoFit/>
          </a:bodyPr>
          <a:lstStyle/>
          <a:p>
            <a:r>
              <a:rPr lang="en-US" sz="1400" dirty="0" smtClean="0">
                <a:solidFill>
                  <a:schemeClr val="dk1"/>
                </a:solidFill>
                <a:latin typeface="Arial" panose="020B0604020202020204" pitchFamily="34" charset="0"/>
                <a:cs typeface="Arial" panose="020B0604020202020204" pitchFamily="34" charset="0"/>
              </a:rPr>
              <a:t>Unfolded Matrix (Compressed to 500 </a:t>
            </a:r>
            <a:r>
              <a:rPr lang="en-US" sz="1400" dirty="0" err="1" smtClean="0">
                <a:solidFill>
                  <a:schemeClr val="dk1"/>
                </a:solidFill>
                <a:latin typeface="Arial" panose="020B0604020202020204" pitchFamily="34" charset="0"/>
                <a:cs typeface="Arial" panose="020B0604020202020204" pitchFamily="34" charset="0"/>
              </a:rPr>
              <a:t>keV</a:t>
            </a:r>
            <a:r>
              <a:rPr lang="en-US" sz="1400" dirty="0" smtClean="0">
                <a:solidFill>
                  <a:schemeClr val="dk1"/>
                </a:solidFill>
                <a:latin typeface="Arial" panose="020B0604020202020204" pitchFamily="34" charset="0"/>
                <a:cs typeface="Arial" panose="020B0604020202020204" pitchFamily="34" charset="0"/>
              </a:rPr>
              <a:t>/bin)</a:t>
            </a:r>
            <a:endParaRPr lang="en-US" sz="1400" dirty="0">
              <a:solidFill>
                <a:schemeClr val="dk1"/>
              </a:solidFill>
              <a:latin typeface="Arial" panose="020B0604020202020204" pitchFamily="34" charset="0"/>
              <a:cs typeface="Arial" panose="020B0604020202020204" pitchFamily="34" charset="0"/>
            </a:endParaRPr>
          </a:p>
        </p:txBody>
      </p:sp>
      <p:sp>
        <p:nvSpPr>
          <p:cNvPr id="140" name="TextBox 139"/>
          <p:cNvSpPr txBox="1"/>
          <p:nvPr/>
        </p:nvSpPr>
        <p:spPr>
          <a:xfrm>
            <a:off x="23903138" y="11705770"/>
            <a:ext cx="4570474" cy="307777"/>
          </a:xfrm>
          <a:prstGeom prst="rect">
            <a:avLst/>
          </a:prstGeom>
          <a:noFill/>
        </p:spPr>
        <p:txBody>
          <a:bodyPr wrap="square" rtlCol="0">
            <a:spAutoFit/>
          </a:bodyPr>
          <a:lstStyle/>
          <a:p>
            <a:r>
              <a:rPr lang="en-US" sz="1400" dirty="0" smtClean="0">
                <a:solidFill>
                  <a:schemeClr val="dk1"/>
                </a:solidFill>
                <a:latin typeface="Arial" panose="020B0604020202020204" pitchFamily="34" charset="0"/>
                <a:cs typeface="Arial" panose="020B0604020202020204" pitchFamily="34" charset="0"/>
              </a:rPr>
              <a:t>Primary Matrix (Compressed to 500 </a:t>
            </a:r>
            <a:r>
              <a:rPr lang="en-US" sz="1400" dirty="0" err="1" smtClean="0">
                <a:solidFill>
                  <a:schemeClr val="dk1"/>
                </a:solidFill>
                <a:latin typeface="Arial" panose="020B0604020202020204" pitchFamily="34" charset="0"/>
                <a:cs typeface="Arial" panose="020B0604020202020204" pitchFamily="34" charset="0"/>
              </a:rPr>
              <a:t>keV</a:t>
            </a:r>
            <a:r>
              <a:rPr lang="en-US" sz="1400" dirty="0" smtClean="0">
                <a:solidFill>
                  <a:schemeClr val="dk1"/>
                </a:solidFill>
                <a:latin typeface="Arial" panose="020B0604020202020204" pitchFamily="34" charset="0"/>
                <a:cs typeface="Arial" panose="020B0604020202020204" pitchFamily="34" charset="0"/>
              </a:rPr>
              <a:t>/bin)</a:t>
            </a:r>
            <a:endParaRPr lang="en-US" sz="1400" dirty="0">
              <a:solidFill>
                <a:schemeClr val="dk1"/>
              </a:solidFill>
              <a:latin typeface="Arial" panose="020B0604020202020204" pitchFamily="34" charset="0"/>
              <a:cs typeface="Arial" panose="020B0604020202020204" pitchFamily="34" charset="0"/>
            </a:endParaRPr>
          </a:p>
        </p:txBody>
      </p:sp>
      <p:sp>
        <p:nvSpPr>
          <p:cNvPr id="141" name="TextBox 140"/>
          <p:cNvSpPr txBox="1"/>
          <p:nvPr/>
        </p:nvSpPr>
        <p:spPr>
          <a:xfrm>
            <a:off x="12741403" y="11709152"/>
            <a:ext cx="1508741" cy="307777"/>
          </a:xfrm>
          <a:prstGeom prst="rect">
            <a:avLst/>
          </a:prstGeom>
          <a:solidFill>
            <a:schemeClr val="bg1"/>
          </a:solidFill>
        </p:spPr>
        <p:txBody>
          <a:bodyPr wrap="square" rtlCol="0">
            <a:spAutoFit/>
          </a:bodyPr>
          <a:lstStyle/>
          <a:p>
            <a:r>
              <a:rPr lang="en-US" sz="1400" dirty="0" smtClean="0">
                <a:solidFill>
                  <a:schemeClr val="dk1"/>
                </a:solidFill>
                <a:latin typeface="Arial" panose="020B0604020202020204" pitchFamily="34" charset="0"/>
                <a:cs typeface="Arial" panose="020B0604020202020204" pitchFamily="34" charset="0"/>
              </a:rPr>
              <a:t>Raw Matrix</a:t>
            </a:r>
            <a:endParaRPr lang="en-US" sz="1400" dirty="0">
              <a:solidFill>
                <a:schemeClr val="dk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11368618"/>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Archive_x0020_Date xmlns="31ac3772-10db-466f-87b2-5ca6a813de61" xsi:nil="true"/>
    <AlternateThumbnailUrl xmlns="http://schemas.microsoft.com/sharepoint/v3">
      <Url xsi:nil="true"/>
      <Description xsi:nil="true"/>
    </AlternateThumbnailUrl>
    <ImageCreateDate xmlns="http://schemas.microsoft.com/sharepoint/v3" xsi:nil="true"/>
    <Description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Picture" ma:contentTypeID="0x010102003E4CE5621E5FFB418201C353154CC1C5" ma:contentTypeVersion="11" ma:contentTypeDescription="Upload an image or a photograph." ma:contentTypeScope="" ma:versionID="24672981ded5317149a6a5cda1fb8119">
  <xsd:schema xmlns:xsd="http://www.w3.org/2001/XMLSchema" xmlns:xs="http://www.w3.org/2001/XMLSchema" xmlns:p="http://schemas.microsoft.com/office/2006/metadata/properties" xmlns:ns1="http://schemas.microsoft.com/sharepoint/v3" xmlns:ns2="31ac3772-10db-466f-87b2-5ca6a813de61" xmlns:ns3="d9c6ec82-941c-4862-bd92-8645b893098d" targetNamespace="http://schemas.microsoft.com/office/2006/metadata/properties" ma:root="true" ma:fieldsID="1b85744c29055e6c95f7ccbfa4170544" ns1:_="" ns2:_="" ns3:_="">
    <xsd:import namespace="http://schemas.microsoft.com/sharepoint/v3"/>
    <xsd:import namespace="31ac3772-10db-466f-87b2-5ca6a813de61"/>
    <xsd:import namespace="d9c6ec82-941c-4862-bd92-8645b893098d"/>
    <xsd:element name="properties">
      <xsd:complexType>
        <xsd:sequence>
          <xsd:element name="documentManagement">
            <xsd:complexType>
              <xsd:all>
                <xsd:element ref="ns1:ImageWidth" minOccurs="0"/>
                <xsd:element ref="ns1:ImageHeight" minOccurs="0"/>
                <xsd:element ref="ns1:ImageCreateDate" minOccurs="0"/>
                <xsd:element ref="ns1:Description" minOccurs="0"/>
                <xsd:element ref="ns1:ThumbnailExists" minOccurs="0"/>
                <xsd:element ref="ns1:PreviewExists" minOccurs="0"/>
                <xsd:element ref="ns1:AlternateThumbnailUrl" minOccurs="0"/>
                <xsd:element ref="ns2:Archive_x0020_Dat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ImageWidth" ma:index="11" nillable="true" ma:displayName="Picture Width" ma:internalName="ImageWidth" ma:readOnly="true">
      <xsd:simpleType>
        <xsd:restriction base="dms:Unknown"/>
      </xsd:simpleType>
    </xsd:element>
    <xsd:element name="ImageHeight" ma:index="12" nillable="true" ma:displayName="Picture Height" ma:internalName="ImageHeight" ma:readOnly="true">
      <xsd:simpleType>
        <xsd:restriction base="dms:Unknown"/>
      </xsd:simpleType>
    </xsd:element>
    <xsd:element name="ImageCreateDate" ma:index="13" nillable="true" ma:displayName="Date Picture Taken" ma:format="DateTime" ma:hidden="true" ma:internalName="ImageCreateDate">
      <xsd:simpleType>
        <xsd:restriction base="dms:DateTime"/>
      </xsd:simpleType>
    </xsd:element>
    <xsd:element name="Description" ma:index="14" nillable="true" ma:displayName="Description" ma:description="Used as alternative text for the picture." ma:hidden="true" ma:internalName="Description">
      <xsd:simpleType>
        <xsd:restriction base="dms:Note">
          <xsd:maxLength value="255"/>
        </xsd:restriction>
      </xsd:simpleType>
    </xsd:element>
    <xsd:element name="ThumbnailExists" ma:index="23" nillable="true" ma:displayName="Thumbnail Exists" ma:default="FALSE" ma:hidden="true" ma:internalName="ThumbnailExists" ma:readOnly="true">
      <xsd:simpleType>
        <xsd:restriction base="dms:Boolean"/>
      </xsd:simpleType>
    </xsd:element>
    <xsd:element name="PreviewExists" ma:index="24" nillable="true" ma:displayName="Preview Exists" ma:default="FALSE" ma:hidden="true" ma:internalName="PreviewExists" ma:readOnly="true">
      <xsd:simpleType>
        <xsd:restriction base="dms:Boolean"/>
      </xsd:simpleType>
    </xsd:element>
    <xsd:element name="AlternateThumbnailUrl" ma:index="25" nillable="true" ma:displayName="Preview Image URL" ma:format="Image" ma:hidden="true" ma:internalName="AlternateThumbnailUrl">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1ac3772-10db-466f-87b2-5ca6a813de61" elementFormDefault="qualified">
    <xsd:import namespace="http://schemas.microsoft.com/office/2006/documentManagement/types"/>
    <xsd:import namespace="http://schemas.microsoft.com/office/infopath/2007/PartnerControls"/>
    <xsd:element name="Archive_x0020_Date" ma:index="26" nillable="true" ma:displayName="Archive Date" ma:format="DateOnly" ma:internalName="Archive_x0020_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d9c6ec82-941c-4862-bd92-8645b893098d" elementFormDefault="qualified">
    <xsd:import namespace="http://schemas.microsoft.com/office/2006/documentManagement/types"/>
    <xsd:import namespace="http://schemas.microsoft.com/office/infopath/2007/PartnerControls"/>
    <xsd:element name="SharedWithUsers" ma:index="2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8" ma:displayName="Title"/>
        <xsd:element ref="dc:subject" minOccurs="0" maxOccurs="1"/>
        <xsd:element ref="dc:description" minOccurs="0" maxOccurs="1"/>
        <xsd:element name="keywords" minOccurs="0" maxOccurs="1" type="xsd:string" ma:index="20"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7D93772-4A14-4098-B3BB-EA5708BFCD9B}">
  <ds:schemaRefs>
    <ds:schemaRef ds:uri="http://schemas.microsoft.com/sharepoint/v3/contenttype/forms"/>
  </ds:schemaRefs>
</ds:datastoreItem>
</file>

<file path=customXml/itemProps2.xml><?xml version="1.0" encoding="utf-8"?>
<ds:datastoreItem xmlns:ds="http://schemas.openxmlformats.org/officeDocument/2006/customXml" ds:itemID="{FF33D348-CC40-49EB-A5FE-D7515B9014EB}">
  <ds:schemaRefs>
    <ds:schemaRef ds:uri="http://purl.org/dc/elements/1.1/"/>
    <ds:schemaRef ds:uri="http://schemas.openxmlformats.org/package/2006/metadata/core-properties"/>
    <ds:schemaRef ds:uri="http://schemas.microsoft.com/office/2006/documentManagement/types"/>
    <ds:schemaRef ds:uri="http://schemas.microsoft.com/office/infopath/2007/PartnerControls"/>
    <ds:schemaRef ds:uri="d9c6ec82-941c-4862-bd92-8645b893098d"/>
    <ds:schemaRef ds:uri="31ac3772-10db-466f-87b2-5ca6a813de61"/>
    <ds:schemaRef ds:uri="http://schemas.microsoft.com/sharepoint/v3"/>
    <ds:schemaRef ds:uri="http://purl.org/dc/dcmitype/"/>
    <ds:schemaRef ds:uri="http://schemas.microsoft.com/office/2006/metadata/properties"/>
    <ds:schemaRef ds:uri="http://www.w3.org/XML/1998/namespace"/>
    <ds:schemaRef ds:uri="http://purl.org/dc/terms/"/>
  </ds:schemaRefs>
</ds:datastoreItem>
</file>

<file path=customXml/itemProps3.xml><?xml version="1.0" encoding="utf-8"?>
<ds:datastoreItem xmlns:ds="http://schemas.openxmlformats.org/officeDocument/2006/customXml" ds:itemID="{DE46E026-6F3E-4B85-8300-95BB34BBBC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1ac3772-10db-466f-87b2-5ca6a813de61"/>
    <ds:schemaRef ds:uri="d9c6ec82-941c-4862-bd92-8645b893098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11129</TotalTime>
  <Words>865</Words>
  <Application>Microsoft Office PowerPoint</Application>
  <PresentationFormat>Custom</PresentationFormat>
  <Paragraphs>85</Paragraphs>
  <Slides>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ＭＳ Ｐゴシック</vt:lpstr>
      <vt:lpstr>Arial</vt:lpstr>
      <vt:lpstr>Calibri</vt:lpstr>
      <vt:lpstr>Cambria Math</vt:lpstr>
      <vt:lpstr>Palatino Linotype</vt:lpstr>
      <vt:lpstr>Symbol</vt:lpstr>
      <vt:lpstr>Times New Roman</vt:lpstr>
      <vt:lpstr>Wingdings</vt:lpstr>
      <vt:lpstr>Custom Design</vt:lpstr>
      <vt:lpstr>First Application of the Charge-Exchange Oslo Method to Constrain  (n,γ) Cross Sections</vt:lpstr>
    </vt:vector>
  </TitlesOfParts>
  <Company>NSCL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Conventional Facilities Phase 2 Utilities Relocation   March 10, 2011</dc:title>
  <dc:creator>Hoskins</dc:creator>
  <cp:lastModifiedBy>Deva Pathirana, Neshad</cp:lastModifiedBy>
  <cp:revision>133</cp:revision>
  <cp:lastPrinted>2024-05-24T14:36:01Z</cp:lastPrinted>
  <dcterms:created xsi:type="dcterms:W3CDTF">2011-03-03T14:43:23Z</dcterms:created>
  <dcterms:modified xsi:type="dcterms:W3CDTF">2024-09-16T13:50:03Z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0x010102003E4CE5621E5FFB418201C353154CC1C5</vt:lpwstr>
  </property>
  <property fmtid="{D5CDD505-2E9C-101B-9397-08002B2CF9AE}" pid="3" name="Order">
    <vt:r8>5500</vt:r8>
  </property>
</Properties>
</file>