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BE09-F4C2-43D5-A0F6-5FE4DC7CBC2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88F1F-7BA9-42FF-B515-B4F8418E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5432-F592-427B-ACB9-F6D3B6B3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ADB15-7DCB-4DD2-82D1-7EADAFD79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5FF1-4A00-4ABB-9CC2-02C60CFD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244C5-C002-4E5C-98BF-96162CB1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4187-04DD-4426-9119-777EA76E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109C-A7D6-47C1-B4C2-B79A4BB9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91D2D-F0C7-4399-B036-3EA49F2FC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678B9-B351-49D8-AC84-6BAD3081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7D2E-7626-40ED-97B7-35FBD0EF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AFB85-EDB8-40FD-A6F1-6F5087F9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CD732-F119-4EED-9FF2-B9066F9FE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D9C27-8D1E-4A53-8E41-E8E27FBE7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C514-324B-40CF-829E-B0DF7294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3C11-7508-478C-AB63-5E167115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9335-7A73-4CCF-9B27-096DDCC8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0C6-BDF9-4183-9389-27935FFF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3EBD-5AE0-4C6B-AF47-6BE97DD6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4649-4900-4F37-95AC-23D587EE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6006-9842-4239-9F54-94560DB1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6FBA-B1D8-4548-A040-19749B1A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B07A-443C-45BF-9CC7-1B032474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72057-E02A-49D6-B6A3-B8097F660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BABB-5A30-4017-8533-A8D223A9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039F-13A1-4E67-B170-93B3183E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A7E-570B-4234-853C-97CB69C9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AC8B-57DC-4B70-81F0-76224E40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2507-D220-4F13-9241-F4A8F0E5A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76468-8F0C-459E-8DA6-AC2E20F05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B3E3-5302-4E64-82E7-54122AD2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F163-4BBE-44F5-8319-3661734D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940CC-6657-4791-B477-D075269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A893-3FAB-4F71-A3FC-019D2D61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B024-06CC-4337-82F1-9F3274B6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89112-5566-4477-933F-6A5222577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5A9CD-9327-4C8B-ABB5-DD24F4E6A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B83EC-1AA1-4644-A3A4-781BD8A4C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906CC-21F4-4941-84E3-B4F29DC7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62952-A3FA-4857-9E9C-4D4F025E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5EF57-B0BD-49AA-87E1-85C5D631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C091-1937-40FB-B645-96217F8B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53876-100C-4280-BE9A-FB7191B0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F4AAB-ED93-427F-96FC-79AEA4AD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D556-E746-432A-BC00-E6CBD9ED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4A9BE-4286-4E6F-A57F-89BB1D64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FF99A-6E63-4BC0-97E3-E52BEB91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4CF9-F28C-4BDA-8D04-B3B6B92C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6459-B7C8-4BFC-83A8-B8CFE693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4CE97-9E47-4E56-9907-FDC47B58A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3910E-3A12-4583-9A96-84C4047A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9226C-0E20-4CDD-9C04-25833CFF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988A7-CD88-4FAD-8EA0-16792496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7E79E-547D-4D3A-9BCF-4A003672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5CA-9934-4948-8135-654AF9E3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75670-95D9-4E8B-AAE8-57C3FBA32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655B-5C80-4FF6-B243-8CC1B34A5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45E35-3D68-451F-9457-86F97C9C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6E438-09D2-48DF-98DC-083338F3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D68AD-38B7-4C83-866F-C46380FE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896B5-21EB-41B9-B4AD-1EA505DF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8BC87-DD34-4BB4-80CE-66A71D80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05BFB-CF79-40F5-95C7-56930CFE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7C6EA-2EAC-43DD-B9AB-5804AC4DA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37C2-F526-4328-B0B4-7480C110E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EC4B-6025-49C9-B933-13555CFA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F5D6-3F12-4F02-BAC4-C181E39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58DD-B7D7-404B-B2A6-9B539205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ECD6A-947D-4BE1-89C8-2ADB6B1C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FBA4C-4FCE-4649-9055-33C429E9167A}"/>
              </a:ext>
            </a:extLst>
          </p:cNvPr>
          <p:cNvSpPr/>
          <p:nvPr/>
        </p:nvSpPr>
        <p:spPr>
          <a:xfrm>
            <a:off x="609600" y="537296"/>
            <a:ext cx="10972800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Astrophysical </a:t>
            </a:r>
            <a:r>
              <a:rPr lang="en-GB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Ce(n,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Reaction: Present and Future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DCBC7-D6E9-440B-B510-8C85DB09DBE0}"/>
              </a:ext>
            </a:extLst>
          </p:cNvPr>
          <p:cNvSpPr txBox="1"/>
          <p:nvPr/>
        </p:nvSpPr>
        <p:spPr>
          <a:xfrm>
            <a:off x="3637158" y="3008295"/>
            <a:ext cx="4917683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Moshe Friedman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Hebrew University of Jerusalem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in Astrophysics XI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09/17/2024, Dresden, Germany</a:t>
            </a:r>
          </a:p>
        </p:txBody>
      </p:sp>
      <p:pic>
        <p:nvPicPr>
          <p:cNvPr id="9" name="Image1">
            <a:extLst>
              <a:ext uri="{FF2B5EF4-FFF2-40B4-BE49-F238E27FC236}">
                <a16:creationId xmlns:a16="http://schemas.microsoft.com/office/drawing/2014/main" id="{74118414-A5AA-46BA-930F-1813FA78C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543223" y="136525"/>
            <a:ext cx="1449705" cy="996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4AA4A-0F7B-421B-A316-12179CDB3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93" y="5642610"/>
            <a:ext cx="3175635" cy="1078865"/>
          </a:xfrm>
          <a:prstGeom prst="rect">
            <a:avLst/>
          </a:prstGeom>
        </p:spPr>
      </p:pic>
      <p:pic>
        <p:nvPicPr>
          <p:cNvPr id="1026" name="Picture 2" descr="Nuclear Physics in Astrophysics XI">
            <a:extLst>
              <a:ext uri="{FF2B5EF4-FFF2-40B4-BE49-F238E27FC236}">
                <a16:creationId xmlns:a16="http://schemas.microsoft.com/office/drawing/2014/main" id="{A606D5A4-F4B6-4BD3-8097-776900F3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" y="1365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</a:t>
            </a:r>
            <a:r>
              <a:rPr lang="en-GB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Ce(n,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Cross Section at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 keV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B40910-E305-4044-A422-EBF5A06EF304}"/>
              </a:ext>
            </a:extLst>
          </p:cNvPr>
          <p:cNvGrpSpPr/>
          <p:nvPr/>
        </p:nvGrpSpPr>
        <p:grpSpPr>
          <a:xfrm>
            <a:off x="465770" y="1098548"/>
            <a:ext cx="7293930" cy="4660903"/>
            <a:chOff x="618170" y="619426"/>
            <a:chExt cx="7293930" cy="4660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FE042D-BE50-42EA-BE3A-0FDA340C54B9}"/>
                </a:ext>
              </a:extLst>
            </p:cNvPr>
            <p:cNvSpPr/>
            <p:nvPr/>
          </p:nvSpPr>
          <p:spPr>
            <a:xfrm>
              <a:off x="3521484" y="2329841"/>
              <a:ext cx="56367" cy="12400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91485-CC21-4A95-9744-281FCDE16DAB}"/>
                </a:ext>
              </a:extLst>
            </p:cNvPr>
            <p:cNvSpPr/>
            <p:nvPr/>
          </p:nvSpPr>
          <p:spPr>
            <a:xfrm>
              <a:off x="3461362" y="2671174"/>
              <a:ext cx="45719" cy="557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C4EF7C-92AE-4057-A658-A8E5AC497FD4}"/>
                </a:ext>
              </a:extLst>
            </p:cNvPr>
            <p:cNvSpPr txBox="1"/>
            <p:nvPr/>
          </p:nvSpPr>
          <p:spPr>
            <a:xfrm>
              <a:off x="2283337" y="2019042"/>
              <a:ext cx="1091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</a:t>
              </a:r>
              <a:r>
                <a:rPr lang="en-US" sz="1600" baseline="-25000" dirty="0"/>
                <a:t>2</a:t>
              </a:r>
              <a:r>
                <a:rPr lang="en-US" sz="1600" baseline="30000" dirty="0"/>
                <a:t>18</a:t>
              </a:r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D24326-E9CE-4F32-836D-B3E41724CC0D}"/>
                </a:ext>
              </a:extLst>
            </p:cNvPr>
            <p:cNvSpPr txBox="1"/>
            <p:nvPr/>
          </p:nvSpPr>
          <p:spPr>
            <a:xfrm>
              <a:off x="2230236" y="3616886"/>
              <a:ext cx="951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 Target backing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D12C92-6B71-48DC-8934-84D751902BBC}"/>
                </a:ext>
              </a:extLst>
            </p:cNvPr>
            <p:cNvCxnSpPr>
              <a:endCxn id="8" idx="2"/>
            </p:cNvCxnSpPr>
            <p:nvPr/>
          </p:nvCxnSpPr>
          <p:spPr>
            <a:xfrm flipV="1">
              <a:off x="3084614" y="3569918"/>
              <a:ext cx="465054" cy="3226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7A8A8C-52D2-4422-A9C3-C84A33848C4F}"/>
                </a:ext>
              </a:extLst>
            </p:cNvPr>
            <p:cNvCxnSpPr/>
            <p:nvPr/>
          </p:nvCxnSpPr>
          <p:spPr>
            <a:xfrm>
              <a:off x="1913890" y="2953097"/>
              <a:ext cx="1475524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6A2981-1C24-4078-AF0D-86EF4472E01F}"/>
                </a:ext>
              </a:extLst>
            </p:cNvPr>
            <p:cNvSpPr txBox="1"/>
            <p:nvPr/>
          </p:nvSpPr>
          <p:spPr>
            <a:xfrm>
              <a:off x="618170" y="2643808"/>
              <a:ext cx="1363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Proton beam E</a:t>
              </a:r>
              <a:r>
                <a:rPr lang="en-US" sz="1600" baseline="-25000" dirty="0"/>
                <a:t>p</a:t>
              </a:r>
              <a:r>
                <a:rPr lang="en-US" sz="1600" dirty="0"/>
                <a:t> = 2585 keV</a:t>
              </a:r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8330D72B-3204-4AB8-8C2A-CFC948D781E9}"/>
                </a:ext>
              </a:extLst>
            </p:cNvPr>
            <p:cNvSpPr/>
            <p:nvPr/>
          </p:nvSpPr>
          <p:spPr>
            <a:xfrm rot="16200000">
              <a:off x="2005590" y="2187562"/>
              <a:ext cx="4660903" cy="1524631"/>
            </a:xfrm>
            <a:prstGeom prst="trapezoid">
              <a:avLst>
                <a:gd name="adj" fmla="val 127316"/>
              </a:avLst>
            </a:prstGeom>
            <a:solidFill>
              <a:schemeClr val="bg1">
                <a:lumMod val="50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6C0363-62A0-4230-8847-08384CDC82F9}"/>
                </a:ext>
              </a:extLst>
            </p:cNvPr>
            <p:cNvGrpSpPr/>
            <p:nvPr/>
          </p:nvGrpSpPr>
          <p:grpSpPr>
            <a:xfrm>
              <a:off x="3422819" y="967943"/>
              <a:ext cx="2296889" cy="4186678"/>
              <a:chOff x="2937171" y="952280"/>
              <a:chExt cx="2296889" cy="418667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BCB3D50-9476-47D6-B9C6-0948503B05D5}"/>
                  </a:ext>
                </a:extLst>
              </p:cNvPr>
              <p:cNvGrpSpPr/>
              <p:nvPr/>
            </p:nvGrpSpPr>
            <p:grpSpPr>
              <a:xfrm>
                <a:off x="3577851" y="2464494"/>
                <a:ext cx="229224" cy="970768"/>
                <a:chOff x="4570122" y="883084"/>
                <a:chExt cx="229224" cy="97076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8380560-1C53-4493-80EB-CB53A58E0373}"/>
                    </a:ext>
                  </a:extLst>
                </p:cNvPr>
                <p:cNvSpPr/>
                <p:nvPr/>
              </p:nvSpPr>
              <p:spPr>
                <a:xfrm>
                  <a:off x="4570122" y="883085"/>
                  <a:ext cx="45719" cy="97076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ECDAFC2-DAA7-42DF-8ED1-DD37D8719274}"/>
                    </a:ext>
                  </a:extLst>
                </p:cNvPr>
                <p:cNvSpPr/>
                <p:nvPr/>
              </p:nvSpPr>
              <p:spPr>
                <a:xfrm>
                  <a:off x="4615841" y="883084"/>
                  <a:ext cx="137786" cy="970767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BC12A46-2CBE-4641-91D2-2AB5E37B7095}"/>
                    </a:ext>
                  </a:extLst>
                </p:cNvPr>
                <p:cNvSpPr/>
                <p:nvPr/>
              </p:nvSpPr>
              <p:spPr>
                <a:xfrm>
                  <a:off x="4753627" y="883084"/>
                  <a:ext cx="45719" cy="97076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373C2BD-74C2-4E9E-ABF9-B9F35CC70B12}"/>
                  </a:ext>
                </a:extLst>
              </p:cNvPr>
              <p:cNvCxnSpPr>
                <a:stCxn id="41" idx="0"/>
              </p:cNvCxnSpPr>
              <p:nvPr/>
            </p:nvCxnSpPr>
            <p:spPr>
              <a:xfrm>
                <a:off x="3784216" y="2464494"/>
                <a:ext cx="123412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21C8047-F98B-4392-8B4F-55D98A775E69}"/>
                  </a:ext>
                </a:extLst>
              </p:cNvPr>
              <p:cNvCxnSpPr/>
              <p:nvPr/>
            </p:nvCxnSpPr>
            <p:spPr>
              <a:xfrm>
                <a:off x="3807075" y="3429000"/>
                <a:ext cx="123412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B9C9BAB-9EC5-4C51-A262-CDA7252CF953}"/>
                  </a:ext>
                </a:extLst>
              </p:cNvPr>
              <p:cNvCxnSpPr/>
              <p:nvPr/>
            </p:nvCxnSpPr>
            <p:spPr>
              <a:xfrm>
                <a:off x="5018344" y="2464494"/>
                <a:ext cx="22859" cy="964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BBEF87-8B0E-429F-9B00-991B6AED0CF2}"/>
                  </a:ext>
                </a:extLst>
              </p:cNvPr>
              <p:cNvSpPr txBox="1"/>
              <p:nvPr/>
            </p:nvSpPr>
            <p:spPr>
              <a:xfrm rot="16200000">
                <a:off x="4434462" y="2732680"/>
                <a:ext cx="8749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sz="1600" dirty="0"/>
                  <a:t>50</a:t>
                </a:r>
                <a:r>
                  <a:rPr lang="en-US" sz="1600" dirty="0"/>
                  <a:t> mm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1E1E0B9-7BF7-44FC-B190-9F50B8BBB0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3570" y="1912144"/>
                <a:ext cx="0" cy="55235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9C037D3-4E54-40B4-BE9E-238FF0B8AE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1356" y="1912144"/>
                <a:ext cx="0" cy="55235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83E30E2-0920-4240-9CBC-FAAA2F6C4C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4216" y="1950244"/>
                <a:ext cx="30534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83FFC67-1720-4DAC-B262-CD0913306E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5163" y="1950244"/>
                <a:ext cx="2955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EBFCC6-1B43-48D9-8666-0C5F6E0ABDA7}"/>
                  </a:ext>
                </a:extLst>
              </p:cNvPr>
              <p:cNvSpPr txBox="1"/>
              <p:nvPr/>
            </p:nvSpPr>
            <p:spPr>
              <a:xfrm rot="16200000">
                <a:off x="3188037" y="1286714"/>
                <a:ext cx="10074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sz="1600" dirty="0"/>
                  <a:t>0.75</a:t>
                </a:r>
                <a:r>
                  <a:rPr lang="en-US" sz="1600" dirty="0"/>
                  <a:t> mm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BE584C-495D-49EA-A245-C0B105324E3A}"/>
                  </a:ext>
                </a:extLst>
              </p:cNvPr>
              <p:cNvSpPr txBox="1"/>
              <p:nvPr/>
            </p:nvSpPr>
            <p:spPr>
              <a:xfrm>
                <a:off x="3484221" y="3940052"/>
                <a:ext cx="860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Au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5018D4C-6DFA-4185-B5AE-D91946F24061}"/>
                  </a:ext>
                </a:extLst>
              </p:cNvPr>
              <p:cNvCxnSpPr>
                <a:endCxn id="41" idx="2"/>
              </p:cNvCxnSpPr>
              <p:nvPr/>
            </p:nvCxnSpPr>
            <p:spPr>
              <a:xfrm flipV="1">
                <a:off x="3691747" y="3435261"/>
                <a:ext cx="92469" cy="570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29256CE-BC16-45D6-B710-7D8C300B19F4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 flipH="1" flipV="1">
                <a:off x="3600711" y="3435262"/>
                <a:ext cx="89010" cy="5731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73F45A-B865-4674-B81D-34620003FD66}"/>
                  </a:ext>
                </a:extLst>
              </p:cNvPr>
              <p:cNvSpPr txBox="1"/>
              <p:nvPr/>
            </p:nvSpPr>
            <p:spPr>
              <a:xfrm>
                <a:off x="4089559" y="1476792"/>
                <a:ext cx="860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Ce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E1029DA-E161-471C-ADF4-E1B185220B45}"/>
                  </a:ext>
                </a:extLst>
              </p:cNvPr>
              <p:cNvCxnSpPr/>
              <p:nvPr/>
            </p:nvCxnSpPr>
            <p:spPr>
              <a:xfrm flipH="1">
                <a:off x="3689721" y="1778000"/>
                <a:ext cx="580019" cy="641350"/>
              </a:xfrm>
              <a:prstGeom prst="straightConnector1">
                <a:avLst/>
              </a:prstGeom>
              <a:ln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181323-04E9-427B-B961-55E243DD2FEB}"/>
                  </a:ext>
                </a:extLst>
              </p:cNvPr>
              <p:cNvSpPr txBox="1"/>
              <p:nvPr/>
            </p:nvSpPr>
            <p:spPr>
              <a:xfrm>
                <a:off x="4273439" y="3863107"/>
                <a:ext cx="960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neutrons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750FDFA-8F88-45FD-90C0-85BBB00C6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6835" y="3413337"/>
                <a:ext cx="0" cy="13589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1CB6E22-2BA9-4E29-AEB1-33E78640A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1950" y="3415930"/>
                <a:ext cx="0" cy="13589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8899A0-69EC-46E0-8603-246662A674B0}"/>
                  </a:ext>
                </a:extLst>
              </p:cNvPr>
              <p:cNvSpPr txBox="1"/>
              <p:nvPr/>
            </p:nvSpPr>
            <p:spPr>
              <a:xfrm>
                <a:off x="2937171" y="4800404"/>
                <a:ext cx="8749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20 mm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4666ED-2118-48DB-B1E1-1A2ED04DF749}"/>
                </a:ext>
              </a:extLst>
            </p:cNvPr>
            <p:cNvSpPr/>
            <p:nvPr/>
          </p:nvSpPr>
          <p:spPr>
            <a:xfrm>
              <a:off x="6707356" y="2779743"/>
              <a:ext cx="1204744" cy="3467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/>
                <a:t>6</a:t>
              </a:r>
              <a:r>
                <a:rPr lang="en-US" sz="1600" dirty="0"/>
                <a:t>Li-glass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DEBF67-203C-4083-9A0A-20A7CDF768B3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2829298" y="2357596"/>
              <a:ext cx="609875" cy="458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38E842-9E3B-4DB4-B267-CF504E5E12E6}"/>
                </a:ext>
              </a:extLst>
            </p:cNvPr>
            <p:cNvCxnSpPr/>
            <p:nvPr/>
          </p:nvCxnSpPr>
          <p:spPr>
            <a:xfrm>
              <a:off x="3577851" y="4788247"/>
              <a:ext cx="4846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99E0D2B-8E5C-4974-A5FA-E91F81CC624E}"/>
              </a:ext>
            </a:extLst>
          </p:cNvPr>
          <p:cNvSpPr/>
          <p:nvPr/>
        </p:nvSpPr>
        <p:spPr>
          <a:xfrm>
            <a:off x="8421479" y="13315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DB0269-3A47-4385-9E7E-D494ACA51AD3}"/>
                  </a:ext>
                </a:extLst>
              </p:cNvPr>
              <p:cNvSpPr txBox="1"/>
              <p:nvPr/>
            </p:nvSpPr>
            <p:spPr>
              <a:xfrm>
                <a:off x="7924800" y="1377393"/>
                <a:ext cx="4114799" cy="378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experiment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ChETEC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-INFRA):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Facility - PTB (Braunschweig, Germany)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2585 keV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µA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neutrons/s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(t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32.5 d) will be measured via its 145.4 keV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Hebrew University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DB0269-3A47-4385-9E7E-D494ACA51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377393"/>
                <a:ext cx="4114799" cy="3782061"/>
              </a:xfrm>
              <a:prstGeom prst="rect">
                <a:avLst/>
              </a:prstGeo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8519D7E0-3EB2-4047-AD46-3AF9B47E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59" y="1202440"/>
            <a:ext cx="7094064" cy="47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145.4 keV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91147-6139-406A-B9A3-0B020393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5" y="1819192"/>
            <a:ext cx="5791251" cy="3848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9A1E8-B55F-41F1-8AD0-2C4C447EE579}"/>
              </a:ext>
            </a:extLst>
          </p:cNvPr>
          <p:cNvSpPr txBox="1"/>
          <p:nvPr/>
        </p:nvSpPr>
        <p:spPr>
          <a:xfrm>
            <a:off x="1219200" y="1356241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spectrum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HUJI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F01C28-84D8-4AAF-8E65-24D6EC004756}"/>
              </a:ext>
            </a:extLst>
          </p:cNvPr>
          <p:cNvCxnSpPr/>
          <p:nvPr/>
        </p:nvCxnSpPr>
        <p:spPr>
          <a:xfrm flipH="1">
            <a:off x="3048000" y="2447925"/>
            <a:ext cx="106680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7F0D87-9BD5-4749-815D-6100008CB58E}"/>
              </a:ext>
            </a:extLst>
          </p:cNvPr>
          <p:cNvSpPr txBox="1"/>
          <p:nvPr/>
        </p:nvSpPr>
        <p:spPr>
          <a:xfrm>
            <a:off x="4038599" y="218011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(143.8 keV)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E9AF2-2A1F-4011-912A-D4F2AA6C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26" y="1825542"/>
            <a:ext cx="5664124" cy="384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C4407-7977-49DA-BD6C-2132409A9286}"/>
              </a:ext>
            </a:extLst>
          </p:cNvPr>
          <p:cNvSpPr txBox="1"/>
          <p:nvPr/>
        </p:nvSpPr>
        <p:spPr>
          <a:xfrm>
            <a:off x="7082435" y="1242721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signal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weeks of  decay measurement)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B0B340-9C3D-4235-8AA2-A30896E572A6}"/>
                  </a:ext>
                </a:extLst>
              </p:cNvPr>
              <p:cNvSpPr txBox="1"/>
              <p:nvPr/>
            </p:nvSpPr>
            <p:spPr>
              <a:xfrm>
                <a:off x="9963149" y="2233540"/>
                <a:ext cx="1434111" cy="69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B0B340-9C3D-4235-8AA2-A30896E57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149" y="2233540"/>
                <a:ext cx="1434111" cy="692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8FB109D-A231-42D2-985E-19E2CC7821A5}"/>
              </a:ext>
            </a:extLst>
          </p:cNvPr>
          <p:cNvSpPr txBox="1"/>
          <p:nvPr/>
        </p:nvSpPr>
        <p:spPr>
          <a:xfrm>
            <a:off x="7124699" y="4486275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based on ENDF8 (low limit) </a:t>
            </a:r>
          </a:p>
        </p:txBody>
      </p:sp>
    </p:spTree>
    <p:extLst>
      <p:ext uri="{BB962C8B-B14F-4D97-AF65-F5344CB8AC3E}">
        <p14:creationId xmlns:p14="http://schemas.microsoft.com/office/powerpoint/2010/main" val="34057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39F34-97B0-40FF-92FB-93AFF9AB821E}"/>
              </a:ext>
            </a:extLst>
          </p:cNvPr>
          <p:cNvSpPr txBox="1"/>
          <p:nvPr/>
        </p:nvSpPr>
        <p:spPr>
          <a:xfrm>
            <a:off x="971550" y="1200150"/>
            <a:ext cx="98202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s-process abundances are underestimated by calculations.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contradicting measurements of the 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Ce(n,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cross sections at the temperature range of 8-35 keV.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 procedures of n-TOF and activation measurements may be the origin of part of this discrepancy.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measurement is planned at PTB to measure this cross section at 8 keV by means of activation, allowing a direct comparison between the different experimental methods.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2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F5804-3DAC-4510-873B-6F877A479825}"/>
              </a:ext>
            </a:extLst>
          </p:cNvPr>
          <p:cNvSpPr txBox="1"/>
          <p:nvPr/>
        </p:nvSpPr>
        <p:spPr>
          <a:xfrm>
            <a:off x="0" y="22002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68595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F584B-51B2-4F52-AB87-B7C74FA4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6" y="1719283"/>
            <a:ext cx="5993464" cy="3108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B87FC-A4CE-4A20-A1AD-42BCBD59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48" y="1186522"/>
            <a:ext cx="4934204" cy="448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EB19C8-BC9A-40B8-9FE2-F2308968A2F8}"/>
              </a:ext>
            </a:extLst>
          </p:cNvPr>
          <p:cNvSpPr txBox="1"/>
          <p:nvPr/>
        </p:nvSpPr>
        <p:spPr>
          <a:xfrm>
            <a:off x="7229475" y="5669852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Amaducci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PRL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(2024)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3CA87-AEBC-4E46-9540-41B54DC81885}"/>
              </a:ext>
            </a:extLst>
          </p:cNvPr>
          <p:cNvSpPr txBox="1"/>
          <p:nvPr/>
        </p:nvSpPr>
        <p:spPr>
          <a:xfrm>
            <a:off x="241602" y="980043"/>
            <a:ext cx="421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by C. D. Pardo (yesterday)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 #113 by R. N. Sahoo</a:t>
            </a:r>
          </a:p>
        </p:txBody>
      </p:sp>
    </p:spTree>
    <p:extLst>
      <p:ext uri="{BB962C8B-B14F-4D97-AF65-F5344CB8AC3E}">
        <p14:creationId xmlns:p14="http://schemas.microsoft.com/office/powerpoint/2010/main" val="261781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Reaction as a Quasi-Stellar Neutron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75347-DCCA-4DE8-AFF4-8E4686DD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99" y="1113420"/>
            <a:ext cx="7543451" cy="3798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D4CB5-F6E3-4BC2-B088-8CE61AC35CC1}"/>
              </a:ext>
            </a:extLst>
          </p:cNvPr>
          <p:cNvSpPr txBox="1"/>
          <p:nvPr/>
        </p:nvSpPr>
        <p:spPr>
          <a:xfrm>
            <a:off x="458786" y="558542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Ratynski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Käppeler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PRC 37 (1988)</a:t>
            </a: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Heil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PRC 77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FDF6B-96C5-41B5-8B5F-010EC73AF78A}"/>
                  </a:ext>
                </a:extLst>
              </p:cNvPr>
              <p:cNvSpPr txBox="1"/>
              <p:nvPr/>
            </p:nvSpPr>
            <p:spPr>
              <a:xfrm>
                <a:off x="5160310" y="5172240"/>
                <a:ext cx="55280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1912 keV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µA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neutrons/s (compared to ~10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n/s at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n_TOF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EAR2)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FDF6B-96C5-41B5-8B5F-010EC73A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310" y="5172240"/>
                <a:ext cx="5528010" cy="923330"/>
              </a:xfrm>
              <a:prstGeom prst="rect">
                <a:avLst/>
              </a:prstGeom>
              <a:blipFill>
                <a:blip r:embed="rId3"/>
                <a:stretch>
                  <a:fillRect l="-99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Liquid-Lithium Target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3B98-7E1C-4E85-BB78-ADB268DE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20" y="1561952"/>
            <a:ext cx="7353678" cy="4210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1B364-FE40-49B0-9346-DD8FDA1BD8A4}"/>
                  </a:ext>
                </a:extLst>
              </p:cNvPr>
              <p:cNvSpPr txBox="1"/>
              <p:nvPr/>
            </p:nvSpPr>
            <p:spPr>
              <a:xfrm>
                <a:off x="1158240" y="1635760"/>
                <a:ext cx="242316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SARAF Phase I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1-2 mA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neutrons/s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1B364-FE40-49B0-9346-DD8FDA1B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" y="1635760"/>
                <a:ext cx="2423160" cy="2031325"/>
              </a:xfrm>
              <a:prstGeom prst="rect">
                <a:avLst/>
              </a:prstGeom>
              <a:blipFill>
                <a:blip r:embed="rId3"/>
                <a:stretch>
                  <a:fillRect l="-201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3B1D4ED-FE95-4B2F-92B3-1FC933EB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89" y="1085782"/>
            <a:ext cx="7490191" cy="4710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298A94-23F9-4BD6-B5D0-05BDA4BEC540}"/>
              </a:ext>
            </a:extLst>
          </p:cNvPr>
          <p:cNvSpPr/>
          <p:nvPr/>
        </p:nvSpPr>
        <p:spPr>
          <a:xfrm>
            <a:off x="8932226" y="6019351"/>
            <a:ext cx="301236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Halfon et al., RSI 85 (2014)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Liquid-Lithium Target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B48BB-8376-478B-B083-A98E3EE3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52" y="1051254"/>
            <a:ext cx="5327248" cy="5157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5C75C-B082-4996-89B4-5A60241E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422" y="1166430"/>
            <a:ext cx="3727970" cy="49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(n,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 at SARAF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7432A-66E0-4C16-8126-8E22DF53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1" y="1429473"/>
            <a:ext cx="5665679" cy="3823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2D5AA-E204-4DFB-97F0-869F7FF67CA9}"/>
              </a:ext>
            </a:extLst>
          </p:cNvPr>
          <p:cNvSpPr txBox="1"/>
          <p:nvPr/>
        </p:nvSpPr>
        <p:spPr>
          <a:xfrm>
            <a:off x="8017827" y="5895598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N.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Sahoo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PRC 109 (2024)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154DC-DB59-4793-AC3C-F15302E8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78" y="1739855"/>
            <a:ext cx="5231757" cy="3397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AF00F-9765-42D9-9466-23287AB45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390" y="1554128"/>
            <a:ext cx="5420383" cy="373180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AF2ACE-DE02-4A10-8760-4ADA1A97E887}"/>
              </a:ext>
            </a:extLst>
          </p:cNvPr>
          <p:cNvCxnSpPr/>
          <p:nvPr/>
        </p:nvCxnSpPr>
        <p:spPr>
          <a:xfrm flipH="1">
            <a:off x="7853680" y="1229360"/>
            <a:ext cx="85344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9D63E-25D5-4E34-B143-CEE37B5FF6D6}"/>
              </a:ext>
            </a:extLst>
          </p:cNvPr>
          <p:cNvSpPr txBox="1"/>
          <p:nvPr/>
        </p:nvSpPr>
        <p:spPr>
          <a:xfrm>
            <a:off x="6773068" y="5987018"/>
            <a:ext cx="4314825" cy="36933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F.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Käppeler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PRC 53 (1996)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D0417-8C80-44FA-B8D0-358FD72F17C5}"/>
              </a:ext>
            </a:extLst>
          </p:cNvPr>
          <p:cNvSpPr txBox="1"/>
          <p:nvPr/>
        </p:nvSpPr>
        <p:spPr>
          <a:xfrm>
            <a:off x="709612" y="1209675"/>
            <a:ext cx="6657975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new measurements recently reported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n_TOF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Amaducci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PRL 2024)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resolution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extracted between 1-65 keV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JENDL and reasonable assumptions were used with the experimental data to calculate MACS values.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(R. N. Sahoo et al., PRC 2024)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measurement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35 keV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 to other energies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libraries.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12F87B-41F7-472A-A564-0BB135C6B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57749"/>
              </p:ext>
            </p:extLst>
          </p:nvPr>
        </p:nvGraphicFramePr>
        <p:xfrm>
          <a:off x="7291782" y="2858453"/>
          <a:ext cx="479663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5">
                  <a:extLst>
                    <a:ext uri="{9D8B030D-6E8A-4147-A177-3AD203B41FA5}">
                      <a16:colId xmlns:a16="http://schemas.microsoft.com/office/drawing/2014/main" val="3703055516"/>
                    </a:ext>
                  </a:extLst>
                </a:gridCol>
                <a:gridCol w="1468539">
                  <a:extLst>
                    <a:ext uri="{9D8B030D-6E8A-4147-A177-3AD203B41FA5}">
                      <a16:colId xmlns:a16="http://schemas.microsoft.com/office/drawing/2014/main" val="1274080008"/>
                    </a:ext>
                  </a:extLst>
                </a:gridCol>
                <a:gridCol w="1887909">
                  <a:extLst>
                    <a:ext uri="{9D8B030D-6E8A-4147-A177-3AD203B41FA5}">
                      <a16:colId xmlns:a16="http://schemas.microsoft.com/office/drawing/2014/main" val="283435556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Measured MACS (mb)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8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30 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5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KADoNiS0.3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11.0(4) 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86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Amaducci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25.26(0.25)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13.15(0.39)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3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9.7(5)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907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85C972-49CF-4DAC-8868-F4D20B83740E}"/>
              </a:ext>
            </a:extLst>
          </p:cNvPr>
          <p:cNvSpPr txBox="1"/>
          <p:nvPr/>
        </p:nvSpPr>
        <p:spPr>
          <a:xfrm>
            <a:off x="8292305" y="1619822"/>
            <a:ext cx="27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temperature range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8-35 keV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08C61-F757-48AE-B067-2D3CB07558D9}"/>
              </a:ext>
            </a:extLst>
          </p:cNvPr>
          <p:cNvSpPr txBox="1"/>
          <p:nvPr/>
        </p:nvSpPr>
        <p:spPr>
          <a:xfrm>
            <a:off x="2372360" y="1832873"/>
            <a:ext cx="7909560" cy="22198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unknown systematics in either (or both) neutron Time-of-Flight or activation techniques be the reason for this discrepancy?</a:t>
            </a:r>
          </a:p>
        </p:txBody>
      </p:sp>
    </p:spTree>
    <p:extLst>
      <p:ext uri="{BB962C8B-B14F-4D97-AF65-F5344CB8AC3E}">
        <p14:creationId xmlns:p14="http://schemas.microsoft.com/office/powerpoint/2010/main" val="25480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A02AE-16CE-4118-B461-977FCBCC2D5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extrapolation is done?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D8F72-C87C-4DB7-8D8D-5DEA33F1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7"/>
          <a:stretch/>
        </p:blipFill>
        <p:spPr>
          <a:xfrm>
            <a:off x="1181100" y="1431276"/>
            <a:ext cx="4559300" cy="98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90A2C-E429-444B-A76F-2750DD21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70" y="2891595"/>
            <a:ext cx="4264660" cy="770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C0335-BADF-47A0-B9E8-E6918881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42" y="4289906"/>
            <a:ext cx="5734325" cy="819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2A4B43-DD68-4CC7-904B-8C417197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2" y="1238144"/>
            <a:ext cx="5493032" cy="2038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E12660-4517-47F0-AE18-6F263942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25" y="3351996"/>
            <a:ext cx="4578585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3E96B-FBD6-47DB-8348-6BF6CE16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28F6D-8525-43D1-8148-9C7DD2E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Friedman, NPA XI, Dresden,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BAA9-A612-4F98-B133-90315ED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C4B-6025-49C9-B933-13555CFA305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253A-3092-421E-8E59-84F101471500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Reaction as a Quasi-Stellar Neutron Source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37D99-F178-4069-9A91-BA15C40EAE52}"/>
                  </a:ext>
                </a:extLst>
              </p:cNvPr>
              <p:cNvSpPr txBox="1"/>
              <p:nvPr/>
            </p:nvSpPr>
            <p:spPr>
              <a:xfrm>
                <a:off x="712135" y="1933740"/>
                <a:ext cx="38979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2582 keV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µA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neutrons/s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(compared to ~10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n/s at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n_TOF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EAR2)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37D99-F178-4069-9A91-BA15C40E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5" y="1933740"/>
                <a:ext cx="3897965" cy="1200329"/>
              </a:xfrm>
              <a:prstGeom prst="rect">
                <a:avLst/>
              </a:prstGeom>
              <a:blipFill>
                <a:blip r:embed="rId2"/>
                <a:stretch>
                  <a:fillRect l="-1408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CF9A50-D638-4449-BD7A-96BAC7CD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57" y="1419317"/>
            <a:ext cx="4784514" cy="3924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24323-16DD-4EE0-BE90-941A5488A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05" y="1181098"/>
            <a:ext cx="6145460" cy="4400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979CE-7653-40BE-9C39-7D20AB88B24A}"/>
              </a:ext>
            </a:extLst>
          </p:cNvPr>
          <p:cNvSpPr/>
          <p:nvPr/>
        </p:nvSpPr>
        <p:spPr>
          <a:xfrm>
            <a:off x="8838165" y="598701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Heil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PRC 71 (2005)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42279 0.17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739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 Friedman</dc:creator>
  <cp:lastModifiedBy>Moshe Friedman</cp:lastModifiedBy>
  <cp:revision>29</cp:revision>
  <dcterms:created xsi:type="dcterms:W3CDTF">2024-09-17T08:11:29Z</dcterms:created>
  <dcterms:modified xsi:type="dcterms:W3CDTF">2024-09-17T13:38:33Z</dcterms:modified>
</cp:coreProperties>
</file>