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2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3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4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5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6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17.xml" ContentType="application/vnd.openxmlformats-officedocument.theme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18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theme/theme19.xml" ContentType="application/vnd.openxmlformats-officedocument.theme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20.xml" ContentType="application/vnd.openxmlformats-officedocument.theme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21.xml" ContentType="application/vnd.openxmlformats-officedocument.theme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2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theme/theme23.xml" ContentType="application/vnd.openxmlformats-officedocument.theme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theme/theme24.xml" ContentType="application/vnd.openxmlformats-officedocument.theme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theme/theme25.xml" ContentType="application/vnd.openxmlformats-officedocument.theme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theme/theme26.xml" ContentType="application/vnd.openxmlformats-officedocument.theme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theme/theme27.xml" ContentType="application/vnd.openxmlformats-officedocument.theme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theme/theme28.xml" ContentType="application/vnd.openxmlformats-officedocument.theme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theme/theme29.xml" ContentType="application/vnd.openxmlformats-officedocument.theme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theme/theme30.xml" ContentType="application/vnd.openxmlformats-officedocument.theme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theme/theme31.xml" ContentType="application/vnd.openxmlformats-officedocument.theme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theme/theme32.xml" ContentType="application/vnd.openxmlformats-officedocument.theme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theme/theme33.xml" ContentType="application/vnd.openxmlformats-officedocument.theme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theme/theme34.xml" ContentType="application/vnd.openxmlformats-officedocument.theme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theme/theme35.xml" ContentType="application/vnd.openxmlformats-officedocument.theme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theme/theme36.xml" ContentType="application/vnd.openxmlformats-officedocument.theme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theme/theme37.xml" ContentType="application/vnd.openxmlformats-officedocument.theme+xml"/>
  <Override PartName="/ppt/theme/theme3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  <p:sldMasterId id="2147483726" r:id="rId7"/>
    <p:sldMasterId id="2147483739" r:id="rId8"/>
    <p:sldMasterId id="2147483752" r:id="rId9"/>
    <p:sldMasterId id="2147483765" r:id="rId10"/>
    <p:sldMasterId id="2147483778" r:id="rId11"/>
    <p:sldMasterId id="2147483791" r:id="rId12"/>
    <p:sldMasterId id="2147483804" r:id="rId13"/>
    <p:sldMasterId id="2147483817" r:id="rId14"/>
    <p:sldMasterId id="2147483830" r:id="rId15"/>
    <p:sldMasterId id="2147483843" r:id="rId16"/>
    <p:sldMasterId id="2147483856" r:id="rId17"/>
    <p:sldMasterId id="2147483869" r:id="rId18"/>
    <p:sldMasterId id="2147483882" r:id="rId19"/>
    <p:sldMasterId id="2147483895" r:id="rId20"/>
    <p:sldMasterId id="2147483908" r:id="rId21"/>
    <p:sldMasterId id="2147483921" r:id="rId22"/>
    <p:sldMasterId id="2147483934" r:id="rId23"/>
    <p:sldMasterId id="2147483947" r:id="rId24"/>
    <p:sldMasterId id="2147483960" r:id="rId25"/>
    <p:sldMasterId id="2147483973" r:id="rId26"/>
    <p:sldMasterId id="2147483986" r:id="rId27"/>
    <p:sldMasterId id="2147483999" r:id="rId28"/>
    <p:sldMasterId id="2147484012" r:id="rId29"/>
    <p:sldMasterId id="2147484025" r:id="rId30"/>
    <p:sldMasterId id="2147484038" r:id="rId31"/>
    <p:sldMasterId id="2147484051" r:id="rId32"/>
    <p:sldMasterId id="2147484064" r:id="rId33"/>
    <p:sldMasterId id="2147484077" r:id="rId34"/>
    <p:sldMasterId id="2147484090" r:id="rId35"/>
    <p:sldMasterId id="2147484103" r:id="rId36"/>
    <p:sldMasterId id="2147484116" r:id="rId37"/>
  </p:sldMasterIdLst>
  <p:notesMasterIdLst>
    <p:notesMasterId r:id="rId52"/>
  </p:notesMasterIdLst>
  <p:sldIdLst>
    <p:sldId id="257" r:id="rId38"/>
    <p:sldId id="301" r:id="rId39"/>
    <p:sldId id="303" r:id="rId40"/>
    <p:sldId id="302" r:id="rId41"/>
    <p:sldId id="286" r:id="rId42"/>
    <p:sldId id="293" r:id="rId43"/>
    <p:sldId id="261" r:id="rId44"/>
    <p:sldId id="262" r:id="rId45"/>
    <p:sldId id="304" r:id="rId46"/>
    <p:sldId id="305" r:id="rId47"/>
    <p:sldId id="295" r:id="rId48"/>
    <p:sldId id="277" r:id="rId49"/>
    <p:sldId id="299" r:id="rId50"/>
    <p:sldId id="282" r:id="rId51"/>
  </p:sldIdLst>
  <p:sldSz cx="12192000" cy="6858000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A600"/>
    <a:srgbClr val="FBE272"/>
    <a:srgbClr val="D2080E"/>
    <a:srgbClr val="DF3130"/>
    <a:srgbClr val="631A63"/>
    <a:srgbClr val="0202FB"/>
    <a:srgbClr val="008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94713" autoAdjust="0"/>
  </p:normalViewPr>
  <p:slideViewPr>
    <p:cSldViewPr snapToGrid="0">
      <p:cViewPr varScale="1">
        <p:scale>
          <a:sx n="67" d="100"/>
          <a:sy n="67" d="100"/>
        </p:scale>
        <p:origin x="612" y="48"/>
      </p:cViewPr>
      <p:guideLst/>
    </p:cSldViewPr>
  </p:slideViewPr>
  <p:notesTextViewPr>
    <p:cViewPr>
      <p:scale>
        <a:sx n="300" d="100"/>
        <a:sy n="3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2.xml"/><Relationship Id="rId21" Type="http://schemas.openxmlformats.org/officeDocument/2006/relationships/slideMaster" Target="slideMasters/slideMaster21.xml"/><Relationship Id="rId34" Type="http://schemas.openxmlformats.org/officeDocument/2006/relationships/slideMaster" Target="slideMasters/slideMaster34.xml"/><Relationship Id="rId42" Type="http://schemas.openxmlformats.org/officeDocument/2006/relationships/slide" Target="slides/slide5.xml"/><Relationship Id="rId47" Type="http://schemas.openxmlformats.org/officeDocument/2006/relationships/slide" Target="slides/slide10.xml"/><Relationship Id="rId50" Type="http://schemas.openxmlformats.org/officeDocument/2006/relationships/slide" Target="slides/slide13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" Target="slides/slide1.xml"/><Relationship Id="rId46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Master" Target="slideMasters/slideMaster29.xml"/><Relationship Id="rId41" Type="http://schemas.openxmlformats.org/officeDocument/2006/relationships/slide" Target="slides/slide4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40" Type="http://schemas.openxmlformats.org/officeDocument/2006/relationships/slide" Target="slides/slide3.xml"/><Relationship Id="rId45" Type="http://schemas.openxmlformats.org/officeDocument/2006/relationships/slide" Target="slides/slide8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" Target="slides/slide12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7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" Target="slides/slide6.xml"/><Relationship Id="rId48" Type="http://schemas.openxmlformats.org/officeDocument/2006/relationships/slide" Target="slides/slide11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4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B6ED9C-C63E-4E80-ADB2-6DEDEBC822C4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n-GB"/>
        </a:p>
      </dgm:t>
    </dgm:pt>
    <dgm:pt modelId="{9A197EDE-C2F8-4419-B76F-FAFACA57E1A6}">
      <dgm:prSet phldrT="[Text]" custT="1"/>
      <dgm:spPr/>
      <dgm:t>
        <a:bodyPr/>
        <a:lstStyle/>
        <a:p>
          <a:r>
            <a:rPr lang="en-GB" sz="1800" dirty="0"/>
            <a:t>idea</a:t>
          </a:r>
        </a:p>
      </dgm:t>
    </dgm:pt>
    <dgm:pt modelId="{6B3B7BB3-72DB-4AA4-8BDE-335077515AD3}" type="parTrans" cxnId="{8B9D3DDB-29DF-4C18-90B5-64E75448EF7D}">
      <dgm:prSet/>
      <dgm:spPr/>
      <dgm:t>
        <a:bodyPr/>
        <a:lstStyle/>
        <a:p>
          <a:endParaRPr lang="en-GB" sz="1800"/>
        </a:p>
      </dgm:t>
    </dgm:pt>
    <dgm:pt modelId="{FA913873-428F-4B7A-8278-67E4DBF06B04}" type="sibTrans" cxnId="{8B9D3DDB-29DF-4C18-90B5-64E75448EF7D}">
      <dgm:prSet/>
      <dgm:spPr/>
      <dgm:t>
        <a:bodyPr/>
        <a:lstStyle/>
        <a:p>
          <a:endParaRPr lang="en-GB" sz="1800"/>
        </a:p>
      </dgm:t>
    </dgm:pt>
    <dgm:pt modelId="{563AC00A-E365-4471-99B2-288BADB308C3}">
      <dgm:prSet phldrT="[Text]" custT="1"/>
      <dgm:spPr/>
      <dgm:t>
        <a:bodyPr/>
        <a:lstStyle/>
        <a:p>
          <a:r>
            <a:rPr lang="en-GB" sz="1800" dirty="0"/>
            <a:t>design</a:t>
          </a:r>
        </a:p>
      </dgm:t>
    </dgm:pt>
    <dgm:pt modelId="{F373B1BC-A99C-4688-882E-C0865EEE5AC5}" type="parTrans" cxnId="{77E01F05-D3E4-4858-A48B-3CBAD89081C9}">
      <dgm:prSet/>
      <dgm:spPr/>
      <dgm:t>
        <a:bodyPr/>
        <a:lstStyle/>
        <a:p>
          <a:endParaRPr lang="en-GB" sz="1800"/>
        </a:p>
      </dgm:t>
    </dgm:pt>
    <dgm:pt modelId="{04AEC3A1-9797-4FEA-A2EF-3B99C155FE28}" type="sibTrans" cxnId="{77E01F05-D3E4-4858-A48B-3CBAD89081C9}">
      <dgm:prSet/>
      <dgm:spPr/>
      <dgm:t>
        <a:bodyPr/>
        <a:lstStyle/>
        <a:p>
          <a:endParaRPr lang="en-GB" sz="1800"/>
        </a:p>
      </dgm:t>
    </dgm:pt>
    <dgm:pt modelId="{95D1CE6A-D782-4301-A50A-B4B954244493}">
      <dgm:prSet phldrT="[Text]" custT="1"/>
      <dgm:spPr/>
      <dgm:t>
        <a:bodyPr/>
        <a:lstStyle/>
        <a:p>
          <a:r>
            <a:rPr lang="en-GB" sz="1800" dirty="0"/>
            <a:t>construction</a:t>
          </a:r>
        </a:p>
      </dgm:t>
    </dgm:pt>
    <dgm:pt modelId="{0995D4D8-ECC3-41EE-B468-81487691D6D6}" type="parTrans" cxnId="{211E2420-8F99-4112-8345-987A5398436A}">
      <dgm:prSet/>
      <dgm:spPr/>
      <dgm:t>
        <a:bodyPr/>
        <a:lstStyle/>
        <a:p>
          <a:endParaRPr lang="en-GB" sz="1800"/>
        </a:p>
      </dgm:t>
    </dgm:pt>
    <dgm:pt modelId="{FE876871-895D-4FCC-8FE3-F44F5878E1A7}" type="sibTrans" cxnId="{211E2420-8F99-4112-8345-987A5398436A}">
      <dgm:prSet/>
      <dgm:spPr/>
      <dgm:t>
        <a:bodyPr/>
        <a:lstStyle/>
        <a:p>
          <a:endParaRPr lang="en-GB" sz="1800"/>
        </a:p>
      </dgm:t>
    </dgm:pt>
    <dgm:pt modelId="{93D30040-F13A-46EC-96D0-AFF7F113C302}">
      <dgm:prSet phldrT="[Text]" custT="1"/>
      <dgm:spPr/>
      <dgm:t>
        <a:bodyPr/>
        <a:lstStyle/>
        <a:p>
          <a:r>
            <a:rPr lang="en-GB" sz="1800" dirty="0"/>
            <a:t>move to </a:t>
          </a:r>
          <a:r>
            <a:rPr lang="en-GB" sz="1800" dirty="0" err="1"/>
            <a:t>Felsenkeller</a:t>
          </a:r>
          <a:endParaRPr lang="en-GB" sz="1800" dirty="0"/>
        </a:p>
      </dgm:t>
    </dgm:pt>
    <dgm:pt modelId="{8F112C2D-7E4D-4BDE-8B22-A0DAE2CCD389}" type="parTrans" cxnId="{0B23703C-FEB5-4AD8-839A-E4599D875EAE}">
      <dgm:prSet/>
      <dgm:spPr/>
      <dgm:t>
        <a:bodyPr/>
        <a:lstStyle/>
        <a:p>
          <a:endParaRPr lang="en-GB" sz="1800"/>
        </a:p>
      </dgm:t>
    </dgm:pt>
    <dgm:pt modelId="{616B275B-B5CD-4631-B57E-9D5E73D2EB4D}" type="sibTrans" cxnId="{0B23703C-FEB5-4AD8-839A-E4599D875EAE}">
      <dgm:prSet/>
      <dgm:spPr/>
      <dgm:t>
        <a:bodyPr/>
        <a:lstStyle/>
        <a:p>
          <a:endParaRPr lang="en-GB" sz="1800"/>
        </a:p>
      </dgm:t>
    </dgm:pt>
    <dgm:pt modelId="{2A337145-5069-482A-ABA8-A8F06F403890}">
      <dgm:prSet phldrT="[Text]" custT="1"/>
      <dgm:spPr/>
      <dgm:t>
        <a:bodyPr/>
        <a:lstStyle/>
        <a:p>
          <a:r>
            <a:rPr lang="en-GB" sz="1800" dirty="0"/>
            <a:t>nitrogen and other gases</a:t>
          </a:r>
        </a:p>
      </dgm:t>
    </dgm:pt>
    <dgm:pt modelId="{9D8D2630-AF31-413E-BD7F-513B78023CE1}" type="parTrans" cxnId="{3B1924D5-6B12-4C9F-A6C7-A6DCB1174B61}">
      <dgm:prSet/>
      <dgm:spPr/>
      <dgm:t>
        <a:bodyPr/>
        <a:lstStyle/>
        <a:p>
          <a:endParaRPr lang="en-GB" sz="1800"/>
        </a:p>
      </dgm:t>
    </dgm:pt>
    <dgm:pt modelId="{B6863C56-1F50-4FE8-B4CD-68D57B568CD0}" type="sibTrans" cxnId="{3B1924D5-6B12-4C9F-A6C7-A6DCB1174B61}">
      <dgm:prSet/>
      <dgm:spPr/>
      <dgm:t>
        <a:bodyPr/>
        <a:lstStyle/>
        <a:p>
          <a:endParaRPr lang="en-GB" sz="1800"/>
        </a:p>
      </dgm:t>
    </dgm:pt>
    <dgm:pt modelId="{61CC7345-8AAA-491A-BC38-4F60F3018773}">
      <dgm:prSet phldrT="[Text]" custT="1"/>
      <dgm:spPr/>
      <dgm:t>
        <a:bodyPr/>
        <a:lstStyle/>
        <a:p>
          <a:r>
            <a:rPr lang="en-GB" sz="1400" dirty="0"/>
            <a:t>completed</a:t>
          </a:r>
        </a:p>
      </dgm:t>
    </dgm:pt>
    <dgm:pt modelId="{429C348B-10EF-4980-A051-8A8E77645904}" type="parTrans" cxnId="{550D2736-C396-4335-B9D4-D7083A616120}">
      <dgm:prSet/>
      <dgm:spPr/>
      <dgm:t>
        <a:bodyPr/>
        <a:lstStyle/>
        <a:p>
          <a:endParaRPr lang="en-GB" sz="1800"/>
        </a:p>
      </dgm:t>
    </dgm:pt>
    <dgm:pt modelId="{4F694483-D5A8-4BD7-9F08-F1BEB5F9D92B}" type="sibTrans" cxnId="{550D2736-C396-4335-B9D4-D7083A616120}">
      <dgm:prSet/>
      <dgm:spPr/>
      <dgm:t>
        <a:bodyPr/>
        <a:lstStyle/>
        <a:p>
          <a:endParaRPr lang="en-GB" sz="1800"/>
        </a:p>
      </dgm:t>
    </dgm:pt>
    <dgm:pt modelId="{5334D0A6-D8AE-4434-92A8-4B4F53A3444A}">
      <dgm:prSet phldrT="[Text]" custT="1"/>
      <dgm:spPr/>
      <dgm:t>
        <a:bodyPr/>
        <a:lstStyle/>
        <a:p>
          <a:r>
            <a:rPr lang="en-GB" sz="1400" dirty="0"/>
            <a:t>completed</a:t>
          </a:r>
        </a:p>
      </dgm:t>
    </dgm:pt>
    <dgm:pt modelId="{52576FB2-5AE3-4ED0-BA3B-24DB99D38087}" type="parTrans" cxnId="{A1F1C8D2-4CE9-4F5F-B763-4E43AF2E12B7}">
      <dgm:prSet/>
      <dgm:spPr/>
      <dgm:t>
        <a:bodyPr/>
        <a:lstStyle/>
        <a:p>
          <a:endParaRPr lang="en-GB" sz="1800"/>
        </a:p>
      </dgm:t>
    </dgm:pt>
    <dgm:pt modelId="{BC8927EB-ACE8-451D-ACE7-99FFE4BE3890}" type="sibTrans" cxnId="{A1F1C8D2-4CE9-4F5F-B763-4E43AF2E12B7}">
      <dgm:prSet/>
      <dgm:spPr/>
      <dgm:t>
        <a:bodyPr/>
        <a:lstStyle/>
        <a:p>
          <a:endParaRPr lang="en-GB" sz="1800"/>
        </a:p>
      </dgm:t>
    </dgm:pt>
    <dgm:pt modelId="{F12E21F3-4DC4-452F-A827-DD152AAF5A5B}">
      <dgm:prSet phldrT="[Text]" custT="1"/>
      <dgm:spPr/>
      <dgm:t>
        <a:bodyPr/>
        <a:lstStyle/>
        <a:p>
          <a:r>
            <a:rPr lang="en-GB" sz="1400" dirty="0"/>
            <a:t>completed</a:t>
          </a:r>
        </a:p>
      </dgm:t>
    </dgm:pt>
    <dgm:pt modelId="{BD3D6383-C3E1-4718-BA8F-8BA4AAA15315}" type="parTrans" cxnId="{9E48B598-B857-492C-A880-EC14CDC78DB7}">
      <dgm:prSet/>
      <dgm:spPr/>
      <dgm:t>
        <a:bodyPr/>
        <a:lstStyle/>
        <a:p>
          <a:endParaRPr lang="en-GB" sz="1800"/>
        </a:p>
      </dgm:t>
    </dgm:pt>
    <dgm:pt modelId="{1C2E7522-FCA1-46E2-A963-07973BD02D11}" type="sibTrans" cxnId="{9E48B598-B857-492C-A880-EC14CDC78DB7}">
      <dgm:prSet/>
      <dgm:spPr/>
      <dgm:t>
        <a:bodyPr/>
        <a:lstStyle/>
        <a:p>
          <a:endParaRPr lang="en-GB" sz="1800"/>
        </a:p>
      </dgm:t>
    </dgm:pt>
    <dgm:pt modelId="{481CAB24-D58B-4ABA-A8AC-BF90275CBF3F}">
      <dgm:prSet phldrT="[Text]" custT="1"/>
      <dgm:spPr/>
      <dgm:t>
        <a:bodyPr/>
        <a:lstStyle/>
        <a:p>
          <a:r>
            <a:rPr lang="en-GB" sz="1400" dirty="0"/>
            <a:t>completed</a:t>
          </a:r>
        </a:p>
      </dgm:t>
    </dgm:pt>
    <dgm:pt modelId="{908BAD62-A64B-4109-8A2A-2B9BE4A04A11}" type="parTrans" cxnId="{6D258A0E-E27E-4846-AA09-F088C91CAA44}">
      <dgm:prSet/>
      <dgm:spPr/>
      <dgm:t>
        <a:bodyPr/>
        <a:lstStyle/>
        <a:p>
          <a:endParaRPr lang="en-GB" sz="1800"/>
        </a:p>
      </dgm:t>
    </dgm:pt>
    <dgm:pt modelId="{A62E567B-B0CF-4508-9E61-64A6E414C715}" type="sibTrans" cxnId="{6D258A0E-E27E-4846-AA09-F088C91CAA44}">
      <dgm:prSet/>
      <dgm:spPr/>
      <dgm:t>
        <a:bodyPr/>
        <a:lstStyle/>
        <a:p>
          <a:endParaRPr lang="en-GB" sz="1800"/>
        </a:p>
      </dgm:t>
    </dgm:pt>
    <dgm:pt modelId="{074F5B4D-2ACA-4465-B85D-18E7947430C3}">
      <dgm:prSet phldrT="[Text]" custT="1"/>
      <dgm:spPr/>
      <dgm:t>
        <a:bodyPr/>
        <a:lstStyle/>
        <a:p>
          <a:r>
            <a:rPr lang="en-GB" sz="1800" dirty="0"/>
            <a:t>tests</a:t>
          </a:r>
        </a:p>
      </dgm:t>
    </dgm:pt>
    <dgm:pt modelId="{E4EBC98D-C2B6-4B8C-8473-8ED588CAB5BA}" type="parTrans" cxnId="{1F3297E1-65E6-448D-AEB8-20B231A39787}">
      <dgm:prSet/>
      <dgm:spPr/>
      <dgm:t>
        <a:bodyPr/>
        <a:lstStyle/>
        <a:p>
          <a:endParaRPr lang="en-GB" sz="1800"/>
        </a:p>
      </dgm:t>
    </dgm:pt>
    <dgm:pt modelId="{749A8EEB-DB8E-47D1-98FE-094E85F8FDCD}" type="sibTrans" cxnId="{1F3297E1-65E6-448D-AEB8-20B231A39787}">
      <dgm:prSet/>
      <dgm:spPr/>
      <dgm:t>
        <a:bodyPr/>
        <a:lstStyle/>
        <a:p>
          <a:endParaRPr lang="en-GB" sz="1800"/>
        </a:p>
      </dgm:t>
    </dgm:pt>
    <dgm:pt modelId="{ACC91D97-CBA2-489C-8A29-79FC5B6795F0}">
      <dgm:prSet phldrT="[Text]" custT="1"/>
      <dgm:spPr/>
      <dgm:t>
        <a:bodyPr/>
        <a:lstStyle/>
        <a:p>
          <a:r>
            <a:rPr lang="en-GB" sz="1400" dirty="0"/>
            <a:t>completed</a:t>
          </a:r>
        </a:p>
      </dgm:t>
    </dgm:pt>
    <dgm:pt modelId="{8B7E53B7-22ED-4499-9F23-E347B9BA88AF}" type="parTrans" cxnId="{E73B1BF0-DEDE-4731-9D21-CDBE25476E4A}">
      <dgm:prSet/>
      <dgm:spPr/>
      <dgm:t>
        <a:bodyPr/>
        <a:lstStyle/>
        <a:p>
          <a:endParaRPr lang="en-GB" sz="1800"/>
        </a:p>
      </dgm:t>
    </dgm:pt>
    <dgm:pt modelId="{AA42D546-3B11-40F3-A8F5-0F0119290D5D}" type="sibTrans" cxnId="{E73B1BF0-DEDE-4731-9D21-CDBE25476E4A}">
      <dgm:prSet/>
      <dgm:spPr/>
      <dgm:t>
        <a:bodyPr/>
        <a:lstStyle/>
        <a:p>
          <a:endParaRPr lang="en-GB" sz="1800"/>
        </a:p>
      </dgm:t>
    </dgm:pt>
    <dgm:pt modelId="{40DDACC5-C324-4826-A3A9-3F5120193901}">
      <dgm:prSet custT="1"/>
      <dgm:spPr/>
      <dgm:t>
        <a:bodyPr/>
        <a:lstStyle/>
        <a:p>
          <a:r>
            <a:rPr lang="en-GB" sz="1400" dirty="0"/>
            <a:t>ongoing</a:t>
          </a:r>
        </a:p>
      </dgm:t>
    </dgm:pt>
    <dgm:pt modelId="{34F3D646-CABE-41AA-9EDE-D0DAF2D6A9EF}" type="parTrans" cxnId="{37DB9359-BC1A-495A-881E-C050E8D0267A}">
      <dgm:prSet/>
      <dgm:spPr/>
      <dgm:t>
        <a:bodyPr/>
        <a:lstStyle/>
        <a:p>
          <a:endParaRPr lang="en-US"/>
        </a:p>
      </dgm:t>
    </dgm:pt>
    <dgm:pt modelId="{A9227470-FF62-4C92-BB42-6A8F20FC2CEA}" type="sibTrans" cxnId="{37DB9359-BC1A-495A-881E-C050E8D0267A}">
      <dgm:prSet/>
      <dgm:spPr/>
      <dgm:t>
        <a:bodyPr/>
        <a:lstStyle/>
        <a:p>
          <a:endParaRPr lang="en-US"/>
        </a:p>
      </dgm:t>
    </dgm:pt>
    <dgm:pt modelId="{421EAC2E-EE5C-4910-8048-CE1E6F22E327}" type="pres">
      <dgm:prSet presAssocID="{5AB6ED9C-C63E-4E80-ADB2-6DEDEBC822C4}" presName="rootnode" presStyleCnt="0">
        <dgm:presLayoutVars>
          <dgm:chMax/>
          <dgm:chPref/>
          <dgm:dir/>
          <dgm:animLvl val="lvl"/>
        </dgm:presLayoutVars>
      </dgm:prSet>
      <dgm:spPr/>
    </dgm:pt>
    <dgm:pt modelId="{3D82F9F2-B8B4-488B-AA7F-7E062CDC1ABE}" type="pres">
      <dgm:prSet presAssocID="{9A197EDE-C2F8-4419-B76F-FAFACA57E1A6}" presName="composite" presStyleCnt="0"/>
      <dgm:spPr/>
    </dgm:pt>
    <dgm:pt modelId="{47957B16-A5B9-41D7-AA30-47B78744B7A8}" type="pres">
      <dgm:prSet presAssocID="{9A197EDE-C2F8-4419-B76F-FAFACA57E1A6}" presName="LShape" presStyleLbl="alignNode1" presStyleIdx="0" presStyleCnt="11"/>
      <dgm:spPr/>
    </dgm:pt>
    <dgm:pt modelId="{178D54C3-C93D-4CF7-9853-481367B0C658}" type="pres">
      <dgm:prSet presAssocID="{9A197EDE-C2F8-4419-B76F-FAFACA57E1A6}" presName="ParentText" presStyleLbl="revTx" presStyleIdx="0" presStyleCnt="6">
        <dgm:presLayoutVars>
          <dgm:chMax val="0"/>
          <dgm:chPref val="0"/>
          <dgm:bulletEnabled val="1"/>
        </dgm:presLayoutVars>
      </dgm:prSet>
      <dgm:spPr/>
    </dgm:pt>
    <dgm:pt modelId="{E0EDFA62-F2FC-41A5-8DAD-ABCC7754C0A5}" type="pres">
      <dgm:prSet presAssocID="{9A197EDE-C2F8-4419-B76F-FAFACA57E1A6}" presName="Triangle" presStyleLbl="alignNode1" presStyleIdx="1" presStyleCnt="11"/>
      <dgm:spPr/>
    </dgm:pt>
    <dgm:pt modelId="{B839BE3A-2ED8-4F39-8923-4A4AE8F87721}" type="pres">
      <dgm:prSet presAssocID="{FA913873-428F-4B7A-8278-67E4DBF06B04}" presName="sibTrans" presStyleCnt="0"/>
      <dgm:spPr/>
    </dgm:pt>
    <dgm:pt modelId="{C01024A6-F2AB-487F-9FD9-73F573F70836}" type="pres">
      <dgm:prSet presAssocID="{FA913873-428F-4B7A-8278-67E4DBF06B04}" presName="space" presStyleCnt="0"/>
      <dgm:spPr/>
    </dgm:pt>
    <dgm:pt modelId="{68B13270-1DD1-4544-BB03-3990FA4D7D27}" type="pres">
      <dgm:prSet presAssocID="{563AC00A-E365-4471-99B2-288BADB308C3}" presName="composite" presStyleCnt="0"/>
      <dgm:spPr/>
    </dgm:pt>
    <dgm:pt modelId="{29AC2514-F513-411F-9A1A-51FC73A6D9B2}" type="pres">
      <dgm:prSet presAssocID="{563AC00A-E365-4471-99B2-288BADB308C3}" presName="LShape" presStyleLbl="alignNode1" presStyleIdx="2" presStyleCnt="11"/>
      <dgm:spPr/>
    </dgm:pt>
    <dgm:pt modelId="{A8020724-193A-43D4-85D4-377E53E36869}" type="pres">
      <dgm:prSet presAssocID="{563AC00A-E365-4471-99B2-288BADB308C3}" presName="ParentText" presStyleLbl="revTx" presStyleIdx="1" presStyleCnt="6">
        <dgm:presLayoutVars>
          <dgm:chMax val="0"/>
          <dgm:chPref val="0"/>
          <dgm:bulletEnabled val="1"/>
        </dgm:presLayoutVars>
      </dgm:prSet>
      <dgm:spPr/>
    </dgm:pt>
    <dgm:pt modelId="{BF90207F-FC8C-4E47-AE4B-9114F9CFC7DF}" type="pres">
      <dgm:prSet presAssocID="{563AC00A-E365-4471-99B2-288BADB308C3}" presName="Triangle" presStyleLbl="alignNode1" presStyleIdx="3" presStyleCnt="11"/>
      <dgm:spPr/>
    </dgm:pt>
    <dgm:pt modelId="{1F90C89F-C93F-4C8C-8FFE-8E63B0826E00}" type="pres">
      <dgm:prSet presAssocID="{04AEC3A1-9797-4FEA-A2EF-3B99C155FE28}" presName="sibTrans" presStyleCnt="0"/>
      <dgm:spPr/>
    </dgm:pt>
    <dgm:pt modelId="{4D3D2079-50DA-4A32-9B4F-CA8DAD8AA106}" type="pres">
      <dgm:prSet presAssocID="{04AEC3A1-9797-4FEA-A2EF-3B99C155FE28}" presName="space" presStyleCnt="0"/>
      <dgm:spPr/>
    </dgm:pt>
    <dgm:pt modelId="{210BAB51-4108-4EF2-A707-735BB6E1AD10}" type="pres">
      <dgm:prSet presAssocID="{95D1CE6A-D782-4301-A50A-B4B954244493}" presName="composite" presStyleCnt="0"/>
      <dgm:spPr/>
    </dgm:pt>
    <dgm:pt modelId="{156480FD-BAD7-49C5-B1EC-60C88EF59314}" type="pres">
      <dgm:prSet presAssocID="{95D1CE6A-D782-4301-A50A-B4B954244493}" presName="LShape" presStyleLbl="alignNode1" presStyleIdx="4" presStyleCnt="11"/>
      <dgm:spPr/>
    </dgm:pt>
    <dgm:pt modelId="{48797B1F-060E-4CD8-BBB7-4C38CFEAAD3D}" type="pres">
      <dgm:prSet presAssocID="{95D1CE6A-D782-4301-A50A-B4B954244493}" presName="ParentText" presStyleLbl="revTx" presStyleIdx="2" presStyleCnt="6">
        <dgm:presLayoutVars>
          <dgm:chMax val="0"/>
          <dgm:chPref val="0"/>
          <dgm:bulletEnabled val="1"/>
        </dgm:presLayoutVars>
      </dgm:prSet>
      <dgm:spPr/>
    </dgm:pt>
    <dgm:pt modelId="{6FCFDE45-F269-4CE0-8A63-494105057F18}" type="pres">
      <dgm:prSet presAssocID="{95D1CE6A-D782-4301-A50A-B4B954244493}" presName="Triangle" presStyleLbl="alignNode1" presStyleIdx="5" presStyleCnt="11"/>
      <dgm:spPr/>
    </dgm:pt>
    <dgm:pt modelId="{2152B8A5-2093-4AFF-B296-CEB8B5C01C2D}" type="pres">
      <dgm:prSet presAssocID="{FE876871-895D-4FCC-8FE3-F44F5878E1A7}" presName="sibTrans" presStyleCnt="0"/>
      <dgm:spPr/>
    </dgm:pt>
    <dgm:pt modelId="{C4D9E375-D73F-4C98-8675-FC144F082CA7}" type="pres">
      <dgm:prSet presAssocID="{FE876871-895D-4FCC-8FE3-F44F5878E1A7}" presName="space" presStyleCnt="0"/>
      <dgm:spPr/>
    </dgm:pt>
    <dgm:pt modelId="{69A12CF6-2C3A-4F09-A122-31A2B5DECE59}" type="pres">
      <dgm:prSet presAssocID="{074F5B4D-2ACA-4465-B85D-18E7947430C3}" presName="composite" presStyleCnt="0"/>
      <dgm:spPr/>
    </dgm:pt>
    <dgm:pt modelId="{6514A5EC-AD69-4615-B43D-ACC206C0777B}" type="pres">
      <dgm:prSet presAssocID="{074F5B4D-2ACA-4465-B85D-18E7947430C3}" presName="LShape" presStyleLbl="alignNode1" presStyleIdx="6" presStyleCnt="11"/>
      <dgm:spPr/>
    </dgm:pt>
    <dgm:pt modelId="{D2A31821-B718-462A-AB7A-9A36DA93E514}" type="pres">
      <dgm:prSet presAssocID="{074F5B4D-2ACA-4465-B85D-18E7947430C3}" presName="ParentText" presStyleLbl="revTx" presStyleIdx="3" presStyleCnt="6">
        <dgm:presLayoutVars>
          <dgm:chMax val="0"/>
          <dgm:chPref val="0"/>
          <dgm:bulletEnabled val="1"/>
        </dgm:presLayoutVars>
      </dgm:prSet>
      <dgm:spPr/>
    </dgm:pt>
    <dgm:pt modelId="{7F659E97-6C13-4530-AB5F-3BC22F64F241}" type="pres">
      <dgm:prSet presAssocID="{074F5B4D-2ACA-4465-B85D-18E7947430C3}" presName="Triangle" presStyleLbl="alignNode1" presStyleIdx="7" presStyleCnt="11"/>
      <dgm:spPr/>
    </dgm:pt>
    <dgm:pt modelId="{47A56759-22D0-40DF-B3DD-1870BDE09BA3}" type="pres">
      <dgm:prSet presAssocID="{749A8EEB-DB8E-47D1-98FE-094E85F8FDCD}" presName="sibTrans" presStyleCnt="0"/>
      <dgm:spPr/>
    </dgm:pt>
    <dgm:pt modelId="{51CD7866-F4D0-4C16-9C2B-4D3BFD7D88C5}" type="pres">
      <dgm:prSet presAssocID="{749A8EEB-DB8E-47D1-98FE-094E85F8FDCD}" presName="space" presStyleCnt="0"/>
      <dgm:spPr/>
    </dgm:pt>
    <dgm:pt modelId="{4224E132-AF96-4971-B48D-7B48F267285A}" type="pres">
      <dgm:prSet presAssocID="{93D30040-F13A-46EC-96D0-AFF7F113C302}" presName="composite" presStyleCnt="0"/>
      <dgm:spPr/>
    </dgm:pt>
    <dgm:pt modelId="{5FE0A479-0CCF-4741-B659-1DA6DADEDBF0}" type="pres">
      <dgm:prSet presAssocID="{93D30040-F13A-46EC-96D0-AFF7F113C302}" presName="LShape" presStyleLbl="alignNode1" presStyleIdx="8" presStyleCnt="11"/>
      <dgm:spPr/>
    </dgm:pt>
    <dgm:pt modelId="{32701D88-9BDC-4E42-AF96-9939DFF940A5}" type="pres">
      <dgm:prSet presAssocID="{93D30040-F13A-46EC-96D0-AFF7F113C302}" presName="ParentText" presStyleLbl="revTx" presStyleIdx="4" presStyleCnt="6">
        <dgm:presLayoutVars>
          <dgm:chMax val="0"/>
          <dgm:chPref val="0"/>
          <dgm:bulletEnabled val="1"/>
        </dgm:presLayoutVars>
      </dgm:prSet>
      <dgm:spPr/>
    </dgm:pt>
    <dgm:pt modelId="{D438ECAD-B5DA-427B-BBD4-188E4BAC5C5C}" type="pres">
      <dgm:prSet presAssocID="{93D30040-F13A-46EC-96D0-AFF7F113C302}" presName="Triangle" presStyleLbl="alignNode1" presStyleIdx="9" presStyleCnt="11"/>
      <dgm:spPr/>
    </dgm:pt>
    <dgm:pt modelId="{A28948F8-CE48-41FE-A0F9-160B035699E0}" type="pres">
      <dgm:prSet presAssocID="{616B275B-B5CD-4631-B57E-9D5E73D2EB4D}" presName="sibTrans" presStyleCnt="0"/>
      <dgm:spPr/>
    </dgm:pt>
    <dgm:pt modelId="{01C325B3-1032-4C1E-AD89-BE83CD3B184F}" type="pres">
      <dgm:prSet presAssocID="{616B275B-B5CD-4631-B57E-9D5E73D2EB4D}" presName="space" presStyleCnt="0"/>
      <dgm:spPr/>
    </dgm:pt>
    <dgm:pt modelId="{9C75A9BF-B426-4FFA-8205-8302A1189010}" type="pres">
      <dgm:prSet presAssocID="{2A337145-5069-482A-ABA8-A8F06F403890}" presName="composite" presStyleCnt="0"/>
      <dgm:spPr/>
    </dgm:pt>
    <dgm:pt modelId="{D391956E-E68C-4A90-AEDD-A941AFEAD371}" type="pres">
      <dgm:prSet presAssocID="{2A337145-5069-482A-ABA8-A8F06F403890}" presName="LShape" presStyleLbl="alignNode1" presStyleIdx="10" presStyleCnt="11"/>
      <dgm:spPr/>
    </dgm:pt>
    <dgm:pt modelId="{43A91642-2C8C-4903-AF67-F9B63EDC8691}" type="pres">
      <dgm:prSet presAssocID="{2A337145-5069-482A-ABA8-A8F06F403890}" presName="ParentText" presStyleLbl="revTx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77E01F05-D3E4-4858-A48B-3CBAD89081C9}" srcId="{5AB6ED9C-C63E-4E80-ADB2-6DEDEBC822C4}" destId="{563AC00A-E365-4471-99B2-288BADB308C3}" srcOrd="1" destOrd="0" parTransId="{F373B1BC-A99C-4688-882E-C0865EEE5AC5}" sibTransId="{04AEC3A1-9797-4FEA-A2EF-3B99C155FE28}"/>
    <dgm:cxn modelId="{6D258A0E-E27E-4846-AA09-F088C91CAA44}" srcId="{93D30040-F13A-46EC-96D0-AFF7F113C302}" destId="{481CAB24-D58B-4ABA-A8AC-BF90275CBF3F}" srcOrd="0" destOrd="0" parTransId="{908BAD62-A64B-4109-8A2A-2B9BE4A04A11}" sibTransId="{A62E567B-B0CF-4508-9E61-64A6E414C715}"/>
    <dgm:cxn modelId="{211E2420-8F99-4112-8345-987A5398436A}" srcId="{5AB6ED9C-C63E-4E80-ADB2-6DEDEBC822C4}" destId="{95D1CE6A-D782-4301-A50A-B4B954244493}" srcOrd="2" destOrd="0" parTransId="{0995D4D8-ECC3-41EE-B468-81487691D6D6}" sibTransId="{FE876871-895D-4FCC-8FE3-F44F5878E1A7}"/>
    <dgm:cxn modelId="{2C958022-1247-4FE0-9AAD-66BDFFD42673}" type="presOf" srcId="{481CAB24-D58B-4ABA-A8AC-BF90275CBF3F}" destId="{32701D88-9BDC-4E42-AF96-9939DFF940A5}" srcOrd="0" destOrd="1" presId="urn:microsoft.com/office/officeart/2009/3/layout/StepUpProcess"/>
    <dgm:cxn modelId="{550D2736-C396-4335-B9D4-D7083A616120}" srcId="{9A197EDE-C2F8-4419-B76F-FAFACA57E1A6}" destId="{61CC7345-8AAA-491A-BC38-4F60F3018773}" srcOrd="0" destOrd="0" parTransId="{429C348B-10EF-4980-A051-8A8E77645904}" sibTransId="{4F694483-D5A8-4BD7-9F08-F1BEB5F9D92B}"/>
    <dgm:cxn modelId="{0B23703C-FEB5-4AD8-839A-E4599D875EAE}" srcId="{5AB6ED9C-C63E-4E80-ADB2-6DEDEBC822C4}" destId="{93D30040-F13A-46EC-96D0-AFF7F113C302}" srcOrd="4" destOrd="0" parTransId="{8F112C2D-7E4D-4BDE-8B22-A0DAE2CCD389}" sibTransId="{616B275B-B5CD-4631-B57E-9D5E73D2EB4D}"/>
    <dgm:cxn modelId="{87D71540-906C-4BA5-99CA-8531607C17C1}" type="presOf" srcId="{5334D0A6-D8AE-4434-92A8-4B4F53A3444A}" destId="{A8020724-193A-43D4-85D4-377E53E36869}" srcOrd="0" destOrd="1" presId="urn:microsoft.com/office/officeart/2009/3/layout/StepUpProcess"/>
    <dgm:cxn modelId="{7E249465-2975-4F17-8AAD-F34CF6582D25}" type="presOf" srcId="{9A197EDE-C2F8-4419-B76F-FAFACA57E1A6}" destId="{178D54C3-C93D-4CF7-9853-481367B0C658}" srcOrd="0" destOrd="0" presId="urn:microsoft.com/office/officeart/2009/3/layout/StepUpProcess"/>
    <dgm:cxn modelId="{5E597B67-0B6F-4FEB-98E8-068BDCB82339}" type="presOf" srcId="{074F5B4D-2ACA-4465-B85D-18E7947430C3}" destId="{D2A31821-B718-462A-AB7A-9A36DA93E514}" srcOrd="0" destOrd="0" presId="urn:microsoft.com/office/officeart/2009/3/layout/StepUpProcess"/>
    <dgm:cxn modelId="{1DEDDD6D-8216-4E76-90AD-518EE72D7448}" type="presOf" srcId="{95D1CE6A-D782-4301-A50A-B4B954244493}" destId="{48797B1F-060E-4CD8-BBB7-4C38CFEAAD3D}" srcOrd="0" destOrd="0" presId="urn:microsoft.com/office/officeart/2009/3/layout/StepUpProcess"/>
    <dgm:cxn modelId="{37DB9359-BC1A-495A-881E-C050E8D0267A}" srcId="{2A337145-5069-482A-ABA8-A8F06F403890}" destId="{40DDACC5-C324-4826-A3A9-3F5120193901}" srcOrd="0" destOrd="0" parTransId="{34F3D646-CABE-41AA-9EDE-D0DAF2D6A9EF}" sibTransId="{A9227470-FF62-4C92-BB42-6A8F20FC2CEA}"/>
    <dgm:cxn modelId="{5938BB81-974F-4818-BF16-0A94F87B6DE0}" type="presOf" srcId="{ACC91D97-CBA2-489C-8A29-79FC5B6795F0}" destId="{D2A31821-B718-462A-AB7A-9A36DA93E514}" srcOrd="0" destOrd="1" presId="urn:microsoft.com/office/officeart/2009/3/layout/StepUpProcess"/>
    <dgm:cxn modelId="{E2ED5E85-9225-4718-9B82-25721B570834}" type="presOf" srcId="{F12E21F3-4DC4-452F-A827-DD152AAF5A5B}" destId="{48797B1F-060E-4CD8-BBB7-4C38CFEAAD3D}" srcOrd="0" destOrd="1" presId="urn:microsoft.com/office/officeart/2009/3/layout/StepUpProcess"/>
    <dgm:cxn modelId="{66C8B28E-810F-414C-86F0-F77E8C9F7A90}" type="presOf" srcId="{40DDACC5-C324-4826-A3A9-3F5120193901}" destId="{43A91642-2C8C-4903-AF67-F9B63EDC8691}" srcOrd="0" destOrd="1" presId="urn:microsoft.com/office/officeart/2009/3/layout/StepUpProcess"/>
    <dgm:cxn modelId="{3F259391-D0AC-4817-9BF8-C6289C826DC9}" type="presOf" srcId="{5AB6ED9C-C63E-4E80-ADB2-6DEDEBC822C4}" destId="{421EAC2E-EE5C-4910-8048-CE1E6F22E327}" srcOrd="0" destOrd="0" presId="urn:microsoft.com/office/officeart/2009/3/layout/StepUpProcess"/>
    <dgm:cxn modelId="{9E48B598-B857-492C-A880-EC14CDC78DB7}" srcId="{95D1CE6A-D782-4301-A50A-B4B954244493}" destId="{F12E21F3-4DC4-452F-A827-DD152AAF5A5B}" srcOrd="0" destOrd="0" parTransId="{BD3D6383-C3E1-4718-BA8F-8BA4AAA15315}" sibTransId="{1C2E7522-FCA1-46E2-A963-07973BD02D11}"/>
    <dgm:cxn modelId="{B2BB8DAE-D576-43FB-89B8-2B265B161255}" type="presOf" srcId="{93D30040-F13A-46EC-96D0-AFF7F113C302}" destId="{32701D88-9BDC-4E42-AF96-9939DFF940A5}" srcOrd="0" destOrd="0" presId="urn:microsoft.com/office/officeart/2009/3/layout/StepUpProcess"/>
    <dgm:cxn modelId="{594E71CF-566D-42B7-A15A-601F5E84886C}" type="presOf" srcId="{61CC7345-8AAA-491A-BC38-4F60F3018773}" destId="{178D54C3-C93D-4CF7-9853-481367B0C658}" srcOrd="0" destOrd="1" presId="urn:microsoft.com/office/officeart/2009/3/layout/StepUpProcess"/>
    <dgm:cxn modelId="{A1F1C8D2-4CE9-4F5F-B763-4E43AF2E12B7}" srcId="{563AC00A-E365-4471-99B2-288BADB308C3}" destId="{5334D0A6-D8AE-4434-92A8-4B4F53A3444A}" srcOrd="0" destOrd="0" parTransId="{52576FB2-5AE3-4ED0-BA3B-24DB99D38087}" sibTransId="{BC8927EB-ACE8-451D-ACE7-99FFE4BE3890}"/>
    <dgm:cxn modelId="{3B1924D5-6B12-4C9F-A6C7-A6DCB1174B61}" srcId="{5AB6ED9C-C63E-4E80-ADB2-6DEDEBC822C4}" destId="{2A337145-5069-482A-ABA8-A8F06F403890}" srcOrd="5" destOrd="0" parTransId="{9D8D2630-AF31-413E-BD7F-513B78023CE1}" sibTransId="{B6863C56-1F50-4FE8-B4CD-68D57B568CD0}"/>
    <dgm:cxn modelId="{E5C3C7D9-EED4-4EEF-A185-2BD401403A3B}" type="presOf" srcId="{2A337145-5069-482A-ABA8-A8F06F403890}" destId="{43A91642-2C8C-4903-AF67-F9B63EDC8691}" srcOrd="0" destOrd="0" presId="urn:microsoft.com/office/officeart/2009/3/layout/StepUpProcess"/>
    <dgm:cxn modelId="{8B9D3DDB-29DF-4C18-90B5-64E75448EF7D}" srcId="{5AB6ED9C-C63E-4E80-ADB2-6DEDEBC822C4}" destId="{9A197EDE-C2F8-4419-B76F-FAFACA57E1A6}" srcOrd="0" destOrd="0" parTransId="{6B3B7BB3-72DB-4AA4-8BDE-335077515AD3}" sibTransId="{FA913873-428F-4B7A-8278-67E4DBF06B04}"/>
    <dgm:cxn modelId="{1F3297E1-65E6-448D-AEB8-20B231A39787}" srcId="{5AB6ED9C-C63E-4E80-ADB2-6DEDEBC822C4}" destId="{074F5B4D-2ACA-4465-B85D-18E7947430C3}" srcOrd="3" destOrd="0" parTransId="{E4EBC98D-C2B6-4B8C-8473-8ED588CAB5BA}" sibTransId="{749A8EEB-DB8E-47D1-98FE-094E85F8FDCD}"/>
    <dgm:cxn modelId="{E73B1BF0-DEDE-4731-9D21-CDBE25476E4A}" srcId="{074F5B4D-2ACA-4465-B85D-18E7947430C3}" destId="{ACC91D97-CBA2-489C-8A29-79FC5B6795F0}" srcOrd="0" destOrd="0" parTransId="{8B7E53B7-22ED-4499-9F23-E347B9BA88AF}" sibTransId="{AA42D546-3B11-40F3-A8F5-0F0119290D5D}"/>
    <dgm:cxn modelId="{423B2CFF-A751-4B92-A644-3B27C977D8B4}" type="presOf" srcId="{563AC00A-E365-4471-99B2-288BADB308C3}" destId="{A8020724-193A-43D4-85D4-377E53E36869}" srcOrd="0" destOrd="0" presId="urn:microsoft.com/office/officeart/2009/3/layout/StepUpProcess"/>
    <dgm:cxn modelId="{666AF093-862B-4126-BAEA-75F4946C4C95}" type="presParOf" srcId="{421EAC2E-EE5C-4910-8048-CE1E6F22E327}" destId="{3D82F9F2-B8B4-488B-AA7F-7E062CDC1ABE}" srcOrd="0" destOrd="0" presId="urn:microsoft.com/office/officeart/2009/3/layout/StepUpProcess"/>
    <dgm:cxn modelId="{9F70DFE3-0C17-4DA8-9F2C-2645A881014F}" type="presParOf" srcId="{3D82F9F2-B8B4-488B-AA7F-7E062CDC1ABE}" destId="{47957B16-A5B9-41D7-AA30-47B78744B7A8}" srcOrd="0" destOrd="0" presId="urn:microsoft.com/office/officeart/2009/3/layout/StepUpProcess"/>
    <dgm:cxn modelId="{0511CB1C-C114-419B-AEB2-1385CA4068E7}" type="presParOf" srcId="{3D82F9F2-B8B4-488B-AA7F-7E062CDC1ABE}" destId="{178D54C3-C93D-4CF7-9853-481367B0C658}" srcOrd="1" destOrd="0" presId="urn:microsoft.com/office/officeart/2009/3/layout/StepUpProcess"/>
    <dgm:cxn modelId="{352A139B-1DE1-432E-84F0-D46C97101B8F}" type="presParOf" srcId="{3D82F9F2-B8B4-488B-AA7F-7E062CDC1ABE}" destId="{E0EDFA62-F2FC-41A5-8DAD-ABCC7754C0A5}" srcOrd="2" destOrd="0" presId="urn:microsoft.com/office/officeart/2009/3/layout/StepUpProcess"/>
    <dgm:cxn modelId="{0E691F35-41A0-4780-9BD0-D69CA6EFF79E}" type="presParOf" srcId="{421EAC2E-EE5C-4910-8048-CE1E6F22E327}" destId="{B839BE3A-2ED8-4F39-8923-4A4AE8F87721}" srcOrd="1" destOrd="0" presId="urn:microsoft.com/office/officeart/2009/3/layout/StepUpProcess"/>
    <dgm:cxn modelId="{13986E3C-1CC8-46E7-9EC6-6E62079023AD}" type="presParOf" srcId="{B839BE3A-2ED8-4F39-8923-4A4AE8F87721}" destId="{C01024A6-F2AB-487F-9FD9-73F573F70836}" srcOrd="0" destOrd="0" presId="urn:microsoft.com/office/officeart/2009/3/layout/StepUpProcess"/>
    <dgm:cxn modelId="{074E0467-D2A4-4D34-B373-9B941F59494D}" type="presParOf" srcId="{421EAC2E-EE5C-4910-8048-CE1E6F22E327}" destId="{68B13270-1DD1-4544-BB03-3990FA4D7D27}" srcOrd="2" destOrd="0" presId="urn:microsoft.com/office/officeart/2009/3/layout/StepUpProcess"/>
    <dgm:cxn modelId="{4F714D3C-AA3E-4063-A3D2-37AEA591C886}" type="presParOf" srcId="{68B13270-1DD1-4544-BB03-3990FA4D7D27}" destId="{29AC2514-F513-411F-9A1A-51FC73A6D9B2}" srcOrd="0" destOrd="0" presId="urn:microsoft.com/office/officeart/2009/3/layout/StepUpProcess"/>
    <dgm:cxn modelId="{DCBEACB9-5CA8-447A-A256-8E5B17128E32}" type="presParOf" srcId="{68B13270-1DD1-4544-BB03-3990FA4D7D27}" destId="{A8020724-193A-43D4-85D4-377E53E36869}" srcOrd="1" destOrd="0" presId="urn:microsoft.com/office/officeart/2009/3/layout/StepUpProcess"/>
    <dgm:cxn modelId="{7DD5EA0D-FE13-413D-A2C0-3C3DF15E6730}" type="presParOf" srcId="{68B13270-1DD1-4544-BB03-3990FA4D7D27}" destId="{BF90207F-FC8C-4E47-AE4B-9114F9CFC7DF}" srcOrd="2" destOrd="0" presId="urn:microsoft.com/office/officeart/2009/3/layout/StepUpProcess"/>
    <dgm:cxn modelId="{317588AC-803B-4A2B-9D6E-52DFA7C09C48}" type="presParOf" srcId="{421EAC2E-EE5C-4910-8048-CE1E6F22E327}" destId="{1F90C89F-C93F-4C8C-8FFE-8E63B0826E00}" srcOrd="3" destOrd="0" presId="urn:microsoft.com/office/officeart/2009/3/layout/StepUpProcess"/>
    <dgm:cxn modelId="{E66AC949-C5D2-4861-8D02-5F332B14A993}" type="presParOf" srcId="{1F90C89F-C93F-4C8C-8FFE-8E63B0826E00}" destId="{4D3D2079-50DA-4A32-9B4F-CA8DAD8AA106}" srcOrd="0" destOrd="0" presId="urn:microsoft.com/office/officeart/2009/3/layout/StepUpProcess"/>
    <dgm:cxn modelId="{02E7F0E3-5523-4C7A-9B93-CA3245D9CF8E}" type="presParOf" srcId="{421EAC2E-EE5C-4910-8048-CE1E6F22E327}" destId="{210BAB51-4108-4EF2-A707-735BB6E1AD10}" srcOrd="4" destOrd="0" presId="urn:microsoft.com/office/officeart/2009/3/layout/StepUpProcess"/>
    <dgm:cxn modelId="{927B70B3-CA8B-49FF-84E2-EB446A7C7055}" type="presParOf" srcId="{210BAB51-4108-4EF2-A707-735BB6E1AD10}" destId="{156480FD-BAD7-49C5-B1EC-60C88EF59314}" srcOrd="0" destOrd="0" presId="urn:microsoft.com/office/officeart/2009/3/layout/StepUpProcess"/>
    <dgm:cxn modelId="{EFE1C0E8-8BA4-4E3A-B9CC-058FB8AC59D5}" type="presParOf" srcId="{210BAB51-4108-4EF2-A707-735BB6E1AD10}" destId="{48797B1F-060E-4CD8-BBB7-4C38CFEAAD3D}" srcOrd="1" destOrd="0" presId="urn:microsoft.com/office/officeart/2009/3/layout/StepUpProcess"/>
    <dgm:cxn modelId="{7AD97BE8-F00D-4D44-A4FD-03916DA3B3DE}" type="presParOf" srcId="{210BAB51-4108-4EF2-A707-735BB6E1AD10}" destId="{6FCFDE45-F269-4CE0-8A63-494105057F18}" srcOrd="2" destOrd="0" presId="urn:microsoft.com/office/officeart/2009/3/layout/StepUpProcess"/>
    <dgm:cxn modelId="{19AD364B-5EE6-483E-8BEB-A36573F84E81}" type="presParOf" srcId="{421EAC2E-EE5C-4910-8048-CE1E6F22E327}" destId="{2152B8A5-2093-4AFF-B296-CEB8B5C01C2D}" srcOrd="5" destOrd="0" presId="urn:microsoft.com/office/officeart/2009/3/layout/StepUpProcess"/>
    <dgm:cxn modelId="{F9A7A34E-0526-4B9F-9A29-07D915AA5C0E}" type="presParOf" srcId="{2152B8A5-2093-4AFF-B296-CEB8B5C01C2D}" destId="{C4D9E375-D73F-4C98-8675-FC144F082CA7}" srcOrd="0" destOrd="0" presId="urn:microsoft.com/office/officeart/2009/3/layout/StepUpProcess"/>
    <dgm:cxn modelId="{1B1CF316-FB3F-47B8-824B-9DD9DBF190DB}" type="presParOf" srcId="{421EAC2E-EE5C-4910-8048-CE1E6F22E327}" destId="{69A12CF6-2C3A-4F09-A122-31A2B5DECE59}" srcOrd="6" destOrd="0" presId="urn:microsoft.com/office/officeart/2009/3/layout/StepUpProcess"/>
    <dgm:cxn modelId="{A16D1373-5FF8-4680-8667-2696EDBDA7BC}" type="presParOf" srcId="{69A12CF6-2C3A-4F09-A122-31A2B5DECE59}" destId="{6514A5EC-AD69-4615-B43D-ACC206C0777B}" srcOrd="0" destOrd="0" presId="urn:microsoft.com/office/officeart/2009/3/layout/StepUpProcess"/>
    <dgm:cxn modelId="{91702A1E-D009-4F45-851D-583ED1D97E29}" type="presParOf" srcId="{69A12CF6-2C3A-4F09-A122-31A2B5DECE59}" destId="{D2A31821-B718-462A-AB7A-9A36DA93E514}" srcOrd="1" destOrd="0" presId="urn:microsoft.com/office/officeart/2009/3/layout/StepUpProcess"/>
    <dgm:cxn modelId="{7AF59291-A309-426D-A85A-792F27C4F004}" type="presParOf" srcId="{69A12CF6-2C3A-4F09-A122-31A2B5DECE59}" destId="{7F659E97-6C13-4530-AB5F-3BC22F64F241}" srcOrd="2" destOrd="0" presId="urn:microsoft.com/office/officeart/2009/3/layout/StepUpProcess"/>
    <dgm:cxn modelId="{1DE85CB5-52F5-42C4-8609-BDB4338F3BD1}" type="presParOf" srcId="{421EAC2E-EE5C-4910-8048-CE1E6F22E327}" destId="{47A56759-22D0-40DF-B3DD-1870BDE09BA3}" srcOrd="7" destOrd="0" presId="urn:microsoft.com/office/officeart/2009/3/layout/StepUpProcess"/>
    <dgm:cxn modelId="{06966C16-218E-4DBF-B1E1-F8EF955022FC}" type="presParOf" srcId="{47A56759-22D0-40DF-B3DD-1870BDE09BA3}" destId="{51CD7866-F4D0-4C16-9C2B-4D3BFD7D88C5}" srcOrd="0" destOrd="0" presId="urn:microsoft.com/office/officeart/2009/3/layout/StepUpProcess"/>
    <dgm:cxn modelId="{16023E19-A385-4547-BC4A-E3F5D2845F1E}" type="presParOf" srcId="{421EAC2E-EE5C-4910-8048-CE1E6F22E327}" destId="{4224E132-AF96-4971-B48D-7B48F267285A}" srcOrd="8" destOrd="0" presId="urn:microsoft.com/office/officeart/2009/3/layout/StepUpProcess"/>
    <dgm:cxn modelId="{275E5CE8-C723-47B4-99B8-A17576C63F23}" type="presParOf" srcId="{4224E132-AF96-4971-B48D-7B48F267285A}" destId="{5FE0A479-0CCF-4741-B659-1DA6DADEDBF0}" srcOrd="0" destOrd="0" presId="urn:microsoft.com/office/officeart/2009/3/layout/StepUpProcess"/>
    <dgm:cxn modelId="{025E519C-CCF0-4B2C-B19C-D59AD08F6DCC}" type="presParOf" srcId="{4224E132-AF96-4971-B48D-7B48F267285A}" destId="{32701D88-9BDC-4E42-AF96-9939DFF940A5}" srcOrd="1" destOrd="0" presId="urn:microsoft.com/office/officeart/2009/3/layout/StepUpProcess"/>
    <dgm:cxn modelId="{CDBED738-0B7F-4EB9-925C-31796BADED69}" type="presParOf" srcId="{4224E132-AF96-4971-B48D-7B48F267285A}" destId="{D438ECAD-B5DA-427B-BBD4-188E4BAC5C5C}" srcOrd="2" destOrd="0" presId="urn:microsoft.com/office/officeart/2009/3/layout/StepUpProcess"/>
    <dgm:cxn modelId="{E77F69F3-A77C-4ED7-80A6-9B42214FD051}" type="presParOf" srcId="{421EAC2E-EE5C-4910-8048-CE1E6F22E327}" destId="{A28948F8-CE48-41FE-A0F9-160B035699E0}" srcOrd="9" destOrd="0" presId="urn:microsoft.com/office/officeart/2009/3/layout/StepUpProcess"/>
    <dgm:cxn modelId="{98374FE2-07DA-4CCF-974C-0480BCC76163}" type="presParOf" srcId="{A28948F8-CE48-41FE-A0F9-160B035699E0}" destId="{01C325B3-1032-4C1E-AD89-BE83CD3B184F}" srcOrd="0" destOrd="0" presId="urn:microsoft.com/office/officeart/2009/3/layout/StepUpProcess"/>
    <dgm:cxn modelId="{3D05C712-39C5-41A7-9068-B0199DD164D0}" type="presParOf" srcId="{421EAC2E-EE5C-4910-8048-CE1E6F22E327}" destId="{9C75A9BF-B426-4FFA-8205-8302A1189010}" srcOrd="10" destOrd="0" presId="urn:microsoft.com/office/officeart/2009/3/layout/StepUpProcess"/>
    <dgm:cxn modelId="{280AF56A-3F37-4730-8C3F-A65A7ED16EAD}" type="presParOf" srcId="{9C75A9BF-B426-4FFA-8205-8302A1189010}" destId="{D391956E-E68C-4A90-AEDD-A941AFEAD371}" srcOrd="0" destOrd="0" presId="urn:microsoft.com/office/officeart/2009/3/layout/StepUpProcess"/>
    <dgm:cxn modelId="{157B939C-09F9-4271-BC52-AEDA1075449D}" type="presParOf" srcId="{9C75A9BF-B426-4FFA-8205-8302A1189010}" destId="{43A91642-2C8C-4903-AF67-F9B63EDC8691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957B16-A5B9-41D7-AA30-47B78744B7A8}">
      <dsp:nvSpPr>
        <dsp:cNvPr id="0" name=""/>
        <dsp:cNvSpPr/>
      </dsp:nvSpPr>
      <dsp:spPr>
        <a:xfrm rot="5400000">
          <a:off x="355772" y="2822821"/>
          <a:ext cx="1069262" cy="1779228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8D54C3-C93D-4CF7-9853-481367B0C658}">
      <dsp:nvSpPr>
        <dsp:cNvPr id="0" name=""/>
        <dsp:cNvSpPr/>
      </dsp:nvSpPr>
      <dsp:spPr>
        <a:xfrm>
          <a:off x="177286" y="3354426"/>
          <a:ext cx="1606297" cy="14080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idea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/>
            <a:t>completed</a:t>
          </a:r>
        </a:p>
      </dsp:txBody>
      <dsp:txXfrm>
        <a:off x="177286" y="3354426"/>
        <a:ext cx="1606297" cy="1408013"/>
      </dsp:txXfrm>
    </dsp:sp>
    <dsp:sp modelId="{E0EDFA62-F2FC-41A5-8DAD-ABCC7754C0A5}">
      <dsp:nvSpPr>
        <dsp:cNvPr id="0" name=""/>
        <dsp:cNvSpPr/>
      </dsp:nvSpPr>
      <dsp:spPr>
        <a:xfrm>
          <a:off x="1480508" y="2691832"/>
          <a:ext cx="303074" cy="303074"/>
        </a:xfrm>
        <a:prstGeom prst="triangle">
          <a:avLst>
            <a:gd name="adj" fmla="val 100000"/>
          </a:avLst>
        </a:prstGeom>
        <a:solidFill>
          <a:schemeClr val="accent1">
            <a:alpha val="90000"/>
            <a:hueOff val="0"/>
            <a:satOff val="0"/>
            <a:lumOff val="0"/>
            <a:alphaOff val="-4000"/>
          </a:schemeClr>
        </a:solid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AC2514-F513-411F-9A1A-51FC73A6D9B2}">
      <dsp:nvSpPr>
        <dsp:cNvPr id="0" name=""/>
        <dsp:cNvSpPr/>
      </dsp:nvSpPr>
      <dsp:spPr>
        <a:xfrm rot="5400000">
          <a:off x="2322194" y="2336228"/>
          <a:ext cx="1069262" cy="1779228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alpha val="90000"/>
            <a:hueOff val="0"/>
            <a:satOff val="0"/>
            <a:lumOff val="0"/>
            <a:alphaOff val="-8000"/>
          </a:schemeClr>
        </a:solid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020724-193A-43D4-85D4-377E53E36869}">
      <dsp:nvSpPr>
        <dsp:cNvPr id="0" name=""/>
        <dsp:cNvSpPr/>
      </dsp:nvSpPr>
      <dsp:spPr>
        <a:xfrm>
          <a:off x="2143707" y="2867834"/>
          <a:ext cx="1606297" cy="14080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design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/>
            <a:t>completed</a:t>
          </a:r>
        </a:p>
      </dsp:txBody>
      <dsp:txXfrm>
        <a:off x="2143707" y="2867834"/>
        <a:ext cx="1606297" cy="1408013"/>
      </dsp:txXfrm>
    </dsp:sp>
    <dsp:sp modelId="{BF90207F-FC8C-4E47-AE4B-9114F9CFC7DF}">
      <dsp:nvSpPr>
        <dsp:cNvPr id="0" name=""/>
        <dsp:cNvSpPr/>
      </dsp:nvSpPr>
      <dsp:spPr>
        <a:xfrm>
          <a:off x="3446929" y="2205239"/>
          <a:ext cx="303074" cy="303074"/>
        </a:xfrm>
        <a:prstGeom prst="triangle">
          <a:avLst>
            <a:gd name="adj" fmla="val 100000"/>
          </a:avLst>
        </a:prstGeom>
        <a:solidFill>
          <a:schemeClr val="accent1">
            <a:alpha val="90000"/>
            <a:hueOff val="0"/>
            <a:satOff val="0"/>
            <a:lumOff val="0"/>
            <a:alphaOff val="-12000"/>
          </a:schemeClr>
        </a:solid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6480FD-BAD7-49C5-B1EC-60C88EF59314}">
      <dsp:nvSpPr>
        <dsp:cNvPr id="0" name=""/>
        <dsp:cNvSpPr/>
      </dsp:nvSpPr>
      <dsp:spPr>
        <a:xfrm rot="5400000">
          <a:off x="4288615" y="1849635"/>
          <a:ext cx="1069262" cy="1779228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alpha val="90000"/>
            <a:hueOff val="0"/>
            <a:satOff val="0"/>
            <a:lumOff val="0"/>
            <a:alphaOff val="-16000"/>
          </a:schemeClr>
        </a:solid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797B1F-060E-4CD8-BBB7-4C38CFEAAD3D}">
      <dsp:nvSpPr>
        <dsp:cNvPr id="0" name=""/>
        <dsp:cNvSpPr/>
      </dsp:nvSpPr>
      <dsp:spPr>
        <a:xfrm>
          <a:off x="4110129" y="2381241"/>
          <a:ext cx="1606297" cy="14080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construction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/>
            <a:t>completed</a:t>
          </a:r>
        </a:p>
      </dsp:txBody>
      <dsp:txXfrm>
        <a:off x="4110129" y="2381241"/>
        <a:ext cx="1606297" cy="1408013"/>
      </dsp:txXfrm>
    </dsp:sp>
    <dsp:sp modelId="{6FCFDE45-F269-4CE0-8A63-494105057F18}">
      <dsp:nvSpPr>
        <dsp:cNvPr id="0" name=""/>
        <dsp:cNvSpPr/>
      </dsp:nvSpPr>
      <dsp:spPr>
        <a:xfrm>
          <a:off x="5413351" y="1718646"/>
          <a:ext cx="303074" cy="303074"/>
        </a:xfrm>
        <a:prstGeom prst="triangle">
          <a:avLst>
            <a:gd name="adj" fmla="val 100000"/>
          </a:avLst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14A5EC-AD69-4615-B43D-ACC206C0777B}">
      <dsp:nvSpPr>
        <dsp:cNvPr id="0" name=""/>
        <dsp:cNvSpPr/>
      </dsp:nvSpPr>
      <dsp:spPr>
        <a:xfrm rot="5400000">
          <a:off x="6255036" y="1363042"/>
          <a:ext cx="1069262" cy="1779228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alpha val="90000"/>
            <a:hueOff val="0"/>
            <a:satOff val="0"/>
            <a:lumOff val="0"/>
            <a:alphaOff val="-24000"/>
          </a:schemeClr>
        </a:solid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A31821-B718-462A-AB7A-9A36DA93E514}">
      <dsp:nvSpPr>
        <dsp:cNvPr id="0" name=""/>
        <dsp:cNvSpPr/>
      </dsp:nvSpPr>
      <dsp:spPr>
        <a:xfrm>
          <a:off x="6076550" y="1894648"/>
          <a:ext cx="1606297" cy="14080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tests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/>
            <a:t>completed</a:t>
          </a:r>
        </a:p>
      </dsp:txBody>
      <dsp:txXfrm>
        <a:off x="6076550" y="1894648"/>
        <a:ext cx="1606297" cy="1408013"/>
      </dsp:txXfrm>
    </dsp:sp>
    <dsp:sp modelId="{7F659E97-6C13-4530-AB5F-3BC22F64F241}">
      <dsp:nvSpPr>
        <dsp:cNvPr id="0" name=""/>
        <dsp:cNvSpPr/>
      </dsp:nvSpPr>
      <dsp:spPr>
        <a:xfrm>
          <a:off x="7379772" y="1232053"/>
          <a:ext cx="303074" cy="303074"/>
        </a:xfrm>
        <a:prstGeom prst="triangle">
          <a:avLst>
            <a:gd name="adj" fmla="val 100000"/>
          </a:avLst>
        </a:prstGeom>
        <a:solidFill>
          <a:schemeClr val="accent1">
            <a:alpha val="90000"/>
            <a:hueOff val="0"/>
            <a:satOff val="0"/>
            <a:lumOff val="0"/>
            <a:alphaOff val="-28000"/>
          </a:schemeClr>
        </a:solid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E0A479-0CCF-4741-B659-1DA6DADEDBF0}">
      <dsp:nvSpPr>
        <dsp:cNvPr id="0" name=""/>
        <dsp:cNvSpPr/>
      </dsp:nvSpPr>
      <dsp:spPr>
        <a:xfrm rot="5400000">
          <a:off x="8221458" y="876449"/>
          <a:ext cx="1069262" cy="1779228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alpha val="90000"/>
            <a:hueOff val="0"/>
            <a:satOff val="0"/>
            <a:lumOff val="0"/>
            <a:alphaOff val="-32000"/>
          </a:schemeClr>
        </a:solid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701D88-9BDC-4E42-AF96-9939DFF940A5}">
      <dsp:nvSpPr>
        <dsp:cNvPr id="0" name=""/>
        <dsp:cNvSpPr/>
      </dsp:nvSpPr>
      <dsp:spPr>
        <a:xfrm>
          <a:off x="8042971" y="1408055"/>
          <a:ext cx="1606297" cy="14080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move to </a:t>
          </a:r>
          <a:r>
            <a:rPr lang="en-GB" sz="1800" kern="1200" dirty="0" err="1"/>
            <a:t>Felsenkeller</a:t>
          </a:r>
          <a:endParaRPr lang="en-GB" sz="18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/>
            <a:t>completed</a:t>
          </a:r>
        </a:p>
      </dsp:txBody>
      <dsp:txXfrm>
        <a:off x="8042971" y="1408055"/>
        <a:ext cx="1606297" cy="1408013"/>
      </dsp:txXfrm>
    </dsp:sp>
    <dsp:sp modelId="{D438ECAD-B5DA-427B-BBD4-188E4BAC5C5C}">
      <dsp:nvSpPr>
        <dsp:cNvPr id="0" name=""/>
        <dsp:cNvSpPr/>
      </dsp:nvSpPr>
      <dsp:spPr>
        <a:xfrm>
          <a:off x="9346194" y="745460"/>
          <a:ext cx="303074" cy="303074"/>
        </a:xfrm>
        <a:prstGeom prst="triangle">
          <a:avLst>
            <a:gd name="adj" fmla="val 100000"/>
          </a:avLst>
        </a:prstGeom>
        <a:solidFill>
          <a:schemeClr val="accent1">
            <a:alpha val="90000"/>
            <a:hueOff val="0"/>
            <a:satOff val="0"/>
            <a:lumOff val="0"/>
            <a:alphaOff val="-36000"/>
          </a:schemeClr>
        </a:solid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91956E-E68C-4A90-AEDD-A941AFEAD371}">
      <dsp:nvSpPr>
        <dsp:cNvPr id="0" name=""/>
        <dsp:cNvSpPr/>
      </dsp:nvSpPr>
      <dsp:spPr>
        <a:xfrm rot="5400000">
          <a:off x="10187879" y="389856"/>
          <a:ext cx="1069262" cy="1779228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A91642-2C8C-4903-AF67-F9B63EDC8691}">
      <dsp:nvSpPr>
        <dsp:cNvPr id="0" name=""/>
        <dsp:cNvSpPr/>
      </dsp:nvSpPr>
      <dsp:spPr>
        <a:xfrm>
          <a:off x="10009393" y="921462"/>
          <a:ext cx="1606297" cy="14080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nitrogen and other gases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/>
            <a:t>ongoing</a:t>
          </a:r>
        </a:p>
      </dsp:txBody>
      <dsp:txXfrm>
        <a:off x="10009393" y="921462"/>
        <a:ext cx="1606297" cy="14080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402138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BDF92D-193B-4197-B0F2-60D4DB98012E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69950" y="1257300"/>
            <a:ext cx="6032500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77875" y="4840288"/>
            <a:ext cx="6216650" cy="39608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402138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21F496-B946-4711-B7E0-A4AAF2E15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169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err="1"/>
              <a:t>Collabaration</a:t>
            </a:r>
            <a:r>
              <a:rPr lang="en-IN" dirty="0"/>
              <a:t> with a science institute in Lithuania who can produce a non-axial symmetric nozzles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1F496-B946-4711-B7E0-A4AAF2E1518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11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  <a:buClr>
                <a:schemeClr val="accent3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000" dirty="0"/>
              <a:t>N₂ gas used for absolute thickness measurements via energy loss technique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3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000" dirty="0"/>
              <a:t>Jet thickness increases linearly with nozzle inlet pressure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3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000" dirty="0"/>
              <a:t>Thickness up to 10¹⁸ cm⁻² achievable with realistic pressures</a:t>
            </a:r>
            <a:endParaRPr lang="en-IN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1F496-B946-4711-B7E0-A4AAF2E1518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370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800" dirty="0"/>
              <a:t>Laser interferometry technique for continuous monitoring density and shape</a:t>
            </a:r>
          </a:p>
          <a:p>
            <a:endParaRPr lang="en-US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1F496-B946-4711-B7E0-A4AAF2E1518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87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840" indent="-285840" defTabSz="914400">
              <a:lnSpc>
                <a:spcPct val="150000"/>
              </a:lnSpc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sz="1200" b="0" strike="noStrike" spc="-1" dirty="0">
                <a:solidFill>
                  <a:schemeClr val="dk1"/>
                </a:solidFill>
              </a:rPr>
              <a:t>Examined effects of varying geometry parameters</a:t>
            </a:r>
          </a:p>
          <a:p>
            <a:pPr marL="285840" indent="-285840" defTabSz="914400">
              <a:lnSpc>
                <a:spcPct val="150000"/>
              </a:lnSpc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sz="1200" b="0" strike="noStrike" spc="-1" dirty="0">
                <a:solidFill>
                  <a:schemeClr val="dk1"/>
                </a:solidFill>
              </a:rPr>
              <a:t>Studied pressure, density, velocity, and more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1F496-B946-4711-B7E0-A4AAF2E1518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820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3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0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8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9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0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1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2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6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3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8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1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2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3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4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5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0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2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5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6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7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8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9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9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6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1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4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5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6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7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8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4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4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4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4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4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47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5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5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5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54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5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5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59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6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62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63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64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65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66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6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3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8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1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2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3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4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5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5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2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7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0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1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2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3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4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8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8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8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8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8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86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8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8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3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8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1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2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3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4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5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1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1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1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7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4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9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2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3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4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5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6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7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4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9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3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32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33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34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35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36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5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5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5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6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6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6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6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7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7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7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7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7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7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8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8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9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9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9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9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0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0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0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0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0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0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06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0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0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1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13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18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2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21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22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23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24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25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3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3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5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5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5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5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5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5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5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6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6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6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6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6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6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6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6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7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7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8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8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8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9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9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9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9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9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9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00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0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0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0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0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0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1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1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12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1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15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16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17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18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19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2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2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2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5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5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5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5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6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8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9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5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5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5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5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5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6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6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6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8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8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8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8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8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8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8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8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9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9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9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9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9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9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9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9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0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0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0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2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2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23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2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2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2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2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30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3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3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3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3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3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38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39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40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41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42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56E68-B2E0-75F8-6CEE-12D51BD7D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40649-ED48-13BE-A6F2-7F644691E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30636500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01364-399E-BBF1-71B3-43E30ACEA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51789594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6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7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7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73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7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7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7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78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8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81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82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83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84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85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2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2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2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2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2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2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2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4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4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4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4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4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5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5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5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5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5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5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5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6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6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6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6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6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6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6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7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8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8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8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8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8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9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9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9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9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95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9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9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9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0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02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0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0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0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07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10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11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12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13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14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2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2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2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2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3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3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3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3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37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3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4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4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4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44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4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4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4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49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52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53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54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55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56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3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0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8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9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0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1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2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3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0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8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9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0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1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2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5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2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7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0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1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2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3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4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20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theme" Target="../theme/theme10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10.xml"/><Relationship Id="rId16" Type="http://schemas.openxmlformats.org/officeDocument/2006/relationships/image" Target="../media/image3.png"/><Relationship Id="rId20" Type="http://schemas.openxmlformats.org/officeDocument/2006/relationships/image" Target="../media/image7.jpeg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18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image" Target="../media/image1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theme" Target="../theme/theme1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22.xml"/><Relationship Id="rId16" Type="http://schemas.openxmlformats.org/officeDocument/2006/relationships/image" Target="../media/image3.png"/><Relationship Id="rId20" Type="http://schemas.openxmlformats.org/officeDocument/2006/relationships/image" Target="../media/image7.jpeg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30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image" Target="../media/image1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theme" Target="../theme/theme12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34.xml"/><Relationship Id="rId16" Type="http://schemas.openxmlformats.org/officeDocument/2006/relationships/image" Target="../media/image3.png"/><Relationship Id="rId20" Type="http://schemas.openxmlformats.org/officeDocument/2006/relationships/image" Target="../media/image7.jpeg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42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image" Target="../media/image1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theme" Target="../theme/theme13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46.xml"/><Relationship Id="rId16" Type="http://schemas.openxmlformats.org/officeDocument/2006/relationships/image" Target="../media/image3.png"/><Relationship Id="rId20" Type="http://schemas.openxmlformats.org/officeDocument/2006/relationships/image" Target="../media/image7.jpeg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54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image" Target="../media/image1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theme" Target="../theme/theme14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58.xml"/><Relationship Id="rId16" Type="http://schemas.openxmlformats.org/officeDocument/2006/relationships/image" Target="../media/image3.png"/><Relationship Id="rId20" Type="http://schemas.openxmlformats.org/officeDocument/2006/relationships/image" Target="../media/image7.jpeg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66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Relationship Id="rId14" Type="http://schemas.openxmlformats.org/officeDocument/2006/relationships/image" Target="../media/image1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theme" Target="../theme/theme15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80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70.xml"/><Relationship Id="rId16" Type="http://schemas.openxmlformats.org/officeDocument/2006/relationships/image" Target="../media/image3.png"/><Relationship Id="rId20" Type="http://schemas.openxmlformats.org/officeDocument/2006/relationships/image" Target="../media/image7.jpeg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78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Relationship Id="rId14" Type="http://schemas.openxmlformats.org/officeDocument/2006/relationships/image" Target="../media/image1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13" Type="http://schemas.openxmlformats.org/officeDocument/2006/relationships/theme" Target="../theme/theme16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slideLayout" Target="../slideLayouts/slideLayout19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82.xml"/><Relationship Id="rId16" Type="http://schemas.openxmlformats.org/officeDocument/2006/relationships/image" Target="../media/image3.png"/><Relationship Id="rId20" Type="http://schemas.openxmlformats.org/officeDocument/2006/relationships/image" Target="../media/image7.jpeg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90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Relationship Id="rId14" Type="http://schemas.openxmlformats.org/officeDocument/2006/relationships/image" Target="../media/image1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13" Type="http://schemas.openxmlformats.org/officeDocument/2006/relationships/theme" Target="../theme/theme17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slideLayout" Target="../slideLayouts/slideLayout204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94.xml"/><Relationship Id="rId16" Type="http://schemas.openxmlformats.org/officeDocument/2006/relationships/image" Target="../media/image3.png"/><Relationship Id="rId20" Type="http://schemas.openxmlformats.org/officeDocument/2006/relationships/image" Target="../media/image7.jpeg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02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Relationship Id="rId14" Type="http://schemas.openxmlformats.org/officeDocument/2006/relationships/image" Target="../media/image1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2.xml"/><Relationship Id="rId13" Type="http://schemas.openxmlformats.org/officeDocument/2006/relationships/theme" Target="../theme/theme18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211.xml"/><Relationship Id="rId12" Type="http://schemas.openxmlformats.org/officeDocument/2006/relationships/slideLayout" Target="../slideLayouts/slideLayout216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06.xml"/><Relationship Id="rId16" Type="http://schemas.openxmlformats.org/officeDocument/2006/relationships/image" Target="../media/image3.png"/><Relationship Id="rId20" Type="http://schemas.openxmlformats.org/officeDocument/2006/relationships/image" Target="../media/image7.jpeg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11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20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4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Relationship Id="rId14" Type="http://schemas.openxmlformats.org/officeDocument/2006/relationships/image" Target="../media/image1.pn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4.xml"/><Relationship Id="rId13" Type="http://schemas.openxmlformats.org/officeDocument/2006/relationships/theme" Target="../theme/theme19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223.xml"/><Relationship Id="rId12" Type="http://schemas.openxmlformats.org/officeDocument/2006/relationships/slideLayout" Target="../slideLayouts/slideLayout228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18.xml"/><Relationship Id="rId16" Type="http://schemas.openxmlformats.org/officeDocument/2006/relationships/image" Target="../media/image3.png"/><Relationship Id="rId20" Type="http://schemas.openxmlformats.org/officeDocument/2006/relationships/image" Target="../media/image7.jpeg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11" Type="http://schemas.openxmlformats.org/officeDocument/2006/relationships/slideLayout" Target="../slideLayouts/slideLayout227.xml"/><Relationship Id="rId5" Type="http://schemas.openxmlformats.org/officeDocument/2006/relationships/slideLayout" Target="../slideLayouts/slideLayout22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6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5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png"/><Relationship Id="rId20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6.xml"/><Relationship Id="rId13" Type="http://schemas.openxmlformats.org/officeDocument/2006/relationships/theme" Target="../theme/theme20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231.xml"/><Relationship Id="rId7" Type="http://schemas.openxmlformats.org/officeDocument/2006/relationships/slideLayout" Target="../slideLayouts/slideLayout235.xml"/><Relationship Id="rId12" Type="http://schemas.openxmlformats.org/officeDocument/2006/relationships/slideLayout" Target="../slideLayouts/slideLayout240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30.xml"/><Relationship Id="rId16" Type="http://schemas.openxmlformats.org/officeDocument/2006/relationships/image" Target="../media/image3.png"/><Relationship Id="rId20" Type="http://schemas.openxmlformats.org/officeDocument/2006/relationships/image" Target="../media/image7.jpeg"/><Relationship Id="rId1" Type="http://schemas.openxmlformats.org/officeDocument/2006/relationships/slideLayout" Target="../slideLayouts/slideLayout229.xml"/><Relationship Id="rId6" Type="http://schemas.openxmlformats.org/officeDocument/2006/relationships/slideLayout" Target="../slideLayouts/slideLayout234.xml"/><Relationship Id="rId11" Type="http://schemas.openxmlformats.org/officeDocument/2006/relationships/slideLayout" Target="../slideLayouts/slideLayout239.xml"/><Relationship Id="rId5" Type="http://schemas.openxmlformats.org/officeDocument/2006/relationships/slideLayout" Target="../slideLayouts/slideLayout233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38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232.xml"/><Relationship Id="rId9" Type="http://schemas.openxmlformats.org/officeDocument/2006/relationships/slideLayout" Target="../slideLayouts/slideLayout237.xml"/><Relationship Id="rId14" Type="http://schemas.openxmlformats.org/officeDocument/2006/relationships/image" Target="../media/image1.pn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8.xml"/><Relationship Id="rId13" Type="http://schemas.openxmlformats.org/officeDocument/2006/relationships/theme" Target="../theme/theme2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243.xml"/><Relationship Id="rId7" Type="http://schemas.openxmlformats.org/officeDocument/2006/relationships/slideLayout" Target="../slideLayouts/slideLayout247.xml"/><Relationship Id="rId12" Type="http://schemas.openxmlformats.org/officeDocument/2006/relationships/slideLayout" Target="../slideLayouts/slideLayout25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42.xml"/><Relationship Id="rId16" Type="http://schemas.openxmlformats.org/officeDocument/2006/relationships/image" Target="../media/image3.png"/><Relationship Id="rId20" Type="http://schemas.openxmlformats.org/officeDocument/2006/relationships/image" Target="../media/image7.jpeg"/><Relationship Id="rId1" Type="http://schemas.openxmlformats.org/officeDocument/2006/relationships/slideLayout" Target="../slideLayouts/slideLayout241.xml"/><Relationship Id="rId6" Type="http://schemas.openxmlformats.org/officeDocument/2006/relationships/slideLayout" Target="../slideLayouts/slideLayout246.xml"/><Relationship Id="rId11" Type="http://schemas.openxmlformats.org/officeDocument/2006/relationships/slideLayout" Target="../slideLayouts/slideLayout251.xml"/><Relationship Id="rId5" Type="http://schemas.openxmlformats.org/officeDocument/2006/relationships/slideLayout" Target="../slideLayouts/slideLayout24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50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244.xml"/><Relationship Id="rId9" Type="http://schemas.openxmlformats.org/officeDocument/2006/relationships/slideLayout" Target="../slideLayouts/slideLayout249.xml"/><Relationship Id="rId14" Type="http://schemas.openxmlformats.org/officeDocument/2006/relationships/image" Target="../media/image1.png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0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255.xml"/><Relationship Id="rId7" Type="http://schemas.openxmlformats.org/officeDocument/2006/relationships/slideLayout" Target="../slideLayouts/slideLayout259.xml"/><Relationship Id="rId12" Type="http://schemas.openxmlformats.org/officeDocument/2006/relationships/slideLayout" Target="../slideLayouts/slideLayout264.xml"/><Relationship Id="rId2" Type="http://schemas.openxmlformats.org/officeDocument/2006/relationships/slideLayout" Target="../slideLayouts/slideLayout25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53.xml"/><Relationship Id="rId6" Type="http://schemas.openxmlformats.org/officeDocument/2006/relationships/slideLayout" Target="../slideLayouts/slideLayout258.xml"/><Relationship Id="rId11" Type="http://schemas.openxmlformats.org/officeDocument/2006/relationships/slideLayout" Target="../slideLayouts/slideLayout263.xml"/><Relationship Id="rId5" Type="http://schemas.openxmlformats.org/officeDocument/2006/relationships/slideLayout" Target="../slideLayouts/slideLayout25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62.xml"/><Relationship Id="rId4" Type="http://schemas.openxmlformats.org/officeDocument/2006/relationships/slideLayout" Target="../slideLayouts/slideLayout256.xml"/><Relationship Id="rId9" Type="http://schemas.openxmlformats.org/officeDocument/2006/relationships/slideLayout" Target="../slideLayouts/slideLayout261.xml"/><Relationship Id="rId14" Type="http://schemas.openxmlformats.org/officeDocument/2006/relationships/image" Target="../media/image1.png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slideLayout" Target="../slideLayouts/slideLayout276.xml"/><Relationship Id="rId2" Type="http://schemas.openxmlformats.org/officeDocument/2006/relationships/slideLayout" Target="../slideLayouts/slideLayout26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Relationship Id="rId14" Type="http://schemas.openxmlformats.org/officeDocument/2006/relationships/image" Target="../media/image1.png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4.xml"/><Relationship Id="rId13" Type="http://schemas.openxmlformats.org/officeDocument/2006/relationships/theme" Target="../theme/theme24.xml"/><Relationship Id="rId3" Type="http://schemas.openxmlformats.org/officeDocument/2006/relationships/slideLayout" Target="../slideLayouts/slideLayout279.xml"/><Relationship Id="rId7" Type="http://schemas.openxmlformats.org/officeDocument/2006/relationships/slideLayout" Target="../slideLayouts/slideLayout283.xml"/><Relationship Id="rId12" Type="http://schemas.openxmlformats.org/officeDocument/2006/relationships/slideLayout" Target="../slideLayouts/slideLayout288.xml"/><Relationship Id="rId2" Type="http://schemas.openxmlformats.org/officeDocument/2006/relationships/slideLayout" Target="../slideLayouts/slideLayout278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77.xml"/><Relationship Id="rId6" Type="http://schemas.openxmlformats.org/officeDocument/2006/relationships/slideLayout" Target="../slideLayouts/slideLayout282.xml"/><Relationship Id="rId11" Type="http://schemas.openxmlformats.org/officeDocument/2006/relationships/slideLayout" Target="../slideLayouts/slideLayout287.xml"/><Relationship Id="rId5" Type="http://schemas.openxmlformats.org/officeDocument/2006/relationships/slideLayout" Target="../slideLayouts/slideLayout28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86.xml"/><Relationship Id="rId4" Type="http://schemas.openxmlformats.org/officeDocument/2006/relationships/slideLayout" Target="../slideLayouts/slideLayout280.xml"/><Relationship Id="rId9" Type="http://schemas.openxmlformats.org/officeDocument/2006/relationships/slideLayout" Target="../slideLayouts/slideLayout285.xml"/><Relationship Id="rId14" Type="http://schemas.openxmlformats.org/officeDocument/2006/relationships/image" Target="../media/image1.png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6.xml"/><Relationship Id="rId13" Type="http://schemas.openxmlformats.org/officeDocument/2006/relationships/theme" Target="../theme/theme25.xml"/><Relationship Id="rId3" Type="http://schemas.openxmlformats.org/officeDocument/2006/relationships/slideLayout" Target="../slideLayouts/slideLayout291.xml"/><Relationship Id="rId7" Type="http://schemas.openxmlformats.org/officeDocument/2006/relationships/slideLayout" Target="../slideLayouts/slideLayout295.xml"/><Relationship Id="rId12" Type="http://schemas.openxmlformats.org/officeDocument/2006/relationships/slideLayout" Target="../slideLayouts/slideLayout300.xml"/><Relationship Id="rId2" Type="http://schemas.openxmlformats.org/officeDocument/2006/relationships/slideLayout" Target="../slideLayouts/slideLayout290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89.xml"/><Relationship Id="rId6" Type="http://schemas.openxmlformats.org/officeDocument/2006/relationships/slideLayout" Target="../slideLayouts/slideLayout294.xml"/><Relationship Id="rId11" Type="http://schemas.openxmlformats.org/officeDocument/2006/relationships/slideLayout" Target="../slideLayouts/slideLayout299.xml"/><Relationship Id="rId5" Type="http://schemas.openxmlformats.org/officeDocument/2006/relationships/slideLayout" Target="../slideLayouts/slideLayout293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98.xml"/><Relationship Id="rId4" Type="http://schemas.openxmlformats.org/officeDocument/2006/relationships/slideLayout" Target="../slideLayouts/slideLayout292.xml"/><Relationship Id="rId9" Type="http://schemas.openxmlformats.org/officeDocument/2006/relationships/slideLayout" Target="../slideLayouts/slideLayout297.xml"/><Relationship Id="rId14" Type="http://schemas.openxmlformats.org/officeDocument/2006/relationships/image" Target="../media/image1.png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8.xml"/><Relationship Id="rId13" Type="http://schemas.openxmlformats.org/officeDocument/2006/relationships/theme" Target="../theme/theme26.xml"/><Relationship Id="rId3" Type="http://schemas.openxmlformats.org/officeDocument/2006/relationships/slideLayout" Target="../slideLayouts/slideLayout303.xml"/><Relationship Id="rId7" Type="http://schemas.openxmlformats.org/officeDocument/2006/relationships/slideLayout" Target="../slideLayouts/slideLayout307.xml"/><Relationship Id="rId12" Type="http://schemas.openxmlformats.org/officeDocument/2006/relationships/slideLayout" Target="../slideLayouts/slideLayout312.xml"/><Relationship Id="rId2" Type="http://schemas.openxmlformats.org/officeDocument/2006/relationships/slideLayout" Target="../slideLayouts/slideLayout30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01.xml"/><Relationship Id="rId6" Type="http://schemas.openxmlformats.org/officeDocument/2006/relationships/slideLayout" Target="../slideLayouts/slideLayout306.xml"/><Relationship Id="rId11" Type="http://schemas.openxmlformats.org/officeDocument/2006/relationships/slideLayout" Target="../slideLayouts/slideLayout311.xml"/><Relationship Id="rId5" Type="http://schemas.openxmlformats.org/officeDocument/2006/relationships/slideLayout" Target="../slideLayouts/slideLayout30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10.xml"/><Relationship Id="rId4" Type="http://schemas.openxmlformats.org/officeDocument/2006/relationships/slideLayout" Target="../slideLayouts/slideLayout304.xml"/><Relationship Id="rId9" Type="http://schemas.openxmlformats.org/officeDocument/2006/relationships/slideLayout" Target="../slideLayouts/slideLayout309.xml"/><Relationship Id="rId14" Type="http://schemas.openxmlformats.org/officeDocument/2006/relationships/image" Target="../media/image1.png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0.xml"/><Relationship Id="rId13" Type="http://schemas.openxmlformats.org/officeDocument/2006/relationships/theme" Target="../theme/theme27.xml"/><Relationship Id="rId3" Type="http://schemas.openxmlformats.org/officeDocument/2006/relationships/slideLayout" Target="../slideLayouts/slideLayout315.xml"/><Relationship Id="rId7" Type="http://schemas.openxmlformats.org/officeDocument/2006/relationships/slideLayout" Target="../slideLayouts/slideLayout319.xml"/><Relationship Id="rId12" Type="http://schemas.openxmlformats.org/officeDocument/2006/relationships/slideLayout" Target="../slideLayouts/slideLayout324.xml"/><Relationship Id="rId2" Type="http://schemas.openxmlformats.org/officeDocument/2006/relationships/slideLayout" Target="../slideLayouts/slideLayout31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13.xml"/><Relationship Id="rId6" Type="http://schemas.openxmlformats.org/officeDocument/2006/relationships/slideLayout" Target="../slideLayouts/slideLayout318.xml"/><Relationship Id="rId11" Type="http://schemas.openxmlformats.org/officeDocument/2006/relationships/slideLayout" Target="../slideLayouts/slideLayout323.xml"/><Relationship Id="rId5" Type="http://schemas.openxmlformats.org/officeDocument/2006/relationships/slideLayout" Target="../slideLayouts/slideLayout3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22.xml"/><Relationship Id="rId4" Type="http://schemas.openxmlformats.org/officeDocument/2006/relationships/slideLayout" Target="../slideLayouts/slideLayout316.xml"/><Relationship Id="rId9" Type="http://schemas.openxmlformats.org/officeDocument/2006/relationships/slideLayout" Target="../slideLayouts/slideLayout321.xml"/><Relationship Id="rId14" Type="http://schemas.openxmlformats.org/officeDocument/2006/relationships/image" Target="../media/image1.png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2.xml"/><Relationship Id="rId13" Type="http://schemas.openxmlformats.org/officeDocument/2006/relationships/theme" Target="../theme/theme28.xml"/><Relationship Id="rId3" Type="http://schemas.openxmlformats.org/officeDocument/2006/relationships/slideLayout" Target="../slideLayouts/slideLayout327.xml"/><Relationship Id="rId7" Type="http://schemas.openxmlformats.org/officeDocument/2006/relationships/slideLayout" Target="../slideLayouts/slideLayout331.xml"/><Relationship Id="rId12" Type="http://schemas.openxmlformats.org/officeDocument/2006/relationships/slideLayout" Target="../slideLayouts/slideLayout336.xml"/><Relationship Id="rId2" Type="http://schemas.openxmlformats.org/officeDocument/2006/relationships/slideLayout" Target="../slideLayouts/slideLayout32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25.xml"/><Relationship Id="rId6" Type="http://schemas.openxmlformats.org/officeDocument/2006/relationships/slideLayout" Target="../slideLayouts/slideLayout330.xml"/><Relationship Id="rId11" Type="http://schemas.openxmlformats.org/officeDocument/2006/relationships/slideLayout" Target="../slideLayouts/slideLayout335.xml"/><Relationship Id="rId5" Type="http://schemas.openxmlformats.org/officeDocument/2006/relationships/slideLayout" Target="../slideLayouts/slideLayout32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34.xml"/><Relationship Id="rId4" Type="http://schemas.openxmlformats.org/officeDocument/2006/relationships/slideLayout" Target="../slideLayouts/slideLayout328.xml"/><Relationship Id="rId9" Type="http://schemas.openxmlformats.org/officeDocument/2006/relationships/slideLayout" Target="../slideLayouts/slideLayout333.xml"/><Relationship Id="rId14" Type="http://schemas.openxmlformats.org/officeDocument/2006/relationships/image" Target="../media/image1.png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4.xml"/><Relationship Id="rId13" Type="http://schemas.openxmlformats.org/officeDocument/2006/relationships/theme" Target="../theme/theme29.xml"/><Relationship Id="rId3" Type="http://schemas.openxmlformats.org/officeDocument/2006/relationships/slideLayout" Target="../slideLayouts/slideLayout339.xml"/><Relationship Id="rId7" Type="http://schemas.openxmlformats.org/officeDocument/2006/relationships/slideLayout" Target="../slideLayouts/slideLayout343.xml"/><Relationship Id="rId12" Type="http://schemas.openxmlformats.org/officeDocument/2006/relationships/slideLayout" Target="../slideLayouts/slideLayout348.xml"/><Relationship Id="rId2" Type="http://schemas.openxmlformats.org/officeDocument/2006/relationships/slideLayout" Target="../slideLayouts/slideLayout338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37.xml"/><Relationship Id="rId6" Type="http://schemas.openxmlformats.org/officeDocument/2006/relationships/slideLayout" Target="../slideLayouts/slideLayout342.xml"/><Relationship Id="rId11" Type="http://schemas.openxmlformats.org/officeDocument/2006/relationships/slideLayout" Target="../slideLayouts/slideLayout347.xml"/><Relationship Id="rId5" Type="http://schemas.openxmlformats.org/officeDocument/2006/relationships/slideLayout" Target="../slideLayouts/slideLayout34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46.xml"/><Relationship Id="rId4" Type="http://schemas.openxmlformats.org/officeDocument/2006/relationships/slideLayout" Target="../slideLayouts/slideLayout340.xml"/><Relationship Id="rId9" Type="http://schemas.openxmlformats.org/officeDocument/2006/relationships/slideLayout" Target="../slideLayouts/slideLayout345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3.png"/><Relationship Id="rId20" Type="http://schemas.openxmlformats.org/officeDocument/2006/relationships/image" Target="../media/image7.jpe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4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6.xml"/><Relationship Id="rId13" Type="http://schemas.openxmlformats.org/officeDocument/2006/relationships/theme" Target="../theme/theme30.xml"/><Relationship Id="rId3" Type="http://schemas.openxmlformats.org/officeDocument/2006/relationships/slideLayout" Target="../slideLayouts/slideLayout351.xml"/><Relationship Id="rId7" Type="http://schemas.openxmlformats.org/officeDocument/2006/relationships/slideLayout" Target="../slideLayouts/slideLayout355.xml"/><Relationship Id="rId12" Type="http://schemas.openxmlformats.org/officeDocument/2006/relationships/slideLayout" Target="../slideLayouts/slideLayout360.xml"/><Relationship Id="rId2" Type="http://schemas.openxmlformats.org/officeDocument/2006/relationships/slideLayout" Target="../slideLayouts/slideLayout350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49.xml"/><Relationship Id="rId6" Type="http://schemas.openxmlformats.org/officeDocument/2006/relationships/slideLayout" Target="../slideLayouts/slideLayout354.xml"/><Relationship Id="rId11" Type="http://schemas.openxmlformats.org/officeDocument/2006/relationships/slideLayout" Target="../slideLayouts/slideLayout359.xml"/><Relationship Id="rId5" Type="http://schemas.openxmlformats.org/officeDocument/2006/relationships/slideLayout" Target="../slideLayouts/slideLayout353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58.xml"/><Relationship Id="rId4" Type="http://schemas.openxmlformats.org/officeDocument/2006/relationships/slideLayout" Target="../slideLayouts/slideLayout352.xml"/><Relationship Id="rId9" Type="http://schemas.openxmlformats.org/officeDocument/2006/relationships/slideLayout" Target="../slideLayouts/slideLayout357.xml"/><Relationship Id="rId14" Type="http://schemas.openxmlformats.org/officeDocument/2006/relationships/image" Target="../media/image1.png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8.xml"/><Relationship Id="rId13" Type="http://schemas.openxmlformats.org/officeDocument/2006/relationships/theme" Target="../theme/theme31.xml"/><Relationship Id="rId3" Type="http://schemas.openxmlformats.org/officeDocument/2006/relationships/slideLayout" Target="../slideLayouts/slideLayout363.xml"/><Relationship Id="rId7" Type="http://schemas.openxmlformats.org/officeDocument/2006/relationships/slideLayout" Target="../slideLayouts/slideLayout367.xml"/><Relationship Id="rId12" Type="http://schemas.openxmlformats.org/officeDocument/2006/relationships/slideLayout" Target="../slideLayouts/slideLayout372.xml"/><Relationship Id="rId2" Type="http://schemas.openxmlformats.org/officeDocument/2006/relationships/slideLayout" Target="../slideLayouts/slideLayout36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61.xml"/><Relationship Id="rId6" Type="http://schemas.openxmlformats.org/officeDocument/2006/relationships/slideLayout" Target="../slideLayouts/slideLayout366.xml"/><Relationship Id="rId11" Type="http://schemas.openxmlformats.org/officeDocument/2006/relationships/slideLayout" Target="../slideLayouts/slideLayout371.xml"/><Relationship Id="rId5" Type="http://schemas.openxmlformats.org/officeDocument/2006/relationships/slideLayout" Target="../slideLayouts/slideLayout36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70.xml"/><Relationship Id="rId4" Type="http://schemas.openxmlformats.org/officeDocument/2006/relationships/slideLayout" Target="../slideLayouts/slideLayout364.xml"/><Relationship Id="rId9" Type="http://schemas.openxmlformats.org/officeDocument/2006/relationships/slideLayout" Target="../slideLayouts/slideLayout369.xml"/><Relationship Id="rId14" Type="http://schemas.openxmlformats.org/officeDocument/2006/relationships/image" Target="../media/image1.png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0.xml"/><Relationship Id="rId13" Type="http://schemas.openxmlformats.org/officeDocument/2006/relationships/theme" Target="../theme/theme32.xml"/><Relationship Id="rId3" Type="http://schemas.openxmlformats.org/officeDocument/2006/relationships/slideLayout" Target="../slideLayouts/slideLayout375.xml"/><Relationship Id="rId7" Type="http://schemas.openxmlformats.org/officeDocument/2006/relationships/slideLayout" Target="../slideLayouts/slideLayout379.xml"/><Relationship Id="rId12" Type="http://schemas.openxmlformats.org/officeDocument/2006/relationships/slideLayout" Target="../slideLayouts/slideLayout384.xml"/><Relationship Id="rId2" Type="http://schemas.openxmlformats.org/officeDocument/2006/relationships/slideLayout" Target="../slideLayouts/slideLayout37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73.xml"/><Relationship Id="rId6" Type="http://schemas.openxmlformats.org/officeDocument/2006/relationships/slideLayout" Target="../slideLayouts/slideLayout378.xml"/><Relationship Id="rId11" Type="http://schemas.openxmlformats.org/officeDocument/2006/relationships/slideLayout" Target="../slideLayouts/slideLayout383.xml"/><Relationship Id="rId5" Type="http://schemas.openxmlformats.org/officeDocument/2006/relationships/slideLayout" Target="../slideLayouts/slideLayout37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82.xml"/><Relationship Id="rId4" Type="http://schemas.openxmlformats.org/officeDocument/2006/relationships/slideLayout" Target="../slideLayouts/slideLayout376.xml"/><Relationship Id="rId9" Type="http://schemas.openxmlformats.org/officeDocument/2006/relationships/slideLayout" Target="../slideLayouts/slideLayout381.xml"/><Relationship Id="rId14" Type="http://schemas.openxmlformats.org/officeDocument/2006/relationships/image" Target="../media/image1.png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2.xml"/><Relationship Id="rId13" Type="http://schemas.openxmlformats.org/officeDocument/2006/relationships/slideLayout" Target="../slideLayouts/slideLayout397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87.xml"/><Relationship Id="rId7" Type="http://schemas.openxmlformats.org/officeDocument/2006/relationships/slideLayout" Target="../slideLayouts/slideLayout391.xml"/><Relationship Id="rId12" Type="http://schemas.openxmlformats.org/officeDocument/2006/relationships/slideLayout" Target="../slideLayouts/slideLayout396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38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385.xml"/><Relationship Id="rId6" Type="http://schemas.openxmlformats.org/officeDocument/2006/relationships/slideLayout" Target="../slideLayouts/slideLayout390.xml"/><Relationship Id="rId11" Type="http://schemas.openxmlformats.org/officeDocument/2006/relationships/slideLayout" Target="../slideLayouts/slideLayout395.xml"/><Relationship Id="rId5" Type="http://schemas.openxmlformats.org/officeDocument/2006/relationships/slideLayout" Target="../slideLayouts/slideLayout389.xml"/><Relationship Id="rId15" Type="http://schemas.openxmlformats.org/officeDocument/2006/relationships/theme" Target="../theme/theme33.xml"/><Relationship Id="rId10" Type="http://schemas.openxmlformats.org/officeDocument/2006/relationships/slideLayout" Target="../slideLayouts/slideLayout394.xml"/><Relationship Id="rId4" Type="http://schemas.openxmlformats.org/officeDocument/2006/relationships/slideLayout" Target="../slideLayouts/slideLayout388.xml"/><Relationship Id="rId9" Type="http://schemas.openxmlformats.org/officeDocument/2006/relationships/slideLayout" Target="../slideLayouts/slideLayout393.xml"/><Relationship Id="rId14" Type="http://schemas.openxmlformats.org/officeDocument/2006/relationships/slideLayout" Target="../slideLayouts/slideLayout398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6.xml"/><Relationship Id="rId13" Type="http://schemas.openxmlformats.org/officeDocument/2006/relationships/theme" Target="../theme/theme34.xml"/><Relationship Id="rId3" Type="http://schemas.openxmlformats.org/officeDocument/2006/relationships/slideLayout" Target="../slideLayouts/slideLayout401.xml"/><Relationship Id="rId7" Type="http://schemas.openxmlformats.org/officeDocument/2006/relationships/slideLayout" Target="../slideLayouts/slideLayout405.xml"/><Relationship Id="rId12" Type="http://schemas.openxmlformats.org/officeDocument/2006/relationships/slideLayout" Target="../slideLayouts/slideLayout410.xml"/><Relationship Id="rId2" Type="http://schemas.openxmlformats.org/officeDocument/2006/relationships/slideLayout" Target="../slideLayouts/slideLayout400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99.xml"/><Relationship Id="rId6" Type="http://schemas.openxmlformats.org/officeDocument/2006/relationships/slideLayout" Target="../slideLayouts/slideLayout404.xml"/><Relationship Id="rId11" Type="http://schemas.openxmlformats.org/officeDocument/2006/relationships/slideLayout" Target="../slideLayouts/slideLayout409.xml"/><Relationship Id="rId5" Type="http://schemas.openxmlformats.org/officeDocument/2006/relationships/slideLayout" Target="../slideLayouts/slideLayout403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08.xml"/><Relationship Id="rId4" Type="http://schemas.openxmlformats.org/officeDocument/2006/relationships/slideLayout" Target="../slideLayouts/slideLayout402.xml"/><Relationship Id="rId9" Type="http://schemas.openxmlformats.org/officeDocument/2006/relationships/slideLayout" Target="../slideLayouts/slideLayout407.xml"/><Relationship Id="rId14" Type="http://schemas.openxmlformats.org/officeDocument/2006/relationships/image" Target="../media/image1.png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8.xml"/><Relationship Id="rId13" Type="http://schemas.openxmlformats.org/officeDocument/2006/relationships/theme" Target="../theme/theme35.xml"/><Relationship Id="rId3" Type="http://schemas.openxmlformats.org/officeDocument/2006/relationships/slideLayout" Target="../slideLayouts/slideLayout413.xml"/><Relationship Id="rId7" Type="http://schemas.openxmlformats.org/officeDocument/2006/relationships/slideLayout" Target="../slideLayouts/slideLayout417.xml"/><Relationship Id="rId12" Type="http://schemas.openxmlformats.org/officeDocument/2006/relationships/slideLayout" Target="../slideLayouts/slideLayout422.xml"/><Relationship Id="rId2" Type="http://schemas.openxmlformats.org/officeDocument/2006/relationships/slideLayout" Target="../slideLayouts/slideLayout41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411.xml"/><Relationship Id="rId6" Type="http://schemas.openxmlformats.org/officeDocument/2006/relationships/slideLayout" Target="../slideLayouts/slideLayout416.xml"/><Relationship Id="rId11" Type="http://schemas.openxmlformats.org/officeDocument/2006/relationships/slideLayout" Target="../slideLayouts/slideLayout421.xml"/><Relationship Id="rId5" Type="http://schemas.openxmlformats.org/officeDocument/2006/relationships/slideLayout" Target="../slideLayouts/slideLayout41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20.xml"/><Relationship Id="rId4" Type="http://schemas.openxmlformats.org/officeDocument/2006/relationships/slideLayout" Target="../slideLayouts/slideLayout414.xml"/><Relationship Id="rId9" Type="http://schemas.openxmlformats.org/officeDocument/2006/relationships/slideLayout" Target="../slideLayouts/slideLayout419.xml"/><Relationship Id="rId14" Type="http://schemas.openxmlformats.org/officeDocument/2006/relationships/image" Target="../media/image1.png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0.xml"/><Relationship Id="rId13" Type="http://schemas.openxmlformats.org/officeDocument/2006/relationships/theme" Target="../theme/theme36.xml"/><Relationship Id="rId3" Type="http://schemas.openxmlformats.org/officeDocument/2006/relationships/slideLayout" Target="../slideLayouts/slideLayout425.xml"/><Relationship Id="rId7" Type="http://schemas.openxmlformats.org/officeDocument/2006/relationships/slideLayout" Target="../slideLayouts/slideLayout429.xml"/><Relationship Id="rId12" Type="http://schemas.openxmlformats.org/officeDocument/2006/relationships/slideLayout" Target="../slideLayouts/slideLayout434.xml"/><Relationship Id="rId2" Type="http://schemas.openxmlformats.org/officeDocument/2006/relationships/slideLayout" Target="../slideLayouts/slideLayout42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423.xml"/><Relationship Id="rId6" Type="http://schemas.openxmlformats.org/officeDocument/2006/relationships/slideLayout" Target="../slideLayouts/slideLayout428.xml"/><Relationship Id="rId11" Type="http://schemas.openxmlformats.org/officeDocument/2006/relationships/slideLayout" Target="../slideLayouts/slideLayout433.xml"/><Relationship Id="rId5" Type="http://schemas.openxmlformats.org/officeDocument/2006/relationships/slideLayout" Target="../slideLayouts/slideLayout42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32.xml"/><Relationship Id="rId4" Type="http://schemas.openxmlformats.org/officeDocument/2006/relationships/slideLayout" Target="../slideLayouts/slideLayout426.xml"/><Relationship Id="rId9" Type="http://schemas.openxmlformats.org/officeDocument/2006/relationships/slideLayout" Target="../slideLayouts/slideLayout431.xml"/><Relationship Id="rId14" Type="http://schemas.openxmlformats.org/officeDocument/2006/relationships/image" Target="../media/image1.png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2.xml"/><Relationship Id="rId13" Type="http://schemas.openxmlformats.org/officeDocument/2006/relationships/theme" Target="../theme/theme37.xml"/><Relationship Id="rId3" Type="http://schemas.openxmlformats.org/officeDocument/2006/relationships/slideLayout" Target="../slideLayouts/slideLayout437.xml"/><Relationship Id="rId7" Type="http://schemas.openxmlformats.org/officeDocument/2006/relationships/slideLayout" Target="../slideLayouts/slideLayout441.xml"/><Relationship Id="rId12" Type="http://schemas.openxmlformats.org/officeDocument/2006/relationships/slideLayout" Target="../slideLayouts/slideLayout446.xml"/><Relationship Id="rId2" Type="http://schemas.openxmlformats.org/officeDocument/2006/relationships/slideLayout" Target="../slideLayouts/slideLayout43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435.xml"/><Relationship Id="rId6" Type="http://schemas.openxmlformats.org/officeDocument/2006/relationships/slideLayout" Target="../slideLayouts/slideLayout440.xml"/><Relationship Id="rId11" Type="http://schemas.openxmlformats.org/officeDocument/2006/relationships/slideLayout" Target="../slideLayouts/slideLayout445.xml"/><Relationship Id="rId5" Type="http://schemas.openxmlformats.org/officeDocument/2006/relationships/slideLayout" Target="../slideLayouts/slideLayout43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44.xml"/><Relationship Id="rId4" Type="http://schemas.openxmlformats.org/officeDocument/2006/relationships/slideLayout" Target="../slideLayouts/slideLayout438.xml"/><Relationship Id="rId9" Type="http://schemas.openxmlformats.org/officeDocument/2006/relationships/slideLayout" Target="../slideLayouts/slideLayout44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3.png"/><Relationship Id="rId20" Type="http://schemas.openxmlformats.org/officeDocument/2006/relationships/image" Target="../media/image7.jpe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6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50.xml"/><Relationship Id="rId16" Type="http://schemas.openxmlformats.org/officeDocument/2006/relationships/image" Target="../media/image3.png"/><Relationship Id="rId20" Type="http://schemas.openxmlformats.org/officeDocument/2006/relationships/image" Target="../media/image7.jpeg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58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62.xml"/><Relationship Id="rId16" Type="http://schemas.openxmlformats.org/officeDocument/2006/relationships/image" Target="../media/image3.png"/><Relationship Id="rId20" Type="http://schemas.openxmlformats.org/officeDocument/2006/relationships/image" Target="../media/image7.jpeg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70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74.xml"/><Relationship Id="rId16" Type="http://schemas.openxmlformats.org/officeDocument/2006/relationships/image" Target="../media/image3.png"/><Relationship Id="rId20" Type="http://schemas.openxmlformats.org/officeDocument/2006/relationships/image" Target="../media/image7.jpeg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82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86.xml"/><Relationship Id="rId16" Type="http://schemas.openxmlformats.org/officeDocument/2006/relationships/image" Target="../media/image3.png"/><Relationship Id="rId20" Type="http://schemas.openxmlformats.org/officeDocument/2006/relationships/image" Target="../media/image7.jpeg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94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98.xml"/><Relationship Id="rId16" Type="http://schemas.openxmlformats.org/officeDocument/2006/relationships/image" Target="../media/image3.png"/><Relationship Id="rId20" Type="http://schemas.openxmlformats.org/officeDocument/2006/relationships/image" Target="../media/image7.jpeg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6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27"/>
          <p:cNvPicPr/>
          <p:nvPr/>
        </p:nvPicPr>
        <p:blipFill>
          <a:blip r:embed="rId14"/>
          <a:stretch/>
        </p:blipFill>
        <p:spPr>
          <a:xfrm>
            <a:off x="9288000" y="6282000"/>
            <a:ext cx="794880" cy="287280"/>
          </a:xfrm>
          <a:prstGeom prst="rect">
            <a:avLst/>
          </a:prstGeom>
          <a:ln w="0">
            <a:noFill/>
          </a:ln>
        </p:spPr>
      </p:pic>
      <p:pic>
        <p:nvPicPr>
          <p:cNvPr id="14" name="Grafik 28"/>
          <p:cNvPicPr/>
          <p:nvPr/>
        </p:nvPicPr>
        <p:blipFill>
          <a:blip r:embed="rId15"/>
          <a:stretch/>
        </p:blipFill>
        <p:spPr>
          <a:xfrm>
            <a:off x="10371600" y="6282000"/>
            <a:ext cx="1532160" cy="287280"/>
          </a:xfrm>
          <a:prstGeom prst="rect">
            <a:avLst/>
          </a:prstGeom>
          <a:ln w="0">
            <a:noFill/>
          </a:ln>
        </p:spPr>
      </p:pic>
      <p:sp>
        <p:nvSpPr>
          <p:cNvPr id="2" name="Rechteck 29"/>
          <p:cNvSpPr/>
          <p:nvPr/>
        </p:nvSpPr>
        <p:spPr>
          <a:xfrm>
            <a:off x="0" y="0"/>
            <a:ext cx="287280" cy="287280"/>
          </a:xfrm>
          <a:prstGeom prst="rect">
            <a:avLst/>
          </a:prstGeom>
          <a:solidFill>
            <a:srgbClr val="F07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</a:endParaRPr>
          </a:p>
        </p:txBody>
      </p:sp>
      <p:pic>
        <p:nvPicPr>
          <p:cNvPr id="3" name="Picture 6" descr="Logo&#10;&#10;Description automatically generated"/>
          <p:cNvPicPr/>
          <p:nvPr/>
        </p:nvPicPr>
        <p:blipFill>
          <a:blip r:embed="rId16"/>
          <a:stretch/>
        </p:blipFill>
        <p:spPr>
          <a:xfrm>
            <a:off x="8581320" y="6282000"/>
            <a:ext cx="417960" cy="287280"/>
          </a:xfrm>
          <a:prstGeom prst="rect">
            <a:avLst/>
          </a:prstGeom>
          <a:ln w="0">
            <a:noFill/>
          </a:ln>
        </p:spPr>
      </p:pic>
      <p:sp>
        <p:nvSpPr>
          <p:cNvPr id="4" name="TextBox 11"/>
          <p:cNvSpPr/>
          <p:nvPr/>
        </p:nvSpPr>
        <p:spPr>
          <a:xfrm>
            <a:off x="82080" y="6369120"/>
            <a:ext cx="75704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88000" tIns="-21600" rIns="0" bIns="266040" anchor="b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GB" sz="800" b="0" strike="noStrike" spc="-1">
                <a:solidFill>
                  <a:schemeClr val="dk2"/>
                </a:solidFill>
                <a:latin typeface="Arial"/>
              </a:rPr>
              <a:t>	Konrad Schmidt		</a:t>
            </a:r>
            <a:r>
              <a:rPr lang="en-US" sz="800" b="0" strike="noStrike" spc="-1">
                <a:solidFill>
                  <a:schemeClr val="dk2"/>
                </a:solidFill>
                <a:latin typeface="Arial"/>
              </a:rPr>
              <a:t>Institute of Radiation Physics · Division of Nuclear Physics · konrad.schmidt@hzdr.de · www.hzdr.de</a:t>
            </a:r>
            <a:endParaRPr lang="en-US" sz="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fld id="{49FA7D7C-E132-4E61-9684-F85191C4E89C}" type="slidenum">
              <a:rPr lang="en-GB" sz="800" b="0" strike="noStrike" spc="-1">
                <a:solidFill>
                  <a:schemeClr val="dk2"/>
                </a:solidFill>
                <a:latin typeface="Arial"/>
              </a:rPr>
              <a:t>‹#›</a:t>
            </a:fld>
            <a:r>
              <a:rPr lang="en-GB" sz="800" b="0" strike="noStrike" spc="-1">
                <a:solidFill>
                  <a:schemeClr val="dk2"/>
                </a:solidFill>
                <a:latin typeface="Arial"/>
              </a:rPr>
              <a:t>	February 1, 2024		</a:t>
            </a:r>
            <a:r>
              <a:rPr lang="en-US" sz="800" b="0" strike="noStrike" spc="-1">
                <a:solidFill>
                  <a:schemeClr val="dk2"/>
                </a:solidFill>
                <a:latin typeface="Arial"/>
              </a:rPr>
              <a:t>Scientific opportunities of experiments with gas targets at Felsenkeller</a:t>
            </a:r>
            <a:endParaRPr lang="en-US" sz="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Rechteck 17"/>
          <p:cNvSpPr/>
          <p:nvPr/>
        </p:nvSpPr>
        <p:spPr>
          <a:xfrm>
            <a:off x="8953560" y="5943600"/>
            <a:ext cx="3237840" cy="913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</a:endParaRPr>
          </a:p>
        </p:txBody>
      </p:sp>
      <p:sp>
        <p:nvSpPr>
          <p:cNvPr id="6" name="Rechteck 9"/>
          <p:cNvSpPr/>
          <p:nvPr/>
        </p:nvSpPr>
        <p:spPr>
          <a:xfrm>
            <a:off x="288000" y="1656000"/>
            <a:ext cx="7854480" cy="49132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288000" tIns="0" rIns="288000" bIns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</a:endParaRPr>
          </a:p>
        </p:txBody>
      </p:sp>
      <p:pic>
        <p:nvPicPr>
          <p:cNvPr id="7" name="Grafik 16"/>
          <p:cNvPicPr/>
          <p:nvPr/>
        </p:nvPicPr>
        <p:blipFill>
          <a:blip r:embed="rId17"/>
          <a:stretch/>
        </p:blipFill>
        <p:spPr>
          <a:xfrm>
            <a:off x="9273600" y="288000"/>
            <a:ext cx="2628360" cy="1079280"/>
          </a:xfrm>
          <a:prstGeom prst="rect">
            <a:avLst/>
          </a:prstGeom>
          <a:ln w="0">
            <a:noFill/>
          </a:ln>
        </p:spPr>
      </p:pic>
      <p:pic>
        <p:nvPicPr>
          <p:cNvPr id="8" name="Grafik 18"/>
          <p:cNvPicPr/>
          <p:nvPr/>
        </p:nvPicPr>
        <p:blipFill>
          <a:blip r:embed="rId18"/>
          <a:stretch/>
        </p:blipFill>
        <p:spPr>
          <a:xfrm>
            <a:off x="7833600" y="288000"/>
            <a:ext cx="1079280" cy="1079280"/>
          </a:xfrm>
          <a:prstGeom prst="rect">
            <a:avLst/>
          </a:prstGeom>
          <a:ln w="0">
            <a:noFill/>
          </a:ln>
        </p:spPr>
      </p:pic>
      <p:pic>
        <p:nvPicPr>
          <p:cNvPr id="9" name="Picture 4" descr="A picture containing text, sky, boat, sandy&#10;&#10;Description automatically generated"/>
          <p:cNvPicPr/>
          <p:nvPr/>
        </p:nvPicPr>
        <p:blipFill>
          <a:blip r:embed="rId19"/>
          <a:stretch/>
        </p:blipFill>
        <p:spPr>
          <a:xfrm>
            <a:off x="8431200" y="1656000"/>
            <a:ext cx="3473280" cy="4913280"/>
          </a:xfrm>
          <a:prstGeom prst="rect">
            <a:avLst/>
          </a:prstGeom>
          <a:ln w="0">
            <a:noFill/>
          </a:ln>
        </p:spPr>
      </p:pic>
      <p:pic>
        <p:nvPicPr>
          <p:cNvPr id="10" name="Picture 3" descr="Logo&#10;&#10;Description automatically generated"/>
          <p:cNvPicPr/>
          <p:nvPr/>
        </p:nvPicPr>
        <p:blipFill>
          <a:blip r:embed="rId16"/>
          <a:stretch/>
        </p:blipFill>
        <p:spPr>
          <a:xfrm>
            <a:off x="5903280" y="288000"/>
            <a:ext cx="1569600" cy="1079280"/>
          </a:xfrm>
          <a:prstGeom prst="rect">
            <a:avLst/>
          </a:prstGeom>
          <a:ln w="0">
            <a:noFill/>
          </a:ln>
        </p:spPr>
      </p:pic>
      <p:pic>
        <p:nvPicPr>
          <p:cNvPr id="11" name="Grafik 8"/>
          <p:cNvPicPr/>
          <p:nvPr/>
        </p:nvPicPr>
        <p:blipFill>
          <a:blip r:embed="rId20"/>
          <a:stretch/>
        </p:blipFill>
        <p:spPr>
          <a:xfrm>
            <a:off x="2340000" y="288000"/>
            <a:ext cx="1619280" cy="1079280"/>
          </a:xfrm>
          <a:prstGeom prst="rect">
            <a:avLst/>
          </a:prstGeom>
          <a:ln w="0">
            <a:noFill/>
          </a:ln>
        </p:spPr>
      </p:pic>
      <p:sp>
        <p:nvSpPr>
          <p:cNvPr id="12" name="Rectangle 2"/>
          <p:cNvSpPr/>
          <p:nvPr/>
        </p:nvSpPr>
        <p:spPr>
          <a:xfrm>
            <a:off x="4031280" y="288000"/>
            <a:ext cx="1511280" cy="1079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just" defTabSz="914400">
              <a:lnSpc>
                <a:spcPct val="100000"/>
              </a:lnSpc>
            </a:pPr>
            <a:r>
              <a:rPr lang="en-US" sz="1000" b="0" strike="noStrike" spc="-1">
                <a:solidFill>
                  <a:srgbClr val="1E5999"/>
                </a:solidFill>
                <a:latin typeface="Arial"/>
              </a:rPr>
              <a:t>This project has received funding from the European Union’s Horizon 2020 research and innovation programme under grant agreement No 101008324 (ChETEC-INFRA).</a:t>
            </a: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Grafik 27"/>
          <p:cNvPicPr/>
          <p:nvPr/>
        </p:nvPicPr>
        <p:blipFill>
          <a:blip r:embed="rId14"/>
          <a:stretch/>
        </p:blipFill>
        <p:spPr>
          <a:xfrm>
            <a:off x="9288000" y="6282000"/>
            <a:ext cx="794880" cy="287280"/>
          </a:xfrm>
          <a:prstGeom prst="rect">
            <a:avLst/>
          </a:prstGeom>
          <a:ln w="0">
            <a:noFill/>
          </a:ln>
        </p:spPr>
      </p:pic>
      <p:pic>
        <p:nvPicPr>
          <p:cNvPr id="459" name="Grafik 28"/>
          <p:cNvPicPr/>
          <p:nvPr/>
        </p:nvPicPr>
        <p:blipFill>
          <a:blip r:embed="rId15"/>
          <a:stretch/>
        </p:blipFill>
        <p:spPr>
          <a:xfrm>
            <a:off x="10371600" y="6282000"/>
            <a:ext cx="1532160" cy="287280"/>
          </a:xfrm>
          <a:prstGeom prst="rect">
            <a:avLst/>
          </a:prstGeom>
          <a:ln w="0">
            <a:noFill/>
          </a:ln>
        </p:spPr>
      </p:pic>
      <p:sp>
        <p:nvSpPr>
          <p:cNvPr id="460" name="Rechteck 29"/>
          <p:cNvSpPr/>
          <p:nvPr/>
        </p:nvSpPr>
        <p:spPr>
          <a:xfrm>
            <a:off x="0" y="0"/>
            <a:ext cx="287280" cy="287280"/>
          </a:xfrm>
          <a:prstGeom prst="rect">
            <a:avLst/>
          </a:prstGeom>
          <a:solidFill>
            <a:srgbClr val="F07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</a:endParaRPr>
          </a:p>
        </p:txBody>
      </p:sp>
      <p:pic>
        <p:nvPicPr>
          <p:cNvPr id="461" name="Picture 6" descr="Logo&#10;&#10;Description automatically generated"/>
          <p:cNvPicPr/>
          <p:nvPr/>
        </p:nvPicPr>
        <p:blipFill>
          <a:blip r:embed="rId16"/>
          <a:stretch/>
        </p:blipFill>
        <p:spPr>
          <a:xfrm>
            <a:off x="8581320" y="6282000"/>
            <a:ext cx="417960" cy="287280"/>
          </a:xfrm>
          <a:prstGeom prst="rect">
            <a:avLst/>
          </a:prstGeom>
          <a:ln w="0">
            <a:noFill/>
          </a:ln>
        </p:spPr>
      </p:pic>
      <p:sp>
        <p:nvSpPr>
          <p:cNvPr id="462" name="TextBox 11"/>
          <p:cNvSpPr/>
          <p:nvPr/>
        </p:nvSpPr>
        <p:spPr>
          <a:xfrm>
            <a:off x="82080" y="6369120"/>
            <a:ext cx="75704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88000" tIns="-21600" rIns="0" bIns="266040" anchor="b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GB" sz="800" b="0" strike="noStrike" spc="-1">
                <a:solidFill>
                  <a:schemeClr val="dk2"/>
                </a:solidFill>
                <a:latin typeface="Arial"/>
              </a:rPr>
              <a:t>	Konrad Schmidt		</a:t>
            </a:r>
            <a:r>
              <a:rPr lang="en-US" sz="800" b="0" strike="noStrike" spc="-1">
                <a:solidFill>
                  <a:schemeClr val="dk2"/>
                </a:solidFill>
                <a:latin typeface="Arial"/>
              </a:rPr>
              <a:t>Institute of Radiation Physics · Division of Nuclear Physics · konrad.schmidt@hzdr.de · www.hzdr.de</a:t>
            </a:r>
            <a:endParaRPr lang="en-US" sz="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fld id="{4B02A3FA-806F-4DCA-AA3B-780D53690BCB}" type="slidenum">
              <a:rPr lang="en-GB" sz="800" b="0" strike="noStrike" spc="-1">
                <a:solidFill>
                  <a:schemeClr val="dk2"/>
                </a:solidFill>
                <a:latin typeface="Arial"/>
              </a:rPr>
              <a:t>‹#›</a:t>
            </a:fld>
            <a:r>
              <a:rPr lang="en-GB" sz="800" b="0" strike="noStrike" spc="-1">
                <a:solidFill>
                  <a:schemeClr val="dk2"/>
                </a:solidFill>
                <a:latin typeface="Arial"/>
              </a:rPr>
              <a:t>	February 1, 2024		</a:t>
            </a:r>
            <a:r>
              <a:rPr lang="en-US" sz="800" b="0" strike="noStrike" spc="-1">
                <a:solidFill>
                  <a:schemeClr val="dk2"/>
                </a:solidFill>
                <a:latin typeface="Arial"/>
              </a:rPr>
              <a:t>Scientific opportunities of experiments with gas targets at Felsenkeller</a:t>
            </a:r>
            <a:endParaRPr lang="en-US" sz="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3" name="Rechteck 17"/>
          <p:cNvSpPr/>
          <p:nvPr/>
        </p:nvSpPr>
        <p:spPr>
          <a:xfrm>
            <a:off x="8953560" y="5943600"/>
            <a:ext cx="3237840" cy="913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</a:endParaRPr>
          </a:p>
        </p:txBody>
      </p:sp>
      <p:sp>
        <p:nvSpPr>
          <p:cNvPr id="464" name="Rechteck 9"/>
          <p:cNvSpPr/>
          <p:nvPr/>
        </p:nvSpPr>
        <p:spPr>
          <a:xfrm>
            <a:off x="288000" y="1656000"/>
            <a:ext cx="7854480" cy="49132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288000" tIns="0" rIns="288000" bIns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</a:endParaRPr>
          </a:p>
        </p:txBody>
      </p:sp>
      <p:pic>
        <p:nvPicPr>
          <p:cNvPr id="465" name="Grafik 16"/>
          <p:cNvPicPr/>
          <p:nvPr/>
        </p:nvPicPr>
        <p:blipFill>
          <a:blip r:embed="rId17"/>
          <a:stretch/>
        </p:blipFill>
        <p:spPr>
          <a:xfrm>
            <a:off x="9273600" y="288000"/>
            <a:ext cx="2628360" cy="1079280"/>
          </a:xfrm>
          <a:prstGeom prst="rect">
            <a:avLst/>
          </a:prstGeom>
          <a:ln w="0">
            <a:noFill/>
          </a:ln>
        </p:spPr>
      </p:pic>
      <p:pic>
        <p:nvPicPr>
          <p:cNvPr id="466" name="Grafik 18"/>
          <p:cNvPicPr/>
          <p:nvPr/>
        </p:nvPicPr>
        <p:blipFill>
          <a:blip r:embed="rId18"/>
          <a:stretch/>
        </p:blipFill>
        <p:spPr>
          <a:xfrm>
            <a:off x="7833600" y="288000"/>
            <a:ext cx="1079280" cy="1079280"/>
          </a:xfrm>
          <a:prstGeom prst="rect">
            <a:avLst/>
          </a:prstGeom>
          <a:ln w="0">
            <a:noFill/>
          </a:ln>
        </p:spPr>
      </p:pic>
      <p:pic>
        <p:nvPicPr>
          <p:cNvPr id="467" name="Picture 4" descr="A picture containing text, sky, boat, sandy&#10;&#10;Description automatically generated"/>
          <p:cNvPicPr/>
          <p:nvPr/>
        </p:nvPicPr>
        <p:blipFill>
          <a:blip r:embed="rId19"/>
          <a:stretch/>
        </p:blipFill>
        <p:spPr>
          <a:xfrm>
            <a:off x="8431200" y="1656000"/>
            <a:ext cx="3473280" cy="4913280"/>
          </a:xfrm>
          <a:prstGeom prst="rect">
            <a:avLst/>
          </a:prstGeom>
          <a:ln w="0">
            <a:noFill/>
          </a:ln>
        </p:spPr>
      </p:pic>
      <p:pic>
        <p:nvPicPr>
          <p:cNvPr id="468" name="Picture 3" descr="Logo&#10;&#10;Description automatically generated"/>
          <p:cNvPicPr/>
          <p:nvPr/>
        </p:nvPicPr>
        <p:blipFill>
          <a:blip r:embed="rId16"/>
          <a:stretch/>
        </p:blipFill>
        <p:spPr>
          <a:xfrm>
            <a:off x="5903280" y="288000"/>
            <a:ext cx="1569600" cy="1079280"/>
          </a:xfrm>
          <a:prstGeom prst="rect">
            <a:avLst/>
          </a:prstGeom>
          <a:ln w="0">
            <a:noFill/>
          </a:ln>
        </p:spPr>
      </p:pic>
      <p:pic>
        <p:nvPicPr>
          <p:cNvPr id="469" name="Grafik 8"/>
          <p:cNvPicPr/>
          <p:nvPr/>
        </p:nvPicPr>
        <p:blipFill>
          <a:blip r:embed="rId20"/>
          <a:stretch/>
        </p:blipFill>
        <p:spPr>
          <a:xfrm>
            <a:off x="2340000" y="288000"/>
            <a:ext cx="1619280" cy="1079280"/>
          </a:xfrm>
          <a:prstGeom prst="rect">
            <a:avLst/>
          </a:prstGeom>
          <a:ln w="0">
            <a:noFill/>
          </a:ln>
        </p:spPr>
      </p:pic>
      <p:sp>
        <p:nvSpPr>
          <p:cNvPr id="470" name="Rectangle 2"/>
          <p:cNvSpPr/>
          <p:nvPr/>
        </p:nvSpPr>
        <p:spPr>
          <a:xfrm>
            <a:off x="4031280" y="288000"/>
            <a:ext cx="1511280" cy="1079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just" defTabSz="914400">
              <a:lnSpc>
                <a:spcPct val="100000"/>
              </a:lnSpc>
            </a:pPr>
            <a:r>
              <a:rPr lang="en-US" sz="1000" b="0" strike="noStrike" spc="-1">
                <a:solidFill>
                  <a:srgbClr val="1E5999"/>
                </a:solidFill>
                <a:latin typeface="Arial"/>
              </a:rPr>
              <a:t>This project has received funding from the European Union’s Horizon 2020 research and innovation programme under grant agreement No 101008324 (ChETEC-INFRA).</a:t>
            </a: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1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1400" cy="1432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47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1666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47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1666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47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1666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Grafik 27"/>
          <p:cNvPicPr/>
          <p:nvPr/>
        </p:nvPicPr>
        <p:blipFill>
          <a:blip r:embed="rId14"/>
          <a:stretch/>
        </p:blipFill>
        <p:spPr>
          <a:xfrm>
            <a:off x="9288000" y="6282000"/>
            <a:ext cx="794880" cy="287280"/>
          </a:xfrm>
          <a:prstGeom prst="rect">
            <a:avLst/>
          </a:prstGeom>
          <a:ln w="0">
            <a:noFill/>
          </a:ln>
        </p:spPr>
      </p:pic>
      <p:pic>
        <p:nvPicPr>
          <p:cNvPr id="512" name="Grafik 28"/>
          <p:cNvPicPr/>
          <p:nvPr/>
        </p:nvPicPr>
        <p:blipFill>
          <a:blip r:embed="rId15"/>
          <a:stretch/>
        </p:blipFill>
        <p:spPr>
          <a:xfrm>
            <a:off x="10371600" y="6282000"/>
            <a:ext cx="1532160" cy="287280"/>
          </a:xfrm>
          <a:prstGeom prst="rect">
            <a:avLst/>
          </a:prstGeom>
          <a:ln w="0">
            <a:noFill/>
          </a:ln>
        </p:spPr>
      </p:pic>
      <p:sp>
        <p:nvSpPr>
          <p:cNvPr id="513" name="Rechteck 29"/>
          <p:cNvSpPr/>
          <p:nvPr/>
        </p:nvSpPr>
        <p:spPr>
          <a:xfrm>
            <a:off x="0" y="0"/>
            <a:ext cx="287280" cy="287280"/>
          </a:xfrm>
          <a:prstGeom prst="rect">
            <a:avLst/>
          </a:prstGeom>
          <a:solidFill>
            <a:srgbClr val="F07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</a:endParaRPr>
          </a:p>
        </p:txBody>
      </p:sp>
      <p:pic>
        <p:nvPicPr>
          <p:cNvPr id="514" name="Picture 6" descr="Logo&#10;&#10;Description automatically generated"/>
          <p:cNvPicPr/>
          <p:nvPr/>
        </p:nvPicPr>
        <p:blipFill>
          <a:blip r:embed="rId16"/>
          <a:stretch/>
        </p:blipFill>
        <p:spPr>
          <a:xfrm>
            <a:off x="8581320" y="6282000"/>
            <a:ext cx="417960" cy="287280"/>
          </a:xfrm>
          <a:prstGeom prst="rect">
            <a:avLst/>
          </a:prstGeom>
          <a:ln w="0">
            <a:noFill/>
          </a:ln>
        </p:spPr>
      </p:pic>
      <p:sp>
        <p:nvSpPr>
          <p:cNvPr id="515" name="TextBox 11"/>
          <p:cNvSpPr/>
          <p:nvPr/>
        </p:nvSpPr>
        <p:spPr>
          <a:xfrm>
            <a:off x="82080" y="6369120"/>
            <a:ext cx="75704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88000" tIns="-21600" rIns="0" bIns="266040" anchor="b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GB" sz="800" b="0" strike="noStrike" spc="-1">
                <a:solidFill>
                  <a:schemeClr val="dk2"/>
                </a:solidFill>
                <a:latin typeface="Arial"/>
              </a:rPr>
              <a:t>	Konrad Schmidt		</a:t>
            </a:r>
            <a:r>
              <a:rPr lang="en-US" sz="800" b="0" strike="noStrike" spc="-1">
                <a:solidFill>
                  <a:schemeClr val="dk2"/>
                </a:solidFill>
                <a:latin typeface="Arial"/>
              </a:rPr>
              <a:t>Institute of Radiation Physics · Division of Nuclear Physics · konrad.schmidt@hzdr.de · www.hzdr.de</a:t>
            </a:r>
            <a:endParaRPr lang="en-US" sz="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fld id="{2240303F-A2EE-4F03-8A1F-1E49654876F1}" type="slidenum">
              <a:rPr lang="en-GB" sz="800" b="0" strike="noStrike" spc="-1">
                <a:solidFill>
                  <a:schemeClr val="dk2"/>
                </a:solidFill>
                <a:latin typeface="Arial"/>
              </a:rPr>
              <a:t>‹#›</a:t>
            </a:fld>
            <a:r>
              <a:rPr lang="en-GB" sz="800" b="0" strike="noStrike" spc="-1">
                <a:solidFill>
                  <a:schemeClr val="dk2"/>
                </a:solidFill>
                <a:latin typeface="Arial"/>
              </a:rPr>
              <a:t>	February 1, 2024		</a:t>
            </a:r>
            <a:r>
              <a:rPr lang="en-US" sz="800" b="0" strike="noStrike" spc="-1">
                <a:solidFill>
                  <a:schemeClr val="dk2"/>
                </a:solidFill>
                <a:latin typeface="Arial"/>
              </a:rPr>
              <a:t>Scientific opportunities of experiments with gas targets at Felsenkeller</a:t>
            </a:r>
            <a:endParaRPr lang="en-US" sz="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6" name="Rechteck 17"/>
          <p:cNvSpPr/>
          <p:nvPr/>
        </p:nvSpPr>
        <p:spPr>
          <a:xfrm>
            <a:off x="8953560" y="5943600"/>
            <a:ext cx="3237840" cy="913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</a:endParaRPr>
          </a:p>
        </p:txBody>
      </p:sp>
      <p:sp>
        <p:nvSpPr>
          <p:cNvPr id="517" name="Rechteck 9"/>
          <p:cNvSpPr/>
          <p:nvPr/>
        </p:nvSpPr>
        <p:spPr>
          <a:xfrm>
            <a:off x="288000" y="1656000"/>
            <a:ext cx="7854480" cy="49132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288000" tIns="0" rIns="288000" bIns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</a:endParaRPr>
          </a:p>
        </p:txBody>
      </p:sp>
      <p:pic>
        <p:nvPicPr>
          <p:cNvPr id="518" name="Grafik 16"/>
          <p:cNvPicPr/>
          <p:nvPr/>
        </p:nvPicPr>
        <p:blipFill>
          <a:blip r:embed="rId17"/>
          <a:stretch/>
        </p:blipFill>
        <p:spPr>
          <a:xfrm>
            <a:off x="9273600" y="288000"/>
            <a:ext cx="2628360" cy="1079280"/>
          </a:xfrm>
          <a:prstGeom prst="rect">
            <a:avLst/>
          </a:prstGeom>
          <a:ln w="0">
            <a:noFill/>
          </a:ln>
        </p:spPr>
      </p:pic>
      <p:pic>
        <p:nvPicPr>
          <p:cNvPr id="519" name="Grafik 18"/>
          <p:cNvPicPr/>
          <p:nvPr/>
        </p:nvPicPr>
        <p:blipFill>
          <a:blip r:embed="rId18"/>
          <a:stretch/>
        </p:blipFill>
        <p:spPr>
          <a:xfrm>
            <a:off x="7833600" y="288000"/>
            <a:ext cx="1079280" cy="1079280"/>
          </a:xfrm>
          <a:prstGeom prst="rect">
            <a:avLst/>
          </a:prstGeom>
          <a:ln w="0">
            <a:noFill/>
          </a:ln>
        </p:spPr>
      </p:pic>
      <p:pic>
        <p:nvPicPr>
          <p:cNvPr id="520" name="Picture 4" descr="A picture containing text, sky, boat, sandy&#10;&#10;Description automatically generated"/>
          <p:cNvPicPr/>
          <p:nvPr/>
        </p:nvPicPr>
        <p:blipFill>
          <a:blip r:embed="rId19"/>
          <a:stretch/>
        </p:blipFill>
        <p:spPr>
          <a:xfrm>
            <a:off x="8431200" y="1656000"/>
            <a:ext cx="3473280" cy="4913280"/>
          </a:xfrm>
          <a:prstGeom prst="rect">
            <a:avLst/>
          </a:prstGeom>
          <a:ln w="0">
            <a:noFill/>
          </a:ln>
        </p:spPr>
      </p:pic>
      <p:pic>
        <p:nvPicPr>
          <p:cNvPr id="521" name="Picture 3" descr="Logo&#10;&#10;Description automatically generated"/>
          <p:cNvPicPr/>
          <p:nvPr/>
        </p:nvPicPr>
        <p:blipFill>
          <a:blip r:embed="rId16"/>
          <a:stretch/>
        </p:blipFill>
        <p:spPr>
          <a:xfrm>
            <a:off x="5903280" y="288000"/>
            <a:ext cx="1569600" cy="1079280"/>
          </a:xfrm>
          <a:prstGeom prst="rect">
            <a:avLst/>
          </a:prstGeom>
          <a:ln w="0">
            <a:noFill/>
          </a:ln>
        </p:spPr>
      </p:pic>
      <p:pic>
        <p:nvPicPr>
          <p:cNvPr id="522" name="Grafik 8"/>
          <p:cNvPicPr/>
          <p:nvPr/>
        </p:nvPicPr>
        <p:blipFill>
          <a:blip r:embed="rId20"/>
          <a:stretch/>
        </p:blipFill>
        <p:spPr>
          <a:xfrm>
            <a:off x="2340000" y="288000"/>
            <a:ext cx="1619280" cy="1079280"/>
          </a:xfrm>
          <a:prstGeom prst="rect">
            <a:avLst/>
          </a:prstGeom>
          <a:ln w="0">
            <a:noFill/>
          </a:ln>
        </p:spPr>
      </p:pic>
      <p:sp>
        <p:nvSpPr>
          <p:cNvPr id="523" name="Rectangle 2"/>
          <p:cNvSpPr/>
          <p:nvPr/>
        </p:nvSpPr>
        <p:spPr>
          <a:xfrm>
            <a:off x="4031280" y="288000"/>
            <a:ext cx="1511280" cy="1079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just" defTabSz="914400">
              <a:lnSpc>
                <a:spcPct val="100000"/>
              </a:lnSpc>
            </a:pPr>
            <a:r>
              <a:rPr lang="en-US" sz="1000" b="0" strike="noStrike" spc="-1">
                <a:solidFill>
                  <a:srgbClr val="1E5999"/>
                </a:solidFill>
                <a:latin typeface="Arial"/>
              </a:rPr>
              <a:t>This project has received funding from the European Union’s Horizon 2020 research and innovation programme under grant agreement No 101008324 (ChETEC-INFRA).</a:t>
            </a: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4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1400" cy="1432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52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1666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52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1666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Grafik 27"/>
          <p:cNvPicPr/>
          <p:nvPr/>
        </p:nvPicPr>
        <p:blipFill>
          <a:blip r:embed="rId14"/>
          <a:stretch/>
        </p:blipFill>
        <p:spPr>
          <a:xfrm>
            <a:off x="9288000" y="6282000"/>
            <a:ext cx="794880" cy="287280"/>
          </a:xfrm>
          <a:prstGeom prst="rect">
            <a:avLst/>
          </a:prstGeom>
          <a:ln w="0">
            <a:noFill/>
          </a:ln>
        </p:spPr>
      </p:pic>
      <p:pic>
        <p:nvPicPr>
          <p:cNvPr id="564" name="Grafik 28"/>
          <p:cNvPicPr/>
          <p:nvPr/>
        </p:nvPicPr>
        <p:blipFill>
          <a:blip r:embed="rId15"/>
          <a:stretch/>
        </p:blipFill>
        <p:spPr>
          <a:xfrm>
            <a:off x="10371600" y="6282000"/>
            <a:ext cx="1532160" cy="287280"/>
          </a:xfrm>
          <a:prstGeom prst="rect">
            <a:avLst/>
          </a:prstGeom>
          <a:ln w="0">
            <a:noFill/>
          </a:ln>
        </p:spPr>
      </p:pic>
      <p:sp>
        <p:nvSpPr>
          <p:cNvPr id="565" name="Rechteck 29"/>
          <p:cNvSpPr/>
          <p:nvPr/>
        </p:nvSpPr>
        <p:spPr>
          <a:xfrm>
            <a:off x="0" y="0"/>
            <a:ext cx="287280" cy="287280"/>
          </a:xfrm>
          <a:prstGeom prst="rect">
            <a:avLst/>
          </a:prstGeom>
          <a:solidFill>
            <a:srgbClr val="F07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</a:endParaRPr>
          </a:p>
        </p:txBody>
      </p:sp>
      <p:pic>
        <p:nvPicPr>
          <p:cNvPr id="566" name="Picture 6" descr="Logo&#10;&#10;Description automatically generated"/>
          <p:cNvPicPr/>
          <p:nvPr/>
        </p:nvPicPr>
        <p:blipFill>
          <a:blip r:embed="rId16"/>
          <a:stretch/>
        </p:blipFill>
        <p:spPr>
          <a:xfrm>
            <a:off x="8581320" y="6282000"/>
            <a:ext cx="417960" cy="287280"/>
          </a:xfrm>
          <a:prstGeom prst="rect">
            <a:avLst/>
          </a:prstGeom>
          <a:ln w="0">
            <a:noFill/>
          </a:ln>
        </p:spPr>
      </p:pic>
      <p:sp>
        <p:nvSpPr>
          <p:cNvPr id="567" name="TextBox 11"/>
          <p:cNvSpPr/>
          <p:nvPr/>
        </p:nvSpPr>
        <p:spPr>
          <a:xfrm>
            <a:off x="82080" y="6369120"/>
            <a:ext cx="75704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88000" tIns="-21600" rIns="0" bIns="266040" anchor="b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GB" sz="800" b="0" strike="noStrike" spc="-1">
                <a:solidFill>
                  <a:schemeClr val="dk2"/>
                </a:solidFill>
                <a:latin typeface="Arial"/>
              </a:rPr>
              <a:t>	Konrad Schmidt		</a:t>
            </a:r>
            <a:r>
              <a:rPr lang="en-US" sz="800" b="0" strike="noStrike" spc="-1">
                <a:solidFill>
                  <a:schemeClr val="dk2"/>
                </a:solidFill>
                <a:latin typeface="Arial"/>
              </a:rPr>
              <a:t>Institute of Radiation Physics · Division of Nuclear Physics · konrad.schmidt@hzdr.de · www.hzdr.de</a:t>
            </a:r>
            <a:endParaRPr lang="en-US" sz="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fld id="{18BBCE23-146E-4F74-89AB-7981ED63B333}" type="slidenum">
              <a:rPr lang="en-GB" sz="800" b="0" strike="noStrike" spc="-1">
                <a:solidFill>
                  <a:schemeClr val="dk2"/>
                </a:solidFill>
                <a:latin typeface="Arial"/>
              </a:rPr>
              <a:t>‹#›</a:t>
            </a:fld>
            <a:r>
              <a:rPr lang="en-GB" sz="800" b="0" strike="noStrike" spc="-1">
                <a:solidFill>
                  <a:schemeClr val="dk2"/>
                </a:solidFill>
                <a:latin typeface="Arial"/>
              </a:rPr>
              <a:t>	February 1, 2024		</a:t>
            </a:r>
            <a:r>
              <a:rPr lang="en-US" sz="800" b="0" strike="noStrike" spc="-1">
                <a:solidFill>
                  <a:schemeClr val="dk2"/>
                </a:solidFill>
                <a:latin typeface="Arial"/>
              </a:rPr>
              <a:t>Scientific opportunities of experiments with gas targets at Felsenkeller</a:t>
            </a:r>
            <a:endParaRPr lang="en-US" sz="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8" name="Rechteck 17"/>
          <p:cNvSpPr/>
          <p:nvPr/>
        </p:nvSpPr>
        <p:spPr>
          <a:xfrm>
            <a:off x="8953560" y="5943600"/>
            <a:ext cx="3237840" cy="913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</a:endParaRPr>
          </a:p>
        </p:txBody>
      </p:sp>
      <p:sp>
        <p:nvSpPr>
          <p:cNvPr id="569" name="Rechteck 9"/>
          <p:cNvSpPr/>
          <p:nvPr/>
        </p:nvSpPr>
        <p:spPr>
          <a:xfrm>
            <a:off x="288000" y="1656000"/>
            <a:ext cx="7854480" cy="49132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288000" tIns="0" rIns="288000" bIns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</a:endParaRPr>
          </a:p>
        </p:txBody>
      </p:sp>
      <p:pic>
        <p:nvPicPr>
          <p:cNvPr id="570" name="Grafik 16"/>
          <p:cNvPicPr/>
          <p:nvPr/>
        </p:nvPicPr>
        <p:blipFill>
          <a:blip r:embed="rId17"/>
          <a:stretch/>
        </p:blipFill>
        <p:spPr>
          <a:xfrm>
            <a:off x="9273600" y="288000"/>
            <a:ext cx="2628360" cy="1079280"/>
          </a:xfrm>
          <a:prstGeom prst="rect">
            <a:avLst/>
          </a:prstGeom>
          <a:ln w="0">
            <a:noFill/>
          </a:ln>
        </p:spPr>
      </p:pic>
      <p:pic>
        <p:nvPicPr>
          <p:cNvPr id="571" name="Grafik 18"/>
          <p:cNvPicPr/>
          <p:nvPr/>
        </p:nvPicPr>
        <p:blipFill>
          <a:blip r:embed="rId18"/>
          <a:stretch/>
        </p:blipFill>
        <p:spPr>
          <a:xfrm>
            <a:off x="7833600" y="288000"/>
            <a:ext cx="1079280" cy="1079280"/>
          </a:xfrm>
          <a:prstGeom prst="rect">
            <a:avLst/>
          </a:prstGeom>
          <a:ln w="0">
            <a:noFill/>
          </a:ln>
        </p:spPr>
      </p:pic>
      <p:pic>
        <p:nvPicPr>
          <p:cNvPr id="572" name="Picture 4" descr="A picture containing text, sky, boat, sandy&#10;&#10;Description automatically generated"/>
          <p:cNvPicPr/>
          <p:nvPr/>
        </p:nvPicPr>
        <p:blipFill>
          <a:blip r:embed="rId19"/>
          <a:stretch/>
        </p:blipFill>
        <p:spPr>
          <a:xfrm>
            <a:off x="8431200" y="1656000"/>
            <a:ext cx="3473280" cy="4913280"/>
          </a:xfrm>
          <a:prstGeom prst="rect">
            <a:avLst/>
          </a:prstGeom>
          <a:ln w="0">
            <a:noFill/>
          </a:ln>
        </p:spPr>
      </p:pic>
      <p:pic>
        <p:nvPicPr>
          <p:cNvPr id="573" name="Picture 3" descr="Logo&#10;&#10;Description automatically generated"/>
          <p:cNvPicPr/>
          <p:nvPr/>
        </p:nvPicPr>
        <p:blipFill>
          <a:blip r:embed="rId16"/>
          <a:stretch/>
        </p:blipFill>
        <p:spPr>
          <a:xfrm>
            <a:off x="5903280" y="288000"/>
            <a:ext cx="1569600" cy="1079280"/>
          </a:xfrm>
          <a:prstGeom prst="rect">
            <a:avLst/>
          </a:prstGeom>
          <a:ln w="0">
            <a:noFill/>
          </a:ln>
        </p:spPr>
      </p:pic>
      <p:pic>
        <p:nvPicPr>
          <p:cNvPr id="574" name="Grafik 8"/>
          <p:cNvPicPr/>
          <p:nvPr/>
        </p:nvPicPr>
        <p:blipFill>
          <a:blip r:embed="rId20"/>
          <a:stretch/>
        </p:blipFill>
        <p:spPr>
          <a:xfrm>
            <a:off x="2340000" y="288000"/>
            <a:ext cx="1619280" cy="1079280"/>
          </a:xfrm>
          <a:prstGeom prst="rect">
            <a:avLst/>
          </a:prstGeom>
          <a:ln w="0">
            <a:noFill/>
          </a:ln>
        </p:spPr>
      </p:pic>
      <p:sp>
        <p:nvSpPr>
          <p:cNvPr id="575" name="Rectangle 2"/>
          <p:cNvSpPr/>
          <p:nvPr/>
        </p:nvSpPr>
        <p:spPr>
          <a:xfrm>
            <a:off x="4031280" y="288000"/>
            <a:ext cx="1511280" cy="1079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just" defTabSz="914400">
              <a:lnSpc>
                <a:spcPct val="100000"/>
              </a:lnSpc>
            </a:pPr>
            <a:r>
              <a:rPr lang="en-US" sz="1000" b="0" strike="noStrike" spc="-1">
                <a:solidFill>
                  <a:srgbClr val="1E5999"/>
                </a:solidFill>
                <a:latin typeface="Arial"/>
              </a:rPr>
              <a:t>This project has received funding from the European Union’s Horizon 2020 research and innovation programme under grant agreement No 101008324 (ChETEC-INFRA).</a:t>
            </a: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2" name="Grafik 27"/>
          <p:cNvPicPr/>
          <p:nvPr/>
        </p:nvPicPr>
        <p:blipFill>
          <a:blip r:embed="rId14"/>
          <a:stretch/>
        </p:blipFill>
        <p:spPr>
          <a:xfrm>
            <a:off x="9288000" y="6282000"/>
            <a:ext cx="794880" cy="287280"/>
          </a:xfrm>
          <a:prstGeom prst="rect">
            <a:avLst/>
          </a:prstGeom>
          <a:ln w="0">
            <a:noFill/>
          </a:ln>
        </p:spPr>
      </p:pic>
      <p:pic>
        <p:nvPicPr>
          <p:cNvPr id="613" name="Grafik 28"/>
          <p:cNvPicPr/>
          <p:nvPr/>
        </p:nvPicPr>
        <p:blipFill>
          <a:blip r:embed="rId15"/>
          <a:stretch/>
        </p:blipFill>
        <p:spPr>
          <a:xfrm>
            <a:off x="10371600" y="6282000"/>
            <a:ext cx="1532160" cy="287280"/>
          </a:xfrm>
          <a:prstGeom prst="rect">
            <a:avLst/>
          </a:prstGeom>
          <a:ln w="0">
            <a:noFill/>
          </a:ln>
        </p:spPr>
      </p:pic>
      <p:sp>
        <p:nvSpPr>
          <p:cNvPr id="614" name="Rechteck 29"/>
          <p:cNvSpPr/>
          <p:nvPr/>
        </p:nvSpPr>
        <p:spPr>
          <a:xfrm>
            <a:off x="0" y="0"/>
            <a:ext cx="287280" cy="287280"/>
          </a:xfrm>
          <a:prstGeom prst="rect">
            <a:avLst/>
          </a:prstGeom>
          <a:solidFill>
            <a:srgbClr val="F07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</a:endParaRPr>
          </a:p>
        </p:txBody>
      </p:sp>
      <p:pic>
        <p:nvPicPr>
          <p:cNvPr id="615" name="Picture 6" descr="Logo&#10;&#10;Description automatically generated"/>
          <p:cNvPicPr/>
          <p:nvPr/>
        </p:nvPicPr>
        <p:blipFill>
          <a:blip r:embed="rId16"/>
          <a:stretch/>
        </p:blipFill>
        <p:spPr>
          <a:xfrm>
            <a:off x="8581320" y="6282000"/>
            <a:ext cx="417960" cy="287280"/>
          </a:xfrm>
          <a:prstGeom prst="rect">
            <a:avLst/>
          </a:prstGeom>
          <a:ln w="0">
            <a:noFill/>
          </a:ln>
        </p:spPr>
      </p:pic>
      <p:sp>
        <p:nvSpPr>
          <p:cNvPr id="616" name="TextBox 11"/>
          <p:cNvSpPr/>
          <p:nvPr/>
        </p:nvSpPr>
        <p:spPr>
          <a:xfrm>
            <a:off x="82080" y="6369120"/>
            <a:ext cx="75704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88000" tIns="-21600" rIns="0" bIns="266040" anchor="b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GB" sz="800" b="0" strike="noStrike" spc="-1">
                <a:solidFill>
                  <a:schemeClr val="dk2"/>
                </a:solidFill>
                <a:latin typeface="Arial"/>
              </a:rPr>
              <a:t>	Konrad Schmidt		</a:t>
            </a:r>
            <a:r>
              <a:rPr lang="en-US" sz="800" b="0" strike="noStrike" spc="-1">
                <a:solidFill>
                  <a:schemeClr val="dk2"/>
                </a:solidFill>
                <a:latin typeface="Arial"/>
              </a:rPr>
              <a:t>Institute of Radiation Physics · Division of Nuclear Physics · konrad.schmidt@hzdr.de · www.hzdr.de</a:t>
            </a:r>
            <a:endParaRPr lang="en-US" sz="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fld id="{3D15C282-6F78-4F7A-9EB2-C32F3594EC4D}" type="slidenum">
              <a:rPr lang="en-GB" sz="800" b="0" strike="noStrike" spc="-1">
                <a:solidFill>
                  <a:schemeClr val="dk2"/>
                </a:solidFill>
                <a:latin typeface="Arial"/>
              </a:rPr>
              <a:t>‹#›</a:t>
            </a:fld>
            <a:r>
              <a:rPr lang="en-GB" sz="800" b="0" strike="noStrike" spc="-1">
                <a:solidFill>
                  <a:schemeClr val="dk2"/>
                </a:solidFill>
                <a:latin typeface="Arial"/>
              </a:rPr>
              <a:t>	February 1, 2024		</a:t>
            </a:r>
            <a:r>
              <a:rPr lang="en-US" sz="800" b="0" strike="noStrike" spc="-1">
                <a:solidFill>
                  <a:schemeClr val="dk2"/>
                </a:solidFill>
                <a:latin typeface="Arial"/>
              </a:rPr>
              <a:t>Scientific opportunities of experiments with gas targets at Felsenkeller</a:t>
            </a:r>
            <a:endParaRPr lang="en-US" sz="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7" name="Rechteck 17"/>
          <p:cNvSpPr/>
          <p:nvPr/>
        </p:nvSpPr>
        <p:spPr>
          <a:xfrm>
            <a:off x="8953560" y="5943600"/>
            <a:ext cx="3237840" cy="913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</a:endParaRPr>
          </a:p>
        </p:txBody>
      </p:sp>
      <p:sp>
        <p:nvSpPr>
          <p:cNvPr id="618" name="Rechteck 9"/>
          <p:cNvSpPr/>
          <p:nvPr/>
        </p:nvSpPr>
        <p:spPr>
          <a:xfrm>
            <a:off x="288000" y="1656000"/>
            <a:ext cx="7854480" cy="49132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288000" tIns="0" rIns="288000" bIns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</a:endParaRPr>
          </a:p>
        </p:txBody>
      </p:sp>
      <p:pic>
        <p:nvPicPr>
          <p:cNvPr id="619" name="Grafik 16"/>
          <p:cNvPicPr/>
          <p:nvPr/>
        </p:nvPicPr>
        <p:blipFill>
          <a:blip r:embed="rId17"/>
          <a:stretch/>
        </p:blipFill>
        <p:spPr>
          <a:xfrm>
            <a:off x="9273600" y="288000"/>
            <a:ext cx="2628360" cy="1079280"/>
          </a:xfrm>
          <a:prstGeom prst="rect">
            <a:avLst/>
          </a:prstGeom>
          <a:ln w="0">
            <a:noFill/>
          </a:ln>
        </p:spPr>
      </p:pic>
      <p:pic>
        <p:nvPicPr>
          <p:cNvPr id="620" name="Grafik 18"/>
          <p:cNvPicPr/>
          <p:nvPr/>
        </p:nvPicPr>
        <p:blipFill>
          <a:blip r:embed="rId18"/>
          <a:stretch/>
        </p:blipFill>
        <p:spPr>
          <a:xfrm>
            <a:off x="7833600" y="288000"/>
            <a:ext cx="1079280" cy="1079280"/>
          </a:xfrm>
          <a:prstGeom prst="rect">
            <a:avLst/>
          </a:prstGeom>
          <a:ln w="0">
            <a:noFill/>
          </a:ln>
        </p:spPr>
      </p:pic>
      <p:pic>
        <p:nvPicPr>
          <p:cNvPr id="621" name="Picture 4" descr="A picture containing text, sky, boat, sandy&#10;&#10;Description automatically generated"/>
          <p:cNvPicPr/>
          <p:nvPr/>
        </p:nvPicPr>
        <p:blipFill>
          <a:blip r:embed="rId19"/>
          <a:stretch/>
        </p:blipFill>
        <p:spPr>
          <a:xfrm>
            <a:off x="8431200" y="1656000"/>
            <a:ext cx="3473280" cy="4913280"/>
          </a:xfrm>
          <a:prstGeom prst="rect">
            <a:avLst/>
          </a:prstGeom>
          <a:ln w="0">
            <a:noFill/>
          </a:ln>
        </p:spPr>
      </p:pic>
      <p:pic>
        <p:nvPicPr>
          <p:cNvPr id="622" name="Picture 3" descr="Logo&#10;&#10;Description automatically generated"/>
          <p:cNvPicPr/>
          <p:nvPr/>
        </p:nvPicPr>
        <p:blipFill>
          <a:blip r:embed="rId16"/>
          <a:stretch/>
        </p:blipFill>
        <p:spPr>
          <a:xfrm>
            <a:off x="5903280" y="288000"/>
            <a:ext cx="1569600" cy="1079280"/>
          </a:xfrm>
          <a:prstGeom prst="rect">
            <a:avLst/>
          </a:prstGeom>
          <a:ln w="0">
            <a:noFill/>
          </a:ln>
        </p:spPr>
      </p:pic>
      <p:pic>
        <p:nvPicPr>
          <p:cNvPr id="623" name="Grafik 8"/>
          <p:cNvPicPr/>
          <p:nvPr/>
        </p:nvPicPr>
        <p:blipFill>
          <a:blip r:embed="rId20"/>
          <a:stretch/>
        </p:blipFill>
        <p:spPr>
          <a:xfrm>
            <a:off x="2340000" y="288000"/>
            <a:ext cx="1619280" cy="1079280"/>
          </a:xfrm>
          <a:prstGeom prst="rect">
            <a:avLst/>
          </a:prstGeom>
          <a:ln w="0">
            <a:noFill/>
          </a:ln>
        </p:spPr>
      </p:pic>
      <p:sp>
        <p:nvSpPr>
          <p:cNvPr id="624" name="Rectangle 2"/>
          <p:cNvSpPr/>
          <p:nvPr/>
        </p:nvSpPr>
        <p:spPr>
          <a:xfrm>
            <a:off x="4031280" y="288000"/>
            <a:ext cx="1511280" cy="1079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just" defTabSz="914400">
              <a:lnSpc>
                <a:spcPct val="100000"/>
              </a:lnSpc>
            </a:pPr>
            <a:r>
              <a:rPr lang="en-US" sz="1000" b="0" strike="noStrike" spc="-1">
                <a:solidFill>
                  <a:srgbClr val="1E5999"/>
                </a:solidFill>
                <a:latin typeface="Arial"/>
              </a:rPr>
              <a:t>This project has received funding from the European Union’s Horizon 2020 research and innovation programme under grant agreement No 101008324 (ChETEC-INFRA).</a:t>
            </a: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5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1400" cy="1432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6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1666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62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1666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62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1666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629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1666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6" name="Grafik 27"/>
          <p:cNvPicPr/>
          <p:nvPr/>
        </p:nvPicPr>
        <p:blipFill>
          <a:blip r:embed="rId14"/>
          <a:stretch/>
        </p:blipFill>
        <p:spPr>
          <a:xfrm>
            <a:off x="9288000" y="6282000"/>
            <a:ext cx="794880" cy="287280"/>
          </a:xfrm>
          <a:prstGeom prst="rect">
            <a:avLst/>
          </a:prstGeom>
          <a:ln w="0">
            <a:noFill/>
          </a:ln>
        </p:spPr>
      </p:pic>
      <p:pic>
        <p:nvPicPr>
          <p:cNvPr id="667" name="Grafik 28"/>
          <p:cNvPicPr/>
          <p:nvPr/>
        </p:nvPicPr>
        <p:blipFill>
          <a:blip r:embed="rId15"/>
          <a:stretch/>
        </p:blipFill>
        <p:spPr>
          <a:xfrm>
            <a:off x="10371600" y="6282000"/>
            <a:ext cx="1532160" cy="287280"/>
          </a:xfrm>
          <a:prstGeom prst="rect">
            <a:avLst/>
          </a:prstGeom>
          <a:ln w="0">
            <a:noFill/>
          </a:ln>
        </p:spPr>
      </p:pic>
      <p:sp>
        <p:nvSpPr>
          <p:cNvPr id="668" name="Rechteck 29"/>
          <p:cNvSpPr/>
          <p:nvPr/>
        </p:nvSpPr>
        <p:spPr>
          <a:xfrm>
            <a:off x="0" y="0"/>
            <a:ext cx="287280" cy="287280"/>
          </a:xfrm>
          <a:prstGeom prst="rect">
            <a:avLst/>
          </a:prstGeom>
          <a:solidFill>
            <a:srgbClr val="F07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</a:endParaRPr>
          </a:p>
        </p:txBody>
      </p:sp>
      <p:pic>
        <p:nvPicPr>
          <p:cNvPr id="669" name="Picture 6" descr="Logo&#10;&#10;Description automatically generated"/>
          <p:cNvPicPr/>
          <p:nvPr/>
        </p:nvPicPr>
        <p:blipFill>
          <a:blip r:embed="rId16"/>
          <a:stretch/>
        </p:blipFill>
        <p:spPr>
          <a:xfrm>
            <a:off x="8581320" y="6282000"/>
            <a:ext cx="417960" cy="287280"/>
          </a:xfrm>
          <a:prstGeom prst="rect">
            <a:avLst/>
          </a:prstGeom>
          <a:ln w="0">
            <a:noFill/>
          </a:ln>
        </p:spPr>
      </p:pic>
      <p:sp>
        <p:nvSpPr>
          <p:cNvPr id="670" name="TextBox 11"/>
          <p:cNvSpPr/>
          <p:nvPr/>
        </p:nvSpPr>
        <p:spPr>
          <a:xfrm>
            <a:off x="82080" y="6369120"/>
            <a:ext cx="75704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88000" tIns="-21600" rIns="0" bIns="266040" anchor="b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GB" sz="800" b="0" strike="noStrike" spc="-1">
                <a:solidFill>
                  <a:schemeClr val="dk2"/>
                </a:solidFill>
                <a:latin typeface="Arial"/>
              </a:rPr>
              <a:t>	Konrad Schmidt		</a:t>
            </a:r>
            <a:r>
              <a:rPr lang="en-US" sz="800" b="0" strike="noStrike" spc="-1">
                <a:solidFill>
                  <a:schemeClr val="dk2"/>
                </a:solidFill>
                <a:latin typeface="Arial"/>
              </a:rPr>
              <a:t>Institute of Radiation Physics · Division of Nuclear Physics · konrad.schmidt@hzdr.de · www.hzdr.de</a:t>
            </a:r>
            <a:endParaRPr lang="en-US" sz="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fld id="{D7E428DC-AC1C-453B-ADC3-F38CCE575E24}" type="slidenum">
              <a:rPr lang="en-GB" sz="800" b="0" strike="noStrike" spc="-1">
                <a:solidFill>
                  <a:schemeClr val="dk2"/>
                </a:solidFill>
                <a:latin typeface="Arial"/>
              </a:rPr>
              <a:t>‹#›</a:t>
            </a:fld>
            <a:r>
              <a:rPr lang="en-GB" sz="800" b="0" strike="noStrike" spc="-1">
                <a:solidFill>
                  <a:schemeClr val="dk2"/>
                </a:solidFill>
                <a:latin typeface="Arial"/>
              </a:rPr>
              <a:t>	February 1, 2024		</a:t>
            </a:r>
            <a:r>
              <a:rPr lang="en-US" sz="800" b="0" strike="noStrike" spc="-1">
                <a:solidFill>
                  <a:schemeClr val="dk2"/>
                </a:solidFill>
                <a:latin typeface="Arial"/>
              </a:rPr>
              <a:t>Scientific opportunities of experiments with gas targets at Felsenkeller</a:t>
            </a:r>
            <a:endParaRPr lang="en-US" sz="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1" name="Rechteck 17"/>
          <p:cNvSpPr/>
          <p:nvPr/>
        </p:nvSpPr>
        <p:spPr>
          <a:xfrm>
            <a:off x="8953560" y="5943600"/>
            <a:ext cx="3237840" cy="913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</a:endParaRPr>
          </a:p>
        </p:txBody>
      </p:sp>
      <p:sp>
        <p:nvSpPr>
          <p:cNvPr id="672" name="Rechteck 9"/>
          <p:cNvSpPr/>
          <p:nvPr/>
        </p:nvSpPr>
        <p:spPr>
          <a:xfrm>
            <a:off x="288000" y="1656000"/>
            <a:ext cx="7854480" cy="49132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288000" tIns="0" rIns="288000" bIns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</a:endParaRPr>
          </a:p>
        </p:txBody>
      </p:sp>
      <p:pic>
        <p:nvPicPr>
          <p:cNvPr id="673" name="Grafik 16"/>
          <p:cNvPicPr/>
          <p:nvPr/>
        </p:nvPicPr>
        <p:blipFill>
          <a:blip r:embed="rId17"/>
          <a:stretch/>
        </p:blipFill>
        <p:spPr>
          <a:xfrm>
            <a:off x="9273600" y="288000"/>
            <a:ext cx="2628360" cy="1079280"/>
          </a:xfrm>
          <a:prstGeom prst="rect">
            <a:avLst/>
          </a:prstGeom>
          <a:ln w="0">
            <a:noFill/>
          </a:ln>
        </p:spPr>
      </p:pic>
      <p:pic>
        <p:nvPicPr>
          <p:cNvPr id="674" name="Grafik 18"/>
          <p:cNvPicPr/>
          <p:nvPr/>
        </p:nvPicPr>
        <p:blipFill>
          <a:blip r:embed="rId18"/>
          <a:stretch/>
        </p:blipFill>
        <p:spPr>
          <a:xfrm>
            <a:off x="7833600" y="288000"/>
            <a:ext cx="1079280" cy="1079280"/>
          </a:xfrm>
          <a:prstGeom prst="rect">
            <a:avLst/>
          </a:prstGeom>
          <a:ln w="0">
            <a:noFill/>
          </a:ln>
        </p:spPr>
      </p:pic>
      <p:pic>
        <p:nvPicPr>
          <p:cNvPr id="675" name="Picture 4" descr="A picture containing text, sky, boat, sandy&#10;&#10;Description automatically generated"/>
          <p:cNvPicPr/>
          <p:nvPr/>
        </p:nvPicPr>
        <p:blipFill>
          <a:blip r:embed="rId19"/>
          <a:stretch/>
        </p:blipFill>
        <p:spPr>
          <a:xfrm>
            <a:off x="8431200" y="1656000"/>
            <a:ext cx="3473280" cy="4913280"/>
          </a:xfrm>
          <a:prstGeom prst="rect">
            <a:avLst/>
          </a:prstGeom>
          <a:ln w="0">
            <a:noFill/>
          </a:ln>
        </p:spPr>
      </p:pic>
      <p:pic>
        <p:nvPicPr>
          <p:cNvPr id="676" name="Picture 3" descr="Logo&#10;&#10;Description automatically generated"/>
          <p:cNvPicPr/>
          <p:nvPr/>
        </p:nvPicPr>
        <p:blipFill>
          <a:blip r:embed="rId16"/>
          <a:stretch/>
        </p:blipFill>
        <p:spPr>
          <a:xfrm>
            <a:off x="5903280" y="288000"/>
            <a:ext cx="1569600" cy="1079280"/>
          </a:xfrm>
          <a:prstGeom prst="rect">
            <a:avLst/>
          </a:prstGeom>
          <a:ln w="0">
            <a:noFill/>
          </a:ln>
        </p:spPr>
      </p:pic>
      <p:pic>
        <p:nvPicPr>
          <p:cNvPr id="677" name="Grafik 8"/>
          <p:cNvPicPr/>
          <p:nvPr/>
        </p:nvPicPr>
        <p:blipFill>
          <a:blip r:embed="rId20"/>
          <a:stretch/>
        </p:blipFill>
        <p:spPr>
          <a:xfrm>
            <a:off x="2340000" y="288000"/>
            <a:ext cx="1619280" cy="1079280"/>
          </a:xfrm>
          <a:prstGeom prst="rect">
            <a:avLst/>
          </a:prstGeom>
          <a:ln w="0">
            <a:noFill/>
          </a:ln>
        </p:spPr>
      </p:pic>
      <p:sp>
        <p:nvSpPr>
          <p:cNvPr id="678" name="Rectangle 2"/>
          <p:cNvSpPr/>
          <p:nvPr/>
        </p:nvSpPr>
        <p:spPr>
          <a:xfrm>
            <a:off x="4031280" y="288000"/>
            <a:ext cx="1511280" cy="1079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just" defTabSz="914400">
              <a:lnSpc>
                <a:spcPct val="100000"/>
              </a:lnSpc>
            </a:pPr>
            <a:r>
              <a:rPr lang="en-US" sz="1000" b="0" strike="noStrike" spc="-1">
                <a:solidFill>
                  <a:srgbClr val="1E5999"/>
                </a:solidFill>
                <a:latin typeface="Arial"/>
              </a:rPr>
              <a:t>This project has received funding from the European Union’s Horizon 2020 research and innovation programme under grant agreement No 101008324 (ChETEC-INFRA).</a:t>
            </a: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9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1400" cy="1432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68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268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2222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68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268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2222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68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268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2222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68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268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2222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68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268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2222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68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268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2222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2" name="Grafik 27"/>
          <p:cNvPicPr/>
          <p:nvPr/>
        </p:nvPicPr>
        <p:blipFill>
          <a:blip r:embed="rId14"/>
          <a:stretch/>
        </p:blipFill>
        <p:spPr>
          <a:xfrm>
            <a:off x="9288000" y="6282000"/>
            <a:ext cx="794880" cy="287280"/>
          </a:xfrm>
          <a:prstGeom prst="rect">
            <a:avLst/>
          </a:prstGeom>
          <a:ln w="0">
            <a:noFill/>
          </a:ln>
        </p:spPr>
      </p:pic>
      <p:pic>
        <p:nvPicPr>
          <p:cNvPr id="723" name="Grafik 28"/>
          <p:cNvPicPr/>
          <p:nvPr/>
        </p:nvPicPr>
        <p:blipFill>
          <a:blip r:embed="rId15"/>
          <a:stretch/>
        </p:blipFill>
        <p:spPr>
          <a:xfrm>
            <a:off x="10371600" y="6282000"/>
            <a:ext cx="1532160" cy="287280"/>
          </a:xfrm>
          <a:prstGeom prst="rect">
            <a:avLst/>
          </a:prstGeom>
          <a:ln w="0">
            <a:noFill/>
          </a:ln>
        </p:spPr>
      </p:pic>
      <p:sp>
        <p:nvSpPr>
          <p:cNvPr id="724" name="Rechteck 29"/>
          <p:cNvSpPr/>
          <p:nvPr/>
        </p:nvSpPr>
        <p:spPr>
          <a:xfrm>
            <a:off x="0" y="0"/>
            <a:ext cx="287280" cy="287280"/>
          </a:xfrm>
          <a:prstGeom prst="rect">
            <a:avLst/>
          </a:prstGeom>
          <a:solidFill>
            <a:srgbClr val="F07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</a:endParaRPr>
          </a:p>
        </p:txBody>
      </p:sp>
      <p:pic>
        <p:nvPicPr>
          <p:cNvPr id="725" name="Picture 6" descr="Logo&#10;&#10;Description automatically generated"/>
          <p:cNvPicPr/>
          <p:nvPr/>
        </p:nvPicPr>
        <p:blipFill>
          <a:blip r:embed="rId16"/>
          <a:stretch/>
        </p:blipFill>
        <p:spPr>
          <a:xfrm>
            <a:off x="8581320" y="6282000"/>
            <a:ext cx="417960" cy="287280"/>
          </a:xfrm>
          <a:prstGeom prst="rect">
            <a:avLst/>
          </a:prstGeom>
          <a:ln w="0">
            <a:noFill/>
          </a:ln>
        </p:spPr>
      </p:pic>
      <p:sp>
        <p:nvSpPr>
          <p:cNvPr id="726" name="TextBox 11"/>
          <p:cNvSpPr/>
          <p:nvPr/>
        </p:nvSpPr>
        <p:spPr>
          <a:xfrm>
            <a:off x="82080" y="6369120"/>
            <a:ext cx="75704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88000" tIns="-21600" rIns="0" bIns="266040" anchor="b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GB" sz="800" b="0" strike="noStrike" spc="-1">
                <a:solidFill>
                  <a:schemeClr val="dk2"/>
                </a:solidFill>
                <a:latin typeface="Arial"/>
              </a:rPr>
              <a:t>	Konrad Schmidt		</a:t>
            </a:r>
            <a:r>
              <a:rPr lang="en-US" sz="800" b="0" strike="noStrike" spc="-1">
                <a:solidFill>
                  <a:schemeClr val="dk2"/>
                </a:solidFill>
                <a:latin typeface="Arial"/>
              </a:rPr>
              <a:t>Institute of Radiation Physics · Division of Nuclear Physics · konrad.schmidt@hzdr.de · www.hzdr.de</a:t>
            </a:r>
            <a:endParaRPr lang="en-US" sz="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fld id="{4F0D97F5-50E6-4B63-B528-E30A8B1CDD47}" type="slidenum">
              <a:rPr lang="en-GB" sz="800" b="0" strike="noStrike" spc="-1">
                <a:solidFill>
                  <a:schemeClr val="dk2"/>
                </a:solidFill>
                <a:latin typeface="Arial"/>
              </a:rPr>
              <a:t>‹#›</a:t>
            </a:fld>
            <a:r>
              <a:rPr lang="en-GB" sz="800" b="0" strike="noStrike" spc="-1">
                <a:solidFill>
                  <a:schemeClr val="dk2"/>
                </a:solidFill>
                <a:latin typeface="Arial"/>
              </a:rPr>
              <a:t>	February 1, 2024		</a:t>
            </a:r>
            <a:r>
              <a:rPr lang="en-US" sz="800" b="0" strike="noStrike" spc="-1">
                <a:solidFill>
                  <a:schemeClr val="dk2"/>
                </a:solidFill>
                <a:latin typeface="Arial"/>
              </a:rPr>
              <a:t>Scientific opportunities of experiments with gas targets at Felsenkeller</a:t>
            </a:r>
            <a:endParaRPr lang="en-US" sz="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7" name="Rechteck 17"/>
          <p:cNvSpPr/>
          <p:nvPr/>
        </p:nvSpPr>
        <p:spPr>
          <a:xfrm>
            <a:off x="8953560" y="5943600"/>
            <a:ext cx="3237840" cy="913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</a:endParaRPr>
          </a:p>
        </p:txBody>
      </p:sp>
      <p:sp>
        <p:nvSpPr>
          <p:cNvPr id="728" name="Rechteck 9"/>
          <p:cNvSpPr/>
          <p:nvPr/>
        </p:nvSpPr>
        <p:spPr>
          <a:xfrm>
            <a:off x="288000" y="1656000"/>
            <a:ext cx="7854480" cy="49132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288000" tIns="0" rIns="288000" bIns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</a:endParaRPr>
          </a:p>
        </p:txBody>
      </p:sp>
      <p:pic>
        <p:nvPicPr>
          <p:cNvPr id="729" name="Grafik 16"/>
          <p:cNvPicPr/>
          <p:nvPr/>
        </p:nvPicPr>
        <p:blipFill>
          <a:blip r:embed="rId17"/>
          <a:stretch/>
        </p:blipFill>
        <p:spPr>
          <a:xfrm>
            <a:off x="9273600" y="288000"/>
            <a:ext cx="2628360" cy="1079280"/>
          </a:xfrm>
          <a:prstGeom prst="rect">
            <a:avLst/>
          </a:prstGeom>
          <a:ln w="0">
            <a:noFill/>
          </a:ln>
        </p:spPr>
      </p:pic>
      <p:pic>
        <p:nvPicPr>
          <p:cNvPr id="730" name="Grafik 18"/>
          <p:cNvPicPr/>
          <p:nvPr/>
        </p:nvPicPr>
        <p:blipFill>
          <a:blip r:embed="rId18"/>
          <a:stretch/>
        </p:blipFill>
        <p:spPr>
          <a:xfrm>
            <a:off x="7833600" y="288000"/>
            <a:ext cx="1079280" cy="1079280"/>
          </a:xfrm>
          <a:prstGeom prst="rect">
            <a:avLst/>
          </a:prstGeom>
          <a:ln w="0">
            <a:noFill/>
          </a:ln>
        </p:spPr>
      </p:pic>
      <p:pic>
        <p:nvPicPr>
          <p:cNvPr id="731" name="Picture 4" descr="A picture containing text, sky, boat, sandy&#10;&#10;Description automatically generated"/>
          <p:cNvPicPr/>
          <p:nvPr/>
        </p:nvPicPr>
        <p:blipFill>
          <a:blip r:embed="rId19"/>
          <a:stretch/>
        </p:blipFill>
        <p:spPr>
          <a:xfrm>
            <a:off x="8431200" y="1656000"/>
            <a:ext cx="3473280" cy="4913280"/>
          </a:xfrm>
          <a:prstGeom prst="rect">
            <a:avLst/>
          </a:prstGeom>
          <a:ln w="0">
            <a:noFill/>
          </a:ln>
        </p:spPr>
      </p:pic>
      <p:pic>
        <p:nvPicPr>
          <p:cNvPr id="732" name="Picture 3" descr="Logo&#10;&#10;Description automatically generated"/>
          <p:cNvPicPr/>
          <p:nvPr/>
        </p:nvPicPr>
        <p:blipFill>
          <a:blip r:embed="rId16"/>
          <a:stretch/>
        </p:blipFill>
        <p:spPr>
          <a:xfrm>
            <a:off x="5903280" y="288000"/>
            <a:ext cx="1569600" cy="1079280"/>
          </a:xfrm>
          <a:prstGeom prst="rect">
            <a:avLst/>
          </a:prstGeom>
          <a:ln w="0">
            <a:noFill/>
          </a:ln>
        </p:spPr>
      </p:pic>
      <p:pic>
        <p:nvPicPr>
          <p:cNvPr id="733" name="Grafik 8"/>
          <p:cNvPicPr/>
          <p:nvPr/>
        </p:nvPicPr>
        <p:blipFill>
          <a:blip r:embed="rId20"/>
          <a:stretch/>
        </p:blipFill>
        <p:spPr>
          <a:xfrm>
            <a:off x="2340000" y="288000"/>
            <a:ext cx="1619280" cy="1079280"/>
          </a:xfrm>
          <a:prstGeom prst="rect">
            <a:avLst/>
          </a:prstGeom>
          <a:ln w="0">
            <a:noFill/>
          </a:ln>
        </p:spPr>
      </p:pic>
      <p:sp>
        <p:nvSpPr>
          <p:cNvPr id="734" name="Rectangle 2"/>
          <p:cNvSpPr/>
          <p:nvPr/>
        </p:nvSpPr>
        <p:spPr>
          <a:xfrm>
            <a:off x="4031280" y="288000"/>
            <a:ext cx="1511280" cy="1079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just" defTabSz="914400">
              <a:lnSpc>
                <a:spcPct val="100000"/>
              </a:lnSpc>
            </a:pPr>
            <a:r>
              <a:rPr lang="en-US" sz="1000" b="0" strike="noStrike" spc="-1">
                <a:solidFill>
                  <a:srgbClr val="1E5999"/>
                </a:solidFill>
                <a:latin typeface="Arial"/>
              </a:rPr>
              <a:t>This project has received funding from the European Union’s Horizon 2020 research and innovation programme under grant agreement No 101008324 (ChETEC-INFRA).</a:t>
            </a: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1" name="Grafik 27"/>
          <p:cNvPicPr/>
          <p:nvPr/>
        </p:nvPicPr>
        <p:blipFill>
          <a:blip r:embed="rId14"/>
          <a:stretch/>
        </p:blipFill>
        <p:spPr>
          <a:xfrm>
            <a:off x="9288000" y="6282000"/>
            <a:ext cx="794880" cy="287280"/>
          </a:xfrm>
          <a:prstGeom prst="rect">
            <a:avLst/>
          </a:prstGeom>
          <a:ln w="0">
            <a:noFill/>
          </a:ln>
        </p:spPr>
      </p:pic>
      <p:pic>
        <p:nvPicPr>
          <p:cNvPr id="772" name="Grafik 28"/>
          <p:cNvPicPr/>
          <p:nvPr/>
        </p:nvPicPr>
        <p:blipFill>
          <a:blip r:embed="rId15"/>
          <a:stretch/>
        </p:blipFill>
        <p:spPr>
          <a:xfrm>
            <a:off x="10371600" y="6282000"/>
            <a:ext cx="1532160" cy="287280"/>
          </a:xfrm>
          <a:prstGeom prst="rect">
            <a:avLst/>
          </a:prstGeom>
          <a:ln w="0">
            <a:noFill/>
          </a:ln>
        </p:spPr>
      </p:pic>
      <p:sp>
        <p:nvSpPr>
          <p:cNvPr id="773" name="Rechteck 29"/>
          <p:cNvSpPr/>
          <p:nvPr/>
        </p:nvSpPr>
        <p:spPr>
          <a:xfrm>
            <a:off x="0" y="0"/>
            <a:ext cx="287280" cy="287280"/>
          </a:xfrm>
          <a:prstGeom prst="rect">
            <a:avLst/>
          </a:prstGeom>
          <a:solidFill>
            <a:srgbClr val="F07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</a:endParaRPr>
          </a:p>
        </p:txBody>
      </p:sp>
      <p:pic>
        <p:nvPicPr>
          <p:cNvPr id="774" name="Picture 6" descr="Logo&#10;&#10;Description automatically generated"/>
          <p:cNvPicPr/>
          <p:nvPr/>
        </p:nvPicPr>
        <p:blipFill>
          <a:blip r:embed="rId16"/>
          <a:stretch/>
        </p:blipFill>
        <p:spPr>
          <a:xfrm>
            <a:off x="8581320" y="6282000"/>
            <a:ext cx="417960" cy="287280"/>
          </a:xfrm>
          <a:prstGeom prst="rect">
            <a:avLst/>
          </a:prstGeom>
          <a:ln w="0">
            <a:noFill/>
          </a:ln>
        </p:spPr>
      </p:pic>
      <p:sp>
        <p:nvSpPr>
          <p:cNvPr id="775" name="TextBox 11"/>
          <p:cNvSpPr/>
          <p:nvPr/>
        </p:nvSpPr>
        <p:spPr>
          <a:xfrm>
            <a:off x="82080" y="6369120"/>
            <a:ext cx="75704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88000" tIns="-21600" rIns="0" bIns="266040" anchor="b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GB" sz="800" b="0" strike="noStrike" spc="-1">
                <a:solidFill>
                  <a:schemeClr val="dk2"/>
                </a:solidFill>
                <a:latin typeface="Arial"/>
              </a:rPr>
              <a:t>	Konrad Schmidt		</a:t>
            </a:r>
            <a:r>
              <a:rPr lang="en-US" sz="800" b="0" strike="noStrike" spc="-1">
                <a:solidFill>
                  <a:schemeClr val="dk2"/>
                </a:solidFill>
                <a:latin typeface="Arial"/>
              </a:rPr>
              <a:t>Institute of Radiation Physics · Division of Nuclear Physics · konrad.schmidt@hzdr.de · www.hzdr.de</a:t>
            </a:r>
            <a:endParaRPr lang="en-US" sz="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fld id="{95B86393-0249-4DE6-B3B2-DE3FE1DB3972}" type="slidenum">
              <a:rPr lang="en-GB" sz="800" b="0" strike="noStrike" spc="-1">
                <a:solidFill>
                  <a:schemeClr val="dk2"/>
                </a:solidFill>
                <a:latin typeface="Arial"/>
              </a:rPr>
              <a:t>‹#›</a:t>
            </a:fld>
            <a:r>
              <a:rPr lang="en-GB" sz="800" b="0" strike="noStrike" spc="-1">
                <a:solidFill>
                  <a:schemeClr val="dk2"/>
                </a:solidFill>
                <a:latin typeface="Arial"/>
              </a:rPr>
              <a:t>	February 1, 2024		</a:t>
            </a:r>
            <a:r>
              <a:rPr lang="en-US" sz="800" b="0" strike="noStrike" spc="-1">
                <a:solidFill>
                  <a:schemeClr val="dk2"/>
                </a:solidFill>
                <a:latin typeface="Arial"/>
              </a:rPr>
              <a:t>Scientific opportunities of experiments with gas targets at Felsenkeller</a:t>
            </a:r>
            <a:endParaRPr lang="en-US" sz="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6" name="Rechteck 17"/>
          <p:cNvSpPr/>
          <p:nvPr/>
        </p:nvSpPr>
        <p:spPr>
          <a:xfrm>
            <a:off x="8953560" y="5943600"/>
            <a:ext cx="3237840" cy="913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</a:endParaRPr>
          </a:p>
        </p:txBody>
      </p:sp>
      <p:sp>
        <p:nvSpPr>
          <p:cNvPr id="777" name="Rechteck 9"/>
          <p:cNvSpPr/>
          <p:nvPr/>
        </p:nvSpPr>
        <p:spPr>
          <a:xfrm>
            <a:off x="288000" y="1656000"/>
            <a:ext cx="7854480" cy="49132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288000" tIns="0" rIns="288000" bIns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</a:endParaRPr>
          </a:p>
        </p:txBody>
      </p:sp>
      <p:pic>
        <p:nvPicPr>
          <p:cNvPr id="778" name="Grafik 16"/>
          <p:cNvPicPr/>
          <p:nvPr/>
        </p:nvPicPr>
        <p:blipFill>
          <a:blip r:embed="rId17"/>
          <a:stretch/>
        </p:blipFill>
        <p:spPr>
          <a:xfrm>
            <a:off x="9273600" y="288000"/>
            <a:ext cx="2628360" cy="1079280"/>
          </a:xfrm>
          <a:prstGeom prst="rect">
            <a:avLst/>
          </a:prstGeom>
          <a:ln w="0">
            <a:noFill/>
          </a:ln>
        </p:spPr>
      </p:pic>
      <p:pic>
        <p:nvPicPr>
          <p:cNvPr id="779" name="Grafik 18"/>
          <p:cNvPicPr/>
          <p:nvPr/>
        </p:nvPicPr>
        <p:blipFill>
          <a:blip r:embed="rId18"/>
          <a:stretch/>
        </p:blipFill>
        <p:spPr>
          <a:xfrm>
            <a:off x="7833600" y="288000"/>
            <a:ext cx="1079280" cy="1079280"/>
          </a:xfrm>
          <a:prstGeom prst="rect">
            <a:avLst/>
          </a:prstGeom>
          <a:ln w="0">
            <a:noFill/>
          </a:ln>
        </p:spPr>
      </p:pic>
      <p:pic>
        <p:nvPicPr>
          <p:cNvPr id="780" name="Picture 4" descr="A picture containing text, sky, boat, sandy&#10;&#10;Description automatically generated"/>
          <p:cNvPicPr/>
          <p:nvPr/>
        </p:nvPicPr>
        <p:blipFill>
          <a:blip r:embed="rId19"/>
          <a:stretch/>
        </p:blipFill>
        <p:spPr>
          <a:xfrm>
            <a:off x="8431200" y="1656000"/>
            <a:ext cx="3473280" cy="4913280"/>
          </a:xfrm>
          <a:prstGeom prst="rect">
            <a:avLst/>
          </a:prstGeom>
          <a:ln w="0">
            <a:noFill/>
          </a:ln>
        </p:spPr>
      </p:pic>
      <p:pic>
        <p:nvPicPr>
          <p:cNvPr id="781" name="Picture 3" descr="Logo&#10;&#10;Description automatically generated"/>
          <p:cNvPicPr/>
          <p:nvPr/>
        </p:nvPicPr>
        <p:blipFill>
          <a:blip r:embed="rId16"/>
          <a:stretch/>
        </p:blipFill>
        <p:spPr>
          <a:xfrm>
            <a:off x="5903280" y="288000"/>
            <a:ext cx="1569600" cy="1079280"/>
          </a:xfrm>
          <a:prstGeom prst="rect">
            <a:avLst/>
          </a:prstGeom>
          <a:ln w="0">
            <a:noFill/>
          </a:ln>
        </p:spPr>
      </p:pic>
      <p:pic>
        <p:nvPicPr>
          <p:cNvPr id="782" name="Grafik 8"/>
          <p:cNvPicPr/>
          <p:nvPr/>
        </p:nvPicPr>
        <p:blipFill>
          <a:blip r:embed="rId20"/>
          <a:stretch/>
        </p:blipFill>
        <p:spPr>
          <a:xfrm>
            <a:off x="2340000" y="288000"/>
            <a:ext cx="1619280" cy="1079280"/>
          </a:xfrm>
          <a:prstGeom prst="rect">
            <a:avLst/>
          </a:prstGeom>
          <a:ln w="0">
            <a:noFill/>
          </a:ln>
        </p:spPr>
      </p:pic>
      <p:sp>
        <p:nvSpPr>
          <p:cNvPr id="783" name="Rectangle 2"/>
          <p:cNvSpPr/>
          <p:nvPr/>
        </p:nvSpPr>
        <p:spPr>
          <a:xfrm>
            <a:off x="4031280" y="288000"/>
            <a:ext cx="1511280" cy="1079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just" defTabSz="914400">
              <a:lnSpc>
                <a:spcPct val="100000"/>
              </a:lnSpc>
            </a:pPr>
            <a:r>
              <a:rPr lang="en-US" sz="1000" b="0" strike="noStrike" spc="-1">
                <a:solidFill>
                  <a:srgbClr val="1E5999"/>
                </a:solidFill>
                <a:latin typeface="Arial"/>
              </a:rPr>
              <a:t>This project has received funding from the European Union’s Horizon 2020 research and innovation programme under grant agreement No 101008324 (ChETEC-INFRA).</a:t>
            </a: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" name="Grafik 27"/>
          <p:cNvPicPr/>
          <p:nvPr/>
        </p:nvPicPr>
        <p:blipFill>
          <a:blip r:embed="rId14"/>
          <a:stretch/>
        </p:blipFill>
        <p:spPr>
          <a:xfrm>
            <a:off x="9288000" y="6282000"/>
            <a:ext cx="794880" cy="287280"/>
          </a:xfrm>
          <a:prstGeom prst="rect">
            <a:avLst/>
          </a:prstGeom>
          <a:ln w="0">
            <a:noFill/>
          </a:ln>
        </p:spPr>
      </p:pic>
      <p:pic>
        <p:nvPicPr>
          <p:cNvPr id="821" name="Grafik 28"/>
          <p:cNvPicPr/>
          <p:nvPr/>
        </p:nvPicPr>
        <p:blipFill>
          <a:blip r:embed="rId15"/>
          <a:stretch/>
        </p:blipFill>
        <p:spPr>
          <a:xfrm>
            <a:off x="10371600" y="6282000"/>
            <a:ext cx="1532160" cy="287280"/>
          </a:xfrm>
          <a:prstGeom prst="rect">
            <a:avLst/>
          </a:prstGeom>
          <a:ln w="0">
            <a:noFill/>
          </a:ln>
        </p:spPr>
      </p:pic>
      <p:sp>
        <p:nvSpPr>
          <p:cNvPr id="822" name="Rechteck 29"/>
          <p:cNvSpPr/>
          <p:nvPr/>
        </p:nvSpPr>
        <p:spPr>
          <a:xfrm>
            <a:off x="0" y="0"/>
            <a:ext cx="287280" cy="287280"/>
          </a:xfrm>
          <a:prstGeom prst="rect">
            <a:avLst/>
          </a:prstGeom>
          <a:solidFill>
            <a:srgbClr val="F07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</a:endParaRPr>
          </a:p>
        </p:txBody>
      </p:sp>
      <p:pic>
        <p:nvPicPr>
          <p:cNvPr id="823" name="Picture 6" descr="Logo&#10;&#10;Description automatically generated"/>
          <p:cNvPicPr/>
          <p:nvPr/>
        </p:nvPicPr>
        <p:blipFill>
          <a:blip r:embed="rId16"/>
          <a:stretch/>
        </p:blipFill>
        <p:spPr>
          <a:xfrm>
            <a:off x="8581320" y="6282000"/>
            <a:ext cx="417960" cy="287280"/>
          </a:xfrm>
          <a:prstGeom prst="rect">
            <a:avLst/>
          </a:prstGeom>
          <a:ln w="0">
            <a:noFill/>
          </a:ln>
        </p:spPr>
      </p:pic>
      <p:sp>
        <p:nvSpPr>
          <p:cNvPr id="824" name="TextBox 11"/>
          <p:cNvSpPr/>
          <p:nvPr/>
        </p:nvSpPr>
        <p:spPr>
          <a:xfrm>
            <a:off x="82080" y="6369120"/>
            <a:ext cx="75704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88000" tIns="-21600" rIns="0" bIns="266040" anchor="b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GB" sz="800" b="0" strike="noStrike" spc="-1">
                <a:solidFill>
                  <a:schemeClr val="dk2"/>
                </a:solidFill>
                <a:latin typeface="Arial"/>
              </a:rPr>
              <a:t>	Konrad Schmidt		</a:t>
            </a:r>
            <a:r>
              <a:rPr lang="en-US" sz="800" b="0" strike="noStrike" spc="-1">
                <a:solidFill>
                  <a:schemeClr val="dk2"/>
                </a:solidFill>
                <a:latin typeface="Arial"/>
              </a:rPr>
              <a:t>Institute of Radiation Physics · Division of Nuclear Physics · konrad.schmidt@hzdr.de · www.hzdr.de</a:t>
            </a:r>
            <a:endParaRPr lang="en-US" sz="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fld id="{4428CEC1-D91F-45E2-BF71-1B8CE58F0612}" type="slidenum">
              <a:rPr lang="en-GB" sz="800" b="0" strike="noStrike" spc="-1">
                <a:solidFill>
                  <a:schemeClr val="dk2"/>
                </a:solidFill>
                <a:latin typeface="Arial"/>
              </a:rPr>
              <a:t>‹#›</a:t>
            </a:fld>
            <a:r>
              <a:rPr lang="en-GB" sz="800" b="0" strike="noStrike" spc="-1">
                <a:solidFill>
                  <a:schemeClr val="dk2"/>
                </a:solidFill>
                <a:latin typeface="Arial"/>
              </a:rPr>
              <a:t>	February 1, 2024		</a:t>
            </a:r>
            <a:r>
              <a:rPr lang="en-US" sz="800" b="0" strike="noStrike" spc="-1">
                <a:solidFill>
                  <a:schemeClr val="dk2"/>
                </a:solidFill>
                <a:latin typeface="Arial"/>
              </a:rPr>
              <a:t>Scientific opportunities of experiments with gas targets at Felsenkeller</a:t>
            </a:r>
            <a:endParaRPr lang="en-US" sz="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5" name="Rechteck 17"/>
          <p:cNvSpPr/>
          <p:nvPr/>
        </p:nvSpPr>
        <p:spPr>
          <a:xfrm>
            <a:off x="8953560" y="5943600"/>
            <a:ext cx="3237840" cy="913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</a:endParaRPr>
          </a:p>
        </p:txBody>
      </p:sp>
      <p:sp>
        <p:nvSpPr>
          <p:cNvPr id="826" name="Rechteck 9"/>
          <p:cNvSpPr/>
          <p:nvPr/>
        </p:nvSpPr>
        <p:spPr>
          <a:xfrm>
            <a:off x="288000" y="1656000"/>
            <a:ext cx="7854480" cy="49132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288000" tIns="0" rIns="288000" bIns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</a:endParaRPr>
          </a:p>
        </p:txBody>
      </p:sp>
      <p:pic>
        <p:nvPicPr>
          <p:cNvPr id="827" name="Grafik 16"/>
          <p:cNvPicPr/>
          <p:nvPr/>
        </p:nvPicPr>
        <p:blipFill>
          <a:blip r:embed="rId17"/>
          <a:stretch/>
        </p:blipFill>
        <p:spPr>
          <a:xfrm>
            <a:off x="9273600" y="288000"/>
            <a:ext cx="2628360" cy="1079280"/>
          </a:xfrm>
          <a:prstGeom prst="rect">
            <a:avLst/>
          </a:prstGeom>
          <a:ln w="0">
            <a:noFill/>
          </a:ln>
        </p:spPr>
      </p:pic>
      <p:pic>
        <p:nvPicPr>
          <p:cNvPr id="828" name="Grafik 18"/>
          <p:cNvPicPr/>
          <p:nvPr/>
        </p:nvPicPr>
        <p:blipFill>
          <a:blip r:embed="rId18"/>
          <a:stretch/>
        </p:blipFill>
        <p:spPr>
          <a:xfrm>
            <a:off x="7833600" y="288000"/>
            <a:ext cx="1079280" cy="1079280"/>
          </a:xfrm>
          <a:prstGeom prst="rect">
            <a:avLst/>
          </a:prstGeom>
          <a:ln w="0">
            <a:noFill/>
          </a:ln>
        </p:spPr>
      </p:pic>
      <p:pic>
        <p:nvPicPr>
          <p:cNvPr id="829" name="Picture 4" descr="A picture containing text, sky, boat, sandy&#10;&#10;Description automatically generated"/>
          <p:cNvPicPr/>
          <p:nvPr/>
        </p:nvPicPr>
        <p:blipFill>
          <a:blip r:embed="rId19"/>
          <a:stretch/>
        </p:blipFill>
        <p:spPr>
          <a:xfrm>
            <a:off x="8431200" y="1656000"/>
            <a:ext cx="3473280" cy="4913280"/>
          </a:xfrm>
          <a:prstGeom prst="rect">
            <a:avLst/>
          </a:prstGeom>
          <a:ln w="0">
            <a:noFill/>
          </a:ln>
        </p:spPr>
      </p:pic>
      <p:pic>
        <p:nvPicPr>
          <p:cNvPr id="830" name="Picture 3" descr="Logo&#10;&#10;Description automatically generated"/>
          <p:cNvPicPr/>
          <p:nvPr/>
        </p:nvPicPr>
        <p:blipFill>
          <a:blip r:embed="rId16"/>
          <a:stretch/>
        </p:blipFill>
        <p:spPr>
          <a:xfrm>
            <a:off x="5903280" y="288000"/>
            <a:ext cx="1569600" cy="1079280"/>
          </a:xfrm>
          <a:prstGeom prst="rect">
            <a:avLst/>
          </a:prstGeom>
          <a:ln w="0">
            <a:noFill/>
          </a:ln>
        </p:spPr>
      </p:pic>
      <p:pic>
        <p:nvPicPr>
          <p:cNvPr id="831" name="Grafik 8"/>
          <p:cNvPicPr/>
          <p:nvPr/>
        </p:nvPicPr>
        <p:blipFill>
          <a:blip r:embed="rId20"/>
          <a:stretch/>
        </p:blipFill>
        <p:spPr>
          <a:xfrm>
            <a:off x="2340000" y="288000"/>
            <a:ext cx="1619280" cy="1079280"/>
          </a:xfrm>
          <a:prstGeom prst="rect">
            <a:avLst/>
          </a:prstGeom>
          <a:ln w="0">
            <a:noFill/>
          </a:ln>
        </p:spPr>
      </p:pic>
      <p:sp>
        <p:nvSpPr>
          <p:cNvPr id="832" name="Rectangle 2"/>
          <p:cNvSpPr/>
          <p:nvPr/>
        </p:nvSpPr>
        <p:spPr>
          <a:xfrm>
            <a:off x="4031280" y="288000"/>
            <a:ext cx="1511280" cy="1079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just" defTabSz="914400">
              <a:lnSpc>
                <a:spcPct val="100000"/>
              </a:lnSpc>
            </a:pPr>
            <a:r>
              <a:rPr lang="en-US" sz="1000" b="0" strike="noStrike" spc="-1">
                <a:solidFill>
                  <a:srgbClr val="1E5999"/>
                </a:solidFill>
                <a:latin typeface="Arial"/>
              </a:rPr>
              <a:t>This project has received funding from the European Union’s Horizon 2020 research and innovation programme under grant agreement No 101008324 (ChETEC-INFRA).</a:t>
            </a: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9" name="Grafik 27"/>
          <p:cNvPicPr/>
          <p:nvPr/>
        </p:nvPicPr>
        <p:blipFill>
          <a:blip r:embed="rId14"/>
          <a:stretch/>
        </p:blipFill>
        <p:spPr>
          <a:xfrm>
            <a:off x="9288000" y="6282000"/>
            <a:ext cx="794880" cy="287280"/>
          </a:xfrm>
          <a:prstGeom prst="rect">
            <a:avLst/>
          </a:prstGeom>
          <a:ln w="0">
            <a:noFill/>
          </a:ln>
        </p:spPr>
      </p:pic>
      <p:pic>
        <p:nvPicPr>
          <p:cNvPr id="870" name="Grafik 28"/>
          <p:cNvPicPr/>
          <p:nvPr/>
        </p:nvPicPr>
        <p:blipFill>
          <a:blip r:embed="rId15"/>
          <a:stretch/>
        </p:blipFill>
        <p:spPr>
          <a:xfrm>
            <a:off x="10371600" y="6282000"/>
            <a:ext cx="1532160" cy="287280"/>
          </a:xfrm>
          <a:prstGeom prst="rect">
            <a:avLst/>
          </a:prstGeom>
          <a:ln w="0">
            <a:noFill/>
          </a:ln>
        </p:spPr>
      </p:pic>
      <p:sp>
        <p:nvSpPr>
          <p:cNvPr id="871" name="Rechteck 29"/>
          <p:cNvSpPr/>
          <p:nvPr/>
        </p:nvSpPr>
        <p:spPr>
          <a:xfrm>
            <a:off x="0" y="0"/>
            <a:ext cx="287280" cy="287280"/>
          </a:xfrm>
          <a:prstGeom prst="rect">
            <a:avLst/>
          </a:prstGeom>
          <a:solidFill>
            <a:srgbClr val="F07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</a:endParaRPr>
          </a:p>
        </p:txBody>
      </p:sp>
      <p:pic>
        <p:nvPicPr>
          <p:cNvPr id="872" name="Picture 6" descr="Logo&#10;&#10;Description automatically generated"/>
          <p:cNvPicPr/>
          <p:nvPr/>
        </p:nvPicPr>
        <p:blipFill>
          <a:blip r:embed="rId16"/>
          <a:stretch/>
        </p:blipFill>
        <p:spPr>
          <a:xfrm>
            <a:off x="8581320" y="6282000"/>
            <a:ext cx="417960" cy="287280"/>
          </a:xfrm>
          <a:prstGeom prst="rect">
            <a:avLst/>
          </a:prstGeom>
          <a:ln w="0">
            <a:noFill/>
          </a:ln>
        </p:spPr>
      </p:pic>
      <p:sp>
        <p:nvSpPr>
          <p:cNvPr id="873" name="TextBox 11"/>
          <p:cNvSpPr/>
          <p:nvPr/>
        </p:nvSpPr>
        <p:spPr>
          <a:xfrm>
            <a:off x="82080" y="6369120"/>
            <a:ext cx="75704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88000" tIns="-21600" rIns="0" bIns="266040" anchor="b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GB" sz="800" b="0" strike="noStrike" spc="-1">
                <a:solidFill>
                  <a:schemeClr val="dk2"/>
                </a:solidFill>
                <a:latin typeface="Arial"/>
              </a:rPr>
              <a:t>	Konrad Schmidt		</a:t>
            </a:r>
            <a:r>
              <a:rPr lang="en-US" sz="800" b="0" strike="noStrike" spc="-1">
                <a:solidFill>
                  <a:schemeClr val="dk2"/>
                </a:solidFill>
                <a:latin typeface="Arial"/>
              </a:rPr>
              <a:t>Institute of Radiation Physics · Division of Nuclear Physics · konrad.schmidt@hzdr.de · www.hzdr.de</a:t>
            </a:r>
            <a:endParaRPr lang="en-US" sz="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fld id="{94EDC3C9-2C03-4814-A57F-01E7E1776D65}" type="slidenum">
              <a:rPr lang="en-GB" sz="800" b="0" strike="noStrike" spc="-1">
                <a:solidFill>
                  <a:schemeClr val="dk2"/>
                </a:solidFill>
                <a:latin typeface="Arial"/>
              </a:rPr>
              <a:t>‹#›</a:t>
            </a:fld>
            <a:r>
              <a:rPr lang="en-GB" sz="800" b="0" strike="noStrike" spc="-1">
                <a:solidFill>
                  <a:schemeClr val="dk2"/>
                </a:solidFill>
                <a:latin typeface="Arial"/>
              </a:rPr>
              <a:t>	February 1, 2024		</a:t>
            </a:r>
            <a:r>
              <a:rPr lang="en-US" sz="800" b="0" strike="noStrike" spc="-1">
                <a:solidFill>
                  <a:schemeClr val="dk2"/>
                </a:solidFill>
                <a:latin typeface="Arial"/>
              </a:rPr>
              <a:t>Scientific opportunities of experiments with gas targets at Felsenkeller</a:t>
            </a:r>
            <a:endParaRPr lang="en-US" sz="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4" name="Rechteck 17"/>
          <p:cNvSpPr/>
          <p:nvPr/>
        </p:nvSpPr>
        <p:spPr>
          <a:xfrm>
            <a:off x="8953560" y="5943600"/>
            <a:ext cx="3237840" cy="913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</a:endParaRPr>
          </a:p>
        </p:txBody>
      </p:sp>
      <p:sp>
        <p:nvSpPr>
          <p:cNvPr id="875" name="Rechteck 9"/>
          <p:cNvSpPr/>
          <p:nvPr/>
        </p:nvSpPr>
        <p:spPr>
          <a:xfrm>
            <a:off x="288000" y="1656000"/>
            <a:ext cx="7854480" cy="49132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288000" tIns="0" rIns="288000" bIns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</a:endParaRPr>
          </a:p>
        </p:txBody>
      </p:sp>
      <p:pic>
        <p:nvPicPr>
          <p:cNvPr id="876" name="Grafik 16"/>
          <p:cNvPicPr/>
          <p:nvPr/>
        </p:nvPicPr>
        <p:blipFill>
          <a:blip r:embed="rId17"/>
          <a:stretch/>
        </p:blipFill>
        <p:spPr>
          <a:xfrm>
            <a:off x="9273600" y="288000"/>
            <a:ext cx="2628360" cy="1079280"/>
          </a:xfrm>
          <a:prstGeom prst="rect">
            <a:avLst/>
          </a:prstGeom>
          <a:ln w="0">
            <a:noFill/>
          </a:ln>
        </p:spPr>
      </p:pic>
      <p:pic>
        <p:nvPicPr>
          <p:cNvPr id="877" name="Grafik 18"/>
          <p:cNvPicPr/>
          <p:nvPr/>
        </p:nvPicPr>
        <p:blipFill>
          <a:blip r:embed="rId18"/>
          <a:stretch/>
        </p:blipFill>
        <p:spPr>
          <a:xfrm>
            <a:off x="7833600" y="288000"/>
            <a:ext cx="1079280" cy="1079280"/>
          </a:xfrm>
          <a:prstGeom prst="rect">
            <a:avLst/>
          </a:prstGeom>
          <a:ln w="0">
            <a:noFill/>
          </a:ln>
        </p:spPr>
      </p:pic>
      <p:pic>
        <p:nvPicPr>
          <p:cNvPr id="878" name="Picture 4" descr="A picture containing text, sky, boat, sandy&#10;&#10;Description automatically generated"/>
          <p:cNvPicPr/>
          <p:nvPr/>
        </p:nvPicPr>
        <p:blipFill>
          <a:blip r:embed="rId19"/>
          <a:stretch/>
        </p:blipFill>
        <p:spPr>
          <a:xfrm>
            <a:off x="8431200" y="1656000"/>
            <a:ext cx="3473280" cy="4913280"/>
          </a:xfrm>
          <a:prstGeom prst="rect">
            <a:avLst/>
          </a:prstGeom>
          <a:ln w="0">
            <a:noFill/>
          </a:ln>
        </p:spPr>
      </p:pic>
      <p:pic>
        <p:nvPicPr>
          <p:cNvPr id="879" name="Picture 3" descr="Logo&#10;&#10;Description automatically generated"/>
          <p:cNvPicPr/>
          <p:nvPr/>
        </p:nvPicPr>
        <p:blipFill>
          <a:blip r:embed="rId16"/>
          <a:stretch/>
        </p:blipFill>
        <p:spPr>
          <a:xfrm>
            <a:off x="5903280" y="288000"/>
            <a:ext cx="1569600" cy="1079280"/>
          </a:xfrm>
          <a:prstGeom prst="rect">
            <a:avLst/>
          </a:prstGeom>
          <a:ln w="0">
            <a:noFill/>
          </a:ln>
        </p:spPr>
      </p:pic>
      <p:pic>
        <p:nvPicPr>
          <p:cNvPr id="880" name="Grafik 8"/>
          <p:cNvPicPr/>
          <p:nvPr/>
        </p:nvPicPr>
        <p:blipFill>
          <a:blip r:embed="rId20"/>
          <a:stretch/>
        </p:blipFill>
        <p:spPr>
          <a:xfrm>
            <a:off x="2340000" y="288000"/>
            <a:ext cx="1619280" cy="1079280"/>
          </a:xfrm>
          <a:prstGeom prst="rect">
            <a:avLst/>
          </a:prstGeom>
          <a:ln w="0">
            <a:noFill/>
          </a:ln>
        </p:spPr>
      </p:pic>
      <p:sp>
        <p:nvSpPr>
          <p:cNvPr id="881" name="Rectangle 2"/>
          <p:cNvSpPr/>
          <p:nvPr/>
        </p:nvSpPr>
        <p:spPr>
          <a:xfrm>
            <a:off x="4031280" y="288000"/>
            <a:ext cx="1511280" cy="1079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just" defTabSz="914400">
              <a:lnSpc>
                <a:spcPct val="100000"/>
              </a:lnSpc>
            </a:pPr>
            <a:r>
              <a:rPr lang="en-US" sz="1000" b="0" strike="noStrike" spc="-1">
                <a:solidFill>
                  <a:srgbClr val="1E5999"/>
                </a:solidFill>
                <a:latin typeface="Arial"/>
              </a:rPr>
              <a:t>This project has received funding from the European Union’s Horizon 2020 research and innovation programme under grant agreement No 101008324 (ChETEC-INFRA).</a:t>
            </a: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8" name="Grafik 27"/>
          <p:cNvPicPr/>
          <p:nvPr/>
        </p:nvPicPr>
        <p:blipFill>
          <a:blip r:embed="rId14"/>
          <a:stretch/>
        </p:blipFill>
        <p:spPr>
          <a:xfrm>
            <a:off x="9288000" y="6282000"/>
            <a:ext cx="794880" cy="287280"/>
          </a:xfrm>
          <a:prstGeom prst="rect">
            <a:avLst/>
          </a:prstGeom>
          <a:ln w="0">
            <a:noFill/>
          </a:ln>
        </p:spPr>
      </p:pic>
      <p:pic>
        <p:nvPicPr>
          <p:cNvPr id="919" name="Grafik 28"/>
          <p:cNvPicPr/>
          <p:nvPr/>
        </p:nvPicPr>
        <p:blipFill>
          <a:blip r:embed="rId15"/>
          <a:stretch/>
        </p:blipFill>
        <p:spPr>
          <a:xfrm>
            <a:off x="10371600" y="6282000"/>
            <a:ext cx="1532160" cy="287280"/>
          </a:xfrm>
          <a:prstGeom prst="rect">
            <a:avLst/>
          </a:prstGeom>
          <a:ln w="0">
            <a:noFill/>
          </a:ln>
        </p:spPr>
      </p:pic>
      <p:sp>
        <p:nvSpPr>
          <p:cNvPr id="920" name="Rechteck 29"/>
          <p:cNvSpPr/>
          <p:nvPr/>
        </p:nvSpPr>
        <p:spPr>
          <a:xfrm>
            <a:off x="0" y="0"/>
            <a:ext cx="287280" cy="287280"/>
          </a:xfrm>
          <a:prstGeom prst="rect">
            <a:avLst/>
          </a:prstGeom>
          <a:solidFill>
            <a:srgbClr val="F07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</a:endParaRPr>
          </a:p>
        </p:txBody>
      </p:sp>
      <p:pic>
        <p:nvPicPr>
          <p:cNvPr id="921" name="Picture 6" descr="Logo&#10;&#10;Description automatically generated"/>
          <p:cNvPicPr/>
          <p:nvPr/>
        </p:nvPicPr>
        <p:blipFill>
          <a:blip r:embed="rId16"/>
          <a:stretch/>
        </p:blipFill>
        <p:spPr>
          <a:xfrm>
            <a:off x="8581320" y="6282000"/>
            <a:ext cx="417960" cy="287280"/>
          </a:xfrm>
          <a:prstGeom prst="rect">
            <a:avLst/>
          </a:prstGeom>
          <a:ln w="0">
            <a:noFill/>
          </a:ln>
        </p:spPr>
      </p:pic>
      <p:sp>
        <p:nvSpPr>
          <p:cNvPr id="922" name="TextBox 11"/>
          <p:cNvSpPr/>
          <p:nvPr/>
        </p:nvSpPr>
        <p:spPr>
          <a:xfrm>
            <a:off x="82080" y="6369120"/>
            <a:ext cx="75704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88000" tIns="-21600" rIns="0" bIns="266040" anchor="b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GB" sz="800" b="0" strike="noStrike" spc="-1">
                <a:solidFill>
                  <a:schemeClr val="dk2"/>
                </a:solidFill>
                <a:latin typeface="Arial"/>
              </a:rPr>
              <a:t>	Konrad Schmidt		</a:t>
            </a:r>
            <a:r>
              <a:rPr lang="en-US" sz="800" b="0" strike="noStrike" spc="-1">
                <a:solidFill>
                  <a:schemeClr val="dk2"/>
                </a:solidFill>
                <a:latin typeface="Arial"/>
              </a:rPr>
              <a:t>Institute of Radiation Physics · Division of Nuclear Physics · konrad.schmidt@hzdr.de · www.hzdr.de</a:t>
            </a:r>
            <a:endParaRPr lang="en-US" sz="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fld id="{BB91C3BA-5690-477B-91B5-E342A57BA17D}" type="slidenum">
              <a:rPr lang="en-GB" sz="800" b="0" strike="noStrike" spc="-1">
                <a:solidFill>
                  <a:schemeClr val="dk2"/>
                </a:solidFill>
                <a:latin typeface="Arial"/>
              </a:rPr>
              <a:t>‹#›</a:t>
            </a:fld>
            <a:r>
              <a:rPr lang="en-GB" sz="800" b="0" strike="noStrike" spc="-1">
                <a:solidFill>
                  <a:schemeClr val="dk2"/>
                </a:solidFill>
                <a:latin typeface="Arial"/>
              </a:rPr>
              <a:t>	February 1, 2024		</a:t>
            </a:r>
            <a:r>
              <a:rPr lang="en-US" sz="800" b="0" strike="noStrike" spc="-1">
                <a:solidFill>
                  <a:schemeClr val="dk2"/>
                </a:solidFill>
                <a:latin typeface="Arial"/>
              </a:rPr>
              <a:t>Scientific opportunities of experiments with gas targets at Felsenkeller</a:t>
            </a:r>
            <a:endParaRPr lang="en-US" sz="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3" name="Rechteck 17"/>
          <p:cNvSpPr/>
          <p:nvPr/>
        </p:nvSpPr>
        <p:spPr>
          <a:xfrm>
            <a:off x="8953560" y="5943600"/>
            <a:ext cx="3237840" cy="913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</a:endParaRPr>
          </a:p>
        </p:txBody>
      </p:sp>
      <p:sp>
        <p:nvSpPr>
          <p:cNvPr id="924" name="Rechteck 9"/>
          <p:cNvSpPr/>
          <p:nvPr/>
        </p:nvSpPr>
        <p:spPr>
          <a:xfrm>
            <a:off x="288000" y="1656000"/>
            <a:ext cx="7854480" cy="49132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288000" tIns="0" rIns="288000" bIns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</a:endParaRPr>
          </a:p>
        </p:txBody>
      </p:sp>
      <p:pic>
        <p:nvPicPr>
          <p:cNvPr id="925" name="Grafik 16"/>
          <p:cNvPicPr/>
          <p:nvPr/>
        </p:nvPicPr>
        <p:blipFill>
          <a:blip r:embed="rId17"/>
          <a:stretch/>
        </p:blipFill>
        <p:spPr>
          <a:xfrm>
            <a:off x="9273600" y="288000"/>
            <a:ext cx="2628360" cy="1079280"/>
          </a:xfrm>
          <a:prstGeom prst="rect">
            <a:avLst/>
          </a:prstGeom>
          <a:ln w="0">
            <a:noFill/>
          </a:ln>
        </p:spPr>
      </p:pic>
      <p:pic>
        <p:nvPicPr>
          <p:cNvPr id="926" name="Grafik 18"/>
          <p:cNvPicPr/>
          <p:nvPr/>
        </p:nvPicPr>
        <p:blipFill>
          <a:blip r:embed="rId18"/>
          <a:stretch/>
        </p:blipFill>
        <p:spPr>
          <a:xfrm>
            <a:off x="7833600" y="288000"/>
            <a:ext cx="1079280" cy="1079280"/>
          </a:xfrm>
          <a:prstGeom prst="rect">
            <a:avLst/>
          </a:prstGeom>
          <a:ln w="0">
            <a:noFill/>
          </a:ln>
        </p:spPr>
      </p:pic>
      <p:pic>
        <p:nvPicPr>
          <p:cNvPr id="927" name="Picture 4" descr="A picture containing text, sky, boat, sandy&#10;&#10;Description automatically generated"/>
          <p:cNvPicPr/>
          <p:nvPr/>
        </p:nvPicPr>
        <p:blipFill>
          <a:blip r:embed="rId19"/>
          <a:stretch/>
        </p:blipFill>
        <p:spPr>
          <a:xfrm>
            <a:off x="8431200" y="1656000"/>
            <a:ext cx="3473280" cy="4913280"/>
          </a:xfrm>
          <a:prstGeom prst="rect">
            <a:avLst/>
          </a:prstGeom>
          <a:ln w="0">
            <a:noFill/>
          </a:ln>
        </p:spPr>
      </p:pic>
      <p:pic>
        <p:nvPicPr>
          <p:cNvPr id="928" name="Picture 3" descr="Logo&#10;&#10;Description automatically generated"/>
          <p:cNvPicPr/>
          <p:nvPr/>
        </p:nvPicPr>
        <p:blipFill>
          <a:blip r:embed="rId16"/>
          <a:stretch/>
        </p:blipFill>
        <p:spPr>
          <a:xfrm>
            <a:off x="5903280" y="288000"/>
            <a:ext cx="1569600" cy="1079280"/>
          </a:xfrm>
          <a:prstGeom prst="rect">
            <a:avLst/>
          </a:prstGeom>
          <a:ln w="0">
            <a:noFill/>
          </a:ln>
        </p:spPr>
      </p:pic>
      <p:pic>
        <p:nvPicPr>
          <p:cNvPr id="929" name="Grafik 8"/>
          <p:cNvPicPr/>
          <p:nvPr/>
        </p:nvPicPr>
        <p:blipFill>
          <a:blip r:embed="rId20"/>
          <a:stretch/>
        </p:blipFill>
        <p:spPr>
          <a:xfrm>
            <a:off x="2340000" y="288000"/>
            <a:ext cx="1619280" cy="1079280"/>
          </a:xfrm>
          <a:prstGeom prst="rect">
            <a:avLst/>
          </a:prstGeom>
          <a:ln w="0">
            <a:noFill/>
          </a:ln>
        </p:spPr>
      </p:pic>
      <p:sp>
        <p:nvSpPr>
          <p:cNvPr id="930" name="Rectangle 2"/>
          <p:cNvSpPr/>
          <p:nvPr/>
        </p:nvSpPr>
        <p:spPr>
          <a:xfrm>
            <a:off x="4031280" y="288000"/>
            <a:ext cx="1511280" cy="1079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just" defTabSz="914400">
              <a:lnSpc>
                <a:spcPct val="100000"/>
              </a:lnSpc>
            </a:pPr>
            <a:r>
              <a:rPr lang="en-US" sz="1000" b="0" strike="noStrike" spc="-1">
                <a:solidFill>
                  <a:srgbClr val="1E5999"/>
                </a:solidFill>
                <a:latin typeface="Arial"/>
              </a:rPr>
              <a:t>This project has received funding from the European Union’s Horizon 2020 research and innovation programme under grant agreement No 101008324 (ChETEC-INFRA).</a:t>
            </a: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rafik 27"/>
          <p:cNvPicPr/>
          <p:nvPr/>
        </p:nvPicPr>
        <p:blipFill>
          <a:blip r:embed="rId14"/>
          <a:stretch/>
        </p:blipFill>
        <p:spPr>
          <a:xfrm>
            <a:off x="9288000" y="6282000"/>
            <a:ext cx="794880" cy="287280"/>
          </a:xfrm>
          <a:prstGeom prst="rect">
            <a:avLst/>
          </a:prstGeom>
          <a:ln w="0">
            <a:noFill/>
          </a:ln>
        </p:spPr>
      </p:pic>
      <p:pic>
        <p:nvPicPr>
          <p:cNvPr id="50" name="Grafik 28"/>
          <p:cNvPicPr/>
          <p:nvPr/>
        </p:nvPicPr>
        <p:blipFill>
          <a:blip r:embed="rId15"/>
          <a:stretch/>
        </p:blipFill>
        <p:spPr>
          <a:xfrm>
            <a:off x="10371600" y="6282000"/>
            <a:ext cx="1532160" cy="287280"/>
          </a:xfrm>
          <a:prstGeom prst="rect">
            <a:avLst/>
          </a:prstGeom>
          <a:ln w="0">
            <a:noFill/>
          </a:ln>
        </p:spPr>
      </p:pic>
      <p:sp>
        <p:nvSpPr>
          <p:cNvPr id="51" name="Rechteck 29"/>
          <p:cNvSpPr/>
          <p:nvPr/>
        </p:nvSpPr>
        <p:spPr>
          <a:xfrm>
            <a:off x="0" y="0"/>
            <a:ext cx="287280" cy="287280"/>
          </a:xfrm>
          <a:prstGeom prst="rect">
            <a:avLst/>
          </a:prstGeom>
          <a:solidFill>
            <a:srgbClr val="F07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</a:endParaRPr>
          </a:p>
        </p:txBody>
      </p:sp>
      <p:pic>
        <p:nvPicPr>
          <p:cNvPr id="52" name="Picture 6" descr="Logo&#10;&#10;Description automatically generated"/>
          <p:cNvPicPr/>
          <p:nvPr/>
        </p:nvPicPr>
        <p:blipFill>
          <a:blip r:embed="rId16"/>
          <a:stretch/>
        </p:blipFill>
        <p:spPr>
          <a:xfrm>
            <a:off x="8581320" y="6282000"/>
            <a:ext cx="417960" cy="287280"/>
          </a:xfrm>
          <a:prstGeom prst="rect">
            <a:avLst/>
          </a:prstGeom>
          <a:ln w="0">
            <a:noFill/>
          </a:ln>
        </p:spPr>
      </p:pic>
      <p:sp>
        <p:nvSpPr>
          <p:cNvPr id="53" name="TextBox 11"/>
          <p:cNvSpPr/>
          <p:nvPr/>
        </p:nvSpPr>
        <p:spPr>
          <a:xfrm>
            <a:off x="82080" y="6369120"/>
            <a:ext cx="75704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88000" tIns="-21600" rIns="0" bIns="266040" anchor="b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GB" sz="800" b="0" strike="noStrike" spc="-1">
                <a:solidFill>
                  <a:schemeClr val="dk2"/>
                </a:solidFill>
                <a:latin typeface="Arial"/>
              </a:rPr>
              <a:t>	Konrad Schmidt		</a:t>
            </a:r>
            <a:r>
              <a:rPr lang="en-US" sz="800" b="0" strike="noStrike" spc="-1">
                <a:solidFill>
                  <a:schemeClr val="dk2"/>
                </a:solidFill>
                <a:latin typeface="Arial"/>
              </a:rPr>
              <a:t>Institute of Radiation Physics · Division of Nuclear Physics · konrad.schmidt@hzdr.de · www.hzdr.de</a:t>
            </a:r>
            <a:endParaRPr lang="en-US" sz="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fld id="{DA5CEADC-6B10-46DF-8176-D17C9BF2D2A1}" type="slidenum">
              <a:rPr lang="en-GB" sz="800" b="0" strike="noStrike" spc="-1">
                <a:solidFill>
                  <a:schemeClr val="dk2"/>
                </a:solidFill>
                <a:latin typeface="Arial"/>
              </a:rPr>
              <a:t>‹#›</a:t>
            </a:fld>
            <a:r>
              <a:rPr lang="en-GB" sz="800" b="0" strike="noStrike" spc="-1">
                <a:solidFill>
                  <a:schemeClr val="dk2"/>
                </a:solidFill>
                <a:latin typeface="Arial"/>
              </a:rPr>
              <a:t>	February 1, 2024		</a:t>
            </a:r>
            <a:r>
              <a:rPr lang="en-US" sz="800" b="0" strike="noStrike" spc="-1">
                <a:solidFill>
                  <a:schemeClr val="dk2"/>
                </a:solidFill>
                <a:latin typeface="Arial"/>
              </a:rPr>
              <a:t>Scientific opportunities of experiments with gas targets at Felsenkeller</a:t>
            </a:r>
            <a:endParaRPr lang="en-US" sz="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" name="Rechteck 17"/>
          <p:cNvSpPr/>
          <p:nvPr/>
        </p:nvSpPr>
        <p:spPr>
          <a:xfrm>
            <a:off x="8953560" y="5943600"/>
            <a:ext cx="3237840" cy="913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</a:endParaRPr>
          </a:p>
        </p:txBody>
      </p:sp>
      <p:sp>
        <p:nvSpPr>
          <p:cNvPr id="55" name="Rechteck 9"/>
          <p:cNvSpPr/>
          <p:nvPr/>
        </p:nvSpPr>
        <p:spPr>
          <a:xfrm>
            <a:off x="288000" y="1656000"/>
            <a:ext cx="7854480" cy="49132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288000" tIns="0" rIns="288000" bIns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</a:endParaRPr>
          </a:p>
        </p:txBody>
      </p:sp>
      <p:pic>
        <p:nvPicPr>
          <p:cNvPr id="56" name="Grafik 16"/>
          <p:cNvPicPr/>
          <p:nvPr/>
        </p:nvPicPr>
        <p:blipFill>
          <a:blip r:embed="rId17"/>
          <a:stretch/>
        </p:blipFill>
        <p:spPr>
          <a:xfrm>
            <a:off x="9273600" y="288000"/>
            <a:ext cx="2628360" cy="1079280"/>
          </a:xfrm>
          <a:prstGeom prst="rect">
            <a:avLst/>
          </a:prstGeom>
          <a:ln w="0">
            <a:noFill/>
          </a:ln>
        </p:spPr>
      </p:pic>
      <p:pic>
        <p:nvPicPr>
          <p:cNvPr id="57" name="Grafik 18"/>
          <p:cNvPicPr/>
          <p:nvPr/>
        </p:nvPicPr>
        <p:blipFill>
          <a:blip r:embed="rId18"/>
          <a:stretch/>
        </p:blipFill>
        <p:spPr>
          <a:xfrm>
            <a:off x="7833600" y="288000"/>
            <a:ext cx="1079280" cy="1079280"/>
          </a:xfrm>
          <a:prstGeom prst="rect">
            <a:avLst/>
          </a:prstGeom>
          <a:ln w="0">
            <a:noFill/>
          </a:ln>
        </p:spPr>
      </p:pic>
      <p:pic>
        <p:nvPicPr>
          <p:cNvPr id="58" name="Picture 4" descr="A picture containing text, sky, boat, sandy&#10;&#10;Description automatically generated"/>
          <p:cNvPicPr/>
          <p:nvPr/>
        </p:nvPicPr>
        <p:blipFill>
          <a:blip r:embed="rId19"/>
          <a:stretch/>
        </p:blipFill>
        <p:spPr>
          <a:xfrm>
            <a:off x="8431200" y="1656000"/>
            <a:ext cx="3473280" cy="4913280"/>
          </a:xfrm>
          <a:prstGeom prst="rect">
            <a:avLst/>
          </a:prstGeom>
          <a:ln w="0">
            <a:noFill/>
          </a:ln>
        </p:spPr>
      </p:pic>
      <p:pic>
        <p:nvPicPr>
          <p:cNvPr id="59" name="Picture 3" descr="Logo&#10;&#10;Description automatically generated"/>
          <p:cNvPicPr/>
          <p:nvPr/>
        </p:nvPicPr>
        <p:blipFill>
          <a:blip r:embed="rId16"/>
          <a:stretch/>
        </p:blipFill>
        <p:spPr>
          <a:xfrm>
            <a:off x="5903280" y="288000"/>
            <a:ext cx="1569600" cy="1079280"/>
          </a:xfrm>
          <a:prstGeom prst="rect">
            <a:avLst/>
          </a:prstGeom>
          <a:ln w="0">
            <a:noFill/>
          </a:ln>
        </p:spPr>
      </p:pic>
      <p:pic>
        <p:nvPicPr>
          <p:cNvPr id="60" name="Grafik 8"/>
          <p:cNvPicPr/>
          <p:nvPr/>
        </p:nvPicPr>
        <p:blipFill>
          <a:blip r:embed="rId20"/>
          <a:stretch/>
        </p:blipFill>
        <p:spPr>
          <a:xfrm>
            <a:off x="2340000" y="288000"/>
            <a:ext cx="1619280" cy="1079280"/>
          </a:xfrm>
          <a:prstGeom prst="rect">
            <a:avLst/>
          </a:prstGeom>
          <a:ln w="0">
            <a:noFill/>
          </a:ln>
        </p:spPr>
      </p:pic>
      <p:sp>
        <p:nvSpPr>
          <p:cNvPr id="61" name="Rectangle 2"/>
          <p:cNvSpPr/>
          <p:nvPr/>
        </p:nvSpPr>
        <p:spPr>
          <a:xfrm>
            <a:off x="4031280" y="288000"/>
            <a:ext cx="1511280" cy="1079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just" defTabSz="914400">
              <a:lnSpc>
                <a:spcPct val="100000"/>
              </a:lnSpc>
            </a:pPr>
            <a:r>
              <a:rPr lang="en-US" sz="1000" b="0" strike="noStrike" spc="-1">
                <a:solidFill>
                  <a:srgbClr val="1E5999"/>
                </a:solidFill>
                <a:latin typeface="Arial"/>
              </a:rPr>
              <a:t>This project has received funding from the European Union’s Horizon 2020 research and innovation programme under grant agreement No 101008324 (ChETEC-INFRA).</a:t>
            </a: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7" name="Grafik 27"/>
          <p:cNvPicPr/>
          <p:nvPr/>
        </p:nvPicPr>
        <p:blipFill>
          <a:blip r:embed="rId14"/>
          <a:stretch/>
        </p:blipFill>
        <p:spPr>
          <a:xfrm>
            <a:off x="9288000" y="6282000"/>
            <a:ext cx="794880" cy="287280"/>
          </a:xfrm>
          <a:prstGeom prst="rect">
            <a:avLst/>
          </a:prstGeom>
          <a:ln w="0">
            <a:noFill/>
          </a:ln>
        </p:spPr>
      </p:pic>
      <p:pic>
        <p:nvPicPr>
          <p:cNvPr id="968" name="Grafik 28"/>
          <p:cNvPicPr/>
          <p:nvPr/>
        </p:nvPicPr>
        <p:blipFill>
          <a:blip r:embed="rId15"/>
          <a:stretch/>
        </p:blipFill>
        <p:spPr>
          <a:xfrm>
            <a:off x="10371600" y="6282000"/>
            <a:ext cx="1532160" cy="287280"/>
          </a:xfrm>
          <a:prstGeom prst="rect">
            <a:avLst/>
          </a:prstGeom>
          <a:ln w="0">
            <a:noFill/>
          </a:ln>
        </p:spPr>
      </p:pic>
      <p:sp>
        <p:nvSpPr>
          <p:cNvPr id="969" name="Rechteck 29"/>
          <p:cNvSpPr/>
          <p:nvPr/>
        </p:nvSpPr>
        <p:spPr>
          <a:xfrm>
            <a:off x="0" y="0"/>
            <a:ext cx="287280" cy="287280"/>
          </a:xfrm>
          <a:prstGeom prst="rect">
            <a:avLst/>
          </a:prstGeom>
          <a:solidFill>
            <a:srgbClr val="F07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</a:endParaRPr>
          </a:p>
        </p:txBody>
      </p:sp>
      <p:pic>
        <p:nvPicPr>
          <p:cNvPr id="970" name="Picture 6" descr="Logo&#10;&#10;Description automatically generated"/>
          <p:cNvPicPr/>
          <p:nvPr/>
        </p:nvPicPr>
        <p:blipFill>
          <a:blip r:embed="rId16"/>
          <a:stretch/>
        </p:blipFill>
        <p:spPr>
          <a:xfrm>
            <a:off x="8581320" y="6282000"/>
            <a:ext cx="417960" cy="287280"/>
          </a:xfrm>
          <a:prstGeom prst="rect">
            <a:avLst/>
          </a:prstGeom>
          <a:ln w="0">
            <a:noFill/>
          </a:ln>
        </p:spPr>
      </p:pic>
      <p:sp>
        <p:nvSpPr>
          <p:cNvPr id="971" name="TextBox 11"/>
          <p:cNvSpPr/>
          <p:nvPr/>
        </p:nvSpPr>
        <p:spPr>
          <a:xfrm>
            <a:off x="82080" y="6369120"/>
            <a:ext cx="75704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88000" tIns="-21600" rIns="0" bIns="266040" anchor="b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GB" sz="800" b="0" strike="noStrike" spc="-1">
                <a:solidFill>
                  <a:schemeClr val="dk2"/>
                </a:solidFill>
                <a:latin typeface="Arial"/>
              </a:rPr>
              <a:t>	Konrad Schmidt		</a:t>
            </a:r>
            <a:r>
              <a:rPr lang="en-US" sz="800" b="0" strike="noStrike" spc="-1">
                <a:solidFill>
                  <a:schemeClr val="dk2"/>
                </a:solidFill>
                <a:latin typeface="Arial"/>
              </a:rPr>
              <a:t>Institute of Radiation Physics · Division of Nuclear Physics · konrad.schmidt@hzdr.de · www.hzdr.de</a:t>
            </a:r>
            <a:endParaRPr lang="en-US" sz="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fld id="{DA308DA5-5712-434A-81AE-C91911DFCDBB}" type="slidenum">
              <a:rPr lang="en-GB" sz="800" b="0" strike="noStrike" spc="-1">
                <a:solidFill>
                  <a:schemeClr val="dk2"/>
                </a:solidFill>
                <a:latin typeface="Arial"/>
              </a:rPr>
              <a:t>‹#›</a:t>
            </a:fld>
            <a:r>
              <a:rPr lang="en-GB" sz="800" b="0" strike="noStrike" spc="-1">
                <a:solidFill>
                  <a:schemeClr val="dk2"/>
                </a:solidFill>
                <a:latin typeface="Arial"/>
              </a:rPr>
              <a:t>	February 1, 2024		</a:t>
            </a:r>
            <a:r>
              <a:rPr lang="en-US" sz="800" b="0" strike="noStrike" spc="-1">
                <a:solidFill>
                  <a:schemeClr val="dk2"/>
                </a:solidFill>
                <a:latin typeface="Arial"/>
              </a:rPr>
              <a:t>Scientific opportunities of experiments with gas targets at Felsenkeller</a:t>
            </a:r>
            <a:endParaRPr lang="en-US" sz="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2" name="Rechteck 17"/>
          <p:cNvSpPr/>
          <p:nvPr/>
        </p:nvSpPr>
        <p:spPr>
          <a:xfrm>
            <a:off x="8953560" y="5943600"/>
            <a:ext cx="3237840" cy="913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</a:endParaRPr>
          </a:p>
        </p:txBody>
      </p:sp>
      <p:sp>
        <p:nvSpPr>
          <p:cNvPr id="973" name="Rechteck 9"/>
          <p:cNvSpPr/>
          <p:nvPr/>
        </p:nvSpPr>
        <p:spPr>
          <a:xfrm>
            <a:off x="288000" y="1656000"/>
            <a:ext cx="7854480" cy="49132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288000" tIns="0" rIns="288000" bIns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</a:endParaRPr>
          </a:p>
        </p:txBody>
      </p:sp>
      <p:pic>
        <p:nvPicPr>
          <p:cNvPr id="974" name="Grafik 16"/>
          <p:cNvPicPr/>
          <p:nvPr/>
        </p:nvPicPr>
        <p:blipFill>
          <a:blip r:embed="rId17"/>
          <a:stretch/>
        </p:blipFill>
        <p:spPr>
          <a:xfrm>
            <a:off x="9273600" y="288000"/>
            <a:ext cx="2628360" cy="1079280"/>
          </a:xfrm>
          <a:prstGeom prst="rect">
            <a:avLst/>
          </a:prstGeom>
          <a:ln w="0">
            <a:noFill/>
          </a:ln>
        </p:spPr>
      </p:pic>
      <p:pic>
        <p:nvPicPr>
          <p:cNvPr id="975" name="Grafik 18"/>
          <p:cNvPicPr/>
          <p:nvPr/>
        </p:nvPicPr>
        <p:blipFill>
          <a:blip r:embed="rId18"/>
          <a:stretch/>
        </p:blipFill>
        <p:spPr>
          <a:xfrm>
            <a:off x="7833600" y="288000"/>
            <a:ext cx="1079280" cy="1079280"/>
          </a:xfrm>
          <a:prstGeom prst="rect">
            <a:avLst/>
          </a:prstGeom>
          <a:ln w="0">
            <a:noFill/>
          </a:ln>
        </p:spPr>
      </p:pic>
      <p:pic>
        <p:nvPicPr>
          <p:cNvPr id="976" name="Picture 4" descr="A picture containing text, sky, boat, sandy&#10;&#10;Description automatically generated"/>
          <p:cNvPicPr/>
          <p:nvPr/>
        </p:nvPicPr>
        <p:blipFill>
          <a:blip r:embed="rId19"/>
          <a:stretch/>
        </p:blipFill>
        <p:spPr>
          <a:xfrm>
            <a:off x="8431200" y="1656000"/>
            <a:ext cx="3473280" cy="4913280"/>
          </a:xfrm>
          <a:prstGeom prst="rect">
            <a:avLst/>
          </a:prstGeom>
          <a:ln w="0">
            <a:noFill/>
          </a:ln>
        </p:spPr>
      </p:pic>
      <p:pic>
        <p:nvPicPr>
          <p:cNvPr id="977" name="Picture 3" descr="Logo&#10;&#10;Description automatically generated"/>
          <p:cNvPicPr/>
          <p:nvPr/>
        </p:nvPicPr>
        <p:blipFill>
          <a:blip r:embed="rId16"/>
          <a:stretch/>
        </p:blipFill>
        <p:spPr>
          <a:xfrm>
            <a:off x="5903280" y="288000"/>
            <a:ext cx="1569600" cy="1079280"/>
          </a:xfrm>
          <a:prstGeom prst="rect">
            <a:avLst/>
          </a:prstGeom>
          <a:ln w="0">
            <a:noFill/>
          </a:ln>
        </p:spPr>
      </p:pic>
      <p:pic>
        <p:nvPicPr>
          <p:cNvPr id="978" name="Grafik 8"/>
          <p:cNvPicPr/>
          <p:nvPr/>
        </p:nvPicPr>
        <p:blipFill>
          <a:blip r:embed="rId20"/>
          <a:stretch/>
        </p:blipFill>
        <p:spPr>
          <a:xfrm>
            <a:off x="2340000" y="288000"/>
            <a:ext cx="1619280" cy="1079280"/>
          </a:xfrm>
          <a:prstGeom prst="rect">
            <a:avLst/>
          </a:prstGeom>
          <a:ln w="0">
            <a:noFill/>
          </a:ln>
        </p:spPr>
      </p:pic>
      <p:sp>
        <p:nvSpPr>
          <p:cNvPr id="979" name="Rectangle 2"/>
          <p:cNvSpPr/>
          <p:nvPr/>
        </p:nvSpPr>
        <p:spPr>
          <a:xfrm>
            <a:off x="4031280" y="288000"/>
            <a:ext cx="1511280" cy="1079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just" defTabSz="914400">
              <a:lnSpc>
                <a:spcPct val="100000"/>
              </a:lnSpc>
            </a:pPr>
            <a:r>
              <a:rPr lang="en-US" sz="1000" b="0" strike="noStrike" spc="-1">
                <a:solidFill>
                  <a:srgbClr val="1E5999"/>
                </a:solidFill>
                <a:latin typeface="Arial"/>
              </a:rPr>
              <a:t>This project has received funding from the European Union’s Horizon 2020 research and innovation programme under grant agreement No 101008324 (ChETEC-INFRA).</a:t>
            </a: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6" name="Grafik 27"/>
          <p:cNvPicPr/>
          <p:nvPr/>
        </p:nvPicPr>
        <p:blipFill>
          <a:blip r:embed="rId14"/>
          <a:stretch/>
        </p:blipFill>
        <p:spPr>
          <a:xfrm>
            <a:off x="9288000" y="6282000"/>
            <a:ext cx="794880" cy="287280"/>
          </a:xfrm>
          <a:prstGeom prst="rect">
            <a:avLst/>
          </a:prstGeom>
          <a:ln w="0">
            <a:noFill/>
          </a:ln>
        </p:spPr>
      </p:pic>
      <p:pic>
        <p:nvPicPr>
          <p:cNvPr id="1017" name="Grafik 28"/>
          <p:cNvPicPr/>
          <p:nvPr/>
        </p:nvPicPr>
        <p:blipFill>
          <a:blip r:embed="rId15"/>
          <a:stretch/>
        </p:blipFill>
        <p:spPr>
          <a:xfrm>
            <a:off x="10371600" y="6282000"/>
            <a:ext cx="1532160" cy="287280"/>
          </a:xfrm>
          <a:prstGeom prst="rect">
            <a:avLst/>
          </a:prstGeom>
          <a:ln w="0">
            <a:noFill/>
          </a:ln>
        </p:spPr>
      </p:pic>
      <p:sp>
        <p:nvSpPr>
          <p:cNvPr id="1018" name="Rechteck 29"/>
          <p:cNvSpPr/>
          <p:nvPr/>
        </p:nvSpPr>
        <p:spPr>
          <a:xfrm>
            <a:off x="0" y="0"/>
            <a:ext cx="287280" cy="287280"/>
          </a:xfrm>
          <a:prstGeom prst="rect">
            <a:avLst/>
          </a:prstGeom>
          <a:solidFill>
            <a:srgbClr val="F07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</a:endParaRPr>
          </a:p>
        </p:txBody>
      </p:sp>
      <p:pic>
        <p:nvPicPr>
          <p:cNvPr id="1019" name="Picture 6" descr="Logo&#10;&#10;Description automatically generated"/>
          <p:cNvPicPr/>
          <p:nvPr/>
        </p:nvPicPr>
        <p:blipFill>
          <a:blip r:embed="rId16"/>
          <a:stretch/>
        </p:blipFill>
        <p:spPr>
          <a:xfrm>
            <a:off x="8581320" y="6282000"/>
            <a:ext cx="417960" cy="287280"/>
          </a:xfrm>
          <a:prstGeom prst="rect">
            <a:avLst/>
          </a:prstGeom>
          <a:ln w="0">
            <a:noFill/>
          </a:ln>
        </p:spPr>
      </p:pic>
      <p:sp>
        <p:nvSpPr>
          <p:cNvPr id="1020" name="TextBox 11"/>
          <p:cNvSpPr/>
          <p:nvPr/>
        </p:nvSpPr>
        <p:spPr>
          <a:xfrm>
            <a:off x="82080" y="6369120"/>
            <a:ext cx="75704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88000" tIns="-21600" rIns="0" bIns="266040" anchor="b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GB" sz="800" b="0" strike="noStrike" spc="-1">
                <a:solidFill>
                  <a:schemeClr val="dk2"/>
                </a:solidFill>
                <a:latin typeface="Arial"/>
              </a:rPr>
              <a:t>	Konrad Schmidt		</a:t>
            </a:r>
            <a:r>
              <a:rPr lang="en-US" sz="800" b="0" strike="noStrike" spc="-1">
                <a:solidFill>
                  <a:schemeClr val="dk2"/>
                </a:solidFill>
                <a:latin typeface="Arial"/>
              </a:rPr>
              <a:t>Institute of Radiation Physics · Division of Nuclear Physics · konrad.schmidt@hzdr.de · www.hzdr.de</a:t>
            </a:r>
            <a:endParaRPr lang="en-US" sz="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fld id="{B40DB7FD-7A5A-4687-940F-F34A6E67A00B}" type="slidenum">
              <a:rPr lang="en-GB" sz="800" b="0" strike="noStrike" spc="-1">
                <a:solidFill>
                  <a:schemeClr val="dk2"/>
                </a:solidFill>
                <a:latin typeface="Arial"/>
              </a:rPr>
              <a:t>‹#›</a:t>
            </a:fld>
            <a:r>
              <a:rPr lang="en-GB" sz="800" b="0" strike="noStrike" spc="-1">
                <a:solidFill>
                  <a:schemeClr val="dk2"/>
                </a:solidFill>
                <a:latin typeface="Arial"/>
              </a:rPr>
              <a:t>	February 1, 2024		</a:t>
            </a:r>
            <a:r>
              <a:rPr lang="en-US" sz="800" b="0" strike="noStrike" spc="-1">
                <a:solidFill>
                  <a:schemeClr val="dk2"/>
                </a:solidFill>
                <a:latin typeface="Arial"/>
              </a:rPr>
              <a:t>Scientific opportunities of experiments with gas targets at Felsenkeller</a:t>
            </a:r>
            <a:endParaRPr lang="en-US" sz="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1" name="Rechteck 17"/>
          <p:cNvSpPr/>
          <p:nvPr/>
        </p:nvSpPr>
        <p:spPr>
          <a:xfrm>
            <a:off x="8953560" y="5943600"/>
            <a:ext cx="3237840" cy="913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</a:endParaRPr>
          </a:p>
        </p:txBody>
      </p:sp>
      <p:sp>
        <p:nvSpPr>
          <p:cNvPr id="1022" name="Rechteck 9"/>
          <p:cNvSpPr/>
          <p:nvPr/>
        </p:nvSpPr>
        <p:spPr>
          <a:xfrm>
            <a:off x="288000" y="1656000"/>
            <a:ext cx="7854480" cy="49132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288000" tIns="0" rIns="288000" bIns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</a:endParaRPr>
          </a:p>
        </p:txBody>
      </p:sp>
      <p:pic>
        <p:nvPicPr>
          <p:cNvPr id="1023" name="Grafik 16"/>
          <p:cNvPicPr/>
          <p:nvPr/>
        </p:nvPicPr>
        <p:blipFill>
          <a:blip r:embed="rId17"/>
          <a:stretch/>
        </p:blipFill>
        <p:spPr>
          <a:xfrm>
            <a:off x="9273600" y="288000"/>
            <a:ext cx="2628360" cy="1079280"/>
          </a:xfrm>
          <a:prstGeom prst="rect">
            <a:avLst/>
          </a:prstGeom>
          <a:ln w="0">
            <a:noFill/>
          </a:ln>
        </p:spPr>
      </p:pic>
      <p:pic>
        <p:nvPicPr>
          <p:cNvPr id="1024" name="Grafik 18"/>
          <p:cNvPicPr/>
          <p:nvPr/>
        </p:nvPicPr>
        <p:blipFill>
          <a:blip r:embed="rId18"/>
          <a:stretch/>
        </p:blipFill>
        <p:spPr>
          <a:xfrm>
            <a:off x="7833600" y="288000"/>
            <a:ext cx="1079280" cy="1079280"/>
          </a:xfrm>
          <a:prstGeom prst="rect">
            <a:avLst/>
          </a:prstGeom>
          <a:ln w="0">
            <a:noFill/>
          </a:ln>
        </p:spPr>
      </p:pic>
      <p:pic>
        <p:nvPicPr>
          <p:cNvPr id="1025" name="Picture 4" descr="A picture containing text, sky, boat, sandy&#10;&#10;Description automatically generated"/>
          <p:cNvPicPr/>
          <p:nvPr/>
        </p:nvPicPr>
        <p:blipFill>
          <a:blip r:embed="rId19"/>
          <a:stretch/>
        </p:blipFill>
        <p:spPr>
          <a:xfrm>
            <a:off x="8431200" y="1656000"/>
            <a:ext cx="3473280" cy="4913280"/>
          </a:xfrm>
          <a:prstGeom prst="rect">
            <a:avLst/>
          </a:prstGeom>
          <a:ln w="0">
            <a:noFill/>
          </a:ln>
        </p:spPr>
      </p:pic>
      <p:pic>
        <p:nvPicPr>
          <p:cNvPr id="1026" name="Picture 3" descr="Logo&#10;&#10;Description automatically generated"/>
          <p:cNvPicPr/>
          <p:nvPr/>
        </p:nvPicPr>
        <p:blipFill>
          <a:blip r:embed="rId16"/>
          <a:stretch/>
        </p:blipFill>
        <p:spPr>
          <a:xfrm>
            <a:off x="5903280" y="288000"/>
            <a:ext cx="1569600" cy="1079280"/>
          </a:xfrm>
          <a:prstGeom prst="rect">
            <a:avLst/>
          </a:prstGeom>
          <a:ln w="0">
            <a:noFill/>
          </a:ln>
        </p:spPr>
      </p:pic>
      <p:pic>
        <p:nvPicPr>
          <p:cNvPr id="1027" name="Grafik 8"/>
          <p:cNvPicPr/>
          <p:nvPr/>
        </p:nvPicPr>
        <p:blipFill>
          <a:blip r:embed="rId20"/>
          <a:stretch/>
        </p:blipFill>
        <p:spPr>
          <a:xfrm>
            <a:off x="2340000" y="288000"/>
            <a:ext cx="1619280" cy="1079280"/>
          </a:xfrm>
          <a:prstGeom prst="rect">
            <a:avLst/>
          </a:prstGeom>
          <a:ln w="0">
            <a:noFill/>
          </a:ln>
        </p:spPr>
      </p:pic>
      <p:sp>
        <p:nvSpPr>
          <p:cNvPr id="1028" name="Rectangle 2"/>
          <p:cNvSpPr/>
          <p:nvPr/>
        </p:nvSpPr>
        <p:spPr>
          <a:xfrm>
            <a:off x="4031280" y="288000"/>
            <a:ext cx="1511280" cy="1079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just" defTabSz="914400">
              <a:lnSpc>
                <a:spcPct val="100000"/>
              </a:lnSpc>
            </a:pPr>
            <a:r>
              <a:rPr lang="en-US" sz="1000" b="0" strike="noStrike" spc="-1">
                <a:solidFill>
                  <a:srgbClr val="1E5999"/>
                </a:solidFill>
                <a:latin typeface="Arial"/>
              </a:rPr>
              <a:t>This project has received funding from the European Union’s Horizon 2020 research and innovation programme under grant agreement No 101008324 (ChETEC-INFRA).</a:t>
            </a: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" name="Grafik 27"/>
          <p:cNvPicPr/>
          <p:nvPr/>
        </p:nvPicPr>
        <p:blipFill>
          <a:blip r:embed="rId14"/>
          <a:stretch/>
        </p:blipFill>
        <p:spPr>
          <a:xfrm>
            <a:off x="9288000" y="6282000"/>
            <a:ext cx="794880" cy="287280"/>
          </a:xfrm>
          <a:prstGeom prst="rect">
            <a:avLst/>
          </a:prstGeom>
          <a:ln w="0">
            <a:noFill/>
          </a:ln>
        </p:spPr>
      </p:pic>
      <p:pic>
        <p:nvPicPr>
          <p:cNvPr id="1066" name="Grafik 28"/>
          <p:cNvPicPr/>
          <p:nvPr/>
        </p:nvPicPr>
        <p:blipFill>
          <a:blip r:embed="rId15"/>
          <a:stretch/>
        </p:blipFill>
        <p:spPr>
          <a:xfrm>
            <a:off x="10371600" y="6282000"/>
            <a:ext cx="1532160" cy="287280"/>
          </a:xfrm>
          <a:prstGeom prst="rect">
            <a:avLst/>
          </a:prstGeom>
          <a:ln w="0">
            <a:noFill/>
          </a:ln>
        </p:spPr>
      </p:pic>
      <p:sp>
        <p:nvSpPr>
          <p:cNvPr id="1067" name="Rechteck 29"/>
          <p:cNvSpPr/>
          <p:nvPr/>
        </p:nvSpPr>
        <p:spPr>
          <a:xfrm>
            <a:off x="0" y="0"/>
            <a:ext cx="287280" cy="287280"/>
          </a:xfrm>
          <a:prstGeom prst="rect">
            <a:avLst/>
          </a:prstGeom>
          <a:solidFill>
            <a:srgbClr val="F07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</a:endParaRPr>
          </a:p>
        </p:txBody>
      </p:sp>
      <p:pic>
        <p:nvPicPr>
          <p:cNvPr id="1068" name="Picture 6" descr="Logo&#10;&#10;Description automatically generated"/>
          <p:cNvPicPr/>
          <p:nvPr/>
        </p:nvPicPr>
        <p:blipFill>
          <a:blip r:embed="rId16"/>
          <a:stretch/>
        </p:blipFill>
        <p:spPr>
          <a:xfrm>
            <a:off x="8581320" y="6282000"/>
            <a:ext cx="417960" cy="287280"/>
          </a:xfrm>
          <a:prstGeom prst="rect">
            <a:avLst/>
          </a:prstGeom>
          <a:ln w="0">
            <a:noFill/>
          </a:ln>
        </p:spPr>
      </p:pic>
      <p:sp>
        <p:nvSpPr>
          <p:cNvPr id="1069" name="TextBox 11"/>
          <p:cNvSpPr/>
          <p:nvPr/>
        </p:nvSpPr>
        <p:spPr>
          <a:xfrm>
            <a:off x="82080" y="6369120"/>
            <a:ext cx="75704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88000" tIns="-21600" rIns="0" bIns="266040" anchor="b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GB" sz="800" b="0" strike="noStrike" spc="-1">
                <a:solidFill>
                  <a:schemeClr val="dk2"/>
                </a:solidFill>
                <a:latin typeface="Arial"/>
              </a:rPr>
              <a:t>	Konrad Schmidt		</a:t>
            </a:r>
            <a:r>
              <a:rPr lang="en-US" sz="800" b="0" strike="noStrike" spc="-1">
                <a:solidFill>
                  <a:schemeClr val="dk2"/>
                </a:solidFill>
                <a:latin typeface="Arial"/>
              </a:rPr>
              <a:t>Institute of Radiation Physics · Division of Nuclear Physics · konrad.schmidt@hzdr.de · www.hzdr.de</a:t>
            </a:r>
            <a:endParaRPr lang="en-US" sz="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fld id="{C50221D2-647A-4648-AA9F-0D0AE910D831}" type="slidenum">
              <a:rPr lang="en-GB" sz="800" b="0" strike="noStrike" spc="-1">
                <a:solidFill>
                  <a:schemeClr val="dk2"/>
                </a:solidFill>
                <a:latin typeface="Arial"/>
              </a:rPr>
              <a:t>‹#›</a:t>
            </a:fld>
            <a:r>
              <a:rPr lang="en-GB" sz="800" b="0" strike="noStrike" spc="-1">
                <a:solidFill>
                  <a:schemeClr val="dk2"/>
                </a:solidFill>
                <a:latin typeface="Arial"/>
              </a:rPr>
              <a:t>	February 1, 2024		</a:t>
            </a:r>
            <a:r>
              <a:rPr lang="en-US" sz="800" b="0" strike="noStrike" spc="-1">
                <a:solidFill>
                  <a:schemeClr val="dk2"/>
                </a:solidFill>
                <a:latin typeface="Arial"/>
              </a:rPr>
              <a:t>Scientific opportunities of experiments with gas targets at Felsenkeller</a:t>
            </a:r>
            <a:endParaRPr lang="en-US" sz="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6" name="Grafik 27"/>
          <p:cNvPicPr/>
          <p:nvPr/>
        </p:nvPicPr>
        <p:blipFill>
          <a:blip r:embed="rId14"/>
          <a:stretch/>
        </p:blipFill>
        <p:spPr>
          <a:xfrm>
            <a:off x="9288000" y="6282000"/>
            <a:ext cx="794880" cy="287280"/>
          </a:xfrm>
          <a:prstGeom prst="rect">
            <a:avLst/>
          </a:prstGeom>
          <a:ln w="0">
            <a:noFill/>
          </a:ln>
        </p:spPr>
      </p:pic>
      <p:pic>
        <p:nvPicPr>
          <p:cNvPr id="1107" name="Grafik 28"/>
          <p:cNvPicPr/>
          <p:nvPr/>
        </p:nvPicPr>
        <p:blipFill>
          <a:blip r:embed="rId15"/>
          <a:stretch/>
        </p:blipFill>
        <p:spPr>
          <a:xfrm>
            <a:off x="10371600" y="6282000"/>
            <a:ext cx="1532160" cy="287280"/>
          </a:xfrm>
          <a:prstGeom prst="rect">
            <a:avLst/>
          </a:prstGeom>
          <a:ln w="0">
            <a:noFill/>
          </a:ln>
        </p:spPr>
      </p:pic>
      <p:sp>
        <p:nvSpPr>
          <p:cNvPr id="1108" name="Rechteck 29"/>
          <p:cNvSpPr/>
          <p:nvPr/>
        </p:nvSpPr>
        <p:spPr>
          <a:xfrm>
            <a:off x="0" y="0"/>
            <a:ext cx="287280" cy="287280"/>
          </a:xfrm>
          <a:prstGeom prst="rect">
            <a:avLst/>
          </a:prstGeom>
          <a:solidFill>
            <a:srgbClr val="F07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</a:endParaRPr>
          </a:p>
        </p:txBody>
      </p:sp>
      <p:pic>
        <p:nvPicPr>
          <p:cNvPr id="1109" name="Picture 6" descr="Logo&#10;&#10;Description automatically generated"/>
          <p:cNvPicPr/>
          <p:nvPr/>
        </p:nvPicPr>
        <p:blipFill>
          <a:blip r:embed="rId16"/>
          <a:stretch/>
        </p:blipFill>
        <p:spPr>
          <a:xfrm>
            <a:off x="8581320" y="6282000"/>
            <a:ext cx="417960" cy="287280"/>
          </a:xfrm>
          <a:prstGeom prst="rect">
            <a:avLst/>
          </a:prstGeom>
          <a:ln w="0">
            <a:noFill/>
          </a:ln>
        </p:spPr>
      </p:pic>
      <p:sp>
        <p:nvSpPr>
          <p:cNvPr id="1110" name="TextBox 11"/>
          <p:cNvSpPr/>
          <p:nvPr/>
        </p:nvSpPr>
        <p:spPr>
          <a:xfrm>
            <a:off x="82080" y="6369120"/>
            <a:ext cx="75704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88000" tIns="-21600" rIns="0" bIns="266040" anchor="b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GB" sz="800" b="0" strike="noStrike" spc="-1">
                <a:solidFill>
                  <a:schemeClr val="dk2"/>
                </a:solidFill>
                <a:latin typeface="Arial"/>
              </a:rPr>
              <a:t>	Konrad Schmidt		</a:t>
            </a:r>
            <a:r>
              <a:rPr lang="en-US" sz="800" b="0" strike="noStrike" spc="-1">
                <a:solidFill>
                  <a:schemeClr val="dk2"/>
                </a:solidFill>
                <a:latin typeface="Arial"/>
              </a:rPr>
              <a:t>Institute of Radiation Physics · Division of Nuclear Physics · konrad.schmidt@hzdr.de · www.hzdr.de</a:t>
            </a:r>
            <a:endParaRPr lang="en-US" sz="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fld id="{B96D2E40-FDD5-4581-AF85-4EDB2A75BAF7}" type="slidenum">
              <a:rPr lang="en-GB" sz="800" b="0" strike="noStrike" spc="-1">
                <a:solidFill>
                  <a:schemeClr val="dk2"/>
                </a:solidFill>
                <a:latin typeface="Arial"/>
              </a:rPr>
              <a:t>‹#›</a:t>
            </a:fld>
            <a:r>
              <a:rPr lang="en-GB" sz="800" b="0" strike="noStrike" spc="-1">
                <a:solidFill>
                  <a:schemeClr val="dk2"/>
                </a:solidFill>
                <a:latin typeface="Arial"/>
              </a:rPr>
              <a:t>	February 1, 2024		</a:t>
            </a:r>
            <a:r>
              <a:rPr lang="en-US" sz="800" b="0" strike="noStrike" spc="-1">
                <a:solidFill>
                  <a:schemeClr val="dk2"/>
                </a:solidFill>
                <a:latin typeface="Arial"/>
              </a:rPr>
              <a:t>Scientific opportunities of experiments with gas targets at Felsenkeller</a:t>
            </a:r>
            <a:endParaRPr lang="en-US" sz="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7" name="Grafik 27"/>
          <p:cNvPicPr/>
          <p:nvPr/>
        </p:nvPicPr>
        <p:blipFill>
          <a:blip r:embed="rId14"/>
          <a:stretch/>
        </p:blipFill>
        <p:spPr>
          <a:xfrm>
            <a:off x="9288000" y="6282000"/>
            <a:ext cx="794880" cy="287280"/>
          </a:xfrm>
          <a:prstGeom prst="rect">
            <a:avLst/>
          </a:prstGeom>
          <a:ln w="0">
            <a:noFill/>
          </a:ln>
        </p:spPr>
      </p:pic>
      <p:pic>
        <p:nvPicPr>
          <p:cNvPr id="1148" name="Grafik 28"/>
          <p:cNvPicPr/>
          <p:nvPr/>
        </p:nvPicPr>
        <p:blipFill>
          <a:blip r:embed="rId15"/>
          <a:stretch/>
        </p:blipFill>
        <p:spPr>
          <a:xfrm>
            <a:off x="10371600" y="6282000"/>
            <a:ext cx="1532160" cy="287280"/>
          </a:xfrm>
          <a:prstGeom prst="rect">
            <a:avLst/>
          </a:prstGeom>
          <a:ln w="0">
            <a:noFill/>
          </a:ln>
        </p:spPr>
      </p:pic>
      <p:sp>
        <p:nvSpPr>
          <p:cNvPr id="1149" name="Rechteck 29"/>
          <p:cNvSpPr/>
          <p:nvPr/>
        </p:nvSpPr>
        <p:spPr>
          <a:xfrm>
            <a:off x="0" y="0"/>
            <a:ext cx="287280" cy="287280"/>
          </a:xfrm>
          <a:prstGeom prst="rect">
            <a:avLst/>
          </a:prstGeom>
          <a:solidFill>
            <a:srgbClr val="F07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</a:endParaRPr>
          </a:p>
        </p:txBody>
      </p:sp>
      <p:pic>
        <p:nvPicPr>
          <p:cNvPr id="1150" name="Picture 6" descr="Logo&#10;&#10;Description automatically generated"/>
          <p:cNvPicPr/>
          <p:nvPr/>
        </p:nvPicPr>
        <p:blipFill>
          <a:blip r:embed="rId16"/>
          <a:stretch/>
        </p:blipFill>
        <p:spPr>
          <a:xfrm>
            <a:off x="8581320" y="6282000"/>
            <a:ext cx="417960" cy="287280"/>
          </a:xfrm>
          <a:prstGeom prst="rect">
            <a:avLst/>
          </a:prstGeom>
          <a:ln w="0">
            <a:noFill/>
          </a:ln>
        </p:spPr>
      </p:pic>
      <p:sp>
        <p:nvSpPr>
          <p:cNvPr id="1151" name="TextBox 11"/>
          <p:cNvSpPr/>
          <p:nvPr/>
        </p:nvSpPr>
        <p:spPr>
          <a:xfrm>
            <a:off x="82080" y="6369120"/>
            <a:ext cx="75704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88000" tIns="-21600" rIns="0" bIns="266040" anchor="b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GB" sz="800" b="0" strike="noStrike" spc="-1">
                <a:solidFill>
                  <a:schemeClr val="dk2"/>
                </a:solidFill>
                <a:latin typeface="Arial"/>
              </a:rPr>
              <a:t>	Konrad Schmidt		</a:t>
            </a:r>
            <a:r>
              <a:rPr lang="en-US" sz="800" b="0" strike="noStrike" spc="-1">
                <a:solidFill>
                  <a:schemeClr val="dk2"/>
                </a:solidFill>
                <a:latin typeface="Arial"/>
              </a:rPr>
              <a:t>Institute of Radiation Physics · Division of Nuclear Physics · konrad.schmidt@hzdr.de · www.hzdr.de</a:t>
            </a:r>
            <a:endParaRPr lang="en-US" sz="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fld id="{BD731A07-2B1D-41BA-92ED-963E1288F6C1}" type="slidenum">
              <a:rPr lang="en-GB" sz="800" b="0" strike="noStrike" spc="-1">
                <a:solidFill>
                  <a:schemeClr val="dk2"/>
                </a:solidFill>
                <a:latin typeface="Arial"/>
              </a:rPr>
              <a:t>‹#›</a:t>
            </a:fld>
            <a:r>
              <a:rPr lang="en-GB" sz="800" b="0" strike="noStrike" spc="-1">
                <a:solidFill>
                  <a:schemeClr val="dk2"/>
                </a:solidFill>
                <a:latin typeface="Arial"/>
              </a:rPr>
              <a:t>	February 1, 2024		</a:t>
            </a:r>
            <a:r>
              <a:rPr lang="en-US" sz="800" b="0" strike="noStrike" spc="-1">
                <a:solidFill>
                  <a:schemeClr val="dk2"/>
                </a:solidFill>
                <a:latin typeface="Arial"/>
              </a:rPr>
              <a:t>Scientific opportunities of experiments with gas targets at Felsenkeller</a:t>
            </a:r>
            <a:endParaRPr lang="en-US" sz="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2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1400" cy="1432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115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1666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115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115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1666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  <p:sldLayoutId id="21474839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2" name="Grafik 27"/>
          <p:cNvPicPr/>
          <p:nvPr/>
        </p:nvPicPr>
        <p:blipFill>
          <a:blip r:embed="rId14"/>
          <a:stretch/>
        </p:blipFill>
        <p:spPr>
          <a:xfrm>
            <a:off x="9288000" y="6282000"/>
            <a:ext cx="794880" cy="287280"/>
          </a:xfrm>
          <a:prstGeom prst="rect">
            <a:avLst/>
          </a:prstGeom>
          <a:ln w="0">
            <a:noFill/>
          </a:ln>
        </p:spPr>
      </p:pic>
      <p:pic>
        <p:nvPicPr>
          <p:cNvPr id="1193" name="Grafik 28"/>
          <p:cNvPicPr/>
          <p:nvPr/>
        </p:nvPicPr>
        <p:blipFill>
          <a:blip r:embed="rId15"/>
          <a:stretch/>
        </p:blipFill>
        <p:spPr>
          <a:xfrm>
            <a:off x="10371600" y="6282000"/>
            <a:ext cx="1532160" cy="287280"/>
          </a:xfrm>
          <a:prstGeom prst="rect">
            <a:avLst/>
          </a:prstGeom>
          <a:ln w="0">
            <a:noFill/>
          </a:ln>
        </p:spPr>
      </p:pic>
      <p:sp>
        <p:nvSpPr>
          <p:cNvPr id="1194" name="Rechteck 29"/>
          <p:cNvSpPr/>
          <p:nvPr/>
        </p:nvSpPr>
        <p:spPr>
          <a:xfrm>
            <a:off x="0" y="0"/>
            <a:ext cx="287280" cy="287280"/>
          </a:xfrm>
          <a:prstGeom prst="rect">
            <a:avLst/>
          </a:prstGeom>
          <a:solidFill>
            <a:srgbClr val="F07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</a:endParaRPr>
          </a:p>
        </p:txBody>
      </p:sp>
      <p:pic>
        <p:nvPicPr>
          <p:cNvPr id="1195" name="Picture 6" descr="Logo&#10;&#10;Description automatically generated"/>
          <p:cNvPicPr/>
          <p:nvPr/>
        </p:nvPicPr>
        <p:blipFill>
          <a:blip r:embed="rId16"/>
          <a:stretch/>
        </p:blipFill>
        <p:spPr>
          <a:xfrm>
            <a:off x="8581320" y="6282000"/>
            <a:ext cx="417960" cy="287280"/>
          </a:xfrm>
          <a:prstGeom prst="rect">
            <a:avLst/>
          </a:prstGeom>
          <a:ln w="0">
            <a:noFill/>
          </a:ln>
        </p:spPr>
      </p:pic>
      <p:sp>
        <p:nvSpPr>
          <p:cNvPr id="1196" name="TextBox 11"/>
          <p:cNvSpPr/>
          <p:nvPr/>
        </p:nvSpPr>
        <p:spPr>
          <a:xfrm>
            <a:off x="82080" y="6369120"/>
            <a:ext cx="75704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88000" tIns="-21600" rIns="0" bIns="266040" anchor="b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GB" sz="800" b="0" strike="noStrike" spc="-1">
                <a:solidFill>
                  <a:schemeClr val="dk2"/>
                </a:solidFill>
                <a:latin typeface="Arial"/>
              </a:rPr>
              <a:t>	Konrad Schmidt		</a:t>
            </a:r>
            <a:r>
              <a:rPr lang="en-US" sz="800" b="0" strike="noStrike" spc="-1">
                <a:solidFill>
                  <a:schemeClr val="dk2"/>
                </a:solidFill>
                <a:latin typeface="Arial"/>
              </a:rPr>
              <a:t>Institute of Radiation Physics · Division of Nuclear Physics · konrad.schmidt@hzdr.de · www.hzdr.de</a:t>
            </a:r>
            <a:endParaRPr lang="en-US" sz="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fld id="{24E0072E-06B2-467D-9B64-762249AA3A64}" type="slidenum">
              <a:rPr lang="en-GB" sz="800" b="0" strike="noStrike" spc="-1">
                <a:solidFill>
                  <a:schemeClr val="dk2"/>
                </a:solidFill>
                <a:latin typeface="Arial"/>
              </a:rPr>
              <a:t>‹#›</a:t>
            </a:fld>
            <a:r>
              <a:rPr lang="en-GB" sz="800" b="0" strike="noStrike" spc="-1">
                <a:solidFill>
                  <a:schemeClr val="dk2"/>
                </a:solidFill>
                <a:latin typeface="Arial"/>
              </a:rPr>
              <a:t>	February 1, 2024		</a:t>
            </a:r>
            <a:r>
              <a:rPr lang="en-US" sz="800" b="0" strike="noStrike" spc="-1">
                <a:solidFill>
                  <a:schemeClr val="dk2"/>
                </a:solidFill>
                <a:latin typeface="Arial"/>
              </a:rPr>
              <a:t>Scientific opportunities of experiments with gas targets at Felsenkeller</a:t>
            </a:r>
            <a:endParaRPr lang="en-US" sz="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7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1400" cy="1432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119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119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1666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120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1666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  <p:sldLayoutId id="21474839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7" name="Grafik 27"/>
          <p:cNvPicPr/>
          <p:nvPr/>
        </p:nvPicPr>
        <p:blipFill>
          <a:blip r:embed="rId14"/>
          <a:stretch/>
        </p:blipFill>
        <p:spPr>
          <a:xfrm>
            <a:off x="9288000" y="6282000"/>
            <a:ext cx="794880" cy="287280"/>
          </a:xfrm>
          <a:prstGeom prst="rect">
            <a:avLst/>
          </a:prstGeom>
          <a:ln w="0">
            <a:noFill/>
          </a:ln>
        </p:spPr>
      </p:pic>
      <p:pic>
        <p:nvPicPr>
          <p:cNvPr id="1238" name="Grafik 28"/>
          <p:cNvPicPr/>
          <p:nvPr/>
        </p:nvPicPr>
        <p:blipFill>
          <a:blip r:embed="rId15"/>
          <a:stretch/>
        </p:blipFill>
        <p:spPr>
          <a:xfrm>
            <a:off x="10371600" y="6282000"/>
            <a:ext cx="1532160" cy="287280"/>
          </a:xfrm>
          <a:prstGeom prst="rect">
            <a:avLst/>
          </a:prstGeom>
          <a:ln w="0">
            <a:noFill/>
          </a:ln>
        </p:spPr>
      </p:pic>
      <p:sp>
        <p:nvSpPr>
          <p:cNvPr id="1239" name="Rechteck 29"/>
          <p:cNvSpPr/>
          <p:nvPr/>
        </p:nvSpPr>
        <p:spPr>
          <a:xfrm>
            <a:off x="0" y="0"/>
            <a:ext cx="287280" cy="287280"/>
          </a:xfrm>
          <a:prstGeom prst="rect">
            <a:avLst/>
          </a:prstGeom>
          <a:solidFill>
            <a:srgbClr val="F07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</a:endParaRPr>
          </a:p>
        </p:txBody>
      </p:sp>
      <p:pic>
        <p:nvPicPr>
          <p:cNvPr id="1240" name="Picture 6" descr="Logo&#10;&#10;Description automatically generated"/>
          <p:cNvPicPr/>
          <p:nvPr/>
        </p:nvPicPr>
        <p:blipFill>
          <a:blip r:embed="rId16"/>
          <a:stretch/>
        </p:blipFill>
        <p:spPr>
          <a:xfrm>
            <a:off x="8581320" y="6282000"/>
            <a:ext cx="417960" cy="287280"/>
          </a:xfrm>
          <a:prstGeom prst="rect">
            <a:avLst/>
          </a:prstGeom>
          <a:ln w="0">
            <a:noFill/>
          </a:ln>
        </p:spPr>
      </p:pic>
      <p:sp>
        <p:nvSpPr>
          <p:cNvPr id="1241" name="TextBox 11"/>
          <p:cNvSpPr/>
          <p:nvPr/>
        </p:nvSpPr>
        <p:spPr>
          <a:xfrm>
            <a:off x="82080" y="6369120"/>
            <a:ext cx="75704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88000" tIns="-21600" rIns="0" bIns="266040" anchor="b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GB" sz="800" b="0" strike="noStrike" spc="-1">
                <a:solidFill>
                  <a:schemeClr val="dk2"/>
                </a:solidFill>
                <a:latin typeface="Arial"/>
              </a:rPr>
              <a:t>	Konrad Schmidt		</a:t>
            </a:r>
            <a:r>
              <a:rPr lang="en-US" sz="800" b="0" strike="noStrike" spc="-1">
                <a:solidFill>
                  <a:schemeClr val="dk2"/>
                </a:solidFill>
                <a:latin typeface="Arial"/>
              </a:rPr>
              <a:t>Institute of Radiation Physics · Division of Nuclear Physics · konrad.schmidt@hzdr.de · www.hzdr.de</a:t>
            </a:r>
            <a:endParaRPr lang="en-US" sz="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fld id="{A7DB2D87-59F6-4FAB-B1DC-3C1B2CE5C9A0}" type="slidenum">
              <a:rPr lang="en-GB" sz="800" b="0" strike="noStrike" spc="-1">
                <a:solidFill>
                  <a:schemeClr val="dk2"/>
                </a:solidFill>
                <a:latin typeface="Arial"/>
              </a:rPr>
              <a:t>‹#›</a:t>
            </a:fld>
            <a:r>
              <a:rPr lang="en-GB" sz="800" b="0" strike="noStrike" spc="-1">
                <a:solidFill>
                  <a:schemeClr val="dk2"/>
                </a:solidFill>
                <a:latin typeface="Arial"/>
              </a:rPr>
              <a:t>	February 1, 2024		</a:t>
            </a:r>
            <a:r>
              <a:rPr lang="en-US" sz="800" b="0" strike="noStrike" spc="-1">
                <a:solidFill>
                  <a:schemeClr val="dk2"/>
                </a:solidFill>
                <a:latin typeface="Arial"/>
              </a:rPr>
              <a:t>Scientific opportunities of experiments with gas targets at Felsenkeller</a:t>
            </a:r>
            <a:endParaRPr lang="en-US" sz="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42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1400" cy="1432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12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1666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124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1666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124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1666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  <p:sldLayoutId id="21474839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2" name="Grafik 27"/>
          <p:cNvPicPr/>
          <p:nvPr/>
        </p:nvPicPr>
        <p:blipFill>
          <a:blip r:embed="rId14"/>
          <a:stretch/>
        </p:blipFill>
        <p:spPr>
          <a:xfrm>
            <a:off x="9288000" y="6282000"/>
            <a:ext cx="794880" cy="287280"/>
          </a:xfrm>
          <a:prstGeom prst="rect">
            <a:avLst/>
          </a:prstGeom>
          <a:ln w="0">
            <a:noFill/>
          </a:ln>
        </p:spPr>
      </p:pic>
      <p:pic>
        <p:nvPicPr>
          <p:cNvPr id="1283" name="Grafik 28"/>
          <p:cNvPicPr/>
          <p:nvPr/>
        </p:nvPicPr>
        <p:blipFill>
          <a:blip r:embed="rId15"/>
          <a:stretch/>
        </p:blipFill>
        <p:spPr>
          <a:xfrm>
            <a:off x="10371600" y="6282000"/>
            <a:ext cx="1532160" cy="287280"/>
          </a:xfrm>
          <a:prstGeom prst="rect">
            <a:avLst/>
          </a:prstGeom>
          <a:ln w="0">
            <a:noFill/>
          </a:ln>
        </p:spPr>
      </p:pic>
      <p:sp>
        <p:nvSpPr>
          <p:cNvPr id="1284" name="Rechteck 29"/>
          <p:cNvSpPr/>
          <p:nvPr/>
        </p:nvSpPr>
        <p:spPr>
          <a:xfrm>
            <a:off x="0" y="0"/>
            <a:ext cx="287280" cy="287280"/>
          </a:xfrm>
          <a:prstGeom prst="rect">
            <a:avLst/>
          </a:prstGeom>
          <a:solidFill>
            <a:srgbClr val="F07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</a:endParaRPr>
          </a:p>
        </p:txBody>
      </p:sp>
      <p:pic>
        <p:nvPicPr>
          <p:cNvPr id="1285" name="Picture 6" descr="Logo&#10;&#10;Description automatically generated"/>
          <p:cNvPicPr/>
          <p:nvPr/>
        </p:nvPicPr>
        <p:blipFill>
          <a:blip r:embed="rId16"/>
          <a:stretch/>
        </p:blipFill>
        <p:spPr>
          <a:xfrm>
            <a:off x="8581320" y="6282000"/>
            <a:ext cx="417960" cy="287280"/>
          </a:xfrm>
          <a:prstGeom prst="rect">
            <a:avLst/>
          </a:prstGeom>
          <a:ln w="0">
            <a:noFill/>
          </a:ln>
        </p:spPr>
      </p:pic>
      <p:sp>
        <p:nvSpPr>
          <p:cNvPr id="1286" name="TextBox 11"/>
          <p:cNvSpPr/>
          <p:nvPr/>
        </p:nvSpPr>
        <p:spPr>
          <a:xfrm>
            <a:off x="82080" y="6369120"/>
            <a:ext cx="75704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88000" tIns="-21600" rIns="0" bIns="266040" anchor="b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GB" sz="800" b="0" strike="noStrike" spc="-1">
                <a:solidFill>
                  <a:schemeClr val="dk2"/>
                </a:solidFill>
                <a:latin typeface="Arial"/>
              </a:rPr>
              <a:t>	Konrad Schmidt		</a:t>
            </a:r>
            <a:r>
              <a:rPr lang="en-US" sz="800" b="0" strike="noStrike" spc="-1">
                <a:solidFill>
                  <a:schemeClr val="dk2"/>
                </a:solidFill>
                <a:latin typeface="Arial"/>
              </a:rPr>
              <a:t>Institute of Radiation Physics · Division of Nuclear Physics · konrad.schmidt@hzdr.de · www.hzdr.de</a:t>
            </a:r>
            <a:endParaRPr lang="en-US" sz="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fld id="{0E8DE7E2-4BC1-4347-9CAB-E96084C9B4F0}" type="slidenum">
              <a:rPr lang="en-GB" sz="800" b="0" strike="noStrike" spc="-1">
                <a:solidFill>
                  <a:schemeClr val="dk2"/>
                </a:solidFill>
                <a:latin typeface="Arial"/>
              </a:rPr>
              <a:t>‹#›</a:t>
            </a:fld>
            <a:r>
              <a:rPr lang="en-GB" sz="800" b="0" strike="noStrike" spc="-1">
                <a:solidFill>
                  <a:schemeClr val="dk2"/>
                </a:solidFill>
                <a:latin typeface="Arial"/>
              </a:rPr>
              <a:t>	February 1, 2024		</a:t>
            </a:r>
            <a:r>
              <a:rPr lang="en-US" sz="800" b="0" strike="noStrike" spc="-1">
                <a:solidFill>
                  <a:schemeClr val="dk2"/>
                </a:solidFill>
                <a:latin typeface="Arial"/>
              </a:rPr>
              <a:t>Scientific opportunities of experiments with gas targets at Felsenkeller</a:t>
            </a:r>
            <a:endParaRPr lang="en-US" sz="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87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1400" cy="1432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12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1666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128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1666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  <p:sldLayoutId id="2147483993" r:id="rId7"/>
    <p:sldLayoutId id="2147483994" r:id="rId8"/>
    <p:sldLayoutId id="2147483995" r:id="rId9"/>
    <p:sldLayoutId id="2147483996" r:id="rId10"/>
    <p:sldLayoutId id="2147483997" r:id="rId11"/>
    <p:sldLayoutId id="214748399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6" name="Grafik 27"/>
          <p:cNvPicPr/>
          <p:nvPr/>
        </p:nvPicPr>
        <p:blipFill>
          <a:blip r:embed="rId14"/>
          <a:stretch/>
        </p:blipFill>
        <p:spPr>
          <a:xfrm>
            <a:off x="9288000" y="6282000"/>
            <a:ext cx="794880" cy="287280"/>
          </a:xfrm>
          <a:prstGeom prst="rect">
            <a:avLst/>
          </a:prstGeom>
          <a:ln w="0">
            <a:noFill/>
          </a:ln>
        </p:spPr>
      </p:pic>
      <p:pic>
        <p:nvPicPr>
          <p:cNvPr id="1327" name="Grafik 28"/>
          <p:cNvPicPr/>
          <p:nvPr/>
        </p:nvPicPr>
        <p:blipFill>
          <a:blip r:embed="rId15"/>
          <a:stretch/>
        </p:blipFill>
        <p:spPr>
          <a:xfrm>
            <a:off x="10371600" y="6282000"/>
            <a:ext cx="1532160" cy="287280"/>
          </a:xfrm>
          <a:prstGeom prst="rect">
            <a:avLst/>
          </a:prstGeom>
          <a:ln w="0">
            <a:noFill/>
          </a:ln>
        </p:spPr>
      </p:pic>
      <p:sp>
        <p:nvSpPr>
          <p:cNvPr id="1328" name="Rechteck 29"/>
          <p:cNvSpPr/>
          <p:nvPr/>
        </p:nvSpPr>
        <p:spPr>
          <a:xfrm>
            <a:off x="0" y="0"/>
            <a:ext cx="287280" cy="287280"/>
          </a:xfrm>
          <a:prstGeom prst="rect">
            <a:avLst/>
          </a:prstGeom>
          <a:solidFill>
            <a:srgbClr val="F07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</a:endParaRPr>
          </a:p>
        </p:txBody>
      </p:sp>
      <p:pic>
        <p:nvPicPr>
          <p:cNvPr id="1329" name="Picture 6" descr="Logo&#10;&#10;Description automatically generated"/>
          <p:cNvPicPr/>
          <p:nvPr/>
        </p:nvPicPr>
        <p:blipFill>
          <a:blip r:embed="rId16"/>
          <a:stretch/>
        </p:blipFill>
        <p:spPr>
          <a:xfrm>
            <a:off x="8581320" y="6282000"/>
            <a:ext cx="417960" cy="287280"/>
          </a:xfrm>
          <a:prstGeom prst="rect">
            <a:avLst/>
          </a:prstGeom>
          <a:ln w="0">
            <a:noFill/>
          </a:ln>
        </p:spPr>
      </p:pic>
      <p:sp>
        <p:nvSpPr>
          <p:cNvPr id="1330" name="TextBox 11"/>
          <p:cNvSpPr/>
          <p:nvPr/>
        </p:nvSpPr>
        <p:spPr>
          <a:xfrm>
            <a:off x="82080" y="6369120"/>
            <a:ext cx="75704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88000" tIns="-21600" rIns="0" bIns="266040" anchor="b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GB" sz="800" b="0" strike="noStrike" spc="-1">
                <a:solidFill>
                  <a:schemeClr val="dk2"/>
                </a:solidFill>
                <a:latin typeface="Arial"/>
              </a:rPr>
              <a:t>	Konrad Schmidt		</a:t>
            </a:r>
            <a:r>
              <a:rPr lang="en-US" sz="800" b="0" strike="noStrike" spc="-1">
                <a:solidFill>
                  <a:schemeClr val="dk2"/>
                </a:solidFill>
                <a:latin typeface="Arial"/>
              </a:rPr>
              <a:t>Institute of Radiation Physics · Division of Nuclear Physics · konrad.schmidt@hzdr.de · www.hzdr.de</a:t>
            </a:r>
            <a:endParaRPr lang="en-US" sz="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fld id="{08304C6F-E26B-4C05-8C33-592FA2F07358}" type="slidenum">
              <a:rPr lang="en-GB" sz="800" b="0" strike="noStrike" spc="-1">
                <a:solidFill>
                  <a:schemeClr val="dk2"/>
                </a:solidFill>
                <a:latin typeface="Arial"/>
              </a:rPr>
              <a:t>‹#›</a:t>
            </a:fld>
            <a:r>
              <a:rPr lang="en-GB" sz="800" b="0" strike="noStrike" spc="-1">
                <a:solidFill>
                  <a:schemeClr val="dk2"/>
                </a:solidFill>
                <a:latin typeface="Arial"/>
              </a:rPr>
              <a:t>	February 1, 2024		</a:t>
            </a:r>
            <a:r>
              <a:rPr lang="en-US" sz="800" b="0" strike="noStrike" spc="-1">
                <a:solidFill>
                  <a:schemeClr val="dk2"/>
                </a:solidFill>
                <a:latin typeface="Arial"/>
              </a:rPr>
              <a:t>Scientific opportunities of experiments with gas targets at Felsenkeller</a:t>
            </a:r>
            <a:endParaRPr lang="en-US" sz="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31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1400" cy="1432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13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1666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133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1666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133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1666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1335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1666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  <p:sldLayoutId id="214748401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" name="Grafik 27"/>
          <p:cNvPicPr/>
          <p:nvPr/>
        </p:nvPicPr>
        <p:blipFill>
          <a:blip r:embed="rId14"/>
          <a:stretch/>
        </p:blipFill>
        <p:spPr>
          <a:xfrm>
            <a:off x="9288000" y="6282000"/>
            <a:ext cx="794880" cy="287280"/>
          </a:xfrm>
          <a:prstGeom prst="rect">
            <a:avLst/>
          </a:prstGeom>
          <a:ln w="0">
            <a:noFill/>
          </a:ln>
        </p:spPr>
      </p:pic>
      <p:pic>
        <p:nvPicPr>
          <p:cNvPr id="1373" name="Grafik 28"/>
          <p:cNvPicPr/>
          <p:nvPr/>
        </p:nvPicPr>
        <p:blipFill>
          <a:blip r:embed="rId15"/>
          <a:stretch/>
        </p:blipFill>
        <p:spPr>
          <a:xfrm>
            <a:off x="10371600" y="6282000"/>
            <a:ext cx="1532160" cy="287280"/>
          </a:xfrm>
          <a:prstGeom prst="rect">
            <a:avLst/>
          </a:prstGeom>
          <a:ln w="0">
            <a:noFill/>
          </a:ln>
        </p:spPr>
      </p:pic>
      <p:sp>
        <p:nvSpPr>
          <p:cNvPr id="1374" name="Rechteck 29"/>
          <p:cNvSpPr/>
          <p:nvPr/>
        </p:nvSpPr>
        <p:spPr>
          <a:xfrm>
            <a:off x="0" y="0"/>
            <a:ext cx="287280" cy="287280"/>
          </a:xfrm>
          <a:prstGeom prst="rect">
            <a:avLst/>
          </a:prstGeom>
          <a:solidFill>
            <a:srgbClr val="F07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</a:endParaRPr>
          </a:p>
        </p:txBody>
      </p:sp>
      <p:pic>
        <p:nvPicPr>
          <p:cNvPr id="1375" name="Picture 6" descr="Logo&#10;&#10;Description automatically generated"/>
          <p:cNvPicPr/>
          <p:nvPr/>
        </p:nvPicPr>
        <p:blipFill>
          <a:blip r:embed="rId16"/>
          <a:stretch/>
        </p:blipFill>
        <p:spPr>
          <a:xfrm>
            <a:off x="8581320" y="6282000"/>
            <a:ext cx="417960" cy="287280"/>
          </a:xfrm>
          <a:prstGeom prst="rect">
            <a:avLst/>
          </a:prstGeom>
          <a:ln w="0">
            <a:noFill/>
          </a:ln>
        </p:spPr>
      </p:pic>
      <p:sp>
        <p:nvSpPr>
          <p:cNvPr id="1376" name="TextBox 11"/>
          <p:cNvSpPr/>
          <p:nvPr/>
        </p:nvSpPr>
        <p:spPr>
          <a:xfrm>
            <a:off x="82080" y="6369120"/>
            <a:ext cx="75704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88000" tIns="-21600" rIns="0" bIns="266040" anchor="b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GB" sz="800" b="0" strike="noStrike" spc="-1">
                <a:solidFill>
                  <a:schemeClr val="dk2"/>
                </a:solidFill>
                <a:latin typeface="Arial"/>
              </a:rPr>
              <a:t>	Konrad Schmidt		</a:t>
            </a:r>
            <a:r>
              <a:rPr lang="en-US" sz="800" b="0" strike="noStrike" spc="-1">
                <a:solidFill>
                  <a:schemeClr val="dk2"/>
                </a:solidFill>
                <a:latin typeface="Arial"/>
              </a:rPr>
              <a:t>Institute of Radiation Physics · Division of Nuclear Physics · konrad.schmidt@hzdr.de · www.hzdr.de</a:t>
            </a:r>
            <a:endParaRPr lang="en-US" sz="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fld id="{B85D0CF3-F686-43DA-9287-F9EF791E0688}" type="slidenum">
              <a:rPr lang="en-GB" sz="800" b="0" strike="noStrike" spc="-1">
                <a:solidFill>
                  <a:schemeClr val="dk2"/>
                </a:solidFill>
                <a:latin typeface="Arial"/>
              </a:rPr>
              <a:t>‹#›</a:t>
            </a:fld>
            <a:r>
              <a:rPr lang="en-GB" sz="800" b="0" strike="noStrike" spc="-1">
                <a:solidFill>
                  <a:schemeClr val="dk2"/>
                </a:solidFill>
                <a:latin typeface="Arial"/>
              </a:rPr>
              <a:t>	February 1, 2024		</a:t>
            </a:r>
            <a:r>
              <a:rPr lang="en-US" sz="800" b="0" strike="noStrike" spc="-1">
                <a:solidFill>
                  <a:schemeClr val="dk2"/>
                </a:solidFill>
                <a:latin typeface="Arial"/>
              </a:rPr>
              <a:t>Scientific opportunities of experiments with gas targets at Felsenkeller</a:t>
            </a:r>
            <a:endParaRPr lang="en-US" sz="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77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1400" cy="1432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137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268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2222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137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268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2222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138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268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2222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138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268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2222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138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268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2222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138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268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2222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  <p:sldLayoutId id="214748402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rafik 27"/>
          <p:cNvPicPr/>
          <p:nvPr/>
        </p:nvPicPr>
        <p:blipFill>
          <a:blip r:embed="rId14"/>
          <a:stretch/>
        </p:blipFill>
        <p:spPr>
          <a:xfrm>
            <a:off x="9288000" y="6282000"/>
            <a:ext cx="794880" cy="287280"/>
          </a:xfrm>
          <a:prstGeom prst="rect">
            <a:avLst/>
          </a:prstGeom>
          <a:ln w="0">
            <a:noFill/>
          </a:ln>
        </p:spPr>
      </p:pic>
      <p:pic>
        <p:nvPicPr>
          <p:cNvPr id="101" name="Grafik 28"/>
          <p:cNvPicPr/>
          <p:nvPr/>
        </p:nvPicPr>
        <p:blipFill>
          <a:blip r:embed="rId15"/>
          <a:stretch/>
        </p:blipFill>
        <p:spPr>
          <a:xfrm>
            <a:off x="10371600" y="6282000"/>
            <a:ext cx="1532160" cy="287280"/>
          </a:xfrm>
          <a:prstGeom prst="rect">
            <a:avLst/>
          </a:prstGeom>
          <a:ln w="0">
            <a:noFill/>
          </a:ln>
        </p:spPr>
      </p:pic>
      <p:sp>
        <p:nvSpPr>
          <p:cNvPr id="102" name="Rechteck 29"/>
          <p:cNvSpPr/>
          <p:nvPr/>
        </p:nvSpPr>
        <p:spPr>
          <a:xfrm>
            <a:off x="0" y="0"/>
            <a:ext cx="287280" cy="287280"/>
          </a:xfrm>
          <a:prstGeom prst="rect">
            <a:avLst/>
          </a:prstGeom>
          <a:solidFill>
            <a:srgbClr val="F07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</a:endParaRPr>
          </a:p>
        </p:txBody>
      </p:sp>
      <p:pic>
        <p:nvPicPr>
          <p:cNvPr id="103" name="Picture 6" descr="Logo&#10;&#10;Description automatically generated"/>
          <p:cNvPicPr/>
          <p:nvPr/>
        </p:nvPicPr>
        <p:blipFill>
          <a:blip r:embed="rId16"/>
          <a:stretch/>
        </p:blipFill>
        <p:spPr>
          <a:xfrm>
            <a:off x="8581320" y="6282000"/>
            <a:ext cx="417960" cy="287280"/>
          </a:xfrm>
          <a:prstGeom prst="rect">
            <a:avLst/>
          </a:prstGeom>
          <a:ln w="0">
            <a:noFill/>
          </a:ln>
        </p:spPr>
      </p:pic>
      <p:sp>
        <p:nvSpPr>
          <p:cNvPr id="104" name="TextBox 11"/>
          <p:cNvSpPr/>
          <p:nvPr/>
        </p:nvSpPr>
        <p:spPr>
          <a:xfrm>
            <a:off x="82080" y="6369120"/>
            <a:ext cx="75704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88000" tIns="-21600" rIns="0" bIns="266040" anchor="b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GB" sz="800" b="0" strike="noStrike" spc="-1">
                <a:solidFill>
                  <a:schemeClr val="dk2"/>
                </a:solidFill>
                <a:latin typeface="Arial"/>
              </a:rPr>
              <a:t>	Konrad Schmidt		</a:t>
            </a:r>
            <a:r>
              <a:rPr lang="en-US" sz="800" b="0" strike="noStrike" spc="-1">
                <a:solidFill>
                  <a:schemeClr val="dk2"/>
                </a:solidFill>
                <a:latin typeface="Arial"/>
              </a:rPr>
              <a:t>Institute of Radiation Physics · Division of Nuclear Physics · konrad.schmidt@hzdr.de · www.hzdr.de</a:t>
            </a:r>
            <a:endParaRPr lang="en-US" sz="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fld id="{6AA43C52-A678-4A2D-9616-F82EE7625DB7}" type="slidenum">
              <a:rPr lang="en-GB" sz="800" b="0" strike="noStrike" spc="-1">
                <a:solidFill>
                  <a:schemeClr val="dk2"/>
                </a:solidFill>
                <a:latin typeface="Arial"/>
              </a:rPr>
              <a:t>‹#›</a:t>
            </a:fld>
            <a:r>
              <a:rPr lang="en-GB" sz="800" b="0" strike="noStrike" spc="-1">
                <a:solidFill>
                  <a:schemeClr val="dk2"/>
                </a:solidFill>
                <a:latin typeface="Arial"/>
              </a:rPr>
              <a:t>	February 1, 2024		</a:t>
            </a:r>
            <a:r>
              <a:rPr lang="en-US" sz="800" b="0" strike="noStrike" spc="-1">
                <a:solidFill>
                  <a:schemeClr val="dk2"/>
                </a:solidFill>
                <a:latin typeface="Arial"/>
              </a:rPr>
              <a:t>Scientific opportunities of experiments with gas targets at Felsenkeller</a:t>
            </a:r>
            <a:endParaRPr lang="en-US" sz="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Rechteck 17"/>
          <p:cNvSpPr/>
          <p:nvPr/>
        </p:nvSpPr>
        <p:spPr>
          <a:xfrm>
            <a:off x="8953560" y="5943600"/>
            <a:ext cx="3237840" cy="913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</a:endParaRPr>
          </a:p>
        </p:txBody>
      </p:sp>
      <p:sp>
        <p:nvSpPr>
          <p:cNvPr id="106" name="Rechteck 9"/>
          <p:cNvSpPr/>
          <p:nvPr/>
        </p:nvSpPr>
        <p:spPr>
          <a:xfrm>
            <a:off x="288000" y="1656000"/>
            <a:ext cx="7854480" cy="49132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288000" tIns="0" rIns="288000" bIns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</a:endParaRPr>
          </a:p>
        </p:txBody>
      </p:sp>
      <p:pic>
        <p:nvPicPr>
          <p:cNvPr id="107" name="Grafik 16"/>
          <p:cNvPicPr/>
          <p:nvPr/>
        </p:nvPicPr>
        <p:blipFill>
          <a:blip r:embed="rId17"/>
          <a:stretch/>
        </p:blipFill>
        <p:spPr>
          <a:xfrm>
            <a:off x="9273600" y="288000"/>
            <a:ext cx="2628360" cy="1079280"/>
          </a:xfrm>
          <a:prstGeom prst="rect">
            <a:avLst/>
          </a:prstGeom>
          <a:ln w="0">
            <a:noFill/>
          </a:ln>
        </p:spPr>
      </p:pic>
      <p:pic>
        <p:nvPicPr>
          <p:cNvPr id="108" name="Grafik 18"/>
          <p:cNvPicPr/>
          <p:nvPr/>
        </p:nvPicPr>
        <p:blipFill>
          <a:blip r:embed="rId18"/>
          <a:stretch/>
        </p:blipFill>
        <p:spPr>
          <a:xfrm>
            <a:off x="7833600" y="288000"/>
            <a:ext cx="1079280" cy="1079280"/>
          </a:xfrm>
          <a:prstGeom prst="rect">
            <a:avLst/>
          </a:prstGeom>
          <a:ln w="0">
            <a:noFill/>
          </a:ln>
        </p:spPr>
      </p:pic>
      <p:pic>
        <p:nvPicPr>
          <p:cNvPr id="109" name="Picture 4" descr="A picture containing text, sky, boat, sandy&#10;&#10;Description automatically generated"/>
          <p:cNvPicPr/>
          <p:nvPr/>
        </p:nvPicPr>
        <p:blipFill>
          <a:blip r:embed="rId19"/>
          <a:stretch/>
        </p:blipFill>
        <p:spPr>
          <a:xfrm>
            <a:off x="8431200" y="1656000"/>
            <a:ext cx="3473280" cy="4913280"/>
          </a:xfrm>
          <a:prstGeom prst="rect">
            <a:avLst/>
          </a:prstGeom>
          <a:ln w="0">
            <a:noFill/>
          </a:ln>
        </p:spPr>
      </p:pic>
      <p:pic>
        <p:nvPicPr>
          <p:cNvPr id="110" name="Picture 3" descr="Logo&#10;&#10;Description automatically generated"/>
          <p:cNvPicPr/>
          <p:nvPr/>
        </p:nvPicPr>
        <p:blipFill>
          <a:blip r:embed="rId16"/>
          <a:stretch/>
        </p:blipFill>
        <p:spPr>
          <a:xfrm>
            <a:off x="5903280" y="288000"/>
            <a:ext cx="1569600" cy="1079280"/>
          </a:xfrm>
          <a:prstGeom prst="rect">
            <a:avLst/>
          </a:prstGeom>
          <a:ln w="0">
            <a:noFill/>
          </a:ln>
        </p:spPr>
      </p:pic>
      <p:pic>
        <p:nvPicPr>
          <p:cNvPr id="111" name="Grafik 8"/>
          <p:cNvPicPr/>
          <p:nvPr/>
        </p:nvPicPr>
        <p:blipFill>
          <a:blip r:embed="rId20"/>
          <a:stretch/>
        </p:blipFill>
        <p:spPr>
          <a:xfrm>
            <a:off x="2340000" y="288000"/>
            <a:ext cx="1619280" cy="1079280"/>
          </a:xfrm>
          <a:prstGeom prst="rect">
            <a:avLst/>
          </a:prstGeom>
          <a:ln w="0">
            <a:noFill/>
          </a:ln>
        </p:spPr>
      </p:pic>
      <p:sp>
        <p:nvSpPr>
          <p:cNvPr id="112" name="Rectangle 2"/>
          <p:cNvSpPr/>
          <p:nvPr/>
        </p:nvSpPr>
        <p:spPr>
          <a:xfrm>
            <a:off x="4031280" y="288000"/>
            <a:ext cx="1511280" cy="1079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just" defTabSz="914400">
              <a:lnSpc>
                <a:spcPct val="100000"/>
              </a:lnSpc>
            </a:pPr>
            <a:r>
              <a:rPr lang="en-US" sz="1000" b="0" strike="noStrike" spc="-1">
                <a:solidFill>
                  <a:srgbClr val="1E5999"/>
                </a:solidFill>
                <a:latin typeface="Arial"/>
              </a:rPr>
              <a:t>This project has received funding from the European Union’s Horizon 2020 research and innovation programme under grant agreement No 101008324 (ChETEC-INFRA).</a:t>
            </a: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1400" cy="1432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0" name="Grafik 27"/>
          <p:cNvPicPr/>
          <p:nvPr/>
        </p:nvPicPr>
        <p:blipFill>
          <a:blip r:embed="rId14"/>
          <a:stretch/>
        </p:blipFill>
        <p:spPr>
          <a:xfrm>
            <a:off x="9288000" y="6282000"/>
            <a:ext cx="794880" cy="287280"/>
          </a:xfrm>
          <a:prstGeom prst="rect">
            <a:avLst/>
          </a:prstGeom>
          <a:ln w="0">
            <a:noFill/>
          </a:ln>
        </p:spPr>
      </p:pic>
      <p:pic>
        <p:nvPicPr>
          <p:cNvPr id="1421" name="Grafik 28"/>
          <p:cNvPicPr/>
          <p:nvPr/>
        </p:nvPicPr>
        <p:blipFill>
          <a:blip r:embed="rId15"/>
          <a:stretch/>
        </p:blipFill>
        <p:spPr>
          <a:xfrm>
            <a:off x="10371600" y="6282000"/>
            <a:ext cx="1532160" cy="287280"/>
          </a:xfrm>
          <a:prstGeom prst="rect">
            <a:avLst/>
          </a:prstGeom>
          <a:ln w="0">
            <a:noFill/>
          </a:ln>
        </p:spPr>
      </p:pic>
      <p:sp>
        <p:nvSpPr>
          <p:cNvPr id="1422" name="Rechteck 29"/>
          <p:cNvSpPr/>
          <p:nvPr/>
        </p:nvSpPr>
        <p:spPr>
          <a:xfrm>
            <a:off x="0" y="0"/>
            <a:ext cx="287280" cy="287280"/>
          </a:xfrm>
          <a:prstGeom prst="rect">
            <a:avLst/>
          </a:prstGeom>
          <a:solidFill>
            <a:srgbClr val="F07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</a:endParaRPr>
          </a:p>
        </p:txBody>
      </p:sp>
      <p:pic>
        <p:nvPicPr>
          <p:cNvPr id="1423" name="Picture 6" descr="Logo&#10;&#10;Description automatically generated"/>
          <p:cNvPicPr/>
          <p:nvPr/>
        </p:nvPicPr>
        <p:blipFill>
          <a:blip r:embed="rId16"/>
          <a:stretch/>
        </p:blipFill>
        <p:spPr>
          <a:xfrm>
            <a:off x="8581320" y="6282000"/>
            <a:ext cx="417960" cy="287280"/>
          </a:xfrm>
          <a:prstGeom prst="rect">
            <a:avLst/>
          </a:prstGeom>
          <a:ln w="0">
            <a:noFill/>
          </a:ln>
        </p:spPr>
      </p:pic>
      <p:sp>
        <p:nvSpPr>
          <p:cNvPr id="1424" name="TextBox 11"/>
          <p:cNvSpPr/>
          <p:nvPr/>
        </p:nvSpPr>
        <p:spPr>
          <a:xfrm>
            <a:off x="82080" y="6369120"/>
            <a:ext cx="75704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88000" tIns="-21600" rIns="0" bIns="266040" anchor="b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GB" sz="800" b="0" strike="noStrike" spc="-1">
                <a:solidFill>
                  <a:schemeClr val="dk2"/>
                </a:solidFill>
                <a:latin typeface="Arial"/>
              </a:rPr>
              <a:t>	Konrad Schmidt		</a:t>
            </a:r>
            <a:r>
              <a:rPr lang="en-US" sz="800" b="0" strike="noStrike" spc="-1">
                <a:solidFill>
                  <a:schemeClr val="dk2"/>
                </a:solidFill>
                <a:latin typeface="Arial"/>
              </a:rPr>
              <a:t>Institute of Radiation Physics · Division of Nuclear Physics · konrad.schmidt@hzdr.de · www.hzdr.de</a:t>
            </a:r>
            <a:endParaRPr lang="en-US" sz="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fld id="{3BC724EB-5BAA-4030-935E-E2C0C2503C97}" type="slidenum">
              <a:rPr lang="en-GB" sz="800" b="0" strike="noStrike" spc="-1">
                <a:solidFill>
                  <a:schemeClr val="dk2"/>
                </a:solidFill>
                <a:latin typeface="Arial"/>
              </a:rPr>
              <a:t>‹#›</a:t>
            </a:fld>
            <a:r>
              <a:rPr lang="en-GB" sz="800" b="0" strike="noStrike" spc="-1">
                <a:solidFill>
                  <a:schemeClr val="dk2"/>
                </a:solidFill>
                <a:latin typeface="Arial"/>
              </a:rPr>
              <a:t>	February 1, 2024		</a:t>
            </a:r>
            <a:r>
              <a:rPr lang="en-US" sz="800" b="0" strike="noStrike" spc="-1">
                <a:solidFill>
                  <a:schemeClr val="dk2"/>
                </a:solidFill>
                <a:latin typeface="Arial"/>
              </a:rPr>
              <a:t>Scientific opportunities of experiments with gas targets at Felsenkeller</a:t>
            </a:r>
            <a:endParaRPr lang="en-US" sz="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  <p:sldLayoutId id="214748403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1" name="Grafik 27"/>
          <p:cNvPicPr/>
          <p:nvPr/>
        </p:nvPicPr>
        <p:blipFill>
          <a:blip r:embed="rId14"/>
          <a:stretch/>
        </p:blipFill>
        <p:spPr>
          <a:xfrm>
            <a:off x="9288000" y="6282000"/>
            <a:ext cx="794880" cy="287280"/>
          </a:xfrm>
          <a:prstGeom prst="rect">
            <a:avLst/>
          </a:prstGeom>
          <a:ln w="0">
            <a:noFill/>
          </a:ln>
        </p:spPr>
      </p:pic>
      <p:pic>
        <p:nvPicPr>
          <p:cNvPr id="1462" name="Grafik 28"/>
          <p:cNvPicPr/>
          <p:nvPr/>
        </p:nvPicPr>
        <p:blipFill>
          <a:blip r:embed="rId15"/>
          <a:stretch/>
        </p:blipFill>
        <p:spPr>
          <a:xfrm>
            <a:off x="10371600" y="6282000"/>
            <a:ext cx="1532160" cy="287280"/>
          </a:xfrm>
          <a:prstGeom prst="rect">
            <a:avLst/>
          </a:prstGeom>
          <a:ln w="0">
            <a:noFill/>
          </a:ln>
        </p:spPr>
      </p:pic>
      <p:sp>
        <p:nvSpPr>
          <p:cNvPr id="1463" name="Rechteck 29"/>
          <p:cNvSpPr/>
          <p:nvPr/>
        </p:nvSpPr>
        <p:spPr>
          <a:xfrm>
            <a:off x="0" y="0"/>
            <a:ext cx="287280" cy="287280"/>
          </a:xfrm>
          <a:prstGeom prst="rect">
            <a:avLst/>
          </a:prstGeom>
          <a:solidFill>
            <a:srgbClr val="F07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</a:endParaRPr>
          </a:p>
        </p:txBody>
      </p:sp>
      <p:pic>
        <p:nvPicPr>
          <p:cNvPr id="1464" name="Picture 6" descr="Logo&#10;&#10;Description automatically generated"/>
          <p:cNvPicPr/>
          <p:nvPr/>
        </p:nvPicPr>
        <p:blipFill>
          <a:blip r:embed="rId16"/>
          <a:stretch/>
        </p:blipFill>
        <p:spPr>
          <a:xfrm>
            <a:off x="8581320" y="6282000"/>
            <a:ext cx="417960" cy="287280"/>
          </a:xfrm>
          <a:prstGeom prst="rect">
            <a:avLst/>
          </a:prstGeom>
          <a:ln w="0">
            <a:noFill/>
          </a:ln>
        </p:spPr>
      </p:pic>
      <p:sp>
        <p:nvSpPr>
          <p:cNvPr id="1465" name="TextBox 11"/>
          <p:cNvSpPr/>
          <p:nvPr/>
        </p:nvSpPr>
        <p:spPr>
          <a:xfrm>
            <a:off x="82080" y="6369120"/>
            <a:ext cx="75704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88000" tIns="-21600" rIns="0" bIns="266040" anchor="b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GB" sz="800" b="0" strike="noStrike" spc="-1">
                <a:solidFill>
                  <a:schemeClr val="dk2"/>
                </a:solidFill>
                <a:latin typeface="Arial"/>
              </a:rPr>
              <a:t>	Konrad Schmidt		</a:t>
            </a:r>
            <a:r>
              <a:rPr lang="en-US" sz="800" b="0" strike="noStrike" spc="-1">
                <a:solidFill>
                  <a:schemeClr val="dk2"/>
                </a:solidFill>
                <a:latin typeface="Arial"/>
              </a:rPr>
              <a:t>Institute of Radiation Physics · Division of Nuclear Physics · konrad.schmidt@hzdr.de · www.hzdr.de</a:t>
            </a:r>
            <a:endParaRPr lang="en-US" sz="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fld id="{24E645AA-C835-42C4-A7D5-1FEA7CAD7ACD}" type="slidenum">
              <a:rPr lang="en-GB" sz="800" b="0" strike="noStrike" spc="-1">
                <a:solidFill>
                  <a:schemeClr val="dk2"/>
                </a:solidFill>
                <a:latin typeface="Arial"/>
              </a:rPr>
              <a:t>‹#›</a:t>
            </a:fld>
            <a:r>
              <a:rPr lang="en-GB" sz="800" b="0" strike="noStrike" spc="-1">
                <a:solidFill>
                  <a:schemeClr val="dk2"/>
                </a:solidFill>
                <a:latin typeface="Arial"/>
              </a:rPr>
              <a:t>	February 1, 2024		</a:t>
            </a:r>
            <a:r>
              <a:rPr lang="en-US" sz="800" b="0" strike="noStrike" spc="-1">
                <a:solidFill>
                  <a:schemeClr val="dk2"/>
                </a:solidFill>
                <a:latin typeface="Arial"/>
              </a:rPr>
              <a:t>Scientific opportunities of experiments with gas targets at Felsenkeller</a:t>
            </a:r>
            <a:endParaRPr lang="en-US" sz="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9" r:id="rId1"/>
    <p:sldLayoutId id="2147484040" r:id="rId2"/>
    <p:sldLayoutId id="2147484041" r:id="rId3"/>
    <p:sldLayoutId id="2147484042" r:id="rId4"/>
    <p:sldLayoutId id="2147484043" r:id="rId5"/>
    <p:sldLayoutId id="2147484044" r:id="rId6"/>
    <p:sldLayoutId id="2147484045" r:id="rId7"/>
    <p:sldLayoutId id="2147484046" r:id="rId8"/>
    <p:sldLayoutId id="2147484047" r:id="rId9"/>
    <p:sldLayoutId id="2147484048" r:id="rId10"/>
    <p:sldLayoutId id="2147484049" r:id="rId11"/>
    <p:sldLayoutId id="214748405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2" name="Grafik 27"/>
          <p:cNvPicPr/>
          <p:nvPr/>
        </p:nvPicPr>
        <p:blipFill>
          <a:blip r:embed="rId14"/>
          <a:stretch/>
        </p:blipFill>
        <p:spPr>
          <a:xfrm>
            <a:off x="9288000" y="6282000"/>
            <a:ext cx="794880" cy="287280"/>
          </a:xfrm>
          <a:prstGeom prst="rect">
            <a:avLst/>
          </a:prstGeom>
          <a:ln w="0">
            <a:noFill/>
          </a:ln>
        </p:spPr>
      </p:pic>
      <p:pic>
        <p:nvPicPr>
          <p:cNvPr id="1503" name="Grafik 28"/>
          <p:cNvPicPr/>
          <p:nvPr/>
        </p:nvPicPr>
        <p:blipFill>
          <a:blip r:embed="rId15"/>
          <a:stretch/>
        </p:blipFill>
        <p:spPr>
          <a:xfrm>
            <a:off x="10371600" y="6282000"/>
            <a:ext cx="1532160" cy="287280"/>
          </a:xfrm>
          <a:prstGeom prst="rect">
            <a:avLst/>
          </a:prstGeom>
          <a:ln w="0">
            <a:noFill/>
          </a:ln>
        </p:spPr>
      </p:pic>
      <p:sp>
        <p:nvSpPr>
          <p:cNvPr id="1504" name="Rechteck 29"/>
          <p:cNvSpPr/>
          <p:nvPr/>
        </p:nvSpPr>
        <p:spPr>
          <a:xfrm>
            <a:off x="0" y="0"/>
            <a:ext cx="287280" cy="287280"/>
          </a:xfrm>
          <a:prstGeom prst="rect">
            <a:avLst/>
          </a:prstGeom>
          <a:solidFill>
            <a:srgbClr val="F07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</a:endParaRPr>
          </a:p>
        </p:txBody>
      </p:sp>
      <p:pic>
        <p:nvPicPr>
          <p:cNvPr id="1505" name="Picture 6" descr="Logo&#10;&#10;Description automatically generated"/>
          <p:cNvPicPr/>
          <p:nvPr/>
        </p:nvPicPr>
        <p:blipFill>
          <a:blip r:embed="rId16"/>
          <a:stretch/>
        </p:blipFill>
        <p:spPr>
          <a:xfrm>
            <a:off x="8581320" y="6282000"/>
            <a:ext cx="417960" cy="287280"/>
          </a:xfrm>
          <a:prstGeom prst="rect">
            <a:avLst/>
          </a:prstGeom>
          <a:ln w="0">
            <a:noFill/>
          </a:ln>
        </p:spPr>
      </p:pic>
      <p:sp>
        <p:nvSpPr>
          <p:cNvPr id="1506" name="TextBox 11"/>
          <p:cNvSpPr/>
          <p:nvPr/>
        </p:nvSpPr>
        <p:spPr>
          <a:xfrm>
            <a:off x="82080" y="6369120"/>
            <a:ext cx="75704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88000" tIns="-21600" rIns="0" bIns="266040" anchor="b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GB" sz="800" b="0" strike="noStrike" spc="-1">
                <a:solidFill>
                  <a:schemeClr val="dk2"/>
                </a:solidFill>
                <a:latin typeface="Arial"/>
              </a:rPr>
              <a:t>	Konrad Schmidt		</a:t>
            </a:r>
            <a:r>
              <a:rPr lang="en-US" sz="800" b="0" strike="noStrike" spc="-1">
                <a:solidFill>
                  <a:schemeClr val="dk2"/>
                </a:solidFill>
                <a:latin typeface="Arial"/>
              </a:rPr>
              <a:t>Institute of Radiation Physics · Division of Nuclear Physics · konrad.schmidt@hzdr.de · www.hzdr.de</a:t>
            </a:r>
            <a:endParaRPr lang="en-US" sz="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fld id="{129ED89E-B946-4195-BAF7-E2D806A000C9}" type="slidenum">
              <a:rPr lang="en-GB" sz="800" b="0" strike="noStrike" spc="-1">
                <a:solidFill>
                  <a:schemeClr val="dk2"/>
                </a:solidFill>
                <a:latin typeface="Arial"/>
              </a:rPr>
              <a:t>‹#›</a:t>
            </a:fld>
            <a:r>
              <a:rPr lang="en-GB" sz="800" b="0" strike="noStrike" spc="-1">
                <a:solidFill>
                  <a:schemeClr val="dk2"/>
                </a:solidFill>
                <a:latin typeface="Arial"/>
              </a:rPr>
              <a:t>	February 1, 2024		</a:t>
            </a:r>
            <a:r>
              <a:rPr lang="en-US" sz="800" b="0" strike="noStrike" spc="-1">
                <a:solidFill>
                  <a:schemeClr val="dk2"/>
                </a:solidFill>
                <a:latin typeface="Arial"/>
              </a:rPr>
              <a:t>Scientific opportunities of experiments with gas targets at Felsenkeller</a:t>
            </a:r>
            <a:endParaRPr lang="en-US" sz="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2" r:id="rId1"/>
    <p:sldLayoutId id="2147484053" r:id="rId2"/>
    <p:sldLayoutId id="2147484054" r:id="rId3"/>
    <p:sldLayoutId id="2147484055" r:id="rId4"/>
    <p:sldLayoutId id="2147484056" r:id="rId5"/>
    <p:sldLayoutId id="2147484057" r:id="rId6"/>
    <p:sldLayoutId id="2147484058" r:id="rId7"/>
    <p:sldLayoutId id="2147484059" r:id="rId8"/>
    <p:sldLayoutId id="2147484060" r:id="rId9"/>
    <p:sldLayoutId id="2147484061" r:id="rId10"/>
    <p:sldLayoutId id="2147484062" r:id="rId11"/>
    <p:sldLayoutId id="214748406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3" name="Grafik 27"/>
          <p:cNvPicPr/>
          <p:nvPr/>
        </p:nvPicPr>
        <p:blipFill>
          <a:blip r:embed="rId16"/>
          <a:stretch/>
        </p:blipFill>
        <p:spPr>
          <a:xfrm>
            <a:off x="9288000" y="6282000"/>
            <a:ext cx="794880" cy="287280"/>
          </a:xfrm>
          <a:prstGeom prst="rect">
            <a:avLst/>
          </a:prstGeom>
          <a:ln w="0">
            <a:noFill/>
          </a:ln>
        </p:spPr>
      </p:pic>
      <p:pic>
        <p:nvPicPr>
          <p:cNvPr id="1544" name="Grafik 28"/>
          <p:cNvPicPr/>
          <p:nvPr/>
        </p:nvPicPr>
        <p:blipFill>
          <a:blip r:embed="rId17"/>
          <a:stretch/>
        </p:blipFill>
        <p:spPr>
          <a:xfrm>
            <a:off x="10371600" y="6282000"/>
            <a:ext cx="1532160" cy="287280"/>
          </a:xfrm>
          <a:prstGeom prst="rect">
            <a:avLst/>
          </a:prstGeom>
          <a:ln w="0">
            <a:noFill/>
          </a:ln>
        </p:spPr>
      </p:pic>
      <p:sp>
        <p:nvSpPr>
          <p:cNvPr id="1545" name="Rechteck 29"/>
          <p:cNvSpPr/>
          <p:nvPr/>
        </p:nvSpPr>
        <p:spPr>
          <a:xfrm>
            <a:off x="0" y="0"/>
            <a:ext cx="287280" cy="287280"/>
          </a:xfrm>
          <a:prstGeom prst="rect">
            <a:avLst/>
          </a:prstGeom>
          <a:solidFill>
            <a:srgbClr val="F07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</a:endParaRPr>
          </a:p>
        </p:txBody>
      </p:sp>
      <p:pic>
        <p:nvPicPr>
          <p:cNvPr id="1546" name="Picture 6" descr="Logo&#10;&#10;Description automatically generated"/>
          <p:cNvPicPr/>
          <p:nvPr/>
        </p:nvPicPr>
        <p:blipFill>
          <a:blip r:embed="rId18"/>
          <a:stretch/>
        </p:blipFill>
        <p:spPr>
          <a:xfrm>
            <a:off x="8581320" y="6282000"/>
            <a:ext cx="417960" cy="287280"/>
          </a:xfrm>
          <a:prstGeom prst="rect">
            <a:avLst/>
          </a:prstGeom>
          <a:ln w="0">
            <a:noFill/>
          </a:ln>
        </p:spPr>
      </p:pic>
      <p:sp>
        <p:nvSpPr>
          <p:cNvPr id="1547" name="TextBox 11"/>
          <p:cNvSpPr/>
          <p:nvPr/>
        </p:nvSpPr>
        <p:spPr>
          <a:xfrm>
            <a:off x="82080" y="6364232"/>
            <a:ext cx="7295359" cy="49304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88000" tIns="-21600" rIns="0" bIns="266040" anchor="b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GB" sz="800" b="0" strike="noStrike" spc="-1" dirty="0">
                <a:solidFill>
                  <a:schemeClr val="dk2"/>
                </a:solidFill>
                <a:latin typeface="Arial"/>
              </a:rPr>
              <a:t>	Anup Yadav		</a:t>
            </a:r>
            <a:r>
              <a:rPr lang="en-US" sz="800" b="0" strike="noStrike" spc="-1" dirty="0">
                <a:solidFill>
                  <a:schemeClr val="dk2"/>
                </a:solidFill>
                <a:latin typeface="Arial"/>
              </a:rPr>
              <a:t>Institute of Radiation Physics · Division of Nuclear Physics · a.yadav@hzdr.de · www.hzdr.de</a:t>
            </a:r>
            <a:endParaRPr lang="en-US" sz="8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fld id="{D6F843EF-F618-4AEF-B3A8-E7631CEC175C}" type="slidenum">
              <a:rPr lang="en-GB" sz="800" b="0" strike="noStrike" spc="-1">
                <a:solidFill>
                  <a:schemeClr val="dk2"/>
                </a:solidFill>
                <a:latin typeface="Arial"/>
              </a:rPr>
              <a:t>‹#›</a:t>
            </a:fld>
            <a:r>
              <a:rPr lang="en-GB" sz="800" b="0" strike="noStrike" spc="-1" dirty="0">
                <a:solidFill>
                  <a:schemeClr val="dk2"/>
                </a:solidFill>
                <a:latin typeface="Arial"/>
              </a:rPr>
              <a:t>	September 20, 2024	</a:t>
            </a:r>
            <a:r>
              <a:rPr lang="en-US" sz="800" b="0" strike="noStrike" spc="-1" dirty="0">
                <a:solidFill>
                  <a:schemeClr val="dk2"/>
                </a:solidFill>
                <a:latin typeface="Arial"/>
              </a:rPr>
              <a:t>Jet and Extended Gas Target System for the </a:t>
            </a:r>
            <a:r>
              <a:rPr lang="en-US" sz="800" b="0" strike="noStrike" spc="-1" dirty="0" err="1">
                <a:solidFill>
                  <a:schemeClr val="dk2"/>
                </a:solidFill>
                <a:latin typeface="Arial"/>
              </a:rPr>
              <a:t>Felsenkeller</a:t>
            </a:r>
            <a:r>
              <a:rPr lang="en-US" sz="800" b="0" strike="noStrike" spc="-1" dirty="0">
                <a:solidFill>
                  <a:schemeClr val="dk2"/>
                </a:solidFill>
                <a:latin typeface="Arial"/>
              </a:rPr>
              <a:t> Underground Laboratory</a:t>
            </a:r>
            <a:endParaRPr lang="en-US" sz="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15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5" r:id="rId1"/>
    <p:sldLayoutId id="2147484130" r:id="rId2"/>
    <p:sldLayoutId id="2147484129" r:id="rId3"/>
    <p:sldLayoutId id="2147484066" r:id="rId4"/>
    <p:sldLayoutId id="2147484067" r:id="rId5"/>
    <p:sldLayoutId id="2147484068" r:id="rId6"/>
    <p:sldLayoutId id="2147484069" r:id="rId7"/>
    <p:sldLayoutId id="2147484070" r:id="rId8"/>
    <p:sldLayoutId id="2147484071" r:id="rId9"/>
    <p:sldLayoutId id="2147484072" r:id="rId10"/>
    <p:sldLayoutId id="2147484073" r:id="rId11"/>
    <p:sldLayoutId id="2147484074" r:id="rId12"/>
    <p:sldLayoutId id="2147484075" r:id="rId13"/>
    <p:sldLayoutId id="214748407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6" name="Grafik 27"/>
          <p:cNvPicPr/>
          <p:nvPr/>
        </p:nvPicPr>
        <p:blipFill>
          <a:blip r:embed="rId14"/>
          <a:stretch/>
        </p:blipFill>
        <p:spPr>
          <a:xfrm>
            <a:off x="9288000" y="6282000"/>
            <a:ext cx="794880" cy="287280"/>
          </a:xfrm>
          <a:prstGeom prst="rect">
            <a:avLst/>
          </a:prstGeom>
          <a:ln w="0">
            <a:noFill/>
          </a:ln>
        </p:spPr>
      </p:pic>
      <p:pic>
        <p:nvPicPr>
          <p:cNvPr id="1587" name="Grafik 28"/>
          <p:cNvPicPr/>
          <p:nvPr/>
        </p:nvPicPr>
        <p:blipFill>
          <a:blip r:embed="rId15"/>
          <a:stretch/>
        </p:blipFill>
        <p:spPr>
          <a:xfrm>
            <a:off x="10371600" y="6282000"/>
            <a:ext cx="1532160" cy="287280"/>
          </a:xfrm>
          <a:prstGeom prst="rect">
            <a:avLst/>
          </a:prstGeom>
          <a:ln w="0">
            <a:noFill/>
          </a:ln>
        </p:spPr>
      </p:pic>
      <p:sp>
        <p:nvSpPr>
          <p:cNvPr id="1588" name="Rechteck 29"/>
          <p:cNvSpPr/>
          <p:nvPr/>
        </p:nvSpPr>
        <p:spPr>
          <a:xfrm>
            <a:off x="0" y="0"/>
            <a:ext cx="287280" cy="287280"/>
          </a:xfrm>
          <a:prstGeom prst="rect">
            <a:avLst/>
          </a:prstGeom>
          <a:solidFill>
            <a:srgbClr val="F07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</a:endParaRPr>
          </a:p>
        </p:txBody>
      </p:sp>
      <p:pic>
        <p:nvPicPr>
          <p:cNvPr id="1589" name="Picture 6" descr="Logo&#10;&#10;Description automatically generated"/>
          <p:cNvPicPr/>
          <p:nvPr/>
        </p:nvPicPr>
        <p:blipFill>
          <a:blip r:embed="rId16"/>
          <a:stretch/>
        </p:blipFill>
        <p:spPr>
          <a:xfrm>
            <a:off x="8581320" y="6282000"/>
            <a:ext cx="417960" cy="287280"/>
          </a:xfrm>
          <a:prstGeom prst="rect">
            <a:avLst/>
          </a:prstGeom>
          <a:ln w="0">
            <a:noFill/>
          </a:ln>
        </p:spPr>
      </p:pic>
      <p:sp>
        <p:nvSpPr>
          <p:cNvPr id="1590" name="TextBox 11"/>
          <p:cNvSpPr/>
          <p:nvPr/>
        </p:nvSpPr>
        <p:spPr>
          <a:xfrm>
            <a:off x="82080" y="6364232"/>
            <a:ext cx="7295359" cy="49304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88000" tIns="-21600" rIns="0" bIns="266040" anchor="b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GB" sz="800" b="0" strike="noStrike" spc="-1" dirty="0">
                <a:solidFill>
                  <a:schemeClr val="dk2"/>
                </a:solidFill>
                <a:latin typeface="Arial"/>
              </a:rPr>
              <a:t>	Anup Yadav		</a:t>
            </a:r>
            <a:r>
              <a:rPr lang="en-US" sz="800" b="0" strike="noStrike" spc="-1" dirty="0">
                <a:solidFill>
                  <a:schemeClr val="dk2"/>
                </a:solidFill>
                <a:latin typeface="Arial"/>
              </a:rPr>
              <a:t>Institute of Radiation Physics · Division of Nuclear Physics · a.yadav@hzdr.de · www.hzdr.de</a:t>
            </a:r>
            <a:endParaRPr lang="en-US" sz="8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fld id="{0DE24366-CA98-42FB-B1C8-DE39D52C2049}" type="slidenum">
              <a:rPr lang="en-GB" sz="800" b="0" strike="noStrike" spc="-1">
                <a:solidFill>
                  <a:schemeClr val="dk2"/>
                </a:solidFill>
                <a:latin typeface="Arial"/>
              </a:rPr>
              <a:t>‹#›</a:t>
            </a:fld>
            <a:r>
              <a:rPr lang="en-GB" sz="800" b="0" strike="noStrike" spc="-1" dirty="0">
                <a:solidFill>
                  <a:schemeClr val="dk2"/>
                </a:solidFill>
                <a:latin typeface="Arial"/>
              </a:rPr>
              <a:t>	September 20, 2024	</a:t>
            </a:r>
            <a:r>
              <a:rPr lang="en-US" sz="800" b="0" strike="noStrike" spc="-1" dirty="0">
                <a:solidFill>
                  <a:schemeClr val="dk2"/>
                </a:solidFill>
                <a:latin typeface="Arial"/>
              </a:rPr>
              <a:t>Jet and Extended Gas Target System for the </a:t>
            </a:r>
            <a:r>
              <a:rPr lang="en-US" sz="800" b="0" strike="noStrike" spc="-1" dirty="0" err="1">
                <a:solidFill>
                  <a:schemeClr val="dk2"/>
                </a:solidFill>
                <a:latin typeface="Arial"/>
              </a:rPr>
              <a:t>Felsenkeller</a:t>
            </a:r>
            <a:r>
              <a:rPr lang="en-US" sz="800" b="0" strike="noStrike" spc="-1" dirty="0">
                <a:solidFill>
                  <a:schemeClr val="dk2"/>
                </a:solidFill>
                <a:latin typeface="Arial"/>
              </a:rPr>
              <a:t> Underground Laboratory</a:t>
            </a:r>
            <a:endParaRPr lang="en-US" sz="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1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1400" cy="1432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  <p:sldLayoutId id="2147484079" r:id="rId2"/>
    <p:sldLayoutId id="2147484080" r:id="rId3"/>
    <p:sldLayoutId id="2147484081" r:id="rId4"/>
    <p:sldLayoutId id="2147484082" r:id="rId5"/>
    <p:sldLayoutId id="2147484083" r:id="rId6"/>
    <p:sldLayoutId id="2147484084" r:id="rId7"/>
    <p:sldLayoutId id="2147484085" r:id="rId8"/>
    <p:sldLayoutId id="2147484086" r:id="rId9"/>
    <p:sldLayoutId id="2147484087" r:id="rId10"/>
    <p:sldLayoutId id="2147484088" r:id="rId11"/>
    <p:sldLayoutId id="214748408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" name="Grafik 27"/>
          <p:cNvPicPr/>
          <p:nvPr/>
        </p:nvPicPr>
        <p:blipFill>
          <a:blip r:embed="rId14"/>
          <a:stretch/>
        </p:blipFill>
        <p:spPr>
          <a:xfrm>
            <a:off x="9288000" y="6282000"/>
            <a:ext cx="794880" cy="287280"/>
          </a:xfrm>
          <a:prstGeom prst="rect">
            <a:avLst/>
          </a:prstGeom>
          <a:ln w="0">
            <a:noFill/>
          </a:ln>
        </p:spPr>
      </p:pic>
      <p:pic>
        <p:nvPicPr>
          <p:cNvPr id="1629" name="Grafik 28"/>
          <p:cNvPicPr/>
          <p:nvPr/>
        </p:nvPicPr>
        <p:blipFill>
          <a:blip r:embed="rId15"/>
          <a:stretch/>
        </p:blipFill>
        <p:spPr>
          <a:xfrm>
            <a:off x="10371600" y="6282000"/>
            <a:ext cx="1532160" cy="287280"/>
          </a:xfrm>
          <a:prstGeom prst="rect">
            <a:avLst/>
          </a:prstGeom>
          <a:ln w="0">
            <a:noFill/>
          </a:ln>
        </p:spPr>
      </p:pic>
      <p:sp>
        <p:nvSpPr>
          <p:cNvPr id="1630" name="Rechteck 29"/>
          <p:cNvSpPr/>
          <p:nvPr/>
        </p:nvSpPr>
        <p:spPr>
          <a:xfrm>
            <a:off x="0" y="0"/>
            <a:ext cx="287280" cy="287280"/>
          </a:xfrm>
          <a:prstGeom prst="rect">
            <a:avLst/>
          </a:prstGeom>
          <a:solidFill>
            <a:srgbClr val="F07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</a:endParaRPr>
          </a:p>
        </p:txBody>
      </p:sp>
      <p:pic>
        <p:nvPicPr>
          <p:cNvPr id="1631" name="Picture 6" descr="Logo&#10;&#10;Description automatically generated"/>
          <p:cNvPicPr/>
          <p:nvPr/>
        </p:nvPicPr>
        <p:blipFill>
          <a:blip r:embed="rId16"/>
          <a:stretch/>
        </p:blipFill>
        <p:spPr>
          <a:xfrm>
            <a:off x="8581320" y="6282000"/>
            <a:ext cx="417960" cy="287280"/>
          </a:xfrm>
          <a:prstGeom prst="rect">
            <a:avLst/>
          </a:prstGeom>
          <a:ln w="0">
            <a:noFill/>
          </a:ln>
        </p:spPr>
      </p:pic>
      <p:sp>
        <p:nvSpPr>
          <p:cNvPr id="1632" name="TextBox 11"/>
          <p:cNvSpPr/>
          <p:nvPr/>
        </p:nvSpPr>
        <p:spPr>
          <a:xfrm>
            <a:off x="82080" y="6369120"/>
            <a:ext cx="75704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88000" tIns="-21600" rIns="0" bIns="266040" anchor="b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GB" sz="800" b="0" strike="noStrike" spc="-1">
                <a:solidFill>
                  <a:schemeClr val="dk2"/>
                </a:solidFill>
                <a:latin typeface="Arial"/>
              </a:rPr>
              <a:t>	Konrad Schmidt		</a:t>
            </a:r>
            <a:r>
              <a:rPr lang="en-US" sz="800" b="0" strike="noStrike" spc="-1">
                <a:solidFill>
                  <a:schemeClr val="dk2"/>
                </a:solidFill>
                <a:latin typeface="Arial"/>
              </a:rPr>
              <a:t>Institute of Radiation Physics · Division of Nuclear Physics · konrad.schmidt@hzdr.de · www.hzdr.de</a:t>
            </a:r>
            <a:endParaRPr lang="en-US" sz="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fld id="{4E7CA104-1738-4F1E-A834-7D6D66749395}" type="slidenum">
              <a:rPr lang="en-GB" sz="800" b="0" strike="noStrike" spc="-1">
                <a:solidFill>
                  <a:schemeClr val="dk2"/>
                </a:solidFill>
                <a:latin typeface="Arial"/>
              </a:rPr>
              <a:t>‹#›</a:t>
            </a:fld>
            <a:r>
              <a:rPr lang="en-GB" sz="800" b="0" strike="noStrike" spc="-1">
                <a:solidFill>
                  <a:schemeClr val="dk2"/>
                </a:solidFill>
                <a:latin typeface="Arial"/>
              </a:rPr>
              <a:t>	February 1, 2024		</a:t>
            </a:r>
            <a:r>
              <a:rPr lang="en-US" sz="800" b="0" strike="noStrike" spc="-1">
                <a:solidFill>
                  <a:schemeClr val="dk2"/>
                </a:solidFill>
                <a:latin typeface="Arial"/>
              </a:rPr>
              <a:t>Scientific opportunities of experiments with gas targets at Felsenkeller</a:t>
            </a:r>
            <a:endParaRPr lang="en-US" sz="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3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1400" cy="1432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163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1" r:id="rId1"/>
    <p:sldLayoutId id="2147484092" r:id="rId2"/>
    <p:sldLayoutId id="2147484093" r:id="rId3"/>
    <p:sldLayoutId id="2147484094" r:id="rId4"/>
    <p:sldLayoutId id="2147484095" r:id="rId5"/>
    <p:sldLayoutId id="2147484096" r:id="rId6"/>
    <p:sldLayoutId id="2147484097" r:id="rId7"/>
    <p:sldLayoutId id="2147484098" r:id="rId8"/>
    <p:sldLayoutId id="2147484099" r:id="rId9"/>
    <p:sldLayoutId id="2147484100" r:id="rId10"/>
    <p:sldLayoutId id="2147484101" r:id="rId11"/>
    <p:sldLayoutId id="214748410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1" name="Grafik 27"/>
          <p:cNvPicPr/>
          <p:nvPr/>
        </p:nvPicPr>
        <p:blipFill>
          <a:blip r:embed="rId14"/>
          <a:stretch/>
        </p:blipFill>
        <p:spPr>
          <a:xfrm>
            <a:off x="9288000" y="6282000"/>
            <a:ext cx="794880" cy="287280"/>
          </a:xfrm>
          <a:prstGeom prst="rect">
            <a:avLst/>
          </a:prstGeom>
          <a:ln w="0">
            <a:noFill/>
          </a:ln>
        </p:spPr>
      </p:pic>
      <p:pic>
        <p:nvPicPr>
          <p:cNvPr id="1672" name="Grafik 28"/>
          <p:cNvPicPr/>
          <p:nvPr/>
        </p:nvPicPr>
        <p:blipFill>
          <a:blip r:embed="rId15"/>
          <a:stretch/>
        </p:blipFill>
        <p:spPr>
          <a:xfrm>
            <a:off x="10371600" y="6282000"/>
            <a:ext cx="1532160" cy="287280"/>
          </a:xfrm>
          <a:prstGeom prst="rect">
            <a:avLst/>
          </a:prstGeom>
          <a:ln w="0">
            <a:noFill/>
          </a:ln>
        </p:spPr>
      </p:pic>
      <p:sp>
        <p:nvSpPr>
          <p:cNvPr id="1673" name="Rechteck 29"/>
          <p:cNvSpPr/>
          <p:nvPr/>
        </p:nvSpPr>
        <p:spPr>
          <a:xfrm>
            <a:off x="0" y="0"/>
            <a:ext cx="287280" cy="287280"/>
          </a:xfrm>
          <a:prstGeom prst="rect">
            <a:avLst/>
          </a:prstGeom>
          <a:solidFill>
            <a:srgbClr val="F07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</a:endParaRPr>
          </a:p>
        </p:txBody>
      </p:sp>
      <p:pic>
        <p:nvPicPr>
          <p:cNvPr id="1674" name="Picture 6" descr="Logo&#10;&#10;Description automatically generated"/>
          <p:cNvPicPr/>
          <p:nvPr/>
        </p:nvPicPr>
        <p:blipFill>
          <a:blip r:embed="rId16"/>
          <a:stretch/>
        </p:blipFill>
        <p:spPr>
          <a:xfrm>
            <a:off x="8581320" y="6282000"/>
            <a:ext cx="417960" cy="287280"/>
          </a:xfrm>
          <a:prstGeom prst="rect">
            <a:avLst/>
          </a:prstGeom>
          <a:ln w="0">
            <a:noFill/>
          </a:ln>
        </p:spPr>
      </p:pic>
      <p:sp>
        <p:nvSpPr>
          <p:cNvPr id="1675" name="TextBox 11"/>
          <p:cNvSpPr/>
          <p:nvPr/>
        </p:nvSpPr>
        <p:spPr>
          <a:xfrm>
            <a:off x="82080" y="6369120"/>
            <a:ext cx="75704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88000" tIns="-21600" rIns="0" bIns="266040" anchor="b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GB" sz="800" b="0" strike="noStrike" spc="-1">
                <a:solidFill>
                  <a:schemeClr val="dk2"/>
                </a:solidFill>
                <a:latin typeface="Arial"/>
              </a:rPr>
              <a:t>	Konrad Schmidt		</a:t>
            </a:r>
            <a:r>
              <a:rPr lang="en-US" sz="800" b="0" strike="noStrike" spc="-1">
                <a:solidFill>
                  <a:schemeClr val="dk2"/>
                </a:solidFill>
                <a:latin typeface="Arial"/>
              </a:rPr>
              <a:t>Institute of Radiation Physics · Division of Nuclear Physics · konrad.schmidt@hzdr.de · www.hzdr.de</a:t>
            </a:r>
            <a:endParaRPr lang="en-US" sz="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fld id="{F17E14F9-069C-405B-AE94-D3B9EDC149AD}" type="slidenum">
              <a:rPr lang="en-GB" sz="800" b="0" strike="noStrike" spc="-1">
                <a:solidFill>
                  <a:schemeClr val="dk2"/>
                </a:solidFill>
                <a:latin typeface="Arial"/>
              </a:rPr>
              <a:t>‹#›</a:t>
            </a:fld>
            <a:r>
              <a:rPr lang="en-GB" sz="800" b="0" strike="noStrike" spc="-1">
                <a:solidFill>
                  <a:schemeClr val="dk2"/>
                </a:solidFill>
                <a:latin typeface="Arial"/>
              </a:rPr>
              <a:t>	February 1, 2024		</a:t>
            </a:r>
            <a:r>
              <a:rPr lang="en-US" sz="800" b="0" strike="noStrike" spc="-1">
                <a:solidFill>
                  <a:schemeClr val="dk2"/>
                </a:solidFill>
                <a:latin typeface="Arial"/>
              </a:rPr>
              <a:t>Scientific opportunities of experiments with gas targets at Felsenkeller</a:t>
            </a:r>
            <a:endParaRPr lang="en-US" sz="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76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1400" cy="1432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16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167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  <p:sldLayoutId id="214748411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5" name="Grafik 27"/>
          <p:cNvPicPr/>
          <p:nvPr/>
        </p:nvPicPr>
        <p:blipFill>
          <a:blip r:embed="rId14"/>
          <a:stretch/>
        </p:blipFill>
        <p:spPr>
          <a:xfrm>
            <a:off x="9288000" y="6282000"/>
            <a:ext cx="794880" cy="287280"/>
          </a:xfrm>
          <a:prstGeom prst="rect">
            <a:avLst/>
          </a:prstGeom>
          <a:ln w="0">
            <a:noFill/>
          </a:ln>
        </p:spPr>
      </p:pic>
      <p:pic>
        <p:nvPicPr>
          <p:cNvPr id="1716" name="Grafik 28"/>
          <p:cNvPicPr/>
          <p:nvPr/>
        </p:nvPicPr>
        <p:blipFill>
          <a:blip r:embed="rId15"/>
          <a:stretch/>
        </p:blipFill>
        <p:spPr>
          <a:xfrm>
            <a:off x="10371600" y="6282000"/>
            <a:ext cx="1532160" cy="287280"/>
          </a:xfrm>
          <a:prstGeom prst="rect">
            <a:avLst/>
          </a:prstGeom>
          <a:ln w="0">
            <a:noFill/>
          </a:ln>
        </p:spPr>
      </p:pic>
      <p:sp>
        <p:nvSpPr>
          <p:cNvPr id="1717" name="Rechteck 29"/>
          <p:cNvSpPr/>
          <p:nvPr/>
        </p:nvSpPr>
        <p:spPr>
          <a:xfrm>
            <a:off x="0" y="0"/>
            <a:ext cx="287280" cy="287280"/>
          </a:xfrm>
          <a:prstGeom prst="rect">
            <a:avLst/>
          </a:prstGeom>
          <a:solidFill>
            <a:srgbClr val="F07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</a:endParaRPr>
          </a:p>
        </p:txBody>
      </p:sp>
      <p:pic>
        <p:nvPicPr>
          <p:cNvPr id="1718" name="Picture 6" descr="Logo&#10;&#10;Description automatically generated"/>
          <p:cNvPicPr/>
          <p:nvPr/>
        </p:nvPicPr>
        <p:blipFill>
          <a:blip r:embed="rId16"/>
          <a:stretch/>
        </p:blipFill>
        <p:spPr>
          <a:xfrm>
            <a:off x="8581320" y="6282000"/>
            <a:ext cx="417960" cy="287280"/>
          </a:xfrm>
          <a:prstGeom prst="rect">
            <a:avLst/>
          </a:prstGeom>
          <a:ln w="0">
            <a:noFill/>
          </a:ln>
        </p:spPr>
      </p:pic>
      <p:sp>
        <p:nvSpPr>
          <p:cNvPr id="1719" name="TextBox 11"/>
          <p:cNvSpPr/>
          <p:nvPr/>
        </p:nvSpPr>
        <p:spPr>
          <a:xfrm>
            <a:off x="82080" y="6369120"/>
            <a:ext cx="75704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88000" tIns="-21600" rIns="0" bIns="266040" anchor="b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GB" sz="800" b="0" strike="noStrike" spc="-1">
                <a:solidFill>
                  <a:schemeClr val="dk2"/>
                </a:solidFill>
                <a:latin typeface="Arial"/>
              </a:rPr>
              <a:t>	Konrad Schmidt		</a:t>
            </a:r>
            <a:r>
              <a:rPr lang="en-US" sz="800" b="0" strike="noStrike" spc="-1">
                <a:solidFill>
                  <a:schemeClr val="dk2"/>
                </a:solidFill>
                <a:latin typeface="Arial"/>
              </a:rPr>
              <a:t>Institute of Radiation Physics · Division of Nuclear Physics · konrad.schmidt@hzdr.de · www.hzdr.de</a:t>
            </a:r>
            <a:endParaRPr lang="en-US" sz="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fld id="{5E7A7EDA-D650-4581-83D3-D30D86679D5B}" type="slidenum">
              <a:rPr lang="en-GB" sz="800" b="0" strike="noStrike" spc="-1">
                <a:solidFill>
                  <a:schemeClr val="dk2"/>
                </a:solidFill>
                <a:latin typeface="Arial"/>
              </a:rPr>
              <a:t>‹#›</a:t>
            </a:fld>
            <a:r>
              <a:rPr lang="en-GB" sz="800" b="0" strike="noStrike" spc="-1">
                <a:solidFill>
                  <a:schemeClr val="dk2"/>
                </a:solidFill>
                <a:latin typeface="Arial"/>
              </a:rPr>
              <a:t>	February 1, 2024		</a:t>
            </a:r>
            <a:r>
              <a:rPr lang="en-US" sz="800" b="0" strike="noStrike" spc="-1">
                <a:solidFill>
                  <a:schemeClr val="dk2"/>
                </a:solidFill>
                <a:latin typeface="Arial"/>
              </a:rPr>
              <a:t>Scientific opportunities of experiments with gas targets at Felsenkeller</a:t>
            </a:r>
            <a:endParaRPr lang="en-US" sz="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20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1400" cy="1432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  <p:sldLayoutId id="214748412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rafik 27"/>
          <p:cNvPicPr/>
          <p:nvPr/>
        </p:nvPicPr>
        <p:blipFill>
          <a:blip r:embed="rId14"/>
          <a:stretch/>
        </p:blipFill>
        <p:spPr>
          <a:xfrm>
            <a:off x="9288000" y="6282000"/>
            <a:ext cx="794880" cy="287280"/>
          </a:xfrm>
          <a:prstGeom prst="rect">
            <a:avLst/>
          </a:prstGeom>
          <a:ln w="0">
            <a:noFill/>
          </a:ln>
        </p:spPr>
      </p:pic>
      <p:pic>
        <p:nvPicPr>
          <p:cNvPr id="151" name="Grafik 28"/>
          <p:cNvPicPr/>
          <p:nvPr/>
        </p:nvPicPr>
        <p:blipFill>
          <a:blip r:embed="rId15"/>
          <a:stretch/>
        </p:blipFill>
        <p:spPr>
          <a:xfrm>
            <a:off x="10371600" y="6282000"/>
            <a:ext cx="1532160" cy="287280"/>
          </a:xfrm>
          <a:prstGeom prst="rect">
            <a:avLst/>
          </a:prstGeom>
          <a:ln w="0">
            <a:noFill/>
          </a:ln>
        </p:spPr>
      </p:pic>
      <p:sp>
        <p:nvSpPr>
          <p:cNvPr id="152" name="Rechteck 29"/>
          <p:cNvSpPr/>
          <p:nvPr/>
        </p:nvSpPr>
        <p:spPr>
          <a:xfrm>
            <a:off x="0" y="0"/>
            <a:ext cx="287280" cy="287280"/>
          </a:xfrm>
          <a:prstGeom prst="rect">
            <a:avLst/>
          </a:prstGeom>
          <a:solidFill>
            <a:srgbClr val="F07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</a:endParaRPr>
          </a:p>
        </p:txBody>
      </p:sp>
      <p:pic>
        <p:nvPicPr>
          <p:cNvPr id="153" name="Picture 6" descr="Logo&#10;&#10;Description automatically generated"/>
          <p:cNvPicPr/>
          <p:nvPr/>
        </p:nvPicPr>
        <p:blipFill>
          <a:blip r:embed="rId16"/>
          <a:stretch/>
        </p:blipFill>
        <p:spPr>
          <a:xfrm>
            <a:off x="8581320" y="6282000"/>
            <a:ext cx="417960" cy="287280"/>
          </a:xfrm>
          <a:prstGeom prst="rect">
            <a:avLst/>
          </a:prstGeom>
          <a:ln w="0">
            <a:noFill/>
          </a:ln>
        </p:spPr>
      </p:pic>
      <p:sp>
        <p:nvSpPr>
          <p:cNvPr id="154" name="TextBox 11"/>
          <p:cNvSpPr/>
          <p:nvPr/>
        </p:nvSpPr>
        <p:spPr>
          <a:xfrm>
            <a:off x="82080" y="6369120"/>
            <a:ext cx="75704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88000" tIns="-21600" rIns="0" bIns="266040" anchor="b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GB" sz="800" b="0" strike="noStrike" spc="-1">
                <a:solidFill>
                  <a:schemeClr val="dk2"/>
                </a:solidFill>
                <a:latin typeface="Arial"/>
              </a:rPr>
              <a:t>	Konrad Schmidt		</a:t>
            </a:r>
            <a:r>
              <a:rPr lang="en-US" sz="800" b="0" strike="noStrike" spc="-1">
                <a:solidFill>
                  <a:schemeClr val="dk2"/>
                </a:solidFill>
                <a:latin typeface="Arial"/>
              </a:rPr>
              <a:t>Institute of Radiation Physics · Division of Nuclear Physics · konrad.schmidt@hzdr.de · www.hzdr.de</a:t>
            </a:r>
            <a:endParaRPr lang="en-US" sz="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fld id="{8FADBC2C-A831-4ED0-BBCD-8418F51B5571}" type="slidenum">
              <a:rPr lang="en-GB" sz="800" b="0" strike="noStrike" spc="-1">
                <a:solidFill>
                  <a:schemeClr val="dk2"/>
                </a:solidFill>
                <a:latin typeface="Arial"/>
              </a:rPr>
              <a:t>‹#›</a:t>
            </a:fld>
            <a:r>
              <a:rPr lang="en-GB" sz="800" b="0" strike="noStrike" spc="-1">
                <a:solidFill>
                  <a:schemeClr val="dk2"/>
                </a:solidFill>
                <a:latin typeface="Arial"/>
              </a:rPr>
              <a:t>	February 1, 2024		</a:t>
            </a:r>
            <a:r>
              <a:rPr lang="en-US" sz="800" b="0" strike="noStrike" spc="-1">
                <a:solidFill>
                  <a:schemeClr val="dk2"/>
                </a:solidFill>
                <a:latin typeface="Arial"/>
              </a:rPr>
              <a:t>Scientific opportunities of experiments with gas targets at Felsenkeller</a:t>
            </a:r>
            <a:endParaRPr lang="en-US" sz="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" name="Rechteck 17"/>
          <p:cNvSpPr/>
          <p:nvPr/>
        </p:nvSpPr>
        <p:spPr>
          <a:xfrm>
            <a:off x="8953560" y="5943600"/>
            <a:ext cx="3237840" cy="913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</a:endParaRPr>
          </a:p>
        </p:txBody>
      </p:sp>
      <p:sp>
        <p:nvSpPr>
          <p:cNvPr id="156" name="Rechteck 9"/>
          <p:cNvSpPr/>
          <p:nvPr/>
        </p:nvSpPr>
        <p:spPr>
          <a:xfrm>
            <a:off x="288000" y="1656000"/>
            <a:ext cx="7854480" cy="49132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288000" tIns="0" rIns="288000" bIns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</a:endParaRPr>
          </a:p>
        </p:txBody>
      </p:sp>
      <p:pic>
        <p:nvPicPr>
          <p:cNvPr id="157" name="Grafik 16"/>
          <p:cNvPicPr/>
          <p:nvPr/>
        </p:nvPicPr>
        <p:blipFill>
          <a:blip r:embed="rId17"/>
          <a:stretch/>
        </p:blipFill>
        <p:spPr>
          <a:xfrm>
            <a:off x="9273600" y="288000"/>
            <a:ext cx="2628360" cy="1079280"/>
          </a:xfrm>
          <a:prstGeom prst="rect">
            <a:avLst/>
          </a:prstGeom>
          <a:ln w="0">
            <a:noFill/>
          </a:ln>
        </p:spPr>
      </p:pic>
      <p:pic>
        <p:nvPicPr>
          <p:cNvPr id="158" name="Grafik 18"/>
          <p:cNvPicPr/>
          <p:nvPr/>
        </p:nvPicPr>
        <p:blipFill>
          <a:blip r:embed="rId18"/>
          <a:stretch/>
        </p:blipFill>
        <p:spPr>
          <a:xfrm>
            <a:off x="7833600" y="288000"/>
            <a:ext cx="1079280" cy="1079280"/>
          </a:xfrm>
          <a:prstGeom prst="rect">
            <a:avLst/>
          </a:prstGeom>
          <a:ln w="0">
            <a:noFill/>
          </a:ln>
        </p:spPr>
      </p:pic>
      <p:pic>
        <p:nvPicPr>
          <p:cNvPr id="159" name="Picture 4" descr="A picture containing text, sky, boat, sandy&#10;&#10;Description automatically generated"/>
          <p:cNvPicPr/>
          <p:nvPr/>
        </p:nvPicPr>
        <p:blipFill>
          <a:blip r:embed="rId19"/>
          <a:stretch/>
        </p:blipFill>
        <p:spPr>
          <a:xfrm>
            <a:off x="8431200" y="1656000"/>
            <a:ext cx="3473280" cy="4913280"/>
          </a:xfrm>
          <a:prstGeom prst="rect">
            <a:avLst/>
          </a:prstGeom>
          <a:ln w="0">
            <a:noFill/>
          </a:ln>
        </p:spPr>
      </p:pic>
      <p:pic>
        <p:nvPicPr>
          <p:cNvPr id="160" name="Picture 3" descr="Logo&#10;&#10;Description automatically generated"/>
          <p:cNvPicPr/>
          <p:nvPr/>
        </p:nvPicPr>
        <p:blipFill>
          <a:blip r:embed="rId16"/>
          <a:stretch/>
        </p:blipFill>
        <p:spPr>
          <a:xfrm>
            <a:off x="5903280" y="288000"/>
            <a:ext cx="1569600" cy="1079280"/>
          </a:xfrm>
          <a:prstGeom prst="rect">
            <a:avLst/>
          </a:prstGeom>
          <a:ln w="0">
            <a:noFill/>
          </a:ln>
        </p:spPr>
      </p:pic>
      <p:pic>
        <p:nvPicPr>
          <p:cNvPr id="161" name="Grafik 8"/>
          <p:cNvPicPr/>
          <p:nvPr/>
        </p:nvPicPr>
        <p:blipFill>
          <a:blip r:embed="rId20"/>
          <a:stretch/>
        </p:blipFill>
        <p:spPr>
          <a:xfrm>
            <a:off x="2340000" y="288000"/>
            <a:ext cx="1619280" cy="1079280"/>
          </a:xfrm>
          <a:prstGeom prst="rect">
            <a:avLst/>
          </a:prstGeom>
          <a:ln w="0">
            <a:noFill/>
          </a:ln>
        </p:spPr>
      </p:pic>
      <p:sp>
        <p:nvSpPr>
          <p:cNvPr id="162" name="Rectangle 2"/>
          <p:cNvSpPr/>
          <p:nvPr/>
        </p:nvSpPr>
        <p:spPr>
          <a:xfrm>
            <a:off x="4031280" y="288000"/>
            <a:ext cx="1511280" cy="1079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just" defTabSz="914400">
              <a:lnSpc>
                <a:spcPct val="100000"/>
              </a:lnSpc>
            </a:pPr>
            <a:r>
              <a:rPr lang="en-US" sz="1000" b="0" strike="noStrike" spc="-1">
                <a:solidFill>
                  <a:srgbClr val="1E5999"/>
                </a:solidFill>
                <a:latin typeface="Arial"/>
              </a:rPr>
              <a:t>This project has received funding from the European Union’s Horizon 2020 research and innovation programme under grant agreement No 101008324 (ChETEC-INFRA).</a:t>
            </a: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1400" cy="1432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rafik 27"/>
          <p:cNvPicPr/>
          <p:nvPr/>
        </p:nvPicPr>
        <p:blipFill>
          <a:blip r:embed="rId14"/>
          <a:stretch/>
        </p:blipFill>
        <p:spPr>
          <a:xfrm>
            <a:off x="9288000" y="6282000"/>
            <a:ext cx="794880" cy="287280"/>
          </a:xfrm>
          <a:prstGeom prst="rect">
            <a:avLst/>
          </a:prstGeom>
          <a:ln w="0">
            <a:noFill/>
          </a:ln>
        </p:spPr>
      </p:pic>
      <p:pic>
        <p:nvPicPr>
          <p:cNvPr id="202" name="Grafik 28"/>
          <p:cNvPicPr/>
          <p:nvPr/>
        </p:nvPicPr>
        <p:blipFill>
          <a:blip r:embed="rId15"/>
          <a:stretch/>
        </p:blipFill>
        <p:spPr>
          <a:xfrm>
            <a:off x="10371600" y="6282000"/>
            <a:ext cx="1532160" cy="287280"/>
          </a:xfrm>
          <a:prstGeom prst="rect">
            <a:avLst/>
          </a:prstGeom>
          <a:ln w="0">
            <a:noFill/>
          </a:ln>
        </p:spPr>
      </p:pic>
      <p:sp>
        <p:nvSpPr>
          <p:cNvPr id="203" name="Rechteck 29"/>
          <p:cNvSpPr/>
          <p:nvPr/>
        </p:nvSpPr>
        <p:spPr>
          <a:xfrm>
            <a:off x="0" y="0"/>
            <a:ext cx="287280" cy="287280"/>
          </a:xfrm>
          <a:prstGeom prst="rect">
            <a:avLst/>
          </a:prstGeom>
          <a:solidFill>
            <a:srgbClr val="F07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</a:endParaRPr>
          </a:p>
        </p:txBody>
      </p:sp>
      <p:pic>
        <p:nvPicPr>
          <p:cNvPr id="204" name="Picture 6" descr="Logo&#10;&#10;Description automatically generated"/>
          <p:cNvPicPr/>
          <p:nvPr/>
        </p:nvPicPr>
        <p:blipFill>
          <a:blip r:embed="rId16"/>
          <a:stretch/>
        </p:blipFill>
        <p:spPr>
          <a:xfrm>
            <a:off x="8581320" y="6282000"/>
            <a:ext cx="417960" cy="287280"/>
          </a:xfrm>
          <a:prstGeom prst="rect">
            <a:avLst/>
          </a:prstGeom>
          <a:ln w="0">
            <a:noFill/>
          </a:ln>
        </p:spPr>
      </p:pic>
      <p:sp>
        <p:nvSpPr>
          <p:cNvPr id="205" name="TextBox 11"/>
          <p:cNvSpPr/>
          <p:nvPr/>
        </p:nvSpPr>
        <p:spPr>
          <a:xfrm>
            <a:off x="82080" y="6369120"/>
            <a:ext cx="75704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88000" tIns="-21600" rIns="0" bIns="266040" anchor="b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GB" sz="800" b="0" strike="noStrike" spc="-1">
                <a:solidFill>
                  <a:schemeClr val="dk2"/>
                </a:solidFill>
                <a:latin typeface="Arial"/>
              </a:rPr>
              <a:t>	Konrad Schmidt		</a:t>
            </a:r>
            <a:r>
              <a:rPr lang="en-US" sz="800" b="0" strike="noStrike" spc="-1">
                <a:solidFill>
                  <a:schemeClr val="dk2"/>
                </a:solidFill>
                <a:latin typeface="Arial"/>
              </a:rPr>
              <a:t>Institute of Radiation Physics · Division of Nuclear Physics · konrad.schmidt@hzdr.de · www.hzdr.de</a:t>
            </a:r>
            <a:endParaRPr lang="en-US" sz="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fld id="{A5EB1727-9C48-4467-9EA7-9293CFEA2827}" type="slidenum">
              <a:rPr lang="en-GB" sz="800" b="0" strike="noStrike" spc="-1">
                <a:solidFill>
                  <a:schemeClr val="dk2"/>
                </a:solidFill>
                <a:latin typeface="Arial"/>
              </a:rPr>
              <a:t>‹#›</a:t>
            </a:fld>
            <a:r>
              <a:rPr lang="en-GB" sz="800" b="0" strike="noStrike" spc="-1">
                <a:solidFill>
                  <a:schemeClr val="dk2"/>
                </a:solidFill>
                <a:latin typeface="Arial"/>
              </a:rPr>
              <a:t>	February 1, 2024		</a:t>
            </a:r>
            <a:r>
              <a:rPr lang="en-US" sz="800" b="0" strike="noStrike" spc="-1">
                <a:solidFill>
                  <a:schemeClr val="dk2"/>
                </a:solidFill>
                <a:latin typeface="Arial"/>
              </a:rPr>
              <a:t>Scientific opportunities of experiments with gas targets at Felsenkeller</a:t>
            </a:r>
            <a:endParaRPr lang="en-US" sz="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6" name="Rechteck 17"/>
          <p:cNvSpPr/>
          <p:nvPr/>
        </p:nvSpPr>
        <p:spPr>
          <a:xfrm>
            <a:off x="8953560" y="5943600"/>
            <a:ext cx="3237840" cy="913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</a:endParaRPr>
          </a:p>
        </p:txBody>
      </p:sp>
      <p:sp>
        <p:nvSpPr>
          <p:cNvPr id="207" name="Rechteck 9"/>
          <p:cNvSpPr/>
          <p:nvPr/>
        </p:nvSpPr>
        <p:spPr>
          <a:xfrm>
            <a:off x="288000" y="1656000"/>
            <a:ext cx="7854480" cy="49132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288000" tIns="0" rIns="288000" bIns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</a:endParaRPr>
          </a:p>
        </p:txBody>
      </p:sp>
      <p:pic>
        <p:nvPicPr>
          <p:cNvPr id="208" name="Grafik 16"/>
          <p:cNvPicPr/>
          <p:nvPr/>
        </p:nvPicPr>
        <p:blipFill>
          <a:blip r:embed="rId17"/>
          <a:stretch/>
        </p:blipFill>
        <p:spPr>
          <a:xfrm>
            <a:off x="9273600" y="288000"/>
            <a:ext cx="2628360" cy="1079280"/>
          </a:xfrm>
          <a:prstGeom prst="rect">
            <a:avLst/>
          </a:prstGeom>
          <a:ln w="0">
            <a:noFill/>
          </a:ln>
        </p:spPr>
      </p:pic>
      <p:pic>
        <p:nvPicPr>
          <p:cNvPr id="209" name="Grafik 18"/>
          <p:cNvPicPr/>
          <p:nvPr/>
        </p:nvPicPr>
        <p:blipFill>
          <a:blip r:embed="rId18"/>
          <a:stretch/>
        </p:blipFill>
        <p:spPr>
          <a:xfrm>
            <a:off x="7833600" y="288000"/>
            <a:ext cx="1079280" cy="1079280"/>
          </a:xfrm>
          <a:prstGeom prst="rect">
            <a:avLst/>
          </a:prstGeom>
          <a:ln w="0">
            <a:noFill/>
          </a:ln>
        </p:spPr>
      </p:pic>
      <p:pic>
        <p:nvPicPr>
          <p:cNvPr id="210" name="Picture 4" descr="A picture containing text, sky, boat, sandy&#10;&#10;Description automatically generated"/>
          <p:cNvPicPr/>
          <p:nvPr/>
        </p:nvPicPr>
        <p:blipFill>
          <a:blip r:embed="rId19"/>
          <a:stretch/>
        </p:blipFill>
        <p:spPr>
          <a:xfrm>
            <a:off x="8431200" y="1656000"/>
            <a:ext cx="3473280" cy="4913280"/>
          </a:xfrm>
          <a:prstGeom prst="rect">
            <a:avLst/>
          </a:prstGeom>
          <a:ln w="0">
            <a:noFill/>
          </a:ln>
        </p:spPr>
      </p:pic>
      <p:pic>
        <p:nvPicPr>
          <p:cNvPr id="211" name="Picture 3" descr="Logo&#10;&#10;Description automatically generated"/>
          <p:cNvPicPr/>
          <p:nvPr/>
        </p:nvPicPr>
        <p:blipFill>
          <a:blip r:embed="rId16"/>
          <a:stretch/>
        </p:blipFill>
        <p:spPr>
          <a:xfrm>
            <a:off x="5903280" y="288000"/>
            <a:ext cx="1569600" cy="1079280"/>
          </a:xfrm>
          <a:prstGeom prst="rect">
            <a:avLst/>
          </a:prstGeom>
          <a:ln w="0">
            <a:noFill/>
          </a:ln>
        </p:spPr>
      </p:pic>
      <p:pic>
        <p:nvPicPr>
          <p:cNvPr id="212" name="Grafik 8"/>
          <p:cNvPicPr/>
          <p:nvPr/>
        </p:nvPicPr>
        <p:blipFill>
          <a:blip r:embed="rId20"/>
          <a:stretch/>
        </p:blipFill>
        <p:spPr>
          <a:xfrm>
            <a:off x="2340000" y="288000"/>
            <a:ext cx="1619280" cy="1079280"/>
          </a:xfrm>
          <a:prstGeom prst="rect">
            <a:avLst/>
          </a:prstGeom>
          <a:ln w="0">
            <a:noFill/>
          </a:ln>
        </p:spPr>
      </p:pic>
      <p:sp>
        <p:nvSpPr>
          <p:cNvPr id="213" name="Rectangle 2"/>
          <p:cNvSpPr/>
          <p:nvPr/>
        </p:nvSpPr>
        <p:spPr>
          <a:xfrm>
            <a:off x="4031280" y="288000"/>
            <a:ext cx="1511280" cy="1079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just" defTabSz="914400">
              <a:lnSpc>
                <a:spcPct val="100000"/>
              </a:lnSpc>
            </a:pPr>
            <a:r>
              <a:rPr lang="en-US" sz="1000" b="0" strike="noStrike" spc="-1">
                <a:solidFill>
                  <a:srgbClr val="1E5999"/>
                </a:solidFill>
                <a:latin typeface="Arial"/>
              </a:rPr>
              <a:t>This project has received funding from the European Union’s Horizon 2020 research and innovation programme under grant agreement No 101008324 (ChETEC-INFRA).</a:t>
            </a: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1400" cy="1432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2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21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rafik 27"/>
          <p:cNvPicPr/>
          <p:nvPr/>
        </p:nvPicPr>
        <p:blipFill>
          <a:blip r:embed="rId14"/>
          <a:stretch/>
        </p:blipFill>
        <p:spPr>
          <a:xfrm>
            <a:off x="9288000" y="6282000"/>
            <a:ext cx="794880" cy="287280"/>
          </a:xfrm>
          <a:prstGeom prst="rect">
            <a:avLst/>
          </a:prstGeom>
          <a:ln w="0">
            <a:noFill/>
          </a:ln>
        </p:spPr>
      </p:pic>
      <p:pic>
        <p:nvPicPr>
          <p:cNvPr id="254" name="Grafik 28"/>
          <p:cNvPicPr/>
          <p:nvPr/>
        </p:nvPicPr>
        <p:blipFill>
          <a:blip r:embed="rId15"/>
          <a:stretch/>
        </p:blipFill>
        <p:spPr>
          <a:xfrm>
            <a:off x="10371600" y="6282000"/>
            <a:ext cx="1532160" cy="287280"/>
          </a:xfrm>
          <a:prstGeom prst="rect">
            <a:avLst/>
          </a:prstGeom>
          <a:ln w="0">
            <a:noFill/>
          </a:ln>
        </p:spPr>
      </p:pic>
      <p:sp>
        <p:nvSpPr>
          <p:cNvPr id="255" name="Rechteck 29"/>
          <p:cNvSpPr/>
          <p:nvPr/>
        </p:nvSpPr>
        <p:spPr>
          <a:xfrm>
            <a:off x="0" y="0"/>
            <a:ext cx="287280" cy="287280"/>
          </a:xfrm>
          <a:prstGeom prst="rect">
            <a:avLst/>
          </a:prstGeom>
          <a:solidFill>
            <a:srgbClr val="F07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</a:endParaRPr>
          </a:p>
        </p:txBody>
      </p:sp>
      <p:pic>
        <p:nvPicPr>
          <p:cNvPr id="256" name="Picture 6" descr="Logo&#10;&#10;Description automatically generated"/>
          <p:cNvPicPr/>
          <p:nvPr/>
        </p:nvPicPr>
        <p:blipFill>
          <a:blip r:embed="rId16"/>
          <a:stretch/>
        </p:blipFill>
        <p:spPr>
          <a:xfrm>
            <a:off x="8581320" y="6282000"/>
            <a:ext cx="417960" cy="287280"/>
          </a:xfrm>
          <a:prstGeom prst="rect">
            <a:avLst/>
          </a:prstGeom>
          <a:ln w="0">
            <a:noFill/>
          </a:ln>
        </p:spPr>
      </p:pic>
      <p:sp>
        <p:nvSpPr>
          <p:cNvPr id="257" name="TextBox 11"/>
          <p:cNvSpPr/>
          <p:nvPr/>
        </p:nvSpPr>
        <p:spPr>
          <a:xfrm>
            <a:off x="82080" y="6369120"/>
            <a:ext cx="75704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88000" tIns="-21600" rIns="0" bIns="266040" anchor="b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GB" sz="800" b="0" strike="noStrike" spc="-1">
                <a:solidFill>
                  <a:schemeClr val="dk2"/>
                </a:solidFill>
                <a:latin typeface="Arial"/>
              </a:rPr>
              <a:t>	Konrad Schmidt		</a:t>
            </a:r>
            <a:r>
              <a:rPr lang="en-US" sz="800" b="0" strike="noStrike" spc="-1">
                <a:solidFill>
                  <a:schemeClr val="dk2"/>
                </a:solidFill>
                <a:latin typeface="Arial"/>
              </a:rPr>
              <a:t>Institute of Radiation Physics · Division of Nuclear Physics · konrad.schmidt@hzdr.de · www.hzdr.de</a:t>
            </a:r>
            <a:endParaRPr lang="en-US" sz="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fld id="{A01A7E1A-39FA-4FEE-ADCE-2812BCA34772}" type="slidenum">
              <a:rPr lang="en-GB" sz="800" b="0" strike="noStrike" spc="-1">
                <a:solidFill>
                  <a:schemeClr val="dk2"/>
                </a:solidFill>
                <a:latin typeface="Arial"/>
              </a:rPr>
              <a:t>‹#›</a:t>
            </a:fld>
            <a:r>
              <a:rPr lang="en-GB" sz="800" b="0" strike="noStrike" spc="-1">
                <a:solidFill>
                  <a:schemeClr val="dk2"/>
                </a:solidFill>
                <a:latin typeface="Arial"/>
              </a:rPr>
              <a:t>	February 1, 2024		</a:t>
            </a:r>
            <a:r>
              <a:rPr lang="en-US" sz="800" b="0" strike="noStrike" spc="-1">
                <a:solidFill>
                  <a:schemeClr val="dk2"/>
                </a:solidFill>
                <a:latin typeface="Arial"/>
              </a:rPr>
              <a:t>Scientific opportunities of experiments with gas targets at Felsenkeller</a:t>
            </a:r>
            <a:endParaRPr lang="en-US" sz="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8" name="Rechteck 17"/>
          <p:cNvSpPr/>
          <p:nvPr/>
        </p:nvSpPr>
        <p:spPr>
          <a:xfrm>
            <a:off x="8953560" y="5943600"/>
            <a:ext cx="3237840" cy="913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</a:endParaRPr>
          </a:p>
        </p:txBody>
      </p:sp>
      <p:sp>
        <p:nvSpPr>
          <p:cNvPr id="259" name="Rechteck 9"/>
          <p:cNvSpPr/>
          <p:nvPr/>
        </p:nvSpPr>
        <p:spPr>
          <a:xfrm>
            <a:off x="288000" y="1656000"/>
            <a:ext cx="7854480" cy="49132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288000" tIns="0" rIns="288000" bIns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</a:endParaRPr>
          </a:p>
        </p:txBody>
      </p:sp>
      <p:pic>
        <p:nvPicPr>
          <p:cNvPr id="260" name="Grafik 16"/>
          <p:cNvPicPr/>
          <p:nvPr/>
        </p:nvPicPr>
        <p:blipFill>
          <a:blip r:embed="rId17"/>
          <a:stretch/>
        </p:blipFill>
        <p:spPr>
          <a:xfrm>
            <a:off x="9273600" y="288000"/>
            <a:ext cx="2628360" cy="1079280"/>
          </a:xfrm>
          <a:prstGeom prst="rect">
            <a:avLst/>
          </a:prstGeom>
          <a:ln w="0">
            <a:noFill/>
          </a:ln>
        </p:spPr>
      </p:pic>
      <p:pic>
        <p:nvPicPr>
          <p:cNvPr id="261" name="Grafik 18"/>
          <p:cNvPicPr/>
          <p:nvPr/>
        </p:nvPicPr>
        <p:blipFill>
          <a:blip r:embed="rId18"/>
          <a:stretch/>
        </p:blipFill>
        <p:spPr>
          <a:xfrm>
            <a:off x="7833600" y="288000"/>
            <a:ext cx="1079280" cy="1079280"/>
          </a:xfrm>
          <a:prstGeom prst="rect">
            <a:avLst/>
          </a:prstGeom>
          <a:ln w="0">
            <a:noFill/>
          </a:ln>
        </p:spPr>
      </p:pic>
      <p:pic>
        <p:nvPicPr>
          <p:cNvPr id="262" name="Picture 4" descr="A picture containing text, sky, boat, sandy&#10;&#10;Description automatically generated"/>
          <p:cNvPicPr/>
          <p:nvPr/>
        </p:nvPicPr>
        <p:blipFill>
          <a:blip r:embed="rId19"/>
          <a:stretch/>
        </p:blipFill>
        <p:spPr>
          <a:xfrm>
            <a:off x="8431200" y="1656000"/>
            <a:ext cx="3473280" cy="4913280"/>
          </a:xfrm>
          <a:prstGeom prst="rect">
            <a:avLst/>
          </a:prstGeom>
          <a:ln w="0">
            <a:noFill/>
          </a:ln>
        </p:spPr>
      </p:pic>
      <p:pic>
        <p:nvPicPr>
          <p:cNvPr id="263" name="Picture 3" descr="Logo&#10;&#10;Description automatically generated"/>
          <p:cNvPicPr/>
          <p:nvPr/>
        </p:nvPicPr>
        <p:blipFill>
          <a:blip r:embed="rId16"/>
          <a:stretch/>
        </p:blipFill>
        <p:spPr>
          <a:xfrm>
            <a:off x="5903280" y="288000"/>
            <a:ext cx="1569600" cy="1079280"/>
          </a:xfrm>
          <a:prstGeom prst="rect">
            <a:avLst/>
          </a:prstGeom>
          <a:ln w="0">
            <a:noFill/>
          </a:ln>
        </p:spPr>
      </p:pic>
      <p:pic>
        <p:nvPicPr>
          <p:cNvPr id="264" name="Grafik 8"/>
          <p:cNvPicPr/>
          <p:nvPr/>
        </p:nvPicPr>
        <p:blipFill>
          <a:blip r:embed="rId20"/>
          <a:stretch/>
        </p:blipFill>
        <p:spPr>
          <a:xfrm>
            <a:off x="2340000" y="288000"/>
            <a:ext cx="1619280" cy="1079280"/>
          </a:xfrm>
          <a:prstGeom prst="rect">
            <a:avLst/>
          </a:prstGeom>
          <a:ln w="0">
            <a:noFill/>
          </a:ln>
        </p:spPr>
      </p:pic>
      <p:sp>
        <p:nvSpPr>
          <p:cNvPr id="265" name="Rectangle 2"/>
          <p:cNvSpPr/>
          <p:nvPr/>
        </p:nvSpPr>
        <p:spPr>
          <a:xfrm>
            <a:off x="4031280" y="288000"/>
            <a:ext cx="1511280" cy="1079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just" defTabSz="914400">
              <a:lnSpc>
                <a:spcPct val="100000"/>
              </a:lnSpc>
            </a:pPr>
            <a:r>
              <a:rPr lang="en-US" sz="1000" b="0" strike="noStrike" spc="-1">
                <a:solidFill>
                  <a:srgbClr val="1E5999"/>
                </a:solidFill>
                <a:latin typeface="Arial"/>
              </a:rPr>
              <a:t>This project has received funding from the European Union’s Horizon 2020 research and innovation programme under grant agreement No 101008324 (ChETEC-INFRA).</a:t>
            </a: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6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1400" cy="1432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rafik 27"/>
          <p:cNvPicPr/>
          <p:nvPr/>
        </p:nvPicPr>
        <p:blipFill>
          <a:blip r:embed="rId14"/>
          <a:stretch/>
        </p:blipFill>
        <p:spPr>
          <a:xfrm>
            <a:off x="9288000" y="6282000"/>
            <a:ext cx="794880" cy="287280"/>
          </a:xfrm>
          <a:prstGeom prst="rect">
            <a:avLst/>
          </a:prstGeom>
          <a:ln w="0">
            <a:noFill/>
          </a:ln>
        </p:spPr>
      </p:pic>
      <p:pic>
        <p:nvPicPr>
          <p:cNvPr id="304" name="Grafik 28"/>
          <p:cNvPicPr/>
          <p:nvPr/>
        </p:nvPicPr>
        <p:blipFill>
          <a:blip r:embed="rId15"/>
          <a:stretch/>
        </p:blipFill>
        <p:spPr>
          <a:xfrm>
            <a:off x="10371600" y="6282000"/>
            <a:ext cx="1532160" cy="287280"/>
          </a:xfrm>
          <a:prstGeom prst="rect">
            <a:avLst/>
          </a:prstGeom>
          <a:ln w="0">
            <a:noFill/>
          </a:ln>
        </p:spPr>
      </p:pic>
      <p:sp>
        <p:nvSpPr>
          <p:cNvPr id="305" name="Rechteck 29"/>
          <p:cNvSpPr/>
          <p:nvPr/>
        </p:nvSpPr>
        <p:spPr>
          <a:xfrm>
            <a:off x="0" y="0"/>
            <a:ext cx="287280" cy="287280"/>
          </a:xfrm>
          <a:prstGeom prst="rect">
            <a:avLst/>
          </a:prstGeom>
          <a:solidFill>
            <a:srgbClr val="F07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</a:endParaRPr>
          </a:p>
        </p:txBody>
      </p:sp>
      <p:pic>
        <p:nvPicPr>
          <p:cNvPr id="306" name="Picture 6" descr="Logo&#10;&#10;Description automatically generated"/>
          <p:cNvPicPr/>
          <p:nvPr/>
        </p:nvPicPr>
        <p:blipFill>
          <a:blip r:embed="rId16"/>
          <a:stretch/>
        </p:blipFill>
        <p:spPr>
          <a:xfrm>
            <a:off x="8581320" y="6282000"/>
            <a:ext cx="417960" cy="287280"/>
          </a:xfrm>
          <a:prstGeom prst="rect">
            <a:avLst/>
          </a:prstGeom>
          <a:ln w="0">
            <a:noFill/>
          </a:ln>
        </p:spPr>
      </p:pic>
      <p:sp>
        <p:nvSpPr>
          <p:cNvPr id="307" name="TextBox 11"/>
          <p:cNvSpPr/>
          <p:nvPr/>
        </p:nvSpPr>
        <p:spPr>
          <a:xfrm>
            <a:off x="82080" y="6369120"/>
            <a:ext cx="75704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88000" tIns="-21600" rIns="0" bIns="266040" anchor="b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GB" sz="800" b="0" strike="noStrike" spc="-1">
                <a:solidFill>
                  <a:schemeClr val="dk2"/>
                </a:solidFill>
                <a:latin typeface="Arial"/>
              </a:rPr>
              <a:t>	Konrad Schmidt		</a:t>
            </a:r>
            <a:r>
              <a:rPr lang="en-US" sz="800" b="0" strike="noStrike" spc="-1">
                <a:solidFill>
                  <a:schemeClr val="dk2"/>
                </a:solidFill>
                <a:latin typeface="Arial"/>
              </a:rPr>
              <a:t>Institute of Radiation Physics · Division of Nuclear Physics · konrad.schmidt@hzdr.de · www.hzdr.de</a:t>
            </a:r>
            <a:endParaRPr lang="en-US" sz="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fld id="{176A76D0-51DC-4821-90A0-5AC164036E23}" type="slidenum">
              <a:rPr lang="en-GB" sz="800" b="0" strike="noStrike" spc="-1">
                <a:solidFill>
                  <a:schemeClr val="dk2"/>
                </a:solidFill>
                <a:latin typeface="Arial"/>
              </a:rPr>
              <a:t>‹#›</a:t>
            </a:fld>
            <a:r>
              <a:rPr lang="en-GB" sz="800" b="0" strike="noStrike" spc="-1">
                <a:solidFill>
                  <a:schemeClr val="dk2"/>
                </a:solidFill>
                <a:latin typeface="Arial"/>
              </a:rPr>
              <a:t>	February 1, 2024		</a:t>
            </a:r>
            <a:r>
              <a:rPr lang="en-US" sz="800" b="0" strike="noStrike" spc="-1">
                <a:solidFill>
                  <a:schemeClr val="dk2"/>
                </a:solidFill>
                <a:latin typeface="Arial"/>
              </a:rPr>
              <a:t>Scientific opportunities of experiments with gas targets at Felsenkeller</a:t>
            </a:r>
            <a:endParaRPr lang="en-US" sz="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8" name="Rechteck 17"/>
          <p:cNvSpPr/>
          <p:nvPr/>
        </p:nvSpPr>
        <p:spPr>
          <a:xfrm>
            <a:off x="8953560" y="5943600"/>
            <a:ext cx="3237840" cy="913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</a:endParaRPr>
          </a:p>
        </p:txBody>
      </p:sp>
      <p:sp>
        <p:nvSpPr>
          <p:cNvPr id="309" name="Rechteck 9"/>
          <p:cNvSpPr/>
          <p:nvPr/>
        </p:nvSpPr>
        <p:spPr>
          <a:xfrm>
            <a:off x="288000" y="1656000"/>
            <a:ext cx="7854480" cy="49132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288000" tIns="0" rIns="288000" bIns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</a:endParaRPr>
          </a:p>
        </p:txBody>
      </p:sp>
      <p:pic>
        <p:nvPicPr>
          <p:cNvPr id="310" name="Grafik 16"/>
          <p:cNvPicPr/>
          <p:nvPr/>
        </p:nvPicPr>
        <p:blipFill>
          <a:blip r:embed="rId17"/>
          <a:stretch/>
        </p:blipFill>
        <p:spPr>
          <a:xfrm>
            <a:off x="9273600" y="288000"/>
            <a:ext cx="2628360" cy="1079280"/>
          </a:xfrm>
          <a:prstGeom prst="rect">
            <a:avLst/>
          </a:prstGeom>
          <a:ln w="0">
            <a:noFill/>
          </a:ln>
        </p:spPr>
      </p:pic>
      <p:pic>
        <p:nvPicPr>
          <p:cNvPr id="311" name="Grafik 18"/>
          <p:cNvPicPr/>
          <p:nvPr/>
        </p:nvPicPr>
        <p:blipFill>
          <a:blip r:embed="rId18"/>
          <a:stretch/>
        </p:blipFill>
        <p:spPr>
          <a:xfrm>
            <a:off x="7833600" y="288000"/>
            <a:ext cx="1079280" cy="1079280"/>
          </a:xfrm>
          <a:prstGeom prst="rect">
            <a:avLst/>
          </a:prstGeom>
          <a:ln w="0">
            <a:noFill/>
          </a:ln>
        </p:spPr>
      </p:pic>
      <p:pic>
        <p:nvPicPr>
          <p:cNvPr id="312" name="Picture 4" descr="A picture containing text, sky, boat, sandy&#10;&#10;Description automatically generated"/>
          <p:cNvPicPr/>
          <p:nvPr/>
        </p:nvPicPr>
        <p:blipFill>
          <a:blip r:embed="rId19"/>
          <a:stretch/>
        </p:blipFill>
        <p:spPr>
          <a:xfrm>
            <a:off x="8431200" y="1656000"/>
            <a:ext cx="3473280" cy="4913280"/>
          </a:xfrm>
          <a:prstGeom prst="rect">
            <a:avLst/>
          </a:prstGeom>
          <a:ln w="0">
            <a:noFill/>
          </a:ln>
        </p:spPr>
      </p:pic>
      <p:pic>
        <p:nvPicPr>
          <p:cNvPr id="313" name="Picture 3" descr="Logo&#10;&#10;Description automatically generated"/>
          <p:cNvPicPr/>
          <p:nvPr/>
        </p:nvPicPr>
        <p:blipFill>
          <a:blip r:embed="rId16"/>
          <a:stretch/>
        </p:blipFill>
        <p:spPr>
          <a:xfrm>
            <a:off x="5903280" y="288000"/>
            <a:ext cx="1569600" cy="1079280"/>
          </a:xfrm>
          <a:prstGeom prst="rect">
            <a:avLst/>
          </a:prstGeom>
          <a:ln w="0">
            <a:noFill/>
          </a:ln>
        </p:spPr>
      </p:pic>
      <p:pic>
        <p:nvPicPr>
          <p:cNvPr id="314" name="Grafik 8"/>
          <p:cNvPicPr/>
          <p:nvPr/>
        </p:nvPicPr>
        <p:blipFill>
          <a:blip r:embed="rId20"/>
          <a:stretch/>
        </p:blipFill>
        <p:spPr>
          <a:xfrm>
            <a:off x="2340000" y="288000"/>
            <a:ext cx="1619280" cy="1079280"/>
          </a:xfrm>
          <a:prstGeom prst="rect">
            <a:avLst/>
          </a:prstGeom>
          <a:ln w="0">
            <a:noFill/>
          </a:ln>
        </p:spPr>
      </p:pic>
      <p:sp>
        <p:nvSpPr>
          <p:cNvPr id="315" name="Rectangle 2"/>
          <p:cNvSpPr/>
          <p:nvPr/>
        </p:nvSpPr>
        <p:spPr>
          <a:xfrm>
            <a:off x="4031280" y="288000"/>
            <a:ext cx="1511280" cy="1079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just" defTabSz="914400">
              <a:lnSpc>
                <a:spcPct val="100000"/>
              </a:lnSpc>
            </a:pPr>
            <a:r>
              <a:rPr lang="en-US" sz="1000" b="0" strike="noStrike" spc="-1">
                <a:solidFill>
                  <a:srgbClr val="1E5999"/>
                </a:solidFill>
                <a:latin typeface="Arial"/>
              </a:rPr>
              <a:t>This project has received funding from the European Union’s Horizon 2020 research and innovation programme under grant agreement No 101008324 (ChETEC-INFRA).</a:t>
            </a: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rafik 27"/>
          <p:cNvPicPr/>
          <p:nvPr/>
        </p:nvPicPr>
        <p:blipFill>
          <a:blip r:embed="rId14"/>
          <a:stretch/>
        </p:blipFill>
        <p:spPr>
          <a:xfrm>
            <a:off x="9288000" y="6282000"/>
            <a:ext cx="794880" cy="287280"/>
          </a:xfrm>
          <a:prstGeom prst="rect">
            <a:avLst/>
          </a:prstGeom>
          <a:ln w="0">
            <a:noFill/>
          </a:ln>
        </p:spPr>
      </p:pic>
      <p:pic>
        <p:nvPicPr>
          <p:cNvPr id="353" name="Grafik 28"/>
          <p:cNvPicPr/>
          <p:nvPr/>
        </p:nvPicPr>
        <p:blipFill>
          <a:blip r:embed="rId15"/>
          <a:stretch/>
        </p:blipFill>
        <p:spPr>
          <a:xfrm>
            <a:off x="10371600" y="6282000"/>
            <a:ext cx="1532160" cy="287280"/>
          </a:xfrm>
          <a:prstGeom prst="rect">
            <a:avLst/>
          </a:prstGeom>
          <a:ln w="0">
            <a:noFill/>
          </a:ln>
        </p:spPr>
      </p:pic>
      <p:sp>
        <p:nvSpPr>
          <p:cNvPr id="354" name="Rechteck 29"/>
          <p:cNvSpPr/>
          <p:nvPr/>
        </p:nvSpPr>
        <p:spPr>
          <a:xfrm>
            <a:off x="0" y="0"/>
            <a:ext cx="287280" cy="287280"/>
          </a:xfrm>
          <a:prstGeom prst="rect">
            <a:avLst/>
          </a:prstGeom>
          <a:solidFill>
            <a:srgbClr val="F07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</a:endParaRPr>
          </a:p>
        </p:txBody>
      </p:sp>
      <p:pic>
        <p:nvPicPr>
          <p:cNvPr id="355" name="Picture 6" descr="Logo&#10;&#10;Description automatically generated"/>
          <p:cNvPicPr/>
          <p:nvPr/>
        </p:nvPicPr>
        <p:blipFill>
          <a:blip r:embed="rId16"/>
          <a:stretch/>
        </p:blipFill>
        <p:spPr>
          <a:xfrm>
            <a:off x="8581320" y="6282000"/>
            <a:ext cx="417960" cy="287280"/>
          </a:xfrm>
          <a:prstGeom prst="rect">
            <a:avLst/>
          </a:prstGeom>
          <a:ln w="0">
            <a:noFill/>
          </a:ln>
        </p:spPr>
      </p:pic>
      <p:sp>
        <p:nvSpPr>
          <p:cNvPr id="356" name="TextBox 11"/>
          <p:cNvSpPr/>
          <p:nvPr/>
        </p:nvSpPr>
        <p:spPr>
          <a:xfrm>
            <a:off x="82080" y="6369120"/>
            <a:ext cx="75704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88000" tIns="-21600" rIns="0" bIns="266040" anchor="b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GB" sz="800" b="0" strike="noStrike" spc="-1">
                <a:solidFill>
                  <a:schemeClr val="dk2"/>
                </a:solidFill>
                <a:latin typeface="Arial"/>
              </a:rPr>
              <a:t>	Konrad Schmidt		</a:t>
            </a:r>
            <a:r>
              <a:rPr lang="en-US" sz="800" b="0" strike="noStrike" spc="-1">
                <a:solidFill>
                  <a:schemeClr val="dk2"/>
                </a:solidFill>
                <a:latin typeface="Arial"/>
              </a:rPr>
              <a:t>Institute of Radiation Physics · Division of Nuclear Physics · konrad.schmidt@hzdr.de · www.hzdr.de</a:t>
            </a:r>
            <a:endParaRPr lang="en-US" sz="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fld id="{BA83AC15-197E-4F96-911C-8AD8148E1C6D}" type="slidenum">
              <a:rPr lang="en-GB" sz="800" b="0" strike="noStrike" spc="-1">
                <a:solidFill>
                  <a:schemeClr val="dk2"/>
                </a:solidFill>
                <a:latin typeface="Arial"/>
              </a:rPr>
              <a:t>‹#›</a:t>
            </a:fld>
            <a:r>
              <a:rPr lang="en-GB" sz="800" b="0" strike="noStrike" spc="-1">
                <a:solidFill>
                  <a:schemeClr val="dk2"/>
                </a:solidFill>
                <a:latin typeface="Arial"/>
              </a:rPr>
              <a:t>	February 1, 2024		</a:t>
            </a:r>
            <a:r>
              <a:rPr lang="en-US" sz="800" b="0" strike="noStrike" spc="-1">
                <a:solidFill>
                  <a:schemeClr val="dk2"/>
                </a:solidFill>
                <a:latin typeface="Arial"/>
              </a:rPr>
              <a:t>Scientific opportunities of experiments with gas targets at Felsenkeller</a:t>
            </a:r>
            <a:endParaRPr lang="en-US" sz="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7" name="Rechteck 17"/>
          <p:cNvSpPr/>
          <p:nvPr/>
        </p:nvSpPr>
        <p:spPr>
          <a:xfrm>
            <a:off x="8953560" y="5943600"/>
            <a:ext cx="3237840" cy="913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</a:endParaRPr>
          </a:p>
        </p:txBody>
      </p:sp>
      <p:sp>
        <p:nvSpPr>
          <p:cNvPr id="358" name="Rechteck 9"/>
          <p:cNvSpPr/>
          <p:nvPr/>
        </p:nvSpPr>
        <p:spPr>
          <a:xfrm>
            <a:off x="288000" y="1656000"/>
            <a:ext cx="7854480" cy="49132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288000" tIns="0" rIns="288000" bIns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</a:endParaRPr>
          </a:p>
        </p:txBody>
      </p:sp>
      <p:pic>
        <p:nvPicPr>
          <p:cNvPr id="359" name="Grafik 16"/>
          <p:cNvPicPr/>
          <p:nvPr/>
        </p:nvPicPr>
        <p:blipFill>
          <a:blip r:embed="rId17"/>
          <a:stretch/>
        </p:blipFill>
        <p:spPr>
          <a:xfrm>
            <a:off x="9273600" y="288000"/>
            <a:ext cx="2628360" cy="1079280"/>
          </a:xfrm>
          <a:prstGeom prst="rect">
            <a:avLst/>
          </a:prstGeom>
          <a:ln w="0">
            <a:noFill/>
          </a:ln>
        </p:spPr>
      </p:pic>
      <p:pic>
        <p:nvPicPr>
          <p:cNvPr id="360" name="Grafik 18"/>
          <p:cNvPicPr/>
          <p:nvPr/>
        </p:nvPicPr>
        <p:blipFill>
          <a:blip r:embed="rId18"/>
          <a:stretch/>
        </p:blipFill>
        <p:spPr>
          <a:xfrm>
            <a:off x="7833600" y="288000"/>
            <a:ext cx="1079280" cy="1079280"/>
          </a:xfrm>
          <a:prstGeom prst="rect">
            <a:avLst/>
          </a:prstGeom>
          <a:ln w="0">
            <a:noFill/>
          </a:ln>
        </p:spPr>
      </p:pic>
      <p:pic>
        <p:nvPicPr>
          <p:cNvPr id="361" name="Picture 4" descr="A picture containing text, sky, boat, sandy&#10;&#10;Description automatically generated"/>
          <p:cNvPicPr/>
          <p:nvPr/>
        </p:nvPicPr>
        <p:blipFill>
          <a:blip r:embed="rId19"/>
          <a:stretch/>
        </p:blipFill>
        <p:spPr>
          <a:xfrm>
            <a:off x="8431200" y="1656000"/>
            <a:ext cx="3473280" cy="4913280"/>
          </a:xfrm>
          <a:prstGeom prst="rect">
            <a:avLst/>
          </a:prstGeom>
          <a:ln w="0">
            <a:noFill/>
          </a:ln>
        </p:spPr>
      </p:pic>
      <p:pic>
        <p:nvPicPr>
          <p:cNvPr id="362" name="Picture 3" descr="Logo&#10;&#10;Description automatically generated"/>
          <p:cNvPicPr/>
          <p:nvPr/>
        </p:nvPicPr>
        <p:blipFill>
          <a:blip r:embed="rId16"/>
          <a:stretch/>
        </p:blipFill>
        <p:spPr>
          <a:xfrm>
            <a:off x="5903280" y="288000"/>
            <a:ext cx="1569600" cy="1079280"/>
          </a:xfrm>
          <a:prstGeom prst="rect">
            <a:avLst/>
          </a:prstGeom>
          <a:ln w="0">
            <a:noFill/>
          </a:ln>
        </p:spPr>
      </p:pic>
      <p:pic>
        <p:nvPicPr>
          <p:cNvPr id="363" name="Grafik 8"/>
          <p:cNvPicPr/>
          <p:nvPr/>
        </p:nvPicPr>
        <p:blipFill>
          <a:blip r:embed="rId20"/>
          <a:stretch/>
        </p:blipFill>
        <p:spPr>
          <a:xfrm>
            <a:off x="2340000" y="288000"/>
            <a:ext cx="1619280" cy="1079280"/>
          </a:xfrm>
          <a:prstGeom prst="rect">
            <a:avLst/>
          </a:prstGeom>
          <a:ln w="0">
            <a:noFill/>
          </a:ln>
        </p:spPr>
      </p:pic>
      <p:sp>
        <p:nvSpPr>
          <p:cNvPr id="364" name="Rectangle 2"/>
          <p:cNvSpPr/>
          <p:nvPr/>
        </p:nvSpPr>
        <p:spPr>
          <a:xfrm>
            <a:off x="4031280" y="288000"/>
            <a:ext cx="1511280" cy="1079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just" defTabSz="914400">
              <a:lnSpc>
                <a:spcPct val="100000"/>
              </a:lnSpc>
            </a:pPr>
            <a:r>
              <a:rPr lang="en-US" sz="1000" b="0" strike="noStrike" spc="-1">
                <a:solidFill>
                  <a:srgbClr val="1E5999"/>
                </a:solidFill>
                <a:latin typeface="Arial"/>
              </a:rPr>
              <a:t>This project has received funding from the European Union’s Horizon 2020 research and innovation programme under grant agreement No 101008324 (ChETEC-INFRA).</a:t>
            </a: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5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1400" cy="1432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36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1666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36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36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1666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rafik 27"/>
          <p:cNvPicPr/>
          <p:nvPr/>
        </p:nvPicPr>
        <p:blipFill>
          <a:blip r:embed="rId14"/>
          <a:stretch/>
        </p:blipFill>
        <p:spPr>
          <a:xfrm>
            <a:off x="9288000" y="6282000"/>
            <a:ext cx="794880" cy="287280"/>
          </a:xfrm>
          <a:prstGeom prst="rect">
            <a:avLst/>
          </a:prstGeom>
          <a:ln w="0">
            <a:noFill/>
          </a:ln>
        </p:spPr>
      </p:pic>
      <p:pic>
        <p:nvPicPr>
          <p:cNvPr id="406" name="Grafik 28"/>
          <p:cNvPicPr/>
          <p:nvPr/>
        </p:nvPicPr>
        <p:blipFill>
          <a:blip r:embed="rId15"/>
          <a:stretch/>
        </p:blipFill>
        <p:spPr>
          <a:xfrm>
            <a:off x="10371600" y="6282000"/>
            <a:ext cx="1532160" cy="287280"/>
          </a:xfrm>
          <a:prstGeom prst="rect">
            <a:avLst/>
          </a:prstGeom>
          <a:ln w="0">
            <a:noFill/>
          </a:ln>
        </p:spPr>
      </p:pic>
      <p:sp>
        <p:nvSpPr>
          <p:cNvPr id="407" name="Rechteck 29"/>
          <p:cNvSpPr/>
          <p:nvPr/>
        </p:nvSpPr>
        <p:spPr>
          <a:xfrm>
            <a:off x="0" y="0"/>
            <a:ext cx="287280" cy="287280"/>
          </a:xfrm>
          <a:prstGeom prst="rect">
            <a:avLst/>
          </a:prstGeom>
          <a:solidFill>
            <a:srgbClr val="F07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</a:endParaRPr>
          </a:p>
        </p:txBody>
      </p:sp>
      <p:pic>
        <p:nvPicPr>
          <p:cNvPr id="408" name="Picture 6" descr="Logo&#10;&#10;Description automatically generated"/>
          <p:cNvPicPr/>
          <p:nvPr/>
        </p:nvPicPr>
        <p:blipFill>
          <a:blip r:embed="rId16"/>
          <a:stretch/>
        </p:blipFill>
        <p:spPr>
          <a:xfrm>
            <a:off x="8581320" y="6282000"/>
            <a:ext cx="417960" cy="287280"/>
          </a:xfrm>
          <a:prstGeom prst="rect">
            <a:avLst/>
          </a:prstGeom>
          <a:ln w="0">
            <a:noFill/>
          </a:ln>
        </p:spPr>
      </p:pic>
      <p:sp>
        <p:nvSpPr>
          <p:cNvPr id="409" name="TextBox 11"/>
          <p:cNvSpPr/>
          <p:nvPr/>
        </p:nvSpPr>
        <p:spPr>
          <a:xfrm>
            <a:off x="82080" y="6369120"/>
            <a:ext cx="75704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88000" tIns="-21600" rIns="0" bIns="266040" anchor="b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GB" sz="800" b="0" strike="noStrike" spc="-1">
                <a:solidFill>
                  <a:schemeClr val="dk2"/>
                </a:solidFill>
                <a:latin typeface="Arial"/>
              </a:rPr>
              <a:t>	Konrad Schmidt		</a:t>
            </a:r>
            <a:r>
              <a:rPr lang="en-US" sz="800" b="0" strike="noStrike" spc="-1">
                <a:solidFill>
                  <a:schemeClr val="dk2"/>
                </a:solidFill>
                <a:latin typeface="Arial"/>
              </a:rPr>
              <a:t>Institute of Radiation Physics · Division of Nuclear Physics · konrad.schmidt@hzdr.de · www.hzdr.de</a:t>
            </a:r>
            <a:endParaRPr lang="en-US" sz="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fld id="{C84D96D1-6050-46F5-9B91-E7617D1CE309}" type="slidenum">
              <a:rPr lang="en-GB" sz="800" b="0" strike="noStrike" spc="-1">
                <a:solidFill>
                  <a:schemeClr val="dk2"/>
                </a:solidFill>
                <a:latin typeface="Arial"/>
              </a:rPr>
              <a:t>‹#›</a:t>
            </a:fld>
            <a:r>
              <a:rPr lang="en-GB" sz="800" b="0" strike="noStrike" spc="-1">
                <a:solidFill>
                  <a:schemeClr val="dk2"/>
                </a:solidFill>
                <a:latin typeface="Arial"/>
              </a:rPr>
              <a:t>	February 1, 2024		</a:t>
            </a:r>
            <a:r>
              <a:rPr lang="en-US" sz="800" b="0" strike="noStrike" spc="-1">
                <a:solidFill>
                  <a:schemeClr val="dk2"/>
                </a:solidFill>
                <a:latin typeface="Arial"/>
              </a:rPr>
              <a:t>Scientific opportunities of experiments with gas targets at Felsenkeller</a:t>
            </a:r>
            <a:endParaRPr lang="en-US" sz="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0" name="Rechteck 17"/>
          <p:cNvSpPr/>
          <p:nvPr/>
        </p:nvSpPr>
        <p:spPr>
          <a:xfrm>
            <a:off x="8953560" y="5943600"/>
            <a:ext cx="3237840" cy="913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</a:endParaRPr>
          </a:p>
        </p:txBody>
      </p:sp>
      <p:sp>
        <p:nvSpPr>
          <p:cNvPr id="411" name="Rechteck 9"/>
          <p:cNvSpPr/>
          <p:nvPr/>
        </p:nvSpPr>
        <p:spPr>
          <a:xfrm>
            <a:off x="288000" y="1656000"/>
            <a:ext cx="7854480" cy="49132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288000" tIns="0" rIns="288000" bIns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</a:endParaRPr>
          </a:p>
        </p:txBody>
      </p:sp>
      <p:pic>
        <p:nvPicPr>
          <p:cNvPr id="412" name="Grafik 16"/>
          <p:cNvPicPr/>
          <p:nvPr/>
        </p:nvPicPr>
        <p:blipFill>
          <a:blip r:embed="rId17"/>
          <a:stretch/>
        </p:blipFill>
        <p:spPr>
          <a:xfrm>
            <a:off x="9273600" y="288000"/>
            <a:ext cx="2628360" cy="1079280"/>
          </a:xfrm>
          <a:prstGeom prst="rect">
            <a:avLst/>
          </a:prstGeom>
          <a:ln w="0">
            <a:noFill/>
          </a:ln>
        </p:spPr>
      </p:pic>
      <p:pic>
        <p:nvPicPr>
          <p:cNvPr id="413" name="Grafik 18"/>
          <p:cNvPicPr/>
          <p:nvPr/>
        </p:nvPicPr>
        <p:blipFill>
          <a:blip r:embed="rId18"/>
          <a:stretch/>
        </p:blipFill>
        <p:spPr>
          <a:xfrm>
            <a:off x="7833600" y="288000"/>
            <a:ext cx="1079280" cy="1079280"/>
          </a:xfrm>
          <a:prstGeom prst="rect">
            <a:avLst/>
          </a:prstGeom>
          <a:ln w="0">
            <a:noFill/>
          </a:ln>
        </p:spPr>
      </p:pic>
      <p:pic>
        <p:nvPicPr>
          <p:cNvPr id="414" name="Picture 4" descr="A picture containing text, sky, boat, sandy&#10;&#10;Description automatically generated"/>
          <p:cNvPicPr/>
          <p:nvPr/>
        </p:nvPicPr>
        <p:blipFill>
          <a:blip r:embed="rId19"/>
          <a:stretch/>
        </p:blipFill>
        <p:spPr>
          <a:xfrm>
            <a:off x="8431200" y="1656000"/>
            <a:ext cx="3473280" cy="4913280"/>
          </a:xfrm>
          <a:prstGeom prst="rect">
            <a:avLst/>
          </a:prstGeom>
          <a:ln w="0">
            <a:noFill/>
          </a:ln>
        </p:spPr>
      </p:pic>
      <p:pic>
        <p:nvPicPr>
          <p:cNvPr id="415" name="Picture 3" descr="Logo&#10;&#10;Description automatically generated"/>
          <p:cNvPicPr/>
          <p:nvPr/>
        </p:nvPicPr>
        <p:blipFill>
          <a:blip r:embed="rId16"/>
          <a:stretch/>
        </p:blipFill>
        <p:spPr>
          <a:xfrm>
            <a:off x="5903280" y="288000"/>
            <a:ext cx="1569600" cy="1079280"/>
          </a:xfrm>
          <a:prstGeom prst="rect">
            <a:avLst/>
          </a:prstGeom>
          <a:ln w="0">
            <a:noFill/>
          </a:ln>
        </p:spPr>
      </p:pic>
      <p:pic>
        <p:nvPicPr>
          <p:cNvPr id="416" name="Grafik 8"/>
          <p:cNvPicPr/>
          <p:nvPr/>
        </p:nvPicPr>
        <p:blipFill>
          <a:blip r:embed="rId20"/>
          <a:stretch/>
        </p:blipFill>
        <p:spPr>
          <a:xfrm>
            <a:off x="2340000" y="288000"/>
            <a:ext cx="1619280" cy="1079280"/>
          </a:xfrm>
          <a:prstGeom prst="rect">
            <a:avLst/>
          </a:prstGeom>
          <a:ln w="0">
            <a:noFill/>
          </a:ln>
        </p:spPr>
      </p:pic>
      <p:sp>
        <p:nvSpPr>
          <p:cNvPr id="417" name="Rectangle 2"/>
          <p:cNvSpPr/>
          <p:nvPr/>
        </p:nvSpPr>
        <p:spPr>
          <a:xfrm>
            <a:off x="4031280" y="288000"/>
            <a:ext cx="1511280" cy="1079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just" defTabSz="914400">
              <a:lnSpc>
                <a:spcPct val="100000"/>
              </a:lnSpc>
            </a:pPr>
            <a:r>
              <a:rPr lang="en-US" sz="1000" b="0" strike="noStrike" spc="-1">
                <a:solidFill>
                  <a:srgbClr val="1E5999"/>
                </a:solidFill>
                <a:latin typeface="Arial"/>
              </a:rPr>
              <a:t>This project has received funding from the European Union’s Horizon 2020 research and innovation programme under grant agreement No 101008324 (ChETEC-INFRA).</a:t>
            </a: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8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1400" cy="1432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4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4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1666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42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1666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85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8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8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385.xml"/><Relationship Id="rId5" Type="http://schemas.openxmlformats.org/officeDocument/2006/relationships/image" Target="../media/image27.jpe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85.xml"/><Relationship Id="rId4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8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85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85.xml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5.xml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5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8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5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PlaceHolder 1"/>
          <p:cNvSpPr>
            <a:spLocks noGrp="1"/>
          </p:cNvSpPr>
          <p:nvPr>
            <p:ph type="title"/>
          </p:nvPr>
        </p:nvSpPr>
        <p:spPr>
          <a:xfrm>
            <a:off x="288000" y="2547111"/>
            <a:ext cx="7854480" cy="1993680"/>
          </a:xfrm>
          <a:prstGeom prst="rect">
            <a:avLst/>
          </a:prstGeom>
          <a:noFill/>
          <a:ln w="0">
            <a:noFill/>
          </a:ln>
        </p:spPr>
        <p:txBody>
          <a:bodyPr lIns="288000" tIns="0" rIns="288000" bIns="0" anchor="b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4000" b="1" strike="noStrike" spc="-1" dirty="0">
                <a:solidFill>
                  <a:schemeClr val="lt1"/>
                </a:solidFill>
                <a:latin typeface="Arial"/>
              </a:rPr>
              <a:t>Jet and Extended Gas Target System for the </a:t>
            </a:r>
            <a:r>
              <a:rPr lang="en-US" sz="4000" b="1" strike="noStrike" spc="-1" dirty="0" err="1">
                <a:solidFill>
                  <a:schemeClr val="lt1"/>
                </a:solidFill>
                <a:latin typeface="Arial"/>
              </a:rPr>
              <a:t>Felsenkeller</a:t>
            </a:r>
            <a:r>
              <a:rPr lang="en-US" sz="4000" b="1" strike="noStrike" spc="-1" dirty="0">
                <a:solidFill>
                  <a:schemeClr val="lt1"/>
                </a:solidFill>
                <a:latin typeface="Arial"/>
              </a:rPr>
              <a:t> Underground Laboratory</a:t>
            </a:r>
            <a:endParaRPr lang="en-U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63" name="PlaceHolder 2"/>
          <p:cNvSpPr>
            <a:spLocks noGrp="1"/>
          </p:cNvSpPr>
          <p:nvPr>
            <p:ph type="subTitle"/>
          </p:nvPr>
        </p:nvSpPr>
        <p:spPr>
          <a:xfrm>
            <a:off x="288000" y="5376600"/>
            <a:ext cx="7854480" cy="307080"/>
          </a:xfrm>
          <a:prstGeom prst="rect">
            <a:avLst/>
          </a:prstGeom>
          <a:noFill/>
          <a:ln w="0">
            <a:noFill/>
          </a:ln>
        </p:spPr>
        <p:txBody>
          <a:bodyPr lIns="288000" tIns="0" rIns="288000" bIns="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000" b="0" strike="noStrike" spc="-1" dirty="0">
                <a:solidFill>
                  <a:schemeClr val="lt1"/>
                </a:solidFill>
                <a:latin typeface="Calibri"/>
              </a:rPr>
              <a:t>Anup Yadav</a:t>
            </a:r>
            <a:endParaRPr lang="en-US" sz="2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64" name="PlaceHolder 3"/>
          <p:cNvSpPr>
            <a:spLocks noGrp="1"/>
          </p:cNvSpPr>
          <p:nvPr>
            <p:ph/>
          </p:nvPr>
        </p:nvSpPr>
        <p:spPr>
          <a:xfrm>
            <a:off x="288000" y="6125400"/>
            <a:ext cx="7854480" cy="443880"/>
          </a:xfrm>
          <a:prstGeom prst="rect">
            <a:avLst/>
          </a:prstGeom>
          <a:noFill/>
          <a:ln w="0">
            <a:noFill/>
          </a:ln>
        </p:spPr>
        <p:txBody>
          <a:bodyPr lIns="288000" tIns="0" rIns="288000" bIns="288000" anchor="b">
            <a:noAutofit/>
          </a:bodyPr>
          <a:lstStyle/>
          <a:p>
            <a:pPr indent="0" defTabSz="914400"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en-US" sz="1000" b="0" strike="noStrike" spc="-1" dirty="0">
                <a:solidFill>
                  <a:schemeClr val="lt1"/>
                </a:solidFill>
                <a:latin typeface="Arial"/>
              </a:rPr>
              <a:t>Institute of Radiation Physics · Division of Nuclear Physics · a.yadav@hzdr.de · www.hzdr.de</a:t>
            </a:r>
            <a:endParaRPr lang="en-US" sz="1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65" name="TextBox 4"/>
          <p:cNvSpPr/>
          <p:nvPr/>
        </p:nvSpPr>
        <p:spPr>
          <a:xfrm>
            <a:off x="296280" y="1656000"/>
            <a:ext cx="2128972" cy="4754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88000" tIns="288000" rIns="288000" bIns="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IN" sz="1200" b="0" strike="noStrike" spc="-1" dirty="0">
                <a:solidFill>
                  <a:schemeClr val="lt1"/>
                </a:solidFill>
                <a:latin typeface="Arial"/>
              </a:rPr>
              <a:t>NPA-XI 2024, Dresden</a:t>
            </a:r>
            <a:endParaRPr lang="en-US" sz="1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66" name="TextBox 5"/>
          <p:cNvSpPr/>
          <p:nvPr/>
        </p:nvSpPr>
        <p:spPr>
          <a:xfrm>
            <a:off x="6396120" y="1656000"/>
            <a:ext cx="1969121" cy="36969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88000" tIns="235440" rIns="288000" bIns="-522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200" b="0" strike="noStrike" spc="-1" dirty="0">
                <a:solidFill>
                  <a:schemeClr val="lt1"/>
                </a:solidFill>
                <a:latin typeface="Arial"/>
              </a:rPr>
              <a:t>September 20, 2024</a:t>
            </a:r>
            <a:endParaRPr lang="en-US" sz="12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1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1400" cy="705600"/>
          </a:xfrm>
          <a:prstGeom prst="rect">
            <a:avLst/>
          </a:prstGeom>
          <a:noFill/>
          <a:ln w="0">
            <a:noFill/>
          </a:ln>
        </p:spPr>
        <p:txBody>
          <a:bodyPr lIns="288000" tIns="288000" rIns="28800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GB" sz="3000" b="0" strike="noStrike" spc="-1" dirty="0">
                <a:solidFill>
                  <a:schemeClr val="dk2"/>
                </a:solidFill>
                <a:latin typeface="Arial"/>
              </a:rPr>
              <a:t>Laser interferometry and Simulations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20BEDCCD-B605-89AF-1B5F-7EF2950220D3}"/>
              </a:ext>
            </a:extLst>
          </p:cNvPr>
          <p:cNvSpPr/>
          <p:nvPr/>
        </p:nvSpPr>
        <p:spPr>
          <a:xfrm>
            <a:off x="694729" y="5106633"/>
            <a:ext cx="7202409" cy="11532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285840" indent="-285840" defTabSz="914400">
              <a:lnSpc>
                <a:spcPct val="150000"/>
              </a:lnSpc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sz="1600" spc="-1" dirty="0">
                <a:solidFill>
                  <a:schemeClr val="dk1"/>
                </a:solidFill>
              </a:rPr>
              <a:t>Catcher is not considered in the simulations</a:t>
            </a:r>
          </a:p>
          <a:p>
            <a:pPr marL="285840" indent="-285840" defTabSz="914400">
              <a:lnSpc>
                <a:spcPct val="150000"/>
              </a:lnSpc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sz="1600" spc="-1" dirty="0">
                <a:solidFill>
                  <a:schemeClr val="dk1"/>
                </a:solidFill>
              </a:rPr>
              <a:t>Thickness profile is 1 mm wide strip at 3 mm after the nozzle exhaust </a:t>
            </a:r>
          </a:p>
          <a:p>
            <a:pPr marL="285840" indent="-285840" defTabSz="914400">
              <a:lnSpc>
                <a:spcPct val="150000"/>
              </a:lnSpc>
              <a:buClr>
                <a:schemeClr val="accent3"/>
              </a:buClr>
              <a:buFont typeface="Wingdings" panose="05000000000000000000" pitchFamily="2" charset="2"/>
              <a:buChar char="§"/>
            </a:pPr>
            <a:endParaRPr lang="en-US" sz="1600" b="0" strike="noStrike" spc="-1" dirty="0">
              <a:solidFill>
                <a:schemeClr val="dk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35375F-833C-7C6F-5620-A9247F780A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9" r="7407"/>
          <a:stretch/>
        </p:blipFill>
        <p:spPr>
          <a:xfrm>
            <a:off x="4475088" y="1249267"/>
            <a:ext cx="3777395" cy="35598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C37A99-645F-757D-D78F-7639E4C39A3D}"/>
              </a:ext>
            </a:extLst>
          </p:cNvPr>
          <p:cNvSpPr txBox="1"/>
          <p:nvPr/>
        </p:nvSpPr>
        <p:spPr>
          <a:xfrm>
            <a:off x="704254" y="668679"/>
            <a:ext cx="2479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dirty="0"/>
              <a:t>Measurement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FEF1F0-6385-6EE7-8714-A72940370416}"/>
              </a:ext>
            </a:extLst>
          </p:cNvPr>
          <p:cNvSpPr txBox="1"/>
          <p:nvPr/>
        </p:nvSpPr>
        <p:spPr>
          <a:xfrm>
            <a:off x="8602517" y="668679"/>
            <a:ext cx="2479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dirty="0"/>
              <a:t>Simulation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B183F45-AF8C-F975-669B-089E1B385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2483" y="1169240"/>
            <a:ext cx="3720495" cy="35598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74A2E7-E2E8-5D7C-252D-6B1482CC9B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97" y="1038011"/>
            <a:ext cx="4171232" cy="394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677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8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1400" cy="705600"/>
          </a:xfrm>
          <a:prstGeom prst="rect">
            <a:avLst/>
          </a:prstGeom>
          <a:noFill/>
          <a:ln w="0">
            <a:noFill/>
          </a:ln>
        </p:spPr>
        <p:txBody>
          <a:bodyPr lIns="288000" tIns="288000" rIns="28800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GB" sz="3000" b="0" strike="noStrike" spc="-1">
                <a:solidFill>
                  <a:schemeClr val="dk2"/>
                </a:solidFill>
                <a:latin typeface="Arial"/>
              </a:rPr>
              <a:t>Outlook: Next steps</a:t>
            </a:r>
            <a:endParaRPr lang="en-US" sz="3000" b="0" strike="noStrike" spc="-1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2" name="Diagram1"/>
          <p:cNvGraphicFramePr/>
          <p:nvPr>
            <p:extLst>
              <p:ext uri="{D42A27DB-BD31-4B8C-83A1-F6EECF244321}">
                <p14:modId xmlns:p14="http://schemas.microsoft.com/office/powerpoint/2010/main" val="4235110034"/>
              </p:ext>
            </p:extLst>
          </p:nvPr>
        </p:nvGraphicFramePr>
        <p:xfrm>
          <a:off x="287280" y="720000"/>
          <a:ext cx="11616480" cy="5507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239" name="TextBox 7"/>
          <p:cNvSpPr/>
          <p:nvPr/>
        </p:nvSpPr>
        <p:spPr>
          <a:xfrm>
            <a:off x="750732" y="2915704"/>
            <a:ext cx="799200" cy="1218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GB" sz="8000" b="0" strike="noStrike" spc="-1" dirty="0">
                <a:solidFill>
                  <a:srgbClr val="00B050"/>
                </a:solidFill>
                <a:latin typeface="Wingdings"/>
              </a:rPr>
              <a:t></a:t>
            </a:r>
            <a:endParaRPr lang="en-US" sz="8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40" name="TextBox 8"/>
          <p:cNvSpPr/>
          <p:nvPr/>
        </p:nvSpPr>
        <p:spPr>
          <a:xfrm>
            <a:off x="2773788" y="2452306"/>
            <a:ext cx="799200" cy="1218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GB" sz="8000" b="0" strike="noStrike" spc="-1" dirty="0">
                <a:solidFill>
                  <a:srgbClr val="00B050"/>
                </a:solidFill>
                <a:latin typeface="Wingdings"/>
              </a:rPr>
              <a:t></a:t>
            </a:r>
            <a:endParaRPr lang="en-US" sz="8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42" name="TextBox 4"/>
          <p:cNvSpPr/>
          <p:nvPr/>
        </p:nvSpPr>
        <p:spPr>
          <a:xfrm>
            <a:off x="8790713" y="933773"/>
            <a:ext cx="799200" cy="1218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GB" sz="8000" b="0" strike="noStrike" spc="-1" dirty="0">
                <a:ln>
                  <a:solidFill>
                    <a:srgbClr val="00B050"/>
                  </a:solidFill>
                </a:ln>
                <a:solidFill>
                  <a:srgbClr val="FFFFFF"/>
                </a:solidFill>
                <a:latin typeface="Wingdings"/>
              </a:rPr>
              <a:t></a:t>
            </a:r>
            <a:endParaRPr lang="en-US" sz="8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AA09F6E5-A388-F281-B09B-C4EEABBC2616}"/>
              </a:ext>
            </a:extLst>
          </p:cNvPr>
          <p:cNvSpPr/>
          <p:nvPr/>
        </p:nvSpPr>
        <p:spPr>
          <a:xfrm>
            <a:off x="6656010" y="1464640"/>
            <a:ext cx="799200" cy="1218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GB" sz="8000" b="0" strike="noStrike" spc="-1" dirty="0">
                <a:solidFill>
                  <a:srgbClr val="00B050"/>
                </a:solidFill>
                <a:latin typeface="Wingdings"/>
              </a:rPr>
              <a:t></a:t>
            </a:r>
            <a:endParaRPr lang="en-US" sz="8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50F2D21E-F970-6865-FBCC-A1B3487E67E0}"/>
              </a:ext>
            </a:extLst>
          </p:cNvPr>
          <p:cNvSpPr/>
          <p:nvPr/>
        </p:nvSpPr>
        <p:spPr>
          <a:xfrm>
            <a:off x="4789459" y="1954557"/>
            <a:ext cx="799200" cy="1218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GB" sz="8000" b="0" strike="noStrike" spc="-1" dirty="0">
                <a:solidFill>
                  <a:srgbClr val="00B050"/>
                </a:solidFill>
                <a:latin typeface="Wingdings"/>
              </a:rPr>
              <a:t></a:t>
            </a:r>
            <a:endParaRPr lang="en-US" sz="80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0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1400" cy="705600"/>
          </a:xfrm>
          <a:prstGeom prst="rect">
            <a:avLst/>
          </a:prstGeom>
          <a:noFill/>
          <a:ln w="0">
            <a:noFill/>
          </a:ln>
        </p:spPr>
        <p:txBody>
          <a:bodyPr lIns="288000" tIns="288000" rIns="28800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GB" sz="3000" b="0" strike="noStrike" spc="-1">
                <a:solidFill>
                  <a:schemeClr val="dk2"/>
                </a:solidFill>
                <a:latin typeface="Arial"/>
              </a:rPr>
              <a:t>The new gas-target system for Felsenkeller</a:t>
            </a:r>
            <a:endParaRPr lang="en-US" sz="3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011" name="Picture 2"/>
          <p:cNvPicPr/>
          <p:nvPr/>
        </p:nvPicPr>
        <p:blipFill>
          <a:blip r:embed="rId2"/>
          <a:srcRect b="18096"/>
          <a:stretch/>
        </p:blipFill>
        <p:spPr>
          <a:xfrm>
            <a:off x="287280" y="720000"/>
            <a:ext cx="11616480" cy="5543280"/>
          </a:xfrm>
          <a:prstGeom prst="rect">
            <a:avLst/>
          </a:prstGeom>
          <a:ln w="0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38C547-EB37-12E2-DC95-0CDB2279AD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5" t="9013" r="10499"/>
          <a:stretch/>
        </p:blipFill>
        <p:spPr>
          <a:xfrm rot="5400000">
            <a:off x="475760" y="1110427"/>
            <a:ext cx="2572730" cy="257175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1400" cy="705600"/>
          </a:xfrm>
          <a:prstGeom prst="rect">
            <a:avLst/>
          </a:prstGeom>
          <a:noFill/>
          <a:ln w="0">
            <a:noFill/>
          </a:ln>
        </p:spPr>
        <p:txBody>
          <a:bodyPr lIns="288000" tIns="288000" rIns="28800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GB" sz="3000" b="0" strike="noStrike" spc="-1">
                <a:solidFill>
                  <a:schemeClr val="dk2"/>
                </a:solidFill>
                <a:latin typeface="Arial"/>
              </a:rPr>
              <a:t>Summary</a:t>
            </a:r>
            <a:endParaRPr lang="en-US" sz="3000" b="0" strike="noStrike" spc="-1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2357" name="Group 13"/>
          <p:cNvGrpSpPr/>
          <p:nvPr/>
        </p:nvGrpSpPr>
        <p:grpSpPr>
          <a:xfrm>
            <a:off x="288000" y="792000"/>
            <a:ext cx="6443280" cy="1439280"/>
            <a:chOff x="288000" y="792000"/>
            <a:chExt cx="6443280" cy="1439280"/>
          </a:xfrm>
        </p:grpSpPr>
        <p:sp>
          <p:nvSpPr>
            <p:cNvPr id="2358" name="TextBox 2"/>
            <p:cNvSpPr/>
            <p:nvPr/>
          </p:nvSpPr>
          <p:spPr>
            <a:xfrm>
              <a:off x="1728000" y="792000"/>
              <a:ext cx="5003280" cy="731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88000" tIns="0" rIns="0" bIns="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n-GB" sz="2400" b="0" strike="noStrike" spc="-1">
                  <a:solidFill>
                    <a:schemeClr val="dk1"/>
                  </a:solidFill>
                  <a:latin typeface="Arial"/>
                </a:rPr>
                <a:t>Gas targets allow experiments with unlimited beam intensity</a:t>
              </a:r>
              <a:endParaRPr lang="en-US" sz="24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pic>
          <p:nvPicPr>
            <p:cNvPr id="2359" name="Picture 3"/>
            <p:cNvPicPr/>
            <p:nvPr/>
          </p:nvPicPr>
          <p:blipFill>
            <a:blip r:embed="rId2"/>
            <a:srcRect l="10196" t="38795" r="60268" b="39726"/>
            <a:stretch/>
          </p:blipFill>
          <p:spPr>
            <a:xfrm>
              <a:off x="288000" y="792000"/>
              <a:ext cx="1439280" cy="1439280"/>
            </a:xfrm>
            <a:prstGeom prst="rect">
              <a:avLst/>
            </a:prstGeom>
            <a:ln w="38100">
              <a:solidFill>
                <a:srgbClr val="005AA0"/>
              </a:solidFill>
              <a:round/>
            </a:ln>
          </p:spPr>
        </p:pic>
      </p:grpSp>
      <p:grpSp>
        <p:nvGrpSpPr>
          <p:cNvPr id="2360" name="Group 14"/>
          <p:cNvGrpSpPr/>
          <p:nvPr/>
        </p:nvGrpSpPr>
        <p:grpSpPr>
          <a:xfrm>
            <a:off x="2016000" y="2088000"/>
            <a:ext cx="6443280" cy="1439280"/>
            <a:chOff x="2016000" y="2088000"/>
            <a:chExt cx="6443280" cy="1439280"/>
          </a:xfrm>
        </p:grpSpPr>
        <p:sp>
          <p:nvSpPr>
            <p:cNvPr id="2361" name="TextBox 4"/>
            <p:cNvSpPr/>
            <p:nvPr/>
          </p:nvSpPr>
          <p:spPr>
            <a:xfrm>
              <a:off x="3456000" y="2088000"/>
              <a:ext cx="5003280" cy="1097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88000" tIns="0" rIns="0" bIns="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n-GB" sz="2400" b="0" strike="noStrike" spc="-1" dirty="0">
                  <a:solidFill>
                    <a:schemeClr val="dk1"/>
                  </a:solidFill>
                  <a:latin typeface="Arial"/>
                </a:rPr>
                <a:t>Various experiments can be studied, as </a:t>
              </a:r>
              <a:r>
                <a:rPr lang="en-GB" sz="2400" b="0" strike="noStrike" spc="-1" baseline="30000" dirty="0">
                  <a:solidFill>
                    <a:schemeClr val="dk1"/>
                  </a:solidFill>
                  <a:latin typeface="Arial"/>
                </a:rPr>
                <a:t>14,15</a:t>
              </a:r>
              <a:r>
                <a:rPr lang="en-GB" sz="2400" b="0" strike="noStrike" spc="-1" dirty="0">
                  <a:solidFill>
                    <a:schemeClr val="dk1"/>
                  </a:solidFill>
                  <a:latin typeface="Arial"/>
                </a:rPr>
                <a:t>N(</a:t>
              </a:r>
              <a:r>
                <a:rPr lang="el-GR" sz="2400" b="0" strike="noStrike" spc="-1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α,γ</a:t>
              </a:r>
              <a:r>
                <a:rPr lang="en-GB" sz="2400" b="0" strike="noStrike" spc="-1" dirty="0">
                  <a:solidFill>
                    <a:schemeClr val="dk1"/>
                  </a:solidFill>
                  <a:latin typeface="Arial"/>
                </a:rPr>
                <a:t>), </a:t>
              </a:r>
              <a:r>
                <a:rPr lang="en-GB" sz="2400" b="0" strike="noStrike" spc="-1" baseline="30000" dirty="0">
                  <a:solidFill>
                    <a:schemeClr val="dk1"/>
                  </a:solidFill>
                  <a:latin typeface="Arial"/>
                </a:rPr>
                <a:t>3</a:t>
              </a:r>
              <a:r>
                <a:rPr lang="en-GB" sz="2400" b="0" strike="noStrike" spc="-1" dirty="0">
                  <a:solidFill>
                    <a:schemeClr val="dk1"/>
                  </a:solidFill>
                  <a:latin typeface="Arial"/>
                </a:rPr>
                <a:t>He(</a:t>
              </a:r>
              <a:r>
                <a:rPr lang="el-GR" sz="2400" b="0" strike="noStrike" spc="-1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α,γ</a:t>
              </a:r>
              <a:r>
                <a:rPr lang="en-GB" sz="2400" b="0" strike="noStrike" spc="-1" dirty="0">
                  <a:solidFill>
                    <a:schemeClr val="dk1"/>
                  </a:solidFill>
                  <a:latin typeface="Arial"/>
                </a:rPr>
                <a:t>), </a:t>
              </a:r>
              <a:r>
                <a:rPr lang="en-GB" sz="2400" b="0" strike="noStrike" spc="-1" baseline="30000" dirty="0">
                  <a:solidFill>
                    <a:schemeClr val="dk1"/>
                  </a:solidFill>
                  <a:latin typeface="Arial"/>
                </a:rPr>
                <a:t>12</a:t>
              </a:r>
              <a:r>
                <a:rPr lang="en-GB" sz="2400" b="0" strike="noStrike" spc="-1" dirty="0">
                  <a:solidFill>
                    <a:schemeClr val="dk1"/>
                  </a:solidFill>
                  <a:latin typeface="Arial"/>
                </a:rPr>
                <a:t>C(</a:t>
              </a:r>
              <a:r>
                <a:rPr lang="el-GR" sz="2400" b="0" strike="noStrike" spc="-1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α,γ</a:t>
              </a:r>
              <a:r>
                <a:rPr lang="en-GB" sz="2400" b="0" strike="noStrike" spc="-1" dirty="0">
                  <a:solidFill>
                    <a:schemeClr val="dk1"/>
                  </a:solidFill>
                  <a:latin typeface="Arial"/>
                </a:rPr>
                <a:t>), and more</a:t>
              </a:r>
              <a:endParaRPr lang="en-US" sz="2400" b="0" strike="noStrike" spc="-1" dirty="0">
                <a:solidFill>
                  <a:srgbClr val="000000"/>
                </a:solidFill>
                <a:latin typeface="Calibri"/>
              </a:endParaRPr>
            </a:p>
          </p:txBody>
        </p:sp>
        <p:pic>
          <p:nvPicPr>
            <p:cNvPr id="2362" name="Picture 3" descr="Sfactor_c12ag_190913.pdf"/>
            <p:cNvPicPr/>
            <p:nvPr/>
          </p:nvPicPr>
          <p:blipFill>
            <a:blip r:embed="rId3"/>
            <a:stretch/>
          </p:blipFill>
          <p:spPr>
            <a:xfrm>
              <a:off x="2016000" y="2088000"/>
              <a:ext cx="1439280" cy="1439280"/>
            </a:xfrm>
            <a:prstGeom prst="rect">
              <a:avLst/>
            </a:prstGeom>
            <a:ln w="38100">
              <a:solidFill>
                <a:srgbClr val="005AA0"/>
              </a:solidFill>
              <a:round/>
            </a:ln>
          </p:spPr>
        </p:pic>
      </p:grpSp>
      <p:grpSp>
        <p:nvGrpSpPr>
          <p:cNvPr id="2363" name="Group 15"/>
          <p:cNvGrpSpPr/>
          <p:nvPr/>
        </p:nvGrpSpPr>
        <p:grpSpPr>
          <a:xfrm>
            <a:off x="3744000" y="3384000"/>
            <a:ext cx="6443280" cy="1439280"/>
            <a:chOff x="3744000" y="3384000"/>
            <a:chExt cx="6443280" cy="1439280"/>
          </a:xfrm>
        </p:grpSpPr>
        <p:sp>
          <p:nvSpPr>
            <p:cNvPr id="2364" name="TextBox 6"/>
            <p:cNvSpPr/>
            <p:nvPr/>
          </p:nvSpPr>
          <p:spPr>
            <a:xfrm>
              <a:off x="5184000" y="3384000"/>
              <a:ext cx="5003280" cy="1097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88000" tIns="0" rIns="0" bIns="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n-GB" sz="2400" b="0" strike="noStrike" spc="-1" dirty="0" err="1">
                  <a:solidFill>
                    <a:schemeClr val="dk1"/>
                  </a:solidFill>
                  <a:latin typeface="Arial"/>
                </a:rPr>
                <a:t>Felsenkeller</a:t>
              </a:r>
              <a:r>
                <a:rPr lang="en-GB" sz="2400" b="0" strike="noStrike" spc="-1" dirty="0">
                  <a:solidFill>
                    <a:schemeClr val="dk1"/>
                  </a:solidFill>
                  <a:latin typeface="Arial"/>
                </a:rPr>
                <a:t> target system combines jet and static extended gas target</a:t>
              </a:r>
              <a:endParaRPr lang="en-US" sz="2400" b="0" strike="noStrike" spc="-1" dirty="0">
                <a:solidFill>
                  <a:srgbClr val="000000"/>
                </a:solidFill>
                <a:latin typeface="Calibri"/>
              </a:endParaRPr>
            </a:p>
          </p:txBody>
        </p:sp>
        <p:pic>
          <p:nvPicPr>
            <p:cNvPr id="2365" name="Picture 7" descr="A computer generated image of a machine&#10;&#10;Description automatically generated"/>
            <p:cNvPicPr/>
            <p:nvPr/>
          </p:nvPicPr>
          <p:blipFill>
            <a:blip r:embed="rId4"/>
            <a:srcRect l="55859" t="27146" r="23167" b="24282"/>
            <a:stretch/>
          </p:blipFill>
          <p:spPr>
            <a:xfrm>
              <a:off x="3744000" y="3384000"/>
              <a:ext cx="1439280" cy="1439280"/>
            </a:xfrm>
            <a:prstGeom prst="rect">
              <a:avLst/>
            </a:prstGeom>
            <a:ln w="38100">
              <a:solidFill>
                <a:srgbClr val="005AA0"/>
              </a:solidFill>
              <a:round/>
            </a:ln>
          </p:spPr>
        </p:pic>
      </p:grpSp>
      <p:grpSp>
        <p:nvGrpSpPr>
          <p:cNvPr id="2366" name="Group 16"/>
          <p:cNvGrpSpPr/>
          <p:nvPr/>
        </p:nvGrpSpPr>
        <p:grpSpPr>
          <a:xfrm>
            <a:off x="5472000" y="4680000"/>
            <a:ext cx="6443280" cy="1439280"/>
            <a:chOff x="5472000" y="4680000"/>
            <a:chExt cx="6443280" cy="1439280"/>
          </a:xfrm>
        </p:grpSpPr>
        <p:sp>
          <p:nvSpPr>
            <p:cNvPr id="2367" name="TextBox 8"/>
            <p:cNvSpPr/>
            <p:nvPr/>
          </p:nvSpPr>
          <p:spPr>
            <a:xfrm>
              <a:off x="6912000" y="4680000"/>
              <a:ext cx="5003280" cy="738664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88000" tIns="0" rIns="0" bIns="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n-GB" sz="2400" b="0" strike="noStrike" spc="-1" dirty="0">
                  <a:solidFill>
                    <a:schemeClr val="dk1"/>
                  </a:solidFill>
                  <a:latin typeface="Arial"/>
                </a:rPr>
                <a:t>Density distribution is continuously monitored by laser interferometry</a:t>
              </a:r>
              <a:endParaRPr lang="en-US" sz="2400" b="0" strike="noStrike" spc="-1" dirty="0">
                <a:solidFill>
                  <a:srgbClr val="000000"/>
                </a:solidFill>
                <a:latin typeface="Calibri"/>
              </a:endParaRPr>
            </a:p>
          </p:txBody>
        </p:sp>
        <p:pic>
          <p:nvPicPr>
            <p:cNvPr id="2368" name="Picture Placeholder 13"/>
            <p:cNvPicPr/>
            <p:nvPr/>
          </p:nvPicPr>
          <p:blipFill>
            <a:blip r:embed="rId5"/>
            <a:srcRect l="33269" t="35097" r="44423" b="33344"/>
            <a:stretch/>
          </p:blipFill>
          <p:spPr>
            <a:xfrm>
              <a:off x="5472000" y="4680000"/>
              <a:ext cx="1439280" cy="1439280"/>
            </a:xfrm>
            <a:prstGeom prst="rect">
              <a:avLst/>
            </a:prstGeom>
            <a:ln w="38100">
              <a:solidFill>
                <a:srgbClr val="005AA0"/>
              </a:solidFill>
              <a:round/>
            </a:ln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8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1400" cy="1121040"/>
          </a:xfrm>
          <a:prstGeom prst="rect">
            <a:avLst/>
          </a:prstGeom>
          <a:noFill/>
          <a:ln w="0">
            <a:noFill/>
          </a:ln>
        </p:spPr>
        <p:txBody>
          <a:bodyPr lIns="288000" tIns="288000" rIns="28800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GB" sz="3000" b="1" strike="noStrike" spc="-1">
                <a:solidFill>
                  <a:schemeClr val="dk2"/>
                </a:solidFill>
                <a:latin typeface="Arial"/>
              </a:rPr>
              <a:t>Calorimeter for beam intensity determination</a:t>
            </a:r>
            <a:br>
              <a:rPr sz="3000"/>
            </a:br>
            <a:r>
              <a:rPr lang="en-GB" sz="3000" b="0" strike="noStrike" spc="-1">
                <a:solidFill>
                  <a:schemeClr val="dk2"/>
                </a:solidFill>
                <a:latin typeface="Arial"/>
              </a:rPr>
              <a:t>idea based on LUNA calorimeter</a:t>
            </a:r>
            <a:endParaRPr lang="en-US" sz="3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132" name="Picture 3"/>
          <p:cNvPicPr/>
          <p:nvPr/>
        </p:nvPicPr>
        <p:blipFill>
          <a:blip r:embed="rId2"/>
          <a:srcRect l="8068" t="37283" r="12649" b="37514"/>
          <a:stretch/>
        </p:blipFill>
        <p:spPr>
          <a:xfrm>
            <a:off x="287999" y="4891764"/>
            <a:ext cx="5727790" cy="1372956"/>
          </a:xfrm>
          <a:prstGeom prst="rect">
            <a:avLst/>
          </a:prstGeom>
          <a:ln w="0">
            <a:noFill/>
          </a:ln>
        </p:spPr>
      </p:pic>
      <p:sp>
        <p:nvSpPr>
          <p:cNvPr id="2133" name="TextBox 4"/>
          <p:cNvSpPr/>
          <p:nvPr/>
        </p:nvSpPr>
        <p:spPr>
          <a:xfrm>
            <a:off x="288000" y="4503102"/>
            <a:ext cx="2861280" cy="228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GB" sz="1500" b="1" strike="noStrike" spc="-1" dirty="0">
                <a:solidFill>
                  <a:schemeClr val="dk1"/>
                </a:solidFill>
                <a:latin typeface="Arial"/>
              </a:rPr>
              <a:t>Initial tests with the calorimeter</a:t>
            </a:r>
            <a:endParaRPr lang="en-US" sz="15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E3B49DE-AE21-489B-4548-58DEF40A6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95" y="1818000"/>
            <a:ext cx="6867459" cy="237680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5DEDBD6-FA49-CFAE-3465-E627A175DC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" t="8651" b="5123"/>
          <a:stretch/>
        </p:blipFill>
        <p:spPr>
          <a:xfrm>
            <a:off x="7006324" y="1750580"/>
            <a:ext cx="5059211" cy="401504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8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1400" cy="705600"/>
          </a:xfrm>
          <a:prstGeom prst="rect">
            <a:avLst/>
          </a:prstGeom>
          <a:noFill/>
          <a:ln w="0">
            <a:noFill/>
          </a:ln>
        </p:spPr>
        <p:txBody>
          <a:bodyPr lIns="288000" tIns="288000" rIns="28800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GB" sz="3000" strike="noStrike" spc="-1" dirty="0">
                <a:solidFill>
                  <a:schemeClr val="dk2"/>
                </a:solidFill>
                <a:latin typeface="Arial"/>
              </a:rPr>
              <a:t>Scientific Motivation: Gas Target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6F3E2C-4622-6CCE-F96F-FCAF4A7825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5" b="6374"/>
          <a:stretch/>
        </p:blipFill>
        <p:spPr>
          <a:xfrm>
            <a:off x="6567911" y="1713297"/>
            <a:ext cx="5388505" cy="4013733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68C9345F-A8C0-72FD-8CE0-3432C94A18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463" y="1129108"/>
            <a:ext cx="5884986" cy="1934903"/>
          </a:xfrm>
          <a:prstGeom prst="rect">
            <a:avLst/>
          </a:prstGeom>
          <a:noFill/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SzPct val="50000"/>
              <a:buNone/>
            </a:pPr>
            <a:r>
              <a:rPr lang="en-IN" sz="1800" b="1" dirty="0"/>
              <a:t>Why jet gas target?</a:t>
            </a:r>
            <a:endParaRPr lang="en-US" altLang="en-US" sz="1800" dirty="0"/>
          </a:p>
          <a:p>
            <a:pPr eaLnBrk="0" hangingPunct="0">
              <a:lnSpc>
                <a:spcPct val="150000"/>
              </a:lnSpc>
              <a:spcBef>
                <a:spcPct val="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altLang="en-US" sz="1600" b="1" dirty="0"/>
              <a:t>High Density</a:t>
            </a:r>
            <a:r>
              <a:rPr lang="en-US" altLang="en-US" sz="1600" dirty="0"/>
              <a:t>: Concentrates target nuclei in a thin region</a:t>
            </a:r>
          </a:p>
          <a:p>
            <a:pPr eaLnBrk="0" hangingPunct="0">
              <a:lnSpc>
                <a:spcPct val="150000"/>
              </a:lnSpc>
              <a:spcBef>
                <a:spcPct val="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altLang="en-US" sz="1600" b="1" dirty="0"/>
              <a:t>Pure</a:t>
            </a:r>
            <a:r>
              <a:rPr lang="en-US" altLang="en-US" sz="1600" dirty="0"/>
              <a:t>: Chemically pure target</a:t>
            </a:r>
          </a:p>
          <a:p>
            <a:pPr eaLnBrk="0" hangingPunct="0">
              <a:lnSpc>
                <a:spcPct val="150000"/>
              </a:lnSpc>
              <a:spcBef>
                <a:spcPct val="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altLang="en-US" sz="1600" b="1" dirty="0"/>
              <a:t>High Intensity</a:t>
            </a:r>
            <a:r>
              <a:rPr lang="en-US" altLang="en-US" sz="1600" dirty="0"/>
              <a:t>: Meets demands for higher beam intensities</a:t>
            </a:r>
          </a:p>
          <a:p>
            <a:pPr eaLnBrk="0" hangingPunct="0">
              <a:lnSpc>
                <a:spcPct val="150000"/>
              </a:lnSpc>
              <a:spcBef>
                <a:spcPct val="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altLang="en-US" sz="1600" b="1" dirty="0"/>
              <a:t>Localized</a:t>
            </a:r>
            <a:r>
              <a:rPr lang="en-US" altLang="en-US" sz="1600" dirty="0"/>
              <a:t>: Ideal for precise angular measurements</a:t>
            </a:r>
            <a:endParaRPr lang="de-DE" sz="1400" dirty="0"/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endParaRPr lang="de-DE" sz="14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None/>
            </a:pPr>
            <a:r>
              <a:rPr lang="de-DE" sz="1400" dirty="0"/>
              <a:t>			</a:t>
            </a:r>
            <a:endParaRPr lang="de-DE" sz="1400" b="1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None/>
            </a:pPr>
            <a:endParaRPr lang="de-DE" sz="14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A06B8B-10CC-7C4A-C610-4C099465E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463" y="3064011"/>
            <a:ext cx="5884986" cy="2995399"/>
          </a:xfrm>
          <a:prstGeom prst="rect">
            <a:avLst/>
          </a:prstGeom>
          <a:noFill/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None/>
            </a:pPr>
            <a:endParaRPr lang="de-DE" sz="1600" b="1" baseline="300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None/>
            </a:pPr>
            <a:endParaRPr lang="de-DE" sz="1800" b="1" baseline="300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None/>
            </a:pPr>
            <a:r>
              <a:rPr lang="de-DE" sz="1800" b="1" baseline="30000" dirty="0"/>
              <a:t>12</a:t>
            </a:r>
            <a:r>
              <a:rPr lang="de-DE" sz="1800" b="1" dirty="0"/>
              <a:t>C (</a:t>
            </a:r>
            <a:r>
              <a:rPr lang="el-GR" sz="1800" b="1" strike="noStrike" spc="-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α,γ</a:t>
            </a:r>
            <a:r>
              <a:rPr lang="el-GR" sz="1800" b="1" dirty="0"/>
              <a:t>)</a:t>
            </a:r>
            <a:r>
              <a:rPr lang="en-IN" sz="1800" b="1" baseline="30000" dirty="0"/>
              <a:t>16</a:t>
            </a:r>
            <a:r>
              <a:rPr lang="en-IN" sz="1800" b="1" dirty="0"/>
              <a:t>O reaction</a:t>
            </a:r>
            <a:endParaRPr lang="de-DE" sz="1800" b="1" dirty="0"/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3"/>
              </a:buClr>
              <a:buSzPct val="100000"/>
              <a:buFont typeface="Wingdings" panose="05000000000000000000" pitchFamily="2" charset="2"/>
              <a:buChar char="§"/>
            </a:pPr>
            <a:r>
              <a:rPr lang="de-DE" sz="1600" baseline="30000" dirty="0"/>
              <a:t>12</a:t>
            </a:r>
            <a:r>
              <a:rPr lang="de-DE" sz="1600" dirty="0"/>
              <a:t>C (</a:t>
            </a:r>
            <a:r>
              <a:rPr lang="el-GR" sz="16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α,γ</a:t>
            </a:r>
            <a:r>
              <a:rPr lang="el-GR" sz="1600" dirty="0"/>
              <a:t>)</a:t>
            </a:r>
            <a:r>
              <a:rPr lang="en-IN" sz="1600" baseline="30000" dirty="0"/>
              <a:t>16</a:t>
            </a:r>
            <a:r>
              <a:rPr lang="en-IN" sz="1600" dirty="0"/>
              <a:t>O</a:t>
            </a:r>
            <a:r>
              <a:rPr lang="de-DE" sz="1600" dirty="0"/>
              <a:t> </a:t>
            </a:r>
            <a:r>
              <a:rPr lang="en-US" sz="1600" dirty="0"/>
              <a:t>reaction controls the C/O abundance ratio.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3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600" dirty="0"/>
              <a:t>Planned energy range: 0.6 – 2.0 MeV</a:t>
            </a:r>
            <a:endParaRPr lang="en-IN" sz="1600" dirty="0"/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3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600" dirty="0"/>
              <a:t>High-energy data with the jet, low-energy data with the extended gas target.</a:t>
            </a:r>
            <a:endParaRPr lang="de-DE" sz="1400" dirty="0"/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endParaRPr lang="de-DE" sz="1400" dirty="0"/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endParaRPr lang="de-DE" sz="14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None/>
            </a:pPr>
            <a:r>
              <a:rPr lang="de-DE" sz="1400" dirty="0"/>
              <a:t>			</a:t>
            </a:r>
            <a:endParaRPr lang="de-DE" sz="1400" b="1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None/>
            </a:pPr>
            <a:endParaRPr 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644286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8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1937534" cy="705600"/>
          </a:xfrm>
          <a:prstGeom prst="rect">
            <a:avLst/>
          </a:prstGeom>
          <a:noFill/>
          <a:ln w="0">
            <a:noFill/>
          </a:ln>
        </p:spPr>
        <p:txBody>
          <a:bodyPr lIns="288000" tIns="288000" rIns="28800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GB" sz="3000" strike="noStrike" spc="-1" dirty="0" err="1">
                <a:solidFill>
                  <a:schemeClr val="dk2"/>
                </a:solidFill>
                <a:latin typeface="Arial"/>
              </a:rPr>
              <a:t>Felsenkeller</a:t>
            </a:r>
            <a:r>
              <a:rPr lang="en-GB" sz="3000" strike="noStrike" spc="-1" dirty="0">
                <a:solidFill>
                  <a:schemeClr val="dk2"/>
                </a:solidFill>
                <a:latin typeface="Arial"/>
              </a:rPr>
              <a:t> Gas Target Setup: “Jet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A0A970-97BA-2829-EE47-6CE5029145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8" t="14302" r="26309" b="11355"/>
          <a:stretch/>
        </p:blipFill>
        <p:spPr>
          <a:xfrm>
            <a:off x="789271" y="705601"/>
            <a:ext cx="4629771" cy="5587462"/>
          </a:xfrm>
          <a:prstGeom prst="rect">
            <a:avLst/>
          </a:prstGeom>
        </p:spPr>
      </p:pic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D56CBC7-F213-BBD0-09B9-0E17F98D3F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2" t="20571" r="18996" b="31207"/>
          <a:stretch/>
        </p:blipFill>
        <p:spPr>
          <a:xfrm>
            <a:off x="4420648" y="2437645"/>
            <a:ext cx="2389046" cy="1198372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0669311-118C-1824-EA87-A804BC4F5246}"/>
              </a:ext>
            </a:extLst>
          </p:cNvPr>
          <p:cNvCxnSpPr>
            <a:cxnSpLocks/>
          </p:cNvCxnSpPr>
          <p:nvPr/>
        </p:nvCxnSpPr>
        <p:spPr>
          <a:xfrm flipV="1">
            <a:off x="5605639" y="3038154"/>
            <a:ext cx="0" cy="85312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27">
            <a:extLst>
              <a:ext uri="{FF2B5EF4-FFF2-40B4-BE49-F238E27FC236}">
                <a16:creationId xmlns:a16="http://schemas.microsoft.com/office/drawing/2014/main" id="{D4EB24BC-6A20-8387-AC54-E03777E0D84B}"/>
              </a:ext>
            </a:extLst>
          </p:cNvPr>
          <p:cNvCxnSpPr>
            <a:cxnSpLocks/>
          </p:cNvCxnSpPr>
          <p:nvPr/>
        </p:nvCxnSpPr>
        <p:spPr>
          <a:xfrm>
            <a:off x="294532" y="3020484"/>
            <a:ext cx="639353" cy="0"/>
          </a:xfrm>
          <a:prstGeom prst="straightConnector1">
            <a:avLst/>
          </a:prstGeom>
          <a:ln w="38100">
            <a:solidFill>
              <a:srgbClr val="00B0F0"/>
            </a:solidFill>
            <a:round/>
            <a:tailEnd type="stealth" w="lg" len="lg"/>
          </a:ln>
        </p:spPr>
      </p:cxnSp>
      <p:sp>
        <p:nvSpPr>
          <p:cNvPr id="20" name="TextBox 28">
            <a:extLst>
              <a:ext uri="{FF2B5EF4-FFF2-40B4-BE49-F238E27FC236}">
                <a16:creationId xmlns:a16="http://schemas.microsoft.com/office/drawing/2014/main" id="{3831CA92-8BF1-E0E7-84EE-B44C7FC29D03}"/>
              </a:ext>
            </a:extLst>
          </p:cNvPr>
          <p:cNvSpPr/>
          <p:nvPr/>
        </p:nvSpPr>
        <p:spPr>
          <a:xfrm>
            <a:off x="294532" y="3138200"/>
            <a:ext cx="734753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none" lIns="0" tIns="0" rIns="0" bIns="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B0F0"/>
                </a:solidFill>
                <a:latin typeface="Arial"/>
              </a:rPr>
              <a:t>ion beam</a:t>
            </a:r>
            <a:endParaRPr lang="en-US" sz="14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B0F0"/>
                </a:solidFill>
                <a:latin typeface="Arial"/>
              </a:rPr>
              <a:t>direction</a:t>
            </a:r>
            <a:endParaRPr lang="en-US" sz="1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TextBox 13">
            <a:extLst>
              <a:ext uri="{FF2B5EF4-FFF2-40B4-BE49-F238E27FC236}">
                <a16:creationId xmlns:a16="http://schemas.microsoft.com/office/drawing/2014/main" id="{9503E7E8-9D7A-2FE8-EA92-59C471CC68C3}"/>
              </a:ext>
            </a:extLst>
          </p:cNvPr>
          <p:cNvSpPr/>
          <p:nvPr/>
        </p:nvSpPr>
        <p:spPr>
          <a:xfrm>
            <a:off x="4928945" y="4021252"/>
            <a:ext cx="1315971" cy="693371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none" lIns="36000" tIns="36000" rIns="36000" bIns="36000" anchor="ctr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200" b="0" strike="noStrike" spc="-1" dirty="0">
                <a:solidFill>
                  <a:schemeClr val="lt1"/>
                </a:solidFill>
                <a:latin typeface="Arial"/>
              </a:rPr>
              <a:t>extended, static</a:t>
            </a:r>
            <a:endParaRPr lang="en-US" sz="1200" b="0" strike="noStrike" spc="-1" dirty="0">
              <a:solidFill>
                <a:srgbClr val="000000"/>
              </a:solidFill>
              <a:latin typeface="Calibri"/>
            </a:endParaRPr>
          </a:p>
          <a:p>
            <a:pPr algn="ctr" defTabSz="914400">
              <a:lnSpc>
                <a:spcPct val="100000"/>
              </a:lnSpc>
            </a:pPr>
            <a:r>
              <a:rPr lang="en-US" sz="1200" b="0" strike="noStrike" spc="-1" dirty="0">
                <a:solidFill>
                  <a:schemeClr val="lt1"/>
                </a:solidFill>
                <a:latin typeface="Arial"/>
              </a:rPr>
              <a:t>gas target with</a:t>
            </a:r>
            <a:endParaRPr lang="en-US" sz="1200" b="0" strike="noStrike" spc="-1" dirty="0">
              <a:solidFill>
                <a:srgbClr val="000000"/>
              </a:solidFill>
              <a:latin typeface="Calibri"/>
            </a:endParaRPr>
          </a:p>
          <a:p>
            <a:pPr algn="ctr" defTabSz="914400">
              <a:lnSpc>
                <a:spcPct val="100000"/>
              </a:lnSpc>
            </a:pPr>
            <a:r>
              <a:rPr lang="en-US" sz="1200" b="0" strike="noStrike" spc="-1" dirty="0">
                <a:solidFill>
                  <a:schemeClr val="lt1"/>
                </a:solidFill>
                <a:latin typeface="Arial"/>
              </a:rPr>
              <a:t>beam calorimeter</a:t>
            </a:r>
            <a:endParaRPr lang="en-US" sz="1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TextBox 13">
            <a:extLst>
              <a:ext uri="{FF2B5EF4-FFF2-40B4-BE49-F238E27FC236}">
                <a16:creationId xmlns:a16="http://schemas.microsoft.com/office/drawing/2014/main" id="{75014162-C96F-7A02-2AE0-8E45D2F7BD23}"/>
              </a:ext>
            </a:extLst>
          </p:cNvPr>
          <p:cNvSpPr/>
          <p:nvPr/>
        </p:nvSpPr>
        <p:spPr>
          <a:xfrm>
            <a:off x="2166023" y="1669153"/>
            <a:ext cx="597399" cy="284749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none" lIns="36000" tIns="36000" rIns="36000" bIns="36000" anchor="ctr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200" spc="-1" dirty="0">
                <a:solidFill>
                  <a:schemeClr val="lt1"/>
                </a:solidFill>
                <a:latin typeface="Arial"/>
              </a:rPr>
              <a:t>s</a:t>
            </a:r>
            <a:r>
              <a:rPr lang="en-US" sz="1200" b="0" strike="noStrike" spc="-1" dirty="0">
                <a:solidFill>
                  <a:schemeClr val="lt1"/>
                </a:solidFill>
                <a:latin typeface="Arial"/>
              </a:rPr>
              <a:t>tage 1</a:t>
            </a:r>
            <a:endParaRPr lang="en-US" sz="1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" name="TextBox 13">
            <a:extLst>
              <a:ext uri="{FF2B5EF4-FFF2-40B4-BE49-F238E27FC236}">
                <a16:creationId xmlns:a16="http://schemas.microsoft.com/office/drawing/2014/main" id="{320B1BED-5168-CEA0-16F7-A4AFD21C8276}"/>
              </a:ext>
            </a:extLst>
          </p:cNvPr>
          <p:cNvSpPr/>
          <p:nvPr/>
        </p:nvSpPr>
        <p:spPr>
          <a:xfrm>
            <a:off x="1269266" y="1638674"/>
            <a:ext cx="597399" cy="284749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none" lIns="36000" tIns="36000" rIns="36000" bIns="36000" anchor="ctr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200" spc="-1" dirty="0">
                <a:solidFill>
                  <a:schemeClr val="lt1"/>
                </a:solidFill>
                <a:latin typeface="Arial"/>
              </a:rPr>
              <a:t>s</a:t>
            </a:r>
            <a:r>
              <a:rPr lang="en-US" sz="1200" b="0" strike="noStrike" spc="-1" dirty="0">
                <a:solidFill>
                  <a:schemeClr val="lt1"/>
                </a:solidFill>
                <a:latin typeface="Arial"/>
              </a:rPr>
              <a:t>tage 3</a:t>
            </a:r>
            <a:endParaRPr lang="en-US" sz="1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TextBox 13">
            <a:extLst>
              <a:ext uri="{FF2B5EF4-FFF2-40B4-BE49-F238E27FC236}">
                <a16:creationId xmlns:a16="http://schemas.microsoft.com/office/drawing/2014/main" id="{38E6E6BA-5112-0B68-0DC1-403E5CD5CB7D}"/>
              </a:ext>
            </a:extLst>
          </p:cNvPr>
          <p:cNvSpPr/>
          <p:nvPr/>
        </p:nvSpPr>
        <p:spPr>
          <a:xfrm>
            <a:off x="1683153" y="4141249"/>
            <a:ext cx="597399" cy="284749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none" lIns="36000" tIns="36000" rIns="36000" bIns="36000" anchor="ctr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200" spc="-1" dirty="0">
                <a:solidFill>
                  <a:schemeClr val="lt1"/>
                </a:solidFill>
                <a:latin typeface="Arial"/>
              </a:rPr>
              <a:t>s</a:t>
            </a:r>
            <a:r>
              <a:rPr lang="en-US" sz="1200" b="0" strike="noStrike" spc="-1" dirty="0">
                <a:solidFill>
                  <a:schemeClr val="lt1"/>
                </a:solidFill>
                <a:latin typeface="Arial"/>
              </a:rPr>
              <a:t>tage 2</a:t>
            </a:r>
            <a:endParaRPr lang="en-US" sz="1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TextBox 13">
            <a:extLst>
              <a:ext uri="{FF2B5EF4-FFF2-40B4-BE49-F238E27FC236}">
                <a16:creationId xmlns:a16="http://schemas.microsoft.com/office/drawing/2014/main" id="{8B9AB8D3-EEE4-3351-DE9D-1AF87564B0A4}"/>
              </a:ext>
            </a:extLst>
          </p:cNvPr>
          <p:cNvSpPr/>
          <p:nvPr/>
        </p:nvSpPr>
        <p:spPr>
          <a:xfrm>
            <a:off x="3667955" y="2051493"/>
            <a:ext cx="693970" cy="284749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none" lIns="36000" tIns="36000" rIns="36000" bIns="36000" anchor="ctr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200" b="0" strike="noStrike" spc="-1" dirty="0">
                <a:solidFill>
                  <a:schemeClr val="lt1"/>
                </a:solidFill>
                <a:latin typeface="Arial"/>
              </a:rPr>
              <a:t>chamber</a:t>
            </a:r>
            <a:endParaRPr lang="en-US" sz="1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60" name="TextBox 13">
            <a:extLst>
              <a:ext uri="{FF2B5EF4-FFF2-40B4-BE49-F238E27FC236}">
                <a16:creationId xmlns:a16="http://schemas.microsoft.com/office/drawing/2014/main" id="{A42F8434-7E0B-5BB6-B579-BAAD10B12E69}"/>
              </a:ext>
            </a:extLst>
          </p:cNvPr>
          <p:cNvSpPr/>
          <p:nvPr/>
        </p:nvSpPr>
        <p:spPr>
          <a:xfrm>
            <a:off x="3232824" y="3900614"/>
            <a:ext cx="597398" cy="284749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none" lIns="36000" tIns="36000" rIns="36000" bIns="36000" anchor="ctr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IN" sz="1200" b="0" strike="noStrike" spc="-1" dirty="0">
                <a:solidFill>
                  <a:schemeClr val="lt1"/>
                </a:solidFill>
                <a:latin typeface="Arial"/>
              </a:rPr>
              <a:t>catcher</a:t>
            </a:r>
            <a:endParaRPr lang="en-US" sz="1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CA33835-D94D-5FA6-03D0-580C7197DD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750" y="852645"/>
            <a:ext cx="4000903" cy="5334539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0B1253F-A4F6-4220-9787-B26B9E43EE07}"/>
              </a:ext>
            </a:extLst>
          </p:cNvPr>
          <p:cNvCxnSpPr>
            <a:cxnSpLocks/>
          </p:cNvCxnSpPr>
          <p:nvPr/>
        </p:nvCxnSpPr>
        <p:spPr>
          <a:xfrm flipV="1">
            <a:off x="1889348" y="3138200"/>
            <a:ext cx="1483244" cy="1796378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2EDF69F-19B4-8C18-88F9-F0262F9610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1" t="35544" r="28432" b="8239"/>
          <a:stretch/>
        </p:blipFill>
        <p:spPr>
          <a:xfrm>
            <a:off x="482364" y="4934578"/>
            <a:ext cx="1406984" cy="1279967"/>
          </a:xfrm>
          <a:prstGeom prst="rect">
            <a:avLst/>
          </a:prstGeom>
        </p:spPr>
      </p:pic>
      <p:sp>
        <p:nvSpPr>
          <p:cNvPr id="2" name="PlaceHolder 1">
            <a:extLst>
              <a:ext uri="{FF2B5EF4-FFF2-40B4-BE49-F238E27FC236}">
                <a16:creationId xmlns:a16="http://schemas.microsoft.com/office/drawing/2014/main" id="{09469AFF-20DF-D95A-5AD6-DEAB69E95C2C}"/>
              </a:ext>
            </a:extLst>
          </p:cNvPr>
          <p:cNvSpPr txBox="1">
            <a:spLocks/>
          </p:cNvSpPr>
          <p:nvPr/>
        </p:nvSpPr>
        <p:spPr>
          <a:xfrm>
            <a:off x="6096000" y="-15380"/>
            <a:ext cx="3232558" cy="705600"/>
          </a:xfrm>
          <a:prstGeom prst="rect">
            <a:avLst/>
          </a:prstGeom>
          <a:noFill/>
          <a:ln w="0">
            <a:noFill/>
          </a:ln>
        </p:spPr>
        <p:txBody>
          <a:bodyPr lIns="288000" tIns="288000" rIns="288000" bIns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</a:tabLst>
            </a:pPr>
            <a:r>
              <a:rPr lang="en-GB" sz="3000" spc="-1" dirty="0">
                <a:solidFill>
                  <a:schemeClr val="dk2"/>
                </a:solidFill>
                <a:latin typeface="Arial"/>
              </a:rPr>
              <a:t>and Extended”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4E19CF1-5E1E-7709-044C-9913FAF1AED9}"/>
              </a:ext>
            </a:extLst>
          </p:cNvPr>
          <p:cNvCxnSpPr>
            <a:cxnSpLocks/>
          </p:cNvCxnSpPr>
          <p:nvPr/>
        </p:nvCxnSpPr>
        <p:spPr>
          <a:xfrm>
            <a:off x="3514987" y="3038154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6359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8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1400" cy="705600"/>
          </a:xfrm>
          <a:prstGeom prst="rect">
            <a:avLst/>
          </a:prstGeom>
          <a:noFill/>
          <a:ln w="0">
            <a:noFill/>
          </a:ln>
        </p:spPr>
        <p:txBody>
          <a:bodyPr lIns="288000" tIns="288000" rIns="28800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GB" sz="3000" strike="noStrike" spc="-1" dirty="0">
                <a:solidFill>
                  <a:schemeClr val="dk2"/>
                </a:solidFill>
                <a:latin typeface="Arial"/>
              </a:rPr>
              <a:t>Pressure Profile in Jet Gas Target Setup</a:t>
            </a:r>
          </a:p>
        </p:txBody>
      </p:sp>
      <p:grpSp>
        <p:nvGrpSpPr>
          <p:cNvPr id="1767" name="Group 1766">
            <a:extLst>
              <a:ext uri="{FF2B5EF4-FFF2-40B4-BE49-F238E27FC236}">
                <a16:creationId xmlns:a16="http://schemas.microsoft.com/office/drawing/2014/main" id="{7CAF290E-B010-3C9B-E1C0-A802E0F8D183}"/>
              </a:ext>
            </a:extLst>
          </p:cNvPr>
          <p:cNvGrpSpPr/>
          <p:nvPr/>
        </p:nvGrpSpPr>
        <p:grpSpPr>
          <a:xfrm>
            <a:off x="573052" y="705601"/>
            <a:ext cx="5675708" cy="5587462"/>
            <a:chOff x="573052" y="705601"/>
            <a:chExt cx="5675708" cy="558746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2295269-5402-6020-DD75-722A84AC66A3}"/>
                </a:ext>
              </a:extLst>
            </p:cNvPr>
            <p:cNvGrpSpPr/>
            <p:nvPr/>
          </p:nvGrpSpPr>
          <p:grpSpPr>
            <a:xfrm>
              <a:off x="573052" y="705601"/>
              <a:ext cx="5675708" cy="5587462"/>
              <a:chOff x="3554371" y="976256"/>
              <a:chExt cx="5555961" cy="4808209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41A0A970-97BA-2829-EE47-6CE5029145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86" t="14302" r="16075" b="11355"/>
              <a:stretch/>
            </p:blipFill>
            <p:spPr>
              <a:xfrm>
                <a:off x="3554371" y="976256"/>
                <a:ext cx="5279687" cy="4808209"/>
              </a:xfrm>
              <a:prstGeom prst="rect">
                <a:avLst/>
              </a:prstGeom>
            </p:spPr>
          </p:pic>
          <p:pic>
            <p:nvPicPr>
              <p:cNvPr id="13" name="Picture 12" descr="A picture containing graphical user interface&#10;&#10;Description automatically generated">
                <a:extLst>
                  <a:ext uri="{FF2B5EF4-FFF2-40B4-BE49-F238E27FC236}">
                    <a16:creationId xmlns:a16="http://schemas.microsoft.com/office/drawing/2014/main" id="{4D56CBC7-F213-BBD0-09B9-0E17F98D3F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12" t="20571" r="18996" b="31207"/>
              <a:stretch/>
            </p:blipFill>
            <p:spPr>
              <a:xfrm>
                <a:off x="6771689" y="2474454"/>
                <a:ext cx="2338643" cy="1031241"/>
              </a:xfrm>
              <a:prstGeom prst="rect">
                <a:avLst/>
              </a:prstGeom>
            </p:spPr>
          </p:pic>
        </p:grpSp>
        <p:sp>
          <p:nvSpPr>
            <p:cNvPr id="28" name="TextBox 13">
              <a:extLst>
                <a:ext uri="{FF2B5EF4-FFF2-40B4-BE49-F238E27FC236}">
                  <a16:creationId xmlns:a16="http://schemas.microsoft.com/office/drawing/2014/main" id="{75014162-C96F-7A02-2AE0-8E45D2F7BD23}"/>
                </a:ext>
              </a:extLst>
            </p:cNvPr>
            <p:cNvSpPr/>
            <p:nvPr/>
          </p:nvSpPr>
          <p:spPr>
            <a:xfrm>
              <a:off x="1757489" y="1669153"/>
              <a:ext cx="597399" cy="284749"/>
            </a:xfrm>
            <a:prstGeom prst="roundRect">
              <a:avLst>
                <a:gd name="adj" fmla="val 16667"/>
              </a:avLst>
            </a:prstGeom>
            <a:solidFill>
              <a:srgbClr val="008202"/>
            </a:solidFill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/>
          </p:style>
          <p:txBody>
            <a:bodyPr wrap="none" lIns="36000" tIns="36000" rIns="36000" bIns="36000" anchor="ctr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en-US" sz="1200" spc="-1" dirty="0">
                  <a:solidFill>
                    <a:schemeClr val="lt1"/>
                  </a:solidFill>
                  <a:latin typeface="Arial"/>
                </a:rPr>
                <a:t>s</a:t>
              </a:r>
              <a:r>
                <a:rPr lang="en-US" sz="1200" b="0" strike="noStrike" spc="-1" dirty="0">
                  <a:solidFill>
                    <a:schemeClr val="lt1"/>
                  </a:solidFill>
                  <a:latin typeface="Arial"/>
                </a:rPr>
                <a:t>tage 1</a:t>
              </a:r>
              <a:endParaRPr lang="en-US" sz="1200" b="0" strike="noStrike" spc="-1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9" name="TextBox 13">
              <a:extLst>
                <a:ext uri="{FF2B5EF4-FFF2-40B4-BE49-F238E27FC236}">
                  <a16:creationId xmlns:a16="http://schemas.microsoft.com/office/drawing/2014/main" id="{320B1BED-5168-CEA0-16F7-A4AFD21C8276}"/>
                </a:ext>
              </a:extLst>
            </p:cNvPr>
            <p:cNvSpPr/>
            <p:nvPr/>
          </p:nvSpPr>
          <p:spPr>
            <a:xfrm>
              <a:off x="860732" y="1638674"/>
              <a:ext cx="597399" cy="284749"/>
            </a:xfrm>
            <a:prstGeom prst="roundRect">
              <a:avLst>
                <a:gd name="adj" fmla="val 16667"/>
              </a:avLst>
            </a:prstGeom>
            <a:solidFill>
              <a:srgbClr val="631A63"/>
            </a:solidFill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/>
          </p:style>
          <p:txBody>
            <a:bodyPr wrap="none" lIns="36000" tIns="36000" rIns="36000" bIns="36000" anchor="ctr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en-US" sz="1200" spc="-1" dirty="0">
                  <a:solidFill>
                    <a:schemeClr val="lt1"/>
                  </a:solidFill>
                  <a:latin typeface="Arial"/>
                </a:rPr>
                <a:t>s</a:t>
              </a:r>
              <a:r>
                <a:rPr lang="en-US" sz="1200" b="0" strike="noStrike" spc="-1" dirty="0">
                  <a:solidFill>
                    <a:schemeClr val="lt1"/>
                  </a:solidFill>
                  <a:latin typeface="Arial"/>
                </a:rPr>
                <a:t>tage 3</a:t>
              </a:r>
              <a:endParaRPr lang="en-US" sz="1200" b="0" strike="noStrike" spc="-1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0" name="TextBox 13">
              <a:extLst>
                <a:ext uri="{FF2B5EF4-FFF2-40B4-BE49-F238E27FC236}">
                  <a16:creationId xmlns:a16="http://schemas.microsoft.com/office/drawing/2014/main" id="{38E6E6BA-5112-0B68-0DC1-403E5CD5CB7D}"/>
                </a:ext>
              </a:extLst>
            </p:cNvPr>
            <p:cNvSpPr/>
            <p:nvPr/>
          </p:nvSpPr>
          <p:spPr>
            <a:xfrm>
              <a:off x="1274619" y="4141249"/>
              <a:ext cx="597399" cy="284749"/>
            </a:xfrm>
            <a:prstGeom prst="roundRect">
              <a:avLst>
                <a:gd name="adj" fmla="val 16667"/>
              </a:avLst>
            </a:prstGeom>
            <a:solidFill>
              <a:srgbClr val="D2080E"/>
            </a:solidFill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/>
          </p:style>
          <p:txBody>
            <a:bodyPr wrap="none" lIns="36000" tIns="36000" rIns="36000" bIns="36000" anchor="ctr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en-US" sz="1200" spc="-1" dirty="0">
                  <a:solidFill>
                    <a:schemeClr val="lt1"/>
                  </a:solidFill>
                  <a:latin typeface="Arial"/>
                </a:rPr>
                <a:t>s</a:t>
              </a:r>
              <a:r>
                <a:rPr lang="en-US" sz="1200" b="0" strike="noStrike" spc="-1" dirty="0">
                  <a:solidFill>
                    <a:schemeClr val="lt1"/>
                  </a:solidFill>
                  <a:latin typeface="Arial"/>
                </a:rPr>
                <a:t>tage 2</a:t>
              </a:r>
              <a:endParaRPr lang="en-US" sz="1200" b="0" strike="noStrike" spc="-1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1" name="TextBox 13">
              <a:extLst>
                <a:ext uri="{FF2B5EF4-FFF2-40B4-BE49-F238E27FC236}">
                  <a16:creationId xmlns:a16="http://schemas.microsoft.com/office/drawing/2014/main" id="{8B9AB8D3-EEE4-3351-DE9D-1AF87564B0A4}"/>
                </a:ext>
              </a:extLst>
            </p:cNvPr>
            <p:cNvSpPr/>
            <p:nvPr/>
          </p:nvSpPr>
          <p:spPr>
            <a:xfrm>
              <a:off x="3269791" y="2010115"/>
              <a:ext cx="693970" cy="284749"/>
            </a:xfrm>
            <a:prstGeom prst="roundRect">
              <a:avLst>
                <a:gd name="adj" fmla="val 16667"/>
              </a:avLst>
            </a:prstGeom>
            <a:solidFill>
              <a:srgbClr val="0202FB"/>
            </a:solidFill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/>
          </p:style>
          <p:txBody>
            <a:bodyPr wrap="none" lIns="36000" tIns="36000" rIns="36000" bIns="36000" anchor="ctr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en-US" sz="1200" b="0" strike="noStrike" spc="-1" dirty="0">
                  <a:solidFill>
                    <a:schemeClr val="lt1"/>
                  </a:solidFill>
                  <a:latin typeface="Arial"/>
                </a:rPr>
                <a:t>chamber</a:t>
              </a:r>
              <a:endParaRPr lang="en-US" sz="1200" b="0" strike="noStrike" spc="-1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760" name="TextBox 13">
              <a:extLst>
                <a:ext uri="{FF2B5EF4-FFF2-40B4-BE49-F238E27FC236}">
                  <a16:creationId xmlns:a16="http://schemas.microsoft.com/office/drawing/2014/main" id="{A42F8434-7E0B-5BB6-B579-BAAD10B12E69}"/>
                </a:ext>
              </a:extLst>
            </p:cNvPr>
            <p:cNvSpPr/>
            <p:nvPr/>
          </p:nvSpPr>
          <p:spPr>
            <a:xfrm>
              <a:off x="2824290" y="3900614"/>
              <a:ext cx="597398" cy="284749"/>
            </a:xfrm>
            <a:prstGeom prst="roundRect">
              <a:avLst>
                <a:gd name="adj" fmla="val 16667"/>
              </a:avLst>
            </a:prstGeom>
            <a:solidFill>
              <a:srgbClr val="FEA600"/>
            </a:solidFill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/>
          </p:style>
          <p:txBody>
            <a:bodyPr wrap="none" lIns="36000" tIns="36000" rIns="36000" bIns="36000" anchor="ctr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en-IN" sz="1200" b="0" strike="noStrike" spc="-1" dirty="0">
                  <a:solidFill>
                    <a:schemeClr val="lt1"/>
                  </a:solidFill>
                  <a:latin typeface="Arial"/>
                </a:rPr>
                <a:t>catcher</a:t>
              </a:r>
              <a:endParaRPr lang="en-US" sz="1200" b="0" strike="noStrike" spc="-1" dirty="0">
                <a:solidFill>
                  <a:srgbClr val="000000"/>
                </a:solidFill>
                <a:latin typeface="Calibri"/>
              </a:endParaRPr>
            </a:p>
          </p:txBody>
        </p:sp>
      </p:grpSp>
      <p:pic>
        <p:nvPicPr>
          <p:cNvPr id="1765" name="Picture 1764">
            <a:extLst>
              <a:ext uri="{FF2B5EF4-FFF2-40B4-BE49-F238E27FC236}">
                <a16:creationId xmlns:a16="http://schemas.microsoft.com/office/drawing/2014/main" id="{6E5C4569-1988-97E9-9548-0F3189E3C4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1" r="8792" b="3138"/>
          <a:stretch/>
        </p:blipFill>
        <p:spPr>
          <a:xfrm>
            <a:off x="6482692" y="872493"/>
            <a:ext cx="5447581" cy="5202369"/>
          </a:xfrm>
          <a:prstGeom prst="rect">
            <a:avLst/>
          </a:prstGeom>
        </p:spPr>
      </p:pic>
      <p:sp>
        <p:nvSpPr>
          <p:cNvPr id="20" name="TextBox 28">
            <a:extLst>
              <a:ext uri="{FF2B5EF4-FFF2-40B4-BE49-F238E27FC236}">
                <a16:creationId xmlns:a16="http://schemas.microsoft.com/office/drawing/2014/main" id="{3831CA92-8BF1-E0E7-84EE-B44C7FC29D03}"/>
              </a:ext>
            </a:extLst>
          </p:cNvPr>
          <p:cNvSpPr/>
          <p:nvPr/>
        </p:nvSpPr>
        <p:spPr>
          <a:xfrm>
            <a:off x="261727" y="3214092"/>
            <a:ext cx="734753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none" lIns="0" tIns="0" rIns="0" bIns="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B0F0"/>
                </a:solidFill>
                <a:latin typeface="Arial"/>
              </a:rPr>
              <a:t>ion beam</a:t>
            </a:r>
            <a:endParaRPr lang="en-US" sz="14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B0F0"/>
                </a:solidFill>
                <a:latin typeface="Arial"/>
              </a:rPr>
              <a:t>direction</a:t>
            </a:r>
            <a:endParaRPr lang="en-US" sz="1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19" name="Straight Arrow Connector 27">
            <a:extLst>
              <a:ext uri="{FF2B5EF4-FFF2-40B4-BE49-F238E27FC236}">
                <a16:creationId xmlns:a16="http://schemas.microsoft.com/office/drawing/2014/main" id="{D4EB24BC-6A20-8387-AC54-E03777E0D84B}"/>
              </a:ext>
            </a:extLst>
          </p:cNvPr>
          <p:cNvCxnSpPr>
            <a:cxnSpLocks/>
          </p:cNvCxnSpPr>
          <p:nvPr/>
        </p:nvCxnSpPr>
        <p:spPr>
          <a:xfrm flipV="1">
            <a:off x="261727" y="3020150"/>
            <a:ext cx="509128" cy="8709"/>
          </a:xfrm>
          <a:prstGeom prst="straightConnector1">
            <a:avLst/>
          </a:prstGeom>
          <a:ln w="38100">
            <a:solidFill>
              <a:srgbClr val="00B0F0"/>
            </a:solidFill>
            <a:round/>
            <a:tailEnd type="stealth" w="lg" len="lg"/>
          </a:ln>
        </p:spPr>
      </p:cxnSp>
    </p:spTree>
    <p:extLst>
      <p:ext uri="{BB962C8B-B14F-4D97-AF65-F5344CB8AC3E}">
        <p14:creationId xmlns:p14="http://schemas.microsoft.com/office/powerpoint/2010/main" val="486316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9" name="Grafik 5"/>
          <p:cNvPicPr/>
          <p:nvPr/>
        </p:nvPicPr>
        <p:blipFill>
          <a:blip r:embed="rId3"/>
          <a:stretch/>
        </p:blipFill>
        <p:spPr>
          <a:xfrm>
            <a:off x="2207791" y="828000"/>
            <a:ext cx="2139840" cy="1948680"/>
          </a:xfrm>
          <a:prstGeom prst="rect">
            <a:avLst/>
          </a:prstGeom>
          <a:ln w="0">
            <a:noFill/>
          </a:ln>
        </p:spPr>
      </p:pic>
      <p:sp>
        <p:nvSpPr>
          <p:cNvPr id="2150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1400" cy="705600"/>
          </a:xfrm>
          <a:prstGeom prst="rect">
            <a:avLst/>
          </a:prstGeom>
          <a:noFill/>
          <a:ln w="0">
            <a:noFill/>
          </a:ln>
        </p:spPr>
        <p:txBody>
          <a:bodyPr lIns="288000" tIns="288000" rIns="28800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GB" sz="3000" spc="-1" dirty="0">
                <a:solidFill>
                  <a:schemeClr val="dk2"/>
                </a:solidFill>
                <a:latin typeface="Arial"/>
              </a:rPr>
              <a:t>Gas Nozzles: </a:t>
            </a:r>
            <a:r>
              <a:rPr lang="en-GB" sz="3000" b="0" strike="noStrike" spc="-1" dirty="0">
                <a:solidFill>
                  <a:schemeClr val="dk2"/>
                </a:solidFill>
                <a:latin typeface="Arial"/>
              </a:rPr>
              <a:t>FTMC, Glass</a:t>
            </a:r>
            <a:endParaRPr lang="en-US" sz="3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2151" name="Table 12"/>
          <p:cNvGraphicFramePr/>
          <p:nvPr>
            <p:extLst>
              <p:ext uri="{D42A27DB-BD31-4B8C-83A1-F6EECF244321}">
                <p14:modId xmlns:p14="http://schemas.microsoft.com/office/powerpoint/2010/main" val="1388629552"/>
              </p:ext>
            </p:extLst>
          </p:nvPr>
        </p:nvGraphicFramePr>
        <p:xfrm>
          <a:off x="4538071" y="828000"/>
          <a:ext cx="3904920" cy="2194560"/>
        </p:xfrm>
        <a:graphic>
          <a:graphicData uri="http://schemas.openxmlformats.org/drawingml/2006/table">
            <a:tbl>
              <a:tblPr/>
              <a:tblGrid>
                <a:gridCol w="1102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2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9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772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Type</a:t>
                      </a:r>
                      <a:endParaRPr lang="en-US" sz="1800" b="0" strike="noStrike" spc="-1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18000" marR="18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Throat (mm)</a:t>
                      </a:r>
                      <a:endParaRPr lang="en-US" sz="1800" b="0" strike="noStrike" spc="-1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18000" marR="18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Converging</a:t>
                      </a:r>
                      <a:endParaRPr lang="en-US" sz="1800" b="0" strike="noStrike" spc="-1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18000" marR="18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00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72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slit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8000" marR="18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D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0.1 </a:t>
                      </a:r>
                      <a:r>
                        <a:rPr lang="en-US" sz="1800" b="0" strike="noStrike" spc="-1">
                          <a:solidFill>
                            <a:srgbClr val="202124"/>
                          </a:solidFill>
                          <a:latin typeface="arial"/>
                        </a:rPr>
                        <a:t>× 8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8000" marR="18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D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rapidly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8000" marR="18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72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cylindrical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8000" marR="18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1.0 Ø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8000" marR="18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rapidly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8000" marR="18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772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slit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8000" marR="18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D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0.1 </a:t>
                      </a:r>
                      <a:r>
                        <a:rPr lang="en-US" sz="1800" b="0" strike="noStrike" spc="-1">
                          <a:solidFill>
                            <a:srgbClr val="202124"/>
                          </a:solidFill>
                          <a:latin typeface="arial"/>
                        </a:rPr>
                        <a:t>× 8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8000" marR="18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D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slowly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8000" marR="18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772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cylindrical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8000" marR="18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1.0 Ø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8000" marR="18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slowly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8000" marR="18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772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slit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8000" marR="18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D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0.08 </a:t>
                      </a:r>
                      <a:r>
                        <a:rPr lang="en-US" sz="1800" b="0" strike="noStrike" spc="-1">
                          <a:solidFill>
                            <a:srgbClr val="202124"/>
                          </a:solidFill>
                          <a:latin typeface="arial"/>
                        </a:rPr>
                        <a:t>× 10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8000" marR="18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D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8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rapidly</a:t>
                      </a:r>
                      <a:endParaRPr lang="en-US" sz="1800" b="0" strike="noStrike" spc="-1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8000" marR="18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152" name="Picture 6"/>
          <p:cNvPicPr/>
          <p:nvPr/>
        </p:nvPicPr>
        <p:blipFill>
          <a:blip r:embed="rId4"/>
          <a:stretch/>
        </p:blipFill>
        <p:spPr>
          <a:xfrm>
            <a:off x="9745200" y="3015000"/>
            <a:ext cx="2159280" cy="1674720"/>
          </a:xfrm>
          <a:prstGeom prst="rect">
            <a:avLst/>
          </a:prstGeom>
          <a:ln w="0">
            <a:noFill/>
          </a:ln>
        </p:spPr>
      </p:pic>
      <p:pic>
        <p:nvPicPr>
          <p:cNvPr id="2153" name="Picture 7"/>
          <p:cNvPicPr/>
          <p:nvPr/>
        </p:nvPicPr>
        <p:blipFill>
          <a:blip r:embed="rId5"/>
          <a:stretch/>
        </p:blipFill>
        <p:spPr>
          <a:xfrm>
            <a:off x="9745200" y="4402800"/>
            <a:ext cx="2159280" cy="1695960"/>
          </a:xfrm>
          <a:prstGeom prst="rect">
            <a:avLst/>
          </a:prstGeom>
          <a:ln w="0">
            <a:noFill/>
          </a:ln>
        </p:spPr>
      </p:pic>
      <p:pic>
        <p:nvPicPr>
          <p:cNvPr id="2154" name="Picture 8"/>
          <p:cNvPicPr/>
          <p:nvPr/>
        </p:nvPicPr>
        <p:blipFill>
          <a:blip r:embed="rId6"/>
          <a:stretch/>
        </p:blipFill>
        <p:spPr>
          <a:xfrm>
            <a:off x="9745200" y="143280"/>
            <a:ext cx="2159280" cy="1759680"/>
          </a:xfrm>
          <a:prstGeom prst="rect">
            <a:avLst/>
          </a:prstGeom>
          <a:ln w="0">
            <a:noFill/>
          </a:ln>
        </p:spPr>
      </p:pic>
      <p:pic>
        <p:nvPicPr>
          <p:cNvPr id="2155" name="Picture 9"/>
          <p:cNvPicPr/>
          <p:nvPr/>
        </p:nvPicPr>
        <p:blipFill>
          <a:blip r:embed="rId7"/>
          <a:stretch/>
        </p:blipFill>
        <p:spPr>
          <a:xfrm>
            <a:off x="9745200" y="1616040"/>
            <a:ext cx="2159280" cy="1686240"/>
          </a:xfrm>
          <a:prstGeom prst="rect">
            <a:avLst/>
          </a:prstGeom>
          <a:ln w="0">
            <a:noFill/>
          </a:ln>
        </p:spPr>
      </p:pic>
      <p:cxnSp>
        <p:nvCxnSpPr>
          <p:cNvPr id="2156" name="Straight Connector 10"/>
          <p:cNvCxnSpPr>
            <a:cxnSpLocks/>
          </p:cNvCxnSpPr>
          <p:nvPr/>
        </p:nvCxnSpPr>
        <p:spPr>
          <a:xfrm flipH="1">
            <a:off x="8246611" y="1023120"/>
            <a:ext cx="1608660" cy="309420"/>
          </a:xfrm>
          <a:prstGeom prst="straightConnector1">
            <a:avLst/>
          </a:prstGeom>
          <a:ln w="12700">
            <a:solidFill>
              <a:srgbClr val="003399"/>
            </a:solidFill>
            <a:round/>
          </a:ln>
        </p:spPr>
      </p:cxnSp>
      <p:cxnSp>
        <p:nvCxnSpPr>
          <p:cNvPr id="2157" name="Straight Connector 11"/>
          <p:cNvCxnSpPr>
            <a:cxnSpLocks/>
          </p:cNvCxnSpPr>
          <p:nvPr/>
        </p:nvCxnSpPr>
        <p:spPr>
          <a:xfrm flipH="1" flipV="1">
            <a:off x="8246611" y="1781280"/>
            <a:ext cx="1608660" cy="677880"/>
          </a:xfrm>
          <a:prstGeom prst="straightConnector1">
            <a:avLst/>
          </a:prstGeom>
          <a:ln w="12700">
            <a:solidFill>
              <a:srgbClr val="003399"/>
            </a:solidFill>
            <a:round/>
          </a:ln>
        </p:spPr>
      </p:cxnSp>
      <p:cxnSp>
        <p:nvCxnSpPr>
          <p:cNvPr id="2158" name="Straight Connector 12"/>
          <p:cNvCxnSpPr>
            <a:cxnSpLocks/>
          </p:cNvCxnSpPr>
          <p:nvPr/>
        </p:nvCxnSpPr>
        <p:spPr>
          <a:xfrm flipH="1" flipV="1">
            <a:off x="8246611" y="2141820"/>
            <a:ext cx="1957740" cy="1768680"/>
          </a:xfrm>
          <a:prstGeom prst="straightConnector1">
            <a:avLst/>
          </a:prstGeom>
          <a:ln w="12700">
            <a:solidFill>
              <a:srgbClr val="003399"/>
            </a:solidFill>
            <a:round/>
          </a:ln>
        </p:spPr>
      </p:cxnSp>
      <p:cxnSp>
        <p:nvCxnSpPr>
          <p:cNvPr id="2159" name="Straight Connector 13"/>
          <p:cNvCxnSpPr>
            <a:cxnSpLocks/>
          </p:cNvCxnSpPr>
          <p:nvPr/>
        </p:nvCxnSpPr>
        <p:spPr>
          <a:xfrm flipH="1" flipV="1">
            <a:off x="8246611" y="2512710"/>
            <a:ext cx="1957740" cy="2738070"/>
          </a:xfrm>
          <a:prstGeom prst="straightConnector1">
            <a:avLst/>
          </a:prstGeom>
          <a:ln w="12700">
            <a:solidFill>
              <a:srgbClr val="003399"/>
            </a:solidFill>
            <a:round/>
          </a:ln>
        </p:spPr>
      </p:cxnSp>
      <p:pic>
        <p:nvPicPr>
          <p:cNvPr id="2160" name="Picture 14"/>
          <p:cNvPicPr/>
          <p:nvPr/>
        </p:nvPicPr>
        <p:blipFill>
          <a:blip r:embed="rId8"/>
          <a:stretch/>
        </p:blipFill>
        <p:spPr>
          <a:xfrm>
            <a:off x="288000" y="2664000"/>
            <a:ext cx="5579280" cy="3648240"/>
          </a:xfrm>
          <a:prstGeom prst="rect">
            <a:avLst/>
          </a:prstGeom>
          <a:ln w="0">
            <a:noFill/>
          </a:ln>
        </p:spPr>
      </p:pic>
      <p:pic>
        <p:nvPicPr>
          <p:cNvPr id="2161" name="Inhaltsplatzhalter 4"/>
          <p:cNvPicPr/>
          <p:nvPr/>
        </p:nvPicPr>
        <p:blipFill>
          <a:blip r:embed="rId9"/>
          <a:stretch/>
        </p:blipFill>
        <p:spPr>
          <a:xfrm>
            <a:off x="398071" y="828000"/>
            <a:ext cx="1619280" cy="2351880"/>
          </a:xfrm>
          <a:prstGeom prst="rect">
            <a:avLst/>
          </a:prstGeom>
          <a:ln w="0">
            <a:noFill/>
          </a:ln>
        </p:spPr>
      </p:pic>
      <p:pic>
        <p:nvPicPr>
          <p:cNvPr id="2162" name="Grafik 3"/>
          <p:cNvPicPr/>
          <p:nvPr/>
        </p:nvPicPr>
        <p:blipFill>
          <a:blip r:embed="rId10"/>
          <a:stretch/>
        </p:blipFill>
        <p:spPr>
          <a:xfrm>
            <a:off x="5716770" y="3692566"/>
            <a:ext cx="2139840" cy="2331000"/>
          </a:xfrm>
          <a:prstGeom prst="rect">
            <a:avLst/>
          </a:prstGeom>
          <a:ln w="0">
            <a:noFill/>
          </a:ln>
        </p:spPr>
      </p:pic>
      <p:sp>
        <p:nvSpPr>
          <p:cNvPr id="2163" name="TextBox 15"/>
          <p:cNvSpPr/>
          <p:nvPr/>
        </p:nvSpPr>
        <p:spPr>
          <a:xfrm>
            <a:off x="8442991" y="5995666"/>
            <a:ext cx="3452960" cy="21544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288000" bIns="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latin typeface="Arial"/>
                <a:ea typeface="Times New Roman"/>
              </a:rPr>
              <a:t>by </a:t>
            </a:r>
            <a:r>
              <a:rPr lang="en-US" sz="1400" b="0" strike="noStrike" spc="-1" dirty="0" err="1">
                <a:solidFill>
                  <a:srgbClr val="000000"/>
                </a:solidFill>
                <a:latin typeface="Arial"/>
                <a:ea typeface="Times New Roman"/>
              </a:rPr>
              <a:t>Vidmantas</a:t>
            </a:r>
            <a:r>
              <a:rPr lang="en-US" sz="1400" b="0" strike="noStrike" spc="-1" dirty="0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lang="en-US" sz="1400" b="0" strike="noStrike" spc="-1" dirty="0" err="1">
                <a:solidFill>
                  <a:srgbClr val="000000"/>
                </a:solidFill>
                <a:latin typeface="Arial"/>
                <a:ea typeface="Times New Roman"/>
              </a:rPr>
              <a:t>Tomkus</a:t>
            </a:r>
            <a:r>
              <a:rPr lang="en-US" sz="1400" b="0" strike="noStrike" spc="-1" dirty="0">
                <a:solidFill>
                  <a:srgbClr val="000000"/>
                </a:solidFill>
                <a:latin typeface="Arial"/>
                <a:ea typeface="Times New Roman"/>
              </a:rPr>
              <a:t>, FMTC, Lithuania</a:t>
            </a:r>
            <a:endParaRPr lang="en-US" sz="14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F77D62C-5570-8EA6-C14F-7D2CA3EC8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5989" y="827484"/>
            <a:ext cx="8288944" cy="3092067"/>
          </a:xfrm>
          <a:prstGeom prst="rect">
            <a:avLst/>
          </a:prstGeom>
        </p:spPr>
      </p:pic>
      <p:sp>
        <p:nvSpPr>
          <p:cNvPr id="2229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1400" cy="827484"/>
          </a:xfrm>
          <a:prstGeom prst="rect">
            <a:avLst/>
          </a:prstGeom>
          <a:noFill/>
          <a:ln w="0">
            <a:noFill/>
          </a:ln>
        </p:spPr>
        <p:txBody>
          <a:bodyPr lIns="288000" tIns="288000" rIns="28800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GB" sz="3000" b="0" strike="noStrike" spc="-1" dirty="0">
                <a:solidFill>
                  <a:schemeClr val="dk2"/>
                </a:solidFill>
                <a:latin typeface="Arial"/>
              </a:rPr>
              <a:t>Total Jet </a:t>
            </a:r>
            <a:r>
              <a:rPr lang="en-GB" sz="3000" spc="-1" dirty="0">
                <a:solidFill>
                  <a:schemeClr val="dk2"/>
                </a:solidFill>
                <a:latin typeface="Arial"/>
              </a:rPr>
              <a:t>Thickness “</a:t>
            </a:r>
            <a:r>
              <a:rPr lang="en-GB" sz="3000" b="0" strike="noStrike" spc="-1" dirty="0">
                <a:solidFill>
                  <a:schemeClr val="dk2"/>
                </a:solidFill>
                <a:latin typeface="Arial"/>
              </a:rPr>
              <a:t>Energy loss measurements </a:t>
            </a:r>
            <a:r>
              <a:rPr lang="en-GB" sz="3000" spc="-1" dirty="0">
                <a:solidFill>
                  <a:schemeClr val="dk2"/>
                </a:solidFill>
                <a:latin typeface="Arial"/>
              </a:rPr>
              <a:t>with</a:t>
            </a:r>
            <a:r>
              <a:rPr lang="en-GB" sz="3000" b="0" strike="noStrike" spc="-1" dirty="0">
                <a:solidFill>
                  <a:schemeClr val="dk2"/>
                </a:solidFill>
                <a:latin typeface="Arial"/>
              </a:rPr>
              <a:t> </a:t>
            </a:r>
            <a:r>
              <a:rPr lang="en-US" sz="3000" b="0" strike="noStrike" spc="-1" dirty="0">
                <a:solidFill>
                  <a:schemeClr val="dk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3000" b="0" strike="noStrike" spc="-1" dirty="0">
                <a:solidFill>
                  <a:schemeClr val="dk2"/>
                </a:solidFill>
                <a:latin typeface="Arial"/>
              </a:rPr>
              <a:t> particles</a:t>
            </a:r>
            <a:r>
              <a:rPr lang="en-US" sz="3000" spc="-1" dirty="0">
                <a:solidFill>
                  <a:schemeClr val="dk2"/>
                </a:solidFill>
                <a:latin typeface="Arial"/>
              </a:rPr>
              <a:t>’’</a:t>
            </a:r>
            <a:endParaRPr lang="en-US" sz="3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16F85BB3-5C20-3EE3-EBF2-E8F7003E7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5671" y="4351404"/>
            <a:ext cx="6687670" cy="1076274"/>
          </a:xfrm>
          <a:prstGeom prst="rect">
            <a:avLst/>
          </a:prstGeom>
          <a:noFill/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None/>
            </a:pPr>
            <a:endParaRPr lang="en-IN" sz="1600" dirty="0"/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3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600" dirty="0"/>
              <a:t>Jet thickness increases linearly with nozzle inlet pressure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3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600" dirty="0"/>
              <a:t>Thickness up to 10¹⁸ cm⁻² achievable with realistic pressures</a:t>
            </a:r>
            <a:endParaRPr lang="en-IN" sz="1600" dirty="0"/>
          </a:p>
          <a:p>
            <a:pPr>
              <a:lnSpc>
                <a:spcPct val="110000"/>
              </a:lnSpc>
              <a:spcBef>
                <a:spcPts val="0"/>
              </a:spcBef>
              <a:buClr>
                <a:schemeClr val="accent3"/>
              </a:buClr>
              <a:buSzPct val="100000"/>
              <a:buFont typeface="Wingdings" panose="05000000000000000000" pitchFamily="2" charset="2"/>
              <a:buChar char="§"/>
            </a:pPr>
            <a:endParaRPr lang="en-IN" sz="16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None/>
            </a:pPr>
            <a:endParaRPr lang="de-DE" sz="1400" dirty="0"/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endParaRPr lang="de-DE" sz="14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None/>
            </a:pPr>
            <a:r>
              <a:rPr lang="de-DE" sz="1400" dirty="0"/>
              <a:t>			</a:t>
            </a:r>
            <a:endParaRPr lang="de-DE" sz="1400" b="1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None/>
            </a:pPr>
            <a:r>
              <a:rPr lang="de-DE" sz="1400" b="1" dirty="0"/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60E589A-18F9-31B9-9917-AB7A53D0EF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" t="10745" r="8627"/>
          <a:stretch/>
        </p:blipFill>
        <p:spPr>
          <a:xfrm>
            <a:off x="438764" y="3545207"/>
            <a:ext cx="4469861" cy="28081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B15A9C-2EAD-6D17-F8F5-9DBCA8E68A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844" y="787930"/>
            <a:ext cx="2719955" cy="264107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8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1400" cy="705600"/>
          </a:xfrm>
          <a:prstGeom prst="rect">
            <a:avLst/>
          </a:prstGeom>
          <a:noFill/>
          <a:ln w="0">
            <a:noFill/>
          </a:ln>
        </p:spPr>
        <p:txBody>
          <a:bodyPr lIns="288000" tIns="288000" rIns="28800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000" b="0" strike="noStrike" spc="-1" dirty="0">
                <a:solidFill>
                  <a:schemeClr val="dk2"/>
                </a:solidFill>
                <a:latin typeface="Arial"/>
              </a:rPr>
              <a:t>Mapping the Jet by “Laser interferometry”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81C705-4436-0BCA-7DAB-81DDFD921A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4" r="33241"/>
          <a:stretch/>
        </p:blipFill>
        <p:spPr>
          <a:xfrm>
            <a:off x="8002274" y="3178853"/>
            <a:ext cx="3839549" cy="2870801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E4F93266-892C-BE87-E63E-4874F2F09A2C}"/>
              </a:ext>
            </a:extLst>
          </p:cNvPr>
          <p:cNvSpPr txBox="1">
            <a:spLocks/>
          </p:cNvSpPr>
          <p:nvPr/>
        </p:nvSpPr>
        <p:spPr>
          <a:xfrm>
            <a:off x="3381964" y="6015757"/>
            <a:ext cx="676778" cy="4180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400" b="0" dirty="0">
                <a:latin typeface="+mn-lt"/>
              </a:rPr>
              <a:t>Setup</a:t>
            </a:r>
            <a:r>
              <a:rPr lang="de-DE" sz="1200" b="0" dirty="0">
                <a:latin typeface="+mn-lt"/>
              </a:rPr>
              <a:t>  </a:t>
            </a:r>
            <a:endParaRPr lang="de-DE" sz="1050" b="0" dirty="0"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8FBBCC-66DE-4B17-443F-7836247F91B5}"/>
              </a:ext>
            </a:extLst>
          </p:cNvPr>
          <p:cNvSpPr txBox="1"/>
          <p:nvPr/>
        </p:nvSpPr>
        <p:spPr>
          <a:xfrm>
            <a:off x="8544544" y="174575"/>
            <a:ext cx="33137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u="sng" dirty="0">
                <a:solidFill>
                  <a:srgbClr val="000000"/>
                </a:solidFill>
              </a:rPr>
              <a:t>Couperus, Irman et al. NIM A </a:t>
            </a:r>
            <a:r>
              <a:rPr lang="fr-FR" sz="1200" b="1" u="sng" dirty="0">
                <a:solidFill>
                  <a:srgbClr val="000000"/>
                </a:solidFill>
              </a:rPr>
              <a:t>830</a:t>
            </a:r>
            <a:r>
              <a:rPr lang="fr-FR" sz="1200" u="sng" dirty="0">
                <a:solidFill>
                  <a:srgbClr val="000000"/>
                </a:solidFill>
              </a:rPr>
              <a:t>, 504 (2016)</a:t>
            </a:r>
            <a:endParaRPr lang="fr-FR" sz="1200" u="sng" dirty="0">
              <a:solidFill>
                <a:prstClr val="black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79825E1-BB7F-0C73-241E-88CF2BBABD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518" y="2993654"/>
            <a:ext cx="6986569" cy="3124177"/>
          </a:xfrm>
          <a:prstGeom prst="rect">
            <a:avLst/>
          </a:prstGeom>
        </p:spPr>
      </p:pic>
      <p:pic>
        <p:nvPicPr>
          <p:cNvPr id="18" name="Picture Placeholder 1">
            <a:extLst>
              <a:ext uri="{FF2B5EF4-FFF2-40B4-BE49-F238E27FC236}">
                <a16:creationId xmlns:a16="http://schemas.microsoft.com/office/drawing/2014/main" id="{EDA52056-E6FA-6613-BA68-041A594C9DA9}"/>
              </a:ext>
            </a:extLst>
          </p:cNvPr>
          <p:cNvPicPr/>
          <p:nvPr/>
        </p:nvPicPr>
        <p:blipFill>
          <a:blip r:embed="rId5"/>
          <a:srcRect t="19711" b="19711"/>
          <a:stretch/>
        </p:blipFill>
        <p:spPr>
          <a:xfrm>
            <a:off x="8035830" y="789296"/>
            <a:ext cx="3839549" cy="1873158"/>
          </a:xfrm>
          <a:prstGeom prst="rect">
            <a:avLst/>
          </a:prstGeom>
          <a:ln w="0">
            <a:noFill/>
          </a:ln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38476322-FDE2-383D-E60A-B3DE1F4F4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517" y="653582"/>
            <a:ext cx="7468071" cy="2638979"/>
          </a:xfrm>
          <a:prstGeom prst="rect">
            <a:avLst/>
          </a:prstGeom>
          <a:noFill/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None/>
            </a:pPr>
            <a:endParaRPr lang="en-IN" sz="1600" dirty="0"/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3"/>
              </a:buClr>
              <a:buSzPct val="100000"/>
              <a:buFont typeface="Wingdings" panose="05000000000000000000" pitchFamily="2" charset="2"/>
              <a:buChar char="§"/>
            </a:pPr>
            <a:r>
              <a:rPr lang="en-IN" sz="1600" dirty="0"/>
              <a:t>Optical path length difference depends on: </a:t>
            </a:r>
          </a:p>
          <a:p>
            <a:pPr marL="685800" lvl="1">
              <a:lnSpc>
                <a:spcPct val="150000"/>
              </a:lnSpc>
              <a:spcBef>
                <a:spcPts val="0"/>
              </a:spcBef>
              <a:buClr>
                <a:schemeClr val="accent3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600" dirty="0"/>
              <a:t>Gas refractive index (for N₂: 1.0002985)</a:t>
            </a:r>
          </a:p>
          <a:p>
            <a:pPr marL="685800" lvl="1">
              <a:lnSpc>
                <a:spcPct val="150000"/>
              </a:lnSpc>
              <a:spcBef>
                <a:spcPts val="0"/>
              </a:spcBef>
              <a:buClr>
                <a:schemeClr val="accent3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600" dirty="0"/>
              <a:t>Density distribution</a:t>
            </a:r>
          </a:p>
          <a:p>
            <a:pPr marL="285750">
              <a:lnSpc>
                <a:spcPct val="150000"/>
              </a:lnSpc>
              <a:spcBef>
                <a:spcPts val="0"/>
              </a:spcBef>
              <a:buClr>
                <a:schemeClr val="accent3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600" dirty="0"/>
              <a:t>Path length shift for N₂ (0.11 </a:t>
            </a:r>
            <a:r>
              <a:rPr lang="el-GR" sz="1600" dirty="0"/>
              <a:t>μ</a:t>
            </a:r>
            <a:r>
              <a:rPr lang="en-US" sz="1600" dirty="0"/>
              <a:t>m)</a:t>
            </a:r>
            <a:endParaRPr lang="de-DE" sz="1600" dirty="0"/>
          </a:p>
          <a:p>
            <a:pPr marL="285750">
              <a:lnSpc>
                <a:spcPct val="110000"/>
              </a:lnSpc>
              <a:spcBef>
                <a:spcPts val="0"/>
              </a:spcBef>
              <a:buClr>
                <a:schemeClr val="accent3"/>
              </a:buClr>
              <a:buSzPct val="100000"/>
              <a:buFont typeface="Wingdings" panose="05000000000000000000" pitchFamily="2" charset="2"/>
              <a:buChar char="§"/>
            </a:pPr>
            <a:endParaRPr lang="en-US" sz="22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None/>
            </a:pPr>
            <a:endParaRPr lang="de-DE" sz="14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None/>
            </a:pPr>
            <a:r>
              <a:rPr lang="de-DE" sz="1400" dirty="0"/>
              <a:t>			</a:t>
            </a:r>
            <a:endParaRPr lang="de-DE" sz="1400" b="1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None/>
            </a:pPr>
            <a:endParaRPr lang="de-DE" sz="1400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84A140DE-914A-4EC9-DF3F-C2936858A2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4" t="17297" r="8089" b="8906"/>
          <a:stretch/>
        </p:blipFill>
        <p:spPr>
          <a:xfrm>
            <a:off x="404418" y="876211"/>
            <a:ext cx="4381659" cy="3257475"/>
          </a:xfrm>
          <a:prstGeom prst="rect">
            <a:avLst/>
          </a:prstGeom>
        </p:spPr>
      </p:pic>
      <p:sp>
        <p:nvSpPr>
          <p:cNvPr id="1811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1400" cy="705600"/>
          </a:xfrm>
          <a:prstGeom prst="rect">
            <a:avLst/>
          </a:prstGeom>
          <a:noFill/>
          <a:ln w="0">
            <a:noFill/>
          </a:ln>
        </p:spPr>
        <p:txBody>
          <a:bodyPr lIns="288000" tIns="288000" rIns="28800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000" b="0" strike="noStrike" spc="-1" dirty="0">
                <a:solidFill>
                  <a:schemeClr val="dk2"/>
                </a:solidFill>
                <a:latin typeface="Arial"/>
              </a:rPr>
              <a:t>Mapping the Jet by “Laser interferometry”</a:t>
            </a:r>
            <a:endParaRPr lang="en-GB" sz="3000" b="0" strike="noStrike" spc="-1" dirty="0">
              <a:solidFill>
                <a:schemeClr val="dk2"/>
              </a:solidFill>
              <a:latin typeface="Arial"/>
            </a:endParaRP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D7A81D24-5D53-171E-C3A1-210F0FED5DAD}"/>
              </a:ext>
            </a:extLst>
          </p:cNvPr>
          <p:cNvSpPr/>
          <p:nvPr/>
        </p:nvSpPr>
        <p:spPr>
          <a:xfrm>
            <a:off x="6232534" y="877351"/>
            <a:ext cx="5005137" cy="8295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600" b="1" strike="noStrike" spc="-1" dirty="0">
                <a:solidFill>
                  <a:schemeClr val="dk1"/>
                </a:solidFill>
                <a:latin typeface="Arial"/>
              </a:rPr>
              <a:t>Mach-Zehnder Interferometer</a:t>
            </a:r>
          </a:p>
          <a:p>
            <a:pPr marL="285750" indent="-285750" defTabSz="914400">
              <a:lnSpc>
                <a:spcPct val="100000"/>
              </a:lnSpc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sz="1600" b="0" strike="noStrike" spc="-1" dirty="0">
                <a:solidFill>
                  <a:schemeClr val="dk1"/>
                </a:solidFill>
                <a:latin typeface="Arial"/>
              </a:rPr>
              <a:t>Fourier-transform technique used for image processing</a:t>
            </a:r>
            <a:r>
              <a:rPr lang="en-US" sz="1600" b="0" spc="-1" dirty="0">
                <a:solidFill>
                  <a:schemeClr val="dk1"/>
                </a:solidFill>
                <a:latin typeface="Arial"/>
              </a:rPr>
              <a:t> 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6EEE2BD2-F9A5-7455-0911-4B88E2F435BD}"/>
              </a:ext>
            </a:extLst>
          </p:cNvPr>
          <p:cNvSpPr txBox="1">
            <a:spLocks/>
          </p:cNvSpPr>
          <p:nvPr/>
        </p:nvSpPr>
        <p:spPr>
          <a:xfrm>
            <a:off x="1749744" y="5666105"/>
            <a:ext cx="1897706" cy="4180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1400" b="0" dirty="0">
                <a:latin typeface="+mn-lt"/>
              </a:rPr>
              <a:t>Filtering &amp; </a:t>
            </a:r>
          </a:p>
          <a:p>
            <a:pPr algn="ctr"/>
            <a:r>
              <a:rPr lang="de-DE" sz="1400" b="0" dirty="0">
                <a:latin typeface="+mn-lt"/>
              </a:rPr>
              <a:t>phase reconstruction</a:t>
            </a:r>
            <a:endParaRPr lang="de-DE" sz="1050" b="0" dirty="0">
              <a:latin typeface="+mn-lt"/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CC850F25-66FD-6BD0-3998-E348469604ED}"/>
              </a:ext>
            </a:extLst>
          </p:cNvPr>
          <p:cNvSpPr/>
          <p:nvPr/>
        </p:nvSpPr>
        <p:spPr>
          <a:xfrm rot="5400000">
            <a:off x="2253125" y="4330926"/>
            <a:ext cx="542489" cy="342332"/>
          </a:xfrm>
          <a:prstGeom prst="right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8DC8255-8C62-8E36-A4B7-4C33F0BEC908}"/>
              </a:ext>
            </a:extLst>
          </p:cNvPr>
          <p:cNvSpPr/>
          <p:nvPr/>
        </p:nvSpPr>
        <p:spPr>
          <a:xfrm>
            <a:off x="2100630" y="4834264"/>
            <a:ext cx="892889" cy="704882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F3A21E4B-82E6-A651-5F61-96ECCBBDEE7B}"/>
              </a:ext>
            </a:extLst>
          </p:cNvPr>
          <p:cNvSpPr/>
          <p:nvPr/>
        </p:nvSpPr>
        <p:spPr>
          <a:xfrm>
            <a:off x="3067525" y="4988627"/>
            <a:ext cx="542489" cy="342332"/>
          </a:xfrm>
          <a:prstGeom prst="right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1265640-BB65-8059-92A2-7F7EB395C028}"/>
              </a:ext>
            </a:extLst>
          </p:cNvPr>
          <p:cNvSpPr/>
          <p:nvPr/>
        </p:nvSpPr>
        <p:spPr>
          <a:xfrm>
            <a:off x="3687092" y="4816832"/>
            <a:ext cx="1319203" cy="704882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BB283B-1C00-EFF3-CA32-1956851EB45A}"/>
              </a:ext>
            </a:extLst>
          </p:cNvPr>
          <p:cNvSpPr txBox="1"/>
          <p:nvPr/>
        </p:nvSpPr>
        <p:spPr>
          <a:xfrm>
            <a:off x="2083696" y="4921205"/>
            <a:ext cx="881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 dirty="0"/>
              <a:t>Phase</a:t>
            </a:r>
          </a:p>
          <a:p>
            <a:pPr algn="ctr"/>
            <a:r>
              <a:rPr lang="en-IN" sz="1400" dirty="0"/>
              <a:t>retrieval</a:t>
            </a:r>
            <a:endParaRPr lang="en-US" sz="1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6EE2C6A-E25B-C8E2-62E4-B0DEDA49CB72}"/>
              </a:ext>
            </a:extLst>
          </p:cNvPr>
          <p:cNvSpPr txBox="1"/>
          <p:nvPr/>
        </p:nvSpPr>
        <p:spPr>
          <a:xfrm>
            <a:off x="3631602" y="4912240"/>
            <a:ext cx="1381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 dirty="0"/>
              <a:t>Jet thickness reconstruction</a:t>
            </a:r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0A7CBB-BDC4-37E4-4E65-1880D1D618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6" t="20612" b="15352"/>
          <a:stretch/>
        </p:blipFill>
        <p:spPr>
          <a:xfrm>
            <a:off x="5853715" y="1770077"/>
            <a:ext cx="5933867" cy="44470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A9212DA-F79A-977B-407E-D6EE0EE2D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8567" y="979330"/>
            <a:ext cx="5505567" cy="5267862"/>
          </a:xfrm>
          <a:prstGeom prst="rect">
            <a:avLst/>
          </a:prstGeom>
        </p:spPr>
      </p:pic>
      <p:sp>
        <p:nvSpPr>
          <p:cNvPr id="1811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1400" cy="705600"/>
          </a:xfrm>
          <a:prstGeom prst="rect">
            <a:avLst/>
          </a:prstGeom>
          <a:noFill/>
          <a:ln w="0">
            <a:noFill/>
          </a:ln>
        </p:spPr>
        <p:txBody>
          <a:bodyPr lIns="288000" tIns="288000" rIns="28800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GB" sz="3000" b="0" strike="noStrike" spc="-1" dirty="0">
                <a:solidFill>
                  <a:schemeClr val="dk2"/>
                </a:solidFill>
                <a:latin typeface="Arial"/>
              </a:rPr>
              <a:t>Computation Fluid Dynamic </a:t>
            </a:r>
            <a:r>
              <a:rPr lang="en-GB" sz="3000" spc="-1" dirty="0">
                <a:solidFill>
                  <a:schemeClr val="dk2"/>
                </a:solidFill>
                <a:latin typeface="Arial"/>
              </a:rPr>
              <a:t>S</a:t>
            </a:r>
            <a:r>
              <a:rPr lang="en-GB" sz="3000" b="0" strike="noStrike" spc="-1" dirty="0">
                <a:solidFill>
                  <a:schemeClr val="dk2"/>
                </a:solidFill>
                <a:latin typeface="Arial"/>
              </a:rPr>
              <a:t>imulations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363A904-3CF6-F458-41EB-BBB0FE77C885}"/>
              </a:ext>
            </a:extLst>
          </p:cNvPr>
          <p:cNvGrpSpPr/>
          <p:nvPr/>
        </p:nvGrpSpPr>
        <p:grpSpPr>
          <a:xfrm>
            <a:off x="1474879" y="1981201"/>
            <a:ext cx="2763746" cy="4104130"/>
            <a:chOff x="269175" y="871790"/>
            <a:chExt cx="2043719" cy="42379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B67A2BA-1097-ADBD-FCCE-165266E6D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3387"/>
            <a:stretch/>
          </p:blipFill>
          <p:spPr>
            <a:xfrm>
              <a:off x="269175" y="871790"/>
              <a:ext cx="2043719" cy="423792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DF4C59D-36D6-A890-168B-178FA2AAA301}"/>
                </a:ext>
              </a:extLst>
            </p:cNvPr>
            <p:cNvSpPr/>
            <p:nvPr/>
          </p:nvSpPr>
          <p:spPr>
            <a:xfrm>
              <a:off x="1981200" y="2770094"/>
              <a:ext cx="331694" cy="51995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">
            <a:extLst>
              <a:ext uri="{FF2B5EF4-FFF2-40B4-BE49-F238E27FC236}">
                <a16:creationId xmlns:a16="http://schemas.microsoft.com/office/drawing/2014/main" id="{008019F6-7808-C0C4-C0E6-07524728611B}"/>
              </a:ext>
            </a:extLst>
          </p:cNvPr>
          <p:cNvSpPr/>
          <p:nvPr/>
        </p:nvSpPr>
        <p:spPr>
          <a:xfrm>
            <a:off x="330226" y="703086"/>
            <a:ext cx="6280124" cy="11532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285840" indent="-285840" defTabSz="914400">
              <a:lnSpc>
                <a:spcPct val="150000"/>
              </a:lnSpc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sz="1600" b="0" strike="noStrike" spc="-1" dirty="0">
                <a:solidFill>
                  <a:schemeClr val="dk1"/>
                </a:solidFill>
              </a:rPr>
              <a:t>Simulated jet inside nozzle and its expansion in the jet chamber </a:t>
            </a:r>
          </a:p>
          <a:p>
            <a:pPr marL="285840" indent="-285840" defTabSz="914400">
              <a:lnSpc>
                <a:spcPct val="150000"/>
              </a:lnSpc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sz="1600" b="0" strike="noStrike" spc="-1" dirty="0">
                <a:solidFill>
                  <a:schemeClr val="dk1"/>
                </a:solidFill>
              </a:rPr>
              <a:t>2D axisymmetric, density-based solver with SST k-omega viscous model under ideal gas conditions</a:t>
            </a:r>
          </a:p>
        </p:txBody>
      </p:sp>
    </p:spTree>
    <p:extLst>
      <p:ext uri="{BB962C8B-B14F-4D97-AF65-F5344CB8AC3E}">
        <p14:creationId xmlns:p14="http://schemas.microsoft.com/office/powerpoint/2010/main" val="2122575635"/>
      </p:ext>
    </p:extLst>
  </p:cSld>
  <p:clrMapOvr>
    <a:masterClrMapping/>
  </p:clrMapOvr>
</p:sld>
</file>

<file path=ppt/theme/theme1.xml><?xml version="1.0" encoding="utf-8"?>
<a:theme xmlns:a="http://schemas.openxmlformats.org/drawingml/2006/main" name="HZDR_Office_Design">
  <a:themeElements>
    <a:clrScheme name="ChETEC-INFRA">
      <a:dk1>
        <a:srgbClr val="000000"/>
      </a:dk1>
      <a:lt1>
        <a:srgbClr val="FFFFFF"/>
      </a:lt1>
      <a:dk2>
        <a:srgbClr val="005AA0"/>
      </a:dk2>
      <a:lt2>
        <a:srgbClr val="FAAF00"/>
      </a:lt2>
      <a:accent1>
        <a:srgbClr val="003399"/>
      </a:accent1>
      <a:accent2>
        <a:srgbClr val="FFCC00"/>
      </a:accent2>
      <a:accent3>
        <a:srgbClr val="F0781E"/>
      </a:accent3>
      <a:accent4>
        <a:srgbClr val="6699CC"/>
      </a:accent4>
      <a:accent5>
        <a:srgbClr val="EE99AA"/>
      </a:accent5>
      <a:accent6>
        <a:srgbClr val="EECC66"/>
      </a:accent6>
      <a:hlink>
        <a:srgbClr val="0000FF"/>
      </a:hlink>
      <a:folHlink>
        <a:srgbClr val="0000FF"/>
      </a:folHlink>
    </a:clrScheme>
    <a:fontScheme name="HZDR_Schrif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HZDR_Office_Design">
  <a:themeElements>
    <a:clrScheme name="ChETEC-INFRA">
      <a:dk1>
        <a:srgbClr val="000000"/>
      </a:dk1>
      <a:lt1>
        <a:srgbClr val="FFFFFF"/>
      </a:lt1>
      <a:dk2>
        <a:srgbClr val="005AA0"/>
      </a:dk2>
      <a:lt2>
        <a:srgbClr val="FAAF00"/>
      </a:lt2>
      <a:accent1>
        <a:srgbClr val="003399"/>
      </a:accent1>
      <a:accent2>
        <a:srgbClr val="FFCC00"/>
      </a:accent2>
      <a:accent3>
        <a:srgbClr val="F0781E"/>
      </a:accent3>
      <a:accent4>
        <a:srgbClr val="6699CC"/>
      </a:accent4>
      <a:accent5>
        <a:srgbClr val="EE99AA"/>
      </a:accent5>
      <a:accent6>
        <a:srgbClr val="EECC66"/>
      </a:accent6>
      <a:hlink>
        <a:srgbClr val="0000FF"/>
      </a:hlink>
      <a:folHlink>
        <a:srgbClr val="0000FF"/>
      </a:folHlink>
    </a:clrScheme>
    <a:fontScheme name="HZDR_Schrif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HZDR_Office_Design">
  <a:themeElements>
    <a:clrScheme name="ChETEC-INFRA">
      <a:dk1>
        <a:srgbClr val="000000"/>
      </a:dk1>
      <a:lt1>
        <a:srgbClr val="FFFFFF"/>
      </a:lt1>
      <a:dk2>
        <a:srgbClr val="005AA0"/>
      </a:dk2>
      <a:lt2>
        <a:srgbClr val="FAAF00"/>
      </a:lt2>
      <a:accent1>
        <a:srgbClr val="003399"/>
      </a:accent1>
      <a:accent2>
        <a:srgbClr val="FFCC00"/>
      </a:accent2>
      <a:accent3>
        <a:srgbClr val="F0781E"/>
      </a:accent3>
      <a:accent4>
        <a:srgbClr val="6699CC"/>
      </a:accent4>
      <a:accent5>
        <a:srgbClr val="EE99AA"/>
      </a:accent5>
      <a:accent6>
        <a:srgbClr val="EECC66"/>
      </a:accent6>
      <a:hlink>
        <a:srgbClr val="0000FF"/>
      </a:hlink>
      <a:folHlink>
        <a:srgbClr val="0000FF"/>
      </a:folHlink>
    </a:clrScheme>
    <a:fontScheme name="HZDR_Schrif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HZDR_Office_Design">
  <a:themeElements>
    <a:clrScheme name="ChETEC-INFRA">
      <a:dk1>
        <a:srgbClr val="000000"/>
      </a:dk1>
      <a:lt1>
        <a:srgbClr val="FFFFFF"/>
      </a:lt1>
      <a:dk2>
        <a:srgbClr val="005AA0"/>
      </a:dk2>
      <a:lt2>
        <a:srgbClr val="FAAF00"/>
      </a:lt2>
      <a:accent1>
        <a:srgbClr val="003399"/>
      </a:accent1>
      <a:accent2>
        <a:srgbClr val="FFCC00"/>
      </a:accent2>
      <a:accent3>
        <a:srgbClr val="F0781E"/>
      </a:accent3>
      <a:accent4>
        <a:srgbClr val="6699CC"/>
      </a:accent4>
      <a:accent5>
        <a:srgbClr val="EE99AA"/>
      </a:accent5>
      <a:accent6>
        <a:srgbClr val="EECC66"/>
      </a:accent6>
      <a:hlink>
        <a:srgbClr val="0000FF"/>
      </a:hlink>
      <a:folHlink>
        <a:srgbClr val="0000FF"/>
      </a:folHlink>
    </a:clrScheme>
    <a:fontScheme name="HZDR_Schrif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HZDR_Office_Design">
  <a:themeElements>
    <a:clrScheme name="ChETEC-INFRA">
      <a:dk1>
        <a:srgbClr val="000000"/>
      </a:dk1>
      <a:lt1>
        <a:srgbClr val="FFFFFF"/>
      </a:lt1>
      <a:dk2>
        <a:srgbClr val="005AA0"/>
      </a:dk2>
      <a:lt2>
        <a:srgbClr val="FAAF00"/>
      </a:lt2>
      <a:accent1>
        <a:srgbClr val="003399"/>
      </a:accent1>
      <a:accent2>
        <a:srgbClr val="FFCC00"/>
      </a:accent2>
      <a:accent3>
        <a:srgbClr val="F0781E"/>
      </a:accent3>
      <a:accent4>
        <a:srgbClr val="6699CC"/>
      </a:accent4>
      <a:accent5>
        <a:srgbClr val="EE99AA"/>
      </a:accent5>
      <a:accent6>
        <a:srgbClr val="EECC66"/>
      </a:accent6>
      <a:hlink>
        <a:srgbClr val="0000FF"/>
      </a:hlink>
      <a:folHlink>
        <a:srgbClr val="0000FF"/>
      </a:folHlink>
    </a:clrScheme>
    <a:fontScheme name="HZDR_Schrif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HZDR_Office_Design">
  <a:themeElements>
    <a:clrScheme name="ChETEC-INFRA">
      <a:dk1>
        <a:srgbClr val="000000"/>
      </a:dk1>
      <a:lt1>
        <a:srgbClr val="FFFFFF"/>
      </a:lt1>
      <a:dk2>
        <a:srgbClr val="005AA0"/>
      </a:dk2>
      <a:lt2>
        <a:srgbClr val="FAAF00"/>
      </a:lt2>
      <a:accent1>
        <a:srgbClr val="003399"/>
      </a:accent1>
      <a:accent2>
        <a:srgbClr val="FFCC00"/>
      </a:accent2>
      <a:accent3>
        <a:srgbClr val="F0781E"/>
      </a:accent3>
      <a:accent4>
        <a:srgbClr val="6699CC"/>
      </a:accent4>
      <a:accent5>
        <a:srgbClr val="EE99AA"/>
      </a:accent5>
      <a:accent6>
        <a:srgbClr val="EECC66"/>
      </a:accent6>
      <a:hlink>
        <a:srgbClr val="0000FF"/>
      </a:hlink>
      <a:folHlink>
        <a:srgbClr val="0000FF"/>
      </a:folHlink>
    </a:clrScheme>
    <a:fontScheme name="HZDR_Schrif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HZDR_Office_Design">
  <a:themeElements>
    <a:clrScheme name="ChETEC-INFRA">
      <a:dk1>
        <a:srgbClr val="000000"/>
      </a:dk1>
      <a:lt1>
        <a:srgbClr val="FFFFFF"/>
      </a:lt1>
      <a:dk2>
        <a:srgbClr val="005AA0"/>
      </a:dk2>
      <a:lt2>
        <a:srgbClr val="FAAF00"/>
      </a:lt2>
      <a:accent1>
        <a:srgbClr val="003399"/>
      </a:accent1>
      <a:accent2>
        <a:srgbClr val="FFCC00"/>
      </a:accent2>
      <a:accent3>
        <a:srgbClr val="F0781E"/>
      </a:accent3>
      <a:accent4>
        <a:srgbClr val="6699CC"/>
      </a:accent4>
      <a:accent5>
        <a:srgbClr val="EE99AA"/>
      </a:accent5>
      <a:accent6>
        <a:srgbClr val="EECC66"/>
      </a:accent6>
      <a:hlink>
        <a:srgbClr val="0000FF"/>
      </a:hlink>
      <a:folHlink>
        <a:srgbClr val="0000FF"/>
      </a:folHlink>
    </a:clrScheme>
    <a:fontScheme name="HZDR_Schrif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HZDR_Office_Design">
  <a:themeElements>
    <a:clrScheme name="ChETEC-INFRA">
      <a:dk1>
        <a:srgbClr val="000000"/>
      </a:dk1>
      <a:lt1>
        <a:srgbClr val="FFFFFF"/>
      </a:lt1>
      <a:dk2>
        <a:srgbClr val="005AA0"/>
      </a:dk2>
      <a:lt2>
        <a:srgbClr val="FAAF00"/>
      </a:lt2>
      <a:accent1>
        <a:srgbClr val="003399"/>
      </a:accent1>
      <a:accent2>
        <a:srgbClr val="FFCC00"/>
      </a:accent2>
      <a:accent3>
        <a:srgbClr val="F0781E"/>
      </a:accent3>
      <a:accent4>
        <a:srgbClr val="6699CC"/>
      </a:accent4>
      <a:accent5>
        <a:srgbClr val="EE99AA"/>
      </a:accent5>
      <a:accent6>
        <a:srgbClr val="EECC66"/>
      </a:accent6>
      <a:hlink>
        <a:srgbClr val="0000FF"/>
      </a:hlink>
      <a:folHlink>
        <a:srgbClr val="0000FF"/>
      </a:folHlink>
    </a:clrScheme>
    <a:fontScheme name="HZDR_Schrif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HZDR_Office_Design">
  <a:themeElements>
    <a:clrScheme name="ChETEC-INFRA">
      <a:dk1>
        <a:srgbClr val="000000"/>
      </a:dk1>
      <a:lt1>
        <a:srgbClr val="FFFFFF"/>
      </a:lt1>
      <a:dk2>
        <a:srgbClr val="005AA0"/>
      </a:dk2>
      <a:lt2>
        <a:srgbClr val="FAAF00"/>
      </a:lt2>
      <a:accent1>
        <a:srgbClr val="003399"/>
      </a:accent1>
      <a:accent2>
        <a:srgbClr val="FFCC00"/>
      </a:accent2>
      <a:accent3>
        <a:srgbClr val="F0781E"/>
      </a:accent3>
      <a:accent4>
        <a:srgbClr val="6699CC"/>
      </a:accent4>
      <a:accent5>
        <a:srgbClr val="EE99AA"/>
      </a:accent5>
      <a:accent6>
        <a:srgbClr val="EECC66"/>
      </a:accent6>
      <a:hlink>
        <a:srgbClr val="0000FF"/>
      </a:hlink>
      <a:folHlink>
        <a:srgbClr val="0000FF"/>
      </a:folHlink>
    </a:clrScheme>
    <a:fontScheme name="HZDR_Schrif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HZDR_Office_Design">
  <a:themeElements>
    <a:clrScheme name="ChETEC-INFRA">
      <a:dk1>
        <a:srgbClr val="000000"/>
      </a:dk1>
      <a:lt1>
        <a:srgbClr val="FFFFFF"/>
      </a:lt1>
      <a:dk2>
        <a:srgbClr val="005AA0"/>
      </a:dk2>
      <a:lt2>
        <a:srgbClr val="FAAF00"/>
      </a:lt2>
      <a:accent1>
        <a:srgbClr val="003399"/>
      </a:accent1>
      <a:accent2>
        <a:srgbClr val="FFCC00"/>
      </a:accent2>
      <a:accent3>
        <a:srgbClr val="F0781E"/>
      </a:accent3>
      <a:accent4>
        <a:srgbClr val="6699CC"/>
      </a:accent4>
      <a:accent5>
        <a:srgbClr val="EE99AA"/>
      </a:accent5>
      <a:accent6>
        <a:srgbClr val="EECC66"/>
      </a:accent6>
      <a:hlink>
        <a:srgbClr val="0000FF"/>
      </a:hlink>
      <a:folHlink>
        <a:srgbClr val="0000FF"/>
      </a:folHlink>
    </a:clrScheme>
    <a:fontScheme name="HZDR_Schrif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HZDR_Office_Design">
  <a:themeElements>
    <a:clrScheme name="ChETEC-INFRA">
      <a:dk1>
        <a:srgbClr val="000000"/>
      </a:dk1>
      <a:lt1>
        <a:srgbClr val="FFFFFF"/>
      </a:lt1>
      <a:dk2>
        <a:srgbClr val="005AA0"/>
      </a:dk2>
      <a:lt2>
        <a:srgbClr val="FAAF00"/>
      </a:lt2>
      <a:accent1>
        <a:srgbClr val="003399"/>
      </a:accent1>
      <a:accent2>
        <a:srgbClr val="FFCC00"/>
      </a:accent2>
      <a:accent3>
        <a:srgbClr val="F0781E"/>
      </a:accent3>
      <a:accent4>
        <a:srgbClr val="6699CC"/>
      </a:accent4>
      <a:accent5>
        <a:srgbClr val="EE99AA"/>
      </a:accent5>
      <a:accent6>
        <a:srgbClr val="EECC66"/>
      </a:accent6>
      <a:hlink>
        <a:srgbClr val="0000FF"/>
      </a:hlink>
      <a:folHlink>
        <a:srgbClr val="0000FF"/>
      </a:folHlink>
    </a:clrScheme>
    <a:fontScheme name="HZDR_Schrif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ZDR_Office_Design">
  <a:themeElements>
    <a:clrScheme name="ChETEC-INFRA">
      <a:dk1>
        <a:srgbClr val="000000"/>
      </a:dk1>
      <a:lt1>
        <a:srgbClr val="FFFFFF"/>
      </a:lt1>
      <a:dk2>
        <a:srgbClr val="005AA0"/>
      </a:dk2>
      <a:lt2>
        <a:srgbClr val="FAAF00"/>
      </a:lt2>
      <a:accent1>
        <a:srgbClr val="003399"/>
      </a:accent1>
      <a:accent2>
        <a:srgbClr val="FFCC00"/>
      </a:accent2>
      <a:accent3>
        <a:srgbClr val="F0781E"/>
      </a:accent3>
      <a:accent4>
        <a:srgbClr val="6699CC"/>
      </a:accent4>
      <a:accent5>
        <a:srgbClr val="EE99AA"/>
      </a:accent5>
      <a:accent6>
        <a:srgbClr val="EECC66"/>
      </a:accent6>
      <a:hlink>
        <a:srgbClr val="0000FF"/>
      </a:hlink>
      <a:folHlink>
        <a:srgbClr val="0000FF"/>
      </a:folHlink>
    </a:clrScheme>
    <a:fontScheme name="HZDR_Schrif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HZDR_Office_Design">
  <a:themeElements>
    <a:clrScheme name="ChETEC-INFRA">
      <a:dk1>
        <a:srgbClr val="000000"/>
      </a:dk1>
      <a:lt1>
        <a:srgbClr val="FFFFFF"/>
      </a:lt1>
      <a:dk2>
        <a:srgbClr val="005AA0"/>
      </a:dk2>
      <a:lt2>
        <a:srgbClr val="FAAF00"/>
      </a:lt2>
      <a:accent1>
        <a:srgbClr val="003399"/>
      </a:accent1>
      <a:accent2>
        <a:srgbClr val="FFCC00"/>
      </a:accent2>
      <a:accent3>
        <a:srgbClr val="F0781E"/>
      </a:accent3>
      <a:accent4>
        <a:srgbClr val="6699CC"/>
      </a:accent4>
      <a:accent5>
        <a:srgbClr val="EE99AA"/>
      </a:accent5>
      <a:accent6>
        <a:srgbClr val="EECC66"/>
      </a:accent6>
      <a:hlink>
        <a:srgbClr val="0000FF"/>
      </a:hlink>
      <a:folHlink>
        <a:srgbClr val="0000FF"/>
      </a:folHlink>
    </a:clrScheme>
    <a:fontScheme name="HZDR_Schrif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HZDR_Office_Design">
  <a:themeElements>
    <a:clrScheme name="ChETEC-INFRA">
      <a:dk1>
        <a:srgbClr val="000000"/>
      </a:dk1>
      <a:lt1>
        <a:srgbClr val="FFFFFF"/>
      </a:lt1>
      <a:dk2>
        <a:srgbClr val="005AA0"/>
      </a:dk2>
      <a:lt2>
        <a:srgbClr val="FAAF00"/>
      </a:lt2>
      <a:accent1>
        <a:srgbClr val="003399"/>
      </a:accent1>
      <a:accent2>
        <a:srgbClr val="FFCC00"/>
      </a:accent2>
      <a:accent3>
        <a:srgbClr val="F0781E"/>
      </a:accent3>
      <a:accent4>
        <a:srgbClr val="6699CC"/>
      </a:accent4>
      <a:accent5>
        <a:srgbClr val="EE99AA"/>
      </a:accent5>
      <a:accent6>
        <a:srgbClr val="EECC66"/>
      </a:accent6>
      <a:hlink>
        <a:srgbClr val="0000FF"/>
      </a:hlink>
      <a:folHlink>
        <a:srgbClr val="0000FF"/>
      </a:folHlink>
    </a:clrScheme>
    <a:fontScheme name="HZDR_Schrif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HZDR_Office_Design">
  <a:themeElements>
    <a:clrScheme name="ChETEC-INFRA">
      <a:dk1>
        <a:srgbClr val="000000"/>
      </a:dk1>
      <a:lt1>
        <a:srgbClr val="FFFFFF"/>
      </a:lt1>
      <a:dk2>
        <a:srgbClr val="005AA0"/>
      </a:dk2>
      <a:lt2>
        <a:srgbClr val="FAAF00"/>
      </a:lt2>
      <a:accent1>
        <a:srgbClr val="003399"/>
      </a:accent1>
      <a:accent2>
        <a:srgbClr val="FFCC00"/>
      </a:accent2>
      <a:accent3>
        <a:srgbClr val="F0781E"/>
      </a:accent3>
      <a:accent4>
        <a:srgbClr val="6699CC"/>
      </a:accent4>
      <a:accent5>
        <a:srgbClr val="EE99AA"/>
      </a:accent5>
      <a:accent6>
        <a:srgbClr val="EECC66"/>
      </a:accent6>
      <a:hlink>
        <a:srgbClr val="0000FF"/>
      </a:hlink>
      <a:folHlink>
        <a:srgbClr val="0000FF"/>
      </a:folHlink>
    </a:clrScheme>
    <a:fontScheme name="HZDR_Schrif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HZDR_Office_Design">
  <a:themeElements>
    <a:clrScheme name="ChETEC-INFRA">
      <a:dk1>
        <a:srgbClr val="000000"/>
      </a:dk1>
      <a:lt1>
        <a:srgbClr val="FFFFFF"/>
      </a:lt1>
      <a:dk2>
        <a:srgbClr val="005AA0"/>
      </a:dk2>
      <a:lt2>
        <a:srgbClr val="FAAF00"/>
      </a:lt2>
      <a:accent1>
        <a:srgbClr val="003399"/>
      </a:accent1>
      <a:accent2>
        <a:srgbClr val="FFCC00"/>
      </a:accent2>
      <a:accent3>
        <a:srgbClr val="F0781E"/>
      </a:accent3>
      <a:accent4>
        <a:srgbClr val="6699CC"/>
      </a:accent4>
      <a:accent5>
        <a:srgbClr val="EE99AA"/>
      </a:accent5>
      <a:accent6>
        <a:srgbClr val="EECC66"/>
      </a:accent6>
      <a:hlink>
        <a:srgbClr val="0000FF"/>
      </a:hlink>
      <a:folHlink>
        <a:srgbClr val="0000FF"/>
      </a:folHlink>
    </a:clrScheme>
    <a:fontScheme name="HZDR_Schrif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HZDR_Office_Design">
  <a:themeElements>
    <a:clrScheme name="ChETEC-INFRA">
      <a:dk1>
        <a:srgbClr val="000000"/>
      </a:dk1>
      <a:lt1>
        <a:srgbClr val="FFFFFF"/>
      </a:lt1>
      <a:dk2>
        <a:srgbClr val="005AA0"/>
      </a:dk2>
      <a:lt2>
        <a:srgbClr val="FAAF00"/>
      </a:lt2>
      <a:accent1>
        <a:srgbClr val="003399"/>
      </a:accent1>
      <a:accent2>
        <a:srgbClr val="FFCC00"/>
      </a:accent2>
      <a:accent3>
        <a:srgbClr val="F0781E"/>
      </a:accent3>
      <a:accent4>
        <a:srgbClr val="6699CC"/>
      </a:accent4>
      <a:accent5>
        <a:srgbClr val="EE99AA"/>
      </a:accent5>
      <a:accent6>
        <a:srgbClr val="EECC66"/>
      </a:accent6>
      <a:hlink>
        <a:srgbClr val="0000FF"/>
      </a:hlink>
      <a:folHlink>
        <a:srgbClr val="0000FF"/>
      </a:folHlink>
    </a:clrScheme>
    <a:fontScheme name="HZDR_Schrif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HZDR_Office_Design">
  <a:themeElements>
    <a:clrScheme name="ChETEC-INFRA">
      <a:dk1>
        <a:srgbClr val="000000"/>
      </a:dk1>
      <a:lt1>
        <a:srgbClr val="FFFFFF"/>
      </a:lt1>
      <a:dk2>
        <a:srgbClr val="005AA0"/>
      </a:dk2>
      <a:lt2>
        <a:srgbClr val="FAAF00"/>
      </a:lt2>
      <a:accent1>
        <a:srgbClr val="003399"/>
      </a:accent1>
      <a:accent2>
        <a:srgbClr val="FFCC00"/>
      </a:accent2>
      <a:accent3>
        <a:srgbClr val="F0781E"/>
      </a:accent3>
      <a:accent4>
        <a:srgbClr val="6699CC"/>
      </a:accent4>
      <a:accent5>
        <a:srgbClr val="EE99AA"/>
      </a:accent5>
      <a:accent6>
        <a:srgbClr val="EECC66"/>
      </a:accent6>
      <a:hlink>
        <a:srgbClr val="0000FF"/>
      </a:hlink>
      <a:folHlink>
        <a:srgbClr val="0000FF"/>
      </a:folHlink>
    </a:clrScheme>
    <a:fontScheme name="HZDR_Schrif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HZDR_Office_Design">
  <a:themeElements>
    <a:clrScheme name="ChETEC-INFRA">
      <a:dk1>
        <a:srgbClr val="000000"/>
      </a:dk1>
      <a:lt1>
        <a:srgbClr val="FFFFFF"/>
      </a:lt1>
      <a:dk2>
        <a:srgbClr val="005AA0"/>
      </a:dk2>
      <a:lt2>
        <a:srgbClr val="FAAF00"/>
      </a:lt2>
      <a:accent1>
        <a:srgbClr val="003399"/>
      </a:accent1>
      <a:accent2>
        <a:srgbClr val="FFCC00"/>
      </a:accent2>
      <a:accent3>
        <a:srgbClr val="F0781E"/>
      </a:accent3>
      <a:accent4>
        <a:srgbClr val="6699CC"/>
      </a:accent4>
      <a:accent5>
        <a:srgbClr val="EE99AA"/>
      </a:accent5>
      <a:accent6>
        <a:srgbClr val="EECC66"/>
      </a:accent6>
      <a:hlink>
        <a:srgbClr val="0000FF"/>
      </a:hlink>
      <a:folHlink>
        <a:srgbClr val="0000FF"/>
      </a:folHlink>
    </a:clrScheme>
    <a:fontScheme name="HZDR_Schrif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HZDR_Office_Design">
  <a:themeElements>
    <a:clrScheme name="ChETEC-INFRA">
      <a:dk1>
        <a:srgbClr val="000000"/>
      </a:dk1>
      <a:lt1>
        <a:srgbClr val="FFFFFF"/>
      </a:lt1>
      <a:dk2>
        <a:srgbClr val="005AA0"/>
      </a:dk2>
      <a:lt2>
        <a:srgbClr val="FAAF00"/>
      </a:lt2>
      <a:accent1>
        <a:srgbClr val="003399"/>
      </a:accent1>
      <a:accent2>
        <a:srgbClr val="FFCC00"/>
      </a:accent2>
      <a:accent3>
        <a:srgbClr val="F0781E"/>
      </a:accent3>
      <a:accent4>
        <a:srgbClr val="6699CC"/>
      </a:accent4>
      <a:accent5>
        <a:srgbClr val="EE99AA"/>
      </a:accent5>
      <a:accent6>
        <a:srgbClr val="EECC66"/>
      </a:accent6>
      <a:hlink>
        <a:srgbClr val="0000FF"/>
      </a:hlink>
      <a:folHlink>
        <a:srgbClr val="0000FF"/>
      </a:folHlink>
    </a:clrScheme>
    <a:fontScheme name="HZDR_Schrif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HZDR_Office_Design">
  <a:themeElements>
    <a:clrScheme name="ChETEC-INFRA">
      <a:dk1>
        <a:srgbClr val="000000"/>
      </a:dk1>
      <a:lt1>
        <a:srgbClr val="FFFFFF"/>
      </a:lt1>
      <a:dk2>
        <a:srgbClr val="005AA0"/>
      </a:dk2>
      <a:lt2>
        <a:srgbClr val="FAAF00"/>
      </a:lt2>
      <a:accent1>
        <a:srgbClr val="003399"/>
      </a:accent1>
      <a:accent2>
        <a:srgbClr val="FFCC00"/>
      </a:accent2>
      <a:accent3>
        <a:srgbClr val="F0781E"/>
      </a:accent3>
      <a:accent4>
        <a:srgbClr val="6699CC"/>
      </a:accent4>
      <a:accent5>
        <a:srgbClr val="EE99AA"/>
      </a:accent5>
      <a:accent6>
        <a:srgbClr val="EECC66"/>
      </a:accent6>
      <a:hlink>
        <a:srgbClr val="0000FF"/>
      </a:hlink>
      <a:folHlink>
        <a:srgbClr val="0000FF"/>
      </a:folHlink>
    </a:clrScheme>
    <a:fontScheme name="HZDR_Schrif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HZDR_Office_Design">
  <a:themeElements>
    <a:clrScheme name="ChETEC-INFRA">
      <a:dk1>
        <a:srgbClr val="000000"/>
      </a:dk1>
      <a:lt1>
        <a:srgbClr val="FFFFFF"/>
      </a:lt1>
      <a:dk2>
        <a:srgbClr val="005AA0"/>
      </a:dk2>
      <a:lt2>
        <a:srgbClr val="FAAF00"/>
      </a:lt2>
      <a:accent1>
        <a:srgbClr val="003399"/>
      </a:accent1>
      <a:accent2>
        <a:srgbClr val="FFCC00"/>
      </a:accent2>
      <a:accent3>
        <a:srgbClr val="F0781E"/>
      </a:accent3>
      <a:accent4>
        <a:srgbClr val="6699CC"/>
      </a:accent4>
      <a:accent5>
        <a:srgbClr val="EE99AA"/>
      </a:accent5>
      <a:accent6>
        <a:srgbClr val="EECC66"/>
      </a:accent6>
      <a:hlink>
        <a:srgbClr val="0000FF"/>
      </a:hlink>
      <a:folHlink>
        <a:srgbClr val="0000FF"/>
      </a:folHlink>
    </a:clrScheme>
    <a:fontScheme name="HZDR_Schrif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HZDR_Office_Design">
  <a:themeElements>
    <a:clrScheme name="ChETEC-INFRA">
      <a:dk1>
        <a:srgbClr val="000000"/>
      </a:dk1>
      <a:lt1>
        <a:srgbClr val="FFFFFF"/>
      </a:lt1>
      <a:dk2>
        <a:srgbClr val="005AA0"/>
      </a:dk2>
      <a:lt2>
        <a:srgbClr val="FAAF00"/>
      </a:lt2>
      <a:accent1>
        <a:srgbClr val="003399"/>
      </a:accent1>
      <a:accent2>
        <a:srgbClr val="FFCC00"/>
      </a:accent2>
      <a:accent3>
        <a:srgbClr val="F0781E"/>
      </a:accent3>
      <a:accent4>
        <a:srgbClr val="6699CC"/>
      </a:accent4>
      <a:accent5>
        <a:srgbClr val="EE99AA"/>
      </a:accent5>
      <a:accent6>
        <a:srgbClr val="EECC66"/>
      </a:accent6>
      <a:hlink>
        <a:srgbClr val="0000FF"/>
      </a:hlink>
      <a:folHlink>
        <a:srgbClr val="0000FF"/>
      </a:folHlink>
    </a:clrScheme>
    <a:fontScheme name="HZDR_Schrif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HZDR_Office_Design">
  <a:themeElements>
    <a:clrScheme name="ChETEC-INFRA">
      <a:dk1>
        <a:srgbClr val="000000"/>
      </a:dk1>
      <a:lt1>
        <a:srgbClr val="FFFFFF"/>
      </a:lt1>
      <a:dk2>
        <a:srgbClr val="005AA0"/>
      </a:dk2>
      <a:lt2>
        <a:srgbClr val="FAAF00"/>
      </a:lt2>
      <a:accent1>
        <a:srgbClr val="003399"/>
      </a:accent1>
      <a:accent2>
        <a:srgbClr val="FFCC00"/>
      </a:accent2>
      <a:accent3>
        <a:srgbClr val="F0781E"/>
      </a:accent3>
      <a:accent4>
        <a:srgbClr val="6699CC"/>
      </a:accent4>
      <a:accent5>
        <a:srgbClr val="EE99AA"/>
      </a:accent5>
      <a:accent6>
        <a:srgbClr val="EECC66"/>
      </a:accent6>
      <a:hlink>
        <a:srgbClr val="0000FF"/>
      </a:hlink>
      <a:folHlink>
        <a:srgbClr val="0000FF"/>
      </a:folHlink>
    </a:clrScheme>
    <a:fontScheme name="HZDR_Schrif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HZDR_Office_Design">
  <a:themeElements>
    <a:clrScheme name="ChETEC-INFRA">
      <a:dk1>
        <a:srgbClr val="000000"/>
      </a:dk1>
      <a:lt1>
        <a:srgbClr val="FFFFFF"/>
      </a:lt1>
      <a:dk2>
        <a:srgbClr val="005AA0"/>
      </a:dk2>
      <a:lt2>
        <a:srgbClr val="FAAF00"/>
      </a:lt2>
      <a:accent1>
        <a:srgbClr val="003399"/>
      </a:accent1>
      <a:accent2>
        <a:srgbClr val="FFCC00"/>
      </a:accent2>
      <a:accent3>
        <a:srgbClr val="F0781E"/>
      </a:accent3>
      <a:accent4>
        <a:srgbClr val="6699CC"/>
      </a:accent4>
      <a:accent5>
        <a:srgbClr val="EE99AA"/>
      </a:accent5>
      <a:accent6>
        <a:srgbClr val="EECC66"/>
      </a:accent6>
      <a:hlink>
        <a:srgbClr val="0000FF"/>
      </a:hlink>
      <a:folHlink>
        <a:srgbClr val="0000FF"/>
      </a:folHlink>
    </a:clrScheme>
    <a:fontScheme name="HZDR_Schrif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HZDR_Office_Design">
  <a:themeElements>
    <a:clrScheme name="ChETEC-INFRA">
      <a:dk1>
        <a:srgbClr val="000000"/>
      </a:dk1>
      <a:lt1>
        <a:srgbClr val="FFFFFF"/>
      </a:lt1>
      <a:dk2>
        <a:srgbClr val="005AA0"/>
      </a:dk2>
      <a:lt2>
        <a:srgbClr val="FAAF00"/>
      </a:lt2>
      <a:accent1>
        <a:srgbClr val="003399"/>
      </a:accent1>
      <a:accent2>
        <a:srgbClr val="FFCC00"/>
      </a:accent2>
      <a:accent3>
        <a:srgbClr val="F0781E"/>
      </a:accent3>
      <a:accent4>
        <a:srgbClr val="6699CC"/>
      </a:accent4>
      <a:accent5>
        <a:srgbClr val="EE99AA"/>
      </a:accent5>
      <a:accent6>
        <a:srgbClr val="EECC66"/>
      </a:accent6>
      <a:hlink>
        <a:srgbClr val="0000FF"/>
      </a:hlink>
      <a:folHlink>
        <a:srgbClr val="0000FF"/>
      </a:folHlink>
    </a:clrScheme>
    <a:fontScheme name="HZDR_Schrif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Anup">
  <a:themeElements>
    <a:clrScheme name="ChETEC-INFRA">
      <a:dk1>
        <a:srgbClr val="000000"/>
      </a:dk1>
      <a:lt1>
        <a:srgbClr val="FFFFFF"/>
      </a:lt1>
      <a:dk2>
        <a:srgbClr val="005AA0"/>
      </a:dk2>
      <a:lt2>
        <a:srgbClr val="FAAF00"/>
      </a:lt2>
      <a:accent1>
        <a:srgbClr val="003399"/>
      </a:accent1>
      <a:accent2>
        <a:srgbClr val="FFCC00"/>
      </a:accent2>
      <a:accent3>
        <a:srgbClr val="F0781E"/>
      </a:accent3>
      <a:accent4>
        <a:srgbClr val="6699CC"/>
      </a:accent4>
      <a:accent5>
        <a:srgbClr val="EE99AA"/>
      </a:accent5>
      <a:accent6>
        <a:srgbClr val="EECC66"/>
      </a:accent6>
      <a:hlink>
        <a:srgbClr val="0000FF"/>
      </a:hlink>
      <a:folHlink>
        <a:srgbClr val="0000FF"/>
      </a:folHlink>
    </a:clrScheme>
    <a:fontScheme name="HZDR_Schrif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HZDR_Office_Design">
  <a:themeElements>
    <a:clrScheme name="ChETEC-INFRA">
      <a:dk1>
        <a:srgbClr val="000000"/>
      </a:dk1>
      <a:lt1>
        <a:srgbClr val="FFFFFF"/>
      </a:lt1>
      <a:dk2>
        <a:srgbClr val="005AA0"/>
      </a:dk2>
      <a:lt2>
        <a:srgbClr val="FAAF00"/>
      </a:lt2>
      <a:accent1>
        <a:srgbClr val="003399"/>
      </a:accent1>
      <a:accent2>
        <a:srgbClr val="FFCC00"/>
      </a:accent2>
      <a:accent3>
        <a:srgbClr val="F0781E"/>
      </a:accent3>
      <a:accent4>
        <a:srgbClr val="6699CC"/>
      </a:accent4>
      <a:accent5>
        <a:srgbClr val="EE99AA"/>
      </a:accent5>
      <a:accent6>
        <a:srgbClr val="EECC66"/>
      </a:accent6>
      <a:hlink>
        <a:srgbClr val="0000FF"/>
      </a:hlink>
      <a:folHlink>
        <a:srgbClr val="0000FF"/>
      </a:folHlink>
    </a:clrScheme>
    <a:fontScheme name="HZDR_Schrif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5.xml><?xml version="1.0" encoding="utf-8"?>
<a:theme xmlns:a="http://schemas.openxmlformats.org/drawingml/2006/main" name="HZDR_Office_Design">
  <a:themeElements>
    <a:clrScheme name="ChETEC-INFRA">
      <a:dk1>
        <a:srgbClr val="000000"/>
      </a:dk1>
      <a:lt1>
        <a:srgbClr val="FFFFFF"/>
      </a:lt1>
      <a:dk2>
        <a:srgbClr val="005AA0"/>
      </a:dk2>
      <a:lt2>
        <a:srgbClr val="FAAF00"/>
      </a:lt2>
      <a:accent1>
        <a:srgbClr val="003399"/>
      </a:accent1>
      <a:accent2>
        <a:srgbClr val="FFCC00"/>
      </a:accent2>
      <a:accent3>
        <a:srgbClr val="F0781E"/>
      </a:accent3>
      <a:accent4>
        <a:srgbClr val="6699CC"/>
      </a:accent4>
      <a:accent5>
        <a:srgbClr val="EE99AA"/>
      </a:accent5>
      <a:accent6>
        <a:srgbClr val="EECC66"/>
      </a:accent6>
      <a:hlink>
        <a:srgbClr val="0000FF"/>
      </a:hlink>
      <a:folHlink>
        <a:srgbClr val="0000FF"/>
      </a:folHlink>
    </a:clrScheme>
    <a:fontScheme name="HZDR_Schrif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6.xml><?xml version="1.0" encoding="utf-8"?>
<a:theme xmlns:a="http://schemas.openxmlformats.org/drawingml/2006/main" name="HZDR_Office_Design">
  <a:themeElements>
    <a:clrScheme name="ChETEC-INFRA">
      <a:dk1>
        <a:srgbClr val="000000"/>
      </a:dk1>
      <a:lt1>
        <a:srgbClr val="FFFFFF"/>
      </a:lt1>
      <a:dk2>
        <a:srgbClr val="005AA0"/>
      </a:dk2>
      <a:lt2>
        <a:srgbClr val="FAAF00"/>
      </a:lt2>
      <a:accent1>
        <a:srgbClr val="003399"/>
      </a:accent1>
      <a:accent2>
        <a:srgbClr val="FFCC00"/>
      </a:accent2>
      <a:accent3>
        <a:srgbClr val="F0781E"/>
      </a:accent3>
      <a:accent4>
        <a:srgbClr val="6699CC"/>
      </a:accent4>
      <a:accent5>
        <a:srgbClr val="EE99AA"/>
      </a:accent5>
      <a:accent6>
        <a:srgbClr val="EECC66"/>
      </a:accent6>
      <a:hlink>
        <a:srgbClr val="0000FF"/>
      </a:hlink>
      <a:folHlink>
        <a:srgbClr val="0000FF"/>
      </a:folHlink>
    </a:clrScheme>
    <a:fontScheme name="HZDR_Schrif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7.xml><?xml version="1.0" encoding="utf-8"?>
<a:theme xmlns:a="http://schemas.openxmlformats.org/drawingml/2006/main" name="HZDR_Office_Design">
  <a:themeElements>
    <a:clrScheme name="ChETEC-INFRA">
      <a:dk1>
        <a:srgbClr val="000000"/>
      </a:dk1>
      <a:lt1>
        <a:srgbClr val="FFFFFF"/>
      </a:lt1>
      <a:dk2>
        <a:srgbClr val="005AA0"/>
      </a:dk2>
      <a:lt2>
        <a:srgbClr val="FAAF00"/>
      </a:lt2>
      <a:accent1>
        <a:srgbClr val="003399"/>
      </a:accent1>
      <a:accent2>
        <a:srgbClr val="FFCC00"/>
      </a:accent2>
      <a:accent3>
        <a:srgbClr val="F0781E"/>
      </a:accent3>
      <a:accent4>
        <a:srgbClr val="6699CC"/>
      </a:accent4>
      <a:accent5>
        <a:srgbClr val="EE99AA"/>
      </a:accent5>
      <a:accent6>
        <a:srgbClr val="EECC66"/>
      </a:accent6>
      <a:hlink>
        <a:srgbClr val="0000FF"/>
      </a:hlink>
      <a:folHlink>
        <a:srgbClr val="0000FF"/>
      </a:folHlink>
    </a:clrScheme>
    <a:fontScheme name="HZDR_Schrif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ZDR_Office_Design">
  <a:themeElements>
    <a:clrScheme name="ChETEC-INFRA">
      <a:dk1>
        <a:srgbClr val="000000"/>
      </a:dk1>
      <a:lt1>
        <a:srgbClr val="FFFFFF"/>
      </a:lt1>
      <a:dk2>
        <a:srgbClr val="005AA0"/>
      </a:dk2>
      <a:lt2>
        <a:srgbClr val="FAAF00"/>
      </a:lt2>
      <a:accent1>
        <a:srgbClr val="003399"/>
      </a:accent1>
      <a:accent2>
        <a:srgbClr val="FFCC00"/>
      </a:accent2>
      <a:accent3>
        <a:srgbClr val="F0781E"/>
      </a:accent3>
      <a:accent4>
        <a:srgbClr val="6699CC"/>
      </a:accent4>
      <a:accent5>
        <a:srgbClr val="EE99AA"/>
      </a:accent5>
      <a:accent6>
        <a:srgbClr val="EECC66"/>
      </a:accent6>
      <a:hlink>
        <a:srgbClr val="0000FF"/>
      </a:hlink>
      <a:folHlink>
        <a:srgbClr val="0000FF"/>
      </a:folHlink>
    </a:clrScheme>
    <a:fontScheme name="HZDR_Schrif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HZDR_Office_Design">
  <a:themeElements>
    <a:clrScheme name="ChETEC-INFRA">
      <a:dk1>
        <a:srgbClr val="000000"/>
      </a:dk1>
      <a:lt1>
        <a:srgbClr val="FFFFFF"/>
      </a:lt1>
      <a:dk2>
        <a:srgbClr val="005AA0"/>
      </a:dk2>
      <a:lt2>
        <a:srgbClr val="FAAF00"/>
      </a:lt2>
      <a:accent1>
        <a:srgbClr val="003399"/>
      </a:accent1>
      <a:accent2>
        <a:srgbClr val="FFCC00"/>
      </a:accent2>
      <a:accent3>
        <a:srgbClr val="F0781E"/>
      </a:accent3>
      <a:accent4>
        <a:srgbClr val="6699CC"/>
      </a:accent4>
      <a:accent5>
        <a:srgbClr val="EE99AA"/>
      </a:accent5>
      <a:accent6>
        <a:srgbClr val="EECC66"/>
      </a:accent6>
      <a:hlink>
        <a:srgbClr val="0000FF"/>
      </a:hlink>
      <a:folHlink>
        <a:srgbClr val="0000FF"/>
      </a:folHlink>
    </a:clrScheme>
    <a:fontScheme name="HZDR_Schrif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HZDR_Office_Design">
  <a:themeElements>
    <a:clrScheme name="ChETEC-INFRA">
      <a:dk1>
        <a:srgbClr val="000000"/>
      </a:dk1>
      <a:lt1>
        <a:srgbClr val="FFFFFF"/>
      </a:lt1>
      <a:dk2>
        <a:srgbClr val="005AA0"/>
      </a:dk2>
      <a:lt2>
        <a:srgbClr val="FAAF00"/>
      </a:lt2>
      <a:accent1>
        <a:srgbClr val="003399"/>
      </a:accent1>
      <a:accent2>
        <a:srgbClr val="FFCC00"/>
      </a:accent2>
      <a:accent3>
        <a:srgbClr val="F0781E"/>
      </a:accent3>
      <a:accent4>
        <a:srgbClr val="6699CC"/>
      </a:accent4>
      <a:accent5>
        <a:srgbClr val="EE99AA"/>
      </a:accent5>
      <a:accent6>
        <a:srgbClr val="EECC66"/>
      </a:accent6>
      <a:hlink>
        <a:srgbClr val="0000FF"/>
      </a:hlink>
      <a:folHlink>
        <a:srgbClr val="0000FF"/>
      </a:folHlink>
    </a:clrScheme>
    <a:fontScheme name="HZDR_Schrif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HZDR_Office_Design">
  <a:themeElements>
    <a:clrScheme name="ChETEC-INFRA">
      <a:dk1>
        <a:srgbClr val="000000"/>
      </a:dk1>
      <a:lt1>
        <a:srgbClr val="FFFFFF"/>
      </a:lt1>
      <a:dk2>
        <a:srgbClr val="005AA0"/>
      </a:dk2>
      <a:lt2>
        <a:srgbClr val="FAAF00"/>
      </a:lt2>
      <a:accent1>
        <a:srgbClr val="003399"/>
      </a:accent1>
      <a:accent2>
        <a:srgbClr val="FFCC00"/>
      </a:accent2>
      <a:accent3>
        <a:srgbClr val="F0781E"/>
      </a:accent3>
      <a:accent4>
        <a:srgbClr val="6699CC"/>
      </a:accent4>
      <a:accent5>
        <a:srgbClr val="EE99AA"/>
      </a:accent5>
      <a:accent6>
        <a:srgbClr val="EECC66"/>
      </a:accent6>
      <a:hlink>
        <a:srgbClr val="0000FF"/>
      </a:hlink>
      <a:folHlink>
        <a:srgbClr val="0000FF"/>
      </a:folHlink>
    </a:clrScheme>
    <a:fontScheme name="HZDR_Schrif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HZDR_Office_Design">
  <a:themeElements>
    <a:clrScheme name="ChETEC-INFRA">
      <a:dk1>
        <a:srgbClr val="000000"/>
      </a:dk1>
      <a:lt1>
        <a:srgbClr val="FFFFFF"/>
      </a:lt1>
      <a:dk2>
        <a:srgbClr val="005AA0"/>
      </a:dk2>
      <a:lt2>
        <a:srgbClr val="FAAF00"/>
      </a:lt2>
      <a:accent1>
        <a:srgbClr val="003399"/>
      </a:accent1>
      <a:accent2>
        <a:srgbClr val="FFCC00"/>
      </a:accent2>
      <a:accent3>
        <a:srgbClr val="F0781E"/>
      </a:accent3>
      <a:accent4>
        <a:srgbClr val="6699CC"/>
      </a:accent4>
      <a:accent5>
        <a:srgbClr val="EE99AA"/>
      </a:accent5>
      <a:accent6>
        <a:srgbClr val="EECC66"/>
      </a:accent6>
      <a:hlink>
        <a:srgbClr val="0000FF"/>
      </a:hlink>
      <a:folHlink>
        <a:srgbClr val="0000FF"/>
      </a:folHlink>
    </a:clrScheme>
    <a:fontScheme name="HZDR_Schrif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HZDR_Office_Design">
  <a:themeElements>
    <a:clrScheme name="ChETEC-INFRA">
      <a:dk1>
        <a:srgbClr val="000000"/>
      </a:dk1>
      <a:lt1>
        <a:srgbClr val="FFFFFF"/>
      </a:lt1>
      <a:dk2>
        <a:srgbClr val="005AA0"/>
      </a:dk2>
      <a:lt2>
        <a:srgbClr val="FAAF00"/>
      </a:lt2>
      <a:accent1>
        <a:srgbClr val="003399"/>
      </a:accent1>
      <a:accent2>
        <a:srgbClr val="FFCC00"/>
      </a:accent2>
      <a:accent3>
        <a:srgbClr val="F0781E"/>
      </a:accent3>
      <a:accent4>
        <a:srgbClr val="6699CC"/>
      </a:accent4>
      <a:accent5>
        <a:srgbClr val="EE99AA"/>
      </a:accent5>
      <a:accent6>
        <a:srgbClr val="EECC66"/>
      </a:accent6>
      <a:hlink>
        <a:srgbClr val="0000FF"/>
      </a:hlink>
      <a:folHlink>
        <a:srgbClr val="0000FF"/>
      </a:folHlink>
    </a:clrScheme>
    <a:fontScheme name="HZDR_Schrif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HZDR_PPT_Vorlage_16_9</Template>
  <TotalTime>23591</TotalTime>
  <Words>574</Words>
  <Application>Microsoft Office PowerPoint</Application>
  <PresentationFormat>Widescreen</PresentationFormat>
  <Paragraphs>135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37</vt:i4>
      </vt:variant>
      <vt:variant>
        <vt:lpstr>Slide Titles</vt:lpstr>
      </vt:variant>
      <vt:variant>
        <vt:i4>14</vt:i4>
      </vt:variant>
    </vt:vector>
  </HeadingPairs>
  <TitlesOfParts>
    <vt:vector size="57" baseType="lpstr">
      <vt:lpstr>Arial</vt:lpstr>
      <vt:lpstr>Arial</vt:lpstr>
      <vt:lpstr>Calibri</vt:lpstr>
      <vt:lpstr>Symbol</vt:lpstr>
      <vt:lpstr>Times New Roman</vt:lpstr>
      <vt:lpstr>Wingdings</vt:lpstr>
      <vt:lpstr>HZDR_Office_Design</vt:lpstr>
      <vt:lpstr>HZDR_Office_Design</vt:lpstr>
      <vt:lpstr>HZDR_Office_Design</vt:lpstr>
      <vt:lpstr>HZDR_Office_Design</vt:lpstr>
      <vt:lpstr>HZDR_Office_Design</vt:lpstr>
      <vt:lpstr>HZDR_Office_Design</vt:lpstr>
      <vt:lpstr>HZDR_Office_Design</vt:lpstr>
      <vt:lpstr>HZDR_Office_Design</vt:lpstr>
      <vt:lpstr>HZDR_Office_Design</vt:lpstr>
      <vt:lpstr>HZDR_Office_Design</vt:lpstr>
      <vt:lpstr>HZDR_Office_Design</vt:lpstr>
      <vt:lpstr>HZDR_Office_Design</vt:lpstr>
      <vt:lpstr>HZDR_Office_Design</vt:lpstr>
      <vt:lpstr>HZDR_Office_Design</vt:lpstr>
      <vt:lpstr>HZDR_Office_Design</vt:lpstr>
      <vt:lpstr>HZDR_Office_Design</vt:lpstr>
      <vt:lpstr>HZDR_Office_Design</vt:lpstr>
      <vt:lpstr>HZDR_Office_Design</vt:lpstr>
      <vt:lpstr>HZDR_Office_Design</vt:lpstr>
      <vt:lpstr>HZDR_Office_Design</vt:lpstr>
      <vt:lpstr>HZDR_Office_Design</vt:lpstr>
      <vt:lpstr>HZDR_Office_Design</vt:lpstr>
      <vt:lpstr>HZDR_Office_Design</vt:lpstr>
      <vt:lpstr>HZDR_Office_Design</vt:lpstr>
      <vt:lpstr>HZDR_Office_Design</vt:lpstr>
      <vt:lpstr>HZDR_Office_Design</vt:lpstr>
      <vt:lpstr>HZDR_Office_Design</vt:lpstr>
      <vt:lpstr>HZDR_Office_Design</vt:lpstr>
      <vt:lpstr>HZDR_Office_Design</vt:lpstr>
      <vt:lpstr>HZDR_Office_Design</vt:lpstr>
      <vt:lpstr>HZDR_Office_Design</vt:lpstr>
      <vt:lpstr>HZDR_Office_Design</vt:lpstr>
      <vt:lpstr>Anup</vt:lpstr>
      <vt:lpstr>HZDR_Office_Design</vt:lpstr>
      <vt:lpstr>HZDR_Office_Design</vt:lpstr>
      <vt:lpstr>HZDR_Office_Design</vt:lpstr>
      <vt:lpstr>HZDR_Office_Design</vt:lpstr>
      <vt:lpstr>Jet and Extended Gas Target System for the Felsenkeller Underground Laboratory</vt:lpstr>
      <vt:lpstr>Scientific Motivation: Gas Target</vt:lpstr>
      <vt:lpstr>Felsenkeller Gas Target Setup: “Jet </vt:lpstr>
      <vt:lpstr>Pressure Profile in Jet Gas Target Setup</vt:lpstr>
      <vt:lpstr>Gas Nozzles: FTMC, Glass</vt:lpstr>
      <vt:lpstr>Total Jet Thickness “Energy loss measurements with α particles’’</vt:lpstr>
      <vt:lpstr>Mapping the Jet by “Laser interferometry”</vt:lpstr>
      <vt:lpstr>Mapping the Jet by “Laser interferometry”</vt:lpstr>
      <vt:lpstr>Computation Fluid Dynamic Simulations </vt:lpstr>
      <vt:lpstr>Laser interferometry and Simulations</vt:lpstr>
      <vt:lpstr>Outlook: Next steps</vt:lpstr>
      <vt:lpstr>The new gas-target system for Felsenkeller</vt:lpstr>
      <vt:lpstr>Summary</vt:lpstr>
      <vt:lpstr>Calorimeter for beam intensity determination idea based on LUNA calorimeter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Schmidt</dc:title>
  <dc:subject/>
  <dc:creator>Konrad Schmidt</dc:creator>
  <dc:description/>
  <cp:lastModifiedBy>Anup Yadav</cp:lastModifiedBy>
  <cp:revision>28</cp:revision>
  <dcterms:created xsi:type="dcterms:W3CDTF">2020-08-20T06:30:03Z</dcterms:created>
  <dcterms:modified xsi:type="dcterms:W3CDTF">2024-09-19T21:37:49Z</dcterms:modified>
  <dc:language>de-DE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Widescreen</vt:lpwstr>
  </property>
  <property fmtid="{D5CDD505-2E9C-101B-9397-08002B2CF9AE}" pid="3" name="Slides">
    <vt:i4>47</vt:i4>
  </property>
</Properties>
</file>