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_rels/notesSlide13.xml.rels" ContentType="application/vnd.openxmlformats-package.relationships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3.xml.rels" ContentType="application/vnd.openxmlformats-package.relationships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_rels/presentation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6.xml.rels" ContentType="application/vnd.openxmlformats-package.relationships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jpeg" ContentType="image/jpeg"/>
  <Override PartName="/ppt/media/image29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4.png" ContentType="image/png"/>
  <Override PartName="/ppt/media/image12.jpeg" ContentType="image/jpeg"/>
  <Override PartName="/ppt/media/image13.png" ContentType="image/png"/>
  <Override PartName="/ppt/media/image6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33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2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1435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move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the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slide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2000" spc="-1" strike="noStrike">
                <a:latin typeface="Arial"/>
              </a:rPr>
              <a:t>Clic</a:t>
            </a:r>
            <a:r>
              <a:rPr b="0" lang="en-GB" sz="2000" spc="-1" strike="noStrike">
                <a:latin typeface="Arial"/>
              </a:rPr>
              <a:t>k </a:t>
            </a:r>
            <a:r>
              <a:rPr b="0" lang="en-GB" sz="2000" spc="-1" strike="noStrike">
                <a:latin typeface="Arial"/>
              </a:rPr>
              <a:t>to </a:t>
            </a:r>
            <a:r>
              <a:rPr b="0" lang="en-GB" sz="2000" spc="-1" strike="noStrike">
                <a:latin typeface="Arial"/>
              </a:rPr>
              <a:t>e</a:t>
            </a:r>
            <a:r>
              <a:rPr b="0" lang="en-GB" sz="2000" spc="-1" strike="noStrike">
                <a:latin typeface="Arial"/>
              </a:rPr>
              <a:t>di</a:t>
            </a:r>
            <a:r>
              <a:rPr b="0" lang="en-GB" sz="2000" spc="-1" strike="noStrike">
                <a:latin typeface="Arial"/>
              </a:rPr>
              <a:t>t </a:t>
            </a:r>
            <a:r>
              <a:rPr b="0" lang="en-GB" sz="2000" spc="-1" strike="noStrike">
                <a:latin typeface="Arial"/>
              </a:rPr>
              <a:t>th</a:t>
            </a:r>
            <a:r>
              <a:rPr b="0" lang="en-GB" sz="2000" spc="-1" strike="noStrike">
                <a:latin typeface="Arial"/>
              </a:rPr>
              <a:t>e </a:t>
            </a:r>
            <a:r>
              <a:rPr b="0" lang="en-GB" sz="2000" spc="-1" strike="noStrike">
                <a:latin typeface="Arial"/>
              </a:rPr>
              <a:t>n</a:t>
            </a:r>
            <a:r>
              <a:rPr b="0" lang="en-GB" sz="2000" spc="-1" strike="noStrike">
                <a:latin typeface="Arial"/>
              </a:rPr>
              <a:t>ot</a:t>
            </a:r>
            <a:r>
              <a:rPr b="0" lang="en-GB" sz="2000" spc="-1" strike="noStrike">
                <a:latin typeface="Arial"/>
              </a:rPr>
              <a:t>e</a:t>
            </a:r>
            <a:r>
              <a:rPr b="0" lang="en-GB" sz="2000" spc="-1" strike="noStrike">
                <a:latin typeface="Arial"/>
              </a:rPr>
              <a:t>s' </a:t>
            </a:r>
            <a:r>
              <a:rPr b="0" lang="en-GB" sz="2000" spc="-1" strike="noStrike">
                <a:latin typeface="Arial"/>
              </a:rPr>
              <a:t>fo</a:t>
            </a:r>
            <a:r>
              <a:rPr b="0" lang="en-GB" sz="2000" spc="-1" strike="noStrike">
                <a:latin typeface="Arial"/>
              </a:rPr>
              <a:t>r</a:t>
            </a:r>
            <a:r>
              <a:rPr b="0" lang="en-GB" sz="2000" spc="-1" strike="noStrike">
                <a:latin typeface="Arial"/>
              </a:rPr>
              <a:t>m</a:t>
            </a:r>
            <a:r>
              <a:rPr b="0" lang="en-GB" sz="2000" spc="-1" strike="noStrike">
                <a:latin typeface="Arial"/>
              </a:rPr>
              <a:t>at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Times New Roman"/>
              </a:rPr>
              <a:t>&lt;header&gt;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GB" sz="1400" spc="-1" strike="noStrike">
                <a:latin typeface="Times New Roman"/>
              </a:rPr>
              <a:t>&lt;date/time&gt;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GB" sz="1400" spc="-1" strike="noStrike">
                <a:latin typeface="Times New Roman"/>
              </a:rPr>
              <a:t>&lt;footer&gt;</a:t>
            </a:r>
            <a:endParaRPr b="0" lang="en-GB" sz="1400" spc="-1" strike="noStrike">
              <a:latin typeface="Times New Roman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7049946-69E3-4724-A008-E465F91CF023}" type="slidenum">
              <a:rPr b="0" lang="en-GB" sz="1400" spc="-1" strike="noStrike">
                <a:latin typeface="Times New Roman"/>
              </a:rPr>
              <a:t>&lt;number&gt;</a:t>
            </a:fld>
            <a:endParaRPr b="0" lang="en-GB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40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Coincidence of two or three products of reaction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Klasterska struktura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Alfa čestica je klaster - 20 MeV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sldImg"/>
          </p:nvPr>
        </p:nvSpPr>
        <p:spPr>
          <a:xfrm>
            <a:off x="381240" y="685800"/>
            <a:ext cx="6095520" cy="3428640"/>
          </a:xfrm>
          <a:prstGeom prst="rect">
            <a:avLst/>
          </a:prstGeom>
        </p:spPr>
      </p:sp>
      <p:sp>
        <p:nvSpPr>
          <p:cNvPr id="40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tIns="91440" bIns="91440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latin typeface="Arial"/>
              </a:rPr>
              <a:t>Alfa čestica je klaster - 20 MeV</a:t>
            </a:r>
            <a:endParaRPr b="0" lang="en-GB" sz="11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20055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32817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 type="body"/>
          </p:nvPr>
        </p:nvSpPr>
        <p:spPr>
          <a:xfrm>
            <a:off x="20055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 type="body"/>
          </p:nvPr>
        </p:nvSpPr>
        <p:spPr>
          <a:xfrm>
            <a:off x="32817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160" cy="248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20055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32817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20055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2817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160" cy="248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20055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3281760" y="207900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7293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20055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3281760" y="3260160"/>
            <a:ext cx="12150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729360" y="1318680"/>
            <a:ext cx="7688160" cy="24811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2260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2663280" y="326016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936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663280" y="2079000"/>
            <a:ext cx="184140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729360" y="3260160"/>
            <a:ext cx="3773880" cy="10782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GB" sz="1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9ed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" name="Group 2"/>
          <p:cNvGrpSpPr/>
          <p:nvPr/>
        </p:nvGrpSpPr>
        <p:grpSpPr>
          <a:xfrm>
            <a:off x="830520" y="1191600"/>
            <a:ext cx="745200" cy="45360"/>
            <a:chOff x="830520" y="1191600"/>
            <a:chExt cx="745200" cy="45360"/>
          </a:xfrm>
        </p:grpSpPr>
        <p:sp>
          <p:nvSpPr>
            <p:cNvPr id="2" name="CustomShape 3"/>
            <p:cNvSpPr/>
            <p:nvPr/>
          </p:nvSpPr>
          <p:spPr>
            <a:xfrm rot="16200000">
              <a:off x="1366560" y="1027800"/>
              <a:ext cx="45360" cy="37260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CustomShape 4"/>
            <p:cNvSpPr/>
            <p:nvPr/>
          </p:nvSpPr>
          <p:spPr>
            <a:xfrm rot="16200000">
              <a:off x="995400" y="1026360"/>
              <a:ext cx="45360" cy="37548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729360" y="1322280"/>
            <a:ext cx="7687800" cy="1664280"/>
          </a:xfrm>
          <a:prstGeom prst="rect">
            <a:avLst/>
          </a:prstGeom>
        </p:spPr>
        <p:txBody>
          <a:bodyPr tIns="91440" bIns="91440">
            <a:normAutofit/>
          </a:bodyPr>
          <a:p>
            <a:r>
              <a:rPr b="0" lang="en-GB" sz="42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GB" sz="4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80B9F80A-4014-48B1-BFC7-E95BFC1AFE08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</a:t>
            </a: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Outli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x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0" y="0"/>
            <a:ext cx="9143640" cy="487440"/>
          </a:xfrm>
          <a:prstGeom prst="rect">
            <a:avLst/>
          </a:prstGeom>
          <a:solidFill>
            <a:schemeClr val="lt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4" name="Group 2"/>
          <p:cNvGrpSpPr/>
          <p:nvPr/>
        </p:nvGrpSpPr>
        <p:grpSpPr>
          <a:xfrm>
            <a:off x="830520" y="1191600"/>
            <a:ext cx="745200" cy="45360"/>
            <a:chOff x="830520" y="1191600"/>
            <a:chExt cx="745200" cy="45360"/>
          </a:xfrm>
        </p:grpSpPr>
        <p:sp>
          <p:nvSpPr>
            <p:cNvPr id="45" name="CustomShape 3"/>
            <p:cNvSpPr/>
            <p:nvPr/>
          </p:nvSpPr>
          <p:spPr>
            <a:xfrm rot="16200000">
              <a:off x="1366560" y="1027800"/>
              <a:ext cx="45360" cy="372600"/>
            </a:xfrm>
            <a:prstGeom prst="rect">
              <a:avLst/>
            </a:prstGeom>
            <a:solidFill>
              <a:schemeClr val="accent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" name="CustomShape 4"/>
            <p:cNvSpPr/>
            <p:nvPr/>
          </p:nvSpPr>
          <p:spPr>
            <a:xfrm rot="16200000">
              <a:off x="995400" y="1026360"/>
              <a:ext cx="45360" cy="375480"/>
            </a:xfrm>
            <a:prstGeom prst="rect">
              <a:avLst/>
            </a:prstGeom>
            <a:solidFill>
              <a:schemeClr val="dk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" name="PlaceHolder 5"/>
          <p:cNvSpPr>
            <a:spLocks noGrp="1"/>
          </p:cNvSpPr>
          <p:nvPr>
            <p:ph type="title"/>
          </p:nvPr>
        </p:nvSpPr>
        <p:spPr>
          <a:xfrm>
            <a:off x="729360" y="1318680"/>
            <a:ext cx="7688160" cy="534960"/>
          </a:xfrm>
          <a:prstGeom prst="rect">
            <a:avLst/>
          </a:prstGeom>
        </p:spPr>
        <p:txBody>
          <a:bodyPr tIns="91440" bIns="91440">
            <a:normAutofit fontScale="91000"/>
          </a:bodyPr>
          <a:p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Cli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ck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ed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it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titl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for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26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729360" y="2079000"/>
            <a:ext cx="3773880" cy="2260800"/>
          </a:xfrm>
          <a:prstGeom prst="rect">
            <a:avLst/>
          </a:prstGeom>
        </p:spPr>
        <p:txBody>
          <a:bodyPr tIns="91440" bIns="91440">
            <a:normAutofit fontScale="7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Fourth Outline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Fifth Outline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Sixth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Outlin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h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O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u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t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i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n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v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4643640" y="2079000"/>
            <a:ext cx="3773880" cy="2260800"/>
          </a:xfrm>
          <a:prstGeom prst="rect">
            <a:avLst/>
          </a:prstGeom>
        </p:spPr>
        <p:txBody>
          <a:bodyPr tIns="91440" bIns="91440">
            <a:normAutofit fontScale="76000"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Sixth Outline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Sevent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h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GB" sz="13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8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11B0F3C-2C82-4BB1-8AB1-8CDA6C9A18F6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b56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1"/>
          <p:cNvGrpSpPr/>
          <p:nvPr/>
        </p:nvGrpSpPr>
        <p:grpSpPr>
          <a:xfrm>
            <a:off x="830520" y="4169520"/>
            <a:ext cx="745200" cy="45360"/>
            <a:chOff x="830520" y="4169520"/>
            <a:chExt cx="745200" cy="45360"/>
          </a:xfrm>
        </p:grpSpPr>
        <p:sp>
          <p:nvSpPr>
            <p:cNvPr id="88" name="CustomShape 2"/>
            <p:cNvSpPr/>
            <p:nvPr/>
          </p:nvSpPr>
          <p:spPr>
            <a:xfrm rot="16200000">
              <a:off x="1366560" y="4005720"/>
              <a:ext cx="45360" cy="37260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89" name="CustomShape 3"/>
            <p:cNvSpPr/>
            <p:nvPr/>
          </p:nvSpPr>
          <p:spPr>
            <a:xfrm rot="16200000">
              <a:off x="995400" y="4004280"/>
              <a:ext cx="45360" cy="375480"/>
            </a:xfrm>
            <a:prstGeom prst="rect">
              <a:avLst/>
            </a:prstGeom>
            <a:solidFill>
              <a:schemeClr val="lt1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729360" y="864360"/>
            <a:ext cx="7020720" cy="298476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Cl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ic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k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to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e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di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t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th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e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tit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le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te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xt 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fo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r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m</a:t>
            </a:r>
            <a:r>
              <a:rPr b="0" lang="en-GB" sz="3600" spc="-1" strike="noStrike">
                <a:solidFill>
                  <a:srgbClr val="000000"/>
                </a:solidFill>
                <a:latin typeface="Arial"/>
              </a:rPr>
              <a:t>at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sldNum"/>
          </p:nvPr>
        </p:nvSpPr>
        <p:spPr>
          <a:xfrm>
            <a:off x="8536320" y="4749840"/>
            <a:ext cx="548280" cy="393120"/>
          </a:xfrm>
          <a:prstGeom prst="rect">
            <a:avLst/>
          </a:prstGeom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69E7704B-5EA4-47BE-8BA1-5E4C0E15F0C4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4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GB" sz="14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Fifth Outline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Sixth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Outline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Sev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enth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Outli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ne 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Leve</a:t>
            </a:r>
            <a:r>
              <a:rPr b="0" lang="en-GB" sz="2000" spc="-1" strike="noStrike">
                <a:solidFill>
                  <a:srgbClr val="000000"/>
                </a:solidFill>
                <a:latin typeface="Arial"/>
              </a:rPr>
              <a:t>l</a:t>
            </a:r>
            <a:endParaRPr b="0" lang="en-GB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slideLayout" Target="../slideLayouts/slideLayout16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jpeg"/><Relationship Id="rId3" Type="http://schemas.openxmlformats.org/officeDocument/2006/relationships/slideLayout" Target="../slideLayouts/slideLayout16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6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slideLayout" Target="../slideLayouts/slideLayout16.xml"/><Relationship Id="rId9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6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6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slideLayout" Target="../slideLayouts/slideLayout16.xml"/><Relationship Id="rId5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6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16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6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Shape 1"/>
          <p:cNvSpPr txBox="1"/>
          <p:nvPr/>
        </p:nvSpPr>
        <p:spPr>
          <a:xfrm>
            <a:off x="729360" y="1322280"/>
            <a:ext cx="7687800" cy="166428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900" spc="-1" strike="noStrike">
                <a:solidFill>
                  <a:srgbClr val="1a1a1a"/>
                </a:solidFill>
                <a:latin typeface="Raleway"/>
                <a:ea typeface="Raleway"/>
              </a:rPr>
              <a:t>Structure of neutron-rich light nuclei and its implications on nucleosynthesis of heavy elements</a:t>
            </a:r>
            <a:endParaRPr b="0" lang="en-GB" sz="29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TextShape 2"/>
          <p:cNvSpPr txBox="1"/>
          <p:nvPr/>
        </p:nvSpPr>
        <p:spPr>
          <a:xfrm>
            <a:off x="729360" y="2940480"/>
            <a:ext cx="6738480" cy="7923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595959"/>
                </a:solidFill>
                <a:latin typeface="Lato"/>
                <a:ea typeface="Lato"/>
              </a:rPr>
              <a:t>Margareta Sigmund, PhD Candidate at Ruđer Bošković Institute</a:t>
            </a:r>
            <a:endParaRPr b="0" lang="en-GB" sz="16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600" spc="-1" strike="noStrike">
                <a:solidFill>
                  <a:srgbClr val="595959"/>
                </a:solidFill>
                <a:latin typeface="Lato"/>
                <a:ea typeface="Lato"/>
              </a:rPr>
              <a:t>Zagreb, Croatia</a:t>
            </a:r>
            <a:endParaRPr b="0" lang="en-GB" sz="1600" spc="-1" strike="noStrike">
              <a:latin typeface="Arial"/>
            </a:endParaRPr>
          </a:p>
        </p:txBody>
      </p:sp>
      <p:pic>
        <p:nvPicPr>
          <p:cNvPr id="137" name="Google Shape;88;p13" descr=""/>
          <p:cNvPicPr/>
          <p:nvPr/>
        </p:nvPicPr>
        <p:blipFill>
          <a:blip r:embed="rId1"/>
          <a:stretch/>
        </p:blipFill>
        <p:spPr>
          <a:xfrm>
            <a:off x="0" y="3958920"/>
            <a:ext cx="2256120" cy="1184400"/>
          </a:xfrm>
          <a:prstGeom prst="rect">
            <a:avLst/>
          </a:prstGeom>
          <a:ln w="0">
            <a:noFill/>
          </a:ln>
        </p:spPr>
      </p:pic>
      <p:sp>
        <p:nvSpPr>
          <p:cNvPr id="138" name="CustomShape 3"/>
          <p:cNvSpPr/>
          <p:nvPr/>
        </p:nvSpPr>
        <p:spPr>
          <a:xfrm>
            <a:off x="5831280" y="4620240"/>
            <a:ext cx="3312360" cy="6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1a9988"/>
                </a:solidFill>
                <a:latin typeface="Raleway"/>
                <a:ea typeface="Raleway"/>
              </a:rPr>
              <a:t>18th Russbach School on Nuclear Astrophysics,</a:t>
            </a:r>
            <a:endParaRPr b="0" lang="en-GB" sz="11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1a9988"/>
                </a:solidFill>
                <a:latin typeface="Raleway"/>
                <a:ea typeface="Raleway"/>
              </a:rPr>
              <a:t>March 2023</a:t>
            </a:r>
            <a:endParaRPr b="0" lang="en-GB" sz="1100" spc="-1" strike="noStrike">
              <a:latin typeface="Arial"/>
            </a:endParaRPr>
          </a:p>
        </p:txBody>
      </p:sp>
      <p:pic>
        <p:nvPicPr>
          <p:cNvPr id="139" name="Google Shape;90;p13" descr=""/>
          <p:cNvPicPr/>
          <p:nvPr/>
        </p:nvPicPr>
        <p:blipFill>
          <a:blip r:embed="rId2"/>
          <a:stretch/>
        </p:blipFill>
        <p:spPr>
          <a:xfrm>
            <a:off x="2097360" y="4066920"/>
            <a:ext cx="968400" cy="968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1115280" y="63504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Experimental setup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4408200" y="1188720"/>
            <a:ext cx="3773880" cy="22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Silicon detector telescope (DSSSD (1000 𝝁m</a:t>
            </a:r>
            <a:r>
              <a:rPr b="1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)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, SSSSD (20 </a:t>
            </a:r>
            <a:r>
              <a:rPr b="1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𝝁m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)) → particle identification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Coincident detection (2 or 3 coincident particles)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Rutherford scattering below 50 Hz, efficiently detect desired products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5" name="Google Shape;332;p22" descr=""/>
          <p:cNvPicPr/>
          <p:nvPr/>
        </p:nvPicPr>
        <p:blipFill>
          <a:blip r:embed="rId1"/>
          <a:stretch/>
        </p:blipFill>
        <p:spPr>
          <a:xfrm>
            <a:off x="460440" y="615960"/>
            <a:ext cx="572400" cy="572400"/>
          </a:xfrm>
          <a:prstGeom prst="rect">
            <a:avLst/>
          </a:prstGeom>
          <a:ln w="0">
            <a:noFill/>
          </a:ln>
        </p:spPr>
      </p:pic>
      <p:pic>
        <p:nvPicPr>
          <p:cNvPr id="346" name="Google Shape;333;p22" descr=""/>
          <p:cNvPicPr/>
          <p:nvPr/>
        </p:nvPicPr>
        <p:blipFill>
          <a:blip r:embed="rId2"/>
          <a:stretch/>
        </p:blipFill>
        <p:spPr>
          <a:xfrm>
            <a:off x="460440" y="1474920"/>
            <a:ext cx="3297960" cy="2905560"/>
          </a:xfrm>
          <a:prstGeom prst="rect">
            <a:avLst/>
          </a:prstGeom>
          <a:ln w="0">
            <a:noFill/>
          </a:ln>
        </p:spPr>
      </p:pic>
      <p:pic>
        <p:nvPicPr>
          <p:cNvPr id="347" name="Google Shape;334;p22" descr=""/>
          <p:cNvPicPr/>
          <p:nvPr/>
        </p:nvPicPr>
        <p:blipFill>
          <a:blip r:embed="rId3"/>
          <a:srcRect l="0" t="2767" r="0" b="-2767"/>
          <a:stretch/>
        </p:blipFill>
        <p:spPr>
          <a:xfrm>
            <a:off x="4755240" y="2913840"/>
            <a:ext cx="2972520" cy="2229120"/>
          </a:xfrm>
          <a:prstGeom prst="rect">
            <a:avLst/>
          </a:prstGeom>
          <a:ln w="0">
            <a:noFill/>
          </a:ln>
        </p:spPr>
      </p:pic>
      <p:sp>
        <p:nvSpPr>
          <p:cNvPr id="348" name="TextShape 3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D4ED466-5740-4200-A437-99846BFCAC44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TextShape 1"/>
          <p:cNvSpPr txBox="1"/>
          <p:nvPr/>
        </p:nvSpPr>
        <p:spPr>
          <a:xfrm>
            <a:off x="1115280" y="63504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3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Experimental setup - telescope detectors 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50" name="Google Shape;341;p23" descr=""/>
          <p:cNvPicPr/>
          <p:nvPr/>
        </p:nvPicPr>
        <p:blipFill>
          <a:blip r:embed="rId1"/>
          <a:stretch/>
        </p:blipFill>
        <p:spPr>
          <a:xfrm>
            <a:off x="460440" y="615960"/>
            <a:ext cx="572400" cy="572400"/>
          </a:xfrm>
          <a:prstGeom prst="rect">
            <a:avLst/>
          </a:prstGeom>
          <a:ln w="0">
            <a:noFill/>
          </a:ln>
        </p:spPr>
      </p:pic>
      <p:pic>
        <p:nvPicPr>
          <p:cNvPr id="351" name="Google Shape;342;p23" descr=""/>
          <p:cNvPicPr/>
          <p:nvPr/>
        </p:nvPicPr>
        <p:blipFill>
          <a:blip r:embed="rId2"/>
          <a:stretch/>
        </p:blipFill>
        <p:spPr>
          <a:xfrm>
            <a:off x="822600" y="1356120"/>
            <a:ext cx="2998440" cy="2758320"/>
          </a:xfrm>
          <a:prstGeom prst="rect">
            <a:avLst/>
          </a:prstGeom>
          <a:ln w="0">
            <a:noFill/>
          </a:ln>
        </p:spPr>
      </p:pic>
      <p:sp>
        <p:nvSpPr>
          <p:cNvPr id="352" name="TextShape 2"/>
          <p:cNvSpPr txBox="1"/>
          <p:nvPr/>
        </p:nvSpPr>
        <p:spPr>
          <a:xfrm>
            <a:off x="822600" y="3731760"/>
            <a:ext cx="3773880" cy="7358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SSSSD  - 20 </a:t>
            </a:r>
            <a:r>
              <a:rPr b="1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𝝁m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DSSSD - 1000 </a:t>
            </a:r>
            <a:r>
              <a:rPr b="1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𝝁m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TextShape 3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7AE9E09-D877-431D-9728-DBA24C24A082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354" name="CustomShape 4"/>
          <p:cNvSpPr/>
          <p:nvPr/>
        </p:nvSpPr>
        <p:spPr>
          <a:xfrm>
            <a:off x="4699800" y="1303920"/>
            <a:ext cx="2553840" cy="2552400"/>
          </a:xfrm>
          <a:prstGeom prst="rect">
            <a:avLst/>
          </a:prstGeom>
          <a:solidFill>
            <a:srgbClr val="e69138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55" name="Table 5"/>
          <p:cNvGraphicFramePr/>
          <p:nvPr/>
        </p:nvGraphicFramePr>
        <p:xfrm>
          <a:off x="4829400" y="1425600"/>
          <a:ext cx="2296800" cy="2126160"/>
        </p:xfrm>
        <a:graphic>
          <a:graphicData uri="http://schemas.openxmlformats.org/drawingml/2006/table">
            <a:tbl>
              <a:tblPr/>
              <a:tblGrid>
                <a:gridCol w="382680"/>
                <a:gridCol w="382680"/>
                <a:gridCol w="382680"/>
                <a:gridCol w="382680"/>
                <a:gridCol w="382680"/>
                <a:gridCol w="383400"/>
              </a:tblGrid>
              <a:tr h="37080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  <a:tr h="37080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  <a:tr h="33768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  <a:tr h="37080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  <a:tr h="33768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  <a:tr h="33840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356" name="CustomShape 6"/>
          <p:cNvSpPr/>
          <p:nvPr/>
        </p:nvSpPr>
        <p:spPr>
          <a:xfrm>
            <a:off x="5595120" y="1821960"/>
            <a:ext cx="2553840" cy="2552400"/>
          </a:xfrm>
          <a:prstGeom prst="rect">
            <a:avLst/>
          </a:prstGeom>
          <a:solidFill>
            <a:srgbClr val="e69138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aphicFrame>
        <p:nvGraphicFramePr>
          <p:cNvPr id="357" name="Table 7"/>
          <p:cNvGraphicFramePr/>
          <p:nvPr/>
        </p:nvGraphicFramePr>
        <p:xfrm>
          <a:off x="5732640" y="1935360"/>
          <a:ext cx="2296800" cy="2305800"/>
        </p:xfrm>
        <a:graphic>
          <a:graphicData uri="http://schemas.openxmlformats.org/drawingml/2006/table">
            <a:tbl>
              <a:tblPr/>
              <a:tblGrid>
                <a:gridCol w="382680"/>
                <a:gridCol w="382680"/>
                <a:gridCol w="382680"/>
                <a:gridCol w="382680"/>
                <a:gridCol w="382680"/>
                <a:gridCol w="383400"/>
              </a:tblGrid>
              <a:tr h="2305800"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  <a:tc>
                  <a:tcPr marL="91080" marR="9108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gradFill rotWithShape="0">
                      <a:gsLst>
                        <a:gs pos="0">
                          <a:srgbClr val="ffffff"/>
                        </a:gs>
                        <a:gs pos="100000">
                          <a:srgbClr val="b3b3b3"/>
                        </a:gs>
                      </a:gsLst>
                      <a:lin ang="5400000"/>
                    </a:gradFill>
                  </a:tcPr>
                </a:tc>
              </a:tr>
            </a:tbl>
          </a:graphicData>
        </a:graphic>
      </p:graphicFrame>
      <p:sp>
        <p:nvSpPr>
          <p:cNvPr id="358" name="CustomShape 8"/>
          <p:cNvSpPr/>
          <p:nvPr/>
        </p:nvSpPr>
        <p:spPr>
          <a:xfrm>
            <a:off x="5477400" y="2327040"/>
            <a:ext cx="2002320" cy="225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9"/>
          <p:cNvSpPr/>
          <p:nvPr/>
        </p:nvSpPr>
        <p:spPr>
          <a:xfrm>
            <a:off x="5415120" y="2287440"/>
            <a:ext cx="133920" cy="1303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10"/>
          <p:cNvSpPr/>
          <p:nvPr/>
        </p:nvSpPr>
        <p:spPr>
          <a:xfrm>
            <a:off x="6226920" y="3173040"/>
            <a:ext cx="133920" cy="130320"/>
          </a:xfrm>
          <a:prstGeom prst="flowChartConnector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11"/>
          <p:cNvSpPr/>
          <p:nvPr/>
        </p:nvSpPr>
        <p:spPr>
          <a:xfrm>
            <a:off x="6246360" y="3192120"/>
            <a:ext cx="1265400" cy="142128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12"/>
          <p:cNvSpPr/>
          <p:nvPr/>
        </p:nvSpPr>
        <p:spPr>
          <a:xfrm>
            <a:off x="5470560" y="2332440"/>
            <a:ext cx="124200" cy="128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13"/>
          <p:cNvSpPr/>
          <p:nvPr/>
        </p:nvSpPr>
        <p:spPr>
          <a:xfrm>
            <a:off x="5477400" y="2327040"/>
            <a:ext cx="51480" cy="71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727920" y="52452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𝚫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E-E spectra - identification of nuclei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TextShape 2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390CC0E-62A7-47DE-A981-C052C933B2FD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366" name="CustomShape 3"/>
          <p:cNvSpPr/>
          <p:nvPr/>
        </p:nvSpPr>
        <p:spPr>
          <a:xfrm>
            <a:off x="5787360" y="2638080"/>
            <a:ext cx="320220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e9e9e"/>
                </a:solidFill>
                <a:latin typeface="Lato"/>
                <a:ea typeface="Lato"/>
              </a:rPr>
              <a:t>[Vukman N, Soić N et al., (2022) Cluster decays of </a:t>
            </a:r>
            <a:r>
              <a:rPr b="0" lang="en" sz="1100" spc="-1" strike="noStrike" baseline="30000">
                <a:solidFill>
                  <a:srgbClr val="9e9e9e"/>
                </a:solidFill>
                <a:latin typeface="Lato"/>
                <a:ea typeface="Lato"/>
              </a:rPr>
              <a:t>12</a:t>
            </a:r>
            <a:r>
              <a:rPr b="0" lang="en" sz="1100" spc="-1" strike="noStrike">
                <a:solidFill>
                  <a:srgbClr val="9e9e9e"/>
                </a:solidFill>
                <a:latin typeface="Lato"/>
                <a:ea typeface="Lato"/>
              </a:rPr>
              <a:t>Be excited states. </a:t>
            </a:r>
            <a:r>
              <a:rPr b="0" i="1" lang="en" sz="1100" spc="-1" strike="noStrike">
                <a:solidFill>
                  <a:srgbClr val="9e9e9e"/>
                </a:solidFill>
                <a:latin typeface="Lato"/>
                <a:ea typeface="Lato"/>
              </a:rPr>
              <a:t>Front. Phys.</a:t>
            </a:r>
            <a:r>
              <a:rPr b="0" lang="en" sz="1100" spc="-1" strike="noStrike">
                <a:solidFill>
                  <a:srgbClr val="9e9e9e"/>
                </a:solidFill>
                <a:latin typeface="Lato"/>
                <a:ea typeface="Lato"/>
              </a:rPr>
              <a:t> 10:1009421. doi: 10.3389/fphy.2022.1009421]</a:t>
            </a:r>
            <a:endParaRPr b="0" lang="en-GB" sz="1100" spc="-1" strike="noStrike">
              <a:latin typeface="Arial"/>
            </a:endParaRPr>
          </a:p>
        </p:txBody>
      </p:sp>
      <p:pic>
        <p:nvPicPr>
          <p:cNvPr id="367" name="Google Shape;362;p24" descr=""/>
          <p:cNvPicPr/>
          <p:nvPr/>
        </p:nvPicPr>
        <p:blipFill>
          <a:blip r:embed="rId1"/>
          <a:stretch/>
        </p:blipFill>
        <p:spPr>
          <a:xfrm>
            <a:off x="849600" y="1247400"/>
            <a:ext cx="4809600" cy="343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7;p25" descr=""/>
          <p:cNvPicPr/>
          <p:nvPr/>
        </p:nvPicPr>
        <p:blipFill>
          <a:blip r:embed="rId1"/>
          <a:stretch/>
        </p:blipFill>
        <p:spPr>
          <a:xfrm>
            <a:off x="5520960" y="945720"/>
            <a:ext cx="3462840" cy="2576520"/>
          </a:xfrm>
          <a:prstGeom prst="rect">
            <a:avLst/>
          </a:prstGeom>
          <a:ln w="0">
            <a:noFill/>
          </a:ln>
        </p:spPr>
      </p:pic>
      <p:sp>
        <p:nvSpPr>
          <p:cNvPr id="369" name="TextShape 1"/>
          <p:cNvSpPr txBox="1"/>
          <p:nvPr/>
        </p:nvSpPr>
        <p:spPr>
          <a:xfrm>
            <a:off x="835920" y="66996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What are we planning to measure?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0" name="TextShape 2"/>
          <p:cNvSpPr txBox="1"/>
          <p:nvPr/>
        </p:nvSpPr>
        <p:spPr>
          <a:xfrm>
            <a:off x="835920" y="1332720"/>
            <a:ext cx="1767600" cy="389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9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410" spc="-1" strike="noStrike">
                <a:solidFill>
                  <a:srgbClr val="1a1a1a"/>
                </a:solidFill>
                <a:latin typeface="Lato"/>
                <a:ea typeface="Lato"/>
              </a:rPr>
              <a:t>Production of  </a:t>
            </a:r>
            <a:r>
              <a:rPr b="1" lang="en" sz="1408" spc="-1" strike="noStrike" baseline="30000">
                <a:solidFill>
                  <a:srgbClr val="1a1a1a"/>
                </a:solidFill>
                <a:latin typeface="Lato"/>
                <a:ea typeface="Lato"/>
              </a:rPr>
              <a:t>16</a:t>
            </a:r>
            <a:r>
              <a:rPr b="1" lang="en" sz="1410" spc="-1" strike="noStrike">
                <a:solidFill>
                  <a:srgbClr val="1a1a1a"/>
                </a:solidFill>
                <a:latin typeface="Lato"/>
                <a:ea typeface="Lato"/>
              </a:rPr>
              <a:t>C</a:t>
            </a:r>
            <a:endParaRPr b="0" lang="en-GB" sz="141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1" name="Google Shape;370;p25" descr="^{9}Li+^{11}B \rightarrow ^{16}C^{*}+\alpha, \ Q=17.504\ MeV"/>
          <p:cNvPicPr/>
          <p:nvPr/>
        </p:nvPicPr>
        <p:blipFill>
          <a:blip r:embed="rId2"/>
          <a:stretch/>
        </p:blipFill>
        <p:spPr>
          <a:xfrm>
            <a:off x="835920" y="1819800"/>
            <a:ext cx="3842280" cy="297360"/>
          </a:xfrm>
          <a:prstGeom prst="rect">
            <a:avLst/>
          </a:prstGeom>
          <a:ln w="0">
            <a:noFill/>
          </a:ln>
        </p:spPr>
      </p:pic>
      <p:sp>
        <p:nvSpPr>
          <p:cNvPr id="372" name="TextShape 3"/>
          <p:cNvSpPr txBox="1"/>
          <p:nvPr/>
        </p:nvSpPr>
        <p:spPr>
          <a:xfrm>
            <a:off x="690120" y="2813400"/>
            <a:ext cx="2652840" cy="389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9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410" spc="-1" strike="noStrike">
                <a:solidFill>
                  <a:srgbClr val="1a1a1a"/>
                </a:solidFill>
                <a:latin typeface="Lato"/>
                <a:ea typeface="Lato"/>
              </a:rPr>
              <a:t>Decay channels of interest</a:t>
            </a:r>
            <a:endParaRPr b="0" lang="en-GB" sz="141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73" name="Google Shape;372;p25" descr="^{9}Li+^{11}B \rightarrow ^{16}C^{*}+\alpha \rightarrow \alpha +\alpha+^{12}Be, \ Q=3.695\ MeV"/>
          <p:cNvPicPr/>
          <p:nvPr/>
        </p:nvPicPr>
        <p:blipFill>
          <a:blip r:embed="rId3"/>
          <a:stretch/>
        </p:blipFill>
        <p:spPr>
          <a:xfrm>
            <a:off x="690120" y="3260520"/>
            <a:ext cx="5293800" cy="297360"/>
          </a:xfrm>
          <a:prstGeom prst="rect">
            <a:avLst/>
          </a:prstGeom>
          <a:ln w="0">
            <a:noFill/>
          </a:ln>
        </p:spPr>
      </p:pic>
      <p:pic>
        <p:nvPicPr>
          <p:cNvPr id="374" name="Google Shape;373;p25" descr="^{9}Li+^{11}B \rightarrow ^{16}C^{*}+\alpha \rightarrow \alpha +^{6}He+^{10}Be, \ Q=0.998\ MeV"/>
          <p:cNvPicPr/>
          <p:nvPr/>
        </p:nvPicPr>
        <p:blipFill>
          <a:blip r:embed="rId4"/>
          <a:stretch/>
        </p:blipFill>
        <p:spPr>
          <a:xfrm>
            <a:off x="690120" y="3712680"/>
            <a:ext cx="5540760" cy="297360"/>
          </a:xfrm>
          <a:prstGeom prst="rect">
            <a:avLst/>
          </a:prstGeom>
          <a:ln w="0">
            <a:noFill/>
          </a:ln>
        </p:spPr>
      </p:pic>
      <p:pic>
        <p:nvPicPr>
          <p:cNvPr id="375" name="Google Shape;374;p25" descr="^{9}Li+^{11}B \rightarrow ^{16}C^{*}+\alpha \rightarrow \alpha +\alpha +^{6}He+^{6}He, \ Q=-6.411\ MeV"/>
          <p:cNvPicPr/>
          <p:nvPr/>
        </p:nvPicPr>
        <p:blipFill>
          <a:blip r:embed="rId5"/>
          <a:stretch/>
        </p:blipFill>
        <p:spPr>
          <a:xfrm>
            <a:off x="690120" y="4519440"/>
            <a:ext cx="6108120" cy="297360"/>
          </a:xfrm>
          <a:prstGeom prst="rect">
            <a:avLst/>
          </a:prstGeom>
          <a:ln w="0">
            <a:noFill/>
          </a:ln>
        </p:spPr>
      </p:pic>
      <p:pic>
        <p:nvPicPr>
          <p:cNvPr id="376" name="Google Shape;375;p25" descr="^{9}Li+^{11}B \rightarrow ^{16}C^{*}+\alpha \rightarrow \alpha +\alpha+\alpha +^{8}He, \ Q=-5.262\ MeV"/>
          <p:cNvPicPr/>
          <p:nvPr/>
        </p:nvPicPr>
        <p:blipFill>
          <a:blip r:embed="rId6"/>
          <a:stretch/>
        </p:blipFill>
        <p:spPr>
          <a:xfrm>
            <a:off x="690120" y="4115880"/>
            <a:ext cx="5810040" cy="297360"/>
          </a:xfrm>
          <a:prstGeom prst="rect">
            <a:avLst/>
          </a:prstGeom>
          <a:ln w="0">
            <a:noFill/>
          </a:ln>
        </p:spPr>
      </p:pic>
      <p:pic>
        <p:nvPicPr>
          <p:cNvPr id="377" name="Google Shape;376;p25" descr=""/>
          <p:cNvPicPr/>
          <p:nvPr/>
        </p:nvPicPr>
        <p:blipFill>
          <a:blip r:embed="rId7"/>
          <a:stretch/>
        </p:blipFill>
        <p:spPr>
          <a:xfrm rot="20502000">
            <a:off x="326880" y="739800"/>
            <a:ext cx="750240" cy="395640"/>
          </a:xfrm>
          <a:prstGeom prst="rect">
            <a:avLst/>
          </a:prstGeom>
          <a:ln w="0">
            <a:noFill/>
          </a:ln>
        </p:spPr>
      </p:pic>
      <p:sp>
        <p:nvSpPr>
          <p:cNvPr id="378" name="TextShape 4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CBB1ED90-178E-468F-B27B-DD8D0556DAB7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TextShape 1"/>
          <p:cNvSpPr txBox="1"/>
          <p:nvPr/>
        </p:nvSpPr>
        <p:spPr>
          <a:xfrm>
            <a:off x="735120" y="53928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4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160" spc="-1" strike="noStrike">
                <a:solidFill>
                  <a:srgbClr val="1a1a1a"/>
                </a:solidFill>
                <a:latin typeface="Raleway"/>
                <a:ea typeface="Raleway"/>
              </a:rPr>
              <a:t>Fi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 nding out what have we measured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0" name="TextShape 2"/>
          <p:cNvSpPr txBox="1"/>
          <p:nvPr/>
        </p:nvSpPr>
        <p:spPr>
          <a:xfrm>
            <a:off x="688320" y="1743840"/>
            <a:ext cx="2830320" cy="8276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Measure excitation energy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Determine state width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Relative decay partial widths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795960" y="1419120"/>
            <a:ext cx="2615040" cy="3823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300" spc="-1" strike="noStrike">
                <a:solidFill>
                  <a:srgbClr val="1a1a1a"/>
                </a:solidFill>
                <a:latin typeface="Lato"/>
                <a:ea typeface="Lato"/>
              </a:rPr>
              <a:t>On wide range of different states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TextShape 4"/>
          <p:cNvSpPr txBox="1"/>
          <p:nvPr/>
        </p:nvSpPr>
        <p:spPr>
          <a:xfrm>
            <a:off x="5079240" y="2680920"/>
            <a:ext cx="2615040" cy="689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300" spc="-1" strike="noStrike">
                <a:solidFill>
                  <a:srgbClr val="1a1a1a"/>
                </a:solidFill>
                <a:latin typeface="Lato"/>
                <a:ea typeface="Lato"/>
              </a:rPr>
              <a:t>Benchmark theoretical models with our experimental results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CustomShape 5"/>
          <p:cNvSpPr/>
          <p:nvPr/>
        </p:nvSpPr>
        <p:spPr>
          <a:xfrm>
            <a:off x="3519000" y="2157840"/>
            <a:ext cx="1559880" cy="867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84" name="Google Shape;387;p26" descr=""/>
          <p:cNvPicPr/>
          <p:nvPr/>
        </p:nvPicPr>
        <p:blipFill>
          <a:blip r:embed="rId1"/>
          <a:stretch/>
        </p:blipFill>
        <p:spPr>
          <a:xfrm rot="4577400">
            <a:off x="277200" y="542880"/>
            <a:ext cx="900360" cy="1016640"/>
          </a:xfrm>
          <a:prstGeom prst="rect">
            <a:avLst/>
          </a:prstGeom>
          <a:ln w="0">
            <a:noFill/>
          </a:ln>
        </p:spPr>
      </p:pic>
      <p:sp>
        <p:nvSpPr>
          <p:cNvPr id="385" name="TextShape 6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E1FF219C-811D-4EBA-A32F-2FF11BF9F5C7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386" name="TextShape 7"/>
          <p:cNvSpPr txBox="1"/>
          <p:nvPr/>
        </p:nvSpPr>
        <p:spPr>
          <a:xfrm>
            <a:off x="903600" y="3667680"/>
            <a:ext cx="2615040" cy="68904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300" spc="-1" strike="noStrike">
                <a:solidFill>
                  <a:srgbClr val="1a1a1a"/>
                </a:solidFill>
                <a:latin typeface="Lato"/>
                <a:ea typeface="Lato"/>
              </a:rPr>
              <a:t>Improved nuclear potential advances models for heavy nuclei nucleosynthesis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CustomShape 8"/>
          <p:cNvSpPr/>
          <p:nvPr/>
        </p:nvSpPr>
        <p:spPr>
          <a:xfrm flipH="1">
            <a:off x="3518280" y="3025800"/>
            <a:ext cx="1559880" cy="9860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9525">
            <a:solidFill>
              <a:schemeClr val="dk2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TextShape 1"/>
          <p:cNvSpPr txBox="1"/>
          <p:nvPr/>
        </p:nvSpPr>
        <p:spPr>
          <a:xfrm>
            <a:off x="729360" y="864360"/>
            <a:ext cx="7020720" cy="104256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3600" spc="-1" strike="noStrike">
                <a:solidFill>
                  <a:srgbClr val="ffffff"/>
                </a:solidFill>
                <a:latin typeface="Raleway"/>
                <a:ea typeface="Raleway"/>
              </a:rPr>
              <a:t>Thank You!</a:t>
            </a:r>
            <a:endParaRPr b="0" lang="en-GB" sz="3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TextShape 2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2C3642E-CAAF-4247-9914-BFF5149323B9}" type="slidenum">
              <a:rPr b="0" lang="en" sz="1000" spc="-1" strike="noStrike">
                <a:solidFill>
                  <a:srgbClr val="ffffff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390" name="TextShape 3"/>
          <p:cNvSpPr txBox="1"/>
          <p:nvPr/>
        </p:nvSpPr>
        <p:spPr>
          <a:xfrm>
            <a:off x="1109160" y="1793160"/>
            <a:ext cx="5895360" cy="36691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Spokespersons: D. Dell’Aquila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4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, A. Di Pietro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, M. Freer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2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, N. Soić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Group: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4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D. Dell’Aquila,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A. Di Pietro,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2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M. Freer,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N. Soić,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5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M. Alcorta,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6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T. Davison,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J. Diklić,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P. Figuera,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I. Gašparić,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A. Horvat,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D. Jelavić Malenica,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2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T. Kokalova,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7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M. La Cognata,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I. Lihtar,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T. Mijatović,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8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M. Milin,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L. Palda,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R. G. Pizzone,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3,9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R. Sparta,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S. Szilner,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I. Tišma,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A. Tumino,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M. Uroić,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N. Vukman, </a:t>
            </a:r>
            <a:r>
              <a:rPr b="0" lang="en" sz="1300" spc="-1" strike="noStrike" baseline="30000">
                <a:solidFill>
                  <a:srgbClr val="e9edee"/>
                </a:solidFill>
                <a:latin typeface="Lato"/>
                <a:ea typeface="Lato"/>
              </a:rPr>
              <a:t>2</a:t>
            </a:r>
            <a:r>
              <a:rPr b="0" lang="en" sz="1300" spc="-1" strike="noStrike">
                <a:solidFill>
                  <a:srgbClr val="e9edee"/>
                </a:solidFill>
                <a:latin typeface="Lato"/>
                <a:ea typeface="Lato"/>
              </a:rPr>
              <a:t>C. Wheldon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Ruder Boskovic Institute, Zagreb, Croatia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2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University of Birmingham, UK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3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INFN-LNS, Catania, Italy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4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Universita degli Studi di Sassari, Italy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5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TRIUMF, Vancouver, Canada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6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University of Edinburgh, UK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7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INFN, Italy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8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University of Zagreb, Croatia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9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University of Catania, Italy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0" lang="en" sz="800" spc="-1" strike="noStrike" baseline="30000">
                <a:solidFill>
                  <a:srgbClr val="e9edee"/>
                </a:solidFill>
                <a:latin typeface="Lato"/>
                <a:ea typeface="Lato"/>
              </a:rPr>
              <a:t>10</a:t>
            </a:r>
            <a:r>
              <a:rPr b="0" lang="en" sz="800" spc="-1" strike="noStrike">
                <a:solidFill>
                  <a:srgbClr val="e9edee"/>
                </a:solidFill>
                <a:latin typeface="Lato"/>
                <a:ea typeface="Lato"/>
              </a:rPr>
              <a:t>KORE University, Italy</a:t>
            </a:r>
            <a:endParaRPr b="0" lang="en-GB" sz="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1199"/>
              </a:spcAft>
              <a:tabLst>
                <a:tab algn="l" pos="0"/>
              </a:tabLst>
            </a:pPr>
            <a:endParaRPr b="0" lang="en-GB" sz="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91" name="Google Shape;398;p27" descr=""/>
          <p:cNvPicPr/>
          <p:nvPr/>
        </p:nvPicPr>
        <p:blipFill>
          <a:blip r:embed="rId1"/>
          <a:stretch/>
        </p:blipFill>
        <p:spPr>
          <a:xfrm>
            <a:off x="7719480" y="3889800"/>
            <a:ext cx="968400" cy="968400"/>
          </a:xfrm>
          <a:prstGeom prst="rect">
            <a:avLst/>
          </a:prstGeom>
          <a:ln w="0">
            <a:noFill/>
          </a:ln>
        </p:spPr>
      </p:pic>
      <p:pic>
        <p:nvPicPr>
          <p:cNvPr id="392" name="Google Shape;399;p27" descr=""/>
          <p:cNvPicPr/>
          <p:nvPr/>
        </p:nvPicPr>
        <p:blipFill>
          <a:blip r:embed="rId2"/>
          <a:stretch/>
        </p:blipFill>
        <p:spPr>
          <a:xfrm>
            <a:off x="0" y="3782160"/>
            <a:ext cx="2256120" cy="1184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727920" y="54360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3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Experimental details (PRC 105, 044302 (2022))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81BFB7C-0010-4560-80EF-A9464B026FAD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pic>
        <p:nvPicPr>
          <p:cNvPr id="395" name="Google Shape;406;p28" descr=""/>
          <p:cNvPicPr/>
          <p:nvPr/>
        </p:nvPicPr>
        <p:blipFill>
          <a:blip r:embed="rId1"/>
          <a:srcRect l="4531" t="6611" r="41683" b="0"/>
          <a:stretch/>
        </p:blipFill>
        <p:spPr>
          <a:xfrm>
            <a:off x="727920" y="1238760"/>
            <a:ext cx="3352320" cy="3216240"/>
          </a:xfrm>
          <a:prstGeom prst="rect">
            <a:avLst/>
          </a:prstGeom>
          <a:ln w="0">
            <a:noFill/>
          </a:ln>
        </p:spPr>
      </p:pic>
      <p:pic>
        <p:nvPicPr>
          <p:cNvPr id="396" name="Google Shape;407;p28" descr=""/>
          <p:cNvPicPr/>
          <p:nvPr/>
        </p:nvPicPr>
        <p:blipFill>
          <a:blip r:embed="rId2"/>
          <a:srcRect l="0" t="0" r="2609" b="0"/>
          <a:stretch/>
        </p:blipFill>
        <p:spPr>
          <a:xfrm>
            <a:off x="5151240" y="1364400"/>
            <a:ext cx="3264840" cy="3216240"/>
          </a:xfrm>
          <a:prstGeom prst="rect">
            <a:avLst/>
          </a:prstGeom>
          <a:ln w="0">
            <a:noFill/>
          </a:ln>
        </p:spPr>
      </p:pic>
      <p:sp>
        <p:nvSpPr>
          <p:cNvPr id="397" name="CustomShape 3"/>
          <p:cNvSpPr/>
          <p:nvPr/>
        </p:nvSpPr>
        <p:spPr>
          <a:xfrm>
            <a:off x="123480" y="4299840"/>
            <a:ext cx="5169960" cy="100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15000"/>
              </a:lnSpc>
              <a:tabLst>
                <a:tab algn="l" pos="0"/>
              </a:tabLst>
            </a:pPr>
            <a:r>
              <a:rPr b="0" lang="en" sz="1300" spc="-1" strike="noStrike" baseline="30000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18</a:t>
            </a:r>
            <a:r>
              <a:rPr b="0" lang="en" sz="1300" spc="-1" strike="noStrike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O - 59.6 MeV/nucleon → </a:t>
            </a:r>
            <a:r>
              <a:rPr b="0" lang="en" sz="1300" spc="-1" strike="noStrike" baseline="30000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16</a:t>
            </a:r>
            <a:r>
              <a:rPr b="0" lang="en" sz="1300" spc="-1" strike="noStrike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C ~ 23.5 MeV/nucleon (purity ~90%, intensity ~1.5x10</a:t>
            </a:r>
            <a:r>
              <a:rPr b="0" lang="en" sz="1300" spc="-1" strike="noStrike" baseline="30000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4</a:t>
            </a:r>
            <a:r>
              <a:rPr b="0" lang="en" sz="1300" spc="-1" strike="noStrike">
                <a:solidFill>
                  <a:srgbClr val="595959"/>
                </a:solidFill>
                <a:highlight>
                  <a:srgbClr val="ffffff"/>
                </a:highlight>
                <a:latin typeface="Lato"/>
                <a:ea typeface="Lato"/>
              </a:rPr>
              <a:t> pps)</a:t>
            </a:r>
            <a:endParaRPr b="0" lang="en-GB" sz="13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tabLst>
                <a:tab algn="l" pos="0"/>
              </a:tabLst>
            </a:pPr>
            <a:endParaRPr b="0" lang="en-GB" sz="13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727920" y="46008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Introduction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TextShape 2"/>
          <p:cNvSpPr txBox="1"/>
          <p:nvPr/>
        </p:nvSpPr>
        <p:spPr>
          <a:xfrm>
            <a:off x="727920" y="1863720"/>
            <a:ext cx="3773880" cy="15534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marL="457200" indent="-310680">
              <a:lnSpc>
                <a:spcPct val="115000"/>
              </a:lnSpc>
              <a:buClr>
                <a:srgbClr val="666666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666666"/>
                </a:solidFill>
                <a:latin typeface="Lato"/>
                <a:ea typeface="Lato"/>
              </a:rPr>
              <a:t>Small number of degrees of freedom → “ab initio” models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666666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666666"/>
                </a:solidFill>
                <a:latin typeface="Lato"/>
                <a:ea typeface="Lato"/>
              </a:rPr>
              <a:t>Single-particle dynamics and nucleon correlations - both pronounced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666666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666666"/>
                </a:solidFill>
                <a:latin typeface="Lato"/>
                <a:ea typeface="Lato"/>
              </a:rPr>
              <a:t>Wide variety of nuclear structures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TextShape 3"/>
          <p:cNvSpPr txBox="1"/>
          <p:nvPr/>
        </p:nvSpPr>
        <p:spPr>
          <a:xfrm>
            <a:off x="4417920" y="1822680"/>
            <a:ext cx="3773880" cy="1379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 marL="457200" indent="-31104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Hoyle state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12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C(𝛼,𝛾)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16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O - subthreshold resonance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13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C(𝛼, n)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16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O  - source of neutrons in low mass AGB stars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104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 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22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Ne(𝛼, n)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25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Mg - source of neutrons in large mass AGB stars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TextShape 4"/>
          <p:cNvSpPr txBox="1"/>
          <p:nvPr/>
        </p:nvSpPr>
        <p:spPr>
          <a:xfrm>
            <a:off x="727920" y="1504440"/>
            <a:ext cx="3243960" cy="358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310" spc="-1" strike="noStrike">
                <a:solidFill>
                  <a:srgbClr val="595959"/>
                </a:solidFill>
                <a:latin typeface="Lato"/>
                <a:ea typeface="Lato"/>
              </a:rPr>
              <a:t>Study of nuclear structure in light nuclei</a:t>
            </a:r>
            <a:endParaRPr b="0" lang="en-GB" sz="1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TextShape 5"/>
          <p:cNvSpPr txBox="1"/>
          <p:nvPr/>
        </p:nvSpPr>
        <p:spPr>
          <a:xfrm>
            <a:off x="5467680" y="1504440"/>
            <a:ext cx="2949840" cy="3589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1" lang="en" sz="1310" spc="-1" strike="noStrike">
                <a:solidFill>
                  <a:srgbClr val="595959"/>
                </a:solidFill>
                <a:latin typeface="Lato"/>
                <a:ea typeface="Lato"/>
              </a:rPr>
              <a:t>Implications in nucleosynthesis</a:t>
            </a:r>
            <a:endParaRPr b="0" lang="en-GB" sz="131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CustomShape 6"/>
          <p:cNvSpPr/>
          <p:nvPr/>
        </p:nvSpPr>
        <p:spPr>
          <a:xfrm>
            <a:off x="3971880" y="1684080"/>
            <a:ext cx="14954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chemeClr val="dk2"/>
            </a:solidFill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46" name="Group 7"/>
          <p:cNvGrpSpPr/>
          <p:nvPr/>
        </p:nvGrpSpPr>
        <p:grpSpPr>
          <a:xfrm>
            <a:off x="536040" y="3568680"/>
            <a:ext cx="980640" cy="940680"/>
            <a:chOff x="536040" y="3568680"/>
            <a:chExt cx="980640" cy="940680"/>
          </a:xfrm>
        </p:grpSpPr>
        <p:sp>
          <p:nvSpPr>
            <p:cNvPr id="147" name="CustomShape 8"/>
            <p:cNvSpPr/>
            <p:nvPr/>
          </p:nvSpPr>
          <p:spPr>
            <a:xfrm>
              <a:off x="536040" y="3568680"/>
              <a:ext cx="980640" cy="94068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148" name="Group 9"/>
            <p:cNvGrpSpPr/>
            <p:nvPr/>
          </p:nvGrpSpPr>
          <p:grpSpPr>
            <a:xfrm>
              <a:off x="714600" y="3737520"/>
              <a:ext cx="623160" cy="603000"/>
              <a:chOff x="714600" y="3737520"/>
              <a:chExt cx="623160" cy="603000"/>
            </a:xfrm>
          </p:grpSpPr>
          <p:sp>
            <p:nvSpPr>
              <p:cNvPr id="149" name="CustomShape 10"/>
              <p:cNvSpPr/>
              <p:nvPr/>
            </p:nvSpPr>
            <p:spPr>
              <a:xfrm>
                <a:off x="714600" y="3737520"/>
                <a:ext cx="381240" cy="36684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0" name="CustomShape 11"/>
              <p:cNvSpPr/>
              <p:nvPr/>
            </p:nvSpPr>
            <p:spPr>
              <a:xfrm>
                <a:off x="956520" y="3737520"/>
                <a:ext cx="381240" cy="36684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1" name="CustomShape 12"/>
              <p:cNvSpPr/>
              <p:nvPr/>
            </p:nvSpPr>
            <p:spPr>
              <a:xfrm>
                <a:off x="956520" y="3973680"/>
                <a:ext cx="381240" cy="36684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152" name="CustomShape 13"/>
              <p:cNvSpPr/>
              <p:nvPr/>
            </p:nvSpPr>
            <p:spPr>
              <a:xfrm>
                <a:off x="714600" y="3973680"/>
                <a:ext cx="381240" cy="36684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153" name="Group 14"/>
          <p:cNvGrpSpPr/>
          <p:nvPr/>
        </p:nvGrpSpPr>
        <p:grpSpPr>
          <a:xfrm>
            <a:off x="7016760" y="3314520"/>
            <a:ext cx="1997280" cy="1449360"/>
            <a:chOff x="7016760" y="3314520"/>
            <a:chExt cx="1997280" cy="1449360"/>
          </a:xfrm>
        </p:grpSpPr>
        <p:grpSp>
          <p:nvGrpSpPr>
            <p:cNvPr id="154" name="Group 15"/>
            <p:cNvGrpSpPr/>
            <p:nvPr/>
          </p:nvGrpSpPr>
          <p:grpSpPr>
            <a:xfrm>
              <a:off x="7016760" y="3583440"/>
              <a:ext cx="1207440" cy="1180440"/>
              <a:chOff x="7016760" y="3583440"/>
              <a:chExt cx="1207440" cy="1180440"/>
            </a:xfrm>
          </p:grpSpPr>
          <p:sp>
            <p:nvSpPr>
              <p:cNvPr id="155" name="CustomShape 16"/>
              <p:cNvSpPr/>
              <p:nvPr/>
            </p:nvSpPr>
            <p:spPr>
              <a:xfrm rot="20611200">
                <a:off x="7129800" y="3702960"/>
                <a:ext cx="980640" cy="940680"/>
              </a:xfrm>
              <a:prstGeom prst="ellipse">
                <a:avLst/>
              </a:prstGeom>
              <a:solidFill>
                <a:srgbClr val="cfe2f3"/>
              </a:solidFill>
              <a:ln w="9525">
                <a:solidFill>
                  <a:srgbClr val="cccc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56" name="Group 17"/>
              <p:cNvGrpSpPr/>
              <p:nvPr/>
            </p:nvGrpSpPr>
            <p:grpSpPr>
              <a:xfrm>
                <a:off x="7236000" y="3795840"/>
                <a:ext cx="769320" cy="755280"/>
                <a:chOff x="7236000" y="3795840"/>
                <a:chExt cx="769320" cy="755280"/>
              </a:xfrm>
            </p:grpSpPr>
            <p:sp>
              <p:nvSpPr>
                <p:cNvPr id="157" name="CustomShape 18"/>
                <p:cNvSpPr/>
                <p:nvPr/>
              </p:nvSpPr>
              <p:spPr>
                <a:xfrm rot="20611200">
                  <a:off x="7279920" y="3911040"/>
                  <a:ext cx="381240" cy="36684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8" name="CustomShape 19"/>
                <p:cNvSpPr/>
                <p:nvPr/>
              </p:nvSpPr>
              <p:spPr>
                <a:xfrm rot="20611200">
                  <a:off x="7512120" y="3842280"/>
                  <a:ext cx="381240" cy="36684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59" name="CustomShape 20"/>
                <p:cNvSpPr/>
                <p:nvPr/>
              </p:nvSpPr>
              <p:spPr>
                <a:xfrm rot="20611200">
                  <a:off x="7579440" y="4068720"/>
                  <a:ext cx="381240" cy="36684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0" name="CustomShape 21"/>
                <p:cNvSpPr/>
                <p:nvPr/>
              </p:nvSpPr>
              <p:spPr>
                <a:xfrm rot="20611200">
                  <a:off x="7346880" y="4137480"/>
                  <a:ext cx="381240" cy="36684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161" name="Group 22"/>
            <p:cNvGrpSpPr/>
            <p:nvPr/>
          </p:nvGrpSpPr>
          <p:grpSpPr>
            <a:xfrm>
              <a:off x="7806600" y="3314520"/>
              <a:ext cx="1207440" cy="1180440"/>
              <a:chOff x="7806600" y="3314520"/>
              <a:chExt cx="1207440" cy="1180440"/>
            </a:xfrm>
          </p:grpSpPr>
          <p:sp>
            <p:nvSpPr>
              <p:cNvPr id="162" name="CustomShape 23"/>
              <p:cNvSpPr/>
              <p:nvPr/>
            </p:nvSpPr>
            <p:spPr>
              <a:xfrm rot="20611200">
                <a:off x="7919640" y="3434040"/>
                <a:ext cx="980640" cy="940680"/>
              </a:xfrm>
              <a:prstGeom prst="ellipse">
                <a:avLst/>
              </a:prstGeom>
              <a:solidFill>
                <a:srgbClr val="cfe2f3"/>
              </a:solidFill>
              <a:ln w="9525">
                <a:solidFill>
                  <a:srgbClr val="cccc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163" name="Group 24"/>
              <p:cNvGrpSpPr/>
              <p:nvPr/>
            </p:nvGrpSpPr>
            <p:grpSpPr>
              <a:xfrm>
                <a:off x="8025840" y="3526560"/>
                <a:ext cx="769320" cy="755640"/>
                <a:chOff x="8025840" y="3526560"/>
                <a:chExt cx="769320" cy="755640"/>
              </a:xfrm>
            </p:grpSpPr>
            <p:sp>
              <p:nvSpPr>
                <p:cNvPr id="164" name="CustomShape 25"/>
                <p:cNvSpPr/>
                <p:nvPr/>
              </p:nvSpPr>
              <p:spPr>
                <a:xfrm rot="20611200">
                  <a:off x="8069760" y="3641760"/>
                  <a:ext cx="381240" cy="36684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5" name="CustomShape 26"/>
                <p:cNvSpPr/>
                <p:nvPr/>
              </p:nvSpPr>
              <p:spPr>
                <a:xfrm rot="20611200">
                  <a:off x="8301960" y="3573000"/>
                  <a:ext cx="381240" cy="36684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6" name="CustomShape 27"/>
                <p:cNvSpPr/>
                <p:nvPr/>
              </p:nvSpPr>
              <p:spPr>
                <a:xfrm rot="20611200">
                  <a:off x="8369280" y="3799800"/>
                  <a:ext cx="381240" cy="36684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167" name="CustomShape 28"/>
                <p:cNvSpPr/>
                <p:nvPr/>
              </p:nvSpPr>
              <p:spPr>
                <a:xfrm rot="20611200">
                  <a:off x="8136720" y="3868560"/>
                  <a:ext cx="381240" cy="36684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</p:grpSp>
      <p:grpSp>
        <p:nvGrpSpPr>
          <p:cNvPr id="168" name="Group 29"/>
          <p:cNvGrpSpPr/>
          <p:nvPr/>
        </p:nvGrpSpPr>
        <p:grpSpPr>
          <a:xfrm>
            <a:off x="1795320" y="3447360"/>
            <a:ext cx="5041080" cy="1215720"/>
            <a:chOff x="1795320" y="3447360"/>
            <a:chExt cx="5041080" cy="1215720"/>
          </a:xfrm>
        </p:grpSpPr>
        <p:sp>
          <p:nvSpPr>
            <p:cNvPr id="169" name="CustomShape 30"/>
            <p:cNvSpPr/>
            <p:nvPr/>
          </p:nvSpPr>
          <p:spPr>
            <a:xfrm>
              <a:off x="1868400" y="4539960"/>
              <a:ext cx="857880" cy="8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0" name="CustomShape 31"/>
            <p:cNvSpPr/>
            <p:nvPr/>
          </p:nvSpPr>
          <p:spPr>
            <a:xfrm>
              <a:off x="3047040" y="3700440"/>
              <a:ext cx="855360" cy="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1" name="CustomShape 32"/>
            <p:cNvSpPr/>
            <p:nvPr/>
          </p:nvSpPr>
          <p:spPr>
            <a:xfrm>
              <a:off x="3047040" y="4049280"/>
              <a:ext cx="857160" cy="72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2" name="CustomShape 33"/>
            <p:cNvSpPr/>
            <p:nvPr/>
          </p:nvSpPr>
          <p:spPr>
            <a:xfrm>
              <a:off x="3090240" y="4548960"/>
              <a:ext cx="861480" cy="5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3" name="CustomShape 34"/>
            <p:cNvSpPr/>
            <p:nvPr/>
          </p:nvSpPr>
          <p:spPr>
            <a:xfrm>
              <a:off x="1868400" y="3879360"/>
              <a:ext cx="857880" cy="8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4" name="CustomShape 35"/>
            <p:cNvSpPr/>
            <p:nvPr/>
          </p:nvSpPr>
          <p:spPr>
            <a:xfrm>
              <a:off x="2725200" y="3887280"/>
              <a:ext cx="318600" cy="160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5" name="CustomShape 36"/>
            <p:cNvSpPr/>
            <p:nvPr/>
          </p:nvSpPr>
          <p:spPr>
            <a:xfrm>
              <a:off x="2715480" y="4549320"/>
              <a:ext cx="38016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6" name="CustomShape 37"/>
            <p:cNvSpPr/>
            <p:nvPr/>
          </p:nvSpPr>
          <p:spPr>
            <a:xfrm flipH="1" rot="10800000">
              <a:off x="2724840" y="3700800"/>
              <a:ext cx="321480" cy="18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77" name="CustomShape 38"/>
            <p:cNvSpPr/>
            <p:nvPr/>
          </p:nvSpPr>
          <p:spPr>
            <a:xfrm>
              <a:off x="1795320" y="4262760"/>
              <a:ext cx="619920" cy="36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1s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78" name="CustomShape 39"/>
            <p:cNvSpPr/>
            <p:nvPr/>
          </p:nvSpPr>
          <p:spPr>
            <a:xfrm>
              <a:off x="1795320" y="3617640"/>
              <a:ext cx="619920" cy="36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79" name="CustomShape 40"/>
            <p:cNvSpPr/>
            <p:nvPr/>
          </p:nvSpPr>
          <p:spPr>
            <a:xfrm>
              <a:off x="3807720" y="344736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1/2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80" name="CustomShape 41"/>
            <p:cNvSpPr/>
            <p:nvPr/>
          </p:nvSpPr>
          <p:spPr>
            <a:xfrm>
              <a:off x="3807720" y="378324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3/2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81" name="CustomShape 42"/>
            <p:cNvSpPr/>
            <p:nvPr/>
          </p:nvSpPr>
          <p:spPr>
            <a:xfrm>
              <a:off x="3807720" y="427320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1s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1/2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82" name="CustomShape 43"/>
            <p:cNvSpPr/>
            <p:nvPr/>
          </p:nvSpPr>
          <p:spPr>
            <a:xfrm>
              <a:off x="3299040" y="353880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3" name="CustomShape 44"/>
            <p:cNvSpPr/>
            <p:nvPr/>
          </p:nvSpPr>
          <p:spPr>
            <a:xfrm>
              <a:off x="3478680" y="354060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4" name="CustomShape 45"/>
            <p:cNvSpPr/>
            <p:nvPr/>
          </p:nvSpPr>
          <p:spPr>
            <a:xfrm>
              <a:off x="3134880" y="388692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5" name="CustomShape 46"/>
            <p:cNvSpPr/>
            <p:nvPr/>
          </p:nvSpPr>
          <p:spPr>
            <a:xfrm>
              <a:off x="3471120" y="388836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6" name="CustomShape 47"/>
            <p:cNvSpPr/>
            <p:nvPr/>
          </p:nvSpPr>
          <p:spPr>
            <a:xfrm>
              <a:off x="3642840" y="388836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7" name="CustomShape 48"/>
            <p:cNvSpPr/>
            <p:nvPr/>
          </p:nvSpPr>
          <p:spPr>
            <a:xfrm>
              <a:off x="3303000" y="436284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8" name="CustomShape 49"/>
            <p:cNvSpPr/>
            <p:nvPr/>
          </p:nvSpPr>
          <p:spPr>
            <a:xfrm>
              <a:off x="3303000" y="388728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89" name="CustomShape 50"/>
            <p:cNvSpPr/>
            <p:nvPr/>
          </p:nvSpPr>
          <p:spPr>
            <a:xfrm>
              <a:off x="3489120" y="4362840"/>
              <a:ext cx="151560" cy="160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0" name="CustomShape 51"/>
            <p:cNvSpPr/>
            <p:nvPr/>
          </p:nvSpPr>
          <p:spPr>
            <a:xfrm>
              <a:off x="4277160" y="4539960"/>
              <a:ext cx="857880" cy="8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1" name="CustomShape 52"/>
            <p:cNvSpPr/>
            <p:nvPr/>
          </p:nvSpPr>
          <p:spPr>
            <a:xfrm>
              <a:off x="5455800" y="3698640"/>
              <a:ext cx="860760" cy="4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2" name="CustomShape 53"/>
            <p:cNvSpPr/>
            <p:nvPr/>
          </p:nvSpPr>
          <p:spPr>
            <a:xfrm>
              <a:off x="5455800" y="4040280"/>
              <a:ext cx="857880" cy="8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3" name="CustomShape 54"/>
            <p:cNvSpPr/>
            <p:nvPr/>
          </p:nvSpPr>
          <p:spPr>
            <a:xfrm>
              <a:off x="5503320" y="4548600"/>
              <a:ext cx="853560" cy="6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4" name="CustomShape 55"/>
            <p:cNvSpPr/>
            <p:nvPr/>
          </p:nvSpPr>
          <p:spPr>
            <a:xfrm>
              <a:off x="4277160" y="3879360"/>
              <a:ext cx="857880" cy="86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5" name="CustomShape 56"/>
            <p:cNvSpPr/>
            <p:nvPr/>
          </p:nvSpPr>
          <p:spPr>
            <a:xfrm>
              <a:off x="5133960" y="3887280"/>
              <a:ext cx="320400" cy="1530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6" name="CustomShape 57"/>
            <p:cNvSpPr/>
            <p:nvPr/>
          </p:nvSpPr>
          <p:spPr>
            <a:xfrm>
              <a:off x="5098680" y="4548600"/>
              <a:ext cx="413280" cy="3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7" name="CustomShape 58"/>
            <p:cNvSpPr/>
            <p:nvPr/>
          </p:nvSpPr>
          <p:spPr>
            <a:xfrm flipH="1" rot="10800000">
              <a:off x="5133600" y="3700080"/>
              <a:ext cx="321480" cy="187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98" name="CustomShape 59"/>
            <p:cNvSpPr/>
            <p:nvPr/>
          </p:nvSpPr>
          <p:spPr>
            <a:xfrm>
              <a:off x="4204080" y="4262760"/>
              <a:ext cx="619920" cy="36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1s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199" name="CustomShape 60"/>
            <p:cNvSpPr/>
            <p:nvPr/>
          </p:nvSpPr>
          <p:spPr>
            <a:xfrm>
              <a:off x="4204080" y="3617640"/>
              <a:ext cx="619920" cy="365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200" name="CustomShape 61"/>
            <p:cNvSpPr/>
            <p:nvPr/>
          </p:nvSpPr>
          <p:spPr>
            <a:xfrm>
              <a:off x="6216480" y="344736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1/2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201" name="CustomShape 62"/>
            <p:cNvSpPr/>
            <p:nvPr/>
          </p:nvSpPr>
          <p:spPr>
            <a:xfrm>
              <a:off x="6216480" y="378324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1p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3/2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202" name="CustomShape 63"/>
            <p:cNvSpPr/>
            <p:nvPr/>
          </p:nvSpPr>
          <p:spPr>
            <a:xfrm>
              <a:off x="6216480" y="4273200"/>
              <a:ext cx="619920" cy="389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0" lang="en" sz="1200" spc="-1" strike="noStrike">
                  <a:solidFill>
                    <a:srgbClr val="000000"/>
                  </a:solidFill>
                  <a:latin typeface="Arial"/>
                  <a:ea typeface="Arial"/>
                </a:rPr>
                <a:t>1s</a:t>
              </a:r>
              <a:r>
                <a:rPr b="0" lang="en" sz="1200" spc="-1" strike="noStrike" baseline="-25000">
                  <a:solidFill>
                    <a:srgbClr val="000000"/>
                  </a:solidFill>
                  <a:latin typeface="Arial"/>
                  <a:ea typeface="Arial"/>
                </a:rPr>
                <a:t>1/2</a:t>
              </a:r>
              <a:endParaRPr b="0" lang="en-GB" sz="1200" spc="-1" strike="noStrike">
                <a:latin typeface="Arial"/>
              </a:endParaRPr>
            </a:p>
          </p:txBody>
        </p:sp>
        <p:sp>
          <p:nvSpPr>
            <p:cNvPr id="203" name="CustomShape 64"/>
            <p:cNvSpPr/>
            <p:nvPr/>
          </p:nvSpPr>
          <p:spPr>
            <a:xfrm>
              <a:off x="5716800" y="353772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4" name="CustomShape 65"/>
            <p:cNvSpPr/>
            <p:nvPr/>
          </p:nvSpPr>
          <p:spPr>
            <a:xfrm>
              <a:off x="5897880" y="354060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5" name="CustomShape 66"/>
            <p:cNvSpPr/>
            <p:nvPr/>
          </p:nvSpPr>
          <p:spPr>
            <a:xfrm>
              <a:off x="5543640" y="387936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6" name="CustomShape 67"/>
            <p:cNvSpPr/>
            <p:nvPr/>
          </p:nvSpPr>
          <p:spPr>
            <a:xfrm>
              <a:off x="5881680" y="387936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7" name="CustomShape 68"/>
            <p:cNvSpPr/>
            <p:nvPr/>
          </p:nvSpPr>
          <p:spPr>
            <a:xfrm>
              <a:off x="6049080" y="388332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8" name="CustomShape 69"/>
            <p:cNvSpPr/>
            <p:nvPr/>
          </p:nvSpPr>
          <p:spPr>
            <a:xfrm>
              <a:off x="5702760" y="438624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09" name="CustomShape 70"/>
            <p:cNvSpPr/>
            <p:nvPr/>
          </p:nvSpPr>
          <p:spPr>
            <a:xfrm>
              <a:off x="5711760" y="387936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10" name="CustomShape 71"/>
            <p:cNvSpPr/>
            <p:nvPr/>
          </p:nvSpPr>
          <p:spPr>
            <a:xfrm>
              <a:off x="5890680" y="4386240"/>
              <a:ext cx="151560" cy="160920"/>
            </a:xfrm>
            <a:prstGeom prst="ellipse">
              <a:avLst/>
            </a:prstGeom>
            <a:solidFill>
              <a:srgbClr val="ea9999">
                <a:alpha val="87000"/>
              </a:srgbClr>
            </a:solidFill>
            <a:ln w="9525">
              <a:solidFill>
                <a:srgbClr val="98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11" name="TextShape 72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00387F8E-67F1-42E5-A87E-D1F6D05856E9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2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extShape 1"/>
          <p:cNvSpPr txBox="1"/>
          <p:nvPr/>
        </p:nvSpPr>
        <p:spPr>
          <a:xfrm>
            <a:off x="1572840" y="577440"/>
            <a:ext cx="483912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3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Motivation and implications - </a:t>
            </a:r>
            <a:r>
              <a:rPr b="1" lang="en" sz="2600" spc="-1" strike="noStrike" baseline="30000">
                <a:solidFill>
                  <a:srgbClr val="1a1a1a"/>
                </a:solidFill>
                <a:latin typeface="Raleway"/>
                <a:ea typeface="Raleway"/>
              </a:rPr>
              <a:t>16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C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13" name="Google Shape;172;p15" descr=""/>
          <p:cNvPicPr/>
          <p:nvPr/>
        </p:nvPicPr>
        <p:blipFill>
          <a:blip r:embed="rId1"/>
          <a:stretch/>
        </p:blipFill>
        <p:spPr>
          <a:xfrm>
            <a:off x="826920" y="524160"/>
            <a:ext cx="641160" cy="641160"/>
          </a:xfrm>
          <a:prstGeom prst="rect">
            <a:avLst/>
          </a:prstGeom>
          <a:ln w="0">
            <a:noFill/>
          </a:ln>
        </p:spPr>
      </p:pic>
      <p:pic>
        <p:nvPicPr>
          <p:cNvPr id="214" name="Google Shape;173;p15" descr=""/>
          <p:cNvPicPr/>
          <p:nvPr/>
        </p:nvPicPr>
        <p:blipFill>
          <a:blip r:embed="rId2"/>
          <a:srcRect l="3780" t="0" r="0" b="0"/>
          <a:stretch/>
        </p:blipFill>
        <p:spPr>
          <a:xfrm>
            <a:off x="342000" y="1553760"/>
            <a:ext cx="4314960" cy="2804040"/>
          </a:xfrm>
          <a:prstGeom prst="rect">
            <a:avLst/>
          </a:prstGeom>
          <a:ln w="0">
            <a:noFill/>
          </a:ln>
        </p:spPr>
      </p:pic>
      <p:sp>
        <p:nvSpPr>
          <p:cNvPr id="215" name="CustomShape 2"/>
          <p:cNvSpPr/>
          <p:nvPr/>
        </p:nvSpPr>
        <p:spPr>
          <a:xfrm>
            <a:off x="342000" y="4413960"/>
            <a:ext cx="431532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99999"/>
                </a:solidFill>
                <a:latin typeface="Lato"/>
                <a:ea typeface="Lato"/>
              </a:rPr>
              <a:t>[T. Baba and M. Kimura, Phys. Rev. C 97 (2018) 054315.]</a:t>
            </a:r>
            <a:endParaRPr b="0" lang="en-GB" sz="1100" spc="-1" strike="noStrike">
              <a:latin typeface="Arial"/>
            </a:endParaRPr>
          </a:p>
        </p:txBody>
      </p:sp>
      <p:grpSp>
        <p:nvGrpSpPr>
          <p:cNvPr id="216" name="Group 3"/>
          <p:cNvGrpSpPr/>
          <p:nvPr/>
        </p:nvGrpSpPr>
        <p:grpSpPr>
          <a:xfrm>
            <a:off x="5836680" y="1362960"/>
            <a:ext cx="2088000" cy="1775160"/>
            <a:chOff x="5836680" y="1362960"/>
            <a:chExt cx="2088000" cy="1775160"/>
          </a:xfrm>
        </p:grpSpPr>
        <p:sp>
          <p:nvSpPr>
            <p:cNvPr id="217" name="CustomShape 4"/>
            <p:cNvSpPr/>
            <p:nvPr/>
          </p:nvSpPr>
          <p:spPr>
            <a:xfrm>
              <a:off x="5836680" y="1362960"/>
              <a:ext cx="2088000" cy="1775160"/>
            </a:xfrm>
            <a:prstGeom prst="ellipse">
              <a:avLst/>
            </a:prstGeom>
            <a:solidFill>
              <a:srgbClr val="e7cff3">
                <a:alpha val="42000"/>
              </a:srgbClr>
            </a:solidFill>
            <a:ln w="9525">
              <a:solidFill>
                <a:srgbClr val="d9d9d9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18" name="Group 5"/>
            <p:cNvGrpSpPr/>
            <p:nvPr/>
          </p:nvGrpSpPr>
          <p:grpSpPr>
            <a:xfrm>
              <a:off x="6785280" y="2046600"/>
              <a:ext cx="681480" cy="666720"/>
              <a:chOff x="6785280" y="2046600"/>
              <a:chExt cx="681480" cy="666720"/>
            </a:xfrm>
          </p:grpSpPr>
          <p:sp>
            <p:nvSpPr>
              <p:cNvPr id="219" name="CustomShape 6"/>
              <p:cNvSpPr/>
              <p:nvPr/>
            </p:nvSpPr>
            <p:spPr>
              <a:xfrm>
                <a:off x="6785280" y="2046600"/>
                <a:ext cx="681480" cy="666720"/>
              </a:xfrm>
              <a:prstGeom prst="ellipse">
                <a:avLst/>
              </a:prstGeom>
              <a:solidFill>
                <a:srgbClr val="cfe2f3"/>
              </a:solidFill>
              <a:ln w="9525">
                <a:solidFill>
                  <a:srgbClr val="cccc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20" name="Group 7"/>
              <p:cNvGrpSpPr/>
              <p:nvPr/>
            </p:nvGrpSpPr>
            <p:grpSpPr>
              <a:xfrm>
                <a:off x="6909480" y="2166120"/>
                <a:ext cx="433440" cy="427320"/>
                <a:chOff x="6909480" y="2166120"/>
                <a:chExt cx="433440" cy="427320"/>
              </a:xfrm>
            </p:grpSpPr>
            <p:sp>
              <p:nvSpPr>
                <p:cNvPr id="221" name="CustomShape 8"/>
                <p:cNvSpPr/>
                <p:nvPr/>
              </p:nvSpPr>
              <p:spPr>
                <a:xfrm>
                  <a:off x="6909480" y="216612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2" name="CustomShape 9"/>
                <p:cNvSpPr/>
                <p:nvPr/>
              </p:nvSpPr>
              <p:spPr>
                <a:xfrm>
                  <a:off x="7077960" y="216612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3" name="CustomShape 10"/>
                <p:cNvSpPr/>
                <p:nvPr/>
              </p:nvSpPr>
              <p:spPr>
                <a:xfrm>
                  <a:off x="7077960" y="233352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4" name="CustomShape 11"/>
                <p:cNvSpPr/>
                <p:nvPr/>
              </p:nvSpPr>
              <p:spPr>
                <a:xfrm>
                  <a:off x="6909480" y="233352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225" name="Group 12"/>
            <p:cNvGrpSpPr/>
            <p:nvPr/>
          </p:nvGrpSpPr>
          <p:grpSpPr>
            <a:xfrm>
              <a:off x="6467760" y="1551600"/>
              <a:ext cx="681480" cy="666720"/>
              <a:chOff x="6467760" y="1551600"/>
              <a:chExt cx="681480" cy="666720"/>
            </a:xfrm>
          </p:grpSpPr>
          <p:sp>
            <p:nvSpPr>
              <p:cNvPr id="226" name="CustomShape 13"/>
              <p:cNvSpPr/>
              <p:nvPr/>
            </p:nvSpPr>
            <p:spPr>
              <a:xfrm>
                <a:off x="6467760" y="1551600"/>
                <a:ext cx="681480" cy="666720"/>
              </a:xfrm>
              <a:prstGeom prst="ellipse">
                <a:avLst/>
              </a:prstGeom>
              <a:solidFill>
                <a:srgbClr val="cfe2f3"/>
              </a:solidFill>
              <a:ln w="9525">
                <a:solidFill>
                  <a:srgbClr val="cccc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27" name="Group 14"/>
              <p:cNvGrpSpPr/>
              <p:nvPr/>
            </p:nvGrpSpPr>
            <p:grpSpPr>
              <a:xfrm>
                <a:off x="6591960" y="1671480"/>
                <a:ext cx="433440" cy="427320"/>
                <a:chOff x="6591960" y="1671480"/>
                <a:chExt cx="433440" cy="427320"/>
              </a:xfrm>
            </p:grpSpPr>
            <p:sp>
              <p:nvSpPr>
                <p:cNvPr id="228" name="CustomShape 15"/>
                <p:cNvSpPr/>
                <p:nvPr/>
              </p:nvSpPr>
              <p:spPr>
                <a:xfrm>
                  <a:off x="6591960" y="167148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29" name="CustomShape 16"/>
                <p:cNvSpPr/>
                <p:nvPr/>
              </p:nvSpPr>
              <p:spPr>
                <a:xfrm>
                  <a:off x="6760440" y="167148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0" name="CustomShape 17"/>
                <p:cNvSpPr/>
                <p:nvPr/>
              </p:nvSpPr>
              <p:spPr>
                <a:xfrm>
                  <a:off x="6760440" y="183888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1" name="CustomShape 18"/>
                <p:cNvSpPr/>
                <p:nvPr/>
              </p:nvSpPr>
              <p:spPr>
                <a:xfrm>
                  <a:off x="6591960" y="183888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grpSp>
          <p:nvGrpSpPr>
            <p:cNvPr id="232" name="Group 19"/>
            <p:cNvGrpSpPr/>
            <p:nvPr/>
          </p:nvGrpSpPr>
          <p:grpSpPr>
            <a:xfrm>
              <a:off x="6164280" y="2084760"/>
              <a:ext cx="681480" cy="666720"/>
              <a:chOff x="6164280" y="2084760"/>
              <a:chExt cx="681480" cy="666720"/>
            </a:xfrm>
          </p:grpSpPr>
          <p:sp>
            <p:nvSpPr>
              <p:cNvPr id="233" name="CustomShape 20"/>
              <p:cNvSpPr/>
              <p:nvPr/>
            </p:nvSpPr>
            <p:spPr>
              <a:xfrm>
                <a:off x="6164280" y="2084760"/>
                <a:ext cx="681480" cy="666720"/>
              </a:xfrm>
              <a:prstGeom prst="ellipse">
                <a:avLst/>
              </a:prstGeom>
              <a:solidFill>
                <a:srgbClr val="cfe2f3"/>
              </a:solidFill>
              <a:ln w="9525">
                <a:solidFill>
                  <a:srgbClr val="cccccc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grpSp>
            <p:nvGrpSpPr>
              <p:cNvPr id="234" name="Group 21"/>
              <p:cNvGrpSpPr/>
              <p:nvPr/>
            </p:nvGrpSpPr>
            <p:grpSpPr>
              <a:xfrm>
                <a:off x="6288120" y="2204640"/>
                <a:ext cx="433440" cy="427320"/>
                <a:chOff x="6288120" y="2204640"/>
                <a:chExt cx="433440" cy="427320"/>
              </a:xfrm>
            </p:grpSpPr>
            <p:sp>
              <p:nvSpPr>
                <p:cNvPr id="235" name="CustomShape 22"/>
                <p:cNvSpPr/>
                <p:nvPr/>
              </p:nvSpPr>
              <p:spPr>
                <a:xfrm>
                  <a:off x="6288120" y="220464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6" name="CustomShape 23"/>
                <p:cNvSpPr/>
                <p:nvPr/>
              </p:nvSpPr>
              <p:spPr>
                <a:xfrm>
                  <a:off x="6456600" y="220464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7" name="CustomShape 24"/>
                <p:cNvSpPr/>
                <p:nvPr/>
              </p:nvSpPr>
              <p:spPr>
                <a:xfrm>
                  <a:off x="6456600" y="2372040"/>
                  <a:ext cx="264960" cy="259920"/>
                </a:xfrm>
                <a:prstGeom prst="ellipse">
                  <a:avLst/>
                </a:prstGeom>
                <a:solidFill>
                  <a:srgbClr val="ea9999">
                    <a:alpha val="87000"/>
                  </a:srgbClr>
                </a:solidFill>
                <a:ln w="9525">
                  <a:solidFill>
                    <a:srgbClr val="98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238" name="CustomShape 25"/>
                <p:cNvSpPr/>
                <p:nvPr/>
              </p:nvSpPr>
              <p:spPr>
                <a:xfrm>
                  <a:off x="6288120" y="2372040"/>
                  <a:ext cx="264960" cy="259920"/>
                </a:xfrm>
                <a:prstGeom prst="ellipse">
                  <a:avLst/>
                </a:prstGeom>
                <a:solidFill>
                  <a:srgbClr val="3c78d8">
                    <a:alpha val="89000"/>
                  </a:srgbClr>
                </a:solidFill>
                <a:ln w="9525">
                  <a:solidFill>
                    <a:srgbClr val="3c78d8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</p:grpSp>
        <p:sp>
          <p:nvSpPr>
            <p:cNvPr id="239" name="CustomShape 26"/>
            <p:cNvSpPr/>
            <p:nvPr/>
          </p:nvSpPr>
          <p:spPr>
            <a:xfrm>
              <a:off x="6115680" y="1824480"/>
              <a:ext cx="264960" cy="259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0" name="CustomShape 27"/>
            <p:cNvSpPr/>
            <p:nvPr/>
          </p:nvSpPr>
          <p:spPr>
            <a:xfrm>
              <a:off x="7149600" y="1603080"/>
              <a:ext cx="264960" cy="259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1" name="CustomShape 28"/>
            <p:cNvSpPr/>
            <p:nvPr/>
          </p:nvSpPr>
          <p:spPr>
            <a:xfrm>
              <a:off x="6748200" y="2697840"/>
              <a:ext cx="264960" cy="259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42" name="CustomShape 29"/>
            <p:cNvSpPr/>
            <p:nvPr/>
          </p:nvSpPr>
          <p:spPr>
            <a:xfrm>
              <a:off x="7388640" y="2568600"/>
              <a:ext cx="264960" cy="259920"/>
            </a:xfrm>
            <a:prstGeom prst="ellipse">
              <a:avLst/>
            </a:prstGeom>
            <a:solidFill>
              <a:srgbClr val="3c78d8">
                <a:alpha val="89000"/>
              </a:srgbClr>
            </a:solidFill>
            <a:ln w="9525">
              <a:solidFill>
                <a:srgbClr val="3c78d8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243" name="CustomShape 30"/>
          <p:cNvSpPr/>
          <p:nvPr/>
        </p:nvSpPr>
        <p:spPr>
          <a:xfrm>
            <a:off x="4835160" y="3287880"/>
            <a:ext cx="4090320" cy="1125720"/>
          </a:xfrm>
          <a:prstGeom prst="ellipse">
            <a:avLst/>
          </a:prstGeom>
          <a:solidFill>
            <a:srgbClr val="e7cff3">
              <a:alpha val="42000"/>
            </a:srgbClr>
          </a:solidFill>
          <a:ln w="9525">
            <a:solidFill>
              <a:srgbClr val="d9d9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grpSp>
        <p:nvGrpSpPr>
          <p:cNvPr id="244" name="Group 31"/>
          <p:cNvGrpSpPr/>
          <p:nvPr/>
        </p:nvGrpSpPr>
        <p:grpSpPr>
          <a:xfrm>
            <a:off x="5339520" y="3389400"/>
            <a:ext cx="933120" cy="922680"/>
            <a:chOff x="5339520" y="3389400"/>
            <a:chExt cx="933120" cy="922680"/>
          </a:xfrm>
        </p:grpSpPr>
        <p:sp>
          <p:nvSpPr>
            <p:cNvPr id="245" name="CustomShape 32"/>
            <p:cNvSpPr/>
            <p:nvPr/>
          </p:nvSpPr>
          <p:spPr>
            <a:xfrm>
              <a:off x="5339520" y="3389400"/>
              <a:ext cx="933120" cy="92268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46" name="Group 33"/>
            <p:cNvGrpSpPr/>
            <p:nvPr/>
          </p:nvGrpSpPr>
          <p:grpSpPr>
            <a:xfrm>
              <a:off x="5509440" y="3554640"/>
              <a:ext cx="592920" cy="591840"/>
              <a:chOff x="5509440" y="3554640"/>
              <a:chExt cx="592920" cy="591840"/>
            </a:xfrm>
          </p:grpSpPr>
          <p:sp>
            <p:nvSpPr>
              <p:cNvPr id="247" name="CustomShape 34"/>
              <p:cNvSpPr/>
              <p:nvPr/>
            </p:nvSpPr>
            <p:spPr>
              <a:xfrm>
                <a:off x="5509440" y="355464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8" name="CustomShape 35"/>
              <p:cNvSpPr/>
              <p:nvPr/>
            </p:nvSpPr>
            <p:spPr>
              <a:xfrm>
                <a:off x="5739840" y="355464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49" name="CustomShape 36"/>
              <p:cNvSpPr/>
              <p:nvPr/>
            </p:nvSpPr>
            <p:spPr>
              <a:xfrm>
                <a:off x="5739840" y="378648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0" name="CustomShape 37"/>
              <p:cNvSpPr/>
              <p:nvPr/>
            </p:nvSpPr>
            <p:spPr>
              <a:xfrm>
                <a:off x="5509440" y="378648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51" name="Group 38"/>
          <p:cNvGrpSpPr/>
          <p:nvPr/>
        </p:nvGrpSpPr>
        <p:grpSpPr>
          <a:xfrm>
            <a:off x="6420240" y="3389400"/>
            <a:ext cx="933120" cy="922680"/>
            <a:chOff x="6420240" y="3389400"/>
            <a:chExt cx="933120" cy="922680"/>
          </a:xfrm>
        </p:grpSpPr>
        <p:sp>
          <p:nvSpPr>
            <p:cNvPr id="252" name="CustomShape 39"/>
            <p:cNvSpPr/>
            <p:nvPr/>
          </p:nvSpPr>
          <p:spPr>
            <a:xfrm>
              <a:off x="6420240" y="3389400"/>
              <a:ext cx="933120" cy="92268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53" name="Group 40"/>
            <p:cNvGrpSpPr/>
            <p:nvPr/>
          </p:nvGrpSpPr>
          <p:grpSpPr>
            <a:xfrm>
              <a:off x="6590160" y="3554640"/>
              <a:ext cx="592920" cy="591840"/>
              <a:chOff x="6590160" y="3554640"/>
              <a:chExt cx="592920" cy="591840"/>
            </a:xfrm>
          </p:grpSpPr>
          <p:sp>
            <p:nvSpPr>
              <p:cNvPr id="254" name="CustomShape 41"/>
              <p:cNvSpPr/>
              <p:nvPr/>
            </p:nvSpPr>
            <p:spPr>
              <a:xfrm>
                <a:off x="6590160" y="355464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5" name="CustomShape 42"/>
              <p:cNvSpPr/>
              <p:nvPr/>
            </p:nvSpPr>
            <p:spPr>
              <a:xfrm>
                <a:off x="6820560" y="355464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6" name="CustomShape 43"/>
              <p:cNvSpPr/>
              <p:nvPr/>
            </p:nvSpPr>
            <p:spPr>
              <a:xfrm>
                <a:off x="6820560" y="378648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57" name="CustomShape 44"/>
              <p:cNvSpPr/>
              <p:nvPr/>
            </p:nvSpPr>
            <p:spPr>
              <a:xfrm>
                <a:off x="6590160" y="378648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258" name="Group 45"/>
          <p:cNvGrpSpPr/>
          <p:nvPr/>
        </p:nvGrpSpPr>
        <p:grpSpPr>
          <a:xfrm>
            <a:off x="7594560" y="3389400"/>
            <a:ext cx="933120" cy="922680"/>
            <a:chOff x="7594560" y="3389400"/>
            <a:chExt cx="933120" cy="922680"/>
          </a:xfrm>
        </p:grpSpPr>
        <p:sp>
          <p:nvSpPr>
            <p:cNvPr id="259" name="CustomShape 46"/>
            <p:cNvSpPr/>
            <p:nvPr/>
          </p:nvSpPr>
          <p:spPr>
            <a:xfrm>
              <a:off x="7594560" y="3389400"/>
              <a:ext cx="933120" cy="92268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cccccc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60" name="Group 47"/>
            <p:cNvGrpSpPr/>
            <p:nvPr/>
          </p:nvGrpSpPr>
          <p:grpSpPr>
            <a:xfrm>
              <a:off x="7764480" y="3554640"/>
              <a:ext cx="592920" cy="591840"/>
              <a:chOff x="7764480" y="3554640"/>
              <a:chExt cx="592920" cy="591840"/>
            </a:xfrm>
          </p:grpSpPr>
          <p:sp>
            <p:nvSpPr>
              <p:cNvPr id="261" name="CustomShape 48"/>
              <p:cNvSpPr/>
              <p:nvPr/>
            </p:nvSpPr>
            <p:spPr>
              <a:xfrm>
                <a:off x="7764480" y="355464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2" name="CustomShape 49"/>
              <p:cNvSpPr/>
              <p:nvPr/>
            </p:nvSpPr>
            <p:spPr>
              <a:xfrm>
                <a:off x="7994880" y="355464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3" name="CustomShape 50"/>
              <p:cNvSpPr/>
              <p:nvPr/>
            </p:nvSpPr>
            <p:spPr>
              <a:xfrm>
                <a:off x="7994880" y="3786480"/>
                <a:ext cx="362520" cy="360000"/>
              </a:xfrm>
              <a:prstGeom prst="ellipse">
                <a:avLst/>
              </a:prstGeom>
              <a:solidFill>
                <a:srgbClr val="ea9999">
                  <a:alpha val="87000"/>
                </a:srgbClr>
              </a:solidFill>
              <a:ln w="9525">
                <a:solidFill>
                  <a:srgbClr val="98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64" name="CustomShape 51"/>
              <p:cNvSpPr/>
              <p:nvPr/>
            </p:nvSpPr>
            <p:spPr>
              <a:xfrm>
                <a:off x="7764480" y="3786480"/>
                <a:ext cx="362520" cy="360000"/>
              </a:xfrm>
              <a:prstGeom prst="ellipse">
                <a:avLst/>
              </a:prstGeom>
              <a:solidFill>
                <a:srgbClr val="3c78d8">
                  <a:alpha val="89000"/>
                </a:srgbClr>
              </a:solidFill>
              <a:ln w="9525">
                <a:solidFill>
                  <a:srgbClr val="3c78d8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sp>
        <p:nvSpPr>
          <p:cNvPr id="265" name="CustomShape 52"/>
          <p:cNvSpPr/>
          <p:nvPr/>
        </p:nvSpPr>
        <p:spPr>
          <a:xfrm>
            <a:off x="6184800" y="3332880"/>
            <a:ext cx="362520" cy="360000"/>
          </a:xfrm>
          <a:prstGeom prst="ellipse">
            <a:avLst/>
          </a:prstGeom>
          <a:solidFill>
            <a:srgbClr val="3c78d8">
              <a:alpha val="89000"/>
            </a:srgbClr>
          </a:solidFill>
          <a:ln w="9525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53"/>
          <p:cNvSpPr/>
          <p:nvPr/>
        </p:nvSpPr>
        <p:spPr>
          <a:xfrm>
            <a:off x="7293240" y="3952440"/>
            <a:ext cx="362520" cy="360000"/>
          </a:xfrm>
          <a:prstGeom prst="ellipse">
            <a:avLst/>
          </a:prstGeom>
          <a:solidFill>
            <a:srgbClr val="3c78d8">
              <a:alpha val="89000"/>
            </a:srgbClr>
          </a:solidFill>
          <a:ln w="9525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CustomShape 54"/>
          <p:cNvSpPr/>
          <p:nvPr/>
        </p:nvSpPr>
        <p:spPr>
          <a:xfrm>
            <a:off x="6184800" y="3952440"/>
            <a:ext cx="362520" cy="360000"/>
          </a:xfrm>
          <a:prstGeom prst="ellipse">
            <a:avLst/>
          </a:prstGeom>
          <a:solidFill>
            <a:srgbClr val="3c78d8">
              <a:alpha val="89000"/>
            </a:srgbClr>
          </a:solidFill>
          <a:ln w="9525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CustomShape 55"/>
          <p:cNvSpPr/>
          <p:nvPr/>
        </p:nvSpPr>
        <p:spPr>
          <a:xfrm>
            <a:off x="7293240" y="3332880"/>
            <a:ext cx="362520" cy="360000"/>
          </a:xfrm>
          <a:prstGeom prst="ellipse">
            <a:avLst/>
          </a:prstGeom>
          <a:solidFill>
            <a:srgbClr val="3c78d8">
              <a:alpha val="89000"/>
            </a:srgbClr>
          </a:solidFill>
          <a:ln w="9525">
            <a:solidFill>
              <a:srgbClr val="3c78d8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TextShape 56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86BA936-3C92-48C2-B31C-86E5B7537259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sp>
        <p:nvSpPr>
          <p:cNvPr id="270" name="CustomShape 57"/>
          <p:cNvSpPr/>
          <p:nvPr/>
        </p:nvSpPr>
        <p:spPr>
          <a:xfrm>
            <a:off x="826920" y="1248480"/>
            <a:ext cx="3708000" cy="39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400" spc="-1" strike="noStrike">
                <a:solidFill>
                  <a:srgbClr val="000000"/>
                </a:solidFill>
                <a:latin typeface="Lato"/>
                <a:ea typeface="Lato"/>
              </a:rPr>
              <a:t>List of states predicted by AMD theory</a:t>
            </a:r>
            <a:endParaRPr b="0" lang="en-GB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extShape 1"/>
          <p:cNvSpPr txBox="1"/>
          <p:nvPr/>
        </p:nvSpPr>
        <p:spPr>
          <a:xfrm>
            <a:off x="1572840" y="577440"/>
            <a:ext cx="483912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3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Motivation and implications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2" name="Google Shape;235;p16" descr=""/>
          <p:cNvPicPr/>
          <p:nvPr/>
        </p:nvPicPr>
        <p:blipFill>
          <a:blip r:embed="rId1"/>
          <a:stretch/>
        </p:blipFill>
        <p:spPr>
          <a:xfrm>
            <a:off x="826920" y="524160"/>
            <a:ext cx="641160" cy="641160"/>
          </a:xfrm>
          <a:prstGeom prst="rect">
            <a:avLst/>
          </a:prstGeom>
          <a:ln w="0">
            <a:noFill/>
          </a:ln>
        </p:spPr>
      </p:pic>
      <p:pic>
        <p:nvPicPr>
          <p:cNvPr id="273" name="Google Shape;236;p16" descr=""/>
          <p:cNvPicPr/>
          <p:nvPr/>
        </p:nvPicPr>
        <p:blipFill>
          <a:blip r:embed="rId2"/>
          <a:stretch/>
        </p:blipFill>
        <p:spPr>
          <a:xfrm>
            <a:off x="1572840" y="1221840"/>
            <a:ext cx="5221440" cy="3475440"/>
          </a:xfrm>
          <a:prstGeom prst="rect">
            <a:avLst/>
          </a:prstGeom>
          <a:ln w="0">
            <a:noFill/>
          </a:ln>
        </p:spPr>
      </p:pic>
      <p:sp>
        <p:nvSpPr>
          <p:cNvPr id="274" name="CustomShape 2"/>
          <p:cNvSpPr/>
          <p:nvPr/>
        </p:nvSpPr>
        <p:spPr>
          <a:xfrm>
            <a:off x="4405320" y="4492440"/>
            <a:ext cx="238932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99999"/>
                </a:solidFill>
                <a:latin typeface="Lato"/>
                <a:ea typeface="Lato"/>
              </a:rPr>
              <a:t>[Figure from Frank Timmes]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75" name="TextShape 3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F96DC076-889F-45D3-B44A-DDD1BD805380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43;p17" descr=""/>
          <p:cNvPicPr/>
          <p:nvPr/>
        </p:nvPicPr>
        <p:blipFill>
          <a:blip r:embed="rId1"/>
          <a:srcRect l="18065" t="6642" r="7514" b="18759"/>
          <a:stretch/>
        </p:blipFill>
        <p:spPr>
          <a:xfrm rot="20139000">
            <a:off x="293400" y="615600"/>
            <a:ext cx="510120" cy="581760"/>
          </a:xfrm>
          <a:prstGeom prst="rect">
            <a:avLst/>
          </a:prstGeom>
          <a:ln w="0">
            <a:noFill/>
          </a:ln>
        </p:spPr>
      </p:pic>
      <p:sp>
        <p:nvSpPr>
          <p:cNvPr id="277" name="TextShape 1"/>
          <p:cNvSpPr txBox="1"/>
          <p:nvPr/>
        </p:nvSpPr>
        <p:spPr>
          <a:xfrm>
            <a:off x="802440" y="414720"/>
            <a:ext cx="7688160" cy="74052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61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Studying the structure of </a:t>
            </a:r>
            <a:r>
              <a:rPr b="1" lang="en" sz="2600" spc="-1" strike="noStrike" baseline="30000">
                <a:solidFill>
                  <a:srgbClr val="1a1a1a"/>
                </a:solidFill>
                <a:latin typeface="Raleway"/>
                <a:ea typeface="Raleway"/>
              </a:rPr>
              <a:t>16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C</a:t>
            </a:r>
            <a:br/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- Clustering &amp; Nuclear molecules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78" name="Google Shape;245;p17" descr=""/>
          <p:cNvPicPr/>
          <p:nvPr/>
        </p:nvPicPr>
        <p:blipFill>
          <a:blip r:embed="rId2"/>
          <a:stretch/>
        </p:blipFill>
        <p:spPr>
          <a:xfrm>
            <a:off x="727920" y="1410480"/>
            <a:ext cx="2999160" cy="2868480"/>
          </a:xfrm>
          <a:prstGeom prst="rect">
            <a:avLst/>
          </a:prstGeom>
          <a:ln w="0">
            <a:noFill/>
          </a:ln>
        </p:spPr>
      </p:pic>
      <p:sp>
        <p:nvSpPr>
          <p:cNvPr id="279" name="CustomShape 2"/>
          <p:cNvSpPr/>
          <p:nvPr/>
        </p:nvSpPr>
        <p:spPr>
          <a:xfrm>
            <a:off x="821880" y="4203360"/>
            <a:ext cx="281052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99999"/>
                </a:solidFill>
                <a:latin typeface="Lato"/>
                <a:ea typeface="Lato"/>
              </a:rPr>
              <a:t>[Adapted from K. Ikeda, N. Tagikawa, H. Horiuchi, Prog. Theor. Phys. 464 (Suppl.) (1968).]</a:t>
            </a:r>
            <a:endParaRPr b="0" lang="en-GB" sz="110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5184360" y="4203360"/>
            <a:ext cx="2810520" cy="68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99999"/>
                </a:solidFill>
                <a:latin typeface="Lato"/>
                <a:ea typeface="Lato"/>
              </a:rPr>
              <a:t>[Wijeratne, Kosala. (2018). Conducting Polymer Electrodes for Thermogalvanic Cells. 10.3384/diss.diva-152888.]</a:t>
            </a:r>
            <a:endParaRPr b="0" lang="en-GB" sz="1100" spc="-1" strike="noStrike">
              <a:latin typeface="Arial"/>
            </a:endParaRPr>
          </a:p>
        </p:txBody>
      </p:sp>
      <p:pic>
        <p:nvPicPr>
          <p:cNvPr id="281" name="Google Shape;248;p17" descr=""/>
          <p:cNvPicPr/>
          <p:nvPr/>
        </p:nvPicPr>
        <p:blipFill>
          <a:blip r:embed="rId3"/>
          <a:stretch/>
        </p:blipFill>
        <p:spPr>
          <a:xfrm>
            <a:off x="4485240" y="1598400"/>
            <a:ext cx="4208760" cy="2604240"/>
          </a:xfrm>
          <a:prstGeom prst="rect">
            <a:avLst/>
          </a:prstGeom>
          <a:ln w="0">
            <a:noFill/>
          </a:ln>
        </p:spPr>
      </p:pic>
      <p:sp>
        <p:nvSpPr>
          <p:cNvPr id="282" name="TextShape 4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5BE37795-268B-4286-99BA-047F65D0D353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666000" y="559080"/>
            <a:ext cx="781128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30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Studying the structure of </a:t>
            </a:r>
            <a:r>
              <a:rPr b="1" lang="en" sz="2600" spc="-1" strike="noStrike" baseline="30000">
                <a:solidFill>
                  <a:srgbClr val="1a1a1a"/>
                </a:solidFill>
                <a:latin typeface="Raleway"/>
                <a:ea typeface="Raleway"/>
              </a:rPr>
              <a:t>16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C - Transfer reactions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986D6AD9-98E6-485D-B0C2-45832D80AF03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grpSp>
        <p:nvGrpSpPr>
          <p:cNvPr id="285" name="Group 3"/>
          <p:cNvGrpSpPr/>
          <p:nvPr/>
        </p:nvGrpSpPr>
        <p:grpSpPr>
          <a:xfrm>
            <a:off x="341280" y="1296720"/>
            <a:ext cx="4239000" cy="2062800"/>
            <a:chOff x="341280" y="1296720"/>
            <a:chExt cx="4239000" cy="2062800"/>
          </a:xfrm>
        </p:grpSpPr>
        <p:sp>
          <p:nvSpPr>
            <p:cNvPr id="286" name="CustomShape 4"/>
            <p:cNvSpPr/>
            <p:nvPr/>
          </p:nvSpPr>
          <p:spPr>
            <a:xfrm flipH="1" rot="10800000">
              <a:off x="1915200" y="1296720"/>
              <a:ext cx="706680" cy="20628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7" name="CustomShape 5"/>
            <p:cNvSpPr/>
            <p:nvPr/>
          </p:nvSpPr>
          <p:spPr>
            <a:xfrm>
              <a:off x="2547000" y="1627920"/>
              <a:ext cx="1173960" cy="1398600"/>
            </a:xfrm>
            <a:prstGeom prst="ellipse">
              <a:avLst/>
            </a:prstGeom>
            <a:solidFill>
              <a:srgbClr val="b6d7a8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8" name="CustomShape 6"/>
            <p:cNvSpPr/>
            <p:nvPr/>
          </p:nvSpPr>
          <p:spPr>
            <a:xfrm>
              <a:off x="1408680" y="1561320"/>
              <a:ext cx="861840" cy="97632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89" name="CustomShape 7"/>
            <p:cNvSpPr/>
            <p:nvPr/>
          </p:nvSpPr>
          <p:spPr>
            <a:xfrm>
              <a:off x="384120" y="2097720"/>
              <a:ext cx="803520" cy="887040"/>
            </a:xfrm>
            <a:prstGeom prst="ellipse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0" name="CustomShape 8"/>
            <p:cNvSpPr/>
            <p:nvPr/>
          </p:nvSpPr>
          <p:spPr>
            <a:xfrm>
              <a:off x="341280" y="2424960"/>
              <a:ext cx="495360" cy="3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r>
                <a:rPr b="1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Li</a:t>
              </a:r>
              <a:endParaRPr b="0" lang="en-GB" sz="1400" spc="-1" strike="noStrike">
                <a:latin typeface="Arial"/>
              </a:endParaRPr>
            </a:p>
          </p:txBody>
        </p:sp>
        <p:sp>
          <p:nvSpPr>
            <p:cNvPr id="291" name="CustomShape 9"/>
            <p:cNvSpPr/>
            <p:nvPr/>
          </p:nvSpPr>
          <p:spPr>
            <a:xfrm>
              <a:off x="2869200" y="2614320"/>
              <a:ext cx="529920" cy="353520"/>
            </a:xfrm>
            <a:prstGeom prst="ellipse">
              <a:avLst/>
            </a:prstGeom>
            <a:solidFill>
              <a:srgbClr val="e6b8af"/>
            </a:solidFill>
            <a:ln w="9525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292" name="CustomShape 10"/>
            <p:cNvSpPr/>
            <p:nvPr/>
          </p:nvSpPr>
          <p:spPr>
            <a:xfrm>
              <a:off x="1602360" y="1782360"/>
              <a:ext cx="529920" cy="3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11</a:t>
              </a:r>
              <a:r>
                <a:rPr b="1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en-GB" sz="1400" spc="-1" strike="noStrike">
                <a:latin typeface="Arial"/>
              </a:endParaRPr>
            </a:p>
          </p:txBody>
        </p:sp>
        <p:sp>
          <p:nvSpPr>
            <p:cNvPr id="293" name="CustomShape 11"/>
            <p:cNvSpPr/>
            <p:nvPr/>
          </p:nvSpPr>
          <p:spPr>
            <a:xfrm flipH="1" rot="10800000">
              <a:off x="1050840" y="2327040"/>
              <a:ext cx="717480" cy="7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294" name="Group 12"/>
            <p:cNvGrpSpPr/>
            <p:nvPr/>
          </p:nvGrpSpPr>
          <p:grpSpPr>
            <a:xfrm>
              <a:off x="680040" y="2538000"/>
              <a:ext cx="378000" cy="517320"/>
              <a:chOff x="680040" y="2538000"/>
              <a:chExt cx="378000" cy="517320"/>
            </a:xfrm>
          </p:grpSpPr>
          <p:sp>
            <p:nvSpPr>
              <p:cNvPr id="295" name="CustomShape 13"/>
              <p:cNvSpPr/>
              <p:nvPr/>
            </p:nvSpPr>
            <p:spPr>
              <a:xfrm>
                <a:off x="680040" y="2538000"/>
                <a:ext cx="378000" cy="353520"/>
              </a:xfrm>
              <a:prstGeom prst="ellipse">
                <a:avLst/>
              </a:prstGeom>
              <a:solidFill>
                <a:srgbClr val="8e7cc3"/>
              </a:solidFill>
              <a:ln w="9525">
                <a:solidFill>
                  <a:srgbClr val="9900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296" name="CustomShape 14"/>
              <p:cNvSpPr/>
              <p:nvPr/>
            </p:nvSpPr>
            <p:spPr>
              <a:xfrm>
                <a:off x="752040" y="2538000"/>
                <a:ext cx="233280" cy="517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1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𝛼</a:t>
                </a:r>
                <a:endParaRPr b="0" lang="en-GB" sz="1100" spc="-1" strike="noStrike">
                  <a:latin typeface="Arial"/>
                </a:endParaRPr>
              </a:p>
            </p:txBody>
          </p:sp>
        </p:grpSp>
        <p:sp>
          <p:nvSpPr>
            <p:cNvPr id="297" name="CustomShape 15"/>
            <p:cNvSpPr/>
            <p:nvPr/>
          </p:nvSpPr>
          <p:spPr>
            <a:xfrm>
              <a:off x="3851640" y="2121840"/>
              <a:ext cx="2332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300" spc="-1" strike="noStrike">
                  <a:solidFill>
                    <a:srgbClr val="000000"/>
                  </a:solidFill>
                  <a:latin typeface="Arial"/>
                  <a:ea typeface="Arial"/>
                </a:rPr>
                <a:t>+</a:t>
              </a:r>
              <a:endParaRPr b="0" lang="en-GB" sz="2300" spc="-1" strike="noStrike">
                <a:latin typeface="Arial"/>
              </a:endParaRPr>
            </a:p>
          </p:txBody>
        </p:sp>
        <p:sp>
          <p:nvSpPr>
            <p:cNvPr id="298" name="CustomShape 16"/>
            <p:cNvSpPr/>
            <p:nvPr/>
          </p:nvSpPr>
          <p:spPr>
            <a:xfrm>
              <a:off x="2547000" y="2341440"/>
              <a:ext cx="529920" cy="3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16</a:t>
              </a:r>
              <a:r>
                <a:rPr b="1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en-GB" sz="1400" spc="-1" strike="noStrike">
                <a:latin typeface="Arial"/>
              </a:endParaRPr>
            </a:p>
          </p:txBody>
        </p:sp>
        <p:sp>
          <p:nvSpPr>
            <p:cNvPr id="299" name="CustomShape 17"/>
            <p:cNvSpPr/>
            <p:nvPr/>
          </p:nvSpPr>
          <p:spPr>
            <a:xfrm>
              <a:off x="2798640" y="1706760"/>
              <a:ext cx="727920" cy="84960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00" name="Group 18"/>
            <p:cNvGrpSpPr/>
            <p:nvPr/>
          </p:nvGrpSpPr>
          <p:grpSpPr>
            <a:xfrm>
              <a:off x="473400" y="2151000"/>
              <a:ext cx="624960" cy="353520"/>
              <a:chOff x="473400" y="2151000"/>
              <a:chExt cx="624960" cy="353520"/>
            </a:xfrm>
          </p:grpSpPr>
          <p:sp>
            <p:nvSpPr>
              <p:cNvPr id="301" name="CustomShape 19"/>
              <p:cNvSpPr/>
              <p:nvPr/>
            </p:nvSpPr>
            <p:spPr>
              <a:xfrm>
                <a:off x="520920" y="2151000"/>
                <a:ext cx="529920" cy="353520"/>
              </a:xfrm>
              <a:prstGeom prst="ellipse">
                <a:avLst/>
              </a:prstGeom>
              <a:solidFill>
                <a:srgbClr val="e6b8af"/>
              </a:solidFill>
              <a:ln w="9525">
                <a:solidFill>
                  <a:srgbClr val="ff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2" name="CustomShape 20"/>
              <p:cNvSpPr/>
              <p:nvPr/>
            </p:nvSpPr>
            <p:spPr>
              <a:xfrm>
                <a:off x="473400" y="2151000"/>
                <a:ext cx="624960" cy="3506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1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n+n+T</a:t>
                </a:r>
                <a:endParaRPr b="0" lang="en-GB" sz="1100" spc="-1" strike="noStrike">
                  <a:latin typeface="Arial"/>
                </a:endParaRPr>
              </a:p>
            </p:txBody>
          </p:sp>
        </p:grpSp>
        <p:grpSp>
          <p:nvGrpSpPr>
            <p:cNvPr id="303" name="Group 21"/>
            <p:cNvGrpSpPr/>
            <p:nvPr/>
          </p:nvGrpSpPr>
          <p:grpSpPr>
            <a:xfrm>
              <a:off x="4215960" y="2202480"/>
              <a:ext cx="364320" cy="517320"/>
              <a:chOff x="4215960" y="2202480"/>
              <a:chExt cx="364320" cy="517320"/>
            </a:xfrm>
          </p:grpSpPr>
          <p:sp>
            <p:nvSpPr>
              <p:cNvPr id="304" name="CustomShape 22"/>
              <p:cNvSpPr/>
              <p:nvPr/>
            </p:nvSpPr>
            <p:spPr>
              <a:xfrm>
                <a:off x="4215960" y="2214000"/>
                <a:ext cx="364320" cy="353520"/>
              </a:xfrm>
              <a:prstGeom prst="ellipse">
                <a:avLst/>
              </a:prstGeom>
              <a:solidFill>
                <a:srgbClr val="8e7cc3"/>
              </a:solidFill>
              <a:ln w="9525">
                <a:solidFill>
                  <a:srgbClr val="9900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05" name="CustomShape 23"/>
              <p:cNvSpPr/>
              <p:nvPr/>
            </p:nvSpPr>
            <p:spPr>
              <a:xfrm>
                <a:off x="4275720" y="2202480"/>
                <a:ext cx="211680" cy="517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1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𝛼</a:t>
                </a:r>
                <a:endParaRPr b="0" lang="en-GB" sz="1100" spc="-1" strike="noStrike">
                  <a:latin typeface="Arial"/>
                </a:endParaRPr>
              </a:p>
            </p:txBody>
          </p:sp>
        </p:grpSp>
      </p:grpSp>
      <p:grpSp>
        <p:nvGrpSpPr>
          <p:cNvPr id="306" name="Group 24"/>
          <p:cNvGrpSpPr/>
          <p:nvPr/>
        </p:nvGrpSpPr>
        <p:grpSpPr>
          <a:xfrm>
            <a:off x="3785040" y="2660760"/>
            <a:ext cx="5078880" cy="2382840"/>
            <a:chOff x="3785040" y="2660760"/>
            <a:chExt cx="5078880" cy="2382840"/>
          </a:xfrm>
        </p:grpSpPr>
        <p:sp>
          <p:nvSpPr>
            <p:cNvPr id="307" name="CustomShape 25"/>
            <p:cNvSpPr/>
            <p:nvPr/>
          </p:nvSpPr>
          <p:spPr>
            <a:xfrm flipH="1" rot="10800000">
              <a:off x="5685840" y="2660760"/>
              <a:ext cx="933120" cy="2382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8" name="CustomShape 26"/>
            <p:cNvSpPr/>
            <p:nvPr/>
          </p:nvSpPr>
          <p:spPr>
            <a:xfrm>
              <a:off x="6619320" y="3143160"/>
              <a:ext cx="1363680" cy="1417680"/>
            </a:xfrm>
            <a:prstGeom prst="ellipse">
              <a:avLst/>
            </a:prstGeom>
            <a:solidFill>
              <a:srgbClr val="b6d7a8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09" name="CustomShape 27"/>
            <p:cNvSpPr/>
            <p:nvPr/>
          </p:nvSpPr>
          <p:spPr>
            <a:xfrm>
              <a:off x="4924800" y="2805120"/>
              <a:ext cx="986400" cy="1290600"/>
            </a:xfrm>
            <a:prstGeom prst="ellipse">
              <a:avLst/>
            </a:prstGeom>
            <a:solidFill>
              <a:srgbClr val="cfe2f3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0" name="CustomShape 28"/>
            <p:cNvSpPr/>
            <p:nvPr/>
          </p:nvSpPr>
          <p:spPr>
            <a:xfrm>
              <a:off x="3785040" y="3866400"/>
              <a:ext cx="986400" cy="989280"/>
            </a:xfrm>
            <a:prstGeom prst="ellipse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1" name="CustomShape 29"/>
            <p:cNvSpPr/>
            <p:nvPr/>
          </p:nvSpPr>
          <p:spPr>
            <a:xfrm>
              <a:off x="4058640" y="4168800"/>
              <a:ext cx="438840" cy="38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3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9</a:t>
              </a:r>
              <a:r>
                <a:rPr b="1" lang="en" sz="1300" spc="-1" strike="noStrike">
                  <a:solidFill>
                    <a:srgbClr val="000000"/>
                  </a:solidFill>
                  <a:latin typeface="Arial"/>
                  <a:ea typeface="Arial"/>
                </a:rPr>
                <a:t>Li</a:t>
              </a:r>
              <a:endParaRPr b="0" lang="en-GB" sz="1300" spc="-1" strike="noStrike">
                <a:latin typeface="Arial"/>
              </a:endParaRPr>
            </a:p>
          </p:txBody>
        </p:sp>
        <p:sp>
          <p:nvSpPr>
            <p:cNvPr id="312" name="CustomShape 30"/>
            <p:cNvSpPr/>
            <p:nvPr/>
          </p:nvSpPr>
          <p:spPr>
            <a:xfrm>
              <a:off x="5240160" y="3643920"/>
              <a:ext cx="439200" cy="38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3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11</a:t>
              </a:r>
              <a:r>
                <a:rPr b="1" lang="en" sz="13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en-GB" sz="1300" spc="-1" strike="noStrike">
                <a:latin typeface="Arial"/>
              </a:endParaRPr>
            </a:p>
          </p:txBody>
        </p:sp>
        <p:sp>
          <p:nvSpPr>
            <p:cNvPr id="313" name="CustomShape 31"/>
            <p:cNvSpPr/>
            <p:nvPr/>
          </p:nvSpPr>
          <p:spPr>
            <a:xfrm flipH="1" rot="10800000">
              <a:off x="4626720" y="3907800"/>
              <a:ext cx="441720" cy="1036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28575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4" name="CustomShape 32"/>
            <p:cNvSpPr/>
            <p:nvPr/>
          </p:nvSpPr>
          <p:spPr>
            <a:xfrm>
              <a:off x="8134560" y="3643920"/>
              <a:ext cx="271080" cy="5335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2300" spc="-1" strike="noStrike">
                  <a:solidFill>
                    <a:srgbClr val="000000"/>
                  </a:solidFill>
                  <a:latin typeface="Arial"/>
                  <a:ea typeface="Arial"/>
                </a:rPr>
                <a:t>+</a:t>
              </a:r>
              <a:endParaRPr b="0" lang="en-GB" sz="2300" spc="-1" strike="noStrike">
                <a:latin typeface="Arial"/>
              </a:endParaRPr>
            </a:p>
          </p:txBody>
        </p:sp>
        <p:sp>
          <p:nvSpPr>
            <p:cNvPr id="315" name="CustomShape 33"/>
            <p:cNvSpPr/>
            <p:nvPr/>
          </p:nvSpPr>
          <p:spPr>
            <a:xfrm>
              <a:off x="6645240" y="3481560"/>
              <a:ext cx="438840" cy="381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3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16</a:t>
              </a:r>
              <a:r>
                <a:rPr b="1" lang="en" sz="1300" spc="-1" strike="noStrike">
                  <a:solidFill>
                    <a:srgbClr val="000000"/>
                  </a:solidFill>
                  <a:latin typeface="Arial"/>
                  <a:ea typeface="Arial"/>
                </a:rPr>
                <a:t>C</a:t>
              </a:r>
              <a:endParaRPr b="0" lang="en-GB" sz="1300" spc="-1" strike="noStrike">
                <a:latin typeface="Arial"/>
              </a:endParaRPr>
            </a:p>
          </p:txBody>
        </p:sp>
        <p:sp>
          <p:nvSpPr>
            <p:cNvPr id="316" name="CustomShape 34"/>
            <p:cNvSpPr/>
            <p:nvPr/>
          </p:nvSpPr>
          <p:spPr>
            <a:xfrm>
              <a:off x="5082120" y="3543120"/>
              <a:ext cx="661320" cy="358560"/>
            </a:xfrm>
            <a:prstGeom prst="ellipse">
              <a:avLst/>
            </a:prstGeom>
            <a:solidFill>
              <a:srgbClr val="ea9999"/>
            </a:solidFill>
            <a:ln w="9525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7" name="CustomShape 35"/>
            <p:cNvSpPr/>
            <p:nvPr/>
          </p:nvSpPr>
          <p:spPr>
            <a:xfrm flipH="1">
              <a:off x="5175360" y="3545280"/>
              <a:ext cx="483480" cy="3506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100" spc="-1" strike="noStrike">
                  <a:solidFill>
                    <a:srgbClr val="000000"/>
                  </a:solidFill>
                  <a:latin typeface="Arial"/>
                  <a:ea typeface="Arial"/>
                </a:rPr>
                <a:t>𝛼</a:t>
              </a:r>
              <a:r>
                <a:rPr b="1" lang="en" sz="1100" spc="-1" strike="noStrike">
                  <a:solidFill>
                    <a:srgbClr val="000000"/>
                  </a:solidFill>
                  <a:latin typeface="Arial"/>
                  <a:ea typeface="Arial"/>
                </a:rPr>
                <a:t>+ T</a:t>
              </a:r>
              <a:endParaRPr b="0" lang="en-GB" sz="1100" spc="-1" strike="noStrike">
                <a:latin typeface="Arial"/>
              </a:endParaRPr>
            </a:p>
          </p:txBody>
        </p:sp>
        <p:sp>
          <p:nvSpPr>
            <p:cNvPr id="318" name="CustomShape 36"/>
            <p:cNvSpPr/>
            <p:nvPr/>
          </p:nvSpPr>
          <p:spPr>
            <a:xfrm>
              <a:off x="6893640" y="3543120"/>
              <a:ext cx="933120" cy="989640"/>
            </a:xfrm>
            <a:prstGeom prst="ellipse">
              <a:avLst/>
            </a:prstGeom>
            <a:solidFill>
              <a:srgbClr val="d9d9d9"/>
            </a:solidFill>
            <a:ln w="9525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19" name="CustomShape 37"/>
            <p:cNvSpPr/>
            <p:nvPr/>
          </p:nvSpPr>
          <p:spPr>
            <a:xfrm>
              <a:off x="7002360" y="3184560"/>
              <a:ext cx="661320" cy="358200"/>
            </a:xfrm>
            <a:prstGeom prst="ellipse">
              <a:avLst/>
            </a:prstGeom>
            <a:solidFill>
              <a:srgbClr val="ea9999"/>
            </a:solidFill>
            <a:ln w="9525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320" name="Group 38"/>
            <p:cNvGrpSpPr/>
            <p:nvPr/>
          </p:nvGrpSpPr>
          <p:grpSpPr>
            <a:xfrm>
              <a:off x="5230440" y="3076920"/>
              <a:ext cx="364320" cy="517320"/>
              <a:chOff x="5230440" y="3076920"/>
              <a:chExt cx="364320" cy="517320"/>
            </a:xfrm>
          </p:grpSpPr>
          <p:sp>
            <p:nvSpPr>
              <p:cNvPr id="321" name="CustomShape 39"/>
              <p:cNvSpPr/>
              <p:nvPr/>
            </p:nvSpPr>
            <p:spPr>
              <a:xfrm>
                <a:off x="5230440" y="3088800"/>
                <a:ext cx="364320" cy="353520"/>
              </a:xfrm>
              <a:prstGeom prst="ellipse">
                <a:avLst/>
              </a:prstGeom>
              <a:solidFill>
                <a:srgbClr val="8e7cc3"/>
              </a:solidFill>
              <a:ln w="9525">
                <a:solidFill>
                  <a:srgbClr val="9900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2" name="CustomShape 40"/>
              <p:cNvSpPr/>
              <p:nvPr/>
            </p:nvSpPr>
            <p:spPr>
              <a:xfrm>
                <a:off x="5290560" y="3076920"/>
                <a:ext cx="211680" cy="517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1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𝛼</a:t>
                </a:r>
                <a:endParaRPr b="0" lang="en-GB" sz="1100" spc="-1" strike="noStrike">
                  <a:latin typeface="Arial"/>
                </a:endParaRPr>
              </a:p>
            </p:txBody>
          </p:sp>
        </p:grpSp>
        <p:grpSp>
          <p:nvGrpSpPr>
            <p:cNvPr id="323" name="Group 41"/>
            <p:cNvGrpSpPr/>
            <p:nvPr/>
          </p:nvGrpSpPr>
          <p:grpSpPr>
            <a:xfrm>
              <a:off x="8499600" y="3730320"/>
              <a:ext cx="364320" cy="517320"/>
              <a:chOff x="8499600" y="3730320"/>
              <a:chExt cx="364320" cy="517320"/>
            </a:xfrm>
          </p:grpSpPr>
          <p:sp>
            <p:nvSpPr>
              <p:cNvPr id="324" name="CustomShape 42"/>
              <p:cNvSpPr/>
              <p:nvPr/>
            </p:nvSpPr>
            <p:spPr>
              <a:xfrm>
                <a:off x="8499600" y="3742200"/>
                <a:ext cx="364320" cy="353520"/>
              </a:xfrm>
              <a:prstGeom prst="ellipse">
                <a:avLst/>
              </a:prstGeom>
              <a:solidFill>
                <a:srgbClr val="8e7cc3"/>
              </a:solidFill>
              <a:ln w="9525">
                <a:solidFill>
                  <a:srgbClr val="9900ff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325" name="CustomShape 43"/>
              <p:cNvSpPr/>
              <p:nvPr/>
            </p:nvSpPr>
            <p:spPr>
              <a:xfrm>
                <a:off x="8559720" y="3730320"/>
                <a:ext cx="211680" cy="51732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tIns="91440" bIns="91440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</a:tabLst>
                </a:pPr>
                <a:r>
                  <a:rPr b="1" lang="en" sz="1100" spc="-1" strike="noStrike">
                    <a:solidFill>
                      <a:srgbClr val="000000"/>
                    </a:solidFill>
                    <a:latin typeface="Arial"/>
                    <a:ea typeface="Arial"/>
                  </a:rPr>
                  <a:t>𝛼</a:t>
                </a:r>
                <a:endParaRPr b="0" lang="en-GB" sz="1100" spc="-1" strike="noStrike">
                  <a:latin typeface="Arial"/>
                </a:endParaRPr>
              </a:p>
            </p:txBody>
          </p:sp>
        </p:grpSp>
        <p:sp>
          <p:nvSpPr>
            <p:cNvPr id="326" name="CustomShape 44"/>
            <p:cNvSpPr/>
            <p:nvPr/>
          </p:nvSpPr>
          <p:spPr>
            <a:xfrm>
              <a:off x="5148000" y="2805120"/>
              <a:ext cx="529920" cy="396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tIns="91440" bIns="91440">
              <a:spAutoFit/>
            </a:bodyPr>
            <a:p>
              <a:pPr>
                <a:lnSpc>
                  <a:spcPct val="100000"/>
                </a:lnSpc>
                <a:tabLst>
                  <a:tab algn="l" pos="0"/>
                </a:tabLst>
              </a:pPr>
              <a:r>
                <a:rPr b="1" lang="en" sz="1400" spc="-1" strike="noStrike" baseline="30000">
                  <a:solidFill>
                    <a:srgbClr val="000000"/>
                  </a:solidFill>
                  <a:latin typeface="Arial"/>
                  <a:ea typeface="Arial"/>
                </a:rPr>
                <a:t>11</a:t>
              </a:r>
              <a:r>
                <a:rPr b="1" lang="en" sz="1400" spc="-1" strike="noStrike">
                  <a:solidFill>
                    <a:srgbClr val="000000"/>
                  </a:solidFill>
                  <a:latin typeface="Arial"/>
                  <a:ea typeface="Arial"/>
                </a:rPr>
                <a:t>B</a:t>
              </a:r>
              <a:endParaRPr b="0" lang="en-GB" sz="1400" spc="-1" strike="noStrike"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727920" y="57420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 baseline="30000">
                <a:solidFill>
                  <a:srgbClr val="1a1a1a"/>
                </a:solidFill>
                <a:latin typeface="Raleway"/>
                <a:ea typeface="Raleway"/>
              </a:rPr>
              <a:t>16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C - What theory predicts? - AMD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2414160" y="4391280"/>
            <a:ext cx="4315320" cy="35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100" spc="-1" strike="noStrike">
                <a:solidFill>
                  <a:srgbClr val="999999"/>
                </a:solidFill>
                <a:latin typeface="Lato"/>
                <a:ea typeface="Lato"/>
              </a:rPr>
              <a:t>[T. Baba, Y. Chiba, and M. Kimura, Phys. Rev. C 90 (2014) 064319.]</a:t>
            </a:r>
            <a:endParaRPr b="0" lang="en-GB" sz="1100" spc="-1" strike="noStrike">
              <a:latin typeface="Arial"/>
            </a:endParaRPr>
          </a:p>
        </p:txBody>
      </p:sp>
      <p:pic>
        <p:nvPicPr>
          <p:cNvPr id="329" name="Google Shape;304;p19" descr=""/>
          <p:cNvPicPr/>
          <p:nvPr/>
        </p:nvPicPr>
        <p:blipFill>
          <a:blip r:embed="rId1"/>
          <a:stretch/>
        </p:blipFill>
        <p:spPr>
          <a:xfrm>
            <a:off x="301680" y="1497240"/>
            <a:ext cx="4213080" cy="2999520"/>
          </a:xfrm>
          <a:prstGeom prst="rect">
            <a:avLst/>
          </a:prstGeom>
          <a:ln w="0">
            <a:noFill/>
          </a:ln>
        </p:spPr>
      </p:pic>
      <p:pic>
        <p:nvPicPr>
          <p:cNvPr id="330" name="Google Shape;305;p19" descr=""/>
          <p:cNvPicPr/>
          <p:nvPr/>
        </p:nvPicPr>
        <p:blipFill>
          <a:blip r:embed="rId2"/>
          <a:stretch/>
        </p:blipFill>
        <p:spPr>
          <a:xfrm>
            <a:off x="4515120" y="1848960"/>
            <a:ext cx="4417920" cy="2296440"/>
          </a:xfrm>
          <a:prstGeom prst="rect">
            <a:avLst/>
          </a:prstGeom>
          <a:ln w="0">
            <a:noFill/>
          </a:ln>
        </p:spPr>
      </p:pic>
      <p:sp>
        <p:nvSpPr>
          <p:cNvPr id="331" name="TextShape 3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21449676-7D70-4483-B6B1-4A164E849339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727920" y="54360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 baseline="30000">
                <a:solidFill>
                  <a:srgbClr val="1a1a1a"/>
                </a:solidFill>
                <a:latin typeface="Raleway"/>
                <a:ea typeface="Raleway"/>
              </a:rPr>
              <a:t>16</a:t>
            </a: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C - What we already know? 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33" name="Google Shape;312;p20" descr=""/>
          <p:cNvPicPr/>
          <p:nvPr/>
        </p:nvPicPr>
        <p:blipFill>
          <a:blip r:embed="rId1"/>
          <a:stretch/>
        </p:blipFill>
        <p:spPr>
          <a:xfrm>
            <a:off x="727920" y="1309680"/>
            <a:ext cx="2728800" cy="3676680"/>
          </a:xfrm>
          <a:prstGeom prst="rect">
            <a:avLst/>
          </a:prstGeom>
          <a:ln w="0">
            <a:noFill/>
          </a:ln>
        </p:spPr>
      </p:pic>
      <p:sp>
        <p:nvSpPr>
          <p:cNvPr id="334" name="CustomShape 2"/>
          <p:cNvSpPr/>
          <p:nvPr/>
        </p:nvSpPr>
        <p:spPr>
          <a:xfrm>
            <a:off x="0" y="4728600"/>
            <a:ext cx="5054760" cy="36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" sz="1200" spc="-1" strike="noStrike">
                <a:solidFill>
                  <a:srgbClr val="999999"/>
                </a:solidFill>
                <a:latin typeface="Lato"/>
                <a:ea typeface="Lato"/>
              </a:rPr>
              <a:t>[https://nucldata.tunl.duke.edu/nucldata/figures/16figs/16_06_1993.gif]</a:t>
            </a:r>
            <a:endParaRPr b="0" lang="en-GB" sz="1200" spc="-1" strike="noStrike">
              <a:latin typeface="Arial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4882680" y="4728600"/>
            <a:ext cx="3773880" cy="3690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>
              <a:lnSpc>
                <a:spcPct val="115000"/>
              </a:lnSpc>
              <a:spcAft>
                <a:spcPts val="1199"/>
              </a:spcAft>
              <a:tabLst>
                <a:tab algn="l" pos="0"/>
              </a:tabLst>
            </a:pPr>
            <a:r>
              <a:rPr b="0" lang="en" sz="1200" spc="-1" strike="noStrike">
                <a:solidFill>
                  <a:srgbClr val="999999"/>
                </a:solidFill>
                <a:latin typeface="Lato"/>
                <a:ea typeface="Lato"/>
              </a:rPr>
              <a:t>[J. X. Han et al, Phys. Rev. C 105, 044302 (2022)]</a:t>
            </a:r>
            <a:endParaRPr b="0" lang="en-GB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TextShape 4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195A8C34-632B-489B-B32C-1794316576EA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  <p:pic>
        <p:nvPicPr>
          <p:cNvPr id="337" name="Google Shape;316;p20" descr=""/>
          <p:cNvPicPr/>
          <p:nvPr/>
        </p:nvPicPr>
        <p:blipFill>
          <a:blip r:embed="rId2"/>
          <a:stretch/>
        </p:blipFill>
        <p:spPr>
          <a:xfrm>
            <a:off x="5123520" y="901440"/>
            <a:ext cx="3292200" cy="369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TextShape 1"/>
          <p:cNvSpPr txBox="1"/>
          <p:nvPr/>
        </p:nvSpPr>
        <p:spPr>
          <a:xfrm>
            <a:off x="1009080" y="604440"/>
            <a:ext cx="7688160" cy="53496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 fontScale="86000"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" sz="2600" spc="-1" strike="noStrike">
                <a:solidFill>
                  <a:srgbClr val="1a1a1a"/>
                </a:solidFill>
                <a:latin typeface="Raleway"/>
                <a:ea typeface="Raleway"/>
              </a:rPr>
              <a:t>Experimental proposal</a:t>
            </a:r>
            <a:endParaRPr b="0" lang="en-GB" sz="26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9" name="TextShape 2"/>
          <p:cNvSpPr txBox="1"/>
          <p:nvPr/>
        </p:nvSpPr>
        <p:spPr>
          <a:xfrm>
            <a:off x="729360" y="2079000"/>
            <a:ext cx="3773880" cy="2260800"/>
          </a:xfrm>
          <a:prstGeom prst="rect">
            <a:avLst/>
          </a:prstGeom>
          <a:noFill/>
          <a:ln w="0">
            <a:noFill/>
          </a:ln>
        </p:spPr>
        <p:txBody>
          <a:bodyPr tIns="91440" bIns="91440">
            <a:normAutofit/>
          </a:bodyPr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By the end of the year 2023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TRIUMF Isotope Separator and Accelerator (ISAC) facility, Vancouver, Canada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TUDA Chamber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Rare isotope beam 9Li (70 MeV, 5x10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6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 pps)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  <a:p>
            <a:pPr marL="457200" indent="-310680">
              <a:lnSpc>
                <a:spcPct val="115000"/>
              </a:lnSpc>
              <a:buClr>
                <a:srgbClr val="595959"/>
              </a:buClr>
              <a:buFont typeface="Lato"/>
              <a:buChar char="-"/>
            </a:pP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11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B target (isotopically enriched &gt;95%, 600 𝜇</a:t>
            </a:r>
            <a:r>
              <a:rPr b="0" i="1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g/cm</a:t>
            </a:r>
            <a:r>
              <a:rPr b="0" lang="en" sz="1300" spc="-1" strike="noStrike" baseline="30000">
                <a:solidFill>
                  <a:srgbClr val="595959"/>
                </a:solidFill>
                <a:latin typeface="Lato"/>
                <a:ea typeface="Lato"/>
              </a:rPr>
              <a:t>2</a:t>
            </a:r>
            <a:r>
              <a:rPr b="0" lang="en" sz="1300" spc="-1" strike="noStrike">
                <a:solidFill>
                  <a:srgbClr val="595959"/>
                </a:solidFill>
                <a:latin typeface="Lato"/>
                <a:ea typeface="Lato"/>
              </a:rPr>
              <a:t>)</a:t>
            </a:r>
            <a:endParaRPr b="0" lang="en-GB" sz="13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40" name="Google Shape;323;p21" descr=""/>
          <p:cNvPicPr/>
          <p:nvPr/>
        </p:nvPicPr>
        <p:blipFill>
          <a:blip r:embed="rId1"/>
          <a:stretch/>
        </p:blipFill>
        <p:spPr>
          <a:xfrm>
            <a:off x="4617720" y="1684080"/>
            <a:ext cx="4329360" cy="3050280"/>
          </a:xfrm>
          <a:prstGeom prst="rect">
            <a:avLst/>
          </a:prstGeom>
          <a:ln w="0">
            <a:noFill/>
          </a:ln>
        </p:spPr>
      </p:pic>
      <p:pic>
        <p:nvPicPr>
          <p:cNvPr id="341" name="Google Shape;324;p21" descr=""/>
          <p:cNvPicPr/>
          <p:nvPr/>
        </p:nvPicPr>
        <p:blipFill>
          <a:blip r:embed="rId2"/>
          <a:stretch/>
        </p:blipFill>
        <p:spPr>
          <a:xfrm>
            <a:off x="282240" y="508680"/>
            <a:ext cx="726480" cy="726480"/>
          </a:xfrm>
          <a:prstGeom prst="rect">
            <a:avLst/>
          </a:prstGeom>
          <a:ln w="0">
            <a:noFill/>
          </a:ln>
        </p:spPr>
      </p:pic>
      <p:sp>
        <p:nvSpPr>
          <p:cNvPr id="342" name="TextShape 3"/>
          <p:cNvSpPr txBox="1"/>
          <p:nvPr/>
        </p:nvSpPr>
        <p:spPr>
          <a:xfrm>
            <a:off x="8536320" y="474984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rmAutofit/>
          </a:bodyPr>
          <a:p>
            <a:pPr algn="r">
              <a:lnSpc>
                <a:spcPct val="100000"/>
              </a:lnSpc>
              <a:tabLst>
                <a:tab algn="l" pos="0"/>
              </a:tabLst>
            </a:pPr>
            <a:fld id="{70E5911D-745D-4448-8344-A1EAF532E69E}" type="slidenum">
              <a:rPr b="0" lang="en" sz="1000" spc="-1" strike="noStrike">
                <a:solidFill>
                  <a:srgbClr val="595959"/>
                </a:solidFill>
                <a:latin typeface="Lato"/>
                <a:ea typeface="Lato"/>
              </a:rPr>
              <a:t>&lt;number&gt;</a:t>
            </a:fld>
            <a:endParaRPr b="0" lang="en-GB" sz="1000" spc="-1" strike="noStrike"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LibreOffice/7.0.4.2$Linux_X86_64 LibreOffice_project/00$Build-2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en-GB</dc:language>
  <cp:lastModifiedBy/>
  <cp:revision>0</cp:revision>
  <dc:subject/>
  <dc:title/>
</cp:coreProperties>
</file>