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9"/>
  </p:notesMasterIdLst>
  <p:sldIdLst>
    <p:sldId id="621" r:id="rId2"/>
    <p:sldId id="701" r:id="rId3"/>
    <p:sldId id="575" r:id="rId4"/>
    <p:sldId id="702" r:id="rId5"/>
    <p:sldId id="700" r:id="rId6"/>
    <p:sldId id="703" r:id="rId7"/>
    <p:sldId id="704" r:id="rId8"/>
    <p:sldId id="688" r:id="rId9"/>
    <p:sldId id="706" r:id="rId10"/>
    <p:sldId id="705" r:id="rId11"/>
    <p:sldId id="708" r:id="rId12"/>
    <p:sldId id="263" r:id="rId13"/>
    <p:sldId id="265" r:id="rId14"/>
    <p:sldId id="266" r:id="rId15"/>
    <p:sldId id="267" r:id="rId16"/>
    <p:sldId id="709" r:id="rId17"/>
    <p:sldId id="707" r:id="rId18"/>
    <p:sldId id="689" r:id="rId19"/>
    <p:sldId id="690" r:id="rId20"/>
    <p:sldId id="699" r:id="rId21"/>
    <p:sldId id="710" r:id="rId22"/>
    <p:sldId id="712" r:id="rId23"/>
    <p:sldId id="713" r:id="rId24"/>
    <p:sldId id="691" r:id="rId25"/>
    <p:sldId id="714" r:id="rId26"/>
    <p:sldId id="693" r:id="rId27"/>
    <p:sldId id="716" r:id="rId28"/>
    <p:sldId id="717" r:id="rId29"/>
    <p:sldId id="715" r:id="rId30"/>
    <p:sldId id="639" r:id="rId31"/>
    <p:sldId id="694" r:id="rId32"/>
    <p:sldId id="686" r:id="rId33"/>
    <p:sldId id="501" r:id="rId34"/>
    <p:sldId id="697" r:id="rId35"/>
    <p:sldId id="719" r:id="rId36"/>
    <p:sldId id="368" r:id="rId37"/>
    <p:sldId id="634"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901"/>
    <a:srgbClr val="004376"/>
    <a:srgbClr val="FFC000"/>
    <a:srgbClr val="EBF6FF"/>
    <a:srgbClr val="F4B700"/>
    <a:srgbClr val="009242"/>
    <a:srgbClr val="007033"/>
    <a:srgbClr val="002948"/>
    <a:srgbClr val="AC7F00"/>
    <a:srgbClr val="F9D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19" autoAdjust="0"/>
    <p:restoredTop sz="94293" autoAdjust="0"/>
  </p:normalViewPr>
  <p:slideViewPr>
    <p:cSldViewPr snapToGrid="0">
      <p:cViewPr>
        <p:scale>
          <a:sx n="114" d="100"/>
          <a:sy n="114" d="100"/>
        </p:scale>
        <p:origin x="328" y="5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B23F4-5E42-4E57-8F79-D1818F09B9CC}" type="datetimeFigureOut">
              <a:rPr lang="it-IT" smtClean="0"/>
              <a:pPr/>
              <a:t>06/03/23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AD4F-B870-44F2-BC28-2FE68B1C307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0</a:t>
            </a:fld>
            <a:endParaRPr lang="it-IT"/>
          </a:p>
        </p:txBody>
      </p:sp>
    </p:spTree>
    <p:extLst>
      <p:ext uri="{BB962C8B-B14F-4D97-AF65-F5344CB8AC3E}">
        <p14:creationId xmlns:p14="http://schemas.microsoft.com/office/powerpoint/2010/main" val="202946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cap="none" normalizeH="0" baseline="0" dirty="0" err="1">
                <a:ln>
                  <a:noFill/>
                </a:ln>
                <a:solidFill>
                  <a:schemeClr val="tx1"/>
                </a:solidFill>
                <a:effectLst/>
                <a:latin typeface="Arial Unicode MS"/>
              </a:rPr>
              <a:t>implies</a:t>
            </a:r>
            <a:r>
              <a:rPr kumimoji="0" lang="it-IT" altLang="it-IT" sz="1200" b="0" i="0" u="none" strike="noStrike" cap="none" normalizeH="0" baseline="0" dirty="0">
                <a:ln>
                  <a:noFill/>
                </a:ln>
                <a:solidFill>
                  <a:schemeClr val="tx1"/>
                </a:solidFill>
                <a:effectLst/>
                <a:latin typeface="Arial Unicode MS"/>
              </a:rPr>
              <a:t> design or innovative </a:t>
            </a:r>
            <a:r>
              <a:rPr kumimoji="0" lang="it-IT" altLang="it-IT" sz="1200" b="0" i="0" u="none" strike="noStrike" cap="none" normalizeH="0" baseline="0" dirty="0" err="1">
                <a:ln>
                  <a:noFill/>
                </a:ln>
                <a:solidFill>
                  <a:schemeClr val="tx1"/>
                </a:solidFill>
                <a:effectLst/>
                <a:latin typeface="Arial Unicode MS"/>
              </a:rPr>
              <a:t>solutions</a:t>
            </a:r>
            <a:r>
              <a:rPr kumimoji="0" lang="it-IT" altLang="it-IT" sz="1200" b="0" i="0" u="none" strike="noStrike" cap="none" normalizeH="0" baseline="0" dirty="0">
                <a:ln>
                  <a:noFill/>
                </a:ln>
                <a:solidFill>
                  <a:schemeClr val="tx1"/>
                </a:solidFill>
                <a:effectLst/>
                <a:latin typeface="Arial Unicode MS"/>
              </a:rPr>
              <a:t> and </a:t>
            </a:r>
            <a:r>
              <a:rPr kumimoji="0" lang="it-IT" altLang="it-IT" sz="1200" b="0" i="0" u="none" strike="noStrike" cap="none" normalizeH="0" baseline="0" dirty="0" err="1">
                <a:ln>
                  <a:noFill/>
                </a:ln>
                <a:solidFill>
                  <a:schemeClr val="tx1"/>
                </a:solidFill>
                <a:effectLst/>
                <a:latin typeface="Arial Unicode MS"/>
              </a:rPr>
              <a:t>given</a:t>
            </a:r>
            <a:r>
              <a:rPr kumimoji="0" lang="it-IT" altLang="it-IT" sz="1200" b="0" i="0" u="none" strike="noStrike" cap="none" normalizeH="0" baseline="0" dirty="0">
                <a:ln>
                  <a:noFill/>
                </a:ln>
                <a:solidFill>
                  <a:schemeClr val="tx1"/>
                </a:solidFill>
                <a:effectLst/>
                <a:latin typeface="Arial Unicode MS"/>
              </a:rPr>
              <a:t> the </a:t>
            </a:r>
            <a:r>
              <a:rPr kumimoji="0" lang="it-IT" altLang="it-IT" sz="1200" b="0" i="0" u="none" strike="noStrike" cap="none" normalizeH="0" baseline="0" dirty="0" err="1">
                <a:ln>
                  <a:noFill/>
                </a:ln>
                <a:solidFill>
                  <a:schemeClr val="tx1"/>
                </a:solidFill>
                <a:effectLst/>
                <a:latin typeface="Arial Unicode MS"/>
              </a:rPr>
              <a:t>impossibility</a:t>
            </a:r>
            <a:r>
              <a:rPr kumimoji="0" lang="it-IT" altLang="it-IT" sz="1200" b="0" i="0" u="none" strike="noStrike" cap="none" normalizeH="0" baseline="0" dirty="0">
                <a:ln>
                  <a:noFill/>
                </a:ln>
                <a:solidFill>
                  <a:schemeClr val="tx1"/>
                </a:solidFill>
                <a:effectLst/>
                <a:latin typeface="Arial Unicode MS"/>
              </a:rPr>
              <a:t> of </a:t>
            </a:r>
            <a:r>
              <a:rPr kumimoji="0" lang="it-IT" altLang="it-IT" sz="1200" b="0" i="0" u="none" strike="noStrike" cap="none" normalizeH="0" baseline="0" dirty="0" err="1">
                <a:ln>
                  <a:noFill/>
                </a:ln>
                <a:solidFill>
                  <a:schemeClr val="tx1"/>
                </a:solidFill>
                <a:effectLst/>
                <a:latin typeface="Arial Unicode MS"/>
              </a:rPr>
              <a:t>defining</a:t>
            </a:r>
            <a:r>
              <a:rPr kumimoji="0" lang="it-IT" altLang="it-IT" sz="1200" b="0" i="0" u="none" strike="noStrike" cap="none" normalizeH="0" baseline="0" dirty="0">
                <a:ln>
                  <a:noFill/>
                </a:ln>
                <a:solidFill>
                  <a:schemeClr val="tx1"/>
                </a:solidFill>
                <a:effectLst/>
                <a:latin typeface="Arial Unicode MS"/>
              </a:rPr>
              <a:t> the technical </a:t>
            </a:r>
            <a:r>
              <a:rPr kumimoji="0" lang="it-IT" altLang="it-IT" sz="1200" b="0" i="0" u="none" strike="noStrike" cap="none" normalizeH="0" baseline="0" dirty="0" err="1">
                <a:ln>
                  <a:noFill/>
                </a:ln>
                <a:solidFill>
                  <a:schemeClr val="tx1"/>
                </a:solidFill>
                <a:effectLst/>
                <a:latin typeface="Arial Unicode MS"/>
              </a:rPr>
              <a:t>specifications</a:t>
            </a:r>
            <a:r>
              <a:rPr kumimoji="0" lang="it-IT" altLang="it-IT" sz="1200" b="0" i="0" u="none" strike="noStrike" cap="none" normalizeH="0" baseline="0" dirty="0">
                <a:ln>
                  <a:noFill/>
                </a:ln>
                <a:solidFill>
                  <a:schemeClr val="tx1"/>
                </a:solidFill>
                <a:effectLst/>
                <a:latin typeface="Arial Unicode MS"/>
              </a:rPr>
              <a:t> with </a:t>
            </a:r>
            <a:r>
              <a:rPr kumimoji="0" lang="it-IT" altLang="it-IT" sz="1200" b="0" i="0" u="none" strike="noStrike" cap="none" normalizeH="0" baseline="0" dirty="0" err="1">
                <a:ln>
                  <a:noFill/>
                </a:ln>
                <a:solidFill>
                  <a:schemeClr val="tx1"/>
                </a:solidFill>
                <a:effectLst/>
                <a:latin typeface="Arial Unicode MS"/>
              </a:rPr>
              <a:t>sufficient</a:t>
            </a:r>
            <a:r>
              <a:rPr kumimoji="0" lang="it-IT" altLang="it-IT" sz="1200" b="0" i="0" u="none" strike="noStrike" cap="none" normalizeH="0" baseline="0" dirty="0">
                <a:ln>
                  <a:noFill/>
                </a:ln>
                <a:solidFill>
                  <a:schemeClr val="tx1"/>
                </a:solidFill>
                <a:effectLst/>
                <a:latin typeface="Arial Unicode MS"/>
              </a:rPr>
              <a:t> </a:t>
            </a:r>
            <a:r>
              <a:rPr kumimoji="0" lang="it-IT" altLang="it-IT" sz="1200" b="0" i="0" u="none" strike="noStrike" cap="none" normalizeH="0" baseline="0" dirty="0" err="1">
                <a:ln>
                  <a:noFill/>
                </a:ln>
                <a:solidFill>
                  <a:schemeClr val="tx1"/>
                </a:solidFill>
                <a:effectLst/>
                <a:latin typeface="Arial Unicode MS"/>
              </a:rPr>
              <a:t>precision</a:t>
            </a:r>
            <a:r>
              <a:rPr kumimoji="0" lang="it-IT" altLang="it-IT" sz="800" b="0" i="0" u="none" strike="noStrike" cap="none" normalizeH="0" baseline="0" dirty="0">
                <a:ln>
                  <a:noFill/>
                </a:ln>
                <a:solidFill>
                  <a:schemeClr val="tx1"/>
                </a:solidFill>
                <a:effectLst/>
              </a:rPr>
              <a:t> </a:t>
            </a:r>
            <a:endParaRPr kumimoji="0" lang="it-IT" altLang="it-IT" sz="2800" b="0" i="0" u="none" strike="noStrike" cap="none" normalizeH="0" baseline="0" dirty="0">
              <a:ln>
                <a:noFill/>
              </a:ln>
              <a:solidFill>
                <a:schemeClr val="tx1"/>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23</a:t>
            </a:fld>
            <a:endParaRPr lang="it-IT"/>
          </a:p>
        </p:txBody>
      </p:sp>
    </p:spTree>
    <p:extLst>
      <p:ext uri="{BB962C8B-B14F-4D97-AF65-F5344CB8AC3E}">
        <p14:creationId xmlns:p14="http://schemas.microsoft.com/office/powerpoint/2010/main" val="132935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0" i="0" u="none" strike="noStrike" cap="none" normalizeH="0" baseline="0" dirty="0" err="1">
                <a:ln>
                  <a:noFill/>
                </a:ln>
                <a:solidFill>
                  <a:schemeClr val="tx1"/>
                </a:solidFill>
                <a:effectLst/>
                <a:latin typeface="Arial Unicode MS"/>
              </a:rPr>
              <a:t>implies</a:t>
            </a:r>
            <a:r>
              <a:rPr kumimoji="0" lang="it-IT" altLang="it-IT" sz="1200" b="0" i="0" u="none" strike="noStrike" cap="none" normalizeH="0" baseline="0" dirty="0">
                <a:ln>
                  <a:noFill/>
                </a:ln>
                <a:solidFill>
                  <a:schemeClr val="tx1"/>
                </a:solidFill>
                <a:effectLst/>
                <a:latin typeface="Arial Unicode MS"/>
              </a:rPr>
              <a:t> design or innovative </a:t>
            </a:r>
            <a:r>
              <a:rPr kumimoji="0" lang="it-IT" altLang="it-IT" sz="1200" b="0" i="0" u="none" strike="noStrike" cap="none" normalizeH="0" baseline="0" dirty="0" err="1">
                <a:ln>
                  <a:noFill/>
                </a:ln>
                <a:solidFill>
                  <a:schemeClr val="tx1"/>
                </a:solidFill>
                <a:effectLst/>
                <a:latin typeface="Arial Unicode MS"/>
              </a:rPr>
              <a:t>solutions</a:t>
            </a:r>
            <a:r>
              <a:rPr kumimoji="0" lang="it-IT" altLang="it-IT" sz="1200" b="0" i="0" u="none" strike="noStrike" cap="none" normalizeH="0" baseline="0" dirty="0">
                <a:ln>
                  <a:noFill/>
                </a:ln>
                <a:solidFill>
                  <a:schemeClr val="tx1"/>
                </a:solidFill>
                <a:effectLst/>
                <a:latin typeface="Arial Unicode MS"/>
              </a:rPr>
              <a:t> and </a:t>
            </a:r>
            <a:r>
              <a:rPr kumimoji="0" lang="it-IT" altLang="it-IT" sz="1200" b="0" i="0" u="none" strike="noStrike" cap="none" normalizeH="0" baseline="0" dirty="0" err="1">
                <a:ln>
                  <a:noFill/>
                </a:ln>
                <a:solidFill>
                  <a:schemeClr val="tx1"/>
                </a:solidFill>
                <a:effectLst/>
                <a:latin typeface="Arial Unicode MS"/>
              </a:rPr>
              <a:t>given</a:t>
            </a:r>
            <a:r>
              <a:rPr kumimoji="0" lang="it-IT" altLang="it-IT" sz="1200" b="0" i="0" u="none" strike="noStrike" cap="none" normalizeH="0" baseline="0" dirty="0">
                <a:ln>
                  <a:noFill/>
                </a:ln>
                <a:solidFill>
                  <a:schemeClr val="tx1"/>
                </a:solidFill>
                <a:effectLst/>
                <a:latin typeface="Arial Unicode MS"/>
              </a:rPr>
              <a:t> the </a:t>
            </a:r>
            <a:r>
              <a:rPr kumimoji="0" lang="it-IT" altLang="it-IT" sz="1200" b="0" i="0" u="none" strike="noStrike" cap="none" normalizeH="0" baseline="0" dirty="0" err="1">
                <a:ln>
                  <a:noFill/>
                </a:ln>
                <a:solidFill>
                  <a:schemeClr val="tx1"/>
                </a:solidFill>
                <a:effectLst/>
                <a:latin typeface="Arial Unicode MS"/>
              </a:rPr>
              <a:t>impossibility</a:t>
            </a:r>
            <a:r>
              <a:rPr kumimoji="0" lang="it-IT" altLang="it-IT" sz="1200" b="0" i="0" u="none" strike="noStrike" cap="none" normalizeH="0" baseline="0" dirty="0">
                <a:ln>
                  <a:noFill/>
                </a:ln>
                <a:solidFill>
                  <a:schemeClr val="tx1"/>
                </a:solidFill>
                <a:effectLst/>
                <a:latin typeface="Arial Unicode MS"/>
              </a:rPr>
              <a:t> of </a:t>
            </a:r>
            <a:r>
              <a:rPr kumimoji="0" lang="it-IT" altLang="it-IT" sz="1200" b="0" i="0" u="none" strike="noStrike" cap="none" normalizeH="0" baseline="0" dirty="0" err="1">
                <a:ln>
                  <a:noFill/>
                </a:ln>
                <a:solidFill>
                  <a:schemeClr val="tx1"/>
                </a:solidFill>
                <a:effectLst/>
                <a:latin typeface="Arial Unicode MS"/>
              </a:rPr>
              <a:t>defining</a:t>
            </a:r>
            <a:r>
              <a:rPr kumimoji="0" lang="it-IT" altLang="it-IT" sz="1200" b="0" i="0" u="none" strike="noStrike" cap="none" normalizeH="0" baseline="0" dirty="0">
                <a:ln>
                  <a:noFill/>
                </a:ln>
                <a:solidFill>
                  <a:schemeClr val="tx1"/>
                </a:solidFill>
                <a:effectLst/>
                <a:latin typeface="Arial Unicode MS"/>
              </a:rPr>
              <a:t> the technical </a:t>
            </a:r>
            <a:r>
              <a:rPr kumimoji="0" lang="it-IT" altLang="it-IT" sz="1200" b="0" i="0" u="none" strike="noStrike" cap="none" normalizeH="0" baseline="0" dirty="0" err="1">
                <a:ln>
                  <a:noFill/>
                </a:ln>
                <a:solidFill>
                  <a:schemeClr val="tx1"/>
                </a:solidFill>
                <a:effectLst/>
                <a:latin typeface="Arial Unicode MS"/>
              </a:rPr>
              <a:t>specifications</a:t>
            </a:r>
            <a:r>
              <a:rPr kumimoji="0" lang="it-IT" altLang="it-IT" sz="1200" b="0" i="0" u="none" strike="noStrike" cap="none" normalizeH="0" baseline="0" dirty="0">
                <a:ln>
                  <a:noFill/>
                </a:ln>
                <a:solidFill>
                  <a:schemeClr val="tx1"/>
                </a:solidFill>
                <a:effectLst/>
                <a:latin typeface="Arial Unicode MS"/>
              </a:rPr>
              <a:t> with </a:t>
            </a:r>
            <a:r>
              <a:rPr kumimoji="0" lang="it-IT" altLang="it-IT" sz="1200" b="0" i="0" u="none" strike="noStrike" cap="none" normalizeH="0" baseline="0" dirty="0" err="1">
                <a:ln>
                  <a:noFill/>
                </a:ln>
                <a:solidFill>
                  <a:schemeClr val="tx1"/>
                </a:solidFill>
                <a:effectLst/>
                <a:latin typeface="Arial Unicode MS"/>
              </a:rPr>
              <a:t>sufficient</a:t>
            </a:r>
            <a:r>
              <a:rPr kumimoji="0" lang="it-IT" altLang="it-IT" sz="1200" b="0" i="0" u="none" strike="noStrike" cap="none" normalizeH="0" baseline="0" dirty="0">
                <a:ln>
                  <a:noFill/>
                </a:ln>
                <a:solidFill>
                  <a:schemeClr val="tx1"/>
                </a:solidFill>
                <a:effectLst/>
                <a:latin typeface="Arial Unicode MS"/>
              </a:rPr>
              <a:t> </a:t>
            </a:r>
            <a:r>
              <a:rPr kumimoji="0" lang="it-IT" altLang="it-IT" sz="1200" b="0" i="0" u="none" strike="noStrike" cap="none" normalizeH="0" baseline="0" dirty="0" err="1">
                <a:ln>
                  <a:noFill/>
                </a:ln>
                <a:solidFill>
                  <a:schemeClr val="tx1"/>
                </a:solidFill>
                <a:effectLst/>
                <a:latin typeface="Arial Unicode MS"/>
              </a:rPr>
              <a:t>precision</a:t>
            </a:r>
            <a:r>
              <a:rPr kumimoji="0" lang="it-IT" altLang="it-IT" sz="800" b="0" i="0" u="none" strike="noStrike" cap="none" normalizeH="0" baseline="0" dirty="0">
                <a:ln>
                  <a:noFill/>
                </a:ln>
                <a:solidFill>
                  <a:schemeClr val="tx1"/>
                </a:solidFill>
                <a:effectLst/>
              </a:rPr>
              <a:t> </a:t>
            </a:r>
            <a:endParaRPr kumimoji="0" lang="it-IT" altLang="it-IT" sz="2800" b="0" i="0" u="none" strike="noStrike" cap="none" normalizeH="0" baseline="0" dirty="0">
              <a:ln>
                <a:noFill/>
              </a:ln>
              <a:solidFill>
                <a:schemeClr val="tx1"/>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25</a:t>
            </a:fld>
            <a:endParaRPr lang="it-IT"/>
          </a:p>
        </p:txBody>
      </p:sp>
    </p:spTree>
    <p:extLst>
      <p:ext uri="{BB962C8B-B14F-4D97-AF65-F5344CB8AC3E}">
        <p14:creationId xmlns:p14="http://schemas.microsoft.com/office/powerpoint/2010/main" val="398817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27</a:t>
            </a:fld>
            <a:endParaRPr lang="it-IT"/>
          </a:p>
        </p:txBody>
      </p:sp>
    </p:spTree>
    <p:extLst>
      <p:ext uri="{BB962C8B-B14F-4D97-AF65-F5344CB8AC3E}">
        <p14:creationId xmlns:p14="http://schemas.microsoft.com/office/powerpoint/2010/main" val="333416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29</a:t>
            </a:fld>
            <a:endParaRPr lang="it-IT"/>
          </a:p>
        </p:txBody>
      </p:sp>
    </p:spTree>
    <p:extLst>
      <p:ext uri="{BB962C8B-B14F-4D97-AF65-F5344CB8AC3E}">
        <p14:creationId xmlns:p14="http://schemas.microsoft.com/office/powerpoint/2010/main" val="65799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30</a:t>
            </a:fld>
            <a:endParaRPr lang="it-IT"/>
          </a:p>
        </p:txBody>
      </p:sp>
    </p:spTree>
    <p:extLst>
      <p:ext uri="{BB962C8B-B14F-4D97-AF65-F5344CB8AC3E}">
        <p14:creationId xmlns:p14="http://schemas.microsoft.com/office/powerpoint/2010/main" val="296928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31</a:t>
            </a:fld>
            <a:endParaRPr lang="it-IT"/>
          </a:p>
        </p:txBody>
      </p:sp>
    </p:spTree>
    <p:extLst>
      <p:ext uri="{BB962C8B-B14F-4D97-AF65-F5344CB8AC3E}">
        <p14:creationId xmlns:p14="http://schemas.microsoft.com/office/powerpoint/2010/main" val="147931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32</a:t>
            </a:fld>
            <a:endParaRPr lang="it-IT"/>
          </a:p>
        </p:txBody>
      </p:sp>
    </p:spTree>
    <p:extLst>
      <p:ext uri="{BB962C8B-B14F-4D97-AF65-F5344CB8AC3E}">
        <p14:creationId xmlns:p14="http://schemas.microsoft.com/office/powerpoint/2010/main" val="1674857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35</a:t>
            </a:fld>
            <a:endParaRPr lang="it-IT"/>
          </a:p>
        </p:txBody>
      </p:sp>
    </p:spTree>
    <p:extLst>
      <p:ext uri="{BB962C8B-B14F-4D97-AF65-F5344CB8AC3E}">
        <p14:creationId xmlns:p14="http://schemas.microsoft.com/office/powerpoint/2010/main" val="312136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36</a:t>
            </a:fld>
            <a:endParaRPr lang="it-IT"/>
          </a:p>
        </p:txBody>
      </p:sp>
    </p:spTree>
    <p:extLst>
      <p:ext uri="{BB962C8B-B14F-4D97-AF65-F5344CB8AC3E}">
        <p14:creationId xmlns:p14="http://schemas.microsoft.com/office/powerpoint/2010/main" val="108357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a:t>
            </a:fld>
            <a:endParaRPr lang="it-IT"/>
          </a:p>
        </p:txBody>
      </p:sp>
    </p:spTree>
    <p:extLst>
      <p:ext uri="{BB962C8B-B14F-4D97-AF65-F5344CB8AC3E}">
        <p14:creationId xmlns:p14="http://schemas.microsoft.com/office/powerpoint/2010/main" val="324489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41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43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72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74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dirty="0">
                <a:solidFill>
                  <a:srgbClr val="0070C0"/>
                </a:solidFill>
                <a:latin typeface="Calibri" panose="020F0502020204030204" pitchFamily="34" charset="0"/>
                <a:cs typeface="Calibri" panose="020F0502020204030204" pitchFamily="34" charset="0"/>
              </a:rPr>
              <a:t>When electromagnetic waves of appropriate frequency are beamed into the plasma, the plasma particles absorb energy from the field of the wave and transfer it to the other particles through collisions</a:t>
            </a:r>
            <a:r>
              <a:rPr lang="en-US" dirty="0">
                <a:solidFill>
                  <a:srgbClr val="0070C0"/>
                </a:solidFill>
              </a:rPr>
              <a:t>.</a:t>
            </a:r>
            <a:endParaRPr lang="it-IT" dirty="0">
              <a:solidFill>
                <a:srgbClr val="0070C0"/>
              </a:solidFill>
            </a:endParaRPr>
          </a:p>
        </p:txBody>
      </p:sp>
      <p:sp>
        <p:nvSpPr>
          <p:cNvPr id="4" name="Segnaposto numero diapositiva 3"/>
          <p:cNvSpPr>
            <a:spLocks noGrp="1"/>
          </p:cNvSpPr>
          <p:nvPr>
            <p:ph type="sldNum" sz="quarter" idx="5"/>
          </p:nvPr>
        </p:nvSpPr>
        <p:spPr/>
        <p:txBody>
          <a:bodyPr/>
          <a:lstStyle/>
          <a:p>
            <a:fld id="{4974AD4F-B870-44F2-BC28-2FE68B1C307A}" type="slidenum">
              <a:rPr lang="it-IT" smtClean="0"/>
              <a:pPr/>
              <a:t>14</a:t>
            </a:fld>
            <a:endParaRPr lang="it-IT"/>
          </a:p>
        </p:txBody>
      </p:sp>
    </p:spTree>
    <p:extLst>
      <p:ext uri="{BB962C8B-B14F-4D97-AF65-F5344CB8AC3E}">
        <p14:creationId xmlns:p14="http://schemas.microsoft.com/office/powerpoint/2010/main" val="215902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01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AD4F-B870-44F2-BC28-2FE68B1C307A}"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16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ttangolo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ttangolo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ttangolo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ttangolo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ettangolo arrotondato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ettangolo arrotondato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ttangolo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ttangolo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ttangolo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ttangolo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olo 7"/>
          <p:cNvSpPr>
            <a:spLocks noGrp="1"/>
          </p:cNvSpPr>
          <p:nvPr>
            <p:ph type="ctrTitle"/>
          </p:nvPr>
        </p:nvSpPr>
        <p:spPr>
          <a:xfrm>
            <a:off x="609600" y="2401890"/>
            <a:ext cx="11277600" cy="1470025"/>
          </a:xfrm>
        </p:spPr>
        <p:txBody>
          <a:bodyPr anchor="b"/>
          <a:lstStyle>
            <a:lvl1pPr>
              <a:defRPr sz="4400">
                <a:solidFill>
                  <a:schemeClr val="bg1"/>
                </a:solidFill>
              </a:defRPr>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8940800" y="4206240"/>
            <a:ext cx="1280160" cy="457200"/>
          </a:xfrm>
        </p:spPr>
        <p:txBody>
          <a:bodyPr/>
          <a:lstStyle/>
          <a:p>
            <a:fld id="{69F0C062-AB77-4A28-8687-DAD03F9C43E8}" type="datetime1">
              <a:rPr lang="it-IT" smtClean="0"/>
              <a:t>06/03/23</a:t>
            </a:fld>
            <a:endParaRPr lang="it-IT"/>
          </a:p>
        </p:txBody>
      </p:sp>
      <p:sp>
        <p:nvSpPr>
          <p:cNvPr id="17" name="Segnaposto piè di pagina 16"/>
          <p:cNvSpPr>
            <a:spLocks noGrp="1"/>
          </p:cNvSpPr>
          <p:nvPr>
            <p:ph type="ftr" sz="quarter" idx="11"/>
          </p:nvPr>
        </p:nvSpPr>
        <p:spPr>
          <a:xfrm>
            <a:off x="7213600" y="4205288"/>
            <a:ext cx="1727200" cy="457200"/>
          </a:xfrm>
        </p:spPr>
        <p:txBody>
          <a:bodyPr/>
          <a:lstStyle/>
          <a:p>
            <a:endParaRPr lang="it-IT"/>
          </a:p>
        </p:txBody>
      </p:sp>
      <p:sp>
        <p:nvSpPr>
          <p:cNvPr id="29" name="Segnaposto numero diapositiva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825A1364-9D83-4D37-A282-5E5560CE45FB}"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C4B1B8F-1C8B-4EA0-AB58-050E6D5F7361}" type="datetime1">
              <a:rPr lang="it-IT" smtClean="0"/>
              <a:t>06/03/23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42400" y="1143000"/>
            <a:ext cx="2540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1143000"/>
            <a:ext cx="83312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0EDE425-3E60-486C-831E-6F220C530EAE}" type="datetime1">
              <a:rPr lang="it-IT" smtClean="0"/>
              <a:t>06/03/23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ED3EC2-CD36-4F46-95C0-F74620B27B83}" type="datetime1">
              <a:rPr lang="it-IT" smtClean="0"/>
              <a:t>06/03/23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1981203"/>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A75D4145-067E-4E73-8AB8-184BB7A3C011}" type="datetime1">
              <a:rPr lang="it-IT" smtClean="0"/>
              <a:t>06/03/23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609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7BE23D0-0DBA-4428-811C-1818178EE46F}" type="datetime1">
              <a:rPr lang="it-IT" smtClean="0"/>
              <a:t>06/03/23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1143000"/>
            <a:ext cx="11176000" cy="1069848"/>
          </a:xfrm>
        </p:spPr>
        <p:txBody>
          <a:bodyPr anchor="ctr"/>
          <a:lstStyle>
            <a:lvl1pPr>
              <a:defRPr sz="4000" b="0" i="0"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291074"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data 25"/>
          <p:cNvSpPr>
            <a:spLocks noGrp="1"/>
          </p:cNvSpPr>
          <p:nvPr>
            <p:ph type="dt" sz="half" idx="10"/>
          </p:nvPr>
        </p:nvSpPr>
        <p:spPr/>
        <p:txBody>
          <a:bodyPr rtlCol="0"/>
          <a:lstStyle/>
          <a:p>
            <a:fld id="{BFEDA260-5228-449E-8387-9BE9318FC3D7}" type="datetime1">
              <a:rPr lang="it-IT" smtClean="0"/>
              <a:t>06/03/23</a:t>
            </a:fld>
            <a:endParaRPr lang="it-IT"/>
          </a:p>
        </p:txBody>
      </p:sp>
      <p:sp>
        <p:nvSpPr>
          <p:cNvPr id="27" name="Segnaposto numero diapositiva 26"/>
          <p:cNvSpPr>
            <a:spLocks noGrp="1"/>
          </p:cNvSpPr>
          <p:nvPr>
            <p:ph type="sldNum" sz="quarter" idx="11"/>
          </p:nvPr>
        </p:nvSpPr>
        <p:spPr/>
        <p:txBody>
          <a:bodyPr rtlCol="0"/>
          <a:lstStyle/>
          <a:p>
            <a:fld id="{825A1364-9D83-4D37-A282-5E5560CE45FB}"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a:xfrm>
            <a:off x="8778240" y="612648"/>
            <a:ext cx="1276352" cy="457200"/>
          </a:xfrm>
        </p:spPr>
        <p:txBody>
          <a:bodyPr/>
          <a:lstStyle/>
          <a:p>
            <a:fld id="{59863955-01A9-42ED-A1C8-064ED0677A81}" type="datetime1">
              <a:rPr lang="it-IT" smtClean="0"/>
              <a:t>06/03/23</a:t>
            </a:fld>
            <a:endParaRPr lang="it-IT"/>
          </a:p>
        </p:txBody>
      </p:sp>
      <p:sp>
        <p:nvSpPr>
          <p:cNvPr id="4" name="Segnaposto piè di pagina 3"/>
          <p:cNvSpPr>
            <a:spLocks noGrp="1"/>
          </p:cNvSpPr>
          <p:nvPr>
            <p:ph type="ftr" sz="quarter" idx="11"/>
          </p:nvPr>
        </p:nvSpPr>
        <p:spPr>
          <a:xfrm>
            <a:off x="7010400" y="612648"/>
            <a:ext cx="1767840" cy="457200"/>
          </a:xfrm>
        </p:spPr>
        <p:txBody>
          <a:bodyPr/>
          <a:lstStyle/>
          <a:p>
            <a:endParaRPr lang="it-IT"/>
          </a:p>
        </p:txBody>
      </p:sp>
      <p:sp>
        <p:nvSpPr>
          <p:cNvPr id="5" name="Segnaposto numero diapositiva 4"/>
          <p:cNvSpPr>
            <a:spLocks noGrp="1"/>
          </p:cNvSpPr>
          <p:nvPr>
            <p:ph type="sldNum" sz="quarter" idx="12"/>
          </p:nvPr>
        </p:nvSpPr>
        <p:spPr>
          <a:xfrm>
            <a:off x="10899648" y="2272"/>
            <a:ext cx="1016000" cy="365760"/>
          </a:xfrm>
        </p:spPr>
        <p:txBody>
          <a:bodyPr/>
          <a:lstStyle/>
          <a:p>
            <a:fld id="{825A1364-9D83-4D37-A282-5E5560CE45F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BA06F3-3ACD-498E-BF81-55BB60E8045A}" type="datetime1">
              <a:rPr lang="it-IT" smtClean="0"/>
              <a:t>06/03/23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37995" y="1101970"/>
            <a:ext cx="4511040" cy="877824"/>
          </a:xfrm>
        </p:spPr>
        <p:txBody>
          <a:bodyPr anchor="b"/>
          <a:lstStyle>
            <a:lvl1pPr algn="l">
              <a:buNone/>
              <a:defRPr sz="1800" b="1"/>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5CD582B-338B-467F-BD26-DEC27DEB0C1C}" type="datetime1">
              <a:rPr lang="it-IT" smtClean="0"/>
              <a:t>06/03/23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253914" y="1109162"/>
            <a:ext cx="782404" cy="4681637"/>
          </a:xfrm>
        </p:spPr>
        <p:txBody>
          <a:bodyPr vert="vert270" lIns="45720" tIns="0" rIns="45720" anchor="t"/>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8117924" y="3274311"/>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9C4382B5-01F5-497D-8E1C-DDA54D29BBD7}" type="datetime1">
              <a:rPr lang="it-IT" smtClean="0"/>
              <a:t>06/03/23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ttangolo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ttangolo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ttangolo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ttangolo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ettangolo arrotondato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ettangolo arrotondato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ttangolo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ttangolo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ttangolo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ttangolo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ttangolo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ttangolo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Segnaposto titolo 21"/>
          <p:cNvSpPr>
            <a:spLocks noGrp="1"/>
          </p:cNvSpPr>
          <p:nvPr>
            <p:ph type="title"/>
          </p:nvPr>
        </p:nvSpPr>
        <p:spPr>
          <a:xfrm>
            <a:off x="609600" y="1143000"/>
            <a:ext cx="10972800" cy="10668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B94ED94-DD8F-4A02-869D-F8DB3743DAE9}" type="datetime1">
              <a:rPr lang="it-IT" smtClean="0"/>
              <a:t>06/03/23</a:t>
            </a:fld>
            <a:endParaRPr lang="it-IT"/>
          </a:p>
        </p:txBody>
      </p:sp>
      <p:sp>
        <p:nvSpPr>
          <p:cNvPr id="3" name="Segnaposto piè di pagina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25A1364-9D83-4D37-A282-5E5560CE45F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7.png"/><Relationship Id="rId3" Type="http://schemas.openxmlformats.org/officeDocument/2006/relationships/image" Target="../media/image2.jpg"/><Relationship Id="rId7" Type="http://schemas.openxmlformats.org/officeDocument/2006/relationships/image" Target="../media/image31.emf"/><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3.emf"/><Relationship Id="rId5" Type="http://schemas.openxmlformats.org/officeDocument/2006/relationships/image" Target="../media/image35.png"/><Relationship Id="rId10" Type="http://schemas.openxmlformats.org/officeDocument/2006/relationships/oleObject" Target="../embeddings/oleObject6.bin"/><Relationship Id="rId4" Type="http://schemas.openxmlformats.org/officeDocument/2006/relationships/image" Target="../media/image34.png"/><Relationship Id="rId9" Type="http://schemas.openxmlformats.org/officeDocument/2006/relationships/image" Target="../media/image32.emf"/><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7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1.xml"/><Relationship Id="rId7" Type="http://schemas.openxmlformats.org/officeDocument/2006/relationships/image" Target="../media/image51.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0.wmf"/><Relationship Id="rId5" Type="http://schemas.openxmlformats.org/officeDocument/2006/relationships/oleObject" Target="../embeddings/oleObject7.bin"/><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jp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0.png"/><Relationship Id="rId5" Type="http://schemas.openxmlformats.org/officeDocument/2006/relationships/image" Target="../media/image2.jp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1.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3.png"/><Relationship Id="rId5" Type="http://schemas.openxmlformats.org/officeDocument/2006/relationships/image" Target="../media/image2.jpg"/><Relationship Id="rId4" Type="http://schemas.openxmlformats.org/officeDocument/2006/relationships/image" Target="../media/image62.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jp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g"/><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DC3516AD-4BCB-4B82-BFDA-ECE42A696377}"/>
              </a:ext>
            </a:extLst>
          </p:cNvPr>
          <p:cNvSpPr/>
          <p:nvPr/>
        </p:nvSpPr>
        <p:spPr>
          <a:xfrm>
            <a:off x="4633356" y="6519446"/>
            <a:ext cx="8320644" cy="338554"/>
          </a:xfrm>
          <a:prstGeom prst="rect">
            <a:avLst/>
          </a:prstGeom>
        </p:spPr>
        <p:txBody>
          <a:bodyPr wrap="square">
            <a:spAutoFit/>
          </a:bodyPr>
          <a:lstStyle/>
          <a:p>
            <a:pPr algn="ctr"/>
            <a:r>
              <a:rPr lang="it-IT" sz="1600" i="1" dirty="0">
                <a:solidFill>
                  <a:srgbClr val="002948"/>
                </a:solidFill>
                <a:latin typeface="Calibri" panose="020F0502020204030204" pitchFamily="34" charset="0"/>
                <a:cs typeface="Calibri" panose="020F0502020204030204" pitchFamily="34" charset="0"/>
              </a:rPr>
              <a:t>18</a:t>
            </a:r>
            <a:r>
              <a:rPr lang="it-IT" sz="1600" i="1" baseline="30000" dirty="0">
                <a:solidFill>
                  <a:srgbClr val="002948"/>
                </a:solidFill>
                <a:latin typeface="Calibri" panose="020F0502020204030204" pitchFamily="34" charset="0"/>
                <a:cs typeface="Calibri" panose="020F0502020204030204" pitchFamily="34" charset="0"/>
              </a:rPr>
              <a:t>th</a:t>
            </a:r>
            <a:r>
              <a:rPr lang="it-IT" sz="1600" i="1" dirty="0">
                <a:solidFill>
                  <a:srgbClr val="002948"/>
                </a:solidFill>
                <a:latin typeface="Calibri" panose="020F0502020204030204" pitchFamily="34" charset="0"/>
                <a:cs typeface="Calibri" panose="020F0502020204030204" pitchFamily="34" charset="0"/>
              </a:rPr>
              <a:t> </a:t>
            </a:r>
            <a:r>
              <a:rPr lang="it-IT" sz="1600" i="1" dirty="0" err="1">
                <a:solidFill>
                  <a:srgbClr val="002948"/>
                </a:solidFill>
                <a:latin typeface="Calibri" panose="020F0502020204030204" pitchFamily="34" charset="0"/>
                <a:cs typeface="Calibri" panose="020F0502020204030204" pitchFamily="34" charset="0"/>
              </a:rPr>
              <a:t>Russbach</a:t>
            </a:r>
            <a:r>
              <a:rPr lang="it-IT" sz="1600" i="1" dirty="0">
                <a:solidFill>
                  <a:srgbClr val="002948"/>
                </a:solidFill>
                <a:latin typeface="Calibri" panose="020F0502020204030204" pitchFamily="34" charset="0"/>
                <a:cs typeface="Calibri" panose="020F0502020204030204" pitchFamily="34" charset="0"/>
              </a:rPr>
              <a:t> School on </a:t>
            </a:r>
            <a:r>
              <a:rPr lang="it-IT" sz="1600" i="1" dirty="0" err="1">
                <a:solidFill>
                  <a:srgbClr val="002948"/>
                </a:solidFill>
                <a:latin typeface="Calibri" panose="020F0502020204030204" pitchFamily="34" charset="0"/>
                <a:cs typeface="Calibri" panose="020F0502020204030204" pitchFamily="34" charset="0"/>
              </a:rPr>
              <a:t>Nuclear</a:t>
            </a:r>
            <a:r>
              <a:rPr lang="it-IT" sz="1600" i="1" dirty="0">
                <a:solidFill>
                  <a:srgbClr val="002948"/>
                </a:solidFill>
                <a:latin typeface="Calibri" panose="020F0502020204030204" pitchFamily="34" charset="0"/>
                <a:cs typeface="Calibri" panose="020F0502020204030204" pitchFamily="34" charset="0"/>
              </a:rPr>
              <a:t> </a:t>
            </a:r>
            <a:r>
              <a:rPr lang="it-IT" sz="1600" i="1" dirty="0" err="1">
                <a:solidFill>
                  <a:srgbClr val="002948"/>
                </a:solidFill>
                <a:latin typeface="Calibri" panose="020F0502020204030204" pitchFamily="34" charset="0"/>
                <a:cs typeface="Calibri" panose="020F0502020204030204" pitchFamily="34" charset="0"/>
              </a:rPr>
              <a:t>Astrophysics</a:t>
            </a:r>
            <a:r>
              <a:rPr lang="it-IT" sz="1600" i="1" dirty="0">
                <a:solidFill>
                  <a:srgbClr val="002948"/>
                </a:solidFill>
                <a:latin typeface="Calibri" panose="020F0502020204030204" pitchFamily="34" charset="0"/>
                <a:cs typeface="Calibri" panose="020F0502020204030204" pitchFamily="34" charset="0"/>
              </a:rPr>
              <a:t> – </a:t>
            </a:r>
            <a:r>
              <a:rPr lang="it-IT" sz="1600" i="1" dirty="0" err="1">
                <a:solidFill>
                  <a:srgbClr val="002948"/>
                </a:solidFill>
                <a:latin typeface="Calibri" panose="020F0502020204030204" pitchFamily="34" charset="0"/>
                <a:cs typeface="Calibri" panose="020F0502020204030204" pitchFamily="34" charset="0"/>
              </a:rPr>
              <a:t>Russbach</a:t>
            </a:r>
            <a:r>
              <a:rPr lang="it-IT" sz="1600" i="1" dirty="0">
                <a:solidFill>
                  <a:srgbClr val="002948"/>
                </a:solidFill>
                <a:latin typeface="Calibri" panose="020F0502020204030204" pitchFamily="34" charset="0"/>
                <a:cs typeface="Calibri" panose="020F0502020204030204" pitchFamily="34" charset="0"/>
              </a:rPr>
              <a:t>, 13/03/2023</a:t>
            </a:r>
          </a:p>
        </p:txBody>
      </p:sp>
      <p:sp>
        <p:nvSpPr>
          <p:cNvPr id="11" name="CasellaDiTesto 10">
            <a:extLst>
              <a:ext uri="{FF2B5EF4-FFF2-40B4-BE49-F238E27FC236}">
                <a16:creationId xmlns:a16="http://schemas.microsoft.com/office/drawing/2014/main" id="{DD49560B-8982-4F0F-B4C7-379CE1755431}"/>
              </a:ext>
            </a:extLst>
          </p:cNvPr>
          <p:cNvSpPr txBox="1"/>
          <p:nvPr/>
        </p:nvSpPr>
        <p:spPr>
          <a:xfrm>
            <a:off x="12758" y="1268760"/>
            <a:ext cx="12192000" cy="2039020"/>
          </a:xfrm>
          <a:prstGeom prst="rect">
            <a:avLst/>
          </a:prstGeom>
          <a:noFill/>
        </p:spPr>
        <p:txBody>
          <a:bodyPr wrap="square">
            <a:spAutoFit/>
          </a:bodyPr>
          <a:lstStyle/>
          <a:p>
            <a:pPr algn="ctr">
              <a:lnSpc>
                <a:spcPct val="107000"/>
              </a:lnSpc>
              <a:spcAft>
                <a:spcPts val="800"/>
              </a:spcAft>
            </a:pPr>
            <a:r>
              <a:rPr lang="en-US" sz="4000" dirty="0">
                <a:solidFill>
                  <a:schemeClr val="bg1"/>
                </a:solidFill>
                <a:latin typeface="Calibri" panose="020F0502020204030204" pitchFamily="34" charset="0"/>
                <a:cs typeface="Calibri" panose="020F0502020204030204" pitchFamily="34" charset="0"/>
              </a:rPr>
              <a:t>The PANDORA project : an experimental setup for measuring in-plasma </a:t>
            </a:r>
            <a:r>
              <a:rPr lang="en-US" sz="4000" dirty="0">
                <a:solidFill>
                  <a:schemeClr val="bg1"/>
                </a:solidFill>
                <a:latin typeface="Symbol" pitchFamily="2" charset="2"/>
                <a:cs typeface="Calibri" panose="020F0502020204030204" pitchFamily="34" charset="0"/>
              </a:rPr>
              <a:t>b - </a:t>
            </a:r>
            <a:r>
              <a:rPr lang="en-US" sz="4000" dirty="0">
                <a:solidFill>
                  <a:schemeClr val="bg1"/>
                </a:solidFill>
                <a:latin typeface="Calibri" panose="020F0502020204030204" pitchFamily="34" charset="0"/>
                <a:cs typeface="Calibri" panose="020F0502020204030204" pitchFamily="34" charset="0"/>
              </a:rPr>
              <a:t>decays in nuclei of astrophysical interest </a:t>
            </a:r>
          </a:p>
        </p:txBody>
      </p:sp>
    </p:spTree>
    <p:extLst>
      <p:ext uri="{BB962C8B-B14F-4D97-AF65-F5344CB8AC3E}">
        <p14:creationId xmlns:p14="http://schemas.microsoft.com/office/powerpoint/2010/main" val="315068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 stars, matter is in the plasma state, with temperatures ranging from thousands to hundreds millions of °K, implying that the atoms are strongly ionized;…">
            <a:extLst>
              <a:ext uri="{FF2B5EF4-FFF2-40B4-BE49-F238E27FC236}">
                <a16:creationId xmlns:a16="http://schemas.microsoft.com/office/drawing/2014/main" id="{36E8038C-4170-064E-9F41-0B0FD8F7BBA1}"/>
              </a:ext>
            </a:extLst>
          </p:cNvPr>
          <p:cNvSpPr txBox="1"/>
          <p:nvPr/>
        </p:nvSpPr>
        <p:spPr>
          <a:xfrm>
            <a:off x="515412" y="916559"/>
            <a:ext cx="11504974" cy="938719"/>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p>
            <a:pPr marL="0" marR="0" lvl="0" indent="0" algn="just" defTabSz="342900" rtl="0" eaLnBrk="1" fontAlgn="auto" latinLnBrk="0" hangingPunct="1">
              <a:lnSpc>
                <a:spcPct val="100000"/>
              </a:lnSpc>
              <a:spcBef>
                <a:spcPts val="0"/>
              </a:spcBef>
              <a:spcAft>
                <a:spcPts val="0"/>
              </a:spcAft>
              <a:buClrTx/>
              <a:buSzPct val="60000"/>
              <a:buFontTx/>
              <a:buNone/>
              <a:tabLst/>
              <a:defRPr sz="2600">
                <a:solidFill>
                  <a:srgbClr val="000000"/>
                </a:solidFill>
                <a:latin typeface="Arial"/>
                <a:ea typeface="Arial"/>
                <a:cs typeface="Arial"/>
                <a:sym typeface="Arial"/>
              </a:defRPr>
            </a:pPr>
            <a:endParaRPr kumimoji="0" lang="en-US" sz="1600" b="1" i="0" u="none" strike="noStrike" kern="1200" cap="none" spc="0" normalizeH="0" baseline="0" noProof="0" dirty="0">
              <a:ln>
                <a:noFill/>
              </a:ln>
              <a:solidFill>
                <a:srgbClr val="D34817">
                  <a:hueOff val="-33021"/>
                  <a:satOff val="15631"/>
                  <a:lumOff val="-38912"/>
                </a:srgbClr>
              </a:solidFill>
              <a:effectLst/>
              <a:uLnTx/>
              <a:uFillTx/>
              <a:latin typeface="Calibri" panose="020F0502020204030204" pitchFamily="34" charset="0"/>
              <a:cs typeface="Calibri" panose="020F0502020204030204" pitchFamily="34" charset="0"/>
              <a:sym typeface="Arial"/>
            </a:endParaRPr>
          </a:p>
          <a:p>
            <a:pPr marL="0" marR="0" lvl="0" indent="0" algn="l" defTabSz="342900" rtl="0" eaLnBrk="1" fontAlgn="auto" latinLnBrk="0" hangingPunct="1">
              <a:lnSpc>
                <a:spcPct val="100000"/>
              </a:lnSpc>
              <a:spcBef>
                <a:spcPts val="0"/>
              </a:spcBef>
              <a:spcAft>
                <a:spcPts val="0"/>
              </a:spcAft>
              <a:buClrTx/>
              <a:buSzPct val="60000"/>
              <a:buFontTx/>
              <a:buNone/>
              <a:tabLst/>
              <a:defRPr sz="2600">
                <a:solidFill>
                  <a:srgbClr val="000000"/>
                </a:solidFill>
                <a:latin typeface="Arial"/>
                <a:ea typeface="Arial"/>
                <a:cs typeface="Arial"/>
                <a:sym typeface="Arial"/>
              </a:defRPr>
            </a:pPr>
            <a:r>
              <a:rPr kumimoji="0" lang="en-US" sz="2000" b="1" i="0" u="sng" strike="noStrike" kern="1200" cap="none" spc="0" normalizeH="0" baseline="0" noProof="0" dirty="0">
                <a:ln>
                  <a:noFill/>
                </a:ln>
                <a:solidFill>
                  <a:srgbClr val="BC7014"/>
                </a:solidFill>
                <a:effectLst/>
                <a:uLnTx/>
                <a:uFillTx/>
                <a:latin typeface="Calibri" panose="020F0502020204030204" pitchFamily="34" charset="0"/>
                <a:cs typeface="Calibri" panose="020F0502020204030204" pitchFamily="34" charset="0"/>
                <a:sym typeface="Arial"/>
              </a:rPr>
              <a:t>A NEW CHALLENGE</a:t>
            </a:r>
            <a:r>
              <a:rPr kumimoji="0" lang="en-US" sz="2000" b="1" i="0" u="none" strike="noStrike" kern="1200" cap="none" spc="0" normalizeH="0" baseline="0" noProof="0" dirty="0">
                <a:ln>
                  <a:noFill/>
                </a:ln>
                <a:solidFill>
                  <a:srgbClr val="DD8901"/>
                </a:solidFill>
                <a:effectLst/>
                <a:uLnTx/>
                <a:uFillTx/>
                <a:latin typeface="Calibri" panose="020F0502020204030204" pitchFamily="34" charset="0"/>
                <a:cs typeface="Calibri" panose="020F0502020204030204" pitchFamily="34" charset="0"/>
                <a:sym typeface="Arial"/>
              </a:rPr>
              <a:t>: Reproduce in laboratory some stellar-like conditions and measure the expected variations of nuclear lifetime in β – decaying nuclei</a:t>
            </a:r>
          </a:p>
        </p:txBody>
      </p:sp>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 name="CasellaDiTesto 1">
            <a:extLst>
              <a:ext uri="{FF2B5EF4-FFF2-40B4-BE49-F238E27FC236}">
                <a16:creationId xmlns:a16="http://schemas.microsoft.com/office/drawing/2014/main" id="{975F612A-C802-6548-88E2-3A0F0EB81203}"/>
              </a:ext>
            </a:extLst>
          </p:cNvPr>
          <p:cNvSpPr txBox="1"/>
          <p:nvPr/>
        </p:nvSpPr>
        <p:spPr>
          <a:xfrm>
            <a:off x="558140" y="80132"/>
            <a:ext cx="1434752"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PANDORA</a:t>
            </a:r>
          </a:p>
        </p:txBody>
      </p:sp>
      <p:pic>
        <p:nvPicPr>
          <p:cNvPr id="31746" name="Picture 2">
            <a:extLst>
              <a:ext uri="{FF2B5EF4-FFF2-40B4-BE49-F238E27FC236}">
                <a16:creationId xmlns:a16="http://schemas.microsoft.com/office/drawing/2014/main" id="{AD426883-F0C7-5B40-B60E-4514FB132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282" y="2362536"/>
            <a:ext cx="5756817" cy="4206905"/>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a:extLst>
              <a:ext uri="{FF2B5EF4-FFF2-40B4-BE49-F238E27FC236}">
                <a16:creationId xmlns:a16="http://schemas.microsoft.com/office/drawing/2014/main" id="{FA9DEB3C-137B-2C42-A55D-B3E52D058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7046" y="0"/>
            <a:ext cx="5367662" cy="138888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77A122F-7BED-D84A-AD0E-38A8E7C7F70C}"/>
              </a:ext>
            </a:extLst>
          </p:cNvPr>
          <p:cNvSpPr txBox="1"/>
          <p:nvPr/>
        </p:nvSpPr>
        <p:spPr>
          <a:xfrm>
            <a:off x="1497401" y="1924241"/>
            <a:ext cx="9197198" cy="369332"/>
          </a:xfrm>
          <a:prstGeom prst="rect">
            <a:avLst/>
          </a:prstGeom>
          <a:noFill/>
        </p:spPr>
        <p:txBody>
          <a:bodyPr wrap="none" rtlCol="0">
            <a:spAutoFit/>
          </a:bodyPr>
          <a:lstStyle/>
          <a:p>
            <a:r>
              <a:rPr lang="it-IT" b="1" dirty="0" err="1">
                <a:solidFill>
                  <a:schemeClr val="tx2">
                    <a:lumMod val="75000"/>
                    <a:lumOff val="25000"/>
                  </a:schemeClr>
                </a:solidFill>
                <a:latin typeface="Calibri" panose="020F0502020204030204" pitchFamily="34" charset="0"/>
                <a:cs typeface="Calibri" panose="020F0502020204030204" pitchFamily="34" charset="0"/>
              </a:rPr>
              <a:t>We</a:t>
            </a:r>
            <a:r>
              <a:rPr lang="it-IT" b="1" dirty="0">
                <a:solidFill>
                  <a:schemeClr val="tx2">
                    <a:lumMod val="75000"/>
                    <a:lumOff val="25000"/>
                  </a:schemeClr>
                </a:solidFill>
                <a:latin typeface="Calibri" panose="020F0502020204030204" pitchFamily="34" charset="0"/>
                <a:cs typeface="Calibri" panose="020F0502020204030204" pitchFamily="34" charset="0"/>
              </a:rPr>
              <a:t> </a:t>
            </a:r>
            <a:r>
              <a:rPr lang="it-IT" b="1" dirty="0" err="1">
                <a:solidFill>
                  <a:schemeClr val="tx2">
                    <a:lumMod val="75000"/>
                    <a:lumOff val="25000"/>
                  </a:schemeClr>
                </a:solidFill>
                <a:latin typeface="Calibri" panose="020F0502020204030204" pitchFamily="34" charset="0"/>
                <a:cs typeface="Calibri" panose="020F0502020204030204" pitchFamily="34" charset="0"/>
              </a:rPr>
              <a:t>need</a:t>
            </a:r>
            <a:r>
              <a:rPr lang="it-IT" b="1" dirty="0">
                <a:solidFill>
                  <a:schemeClr val="tx2">
                    <a:lumMod val="75000"/>
                    <a:lumOff val="25000"/>
                  </a:schemeClr>
                </a:solidFill>
                <a:latin typeface="Calibri" panose="020F0502020204030204" pitchFamily="34" charset="0"/>
                <a:cs typeface="Calibri" panose="020F0502020204030204" pitchFamily="34" charset="0"/>
              </a:rPr>
              <a:t> to create and confine a plasma to be </a:t>
            </a:r>
            <a:r>
              <a:rPr lang="it-IT" b="1" dirty="0" err="1">
                <a:solidFill>
                  <a:schemeClr val="tx2">
                    <a:lumMod val="75000"/>
                    <a:lumOff val="25000"/>
                  </a:schemeClr>
                </a:solidFill>
                <a:latin typeface="Calibri" panose="020F0502020204030204" pitchFamily="34" charset="0"/>
                <a:cs typeface="Calibri" panose="020F0502020204030204" pitchFamily="34" charset="0"/>
              </a:rPr>
              <a:t>able</a:t>
            </a:r>
            <a:r>
              <a:rPr lang="it-IT" b="1" dirty="0">
                <a:solidFill>
                  <a:schemeClr val="tx2">
                    <a:lumMod val="75000"/>
                    <a:lumOff val="25000"/>
                  </a:schemeClr>
                </a:solidFill>
                <a:latin typeface="Calibri" panose="020F0502020204030204" pitchFamily="34" charset="0"/>
                <a:cs typeface="Calibri" panose="020F0502020204030204" pitchFamily="34" charset="0"/>
              </a:rPr>
              <a:t> to study the </a:t>
            </a:r>
            <a:r>
              <a:rPr lang="it-IT" b="1" dirty="0">
                <a:solidFill>
                  <a:schemeClr val="tx2">
                    <a:lumMod val="75000"/>
                    <a:lumOff val="25000"/>
                  </a:schemeClr>
                </a:solidFill>
                <a:latin typeface="Symbol" panose="05050102010706020507" pitchFamily="18" charset="2"/>
                <a:cs typeface="Calibri" panose="020F0502020204030204" pitchFamily="34" charset="0"/>
              </a:rPr>
              <a:t>b</a:t>
            </a:r>
            <a:r>
              <a:rPr lang="it-IT" b="1" dirty="0">
                <a:solidFill>
                  <a:schemeClr val="tx2">
                    <a:lumMod val="75000"/>
                    <a:lumOff val="25000"/>
                  </a:schemeClr>
                </a:solidFill>
                <a:latin typeface="Calibri" panose="020F0502020204030204" pitchFamily="34" charset="0"/>
                <a:cs typeface="Calibri" panose="020F0502020204030204" pitchFamily="34" charset="0"/>
              </a:rPr>
              <a:t> </a:t>
            </a:r>
            <a:r>
              <a:rPr lang="it-IT" b="1" dirty="0" err="1">
                <a:solidFill>
                  <a:schemeClr val="tx2">
                    <a:lumMod val="75000"/>
                    <a:lumOff val="25000"/>
                  </a:schemeClr>
                </a:solidFill>
                <a:latin typeface="Calibri" panose="020F0502020204030204" pitchFamily="34" charset="0"/>
                <a:cs typeface="Calibri" panose="020F0502020204030204" pitchFamily="34" charset="0"/>
              </a:rPr>
              <a:t>decay</a:t>
            </a:r>
            <a:r>
              <a:rPr lang="it-IT" b="1" dirty="0">
                <a:solidFill>
                  <a:schemeClr val="tx2">
                    <a:lumMod val="75000"/>
                    <a:lumOff val="25000"/>
                  </a:schemeClr>
                </a:solidFill>
                <a:latin typeface="Calibri" panose="020F0502020204030204" pitchFamily="34" charset="0"/>
                <a:cs typeface="Calibri" panose="020F0502020204030204" pitchFamily="34" charset="0"/>
              </a:rPr>
              <a:t> in </a:t>
            </a:r>
            <a:r>
              <a:rPr lang="it-IT" b="1" dirty="0" err="1">
                <a:solidFill>
                  <a:schemeClr val="tx2">
                    <a:lumMod val="75000"/>
                    <a:lumOff val="25000"/>
                  </a:schemeClr>
                </a:solidFill>
                <a:latin typeface="Calibri" panose="020F0502020204030204" pitchFamily="34" charset="0"/>
                <a:cs typeface="Calibri" panose="020F0502020204030204" pitchFamily="34" charset="0"/>
              </a:rPr>
              <a:t>such</a:t>
            </a:r>
            <a:r>
              <a:rPr lang="it-IT" b="1" dirty="0">
                <a:solidFill>
                  <a:schemeClr val="tx2">
                    <a:lumMod val="75000"/>
                    <a:lumOff val="25000"/>
                  </a:schemeClr>
                </a:solidFill>
                <a:latin typeface="Calibri" panose="020F0502020204030204" pitchFamily="34" charset="0"/>
                <a:cs typeface="Calibri" panose="020F0502020204030204" pitchFamily="34" charset="0"/>
              </a:rPr>
              <a:t> </a:t>
            </a:r>
            <a:r>
              <a:rPr lang="it-IT" b="1" dirty="0" err="1">
                <a:solidFill>
                  <a:schemeClr val="tx2">
                    <a:lumMod val="75000"/>
                    <a:lumOff val="25000"/>
                  </a:schemeClr>
                </a:solidFill>
                <a:latin typeface="Calibri" panose="020F0502020204030204" pitchFamily="34" charset="0"/>
                <a:cs typeface="Calibri" panose="020F0502020204030204" pitchFamily="34" charset="0"/>
              </a:rPr>
              <a:t>evironment</a:t>
            </a:r>
            <a:r>
              <a:rPr lang="it-IT" b="1" dirty="0">
                <a:solidFill>
                  <a:schemeClr val="tx2">
                    <a:lumMod val="75000"/>
                    <a:lumOff val="25000"/>
                  </a:schemeClr>
                </a:solidFill>
                <a:latin typeface="Calibri" panose="020F0502020204030204" pitchFamily="34" charset="0"/>
                <a:cs typeface="Calibri" panose="020F0502020204030204" pitchFamily="34" charset="0"/>
              </a:rPr>
              <a:t> </a:t>
            </a:r>
          </a:p>
        </p:txBody>
      </p:sp>
      <p:sp>
        <p:nvSpPr>
          <p:cNvPr id="4" name="CasellaDiTesto 3">
            <a:extLst>
              <a:ext uri="{FF2B5EF4-FFF2-40B4-BE49-F238E27FC236}">
                <a16:creationId xmlns:a16="http://schemas.microsoft.com/office/drawing/2014/main" id="{D0419AD1-A023-4F4E-8B37-96F4B41FDD92}"/>
              </a:ext>
            </a:extLst>
          </p:cNvPr>
          <p:cNvSpPr txBox="1"/>
          <p:nvPr/>
        </p:nvSpPr>
        <p:spPr>
          <a:xfrm>
            <a:off x="4346512" y="5838317"/>
            <a:ext cx="3308919" cy="369332"/>
          </a:xfrm>
          <a:prstGeom prst="rect">
            <a:avLst/>
          </a:prstGeom>
          <a:noFill/>
        </p:spPr>
        <p:txBody>
          <a:bodyPr wrap="none" rtlCol="0">
            <a:spAutoFit/>
          </a:bodyPr>
          <a:lstStyle/>
          <a:p>
            <a:r>
              <a:rPr lang="it-IT" b="1" dirty="0">
                <a:solidFill>
                  <a:schemeClr val="bg1"/>
                </a:solidFill>
              </a:rPr>
              <a:t>Plasma: 4</a:t>
            </a:r>
            <a:r>
              <a:rPr lang="it-IT" b="1" baseline="30000" dirty="0">
                <a:solidFill>
                  <a:schemeClr val="bg1"/>
                </a:solidFill>
              </a:rPr>
              <a:t>th</a:t>
            </a:r>
            <a:r>
              <a:rPr lang="it-IT" b="1" dirty="0">
                <a:solidFill>
                  <a:schemeClr val="bg1"/>
                </a:solidFill>
              </a:rPr>
              <a:t> state of </a:t>
            </a:r>
            <a:r>
              <a:rPr lang="it-IT" b="1" dirty="0" err="1">
                <a:solidFill>
                  <a:schemeClr val="bg1"/>
                </a:solidFill>
              </a:rPr>
              <a:t>matter</a:t>
            </a:r>
            <a:endParaRPr lang="it-IT" b="1" dirty="0">
              <a:solidFill>
                <a:schemeClr val="bg1"/>
              </a:solidFill>
            </a:endParaRPr>
          </a:p>
        </p:txBody>
      </p:sp>
    </p:spTree>
    <p:custDataLst>
      <p:tags r:id="rId1"/>
    </p:custDataLst>
    <p:extLst>
      <p:ext uri="{BB962C8B-B14F-4D97-AF65-F5344CB8AC3E}">
        <p14:creationId xmlns:p14="http://schemas.microsoft.com/office/powerpoint/2010/main" val="290978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 name="CasellaDiTesto 1">
            <a:extLst>
              <a:ext uri="{FF2B5EF4-FFF2-40B4-BE49-F238E27FC236}">
                <a16:creationId xmlns:a16="http://schemas.microsoft.com/office/drawing/2014/main" id="{975F612A-C802-6548-88E2-3A0F0EB81203}"/>
              </a:ext>
            </a:extLst>
          </p:cNvPr>
          <p:cNvSpPr txBox="1"/>
          <p:nvPr/>
        </p:nvSpPr>
        <p:spPr>
          <a:xfrm>
            <a:off x="558140" y="94532"/>
            <a:ext cx="2517356" cy="461665"/>
          </a:xfrm>
          <a:prstGeom prst="rect">
            <a:avLst/>
          </a:prstGeom>
          <a:noFill/>
        </p:spPr>
        <p:txBody>
          <a:bodyPr wrap="none" rtlCol="0">
            <a:spAutoFit/>
          </a:bodyPr>
          <a:lstStyle/>
          <a:p>
            <a:r>
              <a:rPr lang="it-IT" sz="2400" dirty="0" err="1">
                <a:solidFill>
                  <a:schemeClr val="bg1"/>
                </a:solidFill>
                <a:latin typeface="Calibri" panose="020F0502020204030204" pitchFamily="34" charset="0"/>
                <a:cs typeface="Calibri" panose="020F0502020204030204" pitchFamily="34" charset="0"/>
              </a:rPr>
              <a:t>What</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is</a:t>
            </a:r>
            <a:r>
              <a:rPr lang="it-IT" sz="2400" dirty="0">
                <a:solidFill>
                  <a:schemeClr val="bg1"/>
                </a:solidFill>
                <a:latin typeface="Calibri" panose="020F0502020204030204" pitchFamily="34" charset="0"/>
                <a:cs typeface="Calibri" panose="020F0502020204030204" pitchFamily="34" charset="0"/>
              </a:rPr>
              <a:t> a plasma ?</a:t>
            </a:r>
          </a:p>
        </p:txBody>
      </p:sp>
      <p:pic>
        <p:nvPicPr>
          <p:cNvPr id="31747" name="Picture 3">
            <a:extLst>
              <a:ext uri="{FF2B5EF4-FFF2-40B4-BE49-F238E27FC236}">
                <a16:creationId xmlns:a16="http://schemas.microsoft.com/office/drawing/2014/main" id="{FA9DEB3C-137B-2C42-A55D-B3E52D058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7046" y="0"/>
            <a:ext cx="5367662" cy="138888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D4ED757-E363-A146-9EE1-383245896123}"/>
              </a:ext>
            </a:extLst>
          </p:cNvPr>
          <p:cNvSpPr txBox="1"/>
          <p:nvPr/>
        </p:nvSpPr>
        <p:spPr>
          <a:xfrm>
            <a:off x="777582" y="960533"/>
            <a:ext cx="2959015" cy="400110"/>
          </a:xfrm>
          <a:prstGeom prst="rect">
            <a:avLst/>
          </a:prstGeom>
          <a:noFill/>
        </p:spPr>
        <p:txBody>
          <a:bodyPr wrap="none" rtlCol="0">
            <a:spAutoFit/>
          </a:bodyPr>
          <a:lstStyle/>
          <a:p>
            <a:r>
              <a:rPr lang="it-IT" sz="2000" b="1" dirty="0" err="1">
                <a:solidFill>
                  <a:srgbClr val="C00000"/>
                </a:solidFill>
                <a:latin typeface="Calibri" panose="020F0502020204030204" pitchFamily="34" charset="0"/>
                <a:cs typeface="Calibri" panose="020F0502020204030204" pitchFamily="34" charset="0"/>
              </a:rPr>
              <a:t>Main</a:t>
            </a:r>
            <a:r>
              <a:rPr lang="it-IT" sz="2000" b="1" dirty="0">
                <a:solidFill>
                  <a:srgbClr val="C00000"/>
                </a:solidFill>
                <a:latin typeface="Calibri" panose="020F0502020204030204" pitchFamily="34" charset="0"/>
                <a:cs typeface="Calibri" panose="020F0502020204030204" pitchFamily="34" charset="0"/>
              </a:rPr>
              <a:t> Plasma </a:t>
            </a:r>
            <a:r>
              <a:rPr lang="it-IT" sz="2000" b="1" dirty="0" err="1">
                <a:solidFill>
                  <a:srgbClr val="C00000"/>
                </a:solidFill>
                <a:latin typeface="Calibri" panose="020F0502020204030204" pitchFamily="34" charset="0"/>
                <a:cs typeface="Calibri" panose="020F0502020204030204" pitchFamily="34" charset="0"/>
              </a:rPr>
              <a:t>Constituents</a:t>
            </a:r>
            <a:endParaRPr lang="it-IT" sz="2000" b="1" dirty="0">
              <a:solidFill>
                <a:srgbClr val="C00000"/>
              </a:solidFill>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02B10D02-249E-3A42-95EB-919596C8ADEC}"/>
              </a:ext>
            </a:extLst>
          </p:cNvPr>
          <p:cNvSpPr txBox="1"/>
          <p:nvPr/>
        </p:nvSpPr>
        <p:spPr>
          <a:xfrm>
            <a:off x="1605060" y="1441496"/>
            <a:ext cx="3080201" cy="923330"/>
          </a:xfrm>
          <a:prstGeom prst="rect">
            <a:avLst/>
          </a:prstGeom>
          <a:solidFill>
            <a:schemeClr val="tx2">
              <a:lumMod val="25000"/>
              <a:lumOff val="75000"/>
            </a:schemeClr>
          </a:solidFill>
        </p:spPr>
        <p:txBody>
          <a:bodyPr wrap="square" rtlCol="0">
            <a:spAutoFit/>
          </a:bodyPr>
          <a:lstStyle/>
          <a:p>
            <a:pPr marL="285750" indent="-285750">
              <a:buFont typeface="Arial" panose="020B0604020202020204" pitchFamily="34" charset="0"/>
              <a:buChar char="•"/>
            </a:pPr>
            <a:r>
              <a:rPr lang="it-IT" b="1" dirty="0" err="1">
                <a:latin typeface="Calibri" panose="020F0502020204030204" pitchFamily="34" charset="0"/>
                <a:cs typeface="Calibri" panose="020F0502020204030204" pitchFamily="34" charset="0"/>
              </a:rPr>
              <a:t>Positively</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charged</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ions</a:t>
            </a:r>
            <a:endParaRPr lang="it-IT"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b="1" dirty="0" err="1">
                <a:latin typeface="Calibri" panose="020F0502020204030204" pitchFamily="34" charset="0"/>
                <a:cs typeface="Calibri" panose="020F0502020204030204" pitchFamily="34" charset="0"/>
              </a:rPr>
              <a:t>Electrons</a:t>
            </a:r>
            <a:endParaRPr lang="it-IT"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b="1" dirty="0" err="1">
                <a:latin typeface="Calibri" panose="020F0502020204030204" pitchFamily="34" charset="0"/>
                <a:cs typeface="Calibri" panose="020F0502020204030204" pitchFamily="34" charset="0"/>
              </a:rPr>
              <a:t>Neutrals</a:t>
            </a:r>
            <a:r>
              <a:rPr lang="it-IT" b="1" dirty="0">
                <a:latin typeface="Calibri" panose="020F0502020204030204" pitchFamily="34" charset="0"/>
                <a:cs typeface="Calibri" panose="020F0502020204030204" pitchFamily="34" charset="0"/>
              </a:rPr>
              <a:t> </a:t>
            </a:r>
          </a:p>
        </p:txBody>
      </p:sp>
      <p:grpSp>
        <p:nvGrpSpPr>
          <p:cNvPr id="3" name="Gruppo 2">
            <a:extLst>
              <a:ext uri="{FF2B5EF4-FFF2-40B4-BE49-F238E27FC236}">
                <a16:creationId xmlns:a16="http://schemas.microsoft.com/office/drawing/2014/main" id="{6E91DEF5-B5DB-E5C3-3294-135DEAD66BCE}"/>
              </a:ext>
            </a:extLst>
          </p:cNvPr>
          <p:cNvGrpSpPr/>
          <p:nvPr/>
        </p:nvGrpSpPr>
        <p:grpSpPr>
          <a:xfrm>
            <a:off x="777800" y="3285493"/>
            <a:ext cx="9979546" cy="2288779"/>
            <a:chOff x="777800" y="3285493"/>
            <a:chExt cx="9979546" cy="2288779"/>
          </a:xfrm>
        </p:grpSpPr>
        <p:sp>
          <p:nvSpPr>
            <p:cNvPr id="7" name="CasellaDiTesto 6">
              <a:extLst>
                <a:ext uri="{FF2B5EF4-FFF2-40B4-BE49-F238E27FC236}">
                  <a16:creationId xmlns:a16="http://schemas.microsoft.com/office/drawing/2014/main" id="{621AE87F-5EC6-4B44-B4E7-EBD72523CED3}"/>
                </a:ext>
              </a:extLst>
            </p:cNvPr>
            <p:cNvSpPr txBox="1"/>
            <p:nvPr/>
          </p:nvSpPr>
          <p:spPr>
            <a:xfrm>
              <a:off x="777800" y="3285493"/>
              <a:ext cx="2556597" cy="400110"/>
            </a:xfrm>
            <a:prstGeom prst="rect">
              <a:avLst/>
            </a:prstGeom>
            <a:noFill/>
          </p:spPr>
          <p:txBody>
            <a:bodyPr wrap="none" rtlCol="0">
              <a:spAutoFit/>
            </a:bodyPr>
            <a:lstStyle/>
            <a:p>
              <a:r>
                <a:rPr lang="it-IT" sz="2000" b="1" dirty="0" err="1">
                  <a:solidFill>
                    <a:srgbClr val="C00000"/>
                  </a:solidFill>
                  <a:latin typeface="Calibri" panose="020F0502020204030204" pitchFamily="34" charset="0"/>
                  <a:cs typeface="Calibri" panose="020F0502020204030204" pitchFamily="34" charset="0"/>
                </a:rPr>
                <a:t>Key</a:t>
              </a:r>
              <a:r>
                <a:rPr lang="it-IT" sz="2000" b="1" dirty="0">
                  <a:solidFill>
                    <a:srgbClr val="C00000"/>
                  </a:solidFill>
                  <a:latin typeface="Calibri" panose="020F0502020204030204" pitchFamily="34" charset="0"/>
                  <a:cs typeface="Calibri" panose="020F0502020204030204" pitchFamily="34" charset="0"/>
                </a:rPr>
                <a:t> plasma </a:t>
              </a:r>
              <a:r>
                <a:rPr lang="it-IT" sz="2000" b="1" dirty="0" err="1">
                  <a:solidFill>
                    <a:srgbClr val="C00000"/>
                  </a:solidFill>
                  <a:latin typeface="Calibri" panose="020F0502020204030204" pitchFamily="34" charset="0"/>
                  <a:cs typeface="Calibri" panose="020F0502020204030204" pitchFamily="34" charset="0"/>
                </a:rPr>
                <a:t>properties</a:t>
              </a:r>
              <a:endParaRPr lang="it-IT" sz="2000" b="1" dirty="0">
                <a:solidFill>
                  <a:srgbClr val="C00000"/>
                </a:solidFill>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93D54611-FF98-2740-B2E6-A79DC43834D5}"/>
                </a:ext>
              </a:extLst>
            </p:cNvPr>
            <p:cNvSpPr txBox="1"/>
            <p:nvPr/>
          </p:nvSpPr>
          <p:spPr>
            <a:xfrm>
              <a:off x="1582398" y="3696835"/>
              <a:ext cx="9174948" cy="1877437"/>
            </a:xfrm>
            <a:prstGeom prst="rect">
              <a:avLst/>
            </a:prstGeom>
            <a:solidFill>
              <a:srgbClr val="FFC000"/>
            </a:solidFill>
          </p:spPr>
          <p:txBody>
            <a:bodyPr wrap="none" rtlCol="0">
              <a:spAutoFit/>
            </a:bodyPr>
            <a:lstStyle/>
            <a:p>
              <a:pPr marL="285750" indent="-285750">
                <a:buFont typeface="Arial" panose="020B0604020202020204" pitchFamily="34" charset="0"/>
                <a:buChar char="•"/>
              </a:pPr>
              <a:r>
                <a:rPr lang="it-IT" b="1" dirty="0">
                  <a:latin typeface="Calibri" panose="020F0502020204030204" pitchFamily="34" charset="0"/>
                  <a:cs typeface="Calibri" panose="020F0502020204030204" pitchFamily="34" charset="0"/>
                </a:rPr>
                <a:t>Quasi </a:t>
              </a:r>
              <a:r>
                <a:rPr lang="it-IT" b="1" dirty="0" err="1">
                  <a:latin typeface="Calibri" panose="020F0502020204030204" pitchFamily="34" charset="0"/>
                  <a:cs typeface="Calibri" panose="020F0502020204030204" pitchFamily="34" charset="0"/>
                </a:rPr>
                <a:t>neutrality</a:t>
              </a:r>
              <a:endParaRPr lang="it-IT" b="1"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Strength</a:t>
              </a:r>
              <a:r>
                <a:rPr lang="it-IT" dirty="0">
                  <a:latin typeface="Calibri" panose="020F0502020204030204" pitchFamily="34" charset="0"/>
                  <a:cs typeface="Calibri" panose="020F0502020204030204" pitchFamily="34" charset="0"/>
                </a:rPr>
                <a:t> and range of the </a:t>
              </a:r>
              <a:r>
                <a:rPr lang="it-IT" dirty="0" err="1">
                  <a:latin typeface="Calibri" panose="020F0502020204030204" pitchFamily="34" charset="0"/>
                  <a:cs typeface="Calibri" panose="020F0502020204030204" pitchFamily="34" charset="0"/>
                </a:rPr>
                <a:t>electric</a:t>
              </a:r>
              <a:r>
                <a:rPr lang="it-IT" dirty="0">
                  <a:latin typeface="Calibri" panose="020F0502020204030204" pitchFamily="34" charset="0"/>
                  <a:cs typeface="Calibri" panose="020F0502020204030204" pitchFamily="34" charset="0"/>
                </a:rPr>
                <a:t> force and the good </a:t>
              </a:r>
              <a:r>
                <a:rPr lang="it-IT" dirty="0" err="1">
                  <a:latin typeface="Calibri" panose="020F0502020204030204" pitchFamily="34" charset="0"/>
                  <a:cs typeface="Calibri" panose="020F0502020204030204" pitchFamily="34" charset="0"/>
                </a:rPr>
                <a:t>conductivity</a:t>
              </a:r>
              <a:r>
                <a:rPr lang="it-IT" dirty="0">
                  <a:latin typeface="Calibri" panose="020F0502020204030204" pitchFamily="34" charset="0"/>
                  <a:cs typeface="Calibri" panose="020F0502020204030204" pitchFamily="34" charset="0"/>
                </a:rPr>
                <a:t> of plasma </a:t>
              </a:r>
              <a:r>
                <a:rPr lang="it-IT" dirty="0" err="1">
                  <a:latin typeface="Calibri" panose="020F0502020204030204" pitchFamily="34" charset="0"/>
                  <a:cs typeface="Calibri" panose="020F0502020204030204" pitchFamily="34" charset="0"/>
                </a:rPr>
                <a:t>ensures</a:t>
              </a:r>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densities</a:t>
              </a:r>
              <a:r>
                <a:rPr lang="it-IT" dirty="0">
                  <a:latin typeface="Calibri" panose="020F0502020204030204" pitchFamily="34" charset="0"/>
                  <a:cs typeface="Calibri" panose="020F0502020204030204" pitchFamily="34" charset="0"/>
                </a:rPr>
                <a:t> of positive and negative </a:t>
              </a:r>
              <a:r>
                <a:rPr lang="it-IT" dirty="0" err="1">
                  <a:latin typeface="Calibri" panose="020F0502020204030204" pitchFamily="34" charset="0"/>
                  <a:cs typeface="Calibri" panose="020F0502020204030204" pitchFamily="34" charset="0"/>
                </a:rPr>
                <a:t>charges</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any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sizeable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region</a:t>
              </a:r>
              <a:r>
                <a:rPr lang="it-IT" dirty="0">
                  <a:latin typeface="Calibri" panose="020F0502020204030204" pitchFamily="34" charset="0"/>
                  <a:cs typeface="Calibri" panose="020F0502020204030204" pitchFamily="34" charset="0"/>
                </a:rPr>
                <a:t> are ’’</a:t>
              </a:r>
              <a:r>
                <a:rPr lang="it-IT" dirty="0" err="1">
                  <a:latin typeface="Calibri" panose="020F0502020204030204" pitchFamily="34" charset="0"/>
                  <a:cs typeface="Calibri" panose="020F0502020204030204" pitchFamily="34" charset="0"/>
                </a:rPr>
                <a:t>equal</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Directly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connected</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Debye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lenght</a:t>
              </a:r>
              <a:r>
                <a:rPr lang="it-IT" dirty="0">
                  <a:latin typeface="Calibri" panose="020F0502020204030204" pitchFamily="34" charset="0"/>
                  <a:cs typeface="Calibri" panose="020F0502020204030204" pitchFamily="34" charset="0"/>
                </a:rPr>
                <a:t>   </a:t>
              </a:r>
            </a:p>
            <a:p>
              <a:endParaRPr lang="it-IT"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b="1" dirty="0">
                  <a:latin typeface="Calibri" panose="020F0502020204030204" pitchFamily="34" charset="0"/>
                  <a:cs typeface="Calibri" panose="020F0502020204030204" pitchFamily="34" charset="0"/>
                </a:rPr>
                <a:t>Display </a:t>
              </a:r>
              <a:r>
                <a:rPr lang="it-IT" b="1" dirty="0" err="1">
                  <a:latin typeface="Calibri" panose="020F0502020204030204" pitchFamily="34" charset="0"/>
                  <a:cs typeface="Calibri" panose="020F0502020204030204" pitchFamily="34" charset="0"/>
                </a:rPr>
                <a:t>collective</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behaviour</a:t>
              </a:r>
              <a:endParaRPr lang="it-IT" b="1"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particle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motion</a:t>
              </a:r>
              <a:r>
                <a:rPr lang="it-IT" dirty="0">
                  <a:latin typeface="Calibri" panose="020F0502020204030204" pitchFamily="34" charset="0"/>
                  <a:cs typeface="Calibri" panose="020F0502020204030204" pitchFamily="34" charset="0"/>
                </a:rPr>
                <a:t> in a </a:t>
              </a:r>
              <a:r>
                <a:rPr lang="it-IT" dirty="0" err="1">
                  <a:latin typeface="Calibri" panose="020F0502020204030204" pitchFamily="34" charset="0"/>
                  <a:cs typeface="Calibri" panose="020F0502020204030204" pitchFamily="34" charset="0"/>
                </a:rPr>
                <a:t>defined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region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will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depend</a:t>
              </a:r>
              <a:r>
                <a:rPr lang="it-IT" dirty="0">
                  <a:latin typeface="Calibri" panose="020F0502020204030204" pitchFamily="34" charset="0"/>
                  <a:cs typeface="Calibri" panose="020F0502020204030204" pitchFamily="34" charset="0"/>
                </a:rPr>
                <a:t> on the general status of the </a:t>
              </a:r>
              <a:r>
                <a:rPr lang="it-IT" dirty="0" err="1">
                  <a:latin typeface="Calibri" panose="020F0502020204030204" pitchFamily="34" charset="0"/>
                  <a:cs typeface="Calibri" panose="020F0502020204030204" pitchFamily="34" charset="0"/>
                </a:rPr>
                <a:t>system</a:t>
              </a:r>
              <a:endParaRPr lang="it-IT" dirty="0">
                <a:latin typeface="Calibri" panose="020F0502020204030204" pitchFamily="34" charset="0"/>
                <a:cs typeface="Calibri" panose="020F0502020204030204" pitchFamily="34" charset="0"/>
              </a:endParaRPr>
            </a:p>
          </p:txBody>
        </p:sp>
      </p:grpSp>
      <p:sp>
        <p:nvSpPr>
          <p:cNvPr id="9" name="CasellaDiTesto 8">
            <a:extLst>
              <a:ext uri="{FF2B5EF4-FFF2-40B4-BE49-F238E27FC236}">
                <a16:creationId xmlns:a16="http://schemas.microsoft.com/office/drawing/2014/main" id="{78DFE117-538F-2C45-AF02-B110D5D0C4E1}"/>
              </a:ext>
            </a:extLst>
          </p:cNvPr>
          <p:cNvSpPr txBox="1"/>
          <p:nvPr/>
        </p:nvSpPr>
        <p:spPr>
          <a:xfrm>
            <a:off x="777582" y="5690668"/>
            <a:ext cx="10953501" cy="923330"/>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The plasma, </a:t>
            </a:r>
            <a:r>
              <a:rPr lang="it-IT" dirty="0" err="1">
                <a:latin typeface="Calibri" panose="020F0502020204030204" pitchFamily="34" charset="0"/>
                <a:cs typeface="Calibri" panose="020F0502020204030204" pitchFamily="34" charset="0"/>
              </a:rPr>
              <a:t>while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being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negligible</a:t>
            </a:r>
            <a:r>
              <a:rPr lang="it-IT" dirty="0">
                <a:latin typeface="Calibri" panose="020F0502020204030204" pitchFamily="34" charset="0"/>
                <a:cs typeface="Calibri" panose="020F0502020204030204" pitchFamily="34" charset="0"/>
              </a:rPr>
              <a:t> on the </a:t>
            </a:r>
            <a:r>
              <a:rPr lang="it-IT" dirty="0" err="1">
                <a:latin typeface="Calibri" panose="020F0502020204030204" pitchFamily="34" charset="0"/>
                <a:cs typeface="Calibri" panose="020F0502020204030204" pitchFamily="34" charset="0"/>
              </a:rPr>
              <a:t>earth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represents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represents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about</a:t>
            </a:r>
            <a:r>
              <a:rPr lang="it-IT" dirty="0">
                <a:latin typeface="Calibri" panose="020F0502020204030204" pitchFamily="34" charset="0"/>
                <a:cs typeface="Calibri" panose="020F0502020204030204" pitchFamily="34" charset="0"/>
              </a:rPr>
              <a:t> the 99% of the </a:t>
            </a:r>
            <a:r>
              <a:rPr lang="it-IT" dirty="0" err="1">
                <a:latin typeface="Calibri" panose="020F0502020204030204" pitchFamily="34" charset="0"/>
                <a:cs typeface="Calibri" panose="020F0502020204030204" pitchFamily="34" charset="0"/>
              </a:rPr>
              <a:t>known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matter</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Universe</a:t>
            </a:r>
            <a:endParaRPr lang="it-IT" dirty="0">
              <a:latin typeface="Calibri" panose="020F0502020204030204" pitchFamily="34" charset="0"/>
              <a:cs typeface="Calibri" panose="020F0502020204030204" pitchFamily="34" charset="0"/>
            </a:endParaRPr>
          </a:p>
          <a:p>
            <a:endParaRPr lang="it-IT" dirty="0"/>
          </a:p>
        </p:txBody>
      </p:sp>
      <p:pic>
        <p:nvPicPr>
          <p:cNvPr id="11" name="Immagine 10">
            <a:extLst>
              <a:ext uri="{FF2B5EF4-FFF2-40B4-BE49-F238E27FC236}">
                <a16:creationId xmlns:a16="http://schemas.microsoft.com/office/drawing/2014/main" id="{22EC5958-7024-7145-90E1-CAF3224857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0829" y="1617068"/>
            <a:ext cx="2819400" cy="876300"/>
          </a:xfrm>
          <a:prstGeom prst="rect">
            <a:avLst/>
          </a:prstGeom>
        </p:spPr>
      </p:pic>
      <p:sp>
        <p:nvSpPr>
          <p:cNvPr id="12" name="CasellaDiTesto 11">
            <a:extLst>
              <a:ext uri="{FF2B5EF4-FFF2-40B4-BE49-F238E27FC236}">
                <a16:creationId xmlns:a16="http://schemas.microsoft.com/office/drawing/2014/main" id="{12436AD3-D322-334E-BEC4-1582605E48A6}"/>
              </a:ext>
            </a:extLst>
          </p:cNvPr>
          <p:cNvSpPr txBox="1"/>
          <p:nvPr/>
        </p:nvSpPr>
        <p:spPr>
          <a:xfrm>
            <a:off x="6345042" y="1219070"/>
            <a:ext cx="5554726" cy="369332"/>
          </a:xfrm>
          <a:prstGeom prst="rect">
            <a:avLst/>
          </a:prstGeom>
          <a:noFill/>
        </p:spPr>
        <p:txBody>
          <a:bodyPr wrap="none" rtlCol="0">
            <a:spAutoFit/>
          </a:bodyPr>
          <a:lstStyle/>
          <a:p>
            <a:r>
              <a:rPr lang="it-IT" dirty="0"/>
              <a:t>Saha </a:t>
            </a:r>
            <a:r>
              <a:rPr lang="it-IT" dirty="0" err="1"/>
              <a:t>equation</a:t>
            </a:r>
            <a:r>
              <a:rPr lang="it-IT" dirty="0"/>
              <a:t>  </a:t>
            </a:r>
            <a:r>
              <a:rPr lang="it-IT" dirty="0">
                <a:sym typeface="Wingdings" pitchFamily="2" charset="2"/>
              </a:rPr>
              <a:t> ratio of </a:t>
            </a:r>
            <a:r>
              <a:rPr lang="it-IT" dirty="0" err="1">
                <a:sym typeface="Wingdings" pitchFamily="2" charset="2"/>
              </a:rPr>
              <a:t>ionized</a:t>
            </a:r>
            <a:r>
              <a:rPr lang="it-IT" dirty="0">
                <a:sym typeface="Wingdings" pitchFamily="2" charset="2"/>
              </a:rPr>
              <a:t> over </a:t>
            </a:r>
            <a:r>
              <a:rPr lang="it-IT" dirty="0" err="1">
                <a:sym typeface="Wingdings" pitchFamily="2" charset="2"/>
              </a:rPr>
              <a:t>neutral</a:t>
            </a:r>
            <a:r>
              <a:rPr lang="it-IT" dirty="0">
                <a:sym typeface="Wingdings" pitchFamily="2" charset="2"/>
              </a:rPr>
              <a:t> </a:t>
            </a:r>
            <a:r>
              <a:rPr lang="it-IT" dirty="0" err="1">
                <a:sym typeface="Wingdings" pitchFamily="2" charset="2"/>
              </a:rPr>
              <a:t>atoms</a:t>
            </a:r>
            <a:endParaRPr lang="it-IT" dirty="0"/>
          </a:p>
        </p:txBody>
      </p:sp>
      <p:pic>
        <p:nvPicPr>
          <p:cNvPr id="14" name="Immagine 13" descr="Immagine che contiene testo&#10;&#10;Descrizione generata automaticamente">
            <a:extLst>
              <a:ext uri="{FF2B5EF4-FFF2-40B4-BE49-F238E27FC236}">
                <a16:creationId xmlns:a16="http://schemas.microsoft.com/office/drawing/2014/main" id="{2481A55C-16E1-C847-A0E8-A5A6B6DB97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7944" y="1744007"/>
            <a:ext cx="1485900" cy="749300"/>
          </a:xfrm>
          <a:prstGeom prst="rect">
            <a:avLst/>
          </a:prstGeom>
        </p:spPr>
      </p:pic>
      <p:sp>
        <p:nvSpPr>
          <p:cNvPr id="15" name="CasellaDiTesto 14">
            <a:extLst>
              <a:ext uri="{FF2B5EF4-FFF2-40B4-BE49-F238E27FC236}">
                <a16:creationId xmlns:a16="http://schemas.microsoft.com/office/drawing/2014/main" id="{FBD574BE-7736-C742-9FA7-0E11F3516501}"/>
              </a:ext>
            </a:extLst>
          </p:cNvPr>
          <p:cNvSpPr txBox="1"/>
          <p:nvPr/>
        </p:nvSpPr>
        <p:spPr>
          <a:xfrm>
            <a:off x="10544299" y="2336057"/>
            <a:ext cx="827727" cy="307777"/>
          </a:xfrm>
          <a:prstGeom prst="rect">
            <a:avLst/>
          </a:prstGeom>
          <a:noFill/>
        </p:spPr>
        <p:txBody>
          <a:bodyPr wrap="none" rtlCol="0">
            <a:spAutoFit/>
          </a:bodyPr>
          <a:lstStyle/>
          <a:p>
            <a:r>
              <a:rPr lang="it-IT" sz="1400" dirty="0">
                <a:latin typeface="Calibri" panose="020F0502020204030204" pitchFamily="34" charset="0"/>
                <a:cs typeface="Calibri" panose="020F0502020204030204" pitchFamily="34" charset="0"/>
              </a:rPr>
              <a:t>On Earth</a:t>
            </a:r>
          </a:p>
        </p:txBody>
      </p:sp>
      <p:sp>
        <p:nvSpPr>
          <p:cNvPr id="16" name="Freccia destra 15">
            <a:extLst>
              <a:ext uri="{FF2B5EF4-FFF2-40B4-BE49-F238E27FC236}">
                <a16:creationId xmlns:a16="http://schemas.microsoft.com/office/drawing/2014/main" id="{3D245BF3-EE7C-5E49-9E90-4258E464A6A6}"/>
              </a:ext>
            </a:extLst>
          </p:cNvPr>
          <p:cNvSpPr/>
          <p:nvPr/>
        </p:nvSpPr>
        <p:spPr>
          <a:xfrm>
            <a:off x="9456234" y="2055218"/>
            <a:ext cx="512956" cy="23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648C2A13-3253-9949-9AD1-F16D64C7B50A}"/>
              </a:ext>
            </a:extLst>
          </p:cNvPr>
          <p:cNvSpPr txBox="1"/>
          <p:nvPr/>
        </p:nvSpPr>
        <p:spPr>
          <a:xfrm>
            <a:off x="558140" y="2748801"/>
            <a:ext cx="11172943" cy="400110"/>
          </a:xfrm>
          <a:prstGeom prst="rect">
            <a:avLst/>
          </a:prstGeom>
          <a:solidFill>
            <a:srgbClr val="C00000"/>
          </a:solidFill>
        </p:spPr>
        <p:txBody>
          <a:bodyPr wrap="square" rtlCol="0">
            <a:spAutoFit/>
          </a:bodyPr>
          <a:lstStyle/>
          <a:p>
            <a:pPr algn="ctr"/>
            <a:r>
              <a:rPr lang="it-IT" sz="2000" dirty="0">
                <a:solidFill>
                  <a:schemeClr val="bg1"/>
                </a:solidFill>
                <a:latin typeface="Calibri" panose="020F0502020204030204" pitchFamily="34" charset="0"/>
                <a:cs typeface="Calibri" panose="020F0502020204030204" pitchFamily="34" charset="0"/>
              </a:rPr>
              <a:t>PLASMA : a quasi-</a:t>
            </a:r>
            <a:r>
              <a:rPr lang="it-IT" sz="2000" dirty="0" err="1">
                <a:solidFill>
                  <a:schemeClr val="bg1"/>
                </a:solidFill>
                <a:latin typeface="Calibri" panose="020F0502020204030204" pitchFamily="34" charset="0"/>
                <a:cs typeface="Calibri" panose="020F0502020204030204" pitchFamily="34" charset="0"/>
              </a:rPr>
              <a:t>neutral</a:t>
            </a:r>
            <a:r>
              <a:rPr lang="it-IT" sz="2000" dirty="0">
                <a:solidFill>
                  <a:schemeClr val="bg1"/>
                </a:solidFill>
                <a:latin typeface="Calibri" panose="020F0502020204030204" pitchFamily="34" charset="0"/>
                <a:cs typeface="Calibri" panose="020F0502020204030204" pitchFamily="34" charset="0"/>
              </a:rPr>
              <a:t> gas made of </a:t>
            </a:r>
            <a:r>
              <a:rPr lang="it-IT" sz="2000" dirty="0" err="1">
                <a:solidFill>
                  <a:schemeClr val="bg1"/>
                </a:solidFill>
                <a:latin typeface="Calibri" panose="020F0502020204030204" pitchFamily="34" charset="0"/>
                <a:cs typeface="Calibri" panose="020F0502020204030204" pitchFamily="34" charset="0"/>
              </a:rPr>
              <a:t>charged</a:t>
            </a:r>
            <a:r>
              <a:rPr lang="it-IT" sz="2000" dirty="0">
                <a:solidFill>
                  <a:schemeClr val="bg1"/>
                </a:solidFill>
                <a:latin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cs typeface="Calibri" panose="020F0502020204030204" pitchFamily="34" charset="0"/>
              </a:rPr>
              <a:t>particles</a:t>
            </a:r>
            <a:r>
              <a:rPr lang="it-IT" sz="2000" dirty="0">
                <a:solidFill>
                  <a:schemeClr val="bg1"/>
                </a:solidFill>
                <a:latin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cs typeface="Calibri" panose="020F0502020204030204" pitchFamily="34" charset="0"/>
              </a:rPr>
              <a:t>exhibiting</a:t>
            </a:r>
            <a:r>
              <a:rPr lang="it-IT" sz="2000" dirty="0">
                <a:solidFill>
                  <a:schemeClr val="bg1"/>
                </a:solidFill>
                <a:latin typeface="Calibri" panose="020F0502020204030204" pitchFamily="34" charset="0"/>
                <a:cs typeface="Calibri" panose="020F0502020204030204" pitchFamily="34" charset="0"/>
              </a:rPr>
              <a:t> a </a:t>
            </a:r>
            <a:r>
              <a:rPr lang="it-IT" sz="2000" dirty="0" err="1">
                <a:solidFill>
                  <a:schemeClr val="bg1"/>
                </a:solidFill>
                <a:latin typeface="Calibri" panose="020F0502020204030204" pitchFamily="34" charset="0"/>
                <a:cs typeface="Calibri" panose="020F0502020204030204" pitchFamily="34" charset="0"/>
              </a:rPr>
              <a:t>collective</a:t>
            </a:r>
            <a:r>
              <a:rPr lang="it-IT" sz="2000" dirty="0">
                <a:solidFill>
                  <a:schemeClr val="bg1"/>
                </a:solidFill>
                <a:latin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cs typeface="Calibri" panose="020F0502020204030204" pitchFamily="34" charset="0"/>
              </a:rPr>
              <a:t>behaviour</a:t>
            </a:r>
            <a:endParaRPr lang="it-IT" sz="200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817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BB03AB2B-B26F-184A-A145-B51C9EC87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9" name="CasellaDiTesto 8">
            <a:extLst>
              <a:ext uri="{FF2B5EF4-FFF2-40B4-BE49-F238E27FC236}">
                <a16:creationId xmlns:a16="http://schemas.microsoft.com/office/drawing/2014/main" id="{A6BA7108-D9C9-6342-9FCF-26B47E12E76C}"/>
              </a:ext>
            </a:extLst>
          </p:cNvPr>
          <p:cNvSpPr txBox="1"/>
          <p:nvPr/>
        </p:nvSpPr>
        <p:spPr>
          <a:xfrm>
            <a:off x="443623" y="59336"/>
            <a:ext cx="4102277"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How can </a:t>
            </a:r>
            <a:r>
              <a:rPr lang="it-IT" sz="2400" dirty="0" err="1">
                <a:solidFill>
                  <a:schemeClr val="bg1"/>
                </a:solidFill>
                <a:latin typeface="Calibri" panose="020F0502020204030204" pitchFamily="34" charset="0"/>
                <a:cs typeface="Calibri" panose="020F0502020204030204" pitchFamily="34" charset="0"/>
              </a:rPr>
              <a:t>plasmas</a:t>
            </a:r>
            <a:r>
              <a:rPr lang="it-IT" sz="2400" dirty="0">
                <a:solidFill>
                  <a:schemeClr val="bg1"/>
                </a:solidFill>
                <a:latin typeface="Calibri" panose="020F0502020204030204" pitchFamily="34" charset="0"/>
                <a:cs typeface="Calibri" panose="020F0502020204030204" pitchFamily="34" charset="0"/>
              </a:rPr>
              <a:t> be </a:t>
            </a:r>
            <a:r>
              <a:rPr lang="it-IT" sz="2400" dirty="0" err="1">
                <a:solidFill>
                  <a:schemeClr val="bg1"/>
                </a:solidFill>
                <a:latin typeface="Calibri" panose="020F0502020204030204" pitchFamily="34" charset="0"/>
                <a:cs typeface="Calibri" panose="020F0502020204030204" pitchFamily="34" charset="0"/>
              </a:rPr>
              <a:t>confined</a:t>
            </a:r>
            <a:r>
              <a:rPr lang="it-IT" sz="2400" dirty="0">
                <a:solidFill>
                  <a:schemeClr val="bg1"/>
                </a:solidFill>
                <a:latin typeface="Calibri" panose="020F0502020204030204" pitchFamily="34" charset="0"/>
                <a:cs typeface="Calibri" panose="020F0502020204030204" pitchFamily="34" charset="0"/>
              </a:rPr>
              <a:t> ?</a:t>
            </a:r>
          </a:p>
        </p:txBody>
      </p:sp>
      <p:pic>
        <p:nvPicPr>
          <p:cNvPr id="15" name="Immagine 14">
            <a:extLst>
              <a:ext uri="{FF2B5EF4-FFF2-40B4-BE49-F238E27FC236}">
                <a16:creationId xmlns:a16="http://schemas.microsoft.com/office/drawing/2014/main" id="{1DBE3260-CFFD-214D-9720-94A93204B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09" y="1165906"/>
            <a:ext cx="2806700" cy="1790700"/>
          </a:xfrm>
          <a:prstGeom prst="rect">
            <a:avLst/>
          </a:prstGeom>
        </p:spPr>
      </p:pic>
      <p:pic>
        <p:nvPicPr>
          <p:cNvPr id="17" name="Immagine 16">
            <a:extLst>
              <a:ext uri="{FF2B5EF4-FFF2-40B4-BE49-F238E27FC236}">
                <a16:creationId xmlns:a16="http://schemas.microsoft.com/office/drawing/2014/main" id="{A69B2374-C7F1-D04D-A860-83A8B8AA1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21" y="1887600"/>
            <a:ext cx="5778500" cy="3670300"/>
          </a:xfrm>
          <a:prstGeom prst="rect">
            <a:avLst/>
          </a:prstGeom>
        </p:spPr>
      </p:pic>
      <p:pic>
        <p:nvPicPr>
          <p:cNvPr id="21" name="Immagine 20">
            <a:extLst>
              <a:ext uri="{FF2B5EF4-FFF2-40B4-BE49-F238E27FC236}">
                <a16:creationId xmlns:a16="http://schemas.microsoft.com/office/drawing/2014/main" id="{EBE06B38-E454-9347-A20D-066BC6BF1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21" y="1322070"/>
            <a:ext cx="2806700" cy="1790700"/>
          </a:xfrm>
          <a:prstGeom prst="rect">
            <a:avLst/>
          </a:prstGeom>
        </p:spPr>
      </p:pic>
      <p:sp>
        <p:nvSpPr>
          <p:cNvPr id="18" name="CasellaDiTesto 17">
            <a:extLst>
              <a:ext uri="{FF2B5EF4-FFF2-40B4-BE49-F238E27FC236}">
                <a16:creationId xmlns:a16="http://schemas.microsoft.com/office/drawing/2014/main" id="{DF2E8A3A-E234-8441-BE2F-5D411AAAFA09}"/>
              </a:ext>
            </a:extLst>
          </p:cNvPr>
          <p:cNvSpPr txBox="1"/>
          <p:nvPr/>
        </p:nvSpPr>
        <p:spPr>
          <a:xfrm>
            <a:off x="818743" y="5754098"/>
            <a:ext cx="5510932" cy="369332"/>
          </a:xfrm>
          <a:prstGeom prst="rect">
            <a:avLst/>
          </a:prstGeom>
          <a:noFill/>
        </p:spPr>
        <p:txBody>
          <a:bodyPr wrap="none" rtlCol="0">
            <a:spAutoFit/>
          </a:bodyPr>
          <a:lstStyle/>
          <a:p>
            <a:r>
              <a:rPr lang="it-IT" dirty="0" err="1">
                <a:latin typeface="Calibri" panose="020F0502020204030204" pitchFamily="34" charset="0"/>
                <a:cs typeface="Calibri" panose="020F0502020204030204" pitchFamily="34" charset="0"/>
              </a:rPr>
              <a:t>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sources</a:t>
            </a:r>
            <a:r>
              <a:rPr lang="it-IT" dirty="0">
                <a:latin typeface="Calibri" panose="020F0502020204030204" pitchFamily="34" charset="0"/>
                <a:cs typeface="Calibri" panose="020F0502020204030204" pitchFamily="34" charset="0"/>
              </a:rPr>
              <a:t> are </a:t>
            </a:r>
            <a:r>
              <a:rPr lang="it-IT" dirty="0" err="1">
                <a:latin typeface="Calibri" panose="020F0502020204030204" pitchFamily="34" charset="0"/>
                <a:cs typeface="Calibri" panose="020F0502020204030204" pitchFamily="34" charset="0"/>
              </a:rPr>
              <a:t>typically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based</a:t>
            </a:r>
            <a:r>
              <a:rPr lang="it-IT" dirty="0">
                <a:latin typeface="Calibri" panose="020F0502020204030204" pitchFamily="34" charset="0"/>
                <a:cs typeface="Calibri" panose="020F0502020204030204" pitchFamily="34" charset="0"/>
              </a:rPr>
              <a:t> on </a:t>
            </a: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confinement</a:t>
            </a:r>
            <a:endParaRPr lang="it-IT" dirty="0">
              <a:latin typeface="Calibri" panose="020F0502020204030204" pitchFamily="34" charset="0"/>
              <a:cs typeface="Calibri" panose="020F0502020204030204" pitchFamily="34" charset="0"/>
            </a:endParaRPr>
          </a:p>
        </p:txBody>
      </p:sp>
      <p:grpSp>
        <p:nvGrpSpPr>
          <p:cNvPr id="7" name="Gruppo 6">
            <a:extLst>
              <a:ext uri="{FF2B5EF4-FFF2-40B4-BE49-F238E27FC236}">
                <a16:creationId xmlns:a16="http://schemas.microsoft.com/office/drawing/2014/main" id="{37CED8F1-1D82-5D43-AD05-4504441A7283}"/>
              </a:ext>
            </a:extLst>
          </p:cNvPr>
          <p:cNvGrpSpPr/>
          <p:nvPr/>
        </p:nvGrpSpPr>
        <p:grpSpPr>
          <a:xfrm>
            <a:off x="6581790" y="1264998"/>
            <a:ext cx="4882712" cy="4983994"/>
            <a:chOff x="5779931" y="1067311"/>
            <a:chExt cx="4882712" cy="4983994"/>
          </a:xfrm>
        </p:grpSpPr>
        <p:grpSp>
          <p:nvGrpSpPr>
            <p:cNvPr id="6" name="Gruppo 5">
              <a:extLst>
                <a:ext uri="{FF2B5EF4-FFF2-40B4-BE49-F238E27FC236}">
                  <a16:creationId xmlns:a16="http://schemas.microsoft.com/office/drawing/2014/main" id="{6D23E973-09F9-79E8-6245-C86206F1F75E}"/>
                </a:ext>
              </a:extLst>
            </p:cNvPr>
            <p:cNvGrpSpPr/>
            <p:nvPr/>
          </p:nvGrpSpPr>
          <p:grpSpPr>
            <a:xfrm>
              <a:off x="5779931" y="1067311"/>
              <a:ext cx="4882712" cy="4915504"/>
              <a:chOff x="6982888" y="1137926"/>
              <a:chExt cx="4882712" cy="4915504"/>
            </a:xfrm>
          </p:grpSpPr>
          <p:pic>
            <p:nvPicPr>
              <p:cNvPr id="22" name="Immagine 21">
                <a:extLst>
                  <a:ext uri="{FF2B5EF4-FFF2-40B4-BE49-F238E27FC236}">
                    <a16:creationId xmlns:a16="http://schemas.microsoft.com/office/drawing/2014/main" id="{DC2C583B-8D61-2547-A528-B0D9309C2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100" y="3767430"/>
                <a:ext cx="4000500" cy="2286000"/>
              </a:xfrm>
              <a:prstGeom prst="rect">
                <a:avLst/>
              </a:prstGeom>
            </p:spPr>
          </p:pic>
          <p:sp>
            <p:nvSpPr>
              <p:cNvPr id="2" name="CasellaDiTesto 1">
                <a:extLst>
                  <a:ext uri="{FF2B5EF4-FFF2-40B4-BE49-F238E27FC236}">
                    <a16:creationId xmlns:a16="http://schemas.microsoft.com/office/drawing/2014/main" id="{562B92FE-C708-3548-E640-70C149667554}"/>
                  </a:ext>
                </a:extLst>
              </p:cNvPr>
              <p:cNvSpPr txBox="1"/>
              <p:nvPr/>
            </p:nvSpPr>
            <p:spPr>
              <a:xfrm>
                <a:off x="6982888" y="1137926"/>
                <a:ext cx="4731512" cy="923330"/>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The Lorentz force </a:t>
                </a:r>
                <a:r>
                  <a:rPr lang="it-IT" b="1" dirty="0">
                    <a:solidFill>
                      <a:srgbClr val="00B0F0"/>
                    </a:solidFill>
                    <a:latin typeface="Calibri" panose="020F0502020204030204" pitchFamily="34" charset="0"/>
                    <a:cs typeface="Calibri" panose="020F0502020204030204" pitchFamily="34" charset="0"/>
                  </a:rPr>
                  <a:t>F</a:t>
                </a:r>
                <a:r>
                  <a:rPr lang="it-IT" b="1" baseline="-25000" dirty="0">
                    <a:solidFill>
                      <a:srgbClr val="00B0F0"/>
                    </a:solidFill>
                    <a:latin typeface="Calibri" panose="020F0502020204030204" pitchFamily="34" charset="0"/>
                    <a:cs typeface="Calibri" panose="020F0502020204030204" pitchFamily="34" charset="0"/>
                  </a:rPr>
                  <a:t>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exerted</a:t>
                </a:r>
                <a:r>
                  <a:rPr lang="it-IT" dirty="0">
                    <a:latin typeface="Calibri" panose="020F0502020204030204" pitchFamily="34" charset="0"/>
                    <a:cs typeface="Calibri" panose="020F0502020204030204" pitchFamily="34" charset="0"/>
                  </a:rPr>
                  <a:t> by a </a:t>
                </a:r>
                <a:r>
                  <a:rPr lang="it-IT" dirty="0" err="1">
                    <a:latin typeface="Calibri" panose="020F0502020204030204" pitchFamily="34" charset="0"/>
                    <a:cs typeface="Calibri" panose="020F0502020204030204" pitchFamily="34" charset="0"/>
                  </a:rPr>
                  <a:t>static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field </a:t>
                </a:r>
                <a:r>
                  <a:rPr lang="it-IT" b="1" dirty="0">
                    <a:latin typeface="Calibri" panose="020F0502020204030204" pitchFamily="34" charset="0"/>
                    <a:cs typeface="Calibri" panose="020F0502020204030204" pitchFamily="34" charset="0"/>
                  </a:rPr>
                  <a:t>B</a:t>
                </a:r>
                <a:r>
                  <a:rPr lang="it-IT" dirty="0">
                    <a:latin typeface="Calibri" panose="020F0502020204030204" pitchFamily="34" charset="0"/>
                    <a:cs typeface="Calibri" panose="020F0502020204030204" pitchFamily="34" charset="0"/>
                  </a:rPr>
                  <a:t> on </a:t>
                </a:r>
                <a:r>
                  <a:rPr lang="it-IT" dirty="0" err="1">
                    <a:latin typeface="Calibri" panose="020F0502020204030204" pitchFamily="34" charset="0"/>
                    <a:cs typeface="Calibri" panose="020F0502020204030204" pitchFamily="34" charset="0"/>
                  </a:rPr>
                  <a:t>particles</a:t>
                </a:r>
                <a:r>
                  <a:rPr lang="it-IT" dirty="0">
                    <a:latin typeface="Calibri" panose="020F0502020204030204" pitchFamily="34" charset="0"/>
                    <a:cs typeface="Calibri" panose="020F0502020204030204" pitchFamily="34" charset="0"/>
                  </a:rPr>
                  <a:t> of mass </a:t>
                </a:r>
                <a:r>
                  <a:rPr lang="it-IT" i="1" dirty="0">
                    <a:solidFill>
                      <a:srgbClr val="FF0000"/>
                    </a:solidFill>
                    <a:latin typeface="Calibri" panose="020F0502020204030204" pitchFamily="34" charset="0"/>
                    <a:cs typeface="Calibri" panose="020F0502020204030204" pitchFamily="34" charset="0"/>
                  </a:rPr>
                  <a:t>m</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having</a:t>
                </a:r>
                <a:r>
                  <a:rPr lang="it-IT" dirty="0">
                    <a:latin typeface="Calibri" panose="020F0502020204030204" pitchFamily="34" charset="0"/>
                    <a:cs typeface="Calibri" panose="020F0502020204030204" pitchFamily="34" charset="0"/>
                  </a:rPr>
                  <a:t> an </a:t>
                </a:r>
                <a:r>
                  <a:rPr lang="it-IT" dirty="0" err="1">
                    <a:latin typeface="Calibri" panose="020F0502020204030204" pitchFamily="34" charset="0"/>
                    <a:cs typeface="Calibri" panose="020F0502020204030204" pitchFamily="34" charset="0"/>
                  </a:rPr>
                  <a:t>elementary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charge</a:t>
                </a:r>
                <a:r>
                  <a:rPr lang="it-IT" dirty="0">
                    <a:latin typeface="Calibri" panose="020F0502020204030204" pitchFamily="34" charset="0"/>
                    <a:cs typeface="Calibri" panose="020F0502020204030204" pitchFamily="34" charset="0"/>
                  </a:rPr>
                  <a:t> </a:t>
                </a:r>
                <a:r>
                  <a:rPr lang="it-IT" i="1" dirty="0">
                    <a:solidFill>
                      <a:srgbClr val="FF0000"/>
                    </a:solidFill>
                    <a:latin typeface="Calibri" panose="020F0502020204030204" pitchFamily="34" charset="0"/>
                    <a:cs typeface="Calibri" panose="020F0502020204030204" pitchFamily="34" charset="0"/>
                  </a:rPr>
                  <a:t>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causes</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circular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motion</a:t>
                </a:r>
                <a:endParaRPr lang="it-IT" dirty="0">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F1D88090-52DF-87E1-2D1B-34CCA0C2A68F}"/>
                  </a:ext>
                </a:extLst>
              </p:cNvPr>
              <p:cNvSpPr txBox="1"/>
              <p:nvPr/>
            </p:nvSpPr>
            <p:spPr>
              <a:xfrm>
                <a:off x="6982888" y="2224990"/>
                <a:ext cx="4731512" cy="646331"/>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radius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Cyclotron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radius</a:t>
                </a:r>
                <a:r>
                  <a:rPr lang="it-IT" dirty="0">
                    <a:latin typeface="Calibri" panose="020F0502020204030204" pitchFamily="34" charset="0"/>
                    <a:cs typeface="Calibri" panose="020F0502020204030204" pitchFamily="34" charset="0"/>
                  </a:rPr>
                  <a:t>) </a:t>
                </a:r>
                <a:r>
                  <a:rPr lang="it-IT" b="1" dirty="0" err="1">
                    <a:solidFill>
                      <a:srgbClr val="FF0000"/>
                    </a:solidFill>
                    <a:latin typeface="Calibri" panose="020F0502020204030204" pitchFamily="34" charset="0"/>
                    <a:cs typeface="Calibri" panose="020F0502020204030204" pitchFamily="34" charset="0"/>
                  </a:rPr>
                  <a:t>r</a:t>
                </a:r>
                <a:r>
                  <a:rPr lang="it-IT" b="1" baseline="-25000" dirty="0" err="1">
                    <a:solidFill>
                      <a:srgbClr val="FF0000"/>
                    </a:solidFill>
                    <a:latin typeface="Calibri" panose="020F0502020204030204" pitchFamily="34" charset="0"/>
                    <a:cs typeface="Calibri" panose="020F0502020204030204" pitchFamily="34" charset="0"/>
                  </a:rPr>
                  <a:t>B</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circular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trajectory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given</a:t>
                </a:r>
                <a:r>
                  <a:rPr lang="it-IT" dirty="0">
                    <a:latin typeface="Calibri" panose="020F0502020204030204" pitchFamily="34" charset="0"/>
                    <a:cs typeface="Calibri" panose="020F0502020204030204" pitchFamily="34" charset="0"/>
                  </a:rPr>
                  <a:t> by </a:t>
                </a:r>
                <a:r>
                  <a:rPr lang="it-IT" b="1" dirty="0" err="1">
                    <a:solidFill>
                      <a:srgbClr val="FF0000"/>
                    </a:solidFill>
                    <a:latin typeface="Calibri" panose="020F0502020204030204" pitchFamily="34" charset="0"/>
                    <a:cs typeface="Calibri" panose="020F0502020204030204" pitchFamily="34" charset="0"/>
                  </a:rPr>
                  <a:t>r</a:t>
                </a:r>
                <a:r>
                  <a:rPr lang="it-IT" b="1" baseline="-25000" dirty="0" err="1">
                    <a:solidFill>
                      <a:srgbClr val="FF0000"/>
                    </a:solidFill>
                    <a:latin typeface="Calibri" panose="020F0502020204030204" pitchFamily="34" charset="0"/>
                    <a:cs typeface="Calibri" panose="020F0502020204030204" pitchFamily="34" charset="0"/>
                  </a:rPr>
                  <a:t>B</a:t>
                </a:r>
                <a:r>
                  <a:rPr lang="it-IT" b="1" baseline="-25000" dirty="0">
                    <a:solidFill>
                      <a:srgbClr val="FF0000"/>
                    </a:solidFill>
                    <a:latin typeface="Calibri" panose="020F0502020204030204" pitchFamily="34" charset="0"/>
                    <a:cs typeface="Calibri" panose="020F0502020204030204" pitchFamily="34" charset="0"/>
                  </a:rPr>
                  <a:t> </a:t>
                </a:r>
                <a:r>
                  <a:rPr lang="it-IT" b="1" dirty="0">
                    <a:solidFill>
                      <a:srgbClr val="FF0000"/>
                    </a:solidFill>
                    <a:latin typeface="Calibri" panose="020F0502020204030204" pitchFamily="34" charset="0"/>
                    <a:cs typeface="Calibri" panose="020F0502020204030204" pitchFamily="34" charset="0"/>
                  </a:rPr>
                  <a:t>= mv/</a:t>
                </a:r>
                <a:r>
                  <a:rPr lang="it-IT" b="1" dirty="0" err="1">
                    <a:solidFill>
                      <a:srgbClr val="FF0000"/>
                    </a:solidFill>
                    <a:latin typeface="Calibri" panose="020F0502020204030204" pitchFamily="34" charset="0"/>
                    <a:cs typeface="Calibri" panose="020F0502020204030204" pitchFamily="34" charset="0"/>
                  </a:rPr>
                  <a:t>eB</a:t>
                </a:r>
                <a:r>
                  <a:rPr lang="it-IT" b="1" baseline="-25000" dirty="0">
                    <a:solidFill>
                      <a:srgbClr val="FF0000"/>
                    </a:solidFill>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 </a:t>
                </a:r>
              </a:p>
            </p:txBody>
          </p:sp>
          <p:sp>
            <p:nvSpPr>
              <p:cNvPr id="5" name="CasellaDiTesto 4">
                <a:extLst>
                  <a:ext uri="{FF2B5EF4-FFF2-40B4-BE49-F238E27FC236}">
                    <a16:creationId xmlns:a16="http://schemas.microsoft.com/office/drawing/2014/main" id="{815412A6-D59E-5AF2-B232-329523641AB3}"/>
                  </a:ext>
                </a:extLst>
              </p:cNvPr>
              <p:cNvSpPr txBox="1"/>
              <p:nvPr/>
            </p:nvSpPr>
            <p:spPr>
              <a:xfrm>
                <a:off x="6982888" y="2967335"/>
                <a:ext cx="4882712" cy="923330"/>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corresponding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cyclotron</a:t>
                </a:r>
                <a:r>
                  <a:rPr lang="it-IT" dirty="0">
                    <a:latin typeface="Calibri" panose="020F0502020204030204" pitchFamily="34" charset="0"/>
                    <a:cs typeface="Calibri" panose="020F0502020204030204" pitchFamily="34" charset="0"/>
                  </a:rPr>
                  <a:t> frequency </a:t>
                </a:r>
                <a:r>
                  <a:rPr lang="it-IT" b="1" dirty="0" err="1">
                    <a:solidFill>
                      <a:srgbClr val="FF0000"/>
                    </a:solidFill>
                    <a:latin typeface="Symbol" panose="05050102010706020507" pitchFamily="18" charset="2"/>
                  </a:rPr>
                  <a:t>w</a:t>
                </a:r>
                <a:r>
                  <a:rPr lang="it-IT" b="1" baseline="-25000" dirty="0" err="1">
                    <a:solidFill>
                      <a:srgbClr val="FF0000"/>
                    </a:solidFill>
                    <a:latin typeface="Calibri" panose="020F0502020204030204" pitchFamily="34" charset="0"/>
                    <a:cs typeface="Calibri" panose="020F0502020204030204" pitchFamily="34" charset="0"/>
                  </a:rPr>
                  <a:t>B</a:t>
                </a:r>
                <a:r>
                  <a:rPr lang="it-IT" b="1" dirty="0"/>
                  <a:t> </a:t>
                </a:r>
                <a:r>
                  <a:rPr lang="it-IT" dirty="0" err="1">
                    <a:latin typeface="Calibri" panose="020F0502020204030204" pitchFamily="34" charset="0"/>
                    <a:cs typeface="Calibri" panose="020F0502020204030204" pitchFamily="34" charset="0"/>
                  </a:rPr>
                  <a:t>doesn’t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depend</a:t>
                </a:r>
                <a:r>
                  <a:rPr lang="it-IT" dirty="0">
                    <a:latin typeface="Calibri" panose="020F0502020204030204" pitchFamily="34" charset="0"/>
                    <a:cs typeface="Calibri" panose="020F0502020204030204" pitchFamily="34" charset="0"/>
                  </a:rPr>
                  <a:t> on </a:t>
                </a:r>
                <a:r>
                  <a:rPr lang="it-IT" dirty="0" err="1">
                    <a:latin typeface="Calibri" panose="020F0502020204030204" pitchFamily="34" charset="0"/>
                    <a:cs typeface="Calibri" panose="020F0502020204030204" pitchFamily="34" charset="0"/>
                  </a:rPr>
                  <a:t>particle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velocity</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given</a:t>
                </a:r>
                <a:r>
                  <a:rPr lang="it-IT" dirty="0">
                    <a:latin typeface="Calibri" panose="020F0502020204030204" pitchFamily="34" charset="0"/>
                    <a:cs typeface="Calibri" panose="020F0502020204030204" pitchFamily="34" charset="0"/>
                  </a:rPr>
                  <a:t> by </a:t>
                </a:r>
              </a:p>
              <a:p>
                <a:r>
                  <a:rPr lang="it-IT" b="1" dirty="0" err="1">
                    <a:solidFill>
                      <a:srgbClr val="FF0000"/>
                    </a:solidFill>
                    <a:latin typeface="Symbol" panose="05050102010706020507" pitchFamily="18" charset="2"/>
                  </a:rPr>
                  <a:t>w</a:t>
                </a:r>
                <a:r>
                  <a:rPr lang="it-IT" b="1" baseline="-25000" dirty="0" err="1">
                    <a:solidFill>
                      <a:srgbClr val="FF0000"/>
                    </a:solidFill>
                    <a:latin typeface="Calibri" panose="020F0502020204030204" pitchFamily="34" charset="0"/>
                    <a:cs typeface="Calibri" panose="020F0502020204030204" pitchFamily="34" charset="0"/>
                  </a:rPr>
                  <a:t>B</a:t>
                </a:r>
                <a:r>
                  <a:rPr lang="it-IT" b="1" dirty="0">
                    <a:solidFill>
                      <a:srgbClr val="FF0000"/>
                    </a:solidFill>
                    <a:latin typeface="Calibri" panose="020F0502020204030204" pitchFamily="34" charset="0"/>
                    <a:cs typeface="Calibri" panose="020F0502020204030204" pitchFamily="34" charset="0"/>
                  </a:rPr>
                  <a:t> = </a:t>
                </a:r>
                <a:r>
                  <a:rPr lang="it-IT" b="1" dirty="0" err="1">
                    <a:solidFill>
                      <a:srgbClr val="FF0000"/>
                    </a:solidFill>
                    <a:latin typeface="Calibri" panose="020F0502020204030204" pitchFamily="34" charset="0"/>
                    <a:cs typeface="Calibri" panose="020F0502020204030204" pitchFamily="34" charset="0"/>
                  </a:rPr>
                  <a:t>eB</a:t>
                </a:r>
                <a:r>
                  <a:rPr lang="it-IT" b="1" dirty="0">
                    <a:solidFill>
                      <a:srgbClr val="FF0000"/>
                    </a:solidFill>
                    <a:latin typeface="Calibri" panose="020F0502020204030204" pitchFamily="34" charset="0"/>
                    <a:cs typeface="Calibri" panose="020F0502020204030204" pitchFamily="34" charset="0"/>
                  </a:rPr>
                  <a:t>/m</a:t>
                </a:r>
                <a:endParaRPr lang="it-IT" b="1" baseline="-25000" dirty="0">
                  <a:latin typeface="Calibri" panose="020F0502020204030204" pitchFamily="34" charset="0"/>
                  <a:cs typeface="Calibri" panose="020F0502020204030204" pitchFamily="34" charset="0"/>
                </a:endParaRPr>
              </a:p>
            </p:txBody>
          </p:sp>
        </p:grpSp>
        <p:sp>
          <p:nvSpPr>
            <p:cNvPr id="3" name="CasellaDiTesto 2">
              <a:extLst>
                <a:ext uri="{FF2B5EF4-FFF2-40B4-BE49-F238E27FC236}">
                  <a16:creationId xmlns:a16="http://schemas.microsoft.com/office/drawing/2014/main" id="{5733F9F6-667C-13D0-120E-7E76B4B2FACA}"/>
                </a:ext>
              </a:extLst>
            </p:cNvPr>
            <p:cNvSpPr txBox="1"/>
            <p:nvPr/>
          </p:nvSpPr>
          <p:spPr>
            <a:xfrm>
              <a:off x="9407171" y="5651195"/>
              <a:ext cx="1255472" cy="400110"/>
            </a:xfrm>
            <a:prstGeom prst="rect">
              <a:avLst/>
            </a:prstGeom>
            <a:solidFill>
              <a:srgbClr val="FFC000"/>
            </a:solidFill>
          </p:spPr>
          <p:txBody>
            <a:bodyPr wrap="none" rtlCol="0">
              <a:spAutoFit/>
            </a:bodyPr>
            <a:lstStyle/>
            <a:p>
              <a:r>
                <a:rPr lang="it-IT" sz="2000" b="1" dirty="0">
                  <a:latin typeface="Calibri" panose="020F0502020204030204" pitchFamily="34" charset="0"/>
                  <a:cs typeface="Calibri" panose="020F0502020204030204" pitchFamily="34" charset="0"/>
                </a:rPr>
                <a:t>F</a:t>
              </a:r>
              <a:r>
                <a:rPr lang="it-IT" sz="2000" b="1" baseline="-25000" dirty="0">
                  <a:latin typeface="Calibri" panose="020F0502020204030204" pitchFamily="34" charset="0"/>
                  <a:cs typeface="Calibri" panose="020F0502020204030204" pitchFamily="34" charset="0"/>
                </a:rPr>
                <a:t>L</a:t>
              </a:r>
              <a:r>
                <a:rPr lang="it-IT" sz="2000" b="1" dirty="0">
                  <a:latin typeface="Calibri" panose="020F0502020204030204" pitchFamily="34" charset="0"/>
                  <a:cs typeface="Calibri" panose="020F0502020204030204" pitchFamily="34" charset="0"/>
                </a:rPr>
                <a:t> = </a:t>
              </a:r>
              <a:r>
                <a:rPr lang="it-IT" sz="2000" b="1" dirty="0" err="1">
                  <a:latin typeface="Calibri" panose="020F0502020204030204" pitchFamily="34" charset="0"/>
                  <a:cs typeface="Calibri" panose="020F0502020204030204" pitchFamily="34" charset="0"/>
                </a:rPr>
                <a:t>qv</a:t>
              </a:r>
              <a:r>
                <a:rPr lang="it-IT" sz="2000" b="1" dirty="0">
                  <a:latin typeface="Calibri" panose="020F0502020204030204" pitchFamily="34" charset="0"/>
                  <a:cs typeface="Calibri" panose="020F0502020204030204" pitchFamily="34" charset="0"/>
                </a:rPr>
                <a:t> x B</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6BCFD05-8F71-D9DC-EB70-88108B336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 name="CasellaDiTesto 1">
            <a:extLst>
              <a:ext uri="{FF2B5EF4-FFF2-40B4-BE49-F238E27FC236}">
                <a16:creationId xmlns:a16="http://schemas.microsoft.com/office/drawing/2014/main" id="{C76001F5-251E-4E66-6D2D-3D3E7918A200}"/>
              </a:ext>
            </a:extLst>
          </p:cNvPr>
          <p:cNvSpPr txBox="1"/>
          <p:nvPr/>
        </p:nvSpPr>
        <p:spPr>
          <a:xfrm>
            <a:off x="372794" y="77373"/>
            <a:ext cx="3016275" cy="461665"/>
          </a:xfrm>
          <a:prstGeom prst="rect">
            <a:avLst/>
          </a:prstGeom>
          <a:noFill/>
        </p:spPr>
        <p:txBody>
          <a:bodyPr wrap="none" rtlCol="0">
            <a:spAutoFit/>
          </a:bodyPr>
          <a:lstStyle/>
          <a:p>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confinement</a:t>
            </a:r>
            <a:endParaRPr lang="it-IT" sz="2400" dirty="0">
              <a:solidFill>
                <a:schemeClr val="bg1"/>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5E2E06B3-C99E-0E9F-A1F0-A9E1E7ADC6FE}"/>
              </a:ext>
            </a:extLst>
          </p:cNvPr>
          <p:cNvSpPr txBox="1"/>
          <p:nvPr/>
        </p:nvSpPr>
        <p:spPr>
          <a:xfrm>
            <a:off x="1019908" y="1206638"/>
            <a:ext cx="9945858" cy="1015663"/>
          </a:xfrm>
          <a:prstGeom prst="rect">
            <a:avLst/>
          </a:prstGeom>
          <a:noFill/>
        </p:spPr>
        <p:txBody>
          <a:bodyPr wrap="square" rtlCol="0">
            <a:spAutoFit/>
          </a:bodyPr>
          <a:lstStyle/>
          <a:p>
            <a:r>
              <a:rPr lang="it-IT" sz="2000" dirty="0" err="1">
                <a:solidFill>
                  <a:srgbClr val="0070C0"/>
                </a:solidFill>
                <a:latin typeface="Calibri" panose="020F0502020204030204" pitchFamily="34" charset="0"/>
                <a:cs typeface="Calibri" panose="020F0502020204030204" pitchFamily="34" charset="0"/>
              </a:rPr>
              <a:t>Magnetic</a:t>
            </a:r>
            <a:r>
              <a:rPr lang="it-IT" sz="2000" dirty="0">
                <a:solidFill>
                  <a:srgbClr val="0070C0"/>
                </a:solidFill>
                <a:latin typeface="Calibri" panose="020F0502020204030204" pitchFamily="34" charset="0"/>
                <a:cs typeface="Calibri" panose="020F0502020204030204" pitchFamily="34" charset="0"/>
              </a:rPr>
              <a:t> fields force </a:t>
            </a:r>
            <a:r>
              <a:rPr lang="it-IT" sz="2000" dirty="0" err="1">
                <a:solidFill>
                  <a:srgbClr val="0070C0"/>
                </a:solidFill>
                <a:latin typeface="Calibri" panose="020F0502020204030204" pitchFamily="34" charset="0"/>
                <a:cs typeface="Calibri" panose="020F0502020204030204" pitchFamily="34" charset="0"/>
              </a:rPr>
              <a:t>charged</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particles</a:t>
            </a:r>
            <a:r>
              <a:rPr lang="it-IT" sz="2000" dirty="0">
                <a:solidFill>
                  <a:srgbClr val="0070C0"/>
                </a:solidFill>
                <a:latin typeface="Calibri" panose="020F0502020204030204" pitchFamily="34" charset="0"/>
                <a:cs typeface="Calibri" panose="020F0502020204030204" pitchFamily="34" charset="0"/>
              </a:rPr>
              <a:t> to reduce </a:t>
            </a:r>
            <a:r>
              <a:rPr lang="it-IT" sz="2000" dirty="0" err="1">
                <a:solidFill>
                  <a:srgbClr val="0070C0"/>
                </a:solidFill>
                <a:latin typeface="Calibri" panose="020F0502020204030204" pitchFamily="34" charset="0"/>
                <a:cs typeface="Calibri" panose="020F0502020204030204" pitchFamily="34" charset="0"/>
              </a:rPr>
              <a:t>freedom</a:t>
            </a:r>
            <a:r>
              <a:rPr lang="it-IT" sz="2000" dirty="0">
                <a:solidFill>
                  <a:srgbClr val="0070C0"/>
                </a:solidFill>
                <a:latin typeface="Calibri" panose="020F0502020204030204" pitchFamily="34" charset="0"/>
                <a:cs typeface="Calibri" panose="020F0502020204030204" pitchFamily="34" charset="0"/>
              </a:rPr>
              <a:t> degrees: </a:t>
            </a:r>
            <a:r>
              <a:rPr lang="it-IT" sz="2000" dirty="0" err="1">
                <a:solidFill>
                  <a:srgbClr val="0070C0"/>
                </a:solidFill>
                <a:latin typeface="Calibri" panose="020F0502020204030204" pitchFamily="34" charset="0"/>
                <a:cs typeface="Calibri" panose="020F0502020204030204" pitchFamily="34" charset="0"/>
              </a:rPr>
              <a:t>electrons</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spiralyze</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around</a:t>
            </a:r>
            <a:r>
              <a:rPr lang="it-IT" sz="2000" dirty="0">
                <a:solidFill>
                  <a:srgbClr val="0070C0"/>
                </a:solidFill>
                <a:latin typeface="Calibri" panose="020F0502020204030204" pitchFamily="34" charset="0"/>
                <a:cs typeface="Calibri" panose="020F0502020204030204" pitchFamily="34" charset="0"/>
              </a:rPr>
              <a:t> the field lines and can be </a:t>
            </a:r>
            <a:r>
              <a:rPr lang="it-IT" sz="2000" dirty="0" err="1">
                <a:solidFill>
                  <a:srgbClr val="0070C0"/>
                </a:solidFill>
                <a:latin typeface="Calibri" panose="020F0502020204030204" pitchFamily="34" charset="0"/>
                <a:cs typeface="Calibri" panose="020F0502020204030204" pitchFamily="34" charset="0"/>
              </a:rPr>
              <a:t>trapped</a:t>
            </a:r>
            <a:r>
              <a:rPr lang="it-IT" sz="2000" dirty="0">
                <a:solidFill>
                  <a:srgbClr val="0070C0"/>
                </a:solidFill>
                <a:latin typeface="Calibri" panose="020F0502020204030204" pitchFamily="34" charset="0"/>
                <a:cs typeface="Calibri" panose="020F0502020204030204" pitchFamily="34" charset="0"/>
              </a:rPr>
              <a:t> for </a:t>
            </a:r>
            <a:r>
              <a:rPr lang="it-IT" sz="2000" dirty="0" err="1">
                <a:solidFill>
                  <a:srgbClr val="0070C0"/>
                </a:solidFill>
                <a:latin typeface="Calibri" panose="020F0502020204030204" pitchFamily="34" charset="0"/>
                <a:cs typeface="Calibri" panose="020F0502020204030204" pitchFamily="34" charset="0"/>
              </a:rPr>
              <a:t>several</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milliseconds</a:t>
            </a:r>
            <a:r>
              <a:rPr lang="it-IT" sz="2000" dirty="0">
                <a:solidFill>
                  <a:srgbClr val="0070C0"/>
                </a:solidFill>
                <a:latin typeface="Calibri" panose="020F0502020204030204" pitchFamily="34" charset="0"/>
                <a:cs typeface="Calibri" panose="020F0502020204030204" pitchFamily="34" charset="0"/>
              </a:rPr>
              <a:t> in </a:t>
            </a:r>
            <a:r>
              <a:rPr lang="it-IT" sz="2000" dirty="0" err="1">
                <a:solidFill>
                  <a:srgbClr val="0070C0"/>
                </a:solidFill>
                <a:latin typeface="Calibri" panose="020F0502020204030204" pitchFamily="34" charset="0"/>
                <a:cs typeface="Calibri" panose="020F0502020204030204" pitchFamily="34" charset="0"/>
              </a:rPr>
              <a:t>mirror</a:t>
            </a:r>
            <a:r>
              <a:rPr lang="it-IT" sz="2000" dirty="0">
                <a:solidFill>
                  <a:srgbClr val="0070C0"/>
                </a:solidFill>
                <a:latin typeface="Calibri" panose="020F0502020204030204" pitchFamily="34" charset="0"/>
                <a:cs typeface="Calibri" panose="020F0502020204030204" pitchFamily="34" charset="0"/>
              </a:rPr>
              <a:t> machines or </a:t>
            </a:r>
            <a:r>
              <a:rPr lang="it-IT" sz="2000" dirty="0" err="1">
                <a:solidFill>
                  <a:srgbClr val="0070C0"/>
                </a:solidFill>
                <a:latin typeface="Calibri" panose="020F0502020204030204" pitchFamily="34" charset="0"/>
                <a:cs typeface="Calibri" panose="020F0502020204030204" pitchFamily="34" charset="0"/>
              </a:rPr>
              <a:t>toroidal</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structures</a:t>
            </a:r>
            <a:endParaRPr lang="it-IT" sz="2000" dirty="0">
              <a:solidFill>
                <a:srgbClr val="0070C0"/>
              </a:solidFill>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C995437-9ABC-01EF-987D-B0021C8A79A8}"/>
              </a:ext>
            </a:extLst>
          </p:cNvPr>
          <p:cNvSpPr txBox="1"/>
          <p:nvPr/>
        </p:nvSpPr>
        <p:spPr>
          <a:xfrm>
            <a:off x="6632917" y="2162785"/>
            <a:ext cx="4528316" cy="3970318"/>
          </a:xfrm>
          <a:prstGeom prst="rect">
            <a:avLst/>
          </a:prstGeom>
          <a:solidFill>
            <a:schemeClr val="accent2">
              <a:lumMod val="60000"/>
              <a:lumOff val="40000"/>
            </a:schemeClr>
          </a:solidFill>
        </p:spPr>
        <p:txBody>
          <a:bodyPr wrap="square" rtlCol="0">
            <a:spAutoFit/>
          </a:bodyPr>
          <a:lstStyle/>
          <a:p>
            <a:pPr algn="just"/>
            <a:r>
              <a:rPr lang="it-IT" dirty="0">
                <a:latin typeface="Calibri" panose="020F0502020204030204" pitchFamily="34" charset="0"/>
                <a:cs typeface="Calibri" panose="020F0502020204030204" pitchFamily="34" charset="0"/>
              </a:rPr>
              <a:t>Mirror </a:t>
            </a:r>
            <a:r>
              <a:rPr lang="it-IT" dirty="0" err="1">
                <a:latin typeface="Calibri" panose="020F0502020204030204" pitchFamily="34" charset="0"/>
                <a:cs typeface="Calibri" panose="020F0502020204030204" pitchFamily="34" charset="0"/>
              </a:rPr>
              <a:t>structures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have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axial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symmetry</a:t>
            </a:r>
            <a:r>
              <a:rPr lang="it-IT" dirty="0">
                <a:latin typeface="Calibri" panose="020F0502020204030204" pitchFamily="34" charset="0"/>
                <a:cs typeface="Calibri" panose="020F0502020204030204" pitchFamily="34" charset="0"/>
              </a:rPr>
              <a:t> and can be </a:t>
            </a:r>
            <a:r>
              <a:rPr lang="it-IT" dirty="0" err="1">
                <a:latin typeface="Calibri" panose="020F0502020204030204" pitchFamily="34" charset="0"/>
                <a:cs typeface="Calibri" panose="020F0502020204030204" pitchFamily="34" charset="0"/>
              </a:rPr>
              <a:t>produced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using</a:t>
            </a:r>
            <a:r>
              <a:rPr lang="it-IT" dirty="0">
                <a:latin typeface="Calibri" panose="020F0502020204030204" pitchFamily="34" charset="0"/>
                <a:cs typeface="Calibri" panose="020F0502020204030204" pitchFamily="34" charset="0"/>
              </a:rPr>
              <a:t> SC coils. </a:t>
            </a:r>
            <a:r>
              <a:rPr lang="it-IT" dirty="0" err="1">
                <a:latin typeface="Calibri" panose="020F0502020204030204" pitchFamily="34" charset="0"/>
                <a:cs typeface="Calibri" panose="020F0502020204030204" pitchFamily="34" charset="0"/>
              </a:rPr>
              <a:t>Commonly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used</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ion</a:t>
            </a:r>
            <a:r>
              <a:rPr lang="it-IT" dirty="0">
                <a:latin typeface="Calibri" panose="020F0502020204030204" pitchFamily="34" charset="0"/>
                <a:cs typeface="Calibri" panose="020F0502020204030204" pitchFamily="34" charset="0"/>
              </a:rPr>
              <a:t> source field.</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To produce trapping:</a:t>
            </a:r>
          </a:p>
          <a:p>
            <a:pPr marL="285750" indent="-285750" algn="just">
              <a:buFont typeface="Arial" panose="020B0604020202020204" pitchFamily="34" charset="0"/>
              <a:buChar char="•"/>
            </a:pP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field </a:t>
            </a:r>
            <a:r>
              <a:rPr lang="it-IT" dirty="0" err="1">
                <a:latin typeface="Calibri" panose="020F0502020204030204" pitchFamily="34" charset="0"/>
                <a:cs typeface="Calibri" panose="020F0502020204030204" pitchFamily="34" charset="0"/>
              </a:rPr>
              <a:t>should</a:t>
            </a:r>
            <a:r>
              <a:rPr lang="it-IT" dirty="0">
                <a:latin typeface="Calibri" panose="020F0502020204030204" pitchFamily="34" charset="0"/>
                <a:cs typeface="Calibri" panose="020F0502020204030204" pitchFamily="34" charset="0"/>
              </a:rPr>
              <a:t> display a </a:t>
            </a:r>
            <a:r>
              <a:rPr lang="it-IT" dirty="0" err="1">
                <a:latin typeface="Calibri" panose="020F0502020204030204" pitchFamily="34" charset="0"/>
                <a:cs typeface="Calibri" panose="020F0502020204030204" pitchFamily="34" charset="0"/>
              </a:rPr>
              <a:t>gradient</a:t>
            </a:r>
            <a:r>
              <a:rPr lang="it-IT" dirty="0">
                <a:latin typeface="Calibri" panose="020F0502020204030204" pitchFamily="34" charset="0"/>
                <a:cs typeface="Calibri" panose="020F0502020204030204" pitchFamily="34" charset="0"/>
              </a:rPr>
              <a:t> in a </a:t>
            </a:r>
            <a:r>
              <a:rPr lang="it-IT" dirty="0" err="1">
                <a:latin typeface="Calibri" panose="020F0502020204030204" pitchFamily="34" charset="0"/>
                <a:cs typeface="Calibri" panose="020F0502020204030204" pitchFamily="34" charset="0"/>
              </a:rPr>
              <a:t>direction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parallel</a:t>
            </a:r>
            <a:r>
              <a:rPr lang="it-IT" dirty="0">
                <a:latin typeface="Calibri" panose="020F0502020204030204" pitchFamily="34" charset="0"/>
                <a:cs typeface="Calibri" panose="020F0502020204030204" pitchFamily="34" charset="0"/>
              </a:rPr>
              <a:t> to the field lines</a:t>
            </a:r>
          </a:p>
          <a:p>
            <a:pPr marL="285750" indent="-285750" algn="just">
              <a:buFont typeface="Arial" panose="020B0604020202020204" pitchFamily="34" charset="0"/>
              <a:buChar char="•"/>
            </a:pPr>
            <a:r>
              <a:rPr lang="it-IT" dirty="0">
                <a:latin typeface="Calibri" panose="020F0502020204030204" pitchFamily="34" charset="0"/>
                <a:cs typeface="Calibri" panose="020F0502020204030204" pitchFamily="34" charset="0"/>
              </a:rPr>
              <a:t>In a </a:t>
            </a:r>
            <a:r>
              <a:rPr lang="it-IT" dirty="0" err="1">
                <a:latin typeface="Calibri" panose="020F0502020204030204" pitchFamily="34" charset="0"/>
                <a:cs typeface="Calibri" panose="020F0502020204030204" pitchFamily="34" charset="0"/>
              </a:rPr>
              <a:t>simple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mirror</a:t>
            </a:r>
            <a:r>
              <a:rPr lang="it-IT" dirty="0">
                <a:latin typeface="Calibri" panose="020F0502020204030204" pitchFamily="34" charset="0"/>
                <a:cs typeface="Calibri" panose="020F0502020204030204" pitchFamily="34" charset="0"/>
              </a:rPr>
              <a:t> the field </a:t>
            </a:r>
            <a:r>
              <a:rPr lang="it-IT" dirty="0" err="1">
                <a:latin typeface="Calibri" panose="020F0502020204030204" pitchFamily="34" charset="0"/>
                <a:cs typeface="Calibri" panose="020F0502020204030204" pitchFamily="34" charset="0"/>
              </a:rPr>
              <a:t>has</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radial</a:t>
            </a:r>
            <a:r>
              <a:rPr lang="it-IT" dirty="0">
                <a:latin typeface="Calibri" panose="020F0502020204030204" pitchFamily="34" charset="0"/>
                <a:cs typeface="Calibri" panose="020F0502020204030204" pitchFamily="34" charset="0"/>
              </a:rPr>
              <a:t> component</a:t>
            </a:r>
          </a:p>
          <a:p>
            <a:pPr marL="285750" indent="-285750" algn="just">
              <a:buFont typeface="Arial" panose="020B0604020202020204" pitchFamily="34" charset="0"/>
              <a:buChar char="•"/>
            </a:pP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moment : </a:t>
            </a:r>
          </a:p>
          <a:p>
            <a:pPr algn="just"/>
            <a:endParaRPr lang="it-IT"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a:latin typeface="Calibri" panose="020F0502020204030204" pitchFamily="34" charset="0"/>
                <a:cs typeface="Calibri" panose="020F0502020204030204" pitchFamily="34" charset="0"/>
              </a:rPr>
              <a:t>Mirror </a:t>
            </a:r>
            <a:r>
              <a:rPr lang="it-IT" dirty="0" err="1">
                <a:latin typeface="Calibri" panose="020F0502020204030204" pitchFamily="34" charset="0"/>
                <a:cs typeface="Calibri" panose="020F0502020204030204" pitchFamily="34" charset="0"/>
              </a:rPr>
              <a:t>effect</a:t>
            </a:r>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a:latin typeface="Calibri" panose="020F0502020204030204" pitchFamily="34" charset="0"/>
                <a:cs typeface="Calibri" panose="020F0502020204030204" pitchFamily="34" charset="0"/>
              </a:rPr>
              <a:t>Loss </a:t>
            </a:r>
            <a:r>
              <a:rPr lang="it-IT" dirty="0" err="1">
                <a:latin typeface="Calibri" panose="020F0502020204030204" pitchFamily="34" charset="0"/>
                <a:cs typeface="Calibri" panose="020F0502020204030204" pitchFamily="34" charset="0"/>
              </a:rPr>
              <a:t>cone</a:t>
            </a:r>
            <a:endParaRPr lang="it-IT"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E8BA62D5-DF76-F058-7649-7D7F0E00A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109" y="2385645"/>
            <a:ext cx="4749728" cy="3635327"/>
          </a:xfrm>
          <a:prstGeom prst="rect">
            <a:avLst/>
          </a:prstGeom>
        </p:spPr>
      </p:pic>
      <p:pic>
        <p:nvPicPr>
          <p:cNvPr id="9" name="Immagine 8">
            <a:extLst>
              <a:ext uri="{FF2B5EF4-FFF2-40B4-BE49-F238E27FC236}">
                <a16:creationId xmlns:a16="http://schemas.microsoft.com/office/drawing/2014/main" id="{1D6DAE98-8BB4-F9EC-FE5F-68C2B0E03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729" y="4563442"/>
            <a:ext cx="1511300" cy="647700"/>
          </a:xfrm>
          <a:prstGeom prst="rect">
            <a:avLst/>
          </a:prstGeom>
        </p:spPr>
      </p:pic>
      <p:pic>
        <p:nvPicPr>
          <p:cNvPr id="11" name="Immagine 10">
            <a:extLst>
              <a:ext uri="{FF2B5EF4-FFF2-40B4-BE49-F238E27FC236}">
                <a16:creationId xmlns:a16="http://schemas.microsoft.com/office/drawing/2014/main" id="{3EBA7DE8-F241-3C62-A61E-70CDCA27F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407" y="1937699"/>
            <a:ext cx="5893986" cy="442049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AB8E1C6-D728-D9FE-B746-062F5BA77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93"/>
            <a:ext cx="12192000" cy="714375"/>
          </a:xfrm>
          <a:prstGeom prst="rect">
            <a:avLst/>
          </a:prstGeom>
        </p:spPr>
      </p:pic>
      <p:sp>
        <p:nvSpPr>
          <p:cNvPr id="6" name="CasellaDiTesto 5">
            <a:extLst>
              <a:ext uri="{FF2B5EF4-FFF2-40B4-BE49-F238E27FC236}">
                <a16:creationId xmlns:a16="http://schemas.microsoft.com/office/drawing/2014/main" id="{CA4CAFDE-27D2-8AAE-BCAA-F2AA0BB88D05}"/>
              </a:ext>
            </a:extLst>
          </p:cNvPr>
          <p:cNvSpPr txBox="1"/>
          <p:nvPr/>
        </p:nvSpPr>
        <p:spPr>
          <a:xfrm>
            <a:off x="471268" y="77374"/>
            <a:ext cx="2549801" cy="400110"/>
          </a:xfrm>
          <a:prstGeom prst="rect">
            <a:avLst/>
          </a:prstGeom>
          <a:noFill/>
        </p:spPr>
        <p:txBody>
          <a:bodyPr wrap="none" rtlCol="0">
            <a:spAutoFit/>
          </a:bodyPr>
          <a:lstStyle/>
          <a:p>
            <a:r>
              <a:rPr lang="it-IT" sz="2000" dirty="0" err="1">
                <a:solidFill>
                  <a:schemeClr val="bg1"/>
                </a:solidFill>
                <a:latin typeface="Calibri" panose="020F0502020204030204" pitchFamily="34" charset="0"/>
                <a:cs typeface="Calibri" panose="020F0502020204030204" pitchFamily="34" charset="0"/>
              </a:rPr>
              <a:t>Magnetic</a:t>
            </a:r>
            <a:r>
              <a:rPr lang="it-IT" sz="2000" dirty="0">
                <a:solidFill>
                  <a:schemeClr val="bg1"/>
                </a:solidFill>
                <a:latin typeface="Calibri" panose="020F0502020204030204" pitchFamily="34" charset="0"/>
                <a:cs typeface="Calibri" panose="020F0502020204030204" pitchFamily="34" charset="0"/>
              </a:rPr>
              <a:t> </a:t>
            </a:r>
            <a:r>
              <a:rPr lang="it-IT" sz="2000" dirty="0" err="1">
                <a:solidFill>
                  <a:schemeClr val="bg1"/>
                </a:solidFill>
                <a:latin typeface="Calibri" panose="020F0502020204030204" pitchFamily="34" charset="0"/>
                <a:cs typeface="Calibri" panose="020F0502020204030204" pitchFamily="34" charset="0"/>
              </a:rPr>
              <a:t>confinement</a:t>
            </a:r>
            <a:endParaRPr lang="it-IT" sz="2000" dirty="0">
              <a:solidFill>
                <a:schemeClr val="bg1"/>
              </a:solidFill>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FE59DD9A-3F87-C263-7B03-3F3C439F60F7}"/>
              </a:ext>
            </a:extLst>
          </p:cNvPr>
          <p:cNvSpPr txBox="1"/>
          <p:nvPr/>
        </p:nvSpPr>
        <p:spPr>
          <a:xfrm>
            <a:off x="1104945" y="1106787"/>
            <a:ext cx="9973179" cy="400110"/>
          </a:xfrm>
          <a:prstGeom prst="rect">
            <a:avLst/>
          </a:prstGeom>
          <a:noFill/>
        </p:spPr>
        <p:txBody>
          <a:bodyPr wrap="none" rtlCol="0">
            <a:spAutoFit/>
          </a:bodyPr>
          <a:lstStyle/>
          <a:p>
            <a:r>
              <a:rPr lang="it-IT" sz="2000" dirty="0">
                <a:solidFill>
                  <a:srgbClr val="0070C0"/>
                </a:solidFill>
                <a:latin typeface="Calibri" panose="020F0502020204030204" pitchFamily="34" charset="0"/>
                <a:cs typeface="Calibri" panose="020F0502020204030204" pitchFamily="34" charset="0"/>
              </a:rPr>
              <a:t>The </a:t>
            </a:r>
            <a:r>
              <a:rPr lang="it-IT" sz="2000" dirty="0" err="1">
                <a:solidFill>
                  <a:srgbClr val="0070C0"/>
                </a:solidFill>
                <a:latin typeface="Calibri" panose="020F0502020204030204" pitchFamily="34" charset="0"/>
                <a:cs typeface="Calibri" panose="020F0502020204030204" pitchFamily="34" charset="0"/>
              </a:rPr>
              <a:t>ideal</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confinement</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requires</a:t>
            </a:r>
            <a:r>
              <a:rPr lang="it-IT" sz="2000" dirty="0">
                <a:solidFill>
                  <a:srgbClr val="0070C0"/>
                </a:solidFill>
                <a:latin typeface="Calibri" panose="020F0502020204030204" pitchFamily="34" charset="0"/>
                <a:cs typeface="Calibri" panose="020F0502020204030204" pitchFamily="34" charset="0"/>
              </a:rPr>
              <a:t> some </a:t>
            </a:r>
            <a:r>
              <a:rPr lang="it-IT" sz="2000" dirty="0" err="1">
                <a:solidFill>
                  <a:srgbClr val="0070C0"/>
                </a:solidFill>
                <a:latin typeface="Calibri" panose="020F0502020204030204" pitchFamily="34" charset="0"/>
                <a:cs typeface="Calibri" panose="020F0502020204030204" pitchFamily="34" charset="0"/>
              </a:rPr>
              <a:t>stringent</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conditions</a:t>
            </a:r>
            <a:r>
              <a:rPr lang="it-IT" sz="2000" dirty="0">
                <a:solidFill>
                  <a:srgbClr val="0070C0"/>
                </a:solidFill>
                <a:latin typeface="Calibri" panose="020F0502020204030204" pitchFamily="34" charset="0"/>
                <a:cs typeface="Calibri" panose="020F0502020204030204" pitchFamily="34" charset="0"/>
              </a:rPr>
              <a:t> on plasma </a:t>
            </a:r>
            <a:r>
              <a:rPr lang="it-IT" sz="2000" dirty="0" err="1">
                <a:solidFill>
                  <a:srgbClr val="0070C0"/>
                </a:solidFill>
                <a:latin typeface="Calibri" panose="020F0502020204030204" pitchFamily="34" charset="0"/>
                <a:cs typeface="Calibri" panose="020F0502020204030204" pitchFamily="34" charset="0"/>
              </a:rPr>
              <a:t>equilibrium</a:t>
            </a:r>
            <a:r>
              <a:rPr lang="it-IT" sz="2000" dirty="0">
                <a:solidFill>
                  <a:srgbClr val="0070C0"/>
                </a:solidFill>
                <a:latin typeface="Calibri" panose="020F0502020204030204" pitchFamily="34" charset="0"/>
                <a:cs typeface="Calibri" panose="020F0502020204030204" pitchFamily="34" charset="0"/>
              </a:rPr>
              <a:t> and </a:t>
            </a:r>
            <a:r>
              <a:rPr lang="it-IT" sz="2000" dirty="0" err="1">
                <a:solidFill>
                  <a:srgbClr val="0070C0"/>
                </a:solidFill>
                <a:latin typeface="Calibri" panose="020F0502020204030204" pitchFamily="34" charset="0"/>
                <a:cs typeface="Calibri" panose="020F0502020204030204" pitchFamily="34" charset="0"/>
              </a:rPr>
              <a:t>stability</a:t>
            </a:r>
            <a:r>
              <a:rPr lang="it-IT" sz="2000" dirty="0">
                <a:solidFill>
                  <a:srgbClr val="0070C0"/>
                </a:solidFill>
                <a:latin typeface="Calibri" panose="020F0502020204030204" pitchFamily="34" charset="0"/>
                <a:cs typeface="Calibri" panose="020F0502020204030204" pitchFamily="34" charset="0"/>
              </a:rPr>
              <a:t> </a:t>
            </a:r>
          </a:p>
        </p:txBody>
      </p:sp>
      <p:sp>
        <p:nvSpPr>
          <p:cNvPr id="3" name="CasellaDiTesto 2">
            <a:extLst>
              <a:ext uri="{FF2B5EF4-FFF2-40B4-BE49-F238E27FC236}">
                <a16:creationId xmlns:a16="http://schemas.microsoft.com/office/drawing/2014/main" id="{DE782528-DEAA-F7E9-451F-17DBE347616A}"/>
              </a:ext>
            </a:extLst>
          </p:cNvPr>
          <p:cNvSpPr txBox="1"/>
          <p:nvPr/>
        </p:nvSpPr>
        <p:spPr>
          <a:xfrm>
            <a:off x="1224000" y="1792350"/>
            <a:ext cx="9684000" cy="1015663"/>
          </a:xfrm>
          <a:prstGeom prst="rect">
            <a:avLst/>
          </a:prstGeom>
          <a:noFill/>
        </p:spPr>
        <p:txBody>
          <a:bodyPr wrap="square" rtlCol="0">
            <a:spAutoFit/>
          </a:bodyPr>
          <a:lstStyle/>
          <a:p>
            <a:pPr algn="just"/>
            <a:r>
              <a:rPr lang="it-IT" sz="2000" dirty="0">
                <a:latin typeface="Calibri" panose="020F0502020204030204" pitchFamily="34" charset="0"/>
                <a:cs typeface="Calibri" panose="020F0502020204030204" pitchFamily="34" charset="0"/>
              </a:rPr>
              <a:t>Plasma can </a:t>
            </a:r>
            <a:r>
              <a:rPr lang="it-IT" sz="2000" dirty="0" err="1">
                <a:latin typeface="Calibri" panose="020F0502020204030204" pitchFamily="34" charset="0"/>
                <a:cs typeface="Calibri" panose="020F0502020204030204" pitchFamily="34" charset="0"/>
              </a:rPr>
              <a:t>also</a:t>
            </a:r>
            <a:r>
              <a:rPr lang="it-IT" sz="2000" dirty="0">
                <a:latin typeface="Calibri" panose="020F0502020204030204" pitchFamily="34" charset="0"/>
                <a:cs typeface="Calibri" panose="020F0502020204030204" pitchFamily="34" charset="0"/>
              </a:rPr>
              <a:t> be </a:t>
            </a:r>
            <a:r>
              <a:rPr lang="it-IT" sz="2000" dirty="0" err="1">
                <a:latin typeface="Calibri" panose="020F0502020204030204" pitchFamily="34" charset="0"/>
                <a:cs typeface="Calibri" panose="020F0502020204030204" pitchFamily="34" charset="0"/>
              </a:rPr>
              <a:t>viewed</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as</a:t>
            </a:r>
            <a:r>
              <a:rPr lang="it-IT" sz="2000" dirty="0">
                <a:latin typeface="Calibri" panose="020F0502020204030204" pitchFamily="34" charset="0"/>
                <a:cs typeface="Calibri" panose="020F0502020204030204" pitchFamily="34" charset="0"/>
              </a:rPr>
              <a:t> a </a:t>
            </a:r>
            <a:r>
              <a:rPr lang="it-IT" sz="2000" dirty="0" err="1">
                <a:latin typeface="Calibri" panose="020F0502020204030204" pitchFamily="34" charset="0"/>
                <a:cs typeface="Calibri" panose="020F0502020204030204" pitchFamily="34" charset="0"/>
              </a:rPr>
              <a:t>fluid</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Therefore</a:t>
            </a:r>
            <a:r>
              <a:rPr lang="it-IT" sz="2000" dirty="0">
                <a:latin typeface="Calibri" panose="020F0502020204030204" pitchFamily="34" charset="0"/>
                <a:cs typeface="Calibri" panose="020F0502020204030204" pitchFamily="34" charset="0"/>
              </a:rPr>
              <a:t> the </a:t>
            </a:r>
            <a:r>
              <a:rPr lang="it-IT" sz="2000" dirty="0" err="1">
                <a:latin typeface="Calibri" panose="020F0502020204030204" pitchFamily="34" charset="0"/>
                <a:cs typeface="Calibri" panose="020F0502020204030204" pitchFamily="34" charset="0"/>
              </a:rPr>
              <a:t>confinement</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its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equilibrium</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stability</a:t>
            </a:r>
            <a:r>
              <a:rPr lang="it-IT" sz="2000" dirty="0">
                <a:latin typeface="Calibri" panose="020F0502020204030204" pitchFamily="34" charset="0"/>
                <a:cs typeface="Calibri" panose="020F0502020204030204" pitchFamily="34" charset="0"/>
              </a:rPr>
              <a:t> can be </a:t>
            </a:r>
            <a:r>
              <a:rPr lang="it-IT" sz="2000" dirty="0" err="1">
                <a:latin typeface="Calibri" panose="020F0502020204030204" pitchFamily="34" charset="0"/>
                <a:cs typeface="Calibri" panose="020F0502020204030204" pitchFamily="34" charset="0"/>
              </a:rPr>
              <a:t>investigated</a:t>
            </a:r>
            <a:r>
              <a:rPr lang="it-IT" sz="2000" dirty="0">
                <a:latin typeface="Calibri" panose="020F0502020204030204" pitchFamily="34" charset="0"/>
                <a:cs typeface="Calibri" panose="020F0502020204030204" pitchFamily="34" charset="0"/>
              </a:rPr>
              <a:t> by </a:t>
            </a:r>
            <a:r>
              <a:rPr lang="it-IT" sz="2000" dirty="0" err="1">
                <a:latin typeface="Calibri" panose="020F0502020204030204" pitchFamily="34" charset="0"/>
                <a:cs typeface="Calibri" panose="020F0502020204030204" pitchFamily="34" charset="0"/>
              </a:rPr>
              <a:t>looking</a:t>
            </a:r>
            <a:r>
              <a:rPr lang="it-IT" sz="2000" dirty="0">
                <a:latin typeface="Calibri" panose="020F0502020204030204" pitchFamily="34" charset="0"/>
                <a:cs typeface="Calibri" panose="020F0502020204030204" pitchFamily="34" charset="0"/>
              </a:rPr>
              <a:t> to the </a:t>
            </a:r>
            <a:r>
              <a:rPr lang="it-IT" sz="2000" dirty="0" err="1">
                <a:latin typeface="Calibri" panose="020F0502020204030204" pitchFamily="34" charset="0"/>
                <a:cs typeface="Calibri" panose="020F0502020204030204" pitchFamily="34" charset="0"/>
              </a:rPr>
              <a:t>equilibrium</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between</a:t>
            </a:r>
            <a:r>
              <a:rPr lang="it-IT" sz="2000" dirty="0">
                <a:latin typeface="Calibri" panose="020F0502020204030204" pitchFamily="34" charset="0"/>
                <a:cs typeface="Calibri" panose="020F0502020204030204" pitchFamily="34" charset="0"/>
              </a:rPr>
              <a:t> the plasma </a:t>
            </a:r>
            <a:r>
              <a:rPr lang="it-IT" sz="2000" dirty="0" err="1">
                <a:latin typeface="Calibri" panose="020F0502020204030204" pitchFamily="34" charset="0"/>
                <a:cs typeface="Calibri" panose="020F0502020204030204" pitchFamily="34" charset="0"/>
              </a:rPr>
              <a:t>kinetic</a:t>
            </a:r>
            <a:r>
              <a:rPr lang="it-IT" sz="2000" dirty="0">
                <a:latin typeface="Calibri" panose="020F0502020204030204" pitchFamily="34" charset="0"/>
                <a:cs typeface="Calibri" panose="020F0502020204030204" pitchFamily="34" charset="0"/>
              </a:rPr>
              <a:t> pressure and the </a:t>
            </a:r>
            <a:r>
              <a:rPr lang="it-IT" sz="2000" dirty="0" err="1">
                <a:latin typeface="Calibri" panose="020F0502020204030204" pitchFamily="34" charset="0"/>
                <a:cs typeface="Calibri" panose="020F0502020204030204" pitchFamily="34" charset="0"/>
              </a:rPr>
              <a:t>magnetic</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confining</a:t>
            </a:r>
            <a:r>
              <a:rPr lang="it-IT" sz="2000" dirty="0">
                <a:latin typeface="Calibri" panose="020F0502020204030204" pitchFamily="34" charset="0"/>
                <a:cs typeface="Calibri" panose="020F0502020204030204" pitchFamily="34" charset="0"/>
              </a:rPr>
              <a:t> field pressure</a:t>
            </a:r>
          </a:p>
        </p:txBody>
      </p:sp>
      <p:pic>
        <p:nvPicPr>
          <p:cNvPr id="9" name="Immagine 8">
            <a:extLst>
              <a:ext uri="{FF2B5EF4-FFF2-40B4-BE49-F238E27FC236}">
                <a16:creationId xmlns:a16="http://schemas.microsoft.com/office/drawing/2014/main" id="{2F71BAE8-106B-971E-9ED9-2DCEF99BF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212" y="2944513"/>
            <a:ext cx="5390599" cy="2806700"/>
          </a:xfrm>
          <a:prstGeom prst="rect">
            <a:avLst/>
          </a:prstGeom>
        </p:spPr>
      </p:pic>
      <p:sp>
        <p:nvSpPr>
          <p:cNvPr id="4" name="CasellaDiTesto 3">
            <a:extLst>
              <a:ext uri="{FF2B5EF4-FFF2-40B4-BE49-F238E27FC236}">
                <a16:creationId xmlns:a16="http://schemas.microsoft.com/office/drawing/2014/main" id="{5EB54B62-C645-96E2-FAE7-146B082CED65}"/>
              </a:ext>
            </a:extLst>
          </p:cNvPr>
          <p:cNvSpPr txBox="1"/>
          <p:nvPr/>
        </p:nvSpPr>
        <p:spPr>
          <a:xfrm>
            <a:off x="1885403" y="4316870"/>
            <a:ext cx="4952999" cy="830997"/>
          </a:xfrm>
          <a:prstGeom prst="rect">
            <a:avLst/>
          </a:prstGeom>
          <a:solidFill>
            <a:schemeClr val="accent2"/>
          </a:solidFill>
        </p:spPr>
        <p:txBody>
          <a:bodyPr wrap="square" rtlCol="0">
            <a:spAutoFit/>
          </a:bodyPr>
          <a:lstStyle/>
          <a:p>
            <a:pPr algn="just"/>
            <a:r>
              <a:rPr lang="it-IT" sz="1600" dirty="0">
                <a:latin typeface="Calibri" panose="020F0502020204030204" pitchFamily="34" charset="0"/>
                <a:cs typeface="Calibri" panose="020F0502020204030204" pitchFamily="34" charset="0"/>
              </a:rPr>
              <a:t>The </a:t>
            </a:r>
            <a:r>
              <a:rPr lang="it-IT" sz="1600" dirty="0" err="1">
                <a:latin typeface="Calibri" panose="020F0502020204030204" pitchFamily="34" charset="0"/>
                <a:cs typeface="Calibri" panose="020F0502020204030204" pitchFamily="34" charset="0"/>
              </a:rPr>
              <a:t>stability</a:t>
            </a:r>
            <a:r>
              <a:rPr lang="it-IT" sz="1600" dirty="0">
                <a:latin typeface="Calibri" panose="020F0502020204030204" pitchFamily="34" charset="0"/>
                <a:cs typeface="Calibri" panose="020F0502020204030204" pitchFamily="34" charset="0"/>
              </a:rPr>
              <a:t> of the </a:t>
            </a:r>
            <a:r>
              <a:rPr lang="it-IT" sz="1600" dirty="0" err="1">
                <a:latin typeface="Calibri" panose="020F0502020204030204" pitchFamily="34" charset="0"/>
                <a:cs typeface="Calibri" panose="020F0502020204030204" pitchFamily="34" charset="0"/>
              </a:rPr>
              <a:t>confinement</a:t>
            </a:r>
            <a:r>
              <a:rPr lang="it-IT" sz="1600" dirty="0">
                <a:latin typeface="Calibri" panose="020F0502020204030204" pitchFamily="34" charset="0"/>
                <a:cs typeface="Calibri" panose="020F0502020204030204" pitchFamily="34" charset="0"/>
              </a:rPr>
              <a:t> can be </a:t>
            </a:r>
            <a:r>
              <a:rPr lang="it-IT" sz="1600" dirty="0" err="1">
                <a:latin typeface="Calibri" panose="020F0502020204030204" pitchFamily="34" charset="0"/>
                <a:cs typeface="Calibri" panose="020F0502020204030204" pitchFamily="34" charset="0"/>
              </a:rPr>
              <a:t>studied</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as</a:t>
            </a:r>
            <a:r>
              <a:rPr lang="it-IT" sz="1600" dirty="0">
                <a:latin typeface="Calibri" panose="020F0502020204030204" pitchFamily="34" charset="0"/>
                <a:cs typeface="Calibri" panose="020F0502020204030204" pitchFamily="34" charset="0"/>
              </a:rPr>
              <a:t> a </a:t>
            </a:r>
            <a:r>
              <a:rPr lang="it-IT" sz="1600" dirty="0" err="1">
                <a:latin typeface="Calibri" panose="020F0502020204030204" pitchFamily="34" charset="0"/>
                <a:cs typeface="Calibri" panose="020F0502020204030204" pitchFamily="34" charset="0"/>
              </a:rPr>
              <a:t>function</a:t>
            </a:r>
            <a:r>
              <a:rPr lang="it-IT" sz="1600" dirty="0">
                <a:latin typeface="Calibri" panose="020F0502020204030204" pitchFamily="34" charset="0"/>
                <a:cs typeface="Calibri" panose="020F0502020204030204" pitchFamily="34" charset="0"/>
              </a:rPr>
              <a:t> of the </a:t>
            </a:r>
            <a:r>
              <a:rPr lang="it-IT" sz="1600" b="1" i="1" dirty="0">
                <a:latin typeface="Symbol" panose="05050102010706020507" pitchFamily="18" charset="2"/>
                <a:cs typeface="Calibri" panose="020F0502020204030204" pitchFamily="34" charset="0"/>
              </a:rPr>
              <a:t>b</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parameter</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which</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the ratio </a:t>
            </a:r>
            <a:r>
              <a:rPr lang="it-IT" sz="1600" dirty="0" err="1">
                <a:latin typeface="Calibri" panose="020F0502020204030204" pitchFamily="34" charset="0"/>
                <a:cs typeface="Calibri" panose="020F0502020204030204" pitchFamily="34" charset="0"/>
              </a:rPr>
              <a:t>between</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kinetic</a:t>
            </a:r>
            <a:r>
              <a:rPr lang="it-IT" sz="1600" dirty="0">
                <a:latin typeface="Calibri" panose="020F0502020204030204" pitchFamily="34" charset="0"/>
                <a:cs typeface="Calibri" panose="020F0502020204030204" pitchFamily="34" charset="0"/>
              </a:rPr>
              <a:t> and </a:t>
            </a:r>
            <a:r>
              <a:rPr lang="it-IT" sz="1600" dirty="0" err="1">
                <a:latin typeface="Calibri" panose="020F0502020204030204" pitchFamily="34" charset="0"/>
                <a:cs typeface="Calibri" panose="020F0502020204030204" pitchFamily="34" charset="0"/>
              </a:rPr>
              <a:t>magnetic</a:t>
            </a:r>
            <a:r>
              <a:rPr lang="it-IT" sz="1600" dirty="0">
                <a:latin typeface="Calibri" panose="020F0502020204030204" pitchFamily="34" charset="0"/>
                <a:cs typeface="Calibri" panose="020F0502020204030204" pitchFamily="34" charset="0"/>
              </a:rPr>
              <a:t> pressure</a:t>
            </a:r>
          </a:p>
        </p:txBody>
      </p:sp>
      <p:sp>
        <p:nvSpPr>
          <p:cNvPr id="8" name="CasellaDiTesto 7">
            <a:extLst>
              <a:ext uri="{FF2B5EF4-FFF2-40B4-BE49-F238E27FC236}">
                <a16:creationId xmlns:a16="http://schemas.microsoft.com/office/drawing/2014/main" id="{26F7C9F3-A5BB-E4FB-4188-1ADD3D205B58}"/>
              </a:ext>
            </a:extLst>
          </p:cNvPr>
          <p:cNvSpPr txBox="1"/>
          <p:nvPr/>
        </p:nvSpPr>
        <p:spPr>
          <a:xfrm>
            <a:off x="2881218" y="6033485"/>
            <a:ext cx="5510291" cy="369332"/>
          </a:xfrm>
          <a:prstGeom prst="rect">
            <a:avLst/>
          </a:prstGeom>
          <a:solidFill>
            <a:srgbClr val="0070C0"/>
          </a:solidFill>
        </p:spPr>
        <p:txBody>
          <a:bodyPr wrap="none" rtlCol="0">
            <a:spAutoFit/>
          </a:bodyPr>
          <a:lstStyle/>
          <a:p>
            <a:r>
              <a:rPr lang="it-IT" b="1" dirty="0">
                <a:solidFill>
                  <a:schemeClr val="bg1"/>
                </a:solidFill>
                <a:latin typeface="Calibri" panose="020F0502020204030204" pitchFamily="34" charset="0"/>
                <a:cs typeface="Calibri" panose="020F0502020204030204" pitchFamily="34" charset="0"/>
              </a:rPr>
              <a:t>The </a:t>
            </a:r>
            <a:r>
              <a:rPr lang="it-IT" b="1" dirty="0" err="1">
                <a:solidFill>
                  <a:schemeClr val="bg1"/>
                </a:solidFill>
                <a:latin typeface="Calibri" panose="020F0502020204030204" pitchFamily="34" charset="0"/>
                <a:cs typeface="Calibri" panose="020F0502020204030204" pitchFamily="34" charset="0"/>
              </a:rPr>
              <a:t>condition</a:t>
            </a:r>
            <a:r>
              <a:rPr lang="it-IT" b="1" dirty="0">
                <a:solidFill>
                  <a:schemeClr val="bg1"/>
                </a:solidFill>
                <a:latin typeface="Calibri" panose="020F0502020204030204" pitchFamily="34" charset="0"/>
                <a:cs typeface="Calibri" panose="020F0502020204030204" pitchFamily="34" charset="0"/>
              </a:rPr>
              <a:t> for a </a:t>
            </a:r>
            <a:r>
              <a:rPr lang="it-IT" b="1" dirty="0" err="1">
                <a:solidFill>
                  <a:schemeClr val="bg1"/>
                </a:solidFill>
                <a:latin typeface="Calibri" panose="020F0502020204030204" pitchFamily="34" charset="0"/>
                <a:cs typeface="Calibri" panose="020F0502020204030204" pitchFamily="34" charset="0"/>
              </a:rPr>
              <a:t>magnetically</a:t>
            </a:r>
            <a:r>
              <a:rPr lang="it-IT" b="1" dirty="0">
                <a:solidFill>
                  <a:schemeClr val="bg1"/>
                </a:solidFill>
                <a:latin typeface="Calibri" panose="020F0502020204030204" pitchFamily="34" charset="0"/>
                <a:cs typeface="Calibri" panose="020F0502020204030204" pitchFamily="34" charset="0"/>
              </a:rPr>
              <a:t> </a:t>
            </a:r>
            <a:r>
              <a:rPr lang="it-IT" b="1" dirty="0" err="1">
                <a:solidFill>
                  <a:schemeClr val="bg1"/>
                </a:solidFill>
                <a:latin typeface="Calibri" panose="020F0502020204030204" pitchFamily="34" charset="0"/>
                <a:cs typeface="Calibri" panose="020F0502020204030204" pitchFamily="34" charset="0"/>
              </a:rPr>
              <a:t>stable</a:t>
            </a:r>
            <a:r>
              <a:rPr lang="it-IT" b="1" dirty="0">
                <a:solidFill>
                  <a:schemeClr val="bg1"/>
                </a:solidFill>
                <a:latin typeface="Calibri" panose="020F0502020204030204" pitchFamily="34" charset="0"/>
                <a:cs typeface="Calibri" panose="020F0502020204030204" pitchFamily="34" charset="0"/>
              </a:rPr>
              <a:t> plasma </a:t>
            </a:r>
            <a:r>
              <a:rPr lang="it-IT" b="1" dirty="0" err="1">
                <a:solidFill>
                  <a:schemeClr val="bg1"/>
                </a:solidFill>
                <a:latin typeface="Calibri" panose="020F0502020204030204" pitchFamily="34" charset="0"/>
                <a:cs typeface="Calibri" panose="020F0502020204030204" pitchFamily="34" charset="0"/>
              </a:rPr>
              <a:t>is</a:t>
            </a:r>
            <a:r>
              <a:rPr lang="it-IT" b="1" dirty="0">
                <a:solidFill>
                  <a:schemeClr val="bg1"/>
                </a:solidFill>
                <a:latin typeface="Calibri" panose="020F0502020204030204" pitchFamily="34" charset="0"/>
                <a:cs typeface="Calibri" panose="020F0502020204030204" pitchFamily="34" charset="0"/>
              </a:rPr>
              <a:t> </a:t>
            </a:r>
            <a:r>
              <a:rPr lang="it-IT" b="1" i="1" dirty="0">
                <a:solidFill>
                  <a:schemeClr val="bg1"/>
                </a:solidFill>
                <a:latin typeface="Symbol" panose="05050102010706020507" pitchFamily="18" charset="2"/>
                <a:cs typeface="Calibri" panose="020F0502020204030204" pitchFamily="34" charset="0"/>
              </a:rPr>
              <a:t>b</a:t>
            </a:r>
            <a:r>
              <a:rPr lang="it-IT" b="1" dirty="0">
                <a:solidFill>
                  <a:schemeClr val="bg1"/>
                </a:solidFill>
                <a:latin typeface="Calibri" panose="020F0502020204030204" pitchFamily="34" charset="0"/>
                <a:cs typeface="Calibri" panose="020F0502020204030204" pitchFamily="34" charset="0"/>
              </a:rPr>
              <a:t>  &lt;&lt; 1</a:t>
            </a:r>
          </a:p>
        </p:txBody>
      </p:sp>
      <p:sp>
        <p:nvSpPr>
          <p:cNvPr id="5" name="Rettangolo 4">
            <a:extLst>
              <a:ext uri="{FF2B5EF4-FFF2-40B4-BE49-F238E27FC236}">
                <a16:creationId xmlns:a16="http://schemas.microsoft.com/office/drawing/2014/main" id="{47884AD8-47FB-171B-DDD2-88A212370DFD}"/>
              </a:ext>
            </a:extLst>
          </p:cNvPr>
          <p:cNvSpPr/>
          <p:nvPr/>
        </p:nvSpPr>
        <p:spPr>
          <a:xfrm>
            <a:off x="6587066" y="3327400"/>
            <a:ext cx="1439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8CEE4667-63C3-963D-267C-6973C535C558}"/>
              </a:ext>
            </a:extLst>
          </p:cNvPr>
          <p:cNvSpPr/>
          <p:nvPr/>
        </p:nvSpPr>
        <p:spPr>
          <a:xfrm>
            <a:off x="7602538" y="1374775"/>
            <a:ext cx="3917950" cy="3424238"/>
          </a:xfrm>
          <a:prstGeom prst="rect">
            <a:avLst/>
          </a:prstGeom>
          <a:noFill/>
          <a:ln>
            <a:solidFill>
              <a:schemeClr val="accent1">
                <a:shade val="50000"/>
              </a:schemeClr>
            </a:solidFill>
          </a:ln>
          <a:effectLst>
            <a:outerShdw blurRad="1524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4AB96FD7-8FA5-15E1-FE48-B4A6336FA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07" name="Shape 207"/>
          <p:cNvSpPr/>
          <p:nvPr/>
        </p:nvSpPr>
        <p:spPr>
          <a:xfrm>
            <a:off x="555038" y="51404"/>
            <a:ext cx="6383316" cy="44146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defRPr sz="3900">
                <a:solidFill>
                  <a:srgbClr val="0433FF"/>
                </a:solidFill>
                <a:latin typeface="Chalkduster"/>
                <a:ea typeface="Chalkduster"/>
                <a:cs typeface="Chalkduster"/>
                <a:sym typeface="Chalkduster"/>
              </a:defRPr>
            </a:lvl1pPr>
          </a:lstStyle>
          <a:p>
            <a:r>
              <a:rPr lang="it-IT" sz="2400" dirty="0">
                <a:solidFill>
                  <a:schemeClr val="bg1"/>
                </a:solidFill>
                <a:latin typeface="Calibri" panose="020F0502020204030204" pitchFamily="34" charset="0"/>
                <a:cs typeface="Calibri" panose="020F0502020204030204" pitchFamily="34" charset="0"/>
              </a:rPr>
              <a:t>P</a:t>
            </a:r>
            <a:r>
              <a:rPr sz="2400" dirty="0" err="1">
                <a:solidFill>
                  <a:schemeClr val="bg1"/>
                </a:solidFill>
                <a:latin typeface="Calibri" panose="020F0502020204030204" pitchFamily="34" charset="0"/>
                <a:cs typeface="Calibri" panose="020F0502020204030204" pitchFamily="34" charset="0"/>
              </a:rPr>
              <a:t>lasma</a:t>
            </a:r>
            <a:r>
              <a:rPr sz="2400" dirty="0">
                <a:solidFill>
                  <a:schemeClr val="bg1"/>
                </a:solidFill>
                <a:latin typeface="Calibri" panose="020F0502020204030204" pitchFamily="34" charset="0"/>
                <a:cs typeface="Calibri" panose="020F0502020204030204" pitchFamily="34" charset="0"/>
              </a:rPr>
              <a:t> heating via Electron Cyclotron Resonance</a:t>
            </a:r>
          </a:p>
        </p:txBody>
      </p:sp>
      <p:sp>
        <p:nvSpPr>
          <p:cNvPr id="3" name="CasellaDiTesto 2">
            <a:extLst>
              <a:ext uri="{FF2B5EF4-FFF2-40B4-BE49-F238E27FC236}">
                <a16:creationId xmlns:a16="http://schemas.microsoft.com/office/drawing/2014/main" id="{4D96889B-17B7-53D7-DD26-2342801B86D7}"/>
              </a:ext>
            </a:extLst>
          </p:cNvPr>
          <p:cNvSpPr txBox="1"/>
          <p:nvPr/>
        </p:nvSpPr>
        <p:spPr>
          <a:xfrm>
            <a:off x="851095" y="1224101"/>
            <a:ext cx="6197705" cy="646331"/>
          </a:xfrm>
          <a:prstGeom prst="rect">
            <a:avLst/>
          </a:prstGeom>
          <a:noFill/>
        </p:spPr>
        <p:txBody>
          <a:bodyPr wrap="square" rtlCol="0">
            <a:spAutoFit/>
          </a:bodyPr>
          <a:lstStyle/>
          <a:p>
            <a:pPr algn="just"/>
            <a:r>
              <a:rPr lang="it-IT" dirty="0">
                <a:solidFill>
                  <a:srgbClr val="0070C0"/>
                </a:solidFill>
                <a:latin typeface="Calibri" panose="020F0502020204030204" pitchFamily="34" charset="0"/>
                <a:cs typeface="Calibri" panose="020F0502020204030204" pitchFamily="34" charset="0"/>
              </a:rPr>
              <a:t>A plasma  in a </a:t>
            </a:r>
            <a:r>
              <a:rPr lang="it-IT" dirty="0" err="1">
                <a:solidFill>
                  <a:srgbClr val="0070C0"/>
                </a:solidFill>
                <a:latin typeface="Calibri" panose="020F0502020204030204" pitchFamily="34" charset="0"/>
                <a:cs typeface="Calibri" panose="020F0502020204030204" pitchFamily="34" charset="0"/>
              </a:rPr>
              <a:t>magnetostatic</a:t>
            </a:r>
            <a:r>
              <a:rPr lang="it-IT" dirty="0">
                <a:solidFill>
                  <a:srgbClr val="0070C0"/>
                </a:solidFill>
                <a:latin typeface="Calibri" panose="020F0502020204030204" pitchFamily="34" charset="0"/>
                <a:cs typeface="Calibri" panose="020F0502020204030204" pitchFamily="34" charset="0"/>
              </a:rPr>
              <a:t> field </a:t>
            </a:r>
            <a:r>
              <a:rPr lang="it-IT" dirty="0" err="1">
                <a:solidFill>
                  <a:srgbClr val="0070C0"/>
                </a:solidFill>
                <a:latin typeface="Calibri" panose="020F0502020204030204" pitchFamily="34" charset="0"/>
                <a:cs typeface="Calibri" panose="020F0502020204030204" pitchFamily="34" charset="0"/>
              </a:rPr>
              <a:t>behaves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as</a:t>
            </a:r>
            <a:r>
              <a:rPr lang="it-IT" dirty="0">
                <a:solidFill>
                  <a:srgbClr val="0070C0"/>
                </a:solidFill>
                <a:latin typeface="Calibri" panose="020F0502020204030204" pitchFamily="34" charset="0"/>
                <a:cs typeface="Calibri" panose="020F0502020204030204" pitchFamily="34" charset="0"/>
              </a:rPr>
              <a:t> an </a:t>
            </a:r>
            <a:r>
              <a:rPr lang="it-IT" dirty="0" err="1">
                <a:solidFill>
                  <a:srgbClr val="0070C0"/>
                </a:solidFill>
                <a:latin typeface="Calibri" panose="020F0502020204030204" pitchFamily="34" charset="0"/>
                <a:cs typeface="Calibri" panose="020F0502020204030204" pitchFamily="34" charset="0"/>
              </a:rPr>
              <a:t>electrically</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anisotropic</a:t>
            </a:r>
            <a:r>
              <a:rPr lang="it-IT" dirty="0">
                <a:solidFill>
                  <a:srgbClr val="0070C0"/>
                </a:solidFill>
                <a:latin typeface="Calibri" panose="020F0502020204030204" pitchFamily="34" charset="0"/>
                <a:cs typeface="Calibri" panose="020F0502020204030204" pitchFamily="34" charset="0"/>
              </a:rPr>
              <a:t> medium   </a:t>
            </a:r>
          </a:p>
        </p:txBody>
      </p:sp>
      <p:sp>
        <p:nvSpPr>
          <p:cNvPr id="5" name="CasellaDiTesto 4">
            <a:extLst>
              <a:ext uri="{FF2B5EF4-FFF2-40B4-BE49-F238E27FC236}">
                <a16:creationId xmlns:a16="http://schemas.microsoft.com/office/drawing/2014/main" id="{02FFC2A2-EC9B-9453-7FB9-6562C61D8131}"/>
              </a:ext>
            </a:extLst>
          </p:cNvPr>
          <p:cNvSpPr txBox="1"/>
          <p:nvPr/>
        </p:nvSpPr>
        <p:spPr>
          <a:xfrm>
            <a:off x="851094" y="2111705"/>
            <a:ext cx="6327306" cy="923330"/>
          </a:xfrm>
          <a:prstGeom prst="rect">
            <a:avLst/>
          </a:prstGeom>
          <a:noFill/>
        </p:spPr>
        <p:txBody>
          <a:bodyPr wrap="square" rtlCol="0">
            <a:spAutoFit/>
          </a:bodyPr>
          <a:lstStyle/>
          <a:p>
            <a:pPr algn="just"/>
            <a:r>
              <a:rPr lang="it-IT" dirty="0">
                <a:solidFill>
                  <a:srgbClr val="004376"/>
                </a:solidFill>
                <a:latin typeface="Calibri" panose="020F0502020204030204" pitchFamily="34" charset="0"/>
                <a:cs typeface="Calibri" panose="020F0502020204030204" pitchFamily="34" charset="0"/>
              </a:rPr>
              <a:t>EM </a:t>
            </a:r>
            <a:r>
              <a:rPr lang="it-IT" dirty="0" err="1">
                <a:solidFill>
                  <a:srgbClr val="004376"/>
                </a:solidFill>
                <a:latin typeface="Calibri" panose="020F0502020204030204" pitchFamily="34" charset="0"/>
                <a:cs typeface="Calibri" panose="020F0502020204030204" pitchFamily="34" charset="0"/>
              </a:rPr>
              <a:t>wave</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propagation</a:t>
            </a:r>
            <a:r>
              <a:rPr lang="it-IT" dirty="0">
                <a:solidFill>
                  <a:srgbClr val="004376"/>
                </a:solidFill>
                <a:latin typeface="Calibri" panose="020F0502020204030204" pitchFamily="34" charset="0"/>
                <a:cs typeface="Calibri" panose="020F0502020204030204" pitchFamily="34" charset="0"/>
              </a:rPr>
              <a:t> plays a </a:t>
            </a:r>
            <a:r>
              <a:rPr lang="it-IT" dirty="0" err="1">
                <a:solidFill>
                  <a:srgbClr val="004376"/>
                </a:solidFill>
                <a:latin typeface="Calibri" panose="020F0502020204030204" pitchFamily="34" charset="0"/>
                <a:cs typeface="Calibri" panose="020F0502020204030204" pitchFamily="34" charset="0"/>
              </a:rPr>
              <a:t>fundamental</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role</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since</a:t>
            </a:r>
            <a:r>
              <a:rPr lang="it-IT" dirty="0">
                <a:solidFill>
                  <a:srgbClr val="004376"/>
                </a:solidFill>
                <a:latin typeface="Calibri" panose="020F0502020204030204" pitchFamily="34" charset="0"/>
                <a:cs typeface="Calibri" panose="020F0502020204030204" pitchFamily="34" charset="0"/>
              </a:rPr>
              <a:t> the </a:t>
            </a:r>
            <a:r>
              <a:rPr lang="it-IT" dirty="0" err="1">
                <a:solidFill>
                  <a:srgbClr val="004376"/>
                </a:solidFill>
                <a:latin typeface="Calibri" panose="020F0502020204030204" pitchFamily="34" charset="0"/>
                <a:cs typeface="Calibri" panose="020F0502020204030204" pitchFamily="34" charset="0"/>
              </a:rPr>
              <a:t>plasmas</a:t>
            </a:r>
            <a:r>
              <a:rPr lang="it-IT" dirty="0">
                <a:solidFill>
                  <a:srgbClr val="004376"/>
                </a:solidFill>
                <a:latin typeface="Calibri" panose="020F0502020204030204" pitchFamily="34" charset="0"/>
                <a:cs typeface="Calibri" panose="020F0502020204030204" pitchFamily="34" charset="0"/>
              </a:rPr>
              <a:t> are </a:t>
            </a:r>
            <a:r>
              <a:rPr lang="it-IT" dirty="0" err="1">
                <a:solidFill>
                  <a:srgbClr val="004376"/>
                </a:solidFill>
                <a:latin typeface="Calibri" panose="020F0502020204030204" pitchFamily="34" charset="0"/>
                <a:cs typeface="Calibri" panose="020F0502020204030204" pitchFamily="34" charset="0"/>
              </a:rPr>
              <a:t>typically</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generated</a:t>
            </a:r>
            <a:r>
              <a:rPr lang="it-IT" dirty="0">
                <a:solidFill>
                  <a:srgbClr val="004376"/>
                </a:solidFill>
                <a:latin typeface="Calibri" panose="020F0502020204030204" pitchFamily="34" charset="0"/>
                <a:cs typeface="Calibri" panose="020F0502020204030204" pitchFamily="34" charset="0"/>
              </a:rPr>
              <a:t> and </a:t>
            </a:r>
            <a:r>
              <a:rPr lang="it-IT" dirty="0" err="1">
                <a:solidFill>
                  <a:srgbClr val="004376"/>
                </a:solidFill>
                <a:latin typeface="Calibri" panose="020F0502020204030204" pitchFamily="34" charset="0"/>
                <a:cs typeface="Calibri" panose="020F0502020204030204" pitchFamily="34" charset="0"/>
              </a:rPr>
              <a:t>heated</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mainly</a:t>
            </a:r>
            <a:r>
              <a:rPr lang="it-IT" dirty="0">
                <a:solidFill>
                  <a:srgbClr val="004376"/>
                </a:solidFill>
                <a:latin typeface="Calibri" panose="020F0502020204030204" pitchFamily="34" charset="0"/>
                <a:cs typeface="Calibri" panose="020F0502020204030204" pitchFamily="34" charset="0"/>
              </a:rPr>
              <a:t> </a:t>
            </a:r>
            <a:r>
              <a:rPr lang="it-IT" dirty="0" err="1">
                <a:solidFill>
                  <a:srgbClr val="004376"/>
                </a:solidFill>
                <a:latin typeface="Calibri" panose="020F0502020204030204" pitchFamily="34" charset="0"/>
                <a:cs typeface="Calibri" panose="020F0502020204030204" pitchFamily="34" charset="0"/>
              </a:rPr>
              <a:t>through</a:t>
            </a:r>
            <a:r>
              <a:rPr lang="it-IT" dirty="0">
                <a:solidFill>
                  <a:srgbClr val="004376"/>
                </a:solidFill>
                <a:latin typeface="Calibri" panose="020F0502020204030204" pitchFamily="34" charset="0"/>
                <a:cs typeface="Calibri" panose="020F0502020204030204" pitchFamily="34" charset="0"/>
              </a:rPr>
              <a:t> the interaction of the </a:t>
            </a:r>
            <a:r>
              <a:rPr lang="it-IT" dirty="0" err="1">
                <a:solidFill>
                  <a:srgbClr val="004376"/>
                </a:solidFill>
                <a:latin typeface="Calibri" panose="020F0502020204030204" pitchFamily="34" charset="0"/>
                <a:cs typeface="Calibri" panose="020F0502020204030204" pitchFamily="34" charset="0"/>
              </a:rPr>
              <a:t>electrons</a:t>
            </a:r>
            <a:r>
              <a:rPr lang="it-IT" dirty="0">
                <a:solidFill>
                  <a:srgbClr val="004376"/>
                </a:solidFill>
                <a:latin typeface="Calibri" panose="020F0502020204030204" pitchFamily="34" charset="0"/>
                <a:cs typeface="Calibri" panose="020F0502020204030204" pitchFamily="34" charset="0"/>
              </a:rPr>
              <a:t> with EM </a:t>
            </a:r>
            <a:r>
              <a:rPr lang="it-IT" dirty="0" err="1">
                <a:solidFill>
                  <a:srgbClr val="004376"/>
                </a:solidFill>
                <a:latin typeface="Calibri" panose="020F0502020204030204" pitchFamily="34" charset="0"/>
                <a:cs typeface="Calibri" panose="020F0502020204030204" pitchFamily="34" charset="0"/>
              </a:rPr>
              <a:t>waves</a:t>
            </a:r>
            <a:r>
              <a:rPr lang="it-IT" dirty="0">
                <a:solidFill>
                  <a:srgbClr val="004376"/>
                </a:solidFill>
                <a:latin typeface="Calibri" panose="020F0502020204030204" pitchFamily="34" charset="0"/>
                <a:cs typeface="Calibri" panose="020F0502020204030204" pitchFamily="34" charset="0"/>
              </a:rPr>
              <a:t> </a:t>
            </a:r>
          </a:p>
        </p:txBody>
      </p:sp>
      <p:sp>
        <p:nvSpPr>
          <p:cNvPr id="7" name="CasellaDiTesto 6">
            <a:extLst>
              <a:ext uri="{FF2B5EF4-FFF2-40B4-BE49-F238E27FC236}">
                <a16:creationId xmlns:a16="http://schemas.microsoft.com/office/drawing/2014/main" id="{6F572E26-CAAC-7AC1-DD98-3750A79A2DA9}"/>
              </a:ext>
            </a:extLst>
          </p:cNvPr>
          <p:cNvSpPr txBox="1"/>
          <p:nvPr/>
        </p:nvSpPr>
        <p:spPr>
          <a:xfrm>
            <a:off x="851094" y="3429000"/>
            <a:ext cx="6327306" cy="923330"/>
          </a:xfrm>
          <a:prstGeom prst="rect">
            <a:avLst/>
          </a:prstGeom>
          <a:noFill/>
        </p:spPr>
        <p:txBody>
          <a:bodyPr wrap="square" rtlCol="0">
            <a:spAutoFit/>
          </a:bodyPr>
          <a:lstStyle/>
          <a:p>
            <a:pPr algn="just"/>
            <a:r>
              <a:rPr lang="it-IT" b="1" dirty="0">
                <a:solidFill>
                  <a:srgbClr val="DD8901"/>
                </a:solidFill>
                <a:latin typeface="Calibri" panose="020F0502020204030204" pitchFamily="34" charset="0"/>
                <a:cs typeface="Calibri" panose="020F0502020204030204" pitchFamily="34" charset="0"/>
              </a:rPr>
              <a:t>Optimum </a:t>
            </a:r>
            <a:r>
              <a:rPr lang="it-IT" b="1" dirty="0" err="1">
                <a:solidFill>
                  <a:srgbClr val="DD8901"/>
                </a:solidFill>
                <a:latin typeface="Calibri" panose="020F0502020204030204" pitchFamily="34" charset="0"/>
                <a:cs typeface="Calibri" panose="020F0502020204030204" pitchFamily="34" charset="0"/>
              </a:rPr>
              <a:t>condition</a:t>
            </a:r>
            <a:r>
              <a:rPr lang="it-IT" b="1" dirty="0">
                <a:solidFill>
                  <a:srgbClr val="DD8901"/>
                </a:solidFill>
                <a:latin typeface="Calibri" panose="020F0502020204030204" pitchFamily="34" charset="0"/>
                <a:cs typeface="Calibri" panose="020F0502020204030204" pitchFamily="34" charset="0"/>
              </a:rPr>
              <a:t> for the energy transfer </a:t>
            </a:r>
            <a:r>
              <a:rPr lang="it-IT" dirty="0" err="1">
                <a:solidFill>
                  <a:srgbClr val="DD8901"/>
                </a:solidFill>
                <a:latin typeface="Calibri" panose="020F0502020204030204" pitchFamily="34" charset="0"/>
                <a:cs typeface="Calibri" panose="020F0502020204030204" pitchFamily="34" charset="0"/>
              </a:rPr>
              <a:t>is</a:t>
            </a:r>
            <a:r>
              <a:rPr lang="it-IT" dirty="0">
                <a:solidFill>
                  <a:srgbClr val="DD8901"/>
                </a:solidFill>
                <a:latin typeface="Calibri" panose="020F0502020204030204" pitchFamily="34" charset="0"/>
                <a:cs typeface="Calibri" panose="020F0502020204030204" pitchFamily="34" charset="0"/>
              </a:rPr>
              <a:t> </a:t>
            </a:r>
            <a:r>
              <a:rPr lang="it-IT" dirty="0" err="1">
                <a:solidFill>
                  <a:srgbClr val="DD8901"/>
                </a:solidFill>
                <a:latin typeface="Calibri" panose="020F0502020204030204" pitchFamily="34" charset="0"/>
                <a:cs typeface="Calibri" panose="020F0502020204030204" pitchFamily="34" charset="0"/>
              </a:rPr>
              <a:t>achieved</a:t>
            </a:r>
            <a:r>
              <a:rPr lang="it-IT" dirty="0">
                <a:solidFill>
                  <a:srgbClr val="DD8901"/>
                </a:solidFill>
                <a:latin typeface="Calibri" panose="020F0502020204030204" pitchFamily="34" charset="0"/>
                <a:cs typeface="Calibri" panose="020F0502020204030204" pitchFamily="34" charset="0"/>
              </a:rPr>
              <a:t> in the so-</a:t>
            </a:r>
            <a:r>
              <a:rPr lang="it-IT" dirty="0" err="1">
                <a:solidFill>
                  <a:srgbClr val="DD8901"/>
                </a:solidFill>
                <a:latin typeface="Calibri" panose="020F0502020204030204" pitchFamily="34" charset="0"/>
                <a:cs typeface="Calibri" panose="020F0502020204030204" pitchFamily="34" charset="0"/>
              </a:rPr>
              <a:t>called</a:t>
            </a:r>
            <a:r>
              <a:rPr lang="it-IT" dirty="0">
                <a:solidFill>
                  <a:srgbClr val="DD8901"/>
                </a:solidFill>
                <a:latin typeface="Calibri" panose="020F0502020204030204" pitchFamily="34" charset="0"/>
                <a:cs typeface="Calibri" panose="020F0502020204030204" pitchFamily="34" charset="0"/>
              </a:rPr>
              <a:t> </a:t>
            </a:r>
            <a:r>
              <a:rPr lang="it-IT" dirty="0" err="1">
                <a:solidFill>
                  <a:srgbClr val="DD8901"/>
                </a:solidFill>
                <a:latin typeface="Calibri" panose="020F0502020204030204" pitchFamily="34" charset="0"/>
                <a:cs typeface="Calibri" panose="020F0502020204030204" pitchFamily="34" charset="0"/>
              </a:rPr>
              <a:t>resonance</a:t>
            </a:r>
            <a:r>
              <a:rPr lang="it-IT" dirty="0">
                <a:solidFill>
                  <a:srgbClr val="DD8901"/>
                </a:solidFill>
                <a:latin typeface="Calibri" panose="020F0502020204030204" pitchFamily="34" charset="0"/>
                <a:cs typeface="Calibri" panose="020F0502020204030204" pitchFamily="34" charset="0"/>
              </a:rPr>
              <a:t> </a:t>
            </a:r>
            <a:r>
              <a:rPr lang="it-IT" dirty="0" err="1">
                <a:solidFill>
                  <a:srgbClr val="DD8901"/>
                </a:solidFill>
                <a:latin typeface="Calibri" panose="020F0502020204030204" pitchFamily="34" charset="0"/>
                <a:cs typeface="Calibri" panose="020F0502020204030204" pitchFamily="34" charset="0"/>
              </a:rPr>
              <a:t>region</a:t>
            </a:r>
            <a:r>
              <a:rPr lang="it-IT" dirty="0">
                <a:solidFill>
                  <a:srgbClr val="DD8901"/>
                </a:solidFill>
                <a:latin typeface="Calibri" panose="020F0502020204030204" pitchFamily="34" charset="0"/>
                <a:cs typeface="Calibri" panose="020F0502020204030204" pitchFamily="34" charset="0"/>
              </a:rPr>
              <a:t> </a:t>
            </a:r>
            <a:r>
              <a:rPr lang="it-IT" b="1" dirty="0">
                <a:solidFill>
                  <a:srgbClr val="DD8901"/>
                </a:solidFill>
                <a:latin typeface="Calibri" panose="020F0502020204030204" pitchFamily="34" charset="0"/>
                <a:cs typeface="Calibri" panose="020F0502020204030204" pitchFamily="34" charset="0"/>
              </a:rPr>
              <a:t>for EM frequencies </a:t>
            </a:r>
            <a:r>
              <a:rPr lang="it-IT" dirty="0" err="1">
                <a:solidFill>
                  <a:srgbClr val="DD8901"/>
                </a:solidFill>
                <a:latin typeface="Calibri" panose="020F0502020204030204" pitchFamily="34" charset="0"/>
                <a:cs typeface="Calibri" panose="020F0502020204030204" pitchFamily="34" charset="0"/>
              </a:rPr>
              <a:t>values</a:t>
            </a:r>
            <a:r>
              <a:rPr lang="it-IT" dirty="0">
                <a:solidFill>
                  <a:srgbClr val="DD8901"/>
                </a:solidFill>
                <a:latin typeface="Calibri" panose="020F0502020204030204" pitchFamily="34" charset="0"/>
                <a:cs typeface="Calibri" panose="020F0502020204030204" pitchFamily="34" charset="0"/>
              </a:rPr>
              <a:t> </a:t>
            </a:r>
            <a:r>
              <a:rPr lang="it-IT" b="1" dirty="0" err="1">
                <a:solidFill>
                  <a:srgbClr val="DD8901"/>
                </a:solidFill>
                <a:latin typeface="Calibri" panose="020F0502020204030204" pitchFamily="34" charset="0"/>
                <a:cs typeface="Calibri" panose="020F0502020204030204" pitchFamily="34" charset="0"/>
              </a:rPr>
              <a:t>equal</a:t>
            </a:r>
            <a:r>
              <a:rPr lang="it-IT" b="1" dirty="0">
                <a:solidFill>
                  <a:srgbClr val="DD8901"/>
                </a:solidFill>
                <a:latin typeface="Calibri" panose="020F0502020204030204" pitchFamily="34" charset="0"/>
                <a:cs typeface="Calibri" panose="020F0502020204030204" pitchFamily="34" charset="0"/>
              </a:rPr>
              <a:t> to the </a:t>
            </a:r>
            <a:r>
              <a:rPr lang="it-IT" b="1" dirty="0" err="1">
                <a:solidFill>
                  <a:srgbClr val="DD8901"/>
                </a:solidFill>
                <a:latin typeface="Calibri" panose="020F0502020204030204" pitchFamily="34" charset="0"/>
                <a:cs typeface="Calibri" panose="020F0502020204030204" pitchFamily="34" charset="0"/>
              </a:rPr>
              <a:t>cyclotron</a:t>
            </a:r>
            <a:r>
              <a:rPr lang="it-IT" b="1" dirty="0">
                <a:solidFill>
                  <a:srgbClr val="DD8901"/>
                </a:solidFill>
                <a:latin typeface="Calibri" panose="020F0502020204030204" pitchFamily="34" charset="0"/>
                <a:cs typeface="Calibri" panose="020F0502020204030204" pitchFamily="34" charset="0"/>
              </a:rPr>
              <a:t> frequency </a:t>
            </a:r>
            <a:r>
              <a:rPr lang="it-IT" b="1" dirty="0" err="1">
                <a:solidFill>
                  <a:srgbClr val="DD8901"/>
                </a:solidFill>
                <a:latin typeface="Symbol" panose="05050102010706020507" pitchFamily="18" charset="2"/>
              </a:rPr>
              <a:t>w</a:t>
            </a:r>
            <a:r>
              <a:rPr lang="it-IT" b="1" baseline="-25000" dirty="0" err="1">
                <a:solidFill>
                  <a:srgbClr val="DD8901"/>
                </a:solidFill>
                <a:latin typeface="Calibri" panose="020F0502020204030204" pitchFamily="34" charset="0"/>
                <a:cs typeface="Calibri" panose="020F0502020204030204" pitchFamily="34" charset="0"/>
              </a:rPr>
              <a:t>B</a:t>
            </a:r>
            <a:r>
              <a:rPr lang="it-IT" dirty="0">
                <a:solidFill>
                  <a:srgbClr val="DD8901"/>
                </a:solidFill>
                <a:latin typeface="Calibri" panose="020F0502020204030204" pitchFamily="34" charset="0"/>
                <a:cs typeface="Calibri" panose="020F0502020204030204" pitchFamily="34" charset="0"/>
              </a:rPr>
              <a:t>  </a:t>
            </a:r>
          </a:p>
        </p:txBody>
      </p:sp>
      <p:graphicFrame>
        <p:nvGraphicFramePr>
          <p:cNvPr id="8" name="Oggetto 7">
            <a:extLst>
              <a:ext uri="{FF2B5EF4-FFF2-40B4-BE49-F238E27FC236}">
                <a16:creationId xmlns:a16="http://schemas.microsoft.com/office/drawing/2014/main" id="{96601457-3947-40C5-4398-726C822A2991}"/>
              </a:ext>
            </a:extLst>
          </p:cNvPr>
          <p:cNvGraphicFramePr>
            <a:graphicFrameLocks noChangeAspect="1"/>
          </p:cNvGraphicFramePr>
          <p:nvPr>
            <p:extLst>
              <p:ext uri="{D42A27DB-BD31-4B8C-83A1-F6EECF244321}">
                <p14:modId xmlns:p14="http://schemas.microsoft.com/office/powerpoint/2010/main" val="732703142"/>
              </p:ext>
            </p:extLst>
          </p:nvPr>
        </p:nvGraphicFramePr>
        <p:xfrm>
          <a:off x="7602538" y="1374775"/>
          <a:ext cx="3917950" cy="3424238"/>
        </p:xfrm>
        <a:graphic>
          <a:graphicData uri="http://schemas.openxmlformats.org/presentationml/2006/ole">
            <mc:AlternateContent xmlns:mc="http://schemas.openxmlformats.org/markup-compatibility/2006">
              <mc:Choice xmlns:v="urn:schemas-microsoft-com:vml" Requires="v">
                <p:oleObj spid="_x0000_s2060" r:id="rId5" imgW="6348960" imgH="5549040" progId="">
                  <p:embed/>
                </p:oleObj>
              </mc:Choice>
              <mc:Fallback>
                <p:oleObj r:id="rId5" imgW="6348960" imgH="5549040" progId="">
                  <p:embed/>
                  <p:pic>
                    <p:nvPicPr>
                      <p:cNvPr id="0" name=""/>
                      <p:cNvPicPr/>
                      <p:nvPr/>
                    </p:nvPicPr>
                    <p:blipFill>
                      <a:blip r:embed="rId6">
                        <a:lum bright="1000" contrast="33000"/>
                      </a:blip>
                      <a:stretch>
                        <a:fillRect/>
                      </a:stretch>
                    </p:blipFill>
                    <p:spPr>
                      <a:xfrm>
                        <a:off x="7602538" y="1374775"/>
                        <a:ext cx="3917950" cy="3424238"/>
                      </a:xfrm>
                      <a:prstGeom prst="rect">
                        <a:avLst/>
                      </a:prstGeom>
                      <a:solidFill>
                        <a:schemeClr val="bg1"/>
                      </a:solidFill>
                      <a:ln>
                        <a:solidFill>
                          <a:schemeClr val="accent1">
                            <a:shade val="50000"/>
                          </a:schemeClr>
                        </a:solidFill>
                      </a:ln>
                    </p:spPr>
                  </p:pic>
                </p:oleObj>
              </mc:Fallback>
            </mc:AlternateContent>
          </a:graphicData>
        </a:graphic>
      </p:graphicFrame>
      <p:sp>
        <p:nvSpPr>
          <p:cNvPr id="10" name="CasellaDiTesto 9">
            <a:extLst>
              <a:ext uri="{FF2B5EF4-FFF2-40B4-BE49-F238E27FC236}">
                <a16:creationId xmlns:a16="http://schemas.microsoft.com/office/drawing/2014/main" id="{332D801C-45A8-24CD-5A63-A895E73AFA12}"/>
              </a:ext>
            </a:extLst>
          </p:cNvPr>
          <p:cNvSpPr txBox="1"/>
          <p:nvPr/>
        </p:nvSpPr>
        <p:spPr>
          <a:xfrm>
            <a:off x="841716" y="4746295"/>
            <a:ext cx="6327306" cy="1200329"/>
          </a:xfrm>
          <a:prstGeom prst="rect">
            <a:avLst/>
          </a:prstGeom>
          <a:noFill/>
        </p:spPr>
        <p:txBody>
          <a:bodyPr wrap="square" rtlCol="0">
            <a:spAutoFit/>
          </a:bodyPr>
          <a:lstStyle/>
          <a:p>
            <a:pPr algn="just"/>
            <a:r>
              <a:rPr lang="en-GB" sz="1800" b="1" dirty="0">
                <a:solidFill>
                  <a:srgbClr val="0070C0"/>
                </a:solidFill>
                <a:effectLst/>
                <a:latin typeface="Calibri" panose="020F0502020204030204" pitchFamily="34" charset="0"/>
                <a:ea typeface="MS Mincho"/>
                <a:cs typeface="Calibri" panose="020F0502020204030204" pitchFamily="34" charset="0"/>
              </a:rPr>
              <a:t>H</a:t>
            </a:r>
            <a:r>
              <a:rPr lang="en-US" sz="1800" b="1" dirty="0" err="1">
                <a:solidFill>
                  <a:srgbClr val="0070C0"/>
                </a:solidFill>
                <a:effectLst/>
                <a:latin typeface="Calibri" panose="020F0502020204030204" pitchFamily="34" charset="0"/>
                <a:ea typeface="Cambria"/>
                <a:cs typeface="Calibri" panose="020F0502020204030204" pitchFamily="34" charset="0"/>
              </a:rPr>
              <a:t>igh</a:t>
            </a:r>
            <a:r>
              <a:rPr lang="en-US" sz="1800" b="1" dirty="0">
                <a:solidFill>
                  <a:srgbClr val="0070C0"/>
                </a:solidFill>
                <a:effectLst/>
                <a:latin typeface="Calibri" panose="020F0502020204030204" pitchFamily="34" charset="0"/>
                <a:ea typeface="Cambria"/>
                <a:cs typeface="Calibri" panose="020F0502020204030204" pitchFamily="34" charset="0"/>
              </a:rPr>
              <a:t> charge state ions are primarily produced by sequential impact ionization</a:t>
            </a:r>
            <a:r>
              <a:rPr lang="en-US" sz="1800" dirty="0">
                <a:solidFill>
                  <a:srgbClr val="0070C0"/>
                </a:solidFill>
                <a:effectLst/>
                <a:latin typeface="Calibri" panose="020F0502020204030204" pitchFamily="34" charset="0"/>
                <a:ea typeface="Cambria"/>
                <a:cs typeface="Calibri" panose="020F0502020204030204" pitchFamily="34" charset="0"/>
              </a:rPr>
              <a:t>: the ions must remain in the plasma long enough (</a:t>
            </a:r>
            <a:r>
              <a:rPr lang="en-US" sz="1800" b="1" dirty="0">
                <a:solidFill>
                  <a:srgbClr val="0070C0"/>
                </a:solidFill>
                <a:effectLst/>
                <a:latin typeface="Calibri" panose="020F0502020204030204" pitchFamily="34" charset="0"/>
                <a:ea typeface="Cambria"/>
                <a:cs typeface="Calibri" panose="020F0502020204030204" pitchFamily="34" charset="0"/>
              </a:rPr>
              <a:t>tens of </a:t>
            </a:r>
            <a:r>
              <a:rPr lang="en-US" sz="1800" b="1" dirty="0" err="1">
                <a:solidFill>
                  <a:srgbClr val="0070C0"/>
                </a:solidFill>
                <a:effectLst/>
                <a:latin typeface="Calibri" panose="020F0502020204030204" pitchFamily="34" charset="0"/>
                <a:ea typeface="Cambria"/>
                <a:cs typeface="Calibri" panose="020F0502020204030204" pitchFamily="34" charset="0"/>
              </a:rPr>
              <a:t>ms</a:t>
            </a:r>
            <a:r>
              <a:rPr lang="en-US" sz="1800" dirty="0">
                <a:solidFill>
                  <a:srgbClr val="0070C0"/>
                </a:solidFill>
                <a:effectLst/>
                <a:latin typeface="Calibri" panose="020F0502020204030204" pitchFamily="34" charset="0"/>
                <a:ea typeface="Cambria"/>
                <a:cs typeface="Calibri" panose="020F0502020204030204" pitchFamily="34" charset="0"/>
              </a:rPr>
              <a:t>) to reach high charge states.</a:t>
            </a:r>
            <a:r>
              <a:rPr lang="en-US" sz="1800" dirty="0">
                <a:solidFill>
                  <a:srgbClr val="0070C0"/>
                </a:solidFill>
                <a:latin typeface="Calibri" panose="020F0502020204030204" pitchFamily="34" charset="0"/>
                <a:ea typeface="Cambria"/>
                <a:cs typeface="Calibri" panose="020F0502020204030204" pitchFamily="34" charset="0"/>
              </a:rPr>
              <a:t> </a:t>
            </a:r>
            <a:endParaRPr lang="en-US" sz="1800" dirty="0">
              <a:solidFill>
                <a:srgbClr val="0070C0"/>
              </a:solidFill>
              <a:effectLst/>
              <a:latin typeface="Calibri" panose="020F0502020204030204" pitchFamily="34" charset="0"/>
              <a:ea typeface="Cambria" panose="02040503050406030204" pitchFamily="18" charset="0"/>
              <a:cs typeface="Calibri" panose="020F0502020204030204" pitchFamily="34" charset="0"/>
            </a:endParaRPr>
          </a:p>
          <a:p>
            <a:endParaRPr lang="it-IT" dirty="0">
              <a:solidFill>
                <a:srgbClr val="0070C0"/>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12C50199-2DBD-464E-B91B-8CA48176B77C}"/>
              </a:ext>
            </a:extLst>
          </p:cNvPr>
          <p:cNvSpPr/>
          <p:nvPr/>
        </p:nvSpPr>
        <p:spPr>
          <a:xfrm>
            <a:off x="981307" y="4563730"/>
            <a:ext cx="10192215" cy="1926280"/>
          </a:xfrm>
          <a:prstGeom prst="rect">
            <a:avLst/>
          </a:prstGeom>
          <a:solidFill>
            <a:schemeClr val="tx2">
              <a:lumMod val="25000"/>
              <a:lumOff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 name="CasellaDiTesto 1">
            <a:extLst>
              <a:ext uri="{FF2B5EF4-FFF2-40B4-BE49-F238E27FC236}">
                <a16:creationId xmlns:a16="http://schemas.microsoft.com/office/drawing/2014/main" id="{975F612A-C802-6548-88E2-3A0F0EB81203}"/>
              </a:ext>
            </a:extLst>
          </p:cNvPr>
          <p:cNvSpPr txBox="1"/>
          <p:nvPr/>
        </p:nvSpPr>
        <p:spPr>
          <a:xfrm>
            <a:off x="558140" y="87830"/>
            <a:ext cx="5167953"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Plasma </a:t>
            </a:r>
            <a:r>
              <a:rPr lang="it-IT" sz="2400" dirty="0" err="1">
                <a:solidFill>
                  <a:schemeClr val="bg1"/>
                </a:solidFill>
                <a:latin typeface="Calibri" panose="020F0502020204030204" pitchFamily="34" charset="0"/>
                <a:cs typeface="Calibri" panose="020F0502020204030204" pitchFamily="34" charset="0"/>
              </a:rPr>
              <a:t>temperatures</a:t>
            </a:r>
            <a:r>
              <a:rPr lang="it-IT" sz="2400" dirty="0">
                <a:solidFill>
                  <a:schemeClr val="bg1"/>
                </a:solidFill>
                <a:latin typeface="Calibri" panose="020F0502020204030204" pitchFamily="34" charset="0"/>
                <a:cs typeface="Calibri" panose="020F0502020204030204" pitchFamily="34" charset="0"/>
              </a:rPr>
              <a:t> in a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trap</a:t>
            </a:r>
          </a:p>
        </p:txBody>
      </p:sp>
      <p:sp>
        <p:nvSpPr>
          <p:cNvPr id="3" name="CasellaDiTesto 2">
            <a:extLst>
              <a:ext uri="{FF2B5EF4-FFF2-40B4-BE49-F238E27FC236}">
                <a16:creationId xmlns:a16="http://schemas.microsoft.com/office/drawing/2014/main" id="{AB334644-9103-1B41-B74A-42689ECE1ECD}"/>
              </a:ext>
            </a:extLst>
          </p:cNvPr>
          <p:cNvSpPr txBox="1"/>
          <p:nvPr/>
        </p:nvSpPr>
        <p:spPr>
          <a:xfrm>
            <a:off x="862360" y="1205690"/>
            <a:ext cx="10054684" cy="400110"/>
          </a:xfrm>
          <a:prstGeom prst="rect">
            <a:avLst/>
          </a:prstGeom>
          <a:noFill/>
        </p:spPr>
        <p:txBody>
          <a:bodyPr wrap="square" rtlCol="0">
            <a:spAutoFit/>
          </a:bodyPr>
          <a:lstStyle/>
          <a:p>
            <a:r>
              <a:rPr lang="it-IT" sz="2000" dirty="0" err="1">
                <a:latin typeface="Calibri" panose="020F0502020204030204" pitchFamily="34" charset="0"/>
                <a:cs typeface="Calibri" panose="020F0502020204030204" pitchFamily="34" charset="0"/>
              </a:rPr>
              <a:t>Weakly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ionised</a:t>
            </a:r>
            <a:r>
              <a:rPr lang="it-IT" sz="2000" dirty="0">
                <a:latin typeface="Calibri" panose="020F0502020204030204" pitchFamily="34" charset="0"/>
                <a:cs typeface="Calibri" panose="020F0502020204030204" pitchFamily="34" charset="0"/>
              </a:rPr>
              <a:t> plasma </a:t>
            </a:r>
            <a:r>
              <a:rPr lang="it-IT" sz="2000" dirty="0" err="1">
                <a:latin typeface="Calibri" panose="020F0502020204030204" pitchFamily="34" charset="0"/>
                <a:cs typeface="Calibri" panose="020F0502020204030204" pitchFamily="34" charset="0"/>
              </a:rPr>
              <a:t>is</a:t>
            </a:r>
            <a:r>
              <a:rPr lang="it-IT" sz="2000" dirty="0">
                <a:latin typeface="Calibri" panose="020F0502020204030204" pitchFamily="34" charset="0"/>
                <a:cs typeface="Calibri" panose="020F0502020204030204" pitchFamily="34" charset="0"/>
              </a:rPr>
              <a:t> a </a:t>
            </a:r>
            <a:r>
              <a:rPr lang="it-IT" sz="2000" dirty="0" err="1">
                <a:latin typeface="Calibri" panose="020F0502020204030204" pitchFamily="34" charset="0"/>
                <a:cs typeface="Calibri" panose="020F0502020204030204" pitchFamily="34" charset="0"/>
              </a:rPr>
              <a:t>mixture</a:t>
            </a:r>
            <a:r>
              <a:rPr lang="it-IT" sz="2000" dirty="0">
                <a:latin typeface="Calibri" panose="020F0502020204030204" pitchFamily="34" charset="0"/>
                <a:cs typeface="Calibri" panose="020F0502020204030204" pitchFamily="34" charset="0"/>
              </a:rPr>
              <a:t> of </a:t>
            </a:r>
            <a:r>
              <a:rPr lang="it-IT" sz="2000" dirty="0" err="1">
                <a:latin typeface="Calibri" panose="020F0502020204030204" pitchFamily="34" charset="0"/>
                <a:cs typeface="Calibri" panose="020F0502020204030204" pitchFamily="34" charset="0"/>
              </a:rPr>
              <a:t>different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gases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neutral</a:t>
            </a:r>
            <a:r>
              <a:rPr lang="it-IT" sz="2000" dirty="0">
                <a:latin typeface="Calibri" panose="020F0502020204030204" pitchFamily="34" charset="0"/>
                <a:cs typeface="Calibri" panose="020F0502020204030204" pitchFamily="34" charset="0"/>
              </a:rPr>
              <a:t> gas, </a:t>
            </a:r>
            <a:r>
              <a:rPr lang="it-IT" sz="2000" dirty="0" err="1">
                <a:latin typeface="Calibri" panose="020F0502020204030204" pitchFamily="34" charset="0"/>
                <a:cs typeface="Calibri" panose="020F0502020204030204" pitchFamily="34" charset="0"/>
              </a:rPr>
              <a:t>ion</a:t>
            </a:r>
            <a:r>
              <a:rPr lang="it-IT" sz="2000" dirty="0">
                <a:latin typeface="Calibri" panose="020F0502020204030204" pitchFamily="34" charset="0"/>
                <a:cs typeface="Calibri" panose="020F0502020204030204" pitchFamily="34" charset="0"/>
              </a:rPr>
              <a:t> gas and electron gas. </a:t>
            </a:r>
          </a:p>
        </p:txBody>
      </p:sp>
      <p:sp>
        <p:nvSpPr>
          <p:cNvPr id="4" name="CasellaDiTesto 3">
            <a:extLst>
              <a:ext uri="{FF2B5EF4-FFF2-40B4-BE49-F238E27FC236}">
                <a16:creationId xmlns:a16="http://schemas.microsoft.com/office/drawing/2014/main" id="{6B3D6C7B-247F-3341-BCDB-90539AFDBCB7}"/>
              </a:ext>
            </a:extLst>
          </p:cNvPr>
          <p:cNvSpPr txBox="1"/>
          <p:nvPr/>
        </p:nvSpPr>
        <p:spPr>
          <a:xfrm>
            <a:off x="862360" y="1853113"/>
            <a:ext cx="10433825" cy="2215991"/>
          </a:xfrm>
          <a:prstGeom prst="rect">
            <a:avLst/>
          </a:prstGeom>
          <a:noFill/>
        </p:spPr>
        <p:txBody>
          <a:bodyPr wrap="square" rtlCol="0">
            <a:spAutoFit/>
          </a:bodyPr>
          <a:lstStyle/>
          <a:p>
            <a:pPr algn="just"/>
            <a:r>
              <a:rPr lang="it-IT" sz="2000" dirty="0" err="1">
                <a:latin typeface="Calibri" panose="020F0502020204030204" pitchFamily="34" charset="0"/>
                <a:cs typeface="Calibri" panose="020F0502020204030204" pitchFamily="34" charset="0"/>
              </a:rPr>
              <a:t>Electrons</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ions</a:t>
            </a:r>
            <a:r>
              <a:rPr lang="it-IT" sz="2000" dirty="0">
                <a:latin typeface="Calibri" panose="020F0502020204030204" pitchFamily="34" charset="0"/>
                <a:cs typeface="Calibri" panose="020F0502020204030204" pitchFamily="34" charset="0"/>
              </a:rPr>
              <a:t> can </a:t>
            </a:r>
            <a:r>
              <a:rPr lang="it-IT" sz="2000" dirty="0" err="1">
                <a:latin typeface="Calibri" panose="020F0502020204030204" pitchFamily="34" charset="0"/>
                <a:cs typeface="Calibri" panose="020F0502020204030204" pitchFamily="34" charset="0"/>
              </a:rPr>
              <a:t>have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different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distribution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functions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close</a:t>
            </a:r>
            <a:r>
              <a:rPr lang="it-IT" sz="2000" dirty="0">
                <a:latin typeface="Calibri" panose="020F0502020204030204" pitchFamily="34" charset="0"/>
                <a:cs typeface="Calibri" panose="020F0502020204030204" pitchFamily="34" charset="0"/>
              </a:rPr>
              <a:t> to a </a:t>
            </a:r>
            <a:r>
              <a:rPr lang="it-IT" sz="2000" dirty="0" err="1">
                <a:latin typeface="Calibri" panose="020F0502020204030204" pitchFamily="34" charset="0"/>
                <a:cs typeface="Calibri" panose="020F0502020204030204" pitchFamily="34" charset="0"/>
              </a:rPr>
              <a:t>Maxwellian</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therefore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different</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temperatures</a:t>
            </a:r>
            <a:r>
              <a:rPr lang="it-IT" sz="2000" dirty="0">
                <a:latin typeface="Calibri" panose="020F0502020204030204" pitchFamily="34" charset="0"/>
                <a:cs typeface="Calibri" panose="020F0502020204030204" pitchFamily="34" charset="0"/>
              </a:rPr>
              <a:t>. </a:t>
            </a:r>
          </a:p>
          <a:p>
            <a:pPr algn="just"/>
            <a:endParaRPr lang="it-IT" dirty="0"/>
          </a:p>
          <a:p>
            <a:pPr algn="just"/>
            <a:r>
              <a:rPr lang="it-IT" sz="2000" dirty="0">
                <a:latin typeface="Calibri" panose="020F0502020204030204" pitchFamily="34" charset="0"/>
                <a:cs typeface="Calibri" panose="020F0502020204030204" pitchFamily="34" charset="0"/>
              </a:rPr>
              <a:t>Under the </a:t>
            </a:r>
            <a:r>
              <a:rPr lang="it-IT" sz="2000" dirty="0" err="1">
                <a:latin typeface="Calibri" panose="020F0502020204030204" pitchFamily="34" charset="0"/>
                <a:cs typeface="Calibri" panose="020F0502020204030204" pitchFamily="34" charset="0"/>
              </a:rPr>
              <a:t>action</a:t>
            </a:r>
            <a:r>
              <a:rPr lang="it-IT" sz="2000" dirty="0">
                <a:latin typeface="Calibri" panose="020F0502020204030204" pitchFamily="34" charset="0"/>
                <a:cs typeface="Calibri" panose="020F0502020204030204" pitchFamily="34" charset="0"/>
              </a:rPr>
              <a:t> of EM </a:t>
            </a:r>
            <a:r>
              <a:rPr lang="it-IT" sz="2000" dirty="0" err="1">
                <a:latin typeface="Calibri" panose="020F0502020204030204" pitchFamily="34" charset="0"/>
                <a:cs typeface="Calibri" panose="020F0502020204030204" pitchFamily="34" charset="0"/>
              </a:rPr>
              <a:t>field</a:t>
            </a:r>
            <a:r>
              <a:rPr lang="it-IT" sz="2000" dirty="0">
                <a:latin typeface="Calibri" panose="020F0502020204030204" pitchFamily="34" charset="0"/>
                <a:cs typeface="Calibri" panose="020F0502020204030204" pitchFamily="34" charset="0"/>
              </a:rPr>
              <a:t> electron gain more </a:t>
            </a:r>
            <a:r>
              <a:rPr lang="it-IT" sz="2000" dirty="0" err="1">
                <a:latin typeface="Calibri" panose="020F0502020204030204" pitchFamily="34" charset="0"/>
                <a:cs typeface="Calibri" panose="020F0502020204030204" pitchFamily="34" charset="0"/>
              </a:rPr>
              <a:t>energy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than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ions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Their</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mean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energy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will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exceed</a:t>
            </a:r>
            <a:r>
              <a:rPr lang="it-IT" sz="2000" dirty="0">
                <a:latin typeface="Calibri" panose="020F0502020204030204" pitchFamily="34" charset="0"/>
                <a:cs typeface="Calibri" panose="020F0502020204030204" pitchFamily="34" charset="0"/>
              </a:rPr>
              <a:t> the </a:t>
            </a:r>
            <a:r>
              <a:rPr lang="it-IT" sz="2000" dirty="0" err="1">
                <a:latin typeface="Calibri" panose="020F0502020204030204" pitchFamily="34" charset="0"/>
                <a:cs typeface="Calibri" panose="020F0502020204030204" pitchFamily="34" charset="0"/>
              </a:rPr>
              <a:t>mean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energy</a:t>
            </a:r>
            <a:r>
              <a:rPr lang="it-IT" sz="2000" dirty="0">
                <a:latin typeface="Calibri" panose="020F0502020204030204" pitchFamily="34" charset="0"/>
                <a:cs typeface="Calibri" panose="020F0502020204030204" pitchFamily="34" charset="0"/>
              </a:rPr>
              <a:t> of the </a:t>
            </a:r>
            <a:r>
              <a:rPr lang="it-IT" sz="2000" dirty="0" err="1">
                <a:latin typeface="Calibri" panose="020F0502020204030204" pitchFamily="34" charset="0"/>
                <a:cs typeface="Calibri" panose="020F0502020204030204" pitchFamily="34" charset="0"/>
              </a:rPr>
              <a:t>ions</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neutrals</a:t>
            </a:r>
            <a:r>
              <a:rPr lang="it-IT" sz="2000" dirty="0">
                <a:latin typeface="Calibri" panose="020F0502020204030204" pitchFamily="34" charset="0"/>
                <a:cs typeface="Calibri" panose="020F0502020204030204" pitchFamily="34" charset="0"/>
              </a:rPr>
              <a:t>                    T</a:t>
            </a:r>
            <a:r>
              <a:rPr lang="it-IT" sz="2000" baseline="-25000" dirty="0">
                <a:latin typeface="Calibri" panose="020F0502020204030204" pitchFamily="34" charset="0"/>
                <a:cs typeface="Calibri" panose="020F0502020204030204" pitchFamily="34" charset="0"/>
              </a:rPr>
              <a:t>e</a:t>
            </a:r>
            <a:r>
              <a:rPr lang="it-IT" sz="2000" dirty="0">
                <a:latin typeface="Calibri" panose="020F0502020204030204" pitchFamily="34" charset="0"/>
                <a:cs typeface="Calibri" panose="020F0502020204030204" pitchFamily="34" charset="0"/>
              </a:rPr>
              <a:t> &gt;&gt; T</a:t>
            </a:r>
            <a:r>
              <a:rPr lang="it-IT" sz="2000" baseline="-25000" dirty="0">
                <a:latin typeface="Calibri" panose="020F0502020204030204" pitchFamily="34" charset="0"/>
                <a:cs typeface="Calibri" panose="020F0502020204030204" pitchFamily="34" charset="0"/>
              </a:rPr>
              <a:t>i </a:t>
            </a:r>
            <a:r>
              <a:rPr lang="it-IT" sz="2000" dirty="0">
                <a:latin typeface="Calibri" panose="020F0502020204030204" pitchFamily="34" charset="0"/>
                <a:cs typeface="Calibri" panose="020F0502020204030204" pitchFamily="34" charset="0"/>
              </a:rPr>
              <a:t>, T</a:t>
            </a:r>
            <a:r>
              <a:rPr lang="it-IT" sz="2000" baseline="-25000" dirty="0">
                <a:latin typeface="Calibri" panose="020F0502020204030204" pitchFamily="34" charset="0"/>
                <a:cs typeface="Calibri" panose="020F0502020204030204" pitchFamily="34" charset="0"/>
              </a:rPr>
              <a:t>n</a:t>
            </a:r>
            <a:r>
              <a:rPr lang="it-IT" sz="2000" dirty="0">
                <a:latin typeface="Calibri" panose="020F0502020204030204" pitchFamily="34" charset="0"/>
                <a:cs typeface="Calibri" panose="020F0502020204030204" pitchFamily="34" charset="0"/>
              </a:rPr>
              <a:t>  </a:t>
            </a:r>
          </a:p>
          <a:p>
            <a:pPr algn="just"/>
            <a:endParaRPr lang="it-IT" sz="2000" dirty="0">
              <a:latin typeface="Calibri" panose="020F0502020204030204" pitchFamily="34" charset="0"/>
              <a:cs typeface="Calibri" panose="020F0502020204030204" pitchFamily="34" charset="0"/>
            </a:endParaRPr>
          </a:p>
          <a:p>
            <a:pPr algn="just"/>
            <a:r>
              <a:rPr lang="it-IT" sz="2000" dirty="0">
                <a:latin typeface="Calibri" panose="020F0502020204030204" pitchFamily="34" charset="0"/>
                <a:cs typeface="Calibri" panose="020F0502020204030204" pitchFamily="34" charset="0"/>
              </a:rPr>
              <a:t>In plasma </a:t>
            </a:r>
            <a:r>
              <a:rPr lang="it-IT" sz="2000" dirty="0" err="1">
                <a:latin typeface="Calibri" panose="020F0502020204030204" pitchFamily="34" charset="0"/>
                <a:cs typeface="Calibri" panose="020F0502020204030204" pitchFamily="34" charset="0"/>
              </a:rPr>
              <a:t>temperatures</a:t>
            </a:r>
            <a:r>
              <a:rPr lang="it-IT" sz="2000" dirty="0">
                <a:latin typeface="Calibri" panose="020F0502020204030204" pitchFamily="34" charset="0"/>
                <a:cs typeface="Calibri" panose="020F0502020204030204" pitchFamily="34" charset="0"/>
              </a:rPr>
              <a:t> are </a:t>
            </a:r>
            <a:r>
              <a:rPr lang="it-IT" sz="2000" dirty="0" err="1">
                <a:latin typeface="Calibri" panose="020F0502020204030204" pitchFamily="34" charset="0"/>
                <a:cs typeface="Calibri" panose="020F0502020204030204" pitchFamily="34" charset="0"/>
              </a:rPr>
              <a:t>measured</a:t>
            </a:r>
            <a:r>
              <a:rPr lang="it-IT" sz="2000" dirty="0">
                <a:latin typeface="Calibri" panose="020F0502020204030204" pitchFamily="34" charset="0"/>
                <a:cs typeface="Calibri" panose="020F0502020204030204" pitchFamily="34" charset="0"/>
              </a:rPr>
              <a:t> in </a:t>
            </a:r>
            <a:r>
              <a:rPr lang="it-IT" sz="2000" i="1" dirty="0" err="1">
                <a:latin typeface="Calibri" panose="020F0502020204030204" pitchFamily="34" charset="0"/>
                <a:cs typeface="Calibri" panose="020F0502020204030204" pitchFamily="34" charset="0"/>
              </a:rPr>
              <a:t>eV</a:t>
            </a:r>
            <a:r>
              <a:rPr lang="it-IT" sz="2000" i="1" dirty="0">
                <a:latin typeface="Calibri" panose="020F0502020204030204" pitchFamily="34" charset="0"/>
                <a:cs typeface="Calibri" panose="020F0502020204030204" pitchFamily="34" charset="0"/>
              </a:rPr>
              <a:t>                   kT = 1 </a:t>
            </a:r>
            <a:r>
              <a:rPr lang="it-IT" sz="2000" i="1" dirty="0" err="1">
                <a:latin typeface="Calibri" panose="020F0502020204030204" pitchFamily="34" charset="0"/>
                <a:cs typeface="Calibri" panose="020F0502020204030204" pitchFamily="34" charset="0"/>
              </a:rPr>
              <a:t>eV</a:t>
            </a:r>
            <a:r>
              <a:rPr lang="it-IT" sz="2000" i="1"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corresponds</a:t>
            </a:r>
            <a:r>
              <a:rPr lang="it-IT" sz="2000" dirty="0">
                <a:latin typeface="Calibri" panose="020F0502020204030204" pitchFamily="34" charset="0"/>
                <a:cs typeface="Calibri" panose="020F0502020204030204" pitchFamily="34" charset="0"/>
              </a:rPr>
              <a:t> to </a:t>
            </a:r>
            <a:r>
              <a:rPr lang="it-IT" sz="2000" i="1" dirty="0">
                <a:latin typeface="Calibri" panose="020F0502020204030204" pitchFamily="34" charset="0"/>
                <a:cs typeface="Calibri" panose="020F0502020204030204" pitchFamily="34" charset="0"/>
              </a:rPr>
              <a:t>T = 11600 </a:t>
            </a:r>
            <a:r>
              <a:rPr lang="it-IT" sz="2000" i="1" baseline="30000" dirty="0" err="1">
                <a:latin typeface="Calibri" panose="020F0502020204030204" pitchFamily="34" charset="0"/>
                <a:cs typeface="Calibri" panose="020F0502020204030204" pitchFamily="34" charset="0"/>
              </a:rPr>
              <a:t>o</a:t>
            </a:r>
            <a:r>
              <a:rPr lang="it-IT" sz="2000" i="1" dirty="0" err="1">
                <a:latin typeface="Calibri" panose="020F0502020204030204" pitchFamily="34" charset="0"/>
                <a:cs typeface="Calibri" panose="020F0502020204030204" pitchFamily="34" charset="0"/>
              </a:rPr>
              <a:t>K</a:t>
            </a:r>
            <a:endParaRPr lang="it-IT" sz="2000" i="1" dirty="0">
              <a:latin typeface="Calibri" panose="020F0502020204030204" pitchFamily="34" charset="0"/>
              <a:cs typeface="Calibri" panose="020F0502020204030204" pitchFamily="34" charset="0"/>
            </a:endParaRPr>
          </a:p>
        </p:txBody>
      </p:sp>
      <p:sp>
        <p:nvSpPr>
          <p:cNvPr id="10" name="Freccia destra 9">
            <a:extLst>
              <a:ext uri="{FF2B5EF4-FFF2-40B4-BE49-F238E27FC236}">
                <a16:creationId xmlns:a16="http://schemas.microsoft.com/office/drawing/2014/main" id="{8010DA11-6517-8B42-8BB9-493AD66496C0}"/>
              </a:ext>
            </a:extLst>
          </p:cNvPr>
          <p:cNvSpPr/>
          <p:nvPr/>
        </p:nvSpPr>
        <p:spPr>
          <a:xfrm>
            <a:off x="5514277" y="3166946"/>
            <a:ext cx="564995"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destra 19">
            <a:extLst>
              <a:ext uri="{FF2B5EF4-FFF2-40B4-BE49-F238E27FC236}">
                <a16:creationId xmlns:a16="http://schemas.microsoft.com/office/drawing/2014/main" id="{A23A1F43-0F87-0146-8C76-C62C8CE3AF30}"/>
              </a:ext>
            </a:extLst>
          </p:cNvPr>
          <p:cNvSpPr/>
          <p:nvPr/>
        </p:nvSpPr>
        <p:spPr>
          <a:xfrm>
            <a:off x="5700130" y="3776546"/>
            <a:ext cx="564995"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59D1AF2-3EE4-5947-8932-3C0CFFD37750}"/>
              </a:ext>
            </a:extLst>
          </p:cNvPr>
          <p:cNvSpPr txBox="1"/>
          <p:nvPr/>
        </p:nvSpPr>
        <p:spPr>
          <a:xfrm>
            <a:off x="1438507" y="4763785"/>
            <a:ext cx="2077685" cy="400110"/>
          </a:xfrm>
          <a:prstGeom prst="rect">
            <a:avLst/>
          </a:prstGeom>
          <a:noFill/>
        </p:spPr>
        <p:txBody>
          <a:bodyPr wrap="none" rtlCol="0">
            <a:spAutoFit/>
          </a:bodyPr>
          <a:lstStyle/>
          <a:p>
            <a:r>
              <a:rPr lang="it-IT" sz="2000" dirty="0" err="1">
                <a:latin typeface="Calibri" panose="020F0502020204030204" pitchFamily="34" charset="0"/>
                <a:cs typeface="Calibri" panose="020F0502020204030204" pitchFamily="34" charset="0"/>
              </a:rPr>
              <a:t>Typical</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values</a:t>
            </a:r>
            <a:r>
              <a:rPr lang="it-IT" sz="2000" dirty="0">
                <a:latin typeface="Calibri" panose="020F0502020204030204" pitchFamily="34" charset="0"/>
                <a:cs typeface="Calibri" panose="020F0502020204030204" pitchFamily="34" charset="0"/>
              </a:rPr>
              <a:t> are:</a:t>
            </a:r>
          </a:p>
        </p:txBody>
      </p:sp>
      <p:sp>
        <p:nvSpPr>
          <p:cNvPr id="18" name="CasellaDiTesto 17">
            <a:extLst>
              <a:ext uri="{FF2B5EF4-FFF2-40B4-BE49-F238E27FC236}">
                <a16:creationId xmlns:a16="http://schemas.microsoft.com/office/drawing/2014/main" id="{5E9DF2E7-41BC-474A-93C3-A37909A540B7}"/>
              </a:ext>
            </a:extLst>
          </p:cNvPr>
          <p:cNvSpPr txBox="1"/>
          <p:nvPr/>
        </p:nvSpPr>
        <p:spPr>
          <a:xfrm>
            <a:off x="3311912" y="5096107"/>
            <a:ext cx="6240426" cy="1220847"/>
          </a:xfrm>
          <a:prstGeom prst="rect">
            <a:avLst/>
          </a:prstGeom>
          <a:noFill/>
        </p:spPr>
        <p:txBody>
          <a:bodyPr wrap="none" rtlCol="0">
            <a:spAutoFit/>
          </a:bodyPr>
          <a:lstStyle/>
          <a:p>
            <a:pPr marL="285750" indent="-285750">
              <a:buFont typeface="Arial" panose="020B0604020202020204" pitchFamily="34" charset="0"/>
              <a:buChar char="•"/>
            </a:pPr>
            <a:r>
              <a:rPr lang="it-IT" sz="2000" dirty="0" err="1">
                <a:latin typeface="Calibri" panose="020F0502020204030204" pitchFamily="34" charset="0"/>
                <a:cs typeface="Calibri" panose="020F0502020204030204" pitchFamily="34" charset="0"/>
              </a:rPr>
              <a:t>kT</a:t>
            </a:r>
            <a:r>
              <a:rPr lang="it-IT" sz="2000" baseline="-25000" dirty="0" err="1">
                <a:latin typeface="Calibri" panose="020F0502020204030204" pitchFamily="34" charset="0"/>
                <a:cs typeface="Calibri" panose="020F0502020204030204" pitchFamily="34" charset="0"/>
              </a:rPr>
              <a:t>e</a:t>
            </a:r>
            <a:r>
              <a:rPr lang="it-IT" sz="2000" dirty="0">
                <a:latin typeface="Calibri" panose="020F0502020204030204" pitchFamily="34" charset="0"/>
                <a:cs typeface="Calibri" panose="020F0502020204030204" pitchFamily="34" charset="0"/>
              </a:rPr>
              <a:t> = 1…..10</a:t>
            </a:r>
            <a:r>
              <a:rPr lang="it-IT" sz="2000" baseline="30000" dirty="0">
                <a:latin typeface="Calibri" panose="020F0502020204030204" pitchFamily="34" charset="0"/>
                <a:cs typeface="Calibri" panose="020F0502020204030204" pitchFamily="34" charset="0"/>
              </a:rPr>
              <a:t>4 </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eV</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electrons</a:t>
            </a:r>
            <a:r>
              <a:rPr lang="it-IT" sz="2000" dirty="0">
                <a:latin typeface="Calibri" panose="020F0502020204030204" pitchFamily="34" charset="0"/>
                <a:cs typeface="Calibri" panose="020F0502020204030204" pitchFamily="34" charset="0"/>
              </a:rPr>
              <a:t> ( i. e. 10</a:t>
            </a:r>
            <a:r>
              <a:rPr lang="it-IT" sz="2000" baseline="30000" dirty="0">
                <a:latin typeface="Calibri" panose="020F0502020204030204" pitchFamily="34" charset="0"/>
                <a:cs typeface="Calibri" panose="020F0502020204030204" pitchFamily="34" charset="0"/>
              </a:rPr>
              <a:t>4</a:t>
            </a:r>
            <a:r>
              <a:rPr lang="it-IT" sz="2000" dirty="0">
                <a:latin typeface="Calibri" panose="020F0502020204030204" pitchFamily="34" charset="0"/>
                <a:cs typeface="Calibri" panose="020F0502020204030204" pitchFamily="34" charset="0"/>
              </a:rPr>
              <a:t> – 10</a:t>
            </a:r>
            <a:r>
              <a:rPr lang="it-IT" sz="2000" baseline="30000" dirty="0">
                <a:latin typeface="Calibri" panose="020F0502020204030204" pitchFamily="34" charset="0"/>
                <a:cs typeface="Calibri" panose="020F0502020204030204" pitchFamily="34" charset="0"/>
              </a:rPr>
              <a:t>8</a:t>
            </a:r>
            <a:r>
              <a:rPr lang="it-IT" sz="2000" dirty="0">
                <a:latin typeface="Calibri" panose="020F0502020204030204" pitchFamily="34" charset="0"/>
                <a:cs typeface="Calibri" panose="020F0502020204030204" pitchFamily="34" charset="0"/>
              </a:rPr>
              <a:t> Kelvin )</a:t>
            </a:r>
            <a:r>
              <a:rPr lang="it-IT" sz="2000" baseline="30000" dirty="0">
                <a:latin typeface="Calibri" panose="020F0502020204030204" pitchFamily="34" charset="0"/>
                <a:cs typeface="Calibri" panose="020F0502020204030204" pitchFamily="34" charset="0"/>
              </a:rPr>
              <a:t>  </a:t>
            </a:r>
          </a:p>
          <a:p>
            <a:endParaRPr lang="it-IT" sz="1600" baseline="30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sz="2000" dirty="0" err="1">
                <a:latin typeface="Calibri" panose="020F0502020204030204" pitchFamily="34" charset="0"/>
                <a:cs typeface="Calibri" panose="020F0502020204030204" pitchFamily="34" charset="0"/>
              </a:rPr>
              <a:t>kT</a:t>
            </a:r>
            <a:r>
              <a:rPr lang="it-IT" sz="2000" baseline="-25000" dirty="0" err="1">
                <a:latin typeface="Calibri" panose="020F0502020204030204" pitchFamily="34" charset="0"/>
                <a:cs typeface="Calibri" panose="020F0502020204030204" pitchFamily="34" charset="0"/>
              </a:rPr>
              <a:t>i</a:t>
            </a:r>
            <a:r>
              <a:rPr lang="it-IT" sz="2000" dirty="0">
                <a:latin typeface="Calibri" panose="020F0502020204030204" pitchFamily="34" charset="0"/>
                <a:cs typeface="Calibri" panose="020F0502020204030204" pitchFamily="34" charset="0"/>
              </a:rPr>
              <a:t> = 0.03 …. 1 </a:t>
            </a:r>
            <a:r>
              <a:rPr lang="it-IT" sz="2000" dirty="0" err="1">
                <a:latin typeface="Calibri" panose="020F0502020204030204" pitchFamily="34" charset="0"/>
                <a:cs typeface="Calibri" panose="020F0502020204030204" pitchFamily="34" charset="0"/>
              </a:rPr>
              <a:t>eV</a:t>
            </a:r>
            <a:r>
              <a:rPr lang="it-IT" sz="2000" dirty="0">
                <a:latin typeface="Calibri" panose="020F0502020204030204" pitchFamily="34" charset="0"/>
                <a:cs typeface="Calibri" panose="020F0502020204030204" pitchFamily="34" charset="0"/>
              </a:rPr>
              <a:t> for </a:t>
            </a:r>
            <a:r>
              <a:rPr lang="it-IT" sz="2000" dirty="0" err="1">
                <a:latin typeface="Calibri" panose="020F0502020204030204" pitchFamily="34" charset="0"/>
                <a:cs typeface="Calibri" panose="020F0502020204030204" pitchFamily="34" charset="0"/>
              </a:rPr>
              <a:t>ions</a:t>
            </a:r>
            <a:r>
              <a:rPr lang="it-IT" sz="2000" dirty="0">
                <a:latin typeface="Calibri" panose="020F0502020204030204" pitchFamily="34" charset="0"/>
                <a:cs typeface="Calibri" panose="020F0502020204030204" pitchFamily="34" charset="0"/>
              </a:rPr>
              <a:t> ( i. e. </a:t>
            </a:r>
            <a:r>
              <a:rPr lang="it-IT" sz="2000" dirty="0" err="1">
                <a:latin typeface="Calibri" panose="020F0502020204030204" pitchFamily="34" charset="0"/>
                <a:cs typeface="Calibri" panose="020F0502020204030204" pitchFamily="34" charset="0"/>
              </a:rPr>
              <a:t>about</a:t>
            </a:r>
            <a:r>
              <a:rPr lang="it-IT" sz="2000" dirty="0">
                <a:latin typeface="Calibri" panose="020F0502020204030204" pitchFamily="34" charset="0"/>
                <a:cs typeface="Calibri" panose="020F0502020204030204" pitchFamily="34" charset="0"/>
              </a:rPr>
              <a:t> 10</a:t>
            </a:r>
            <a:r>
              <a:rPr lang="it-IT" sz="2000" baseline="30000" dirty="0">
                <a:latin typeface="Calibri" panose="020F0502020204030204" pitchFamily="34" charset="0"/>
                <a:cs typeface="Calibri" panose="020F0502020204030204" pitchFamily="34" charset="0"/>
              </a:rPr>
              <a:t>4</a:t>
            </a:r>
            <a:r>
              <a:rPr lang="it-IT" sz="2000" dirty="0">
                <a:latin typeface="Calibri" panose="020F0502020204030204" pitchFamily="34" charset="0"/>
                <a:cs typeface="Calibri" panose="020F0502020204030204" pitchFamily="34" charset="0"/>
              </a:rPr>
              <a:t> Kelvin )</a:t>
            </a:r>
            <a:r>
              <a:rPr lang="it-IT" sz="2000" baseline="30000" dirty="0">
                <a:latin typeface="Calibri" panose="020F0502020204030204" pitchFamily="34" charset="0"/>
                <a:cs typeface="Calibri" panose="020F0502020204030204" pitchFamily="34" charset="0"/>
              </a:rPr>
              <a:t>  </a:t>
            </a:r>
          </a:p>
          <a:p>
            <a:r>
              <a:rPr lang="it-IT" sz="2000" dirty="0">
                <a:latin typeface="Calibri" panose="020F0502020204030204" pitchFamily="34" charset="0"/>
                <a:cs typeface="Calibri" panose="020F0502020204030204" pitchFamily="34" charset="0"/>
              </a:rPr>
              <a:t> </a:t>
            </a:r>
            <a:endParaRPr lang="it-IT" sz="2000" baseline="30000" dirty="0">
              <a:latin typeface="Calibri" panose="020F0502020204030204" pitchFamily="34" charset="0"/>
              <a:cs typeface="Calibri" panose="020F0502020204030204" pitchFamily="34" charset="0"/>
            </a:endParaRPr>
          </a:p>
        </p:txBody>
      </p:sp>
      <p:sp>
        <p:nvSpPr>
          <p:cNvPr id="19" name="CasellaDiTesto 18">
            <a:extLst>
              <a:ext uri="{FF2B5EF4-FFF2-40B4-BE49-F238E27FC236}">
                <a16:creationId xmlns:a16="http://schemas.microsoft.com/office/drawing/2014/main" id="{22ACA3DE-4FAD-F24E-9860-4EF26FAB36ED}"/>
              </a:ext>
            </a:extLst>
          </p:cNvPr>
          <p:cNvSpPr txBox="1"/>
          <p:nvPr/>
        </p:nvSpPr>
        <p:spPr>
          <a:xfrm>
            <a:off x="5614636" y="5992537"/>
            <a:ext cx="3299878" cy="400110"/>
          </a:xfrm>
          <a:prstGeom prst="rect">
            <a:avLst/>
          </a:prstGeom>
          <a:noFill/>
        </p:spPr>
        <p:txBody>
          <a:bodyPr wrap="none" rtlCol="0">
            <a:spAutoFit/>
          </a:bodyPr>
          <a:lstStyle/>
          <a:p>
            <a:r>
              <a:rPr lang="it-IT" sz="2000" i="1" dirty="0" err="1">
                <a:latin typeface="Calibri" panose="020F0502020204030204" pitchFamily="34" charset="0"/>
                <a:cs typeface="Calibri" panose="020F0502020204030204" pitchFamily="34" charset="0"/>
              </a:rPr>
              <a:t>Ions</a:t>
            </a:r>
            <a:r>
              <a:rPr lang="it-IT" sz="2000" i="1" dirty="0">
                <a:latin typeface="Calibri" panose="020F0502020204030204" pitchFamily="34" charset="0"/>
                <a:cs typeface="Calibri" panose="020F0502020204030204" pitchFamily="34" charset="0"/>
              </a:rPr>
              <a:t> can be </a:t>
            </a:r>
            <a:r>
              <a:rPr lang="it-IT" sz="2000" i="1" dirty="0" err="1">
                <a:latin typeface="Calibri" panose="020F0502020204030204" pitchFamily="34" charset="0"/>
                <a:cs typeface="Calibri" panose="020F0502020204030204" pitchFamily="34" charset="0"/>
              </a:rPr>
              <a:t>considered</a:t>
            </a:r>
            <a:r>
              <a:rPr lang="it-IT" sz="2000" i="1" dirty="0">
                <a:latin typeface="Calibri" panose="020F0502020204030204" pitchFamily="34" charset="0"/>
                <a:cs typeface="Calibri" panose="020F0502020204030204" pitchFamily="34" charset="0"/>
              </a:rPr>
              <a:t> ’’</a:t>
            </a:r>
            <a:r>
              <a:rPr lang="it-IT" sz="2000" i="1" dirty="0" err="1">
                <a:latin typeface="Calibri" panose="020F0502020204030204" pitchFamily="34" charset="0"/>
                <a:cs typeface="Calibri" panose="020F0502020204030204" pitchFamily="34" charset="0"/>
              </a:rPr>
              <a:t>cold</a:t>
            </a:r>
            <a:r>
              <a:rPr lang="it-IT" sz="2000" i="1" dirty="0">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64132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o 32">
            <a:extLst>
              <a:ext uri="{FF2B5EF4-FFF2-40B4-BE49-F238E27FC236}">
                <a16:creationId xmlns:a16="http://schemas.microsoft.com/office/drawing/2014/main" id="{37397E7D-CF00-4E16-ACDF-5D9CAFD2B701}"/>
              </a:ext>
            </a:extLst>
          </p:cNvPr>
          <p:cNvGrpSpPr/>
          <p:nvPr/>
        </p:nvGrpSpPr>
        <p:grpSpPr>
          <a:xfrm>
            <a:off x="2709584" y="1186398"/>
            <a:ext cx="7209749" cy="742304"/>
            <a:chOff x="2633622" y="3261738"/>
            <a:chExt cx="7209749" cy="742304"/>
          </a:xfrm>
          <a:solidFill>
            <a:schemeClr val="tx2">
              <a:lumMod val="25000"/>
              <a:lumOff val="75000"/>
            </a:schemeClr>
          </a:solidFill>
        </p:grpSpPr>
        <p:sp>
          <p:nvSpPr>
            <p:cNvPr id="43" name="CasellaDiTesto 42">
              <a:extLst>
                <a:ext uri="{FF2B5EF4-FFF2-40B4-BE49-F238E27FC236}">
                  <a16:creationId xmlns:a16="http://schemas.microsoft.com/office/drawing/2014/main" id="{870D2F70-629A-400C-9920-9A66396AA5AA}"/>
                </a:ext>
              </a:extLst>
            </p:cNvPr>
            <p:cNvSpPr txBox="1"/>
            <p:nvPr/>
          </p:nvSpPr>
          <p:spPr>
            <a:xfrm>
              <a:off x="2633622" y="3261738"/>
              <a:ext cx="72097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The PANDORA project: a new multidisciplinary study</a:t>
              </a:r>
              <a:endParaRPr kumimoji="0" lang="it-IT" sz="2400" b="0" i="0" u="none" strike="noStrike" kern="1200" cap="none" spc="0" normalizeH="0" baseline="0" noProof="0" dirty="0">
                <a:ln>
                  <a:noFill/>
                </a:ln>
                <a:solidFill>
                  <a:srgbClr val="C00000"/>
                </a:solidFill>
                <a:effectLst/>
                <a:uLnTx/>
                <a:uFillTx/>
                <a:latin typeface="Georgia"/>
                <a:ea typeface="+mn-ea"/>
                <a:cs typeface="+mn-cs"/>
              </a:endParaRPr>
            </a:p>
          </p:txBody>
        </p:sp>
        <p:sp>
          <p:nvSpPr>
            <p:cNvPr id="60" name="CasellaDiTesto 59">
              <a:extLst>
                <a:ext uri="{FF2B5EF4-FFF2-40B4-BE49-F238E27FC236}">
                  <a16:creationId xmlns:a16="http://schemas.microsoft.com/office/drawing/2014/main" id="{0E69254A-8736-4288-8EB8-10FF7E135BE4}"/>
                </a:ext>
              </a:extLst>
            </p:cNvPr>
            <p:cNvSpPr txBox="1"/>
            <p:nvPr/>
          </p:nvSpPr>
          <p:spPr>
            <a:xfrm>
              <a:off x="2633624" y="3696265"/>
              <a:ext cx="60486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supported by the National Scientific Committee </a:t>
              </a:r>
              <a:r>
                <a:rPr kumimoji="0" lang="it-IT"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3 (CSN3) of INFN</a:t>
              </a:r>
            </a:p>
          </p:txBody>
        </p:sp>
      </p:grpSp>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 name="CasellaDiTesto 1">
            <a:extLst>
              <a:ext uri="{FF2B5EF4-FFF2-40B4-BE49-F238E27FC236}">
                <a16:creationId xmlns:a16="http://schemas.microsoft.com/office/drawing/2014/main" id="{975F612A-C802-6548-88E2-3A0F0EB81203}"/>
              </a:ext>
            </a:extLst>
          </p:cNvPr>
          <p:cNvSpPr txBox="1"/>
          <p:nvPr/>
        </p:nvSpPr>
        <p:spPr>
          <a:xfrm>
            <a:off x="558140" y="73762"/>
            <a:ext cx="2586157"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PANDORA PROJECT</a:t>
            </a:r>
          </a:p>
        </p:txBody>
      </p:sp>
      <p:sp>
        <p:nvSpPr>
          <p:cNvPr id="3" name="CasellaDiTesto 2">
            <a:extLst>
              <a:ext uri="{FF2B5EF4-FFF2-40B4-BE49-F238E27FC236}">
                <a16:creationId xmlns:a16="http://schemas.microsoft.com/office/drawing/2014/main" id="{19CA4D23-EB24-6645-26A7-2CC59EB28F47}"/>
              </a:ext>
            </a:extLst>
          </p:cNvPr>
          <p:cNvSpPr txBox="1"/>
          <p:nvPr/>
        </p:nvSpPr>
        <p:spPr>
          <a:xfrm>
            <a:off x="2982466" y="2159094"/>
            <a:ext cx="6250622" cy="400110"/>
          </a:xfrm>
          <a:prstGeom prst="rect">
            <a:avLst/>
          </a:prstGeom>
          <a:noFill/>
        </p:spPr>
        <p:txBody>
          <a:bodyPr wrap="none" rtlCol="0">
            <a:spAutoFit/>
          </a:bodyPr>
          <a:lstStyle/>
          <a:p>
            <a:r>
              <a:rPr lang="it-IT" sz="2000" dirty="0">
                <a:solidFill>
                  <a:srgbClr val="0070C0"/>
                </a:solidFill>
                <a:latin typeface="Calibri" panose="020F0502020204030204" pitchFamily="34" charset="0"/>
                <a:cs typeface="Calibri" panose="020F0502020204030204" pitchFamily="34" charset="0"/>
              </a:rPr>
              <a:t>Build a new </a:t>
            </a:r>
            <a:r>
              <a:rPr lang="it-IT" sz="2000" dirty="0" err="1">
                <a:solidFill>
                  <a:srgbClr val="0070C0"/>
                </a:solidFill>
                <a:latin typeface="Calibri" panose="020F0502020204030204" pitchFamily="34" charset="0"/>
                <a:cs typeface="Calibri" panose="020F0502020204030204" pitchFamily="34" charset="0"/>
              </a:rPr>
              <a:t>dedicated</a:t>
            </a:r>
            <a:r>
              <a:rPr lang="it-IT" sz="2000" dirty="0">
                <a:solidFill>
                  <a:srgbClr val="0070C0"/>
                </a:solidFill>
                <a:latin typeface="Calibri" panose="020F0502020204030204" pitchFamily="34" charset="0"/>
                <a:cs typeface="Calibri" panose="020F0502020204030204" pitchFamily="34" charset="0"/>
              </a:rPr>
              <a:t> setup to </a:t>
            </a:r>
            <a:r>
              <a:rPr lang="it-IT" sz="2000" dirty="0" err="1">
                <a:solidFill>
                  <a:srgbClr val="0070C0"/>
                </a:solidFill>
                <a:latin typeface="Calibri" panose="020F0502020204030204" pitchFamily="34" charset="0"/>
                <a:cs typeface="Calibri" panose="020F0502020204030204" pitchFamily="34" charset="0"/>
              </a:rPr>
              <a:t>perform</a:t>
            </a:r>
            <a:r>
              <a:rPr lang="it-IT" sz="2000" dirty="0">
                <a:solidFill>
                  <a:srgbClr val="0070C0"/>
                </a:solidFill>
                <a:latin typeface="Calibri" panose="020F0502020204030204" pitchFamily="34" charset="0"/>
                <a:cs typeface="Calibri" panose="020F0502020204030204" pitchFamily="34" charset="0"/>
              </a:rPr>
              <a:t> in-plasma studies </a:t>
            </a:r>
          </a:p>
        </p:txBody>
      </p:sp>
      <p:grpSp>
        <p:nvGrpSpPr>
          <p:cNvPr id="34" name="Gruppo 33">
            <a:extLst>
              <a:ext uri="{FF2B5EF4-FFF2-40B4-BE49-F238E27FC236}">
                <a16:creationId xmlns:a16="http://schemas.microsoft.com/office/drawing/2014/main" id="{9F2FF836-835E-41F7-88FA-D4C0725C9AA1}"/>
              </a:ext>
            </a:extLst>
          </p:cNvPr>
          <p:cNvGrpSpPr/>
          <p:nvPr/>
        </p:nvGrpSpPr>
        <p:grpSpPr>
          <a:xfrm>
            <a:off x="264265" y="2945424"/>
            <a:ext cx="11663469" cy="2597947"/>
            <a:chOff x="265179" y="4606619"/>
            <a:chExt cx="11663469" cy="2597947"/>
          </a:xfrm>
        </p:grpSpPr>
        <p:sp>
          <p:nvSpPr>
            <p:cNvPr id="21" name="Rettangolo 20">
              <a:extLst>
                <a:ext uri="{FF2B5EF4-FFF2-40B4-BE49-F238E27FC236}">
                  <a16:creationId xmlns:a16="http://schemas.microsoft.com/office/drawing/2014/main" id="{CFF04CA3-F9B0-4DDB-B26F-5613560BEFC4}"/>
                </a:ext>
              </a:extLst>
            </p:cNvPr>
            <p:cNvSpPr/>
            <p:nvPr/>
          </p:nvSpPr>
          <p:spPr>
            <a:xfrm>
              <a:off x="265179" y="4606619"/>
              <a:ext cx="11663469" cy="2597947"/>
            </a:xfrm>
            <a:prstGeom prst="rect">
              <a:avLst/>
            </a:prstGeom>
            <a:solidFill>
              <a:srgbClr val="EBF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B8D2CA3E-7317-489E-B421-8E2E6752FD7E}"/>
                </a:ext>
              </a:extLst>
            </p:cNvPr>
            <p:cNvSpPr/>
            <p:nvPr/>
          </p:nvSpPr>
          <p:spPr>
            <a:xfrm>
              <a:off x="2983380" y="6515267"/>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83E6A"/>
                </a:solidFill>
                <a:effectLst/>
                <a:uLnTx/>
                <a:uFillTx/>
                <a:latin typeface="Calibri" panose="020F0502020204030204" pitchFamily="34" charset="0"/>
                <a:ea typeface="+mn-ea"/>
                <a:cs typeface="Calibri" panose="020F0502020204030204" pitchFamily="34" charset="0"/>
              </a:endParaRPr>
            </a:p>
          </p:txBody>
        </p:sp>
        <p:sp>
          <p:nvSpPr>
            <p:cNvPr id="67" name="CasellaDiTesto 66">
              <a:extLst>
                <a:ext uri="{FF2B5EF4-FFF2-40B4-BE49-F238E27FC236}">
                  <a16:creationId xmlns:a16="http://schemas.microsoft.com/office/drawing/2014/main" id="{370E1FEA-9E97-4A86-8247-7545E4AEAD35}"/>
                </a:ext>
              </a:extLst>
            </p:cNvPr>
            <p:cNvSpPr txBox="1"/>
            <p:nvPr/>
          </p:nvSpPr>
          <p:spPr>
            <a:xfrm>
              <a:off x="406209" y="4811068"/>
              <a:ext cx="6108894" cy="2339102"/>
            </a:xfrm>
            <a:prstGeom prst="rect">
              <a:avLst/>
            </a:prstGeom>
            <a:noFill/>
          </p:spPr>
          <p:txBody>
            <a:bodyPr wrap="square">
              <a:spAutoFit/>
            </a:bodyPr>
            <a:lstStyle/>
            <a:p>
              <a:pPr marL="342900" indent="-342900">
                <a:spcBef>
                  <a:spcPts val="1200"/>
                </a:spcBef>
                <a:buAutoNum type="arabicParenR"/>
              </a:pPr>
              <a:r>
                <a:rPr lang="en-GB" b="1" dirty="0">
                  <a:solidFill>
                    <a:srgbClr val="0070C0"/>
                  </a:solidFill>
                  <a:latin typeface="Calibri"/>
                  <a:cs typeface="Calibri"/>
                </a:rPr>
                <a:t>for the first time, </a:t>
              </a:r>
              <a:r>
                <a:rPr lang="el-GR" b="1" dirty="0">
                  <a:solidFill>
                    <a:srgbClr val="0070C0"/>
                  </a:solidFill>
                  <a:latin typeface="Calibri"/>
                  <a:cs typeface="Calibri"/>
                </a:rPr>
                <a:t>β</a:t>
              </a:r>
              <a:r>
                <a:rPr lang="en-GB" b="1" dirty="0">
                  <a:solidFill>
                    <a:srgbClr val="0070C0"/>
                  </a:solidFill>
                  <a:latin typeface="Calibri"/>
                  <a:cs typeface="Calibri"/>
                </a:rPr>
                <a:t>-decay measurements </a:t>
              </a:r>
              <a:r>
                <a:rPr lang="en-GB" dirty="0">
                  <a:solidFill>
                    <a:srgbClr val="0070C0"/>
                  </a:solidFill>
                  <a:latin typeface="Calibri"/>
                  <a:cs typeface="Calibri"/>
                </a:rPr>
                <a:t>in plasmas; </a:t>
              </a:r>
              <a:endParaRPr lang="en-GB" dirty="0">
                <a:solidFill>
                  <a:srgbClr val="0070C0"/>
                </a:solidFill>
                <a:latin typeface="Calibri" panose="020F0502020204030204" pitchFamily="34" charset="0"/>
                <a:cs typeface="Calibri" panose="020F0502020204030204" pitchFamily="34" charset="0"/>
              </a:endParaRPr>
            </a:p>
            <a:p>
              <a:pPr marL="342900" indent="-342900">
                <a:spcBef>
                  <a:spcPts val="1200"/>
                </a:spcBef>
                <a:buAutoNum type="arabicParenR"/>
              </a:pPr>
              <a:r>
                <a:rPr lang="en-GB" b="1" dirty="0">
                  <a:solidFill>
                    <a:srgbClr val="0070C0"/>
                  </a:solidFill>
                  <a:latin typeface="Calibri"/>
                  <a:cs typeface="Calibri"/>
                </a:rPr>
                <a:t>plasma opacity measurements in conditions similar to </a:t>
              </a:r>
              <a:r>
                <a:rPr lang="en-GB" b="1" dirty="0" err="1">
                  <a:solidFill>
                    <a:srgbClr val="0070C0"/>
                  </a:solidFill>
                  <a:latin typeface="Calibri"/>
                  <a:cs typeface="Calibri"/>
                </a:rPr>
                <a:t>kilonovae</a:t>
              </a:r>
              <a:r>
                <a:rPr lang="en-GB" b="1" dirty="0">
                  <a:solidFill>
                    <a:srgbClr val="0070C0"/>
                  </a:solidFill>
                  <a:latin typeface="Calibri"/>
                  <a:cs typeface="Calibri"/>
                </a:rPr>
                <a:t> ejecta</a:t>
              </a:r>
              <a:r>
                <a:rPr lang="en-GB" dirty="0">
                  <a:solidFill>
                    <a:srgbClr val="0070C0"/>
                  </a:solidFill>
                  <a:latin typeface="Calibri"/>
                  <a:cs typeface="Calibri"/>
                </a:rPr>
                <a:t>; </a:t>
              </a:r>
              <a:endParaRPr lang="en-GB" dirty="0">
                <a:solidFill>
                  <a:srgbClr val="0070C0"/>
                </a:solidFill>
                <a:latin typeface="Calibri" panose="020F0502020204030204" pitchFamily="34" charset="0"/>
                <a:cs typeface="Calibri" panose="020F0502020204030204" pitchFamily="34" charset="0"/>
              </a:endParaRPr>
            </a:p>
            <a:p>
              <a:pPr marL="342900" indent="-342900">
                <a:spcBef>
                  <a:spcPts val="1200"/>
                </a:spcBef>
                <a:buAutoNum type="arabicParenR"/>
              </a:pPr>
              <a:r>
                <a:rPr lang="en-GB" b="1" dirty="0">
                  <a:solidFill>
                    <a:srgbClr val="0070C0"/>
                  </a:solidFill>
                  <a:latin typeface="Calibri"/>
                  <a:cs typeface="Calibri"/>
                </a:rPr>
                <a:t>an unprecedented setup for applications</a:t>
              </a:r>
              <a:r>
                <a:rPr lang="en-GB" dirty="0">
                  <a:solidFill>
                    <a:srgbClr val="0070C0"/>
                  </a:solidFill>
                  <a:latin typeface="Calibri"/>
                  <a:cs typeface="Calibri"/>
                </a:rPr>
                <a:t>: it will be the biggest B-minimum magnetic trap with potentiality as ion source; as testbench for magnetic fusion; as radiation source for </a:t>
              </a:r>
              <a:r>
                <a:rPr lang="en-GB" dirty="0" err="1">
                  <a:solidFill>
                    <a:srgbClr val="0070C0"/>
                  </a:solidFill>
                  <a:latin typeface="Calibri"/>
                  <a:cs typeface="Calibri"/>
                </a:rPr>
                <a:t>Archeometry</a:t>
              </a:r>
              <a:r>
                <a:rPr lang="en-GB" dirty="0">
                  <a:latin typeface="Calibri"/>
                  <a:cs typeface="Calibri"/>
                </a:rPr>
                <a:t>.</a:t>
              </a:r>
            </a:p>
          </p:txBody>
        </p:sp>
        <p:cxnSp>
          <p:nvCxnSpPr>
            <p:cNvPr id="68" name="Connettore 2 67">
              <a:extLst>
                <a:ext uri="{FF2B5EF4-FFF2-40B4-BE49-F238E27FC236}">
                  <a16:creationId xmlns:a16="http://schemas.microsoft.com/office/drawing/2014/main" id="{F44D2910-5727-43B7-9F48-64A89D5FAB73}"/>
                </a:ext>
              </a:extLst>
            </p:cNvPr>
            <p:cNvCxnSpPr>
              <a:cxnSpLocks/>
            </p:cNvCxnSpPr>
            <p:nvPr/>
          </p:nvCxnSpPr>
          <p:spPr>
            <a:xfrm>
              <a:off x="6384032" y="5013176"/>
              <a:ext cx="1620248"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CasellaDiTesto 68">
              <a:extLst>
                <a:ext uri="{FF2B5EF4-FFF2-40B4-BE49-F238E27FC236}">
                  <a16:creationId xmlns:a16="http://schemas.microsoft.com/office/drawing/2014/main" id="{E22B8092-5357-4205-80AE-ADBC6623B4E7}"/>
                </a:ext>
              </a:extLst>
            </p:cNvPr>
            <p:cNvSpPr txBox="1"/>
            <p:nvPr/>
          </p:nvSpPr>
          <p:spPr>
            <a:xfrm>
              <a:off x="8004280" y="4756000"/>
              <a:ext cx="3636336" cy="523220"/>
            </a:xfrm>
            <a:prstGeom prst="rect">
              <a:avLst/>
            </a:prstGeom>
            <a:solidFill>
              <a:srgbClr val="004376"/>
            </a:solidFill>
          </p:spPr>
          <p:txBody>
            <a:bodyPr wrap="square" rtlCol="0">
              <a:spAutoFit/>
            </a:bodyPr>
            <a:lstStyle/>
            <a:p>
              <a:pPr algn="ctr"/>
              <a:r>
                <a:rPr lang="en-GB" sz="1400" b="1">
                  <a:solidFill>
                    <a:schemeClr val="bg1"/>
                  </a:solidFill>
                  <a:latin typeface="Calibri" panose="020F0502020204030204" pitchFamily="34" charset="0"/>
                  <a:cs typeface="Calibri" panose="020F0502020204030204" pitchFamily="34" charset="0"/>
                </a:rPr>
                <a:t>Huge impact on nuclear physics and stellar nucleosynthesis</a:t>
              </a:r>
            </a:p>
          </p:txBody>
        </p:sp>
        <p:cxnSp>
          <p:nvCxnSpPr>
            <p:cNvPr id="70" name="Connettore 4 26">
              <a:extLst>
                <a:ext uri="{FF2B5EF4-FFF2-40B4-BE49-F238E27FC236}">
                  <a16:creationId xmlns:a16="http://schemas.microsoft.com/office/drawing/2014/main" id="{7996AE5D-29EA-4BA9-9A71-99CD2B6F9ABF}"/>
                </a:ext>
              </a:extLst>
            </p:cNvPr>
            <p:cNvCxnSpPr>
              <a:cxnSpLocks/>
            </p:cNvCxnSpPr>
            <p:nvPr/>
          </p:nvCxnSpPr>
          <p:spPr>
            <a:xfrm>
              <a:off x="6384032" y="5481328"/>
              <a:ext cx="1620248" cy="173034"/>
            </a:xfrm>
            <a:prstGeom prst="bentConnector3">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CasellaDiTesto 70">
              <a:extLst>
                <a:ext uri="{FF2B5EF4-FFF2-40B4-BE49-F238E27FC236}">
                  <a16:creationId xmlns:a16="http://schemas.microsoft.com/office/drawing/2014/main" id="{60368D41-2A59-4344-81C1-FD060D284656}"/>
                </a:ext>
              </a:extLst>
            </p:cNvPr>
            <p:cNvSpPr txBox="1"/>
            <p:nvPr/>
          </p:nvSpPr>
          <p:spPr>
            <a:xfrm>
              <a:off x="8004280" y="5486671"/>
              <a:ext cx="3636336" cy="307777"/>
            </a:xfrm>
            <a:prstGeom prst="rect">
              <a:avLst/>
            </a:prstGeom>
            <a:solidFill>
              <a:srgbClr val="004376"/>
            </a:solidFill>
            <a:ln>
              <a:solidFill>
                <a:schemeClr val="tx2">
                  <a:lumMod val="20000"/>
                  <a:lumOff val="80000"/>
                </a:schemeClr>
              </a:solidFill>
            </a:ln>
          </p:spPr>
          <p:txBody>
            <a:bodyPr wrap="square" rtlCol="0">
              <a:spAutoFit/>
            </a:bodyPr>
            <a:lstStyle/>
            <a:p>
              <a:pPr algn="ctr"/>
              <a:r>
                <a:rPr lang="en-GB" sz="1400" b="1" dirty="0">
                  <a:solidFill>
                    <a:schemeClr val="bg1"/>
                  </a:solidFill>
                  <a:latin typeface="Calibri" panose="020F0502020204030204" pitchFamily="34" charset="0"/>
                  <a:cs typeface="Calibri" panose="020F0502020204030204" pitchFamily="34" charset="0"/>
                </a:rPr>
                <a:t>Heavy elements production in n-star merging</a:t>
              </a:r>
            </a:p>
          </p:txBody>
        </p:sp>
        <p:cxnSp>
          <p:nvCxnSpPr>
            <p:cNvPr id="72" name="Connettore 4 28">
              <a:extLst>
                <a:ext uri="{FF2B5EF4-FFF2-40B4-BE49-F238E27FC236}">
                  <a16:creationId xmlns:a16="http://schemas.microsoft.com/office/drawing/2014/main" id="{45145E17-7547-4CF5-8D9A-DBAC91B4266F}"/>
                </a:ext>
              </a:extLst>
            </p:cNvPr>
            <p:cNvCxnSpPr>
              <a:cxnSpLocks/>
              <a:endCxn id="73" idx="1"/>
            </p:cNvCxnSpPr>
            <p:nvPr/>
          </p:nvCxnSpPr>
          <p:spPr>
            <a:xfrm>
              <a:off x="6384032" y="6400531"/>
              <a:ext cx="1620248" cy="124778"/>
            </a:xfrm>
            <a:prstGeom prst="bentConnector3">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73" name="CasellaDiTesto 72">
              <a:extLst>
                <a:ext uri="{FF2B5EF4-FFF2-40B4-BE49-F238E27FC236}">
                  <a16:creationId xmlns:a16="http://schemas.microsoft.com/office/drawing/2014/main" id="{4722C7CF-F608-4BA7-91E5-DFCD18B096BD}"/>
                </a:ext>
              </a:extLst>
            </p:cNvPr>
            <p:cNvSpPr txBox="1"/>
            <p:nvPr/>
          </p:nvSpPr>
          <p:spPr>
            <a:xfrm>
              <a:off x="8004280" y="6263699"/>
              <a:ext cx="3636336" cy="523220"/>
            </a:xfrm>
            <a:prstGeom prst="rect">
              <a:avLst/>
            </a:prstGeom>
            <a:solidFill>
              <a:srgbClr val="004376"/>
            </a:solidFill>
          </p:spPr>
          <p:txBody>
            <a:bodyPr wrap="square" rtlCol="0">
              <a:spAutoFit/>
            </a:bodyPr>
            <a:lstStyle/>
            <a:p>
              <a:pPr algn="ctr"/>
              <a:r>
                <a:rPr lang="en-GB" sz="1400" b="1" dirty="0">
                  <a:solidFill>
                    <a:schemeClr val="bg1"/>
                  </a:solidFill>
                  <a:latin typeface="Calibri" panose="020F0502020204030204" pitchFamily="34" charset="0"/>
                  <a:cs typeface="Calibri" panose="020F0502020204030204" pitchFamily="34" charset="0"/>
                </a:rPr>
                <a:t>New ion and radiation sources for science and technology</a:t>
              </a:r>
            </a:p>
          </p:txBody>
        </p:sp>
      </p:grpSp>
    </p:spTree>
    <p:custDataLst>
      <p:tags r:id="rId1"/>
    </p:custDataLst>
    <p:extLst>
      <p:ext uri="{BB962C8B-B14F-4D97-AF65-F5344CB8AC3E}">
        <p14:creationId xmlns:p14="http://schemas.microsoft.com/office/powerpoint/2010/main" val="36881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6" name="CasellaDiTesto 5">
            <a:extLst>
              <a:ext uri="{FF2B5EF4-FFF2-40B4-BE49-F238E27FC236}">
                <a16:creationId xmlns:a16="http://schemas.microsoft.com/office/drawing/2014/main" id="{45F62D7C-51D5-480B-9899-AB351335D02A}"/>
              </a:ext>
            </a:extLst>
          </p:cNvPr>
          <p:cNvSpPr txBox="1"/>
          <p:nvPr/>
        </p:nvSpPr>
        <p:spPr>
          <a:xfrm>
            <a:off x="746231" y="789858"/>
            <a:ext cx="10394900" cy="1446550"/>
          </a:xfrm>
          <a:prstGeom prst="rect">
            <a:avLst/>
          </a:prstGeom>
          <a:noFill/>
        </p:spPr>
        <p:txBody>
          <a:bodyPr wrap="square">
            <a:spAutoFit/>
          </a:bodyPr>
          <a:lstStyle/>
          <a:p>
            <a:r>
              <a:rPr lang="it-IT" b="1" dirty="0">
                <a:solidFill>
                  <a:srgbClr val="283E6A"/>
                </a:solidFill>
                <a:latin typeface="Calibri" panose="020F0502020204030204" pitchFamily="34" charset="0"/>
                <a:cs typeface="Calibri" panose="020F0502020204030204" pitchFamily="34" charset="0"/>
              </a:rPr>
              <a:t>Build a plasma trap </a:t>
            </a:r>
            <a:r>
              <a:rPr lang="it-IT" b="1" dirty="0" err="1">
                <a:solidFill>
                  <a:srgbClr val="283E6A"/>
                </a:solidFill>
                <a:latin typeface="Calibri" panose="020F0502020204030204" pitchFamily="34" charset="0"/>
                <a:cs typeface="Calibri" panose="020F0502020204030204" pitchFamily="34" charset="0"/>
              </a:rPr>
              <a:t>where</a:t>
            </a:r>
            <a:r>
              <a:rPr lang="it-IT" b="1" dirty="0">
                <a:solidFill>
                  <a:srgbClr val="283E6A"/>
                </a:solidFill>
                <a:latin typeface="Calibri" panose="020F0502020204030204" pitchFamily="34" charset="0"/>
                <a:cs typeface="Calibri" panose="020F0502020204030204" pitchFamily="34" charset="0"/>
              </a:rPr>
              <a:t> </a:t>
            </a:r>
            <a:r>
              <a:rPr lang="it-IT" b="1" dirty="0" err="1">
                <a:solidFill>
                  <a:srgbClr val="283E6A"/>
                </a:solidFill>
                <a:latin typeface="Calibri" panose="020F0502020204030204" pitchFamily="34" charset="0"/>
                <a:cs typeface="Calibri" panose="020F0502020204030204" pitchFamily="34" charset="0"/>
              </a:rPr>
              <a:t>ion</a:t>
            </a:r>
            <a:r>
              <a:rPr lang="it-IT" b="1" dirty="0">
                <a:solidFill>
                  <a:srgbClr val="283E6A"/>
                </a:solidFill>
                <a:latin typeface="Calibri" panose="020F0502020204030204" pitchFamily="34" charset="0"/>
                <a:cs typeface="Calibri" panose="020F0502020204030204" pitchFamily="34" charset="0"/>
              </a:rPr>
              <a:t> </a:t>
            </a:r>
            <a:r>
              <a:rPr lang="it-IT" b="1" dirty="0" err="1">
                <a:solidFill>
                  <a:srgbClr val="283E6A"/>
                </a:solidFill>
                <a:latin typeface="Calibri" panose="020F0502020204030204" pitchFamily="34" charset="0"/>
                <a:cs typeface="Calibri" panose="020F0502020204030204" pitchFamily="34" charset="0"/>
              </a:rPr>
              <a:t>species</a:t>
            </a:r>
            <a:r>
              <a:rPr lang="it-IT" b="1" dirty="0">
                <a:solidFill>
                  <a:srgbClr val="283E6A"/>
                </a:solidFill>
                <a:latin typeface="Calibri" panose="020F0502020204030204" pitchFamily="34" charset="0"/>
                <a:cs typeface="Calibri" panose="020F0502020204030204" pitchFamily="34" charset="0"/>
              </a:rPr>
              <a:t> are </a:t>
            </a:r>
            <a:r>
              <a:rPr lang="it-IT" b="1" dirty="0" err="1">
                <a:solidFill>
                  <a:srgbClr val="283E6A"/>
                </a:solidFill>
                <a:latin typeface="Calibri" panose="020F0502020204030204" pitchFamily="34" charset="0"/>
                <a:cs typeface="Calibri" panose="020F0502020204030204" pitchFamily="34" charset="0"/>
              </a:rPr>
              <a:t>confined</a:t>
            </a:r>
            <a:r>
              <a:rPr lang="it-IT" b="1" dirty="0">
                <a:solidFill>
                  <a:srgbClr val="283E6A"/>
                </a:solidFill>
                <a:latin typeface="Calibri" panose="020F0502020204030204" pitchFamily="34" charset="0"/>
                <a:cs typeface="Calibri" panose="020F0502020204030204" pitchFamily="34" charset="0"/>
              </a:rPr>
              <a:t> in a </a:t>
            </a:r>
            <a:r>
              <a:rPr lang="it-IT" b="1" dirty="0" err="1">
                <a:solidFill>
                  <a:srgbClr val="283E6A"/>
                </a:solidFill>
                <a:latin typeface="Calibri" panose="020F0502020204030204" pitchFamily="34" charset="0"/>
                <a:cs typeface="Calibri" panose="020F0502020204030204" pitchFamily="34" charset="0"/>
              </a:rPr>
              <a:t>magnetic</a:t>
            </a:r>
            <a:r>
              <a:rPr lang="it-IT" b="1" dirty="0">
                <a:solidFill>
                  <a:srgbClr val="283E6A"/>
                </a:solidFill>
                <a:latin typeface="Calibri" panose="020F0502020204030204" pitchFamily="34" charset="0"/>
                <a:cs typeface="Calibri" panose="020F0502020204030204" pitchFamily="34" charset="0"/>
              </a:rPr>
              <a:t> field and a plasma </a:t>
            </a:r>
            <a:r>
              <a:rPr lang="it-IT" b="1" dirty="0" err="1">
                <a:solidFill>
                  <a:srgbClr val="283E6A"/>
                </a:solidFill>
                <a:latin typeface="Calibri" panose="020F0502020204030204" pitchFamily="34" charset="0"/>
                <a:cs typeface="Calibri" panose="020F0502020204030204" pitchFamily="34" charset="0"/>
              </a:rPr>
              <a:t>is</a:t>
            </a:r>
            <a:r>
              <a:rPr lang="it-IT" b="1" dirty="0">
                <a:solidFill>
                  <a:srgbClr val="283E6A"/>
                </a:solidFill>
                <a:latin typeface="Calibri" panose="020F0502020204030204" pitchFamily="34" charset="0"/>
                <a:cs typeface="Calibri" panose="020F0502020204030204" pitchFamily="34" charset="0"/>
              </a:rPr>
              <a:t> </a:t>
            </a:r>
            <a:r>
              <a:rPr lang="it-IT" b="1" dirty="0" err="1">
                <a:solidFill>
                  <a:srgbClr val="283E6A"/>
                </a:solidFill>
                <a:latin typeface="Calibri" panose="020F0502020204030204" pitchFamily="34" charset="0"/>
                <a:cs typeface="Calibri" panose="020F0502020204030204" pitchFamily="34" charset="0"/>
              </a:rPr>
              <a:t>created</a:t>
            </a:r>
            <a:r>
              <a:rPr lang="it-IT" b="1" dirty="0">
                <a:solidFill>
                  <a:srgbClr val="283E6A"/>
                </a:solidFill>
                <a:latin typeface="Calibri" panose="020F0502020204030204" pitchFamily="34" charset="0"/>
                <a:cs typeface="Calibri" panose="020F0502020204030204" pitchFamily="34" charset="0"/>
              </a:rPr>
              <a:t> with:</a:t>
            </a:r>
          </a:p>
          <a:p>
            <a:endParaRPr lang="it-IT" sz="600" b="1" dirty="0">
              <a:solidFill>
                <a:srgbClr val="283E6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Electron </a:t>
            </a:r>
            <a:r>
              <a:rPr lang="it-IT" sz="1600" dirty="0" err="1">
                <a:solidFill>
                  <a:srgbClr val="0070C0"/>
                </a:solidFill>
                <a:latin typeface="Calibri" panose="020F0502020204030204" pitchFamily="34" charset="0"/>
                <a:cs typeface="Calibri" panose="020F0502020204030204" pitchFamily="34" charset="0"/>
              </a:rPr>
              <a:t>Density</a:t>
            </a:r>
            <a:r>
              <a:rPr lang="it-IT" sz="1600" dirty="0">
                <a:solidFill>
                  <a:srgbClr val="0070C0"/>
                </a:solidFill>
                <a:latin typeface="Calibri" panose="020F0502020204030204" pitchFamily="34" charset="0"/>
                <a:cs typeface="Calibri" panose="020F0502020204030204" pitchFamily="34" charset="0"/>
              </a:rPr>
              <a:t>: 10</a:t>
            </a:r>
            <a:r>
              <a:rPr lang="it-IT" sz="1600" baseline="30000" dirty="0">
                <a:solidFill>
                  <a:srgbClr val="0070C0"/>
                </a:solidFill>
                <a:latin typeface="Calibri" panose="020F0502020204030204" pitchFamily="34" charset="0"/>
                <a:cs typeface="Calibri" panose="020F0502020204030204" pitchFamily="34" charset="0"/>
              </a:rPr>
              <a:t>12</a:t>
            </a:r>
            <a:r>
              <a:rPr lang="it-IT" sz="1600" dirty="0">
                <a:solidFill>
                  <a:srgbClr val="0070C0"/>
                </a:solidFill>
                <a:latin typeface="Calibri" panose="020F0502020204030204" pitchFamily="34" charset="0"/>
                <a:cs typeface="Calibri" panose="020F0502020204030204" pitchFamily="34" charset="0"/>
              </a:rPr>
              <a:t> – 10</a:t>
            </a:r>
            <a:r>
              <a:rPr lang="it-IT" sz="1600" baseline="30000" dirty="0">
                <a:solidFill>
                  <a:srgbClr val="0070C0"/>
                </a:solidFill>
                <a:latin typeface="Calibri" panose="020F0502020204030204" pitchFamily="34" charset="0"/>
                <a:cs typeface="Calibri" panose="020F0502020204030204" pitchFamily="34" charset="0"/>
              </a:rPr>
              <a:t>14</a:t>
            </a:r>
            <a:r>
              <a:rPr lang="it-IT" sz="1600" dirty="0">
                <a:solidFill>
                  <a:srgbClr val="0070C0"/>
                </a:solidFill>
                <a:latin typeface="Calibri" panose="020F0502020204030204" pitchFamily="34" charset="0"/>
                <a:cs typeface="Calibri" panose="020F0502020204030204" pitchFamily="34" charset="0"/>
              </a:rPr>
              <a:t> cm</a:t>
            </a:r>
            <a:r>
              <a:rPr lang="it-IT" sz="1600" baseline="30000" dirty="0">
                <a:solidFill>
                  <a:srgbClr val="0070C0"/>
                </a:solidFill>
                <a:latin typeface="Calibri" panose="020F0502020204030204" pitchFamily="34" charset="0"/>
                <a:cs typeface="Calibri" panose="020F0502020204030204" pitchFamily="34" charset="0"/>
              </a:rPr>
              <a:t>-3</a:t>
            </a:r>
          </a:p>
          <a:p>
            <a:pPr marL="285750" indent="-285750">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Electron Temperature: 0.01 – 100 </a:t>
            </a:r>
            <a:r>
              <a:rPr lang="it-IT" sz="1600" dirty="0" err="1">
                <a:solidFill>
                  <a:srgbClr val="0070C0"/>
                </a:solidFill>
                <a:latin typeface="Calibri" panose="020F0502020204030204" pitchFamily="34" charset="0"/>
                <a:cs typeface="Calibri" panose="020F0502020204030204" pitchFamily="34" charset="0"/>
              </a:rPr>
              <a:t>keV</a:t>
            </a:r>
            <a:endParaRPr lang="it-IT" sz="1600" dirty="0">
              <a:solidFill>
                <a:srgbClr val="0070C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Ion </a:t>
            </a:r>
            <a:r>
              <a:rPr lang="it-IT" sz="1600" dirty="0" err="1">
                <a:solidFill>
                  <a:srgbClr val="0070C0"/>
                </a:solidFill>
                <a:latin typeface="Calibri" panose="020F0502020204030204" pitchFamily="34" charset="0"/>
                <a:cs typeface="Calibri" panose="020F0502020204030204" pitchFamily="34" charset="0"/>
              </a:rPr>
              <a:t>Density</a:t>
            </a:r>
            <a:r>
              <a:rPr lang="it-IT" sz="1600" dirty="0">
                <a:solidFill>
                  <a:srgbClr val="0070C0"/>
                </a:solidFill>
                <a:latin typeface="Calibri" panose="020F0502020204030204" pitchFamily="34" charset="0"/>
                <a:cs typeface="Calibri" panose="020F0502020204030204" pitchFamily="34" charset="0"/>
              </a:rPr>
              <a:t>: 10</a:t>
            </a:r>
            <a:r>
              <a:rPr lang="it-IT" sz="1600" baseline="30000" dirty="0">
                <a:solidFill>
                  <a:srgbClr val="0070C0"/>
                </a:solidFill>
                <a:latin typeface="Calibri" panose="020F0502020204030204" pitchFamily="34" charset="0"/>
                <a:cs typeface="Calibri" panose="020F0502020204030204" pitchFamily="34" charset="0"/>
              </a:rPr>
              <a:t>11</a:t>
            </a:r>
            <a:r>
              <a:rPr lang="it-IT" sz="1600" dirty="0">
                <a:solidFill>
                  <a:srgbClr val="0070C0"/>
                </a:solidFill>
                <a:latin typeface="Calibri" panose="020F0502020204030204" pitchFamily="34" charset="0"/>
                <a:cs typeface="Calibri" panose="020F0502020204030204" pitchFamily="34" charset="0"/>
              </a:rPr>
              <a:t> cm</a:t>
            </a:r>
            <a:r>
              <a:rPr lang="it-IT" sz="1600" baseline="30000" dirty="0">
                <a:solidFill>
                  <a:srgbClr val="0070C0"/>
                </a:solidFill>
                <a:latin typeface="Calibri" panose="020F0502020204030204" pitchFamily="34" charset="0"/>
                <a:cs typeface="Calibri" panose="020F0502020204030204" pitchFamily="34" charset="0"/>
              </a:rPr>
              <a:t>-3</a:t>
            </a:r>
            <a:r>
              <a:rPr lang="it-IT" sz="1600" dirty="0">
                <a:solidFill>
                  <a:srgbClr val="0070C0"/>
                </a:solidFill>
                <a:latin typeface="Calibri" panose="020F0502020204030204" pitchFamily="34" charset="0"/>
                <a:cs typeface="Calibri" panose="020F0502020204030204" pitchFamily="34" charset="0"/>
              </a:rPr>
              <a:t> </a:t>
            </a:r>
            <a:r>
              <a:rPr lang="it-IT" sz="1600" dirty="0">
                <a:solidFill>
                  <a:srgbClr val="283E6A"/>
                </a:solidFill>
                <a:latin typeface="Calibri" panose="020F0502020204030204" pitchFamily="34" charset="0"/>
                <a:cs typeface="Calibri" panose="020F0502020204030204" pitchFamily="34" charset="0"/>
              </a:rPr>
              <a:t>(</a:t>
            </a:r>
            <a:r>
              <a:rPr lang="it-IT" sz="1600" dirty="0" err="1">
                <a:solidFill>
                  <a:srgbClr val="C00000"/>
                </a:solidFill>
                <a:latin typeface="Calibri" panose="020F0502020204030204" pitchFamily="34" charset="0"/>
                <a:cs typeface="Calibri" panose="020F0502020204030204" pitchFamily="34" charset="0"/>
              </a:rPr>
              <a:t>this</a:t>
            </a:r>
            <a:r>
              <a:rPr lang="it-IT" sz="1600" dirty="0">
                <a:solidFill>
                  <a:srgbClr val="C00000"/>
                </a:solidFill>
                <a:latin typeface="Calibri" panose="020F0502020204030204" pitchFamily="34" charset="0"/>
                <a:cs typeface="Calibri" panose="020F0502020204030204" pitchFamily="34" charset="0"/>
              </a:rPr>
              <a:t> </a:t>
            </a:r>
            <a:r>
              <a:rPr lang="it-IT" sz="1600" dirty="0" err="1">
                <a:solidFill>
                  <a:srgbClr val="C00000"/>
                </a:solidFill>
                <a:latin typeface="Calibri" panose="020F0502020204030204" pitchFamily="34" charset="0"/>
                <a:cs typeface="Calibri" panose="020F0502020204030204" pitchFamily="34" charset="0"/>
              </a:rPr>
              <a:t>density</a:t>
            </a:r>
            <a:r>
              <a:rPr lang="it-IT" sz="1600" dirty="0">
                <a:solidFill>
                  <a:srgbClr val="C00000"/>
                </a:solidFill>
                <a:latin typeface="Calibri" panose="020F0502020204030204" pitchFamily="34" charset="0"/>
                <a:cs typeface="Calibri" panose="020F0502020204030204" pitchFamily="34" charset="0"/>
              </a:rPr>
              <a:t> </a:t>
            </a:r>
            <a:r>
              <a:rPr lang="it-IT" sz="1600" dirty="0" err="1">
                <a:solidFill>
                  <a:srgbClr val="C00000"/>
                </a:solidFill>
                <a:latin typeface="Calibri" panose="020F0502020204030204" pitchFamily="34" charset="0"/>
                <a:cs typeface="Calibri" panose="020F0502020204030204" pitchFamily="34" charset="0"/>
              </a:rPr>
              <a:t>values</a:t>
            </a:r>
            <a:r>
              <a:rPr lang="it-IT" sz="1600" dirty="0">
                <a:solidFill>
                  <a:srgbClr val="C00000"/>
                </a:solidFill>
                <a:latin typeface="Calibri" panose="020F0502020204030204" pitchFamily="34" charset="0"/>
                <a:cs typeface="Calibri" panose="020F0502020204030204" pitchFamily="34" charset="0"/>
              </a:rPr>
              <a:t> </a:t>
            </a:r>
            <a:r>
              <a:rPr lang="it-IT" sz="1600" dirty="0" err="1">
                <a:solidFill>
                  <a:srgbClr val="C00000"/>
                </a:solidFill>
                <a:latin typeface="Calibri" panose="020F0502020204030204" pitchFamily="34" charset="0"/>
                <a:cs typeface="Calibri" panose="020F0502020204030204" pitchFamily="34" charset="0"/>
              </a:rPr>
              <a:t>relies</a:t>
            </a:r>
            <a:r>
              <a:rPr lang="it-IT" sz="1600" dirty="0">
                <a:solidFill>
                  <a:srgbClr val="C00000"/>
                </a:solidFill>
                <a:latin typeface="Calibri" panose="020F0502020204030204" pitchFamily="34" charset="0"/>
                <a:cs typeface="Calibri" panose="020F0502020204030204" pitchFamily="34" charset="0"/>
              </a:rPr>
              <a:t> on the </a:t>
            </a:r>
            <a:r>
              <a:rPr lang="it-IT" sz="1600" dirty="0" err="1">
                <a:solidFill>
                  <a:srgbClr val="C00000"/>
                </a:solidFill>
                <a:latin typeface="Calibri" panose="020F0502020204030204" pitchFamily="34" charset="0"/>
                <a:cs typeface="Calibri" panose="020F0502020204030204" pitchFamily="34" charset="0"/>
              </a:rPr>
              <a:t>radiactive</a:t>
            </a:r>
            <a:r>
              <a:rPr lang="it-IT" sz="1600" dirty="0">
                <a:solidFill>
                  <a:srgbClr val="C00000"/>
                </a:solidFill>
                <a:latin typeface="Calibri" panose="020F0502020204030204" pitchFamily="34" charset="0"/>
                <a:cs typeface="Calibri" panose="020F0502020204030204" pitchFamily="34" charset="0"/>
              </a:rPr>
              <a:t> isotope </a:t>
            </a:r>
            <a:r>
              <a:rPr lang="it-IT" sz="1600" dirty="0" err="1">
                <a:solidFill>
                  <a:srgbClr val="C00000"/>
                </a:solidFill>
                <a:latin typeface="Calibri" panose="020F0502020204030204" pitchFamily="34" charset="0"/>
                <a:cs typeface="Calibri" panose="020F0502020204030204" pitchFamily="34" charset="0"/>
              </a:rPr>
              <a:t>concentration</a:t>
            </a:r>
            <a:r>
              <a:rPr lang="it-IT" sz="1600" dirty="0">
                <a:solidFill>
                  <a:srgbClr val="C00000"/>
                </a:solidFill>
                <a:latin typeface="Calibri" panose="020F0502020204030204" pitchFamily="34" charset="0"/>
                <a:cs typeface="Calibri" panose="020F0502020204030204" pitchFamily="34" charset="0"/>
              </a:rPr>
              <a:t> in plasma</a:t>
            </a:r>
            <a:r>
              <a:rPr lang="it-IT" sz="1600" dirty="0">
                <a:solidFill>
                  <a:srgbClr val="283E6A"/>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sz="1600" dirty="0">
                <a:solidFill>
                  <a:srgbClr val="0070C0"/>
                </a:solidFill>
                <a:latin typeface="Calibri" panose="020F0502020204030204" pitchFamily="34" charset="0"/>
                <a:cs typeface="Calibri" panose="020F0502020204030204" pitchFamily="34" charset="0"/>
              </a:rPr>
              <a:t>Ion Temperature: ~ 1 eV</a:t>
            </a:r>
          </a:p>
        </p:txBody>
      </p:sp>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concept</a:t>
            </a:r>
          </a:p>
        </p:txBody>
      </p:sp>
      <p:sp>
        <p:nvSpPr>
          <p:cNvPr id="15" name="CasellaDiTesto 14">
            <a:extLst>
              <a:ext uri="{FF2B5EF4-FFF2-40B4-BE49-F238E27FC236}">
                <a16:creationId xmlns:a16="http://schemas.microsoft.com/office/drawing/2014/main" id="{174E5246-8339-4842-A30D-767D44C826EF}"/>
              </a:ext>
            </a:extLst>
          </p:cNvPr>
          <p:cNvSpPr txBox="1"/>
          <p:nvPr/>
        </p:nvSpPr>
        <p:spPr>
          <a:xfrm>
            <a:off x="8536549" y="1335235"/>
            <a:ext cx="5038600" cy="461665"/>
          </a:xfrm>
          <a:prstGeom prst="rect">
            <a:avLst/>
          </a:prstGeom>
          <a:noFill/>
        </p:spPr>
        <p:txBody>
          <a:bodyPr wrap="square" rtlCol="0">
            <a:spAutoFit/>
          </a:bodyPr>
          <a:lstStyle/>
          <a:p>
            <a:r>
              <a:rPr lang="en-US" sz="1200" i="1" dirty="0">
                <a:latin typeface="Calibri" panose="020F0502020204030204" pitchFamily="34" charset="0"/>
                <a:cs typeface="Calibri" panose="020F0502020204030204" pitchFamily="34" charset="0"/>
              </a:rPr>
              <a:t>D. Mascali et al., </a:t>
            </a:r>
            <a:r>
              <a:rPr lang="it-IT" sz="1200" i="1" dirty="0">
                <a:latin typeface="Calibri" panose="020F0502020204030204" pitchFamily="34" charset="0"/>
                <a:cs typeface="Calibri" panose="020F0502020204030204" pitchFamily="34" charset="0"/>
              </a:rPr>
              <a:t>EPJ web of conference</a:t>
            </a:r>
            <a:r>
              <a:rPr lang="en-US" sz="1200" i="1" dirty="0">
                <a:latin typeface="Calibri" panose="020F0502020204030204" pitchFamily="34" charset="0"/>
                <a:cs typeface="Calibri" panose="020F0502020204030204" pitchFamily="34" charset="0"/>
              </a:rPr>
              <a:t> 227, 2020, 01013</a:t>
            </a:r>
          </a:p>
          <a:p>
            <a:r>
              <a:rPr lang="it-IT" sz="1200" i="1" dirty="0">
                <a:latin typeface="Calibri" panose="020F0502020204030204" pitchFamily="34" charset="0"/>
                <a:cs typeface="Calibri" panose="020F0502020204030204" pitchFamily="34" charset="0"/>
              </a:rPr>
              <a:t>D. Mascali et al., EPJ-A , 53, 2017, 7</a:t>
            </a:r>
            <a:endParaRPr lang="en-US" sz="1200" i="1" dirty="0">
              <a:latin typeface="Calibri" panose="020F0502020204030204" pitchFamily="34" charset="0"/>
              <a:cs typeface="Calibri" panose="020F0502020204030204" pitchFamily="34" charset="0"/>
            </a:endParaRPr>
          </a:p>
        </p:txBody>
      </p:sp>
      <p:sp>
        <p:nvSpPr>
          <p:cNvPr id="16" name="CasellaDiTesto 15">
            <a:extLst>
              <a:ext uri="{FF2B5EF4-FFF2-40B4-BE49-F238E27FC236}">
                <a16:creationId xmlns:a16="http://schemas.microsoft.com/office/drawing/2014/main" id="{B7E7D457-E260-334D-93D8-ABD6E0F6FE7B}"/>
              </a:ext>
            </a:extLst>
          </p:cNvPr>
          <p:cNvSpPr txBox="1"/>
          <p:nvPr/>
        </p:nvSpPr>
        <p:spPr>
          <a:xfrm>
            <a:off x="746231" y="2200503"/>
            <a:ext cx="10678570" cy="369332"/>
          </a:xfrm>
          <a:prstGeom prst="rect">
            <a:avLst/>
          </a:prstGeom>
          <a:solidFill>
            <a:schemeClr val="accent2">
              <a:lumMod val="60000"/>
              <a:lumOff val="40000"/>
            </a:schemeClr>
          </a:solidFill>
        </p:spPr>
        <p:txBody>
          <a:bodyPr wrap="square" rtlCol="0">
            <a:spAutoFit/>
          </a:bodyPr>
          <a:lstStyle/>
          <a:p>
            <a:r>
              <a:rPr lang="it-IT" b="1" dirty="0">
                <a:solidFill>
                  <a:srgbClr val="0070C0"/>
                </a:solidFill>
                <a:latin typeface="Calibri" panose="020F0502020204030204" pitchFamily="34" charset="0"/>
                <a:cs typeface="Calibri" panose="020F0502020204030204" pitchFamily="34" charset="0"/>
              </a:rPr>
              <a:t>Gamma-rays </a:t>
            </a:r>
            <a:r>
              <a:rPr lang="it-IT" b="1" dirty="0" err="1">
                <a:solidFill>
                  <a:srgbClr val="0070C0"/>
                </a:solidFill>
                <a:latin typeface="Calibri" panose="020F0502020204030204" pitchFamily="34" charset="0"/>
                <a:cs typeface="Calibri" panose="020F0502020204030204" pitchFamily="34" charset="0"/>
              </a:rPr>
              <a:t>emitted</a:t>
            </a:r>
            <a:r>
              <a:rPr lang="it-IT" b="1" dirty="0">
                <a:solidFill>
                  <a:srgbClr val="0070C0"/>
                </a:solidFill>
                <a:latin typeface="Calibri" panose="020F0502020204030204" pitchFamily="34" charset="0"/>
                <a:cs typeface="Calibri" panose="020F0502020204030204" pitchFamily="34" charset="0"/>
              </a:rPr>
              <a:t> by the </a:t>
            </a:r>
            <a:r>
              <a:rPr lang="it-IT" b="1" dirty="0" err="1">
                <a:solidFill>
                  <a:srgbClr val="0070C0"/>
                </a:solidFill>
                <a:latin typeface="Calibri" panose="020F0502020204030204" pitchFamily="34" charset="0"/>
                <a:cs typeface="Calibri" panose="020F0502020204030204" pitchFamily="34" charset="0"/>
              </a:rPr>
              <a:t>daughter</a:t>
            </a:r>
            <a:r>
              <a:rPr lang="it-IT" b="1" dirty="0">
                <a:solidFill>
                  <a:srgbClr val="0070C0"/>
                </a:solidFill>
                <a:latin typeface="Calibri" panose="020F0502020204030204" pitchFamily="34" charset="0"/>
                <a:cs typeface="Calibri" panose="020F0502020204030204" pitchFamily="34" charset="0"/>
              </a:rPr>
              <a:t> nuclei after the beta </a:t>
            </a: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will</a:t>
            </a:r>
            <a:r>
              <a:rPr lang="it-IT" b="1" dirty="0">
                <a:solidFill>
                  <a:srgbClr val="0070C0"/>
                </a:solidFill>
                <a:latin typeface="Calibri" panose="020F0502020204030204" pitchFamily="34" charset="0"/>
                <a:cs typeface="Calibri" panose="020F0502020204030204" pitchFamily="34" charset="0"/>
              </a:rPr>
              <a:t> be </a:t>
            </a:r>
            <a:r>
              <a:rPr lang="it-IT" b="1" dirty="0" err="1">
                <a:solidFill>
                  <a:srgbClr val="0070C0"/>
                </a:solidFill>
                <a:latin typeface="Calibri" panose="020F0502020204030204" pitchFamily="34" charset="0"/>
                <a:cs typeface="Calibri" panose="020F0502020204030204" pitchFamily="34" charset="0"/>
              </a:rPr>
              <a:t>detected</a:t>
            </a:r>
            <a:r>
              <a:rPr lang="it-IT" b="1" dirty="0">
                <a:solidFill>
                  <a:srgbClr val="0070C0"/>
                </a:solidFill>
                <a:latin typeface="Calibri" panose="020F0502020204030204" pitchFamily="34" charset="0"/>
                <a:cs typeface="Calibri" panose="020F0502020204030204" pitchFamily="34" charset="0"/>
              </a:rPr>
              <a:t> by an array of HPGE </a:t>
            </a:r>
          </a:p>
        </p:txBody>
      </p:sp>
      <p:grpSp>
        <p:nvGrpSpPr>
          <p:cNvPr id="8" name="Gruppo 7">
            <a:extLst>
              <a:ext uri="{FF2B5EF4-FFF2-40B4-BE49-F238E27FC236}">
                <a16:creationId xmlns:a16="http://schemas.microsoft.com/office/drawing/2014/main" id="{DF76AB7E-1B1A-F703-EA8B-1348F420FA0E}"/>
              </a:ext>
            </a:extLst>
          </p:cNvPr>
          <p:cNvGrpSpPr/>
          <p:nvPr/>
        </p:nvGrpSpPr>
        <p:grpSpPr>
          <a:xfrm>
            <a:off x="3179885" y="2722126"/>
            <a:ext cx="7748008" cy="860118"/>
            <a:chOff x="3179885" y="2722126"/>
            <a:chExt cx="7748008" cy="860118"/>
          </a:xfrm>
        </p:grpSpPr>
        <p:pic>
          <p:nvPicPr>
            <p:cNvPr id="27" name="Immagine 26">
              <a:extLst>
                <a:ext uri="{FF2B5EF4-FFF2-40B4-BE49-F238E27FC236}">
                  <a16:creationId xmlns:a16="http://schemas.microsoft.com/office/drawing/2014/main" id="{2662CD3C-5F2D-C243-A340-65A5B9A4291E}"/>
                </a:ext>
              </a:extLst>
            </p:cNvPr>
            <p:cNvPicPr>
              <a:picLocks noChangeAspect="1"/>
            </p:cNvPicPr>
            <p:nvPr/>
          </p:nvPicPr>
          <p:blipFill>
            <a:blip r:embed="rId4"/>
            <a:stretch>
              <a:fillRect/>
            </a:stretch>
          </p:blipFill>
          <p:spPr>
            <a:xfrm>
              <a:off x="8051447" y="2787338"/>
              <a:ext cx="2876446" cy="701296"/>
            </a:xfrm>
            <a:prstGeom prst="rect">
              <a:avLst/>
            </a:prstGeom>
            <a:ln w="28575">
              <a:solidFill>
                <a:srgbClr val="C00000"/>
              </a:solidFill>
            </a:ln>
          </p:spPr>
        </p:pic>
        <p:grpSp>
          <p:nvGrpSpPr>
            <p:cNvPr id="4" name="Gruppo 3">
              <a:extLst>
                <a:ext uri="{FF2B5EF4-FFF2-40B4-BE49-F238E27FC236}">
                  <a16:creationId xmlns:a16="http://schemas.microsoft.com/office/drawing/2014/main" id="{0EE00209-D972-6FCE-113C-6AF5A66FC9CF}"/>
                </a:ext>
              </a:extLst>
            </p:cNvPr>
            <p:cNvGrpSpPr/>
            <p:nvPr/>
          </p:nvGrpSpPr>
          <p:grpSpPr>
            <a:xfrm>
              <a:off x="3179885" y="2722126"/>
              <a:ext cx="4487189" cy="860118"/>
              <a:chOff x="3179885" y="2722126"/>
              <a:chExt cx="4487189" cy="860118"/>
            </a:xfrm>
          </p:grpSpPr>
          <p:sp>
            <p:nvSpPr>
              <p:cNvPr id="25" name="Freccia destra 20">
                <a:extLst>
                  <a:ext uri="{FF2B5EF4-FFF2-40B4-BE49-F238E27FC236}">
                    <a16:creationId xmlns:a16="http://schemas.microsoft.com/office/drawing/2014/main" id="{024E3986-31E7-F44E-AF64-52C4F4AA64A7}"/>
                  </a:ext>
                </a:extLst>
              </p:cNvPr>
              <p:cNvSpPr/>
              <p:nvPr/>
            </p:nvSpPr>
            <p:spPr>
              <a:xfrm>
                <a:off x="3179885" y="3005663"/>
                <a:ext cx="529487" cy="221636"/>
              </a:xfrm>
              <a:prstGeom prst="rightArrow">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6" name="Immagine 25">
                <a:extLst>
                  <a:ext uri="{FF2B5EF4-FFF2-40B4-BE49-F238E27FC236}">
                    <a16:creationId xmlns:a16="http://schemas.microsoft.com/office/drawing/2014/main" id="{96399202-38E1-7B40-A0DE-549159D95950}"/>
                  </a:ext>
                </a:extLst>
              </p:cNvPr>
              <p:cNvPicPr>
                <a:picLocks noChangeAspect="1"/>
              </p:cNvPicPr>
              <p:nvPr/>
            </p:nvPicPr>
            <p:blipFill>
              <a:blip r:embed="rId5"/>
              <a:stretch>
                <a:fillRect/>
              </a:stretch>
            </p:blipFill>
            <p:spPr>
              <a:xfrm>
                <a:off x="4098251" y="2722126"/>
                <a:ext cx="2803408" cy="860118"/>
              </a:xfrm>
              <a:prstGeom prst="rect">
                <a:avLst/>
              </a:prstGeom>
            </p:spPr>
          </p:pic>
          <p:sp>
            <p:nvSpPr>
              <p:cNvPr id="28" name="Freccia destra 20">
                <a:extLst>
                  <a:ext uri="{FF2B5EF4-FFF2-40B4-BE49-F238E27FC236}">
                    <a16:creationId xmlns:a16="http://schemas.microsoft.com/office/drawing/2014/main" id="{75D97653-3234-3B4A-A236-8ACFF50BFD65}"/>
                  </a:ext>
                </a:extLst>
              </p:cNvPr>
              <p:cNvSpPr/>
              <p:nvPr/>
            </p:nvSpPr>
            <p:spPr>
              <a:xfrm>
                <a:off x="7137587" y="2990413"/>
                <a:ext cx="529487" cy="236886"/>
              </a:xfrm>
              <a:prstGeom prst="rightArrow">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grpSp>
        <p:nvGrpSpPr>
          <p:cNvPr id="11" name="Gruppo 10">
            <a:extLst>
              <a:ext uri="{FF2B5EF4-FFF2-40B4-BE49-F238E27FC236}">
                <a16:creationId xmlns:a16="http://schemas.microsoft.com/office/drawing/2014/main" id="{51A8E1FD-9F61-5EA5-05E1-C43E06772D7D}"/>
              </a:ext>
            </a:extLst>
          </p:cNvPr>
          <p:cNvGrpSpPr/>
          <p:nvPr/>
        </p:nvGrpSpPr>
        <p:grpSpPr>
          <a:xfrm>
            <a:off x="3626032" y="4463509"/>
            <a:ext cx="2308042" cy="2057544"/>
            <a:chOff x="3626032" y="4463509"/>
            <a:chExt cx="2308042" cy="2057544"/>
          </a:xfrm>
        </p:grpSpPr>
        <p:sp>
          <p:nvSpPr>
            <p:cNvPr id="29" name="CasellaDiTesto 28">
              <a:extLst>
                <a:ext uri="{FF2B5EF4-FFF2-40B4-BE49-F238E27FC236}">
                  <a16:creationId xmlns:a16="http://schemas.microsoft.com/office/drawing/2014/main" id="{2A4A1BC3-AB8F-8447-94A1-74B9756D64FC}"/>
                </a:ext>
              </a:extLst>
            </p:cNvPr>
            <p:cNvSpPr txBox="1"/>
            <p:nvPr/>
          </p:nvSpPr>
          <p:spPr>
            <a:xfrm>
              <a:off x="5125569" y="6314100"/>
              <a:ext cx="709526" cy="206953"/>
            </a:xfrm>
            <a:prstGeom prst="rect">
              <a:avLst/>
            </a:prstGeom>
            <a:noFill/>
          </p:spPr>
          <p:txBody>
            <a:bodyPr wrap="square" rtlCol="0">
              <a:spAutoFit/>
            </a:bodyPr>
            <a:lstStyle/>
            <a:p>
              <a:r>
                <a:rPr lang="en-AU" sz="1400" i="1" dirty="0"/>
                <a:t>t</a:t>
              </a:r>
            </a:p>
          </p:txBody>
        </p:sp>
        <p:grpSp>
          <p:nvGrpSpPr>
            <p:cNvPr id="30" name="Gruppo 29">
              <a:extLst>
                <a:ext uri="{FF2B5EF4-FFF2-40B4-BE49-F238E27FC236}">
                  <a16:creationId xmlns:a16="http://schemas.microsoft.com/office/drawing/2014/main" id="{55C464C6-2FBF-1C46-BF19-9AF637F7F57A}"/>
                </a:ext>
              </a:extLst>
            </p:cNvPr>
            <p:cNvGrpSpPr/>
            <p:nvPr/>
          </p:nvGrpSpPr>
          <p:grpSpPr>
            <a:xfrm>
              <a:off x="3626032" y="4463509"/>
              <a:ext cx="2308042" cy="1952588"/>
              <a:chOff x="-151037" y="2808036"/>
              <a:chExt cx="3978188" cy="2177889"/>
            </a:xfrm>
          </p:grpSpPr>
          <p:cxnSp>
            <p:nvCxnSpPr>
              <p:cNvPr id="31" name="Connettore 2 30">
                <a:extLst>
                  <a:ext uri="{FF2B5EF4-FFF2-40B4-BE49-F238E27FC236}">
                    <a16:creationId xmlns:a16="http://schemas.microsoft.com/office/drawing/2014/main" id="{039CB3EF-21CE-884B-995A-907C2F44979D}"/>
                  </a:ext>
                </a:extLst>
              </p:cNvPr>
              <p:cNvCxnSpPr/>
              <p:nvPr/>
            </p:nvCxnSpPr>
            <p:spPr>
              <a:xfrm flipV="1">
                <a:off x="427105" y="2889954"/>
                <a:ext cx="0" cy="2095971"/>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Connettore 2 31">
                <a:extLst>
                  <a:ext uri="{FF2B5EF4-FFF2-40B4-BE49-F238E27FC236}">
                    <a16:creationId xmlns:a16="http://schemas.microsoft.com/office/drawing/2014/main" id="{8325DDA8-F07B-2F44-BEDF-B560B8C2B34E}"/>
                  </a:ext>
                </a:extLst>
              </p:cNvPr>
              <p:cNvCxnSpPr/>
              <p:nvPr/>
            </p:nvCxnSpPr>
            <p:spPr>
              <a:xfrm>
                <a:off x="272815" y="4846698"/>
                <a:ext cx="2906889" cy="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id="{2C61595B-1AB6-1245-B80C-CA2CB783D1F5}"/>
                  </a:ext>
                </a:extLst>
              </p:cNvPr>
              <p:cNvCxnSpPr/>
              <p:nvPr/>
            </p:nvCxnSpPr>
            <p:spPr>
              <a:xfrm flipV="1">
                <a:off x="427105" y="3998148"/>
                <a:ext cx="2677339" cy="848550"/>
              </a:xfrm>
              <a:prstGeom prst="straightConnector1">
                <a:avLst/>
              </a:prstGeom>
              <a:ln w="6350" cmpd="sng">
                <a:solidFill>
                  <a:srgbClr val="FF0000"/>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F2185505-362D-C94A-B914-260A22728609}"/>
                  </a:ext>
                </a:extLst>
              </p:cNvPr>
              <p:cNvCxnSpPr/>
              <p:nvPr/>
            </p:nvCxnSpPr>
            <p:spPr>
              <a:xfrm flipV="1">
                <a:off x="427105" y="3160889"/>
                <a:ext cx="2028228" cy="1685808"/>
              </a:xfrm>
              <a:prstGeom prst="straightConnector1">
                <a:avLst/>
              </a:prstGeom>
              <a:ln w="6350" cmpd="sng">
                <a:solidFill>
                  <a:srgbClr val="0000FF"/>
                </a:solidFill>
                <a:prstDash val="lg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BC2B1B97-88FE-724A-B475-6D6986F70A0A}"/>
                  </a:ext>
                </a:extLst>
              </p:cNvPr>
              <p:cNvSpPr txBox="1"/>
              <p:nvPr/>
            </p:nvSpPr>
            <p:spPr>
              <a:xfrm>
                <a:off x="-151037" y="2808036"/>
                <a:ext cx="1222953" cy="230834"/>
              </a:xfrm>
              <a:prstGeom prst="rect">
                <a:avLst/>
              </a:prstGeom>
              <a:noFill/>
            </p:spPr>
            <p:txBody>
              <a:bodyPr wrap="square" rtlCol="0">
                <a:spAutoFit/>
              </a:bodyPr>
              <a:lstStyle/>
              <a:p>
                <a:r>
                  <a:rPr lang="en-AU" sz="1400" i="1" dirty="0"/>
                  <a:t>N</a:t>
                </a:r>
              </a:p>
            </p:txBody>
          </p:sp>
          <p:graphicFrame>
            <p:nvGraphicFramePr>
              <p:cNvPr id="36" name="Oggetto 35">
                <a:extLst>
                  <a:ext uri="{FF2B5EF4-FFF2-40B4-BE49-F238E27FC236}">
                    <a16:creationId xmlns:a16="http://schemas.microsoft.com/office/drawing/2014/main" id="{5F91A912-DFEA-584A-9773-E385D5BB7320}"/>
                  </a:ext>
                </a:extLst>
              </p:cNvPr>
              <p:cNvGraphicFramePr>
                <a:graphicFrameLocks noChangeAspect="1"/>
              </p:cNvGraphicFramePr>
              <p:nvPr>
                <p:extLst>
                  <p:ext uri="{D42A27DB-BD31-4B8C-83A1-F6EECF244321}">
                    <p14:modId xmlns:p14="http://schemas.microsoft.com/office/powerpoint/2010/main" val="3382415743"/>
                  </p:ext>
                </p:extLst>
              </p:nvPr>
            </p:nvGraphicFramePr>
            <p:xfrm>
              <a:off x="2823008" y="3105476"/>
              <a:ext cx="1004143" cy="259657"/>
            </p:xfrm>
            <a:graphic>
              <a:graphicData uri="http://schemas.openxmlformats.org/presentationml/2006/ole">
                <mc:AlternateContent xmlns:mc="http://schemas.openxmlformats.org/markup-compatibility/2006">
                  <mc:Choice xmlns:v="urn:schemas-microsoft-com:vml" Requires="v">
                    <p:oleObj spid="_x0000_s3106" name="Equation" r:id="rId6" imgW="787400" imgH="203200" progId="Equation.3">
                      <p:embed/>
                    </p:oleObj>
                  </mc:Choice>
                  <mc:Fallback>
                    <p:oleObj name="Equation" r:id="rId6" imgW="787400" imgH="203200" progId="Equation.3">
                      <p:embed/>
                      <p:pic>
                        <p:nvPicPr>
                          <p:cNvPr id="36" name="Oggetto 35">
                            <a:extLst>
                              <a:ext uri="{FF2B5EF4-FFF2-40B4-BE49-F238E27FC236}">
                                <a16:creationId xmlns:a16="http://schemas.microsoft.com/office/drawing/2014/main" id="{22C377F4-6CB9-4EA1-86EC-33A76C89489F}"/>
                              </a:ext>
                            </a:extLst>
                          </p:cNvPr>
                          <p:cNvPicPr/>
                          <p:nvPr/>
                        </p:nvPicPr>
                        <p:blipFill>
                          <a:blip r:embed="rId7"/>
                          <a:stretch>
                            <a:fillRect/>
                          </a:stretch>
                        </p:blipFill>
                        <p:spPr>
                          <a:xfrm>
                            <a:off x="2823008" y="3105476"/>
                            <a:ext cx="1004143" cy="259657"/>
                          </a:xfrm>
                          <a:prstGeom prst="rect">
                            <a:avLst/>
                          </a:prstGeom>
                          <a:solidFill>
                            <a:srgbClr val="CCFFCC"/>
                          </a:solidFill>
                        </p:spPr>
                      </p:pic>
                    </p:oleObj>
                  </mc:Fallback>
                </mc:AlternateContent>
              </a:graphicData>
            </a:graphic>
          </p:graphicFrame>
          <p:graphicFrame>
            <p:nvGraphicFramePr>
              <p:cNvPr id="37" name="Oggetto 36">
                <a:extLst>
                  <a:ext uri="{FF2B5EF4-FFF2-40B4-BE49-F238E27FC236}">
                    <a16:creationId xmlns:a16="http://schemas.microsoft.com/office/drawing/2014/main" id="{370EDE45-3232-EE40-82A8-229EF9C93702}"/>
                  </a:ext>
                </a:extLst>
              </p:cNvPr>
              <p:cNvGraphicFramePr>
                <a:graphicFrameLocks noChangeAspect="1"/>
              </p:cNvGraphicFramePr>
              <p:nvPr/>
            </p:nvGraphicFramePr>
            <p:xfrm>
              <a:off x="2455333" y="4218633"/>
              <a:ext cx="924386" cy="259292"/>
            </p:xfrm>
            <a:graphic>
              <a:graphicData uri="http://schemas.openxmlformats.org/presentationml/2006/ole">
                <mc:AlternateContent xmlns:mc="http://schemas.openxmlformats.org/markup-compatibility/2006">
                  <mc:Choice xmlns:v="urn:schemas-microsoft-com:vml" Requires="v">
                    <p:oleObj spid="_x0000_s3107" name="Equation" r:id="rId8" imgW="863600" imgH="241300" progId="Equation.3">
                      <p:embed/>
                    </p:oleObj>
                  </mc:Choice>
                  <mc:Fallback>
                    <p:oleObj name="Equation" r:id="rId8" imgW="863600" imgH="241300" progId="Equation.3">
                      <p:embed/>
                      <p:pic>
                        <p:nvPicPr>
                          <p:cNvPr id="37" name="Oggetto 36">
                            <a:extLst>
                              <a:ext uri="{FF2B5EF4-FFF2-40B4-BE49-F238E27FC236}">
                                <a16:creationId xmlns:a16="http://schemas.microsoft.com/office/drawing/2014/main" id="{0798B464-3035-4AB9-A71F-E6BDB4173F33}"/>
                              </a:ext>
                            </a:extLst>
                          </p:cNvPr>
                          <p:cNvPicPr/>
                          <p:nvPr/>
                        </p:nvPicPr>
                        <p:blipFill>
                          <a:blip r:embed="rId9"/>
                          <a:stretch>
                            <a:fillRect/>
                          </a:stretch>
                        </p:blipFill>
                        <p:spPr>
                          <a:xfrm>
                            <a:off x="2455333" y="4218633"/>
                            <a:ext cx="924386" cy="259292"/>
                          </a:xfrm>
                          <a:prstGeom prst="rect">
                            <a:avLst/>
                          </a:prstGeom>
                          <a:noFill/>
                        </p:spPr>
                      </p:pic>
                    </p:oleObj>
                  </mc:Fallback>
                </mc:AlternateContent>
              </a:graphicData>
            </a:graphic>
          </p:graphicFrame>
          <p:graphicFrame>
            <p:nvGraphicFramePr>
              <p:cNvPr id="38" name="Oggetto 37">
                <a:extLst>
                  <a:ext uri="{FF2B5EF4-FFF2-40B4-BE49-F238E27FC236}">
                    <a16:creationId xmlns:a16="http://schemas.microsoft.com/office/drawing/2014/main" id="{20E3751E-C2CC-A842-973F-8A6382C22A77}"/>
                  </a:ext>
                </a:extLst>
              </p:cNvPr>
              <p:cNvGraphicFramePr>
                <a:graphicFrameLocks noChangeAspect="1"/>
              </p:cNvGraphicFramePr>
              <p:nvPr>
                <p:extLst>
                  <p:ext uri="{D42A27DB-BD31-4B8C-83A1-F6EECF244321}">
                    <p14:modId xmlns:p14="http://schemas.microsoft.com/office/powerpoint/2010/main" val="2348273642"/>
                  </p:ext>
                </p:extLst>
              </p:nvPr>
            </p:nvGraphicFramePr>
            <p:xfrm>
              <a:off x="971019" y="3277588"/>
              <a:ext cx="966787" cy="258764"/>
            </p:xfrm>
            <a:graphic>
              <a:graphicData uri="http://schemas.openxmlformats.org/presentationml/2006/ole">
                <mc:AlternateContent xmlns:mc="http://schemas.openxmlformats.org/markup-compatibility/2006">
                  <mc:Choice xmlns:v="urn:schemas-microsoft-com:vml" Requires="v">
                    <p:oleObj spid="_x0000_s3108" name="Equation" r:id="rId10" imgW="901700" imgH="241300" progId="Equation.3">
                      <p:embed/>
                    </p:oleObj>
                  </mc:Choice>
                  <mc:Fallback>
                    <p:oleObj name="Equation" r:id="rId10" imgW="901700" imgH="241300" progId="Equation.3">
                      <p:embed/>
                      <p:pic>
                        <p:nvPicPr>
                          <p:cNvPr id="38" name="Oggetto 37">
                            <a:extLst>
                              <a:ext uri="{FF2B5EF4-FFF2-40B4-BE49-F238E27FC236}">
                                <a16:creationId xmlns:a16="http://schemas.microsoft.com/office/drawing/2014/main" id="{A8EE7DF6-B99D-41F8-A704-9725B67862A5}"/>
                              </a:ext>
                            </a:extLst>
                          </p:cNvPr>
                          <p:cNvPicPr/>
                          <p:nvPr/>
                        </p:nvPicPr>
                        <p:blipFill>
                          <a:blip r:embed="rId11"/>
                          <a:stretch>
                            <a:fillRect/>
                          </a:stretch>
                        </p:blipFill>
                        <p:spPr>
                          <a:xfrm>
                            <a:off x="971019" y="3277588"/>
                            <a:ext cx="966787" cy="258764"/>
                          </a:xfrm>
                          <a:prstGeom prst="rect">
                            <a:avLst/>
                          </a:prstGeom>
                          <a:noFill/>
                        </p:spPr>
                      </p:pic>
                    </p:oleObj>
                  </mc:Fallback>
                </mc:AlternateContent>
              </a:graphicData>
            </a:graphic>
          </p:graphicFrame>
        </p:grpSp>
      </p:grpSp>
      <p:grpSp>
        <p:nvGrpSpPr>
          <p:cNvPr id="39" name="Gruppo 38">
            <a:extLst>
              <a:ext uri="{FF2B5EF4-FFF2-40B4-BE49-F238E27FC236}">
                <a16:creationId xmlns:a16="http://schemas.microsoft.com/office/drawing/2014/main" id="{10CF73F7-9F22-9642-9D70-79B4104C97FF}"/>
              </a:ext>
            </a:extLst>
          </p:cNvPr>
          <p:cNvGrpSpPr/>
          <p:nvPr/>
        </p:nvGrpSpPr>
        <p:grpSpPr>
          <a:xfrm>
            <a:off x="9529189" y="4410147"/>
            <a:ext cx="2619830" cy="2101091"/>
            <a:chOff x="5416304" y="1668725"/>
            <a:chExt cx="4339172" cy="3539608"/>
          </a:xfrm>
        </p:grpSpPr>
        <p:sp>
          <p:nvSpPr>
            <p:cNvPr id="40" name="CasellaDiTesto 39">
              <a:extLst>
                <a:ext uri="{FF2B5EF4-FFF2-40B4-BE49-F238E27FC236}">
                  <a16:creationId xmlns:a16="http://schemas.microsoft.com/office/drawing/2014/main" id="{728B7807-9EE8-3E43-BB5A-481E408FE218}"/>
                </a:ext>
              </a:extLst>
            </p:cNvPr>
            <p:cNvSpPr txBox="1"/>
            <p:nvPr/>
          </p:nvSpPr>
          <p:spPr>
            <a:xfrm>
              <a:off x="8532524" y="4672504"/>
              <a:ext cx="1222952" cy="535829"/>
            </a:xfrm>
            <a:prstGeom prst="rect">
              <a:avLst/>
            </a:prstGeom>
            <a:noFill/>
          </p:spPr>
          <p:txBody>
            <a:bodyPr wrap="square" rtlCol="0">
              <a:spAutoFit/>
            </a:bodyPr>
            <a:lstStyle/>
            <a:p>
              <a:r>
                <a:rPr lang="en-AU" i="1" dirty="0"/>
                <a:t>&lt;q&gt;</a:t>
              </a:r>
            </a:p>
          </p:txBody>
        </p:sp>
        <p:grpSp>
          <p:nvGrpSpPr>
            <p:cNvPr id="41" name="Gruppo 40">
              <a:extLst>
                <a:ext uri="{FF2B5EF4-FFF2-40B4-BE49-F238E27FC236}">
                  <a16:creationId xmlns:a16="http://schemas.microsoft.com/office/drawing/2014/main" id="{927271E6-4FB9-C64B-AE7F-F11BB0941FA3}"/>
                </a:ext>
              </a:extLst>
            </p:cNvPr>
            <p:cNvGrpSpPr/>
            <p:nvPr/>
          </p:nvGrpSpPr>
          <p:grpSpPr>
            <a:xfrm>
              <a:off x="5416304" y="1668725"/>
              <a:ext cx="3506451" cy="3034990"/>
              <a:chOff x="5416304" y="1668725"/>
              <a:chExt cx="3506451" cy="3034990"/>
            </a:xfrm>
          </p:grpSpPr>
          <p:cxnSp>
            <p:nvCxnSpPr>
              <p:cNvPr id="42" name="Connettore 2 41">
                <a:extLst>
                  <a:ext uri="{FF2B5EF4-FFF2-40B4-BE49-F238E27FC236}">
                    <a16:creationId xmlns:a16="http://schemas.microsoft.com/office/drawing/2014/main" id="{24C7ABDC-BEF1-B741-BC47-B3345C613E49}"/>
                  </a:ext>
                </a:extLst>
              </p:cNvPr>
              <p:cNvCxnSpPr/>
              <p:nvPr/>
            </p:nvCxnSpPr>
            <p:spPr>
              <a:xfrm flipV="1">
                <a:off x="6534527" y="1668725"/>
                <a:ext cx="0" cy="3021661"/>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CasellaDiTesto 42">
                <a:extLst>
                  <a:ext uri="{FF2B5EF4-FFF2-40B4-BE49-F238E27FC236}">
                    <a16:creationId xmlns:a16="http://schemas.microsoft.com/office/drawing/2014/main" id="{DAE1CCA1-EE0A-AE46-B8AE-85B631893328}"/>
                  </a:ext>
                </a:extLst>
              </p:cNvPr>
              <p:cNvSpPr txBox="1"/>
              <p:nvPr/>
            </p:nvSpPr>
            <p:spPr>
              <a:xfrm>
                <a:off x="5416304" y="1919336"/>
                <a:ext cx="1481971" cy="535829"/>
              </a:xfrm>
              <a:prstGeom prst="rect">
                <a:avLst/>
              </a:prstGeom>
              <a:noFill/>
            </p:spPr>
            <p:txBody>
              <a:bodyPr wrap="square" rtlCol="0">
                <a:spAutoFit/>
              </a:bodyPr>
              <a:lstStyle/>
              <a:p>
                <a:r>
                  <a:rPr lang="en-AU" i="1" dirty="0">
                    <a:latin typeface="Symbol" charset="2"/>
                    <a:cs typeface="Symbol" charset="2"/>
                  </a:rPr>
                  <a:t>t=1/l</a:t>
                </a:r>
              </a:p>
            </p:txBody>
          </p:sp>
          <p:cxnSp>
            <p:nvCxnSpPr>
              <p:cNvPr id="44" name="Connettore 2 43">
                <a:extLst>
                  <a:ext uri="{FF2B5EF4-FFF2-40B4-BE49-F238E27FC236}">
                    <a16:creationId xmlns:a16="http://schemas.microsoft.com/office/drawing/2014/main" id="{C0C4F121-781F-B74D-9EDF-2422063A87FA}"/>
                  </a:ext>
                </a:extLst>
              </p:cNvPr>
              <p:cNvCxnSpPr/>
              <p:nvPr/>
            </p:nvCxnSpPr>
            <p:spPr>
              <a:xfrm>
                <a:off x="6519333" y="4687167"/>
                <a:ext cx="2403422" cy="16548"/>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Ovale 44">
                <a:extLst>
                  <a:ext uri="{FF2B5EF4-FFF2-40B4-BE49-F238E27FC236}">
                    <a16:creationId xmlns:a16="http://schemas.microsoft.com/office/drawing/2014/main" id="{9DCBE1D6-B91D-D449-A80A-640EB171E92B}"/>
                  </a:ext>
                </a:extLst>
              </p:cNvPr>
              <p:cNvSpPr>
                <a:spLocks noChangeAspect="1"/>
              </p:cNvSpPr>
              <p:nvPr/>
            </p:nvSpPr>
            <p:spPr>
              <a:xfrm>
                <a:off x="7181614" y="2452047"/>
                <a:ext cx="108000" cy="10164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46" name="Connettore 2 45">
                <a:extLst>
                  <a:ext uri="{FF2B5EF4-FFF2-40B4-BE49-F238E27FC236}">
                    <a16:creationId xmlns:a16="http://schemas.microsoft.com/office/drawing/2014/main" id="{8A477426-85F0-294C-8B0B-9B1F260B21FF}"/>
                  </a:ext>
                </a:extLst>
              </p:cNvPr>
              <p:cNvCxnSpPr/>
              <p:nvPr/>
            </p:nvCxnSpPr>
            <p:spPr>
              <a:xfrm flipH="1">
                <a:off x="6908800" y="2504577"/>
                <a:ext cx="705556"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nettore 2 46">
                <a:extLst>
                  <a:ext uri="{FF2B5EF4-FFF2-40B4-BE49-F238E27FC236}">
                    <a16:creationId xmlns:a16="http://schemas.microsoft.com/office/drawing/2014/main" id="{34386895-300D-A44E-9D75-52386359686C}"/>
                  </a:ext>
                </a:extLst>
              </p:cNvPr>
              <p:cNvCxnSpPr/>
              <p:nvPr/>
            </p:nvCxnSpPr>
            <p:spPr>
              <a:xfrm flipV="1">
                <a:off x="7238813" y="2210698"/>
                <a:ext cx="0" cy="629552"/>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8" name="Ovale 47">
                <a:extLst>
                  <a:ext uri="{FF2B5EF4-FFF2-40B4-BE49-F238E27FC236}">
                    <a16:creationId xmlns:a16="http://schemas.microsoft.com/office/drawing/2014/main" id="{371DB232-DD44-8A46-9379-163048B1121A}"/>
                  </a:ext>
                </a:extLst>
              </p:cNvPr>
              <p:cNvSpPr>
                <a:spLocks noChangeAspect="1"/>
              </p:cNvSpPr>
              <p:nvPr/>
            </p:nvSpPr>
            <p:spPr>
              <a:xfrm>
                <a:off x="7522154" y="2839622"/>
                <a:ext cx="108000" cy="10164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49" name="Connettore 2 48">
                <a:extLst>
                  <a:ext uri="{FF2B5EF4-FFF2-40B4-BE49-F238E27FC236}">
                    <a16:creationId xmlns:a16="http://schemas.microsoft.com/office/drawing/2014/main" id="{86E62607-77F1-144F-8F32-7C155260A6DF}"/>
                  </a:ext>
                </a:extLst>
              </p:cNvPr>
              <p:cNvCxnSpPr/>
              <p:nvPr/>
            </p:nvCxnSpPr>
            <p:spPr>
              <a:xfrm flipH="1">
                <a:off x="7249339" y="2892153"/>
                <a:ext cx="705556"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0" name="Connettore 2 49">
                <a:extLst>
                  <a:ext uri="{FF2B5EF4-FFF2-40B4-BE49-F238E27FC236}">
                    <a16:creationId xmlns:a16="http://schemas.microsoft.com/office/drawing/2014/main" id="{890B246E-DDA9-6C4C-B9C0-F1ACA3715044}"/>
                  </a:ext>
                </a:extLst>
              </p:cNvPr>
              <p:cNvCxnSpPr/>
              <p:nvPr/>
            </p:nvCxnSpPr>
            <p:spPr>
              <a:xfrm flipV="1">
                <a:off x="7579353" y="2598273"/>
                <a:ext cx="0" cy="629551"/>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1" name="Ovale 50">
                <a:extLst>
                  <a:ext uri="{FF2B5EF4-FFF2-40B4-BE49-F238E27FC236}">
                    <a16:creationId xmlns:a16="http://schemas.microsoft.com/office/drawing/2014/main" id="{B3ACBA09-F503-8B4C-8001-A447F1B21505}"/>
                  </a:ext>
                </a:extLst>
              </p:cNvPr>
              <p:cNvSpPr>
                <a:spLocks noChangeAspect="1"/>
              </p:cNvSpPr>
              <p:nvPr/>
            </p:nvSpPr>
            <p:spPr>
              <a:xfrm>
                <a:off x="8143051" y="3358355"/>
                <a:ext cx="108000" cy="10164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52" name="Connettore 2 51">
                <a:extLst>
                  <a:ext uri="{FF2B5EF4-FFF2-40B4-BE49-F238E27FC236}">
                    <a16:creationId xmlns:a16="http://schemas.microsoft.com/office/drawing/2014/main" id="{F96C7473-8FE6-7642-9D7D-A2F356ED9FF6}"/>
                  </a:ext>
                </a:extLst>
              </p:cNvPr>
              <p:cNvCxnSpPr/>
              <p:nvPr/>
            </p:nvCxnSpPr>
            <p:spPr>
              <a:xfrm flipH="1">
                <a:off x="7870237" y="3410885"/>
                <a:ext cx="705556"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nettore 2 52">
                <a:extLst>
                  <a:ext uri="{FF2B5EF4-FFF2-40B4-BE49-F238E27FC236}">
                    <a16:creationId xmlns:a16="http://schemas.microsoft.com/office/drawing/2014/main" id="{85C0B9C8-F687-1C47-A27E-8E5E9C624F10}"/>
                  </a:ext>
                </a:extLst>
              </p:cNvPr>
              <p:cNvCxnSpPr/>
              <p:nvPr/>
            </p:nvCxnSpPr>
            <p:spPr>
              <a:xfrm flipV="1">
                <a:off x="8200250" y="3117006"/>
                <a:ext cx="0" cy="629552"/>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grpSp>
        <p:nvGrpSpPr>
          <p:cNvPr id="3" name="Gruppo 2">
            <a:extLst>
              <a:ext uri="{FF2B5EF4-FFF2-40B4-BE49-F238E27FC236}">
                <a16:creationId xmlns:a16="http://schemas.microsoft.com/office/drawing/2014/main" id="{DB195649-94E4-E1F1-0057-06575E874A53}"/>
              </a:ext>
            </a:extLst>
          </p:cNvPr>
          <p:cNvGrpSpPr/>
          <p:nvPr/>
        </p:nvGrpSpPr>
        <p:grpSpPr>
          <a:xfrm>
            <a:off x="635460" y="2794486"/>
            <a:ext cx="3212556" cy="3234029"/>
            <a:chOff x="635460" y="2794486"/>
            <a:chExt cx="3212556" cy="3234029"/>
          </a:xfrm>
        </p:grpSpPr>
        <p:pic>
          <p:nvPicPr>
            <p:cNvPr id="17" name="Immagine 16">
              <a:extLst>
                <a:ext uri="{FF2B5EF4-FFF2-40B4-BE49-F238E27FC236}">
                  <a16:creationId xmlns:a16="http://schemas.microsoft.com/office/drawing/2014/main" id="{7FCAD426-76B4-DB42-AF3B-F5B128115CCC}"/>
                </a:ext>
              </a:extLst>
            </p:cNvPr>
            <p:cNvPicPr>
              <a:picLocks noChangeAspect="1"/>
            </p:cNvPicPr>
            <p:nvPr/>
          </p:nvPicPr>
          <p:blipFill>
            <a:blip r:embed="rId12"/>
            <a:stretch>
              <a:fillRect/>
            </a:stretch>
          </p:blipFill>
          <p:spPr>
            <a:xfrm>
              <a:off x="1255749" y="2794486"/>
              <a:ext cx="1512167" cy="699208"/>
            </a:xfrm>
            <a:prstGeom prst="rect">
              <a:avLst/>
            </a:prstGeom>
            <a:ln w="28575">
              <a:solidFill>
                <a:srgbClr val="C00000"/>
              </a:solidFill>
            </a:ln>
          </p:spPr>
        </p:pic>
        <p:pic>
          <p:nvPicPr>
            <p:cNvPr id="18" name="Immagine 17">
              <a:extLst>
                <a:ext uri="{FF2B5EF4-FFF2-40B4-BE49-F238E27FC236}">
                  <a16:creationId xmlns:a16="http://schemas.microsoft.com/office/drawing/2014/main" id="{4D4E2CFE-3B8C-A84E-BD87-BDA01375D0FE}"/>
                </a:ext>
              </a:extLst>
            </p:cNvPr>
            <p:cNvPicPr>
              <a:picLocks noChangeAspect="1"/>
            </p:cNvPicPr>
            <p:nvPr/>
          </p:nvPicPr>
          <p:blipFill>
            <a:blip r:embed="rId13"/>
            <a:stretch>
              <a:fillRect/>
            </a:stretch>
          </p:blipFill>
          <p:spPr>
            <a:xfrm>
              <a:off x="1415155" y="3607469"/>
              <a:ext cx="1647643" cy="508341"/>
            </a:xfrm>
            <a:prstGeom prst="rect">
              <a:avLst/>
            </a:prstGeom>
          </p:spPr>
        </p:pic>
        <p:cxnSp>
          <p:nvCxnSpPr>
            <p:cNvPr id="19" name="Connettore 2 18">
              <a:extLst>
                <a:ext uri="{FF2B5EF4-FFF2-40B4-BE49-F238E27FC236}">
                  <a16:creationId xmlns:a16="http://schemas.microsoft.com/office/drawing/2014/main" id="{7F4DF495-94F7-2B4B-86C6-812005E20F0F}"/>
                </a:ext>
              </a:extLst>
            </p:cNvPr>
            <p:cNvCxnSpPr/>
            <p:nvPr/>
          </p:nvCxnSpPr>
          <p:spPr>
            <a:xfrm flipV="1">
              <a:off x="1472544" y="3935577"/>
              <a:ext cx="86775" cy="390365"/>
            </a:xfrm>
            <a:prstGeom prst="straightConnector1">
              <a:avLst/>
            </a:prstGeom>
            <a:ln w="19050" cmpd="sng">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CasellaDiTesto 19">
              <a:extLst>
                <a:ext uri="{FF2B5EF4-FFF2-40B4-BE49-F238E27FC236}">
                  <a16:creationId xmlns:a16="http://schemas.microsoft.com/office/drawing/2014/main" id="{6B03B130-0ABD-3E44-A447-A72461D90E3D}"/>
                </a:ext>
              </a:extLst>
            </p:cNvPr>
            <p:cNvSpPr txBox="1"/>
            <p:nvPr/>
          </p:nvSpPr>
          <p:spPr>
            <a:xfrm>
              <a:off x="635460" y="4275833"/>
              <a:ext cx="1376373" cy="461665"/>
            </a:xfrm>
            <a:prstGeom prst="rect">
              <a:avLst/>
            </a:prstGeom>
            <a:noFill/>
          </p:spPr>
          <p:txBody>
            <a:bodyPr wrap="square" rtlCol="0">
              <a:spAutoFit/>
            </a:bodyPr>
            <a:lstStyle/>
            <a:p>
              <a:r>
                <a:rPr lang="en-AU" sz="1200" i="1" dirty="0">
                  <a:solidFill>
                    <a:srgbClr val="C00000"/>
                  </a:solidFill>
                </a:rPr>
                <a:t>Isotope decay</a:t>
              </a:r>
            </a:p>
            <a:p>
              <a:r>
                <a:rPr lang="en-AU" sz="1200" i="1" dirty="0">
                  <a:solidFill>
                    <a:srgbClr val="C00000"/>
                  </a:solidFill>
                </a:rPr>
                <a:t>constant</a:t>
              </a:r>
            </a:p>
          </p:txBody>
        </p:sp>
        <p:sp>
          <p:nvSpPr>
            <p:cNvPr id="21" name="CasellaDiTesto 20">
              <a:extLst>
                <a:ext uri="{FF2B5EF4-FFF2-40B4-BE49-F238E27FC236}">
                  <a16:creationId xmlns:a16="http://schemas.microsoft.com/office/drawing/2014/main" id="{DCFF6C22-D737-EC4E-90F4-56A790B98454}"/>
                </a:ext>
              </a:extLst>
            </p:cNvPr>
            <p:cNvSpPr txBox="1"/>
            <p:nvPr/>
          </p:nvSpPr>
          <p:spPr>
            <a:xfrm>
              <a:off x="1748668" y="4349307"/>
              <a:ext cx="1805471" cy="461665"/>
            </a:xfrm>
            <a:prstGeom prst="rect">
              <a:avLst/>
            </a:prstGeom>
            <a:noFill/>
          </p:spPr>
          <p:txBody>
            <a:bodyPr wrap="square" rtlCol="0">
              <a:spAutoFit/>
            </a:bodyPr>
            <a:lstStyle/>
            <a:p>
              <a:r>
                <a:rPr lang="en-AU" sz="1200" i="1" dirty="0">
                  <a:solidFill>
                    <a:srgbClr val="007033"/>
                  </a:solidFill>
                </a:rPr>
                <a:t>Density of the isotope in the plasma (const.)</a:t>
              </a:r>
            </a:p>
          </p:txBody>
        </p:sp>
        <p:cxnSp>
          <p:nvCxnSpPr>
            <p:cNvPr id="22" name="Connettore 2 21">
              <a:extLst>
                <a:ext uri="{FF2B5EF4-FFF2-40B4-BE49-F238E27FC236}">
                  <a16:creationId xmlns:a16="http://schemas.microsoft.com/office/drawing/2014/main" id="{BD69D6C2-26C6-9D45-B6CB-DC7C1389BDD6}"/>
                </a:ext>
              </a:extLst>
            </p:cNvPr>
            <p:cNvCxnSpPr/>
            <p:nvPr/>
          </p:nvCxnSpPr>
          <p:spPr>
            <a:xfrm flipH="1" flipV="1">
              <a:off x="1700244" y="3972852"/>
              <a:ext cx="363131" cy="322764"/>
            </a:xfrm>
            <a:prstGeom prst="straightConnector1">
              <a:avLst/>
            </a:prstGeom>
            <a:ln w="19050" cmpd="sng">
              <a:solidFill>
                <a:srgbClr val="00703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ttore 2 22">
              <a:extLst>
                <a:ext uri="{FF2B5EF4-FFF2-40B4-BE49-F238E27FC236}">
                  <a16:creationId xmlns:a16="http://schemas.microsoft.com/office/drawing/2014/main" id="{D2161456-A132-9B45-ACD7-2D320592BBE8}"/>
                </a:ext>
              </a:extLst>
            </p:cNvPr>
            <p:cNvCxnSpPr>
              <a:cxnSpLocks/>
            </p:cNvCxnSpPr>
            <p:nvPr/>
          </p:nvCxnSpPr>
          <p:spPr>
            <a:xfrm flipH="1" flipV="1">
              <a:off x="1908870" y="3935576"/>
              <a:ext cx="442537" cy="169138"/>
            </a:xfrm>
            <a:prstGeom prst="straightConnector1">
              <a:avLst/>
            </a:prstGeom>
            <a:ln w="19050" cmpd="sng">
              <a:solidFill>
                <a:srgbClr val="0000A2"/>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CasellaDiTesto 23">
              <a:extLst>
                <a:ext uri="{FF2B5EF4-FFF2-40B4-BE49-F238E27FC236}">
                  <a16:creationId xmlns:a16="http://schemas.microsoft.com/office/drawing/2014/main" id="{D93C4FD4-281F-454C-8008-5A4CF7133447}"/>
                </a:ext>
              </a:extLst>
            </p:cNvPr>
            <p:cNvSpPr txBox="1"/>
            <p:nvPr/>
          </p:nvSpPr>
          <p:spPr>
            <a:xfrm>
              <a:off x="2042538" y="4108564"/>
              <a:ext cx="1805478" cy="276999"/>
            </a:xfrm>
            <a:prstGeom prst="rect">
              <a:avLst/>
            </a:prstGeom>
            <a:noFill/>
          </p:spPr>
          <p:txBody>
            <a:bodyPr wrap="square" rtlCol="0">
              <a:spAutoFit/>
            </a:bodyPr>
            <a:lstStyle/>
            <a:p>
              <a:r>
                <a:rPr lang="en-AU" sz="1200" i="1" dirty="0">
                  <a:solidFill>
                    <a:srgbClr val="0000A2"/>
                  </a:solidFill>
                </a:rPr>
                <a:t>Plasma volume (const.)</a:t>
              </a:r>
            </a:p>
          </p:txBody>
        </p:sp>
        <p:sp>
          <p:nvSpPr>
            <p:cNvPr id="2" name="CasellaDiTesto 1">
              <a:extLst>
                <a:ext uri="{FF2B5EF4-FFF2-40B4-BE49-F238E27FC236}">
                  <a16:creationId xmlns:a16="http://schemas.microsoft.com/office/drawing/2014/main" id="{8D3D1719-955D-3CE1-80F4-95C8648E113F}"/>
                </a:ext>
              </a:extLst>
            </p:cNvPr>
            <p:cNvSpPr txBox="1"/>
            <p:nvPr/>
          </p:nvSpPr>
          <p:spPr>
            <a:xfrm>
              <a:off x="770155" y="5105185"/>
              <a:ext cx="2614744" cy="923330"/>
            </a:xfrm>
            <a:prstGeom prst="rect">
              <a:avLst/>
            </a:prstGeom>
            <a:solidFill>
              <a:schemeClr val="accent2">
                <a:lumMod val="40000"/>
                <a:lumOff val="60000"/>
              </a:schemeClr>
            </a:solidFill>
          </p:spPr>
          <p:txBody>
            <a:bodyPr wrap="square" rtlCol="0">
              <a:spAutoFit/>
            </a:bodyPr>
            <a:lstStyle/>
            <a:p>
              <a:r>
                <a:rPr lang="it-IT" dirty="0">
                  <a:solidFill>
                    <a:srgbClr val="0070C0"/>
                  </a:solidFill>
                  <a:latin typeface="Calibri" panose="020F0502020204030204" pitchFamily="34" charset="0"/>
                  <a:cs typeface="Calibri" panose="020F0502020204030204" pitchFamily="34" charset="0"/>
                </a:rPr>
                <a:t>Plasma </a:t>
              </a:r>
              <a:r>
                <a:rPr lang="it-IT" dirty="0" err="1">
                  <a:solidFill>
                    <a:srgbClr val="0070C0"/>
                  </a:solidFill>
                  <a:latin typeface="Calibri" panose="020F0502020204030204" pitchFamily="34" charset="0"/>
                  <a:cs typeface="Calibri" panose="020F0502020204030204" pitchFamily="34" charset="0"/>
                </a:rPr>
                <a:t>parameters</a:t>
              </a:r>
              <a:r>
                <a:rPr lang="it-IT" dirty="0">
                  <a:solidFill>
                    <a:srgbClr val="0070C0"/>
                  </a:solidFill>
                  <a:latin typeface="Calibri" panose="020F0502020204030204" pitchFamily="34" charset="0"/>
                  <a:cs typeface="Calibri" panose="020F0502020204030204" pitchFamily="34" charset="0"/>
                </a:rPr>
                <a:t> to be </a:t>
              </a:r>
              <a:r>
                <a:rPr lang="it-IT" dirty="0" err="1">
                  <a:solidFill>
                    <a:srgbClr val="0070C0"/>
                  </a:solidFill>
                  <a:latin typeface="Calibri" panose="020F0502020204030204" pitchFamily="34" charset="0"/>
                  <a:cs typeface="Calibri" panose="020F0502020204030204" pitchFamily="34" charset="0"/>
                </a:rPr>
                <a:t>measured</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using</a:t>
              </a:r>
              <a:r>
                <a:rPr lang="it-IT" dirty="0">
                  <a:solidFill>
                    <a:srgbClr val="0070C0"/>
                  </a:solidFill>
                  <a:latin typeface="Calibri" panose="020F0502020204030204" pitchFamily="34" charset="0"/>
                  <a:cs typeface="Calibri" panose="020F0502020204030204" pitchFamily="34" charset="0"/>
                </a:rPr>
                <a:t> multiple </a:t>
              </a:r>
              <a:r>
                <a:rPr lang="it-IT" dirty="0" err="1">
                  <a:solidFill>
                    <a:srgbClr val="0070C0"/>
                  </a:solidFill>
                  <a:latin typeface="Calibri" panose="020F0502020204030204" pitchFamily="34" charset="0"/>
                  <a:cs typeface="Calibri" panose="020F0502020204030204" pitchFamily="34" charset="0"/>
                </a:rPr>
                <a:t>diagnostic</a:t>
              </a:r>
              <a:r>
                <a:rPr lang="it-IT" dirty="0">
                  <a:solidFill>
                    <a:srgbClr val="0070C0"/>
                  </a:solidFill>
                  <a:latin typeface="Calibri" panose="020F0502020204030204" pitchFamily="34" charset="0"/>
                  <a:cs typeface="Calibri" panose="020F0502020204030204" pitchFamily="34" charset="0"/>
                </a:rPr>
                <a:t> tools</a:t>
              </a:r>
            </a:p>
          </p:txBody>
        </p:sp>
      </p:grpSp>
      <p:grpSp>
        <p:nvGrpSpPr>
          <p:cNvPr id="10" name="Gruppo 9">
            <a:extLst>
              <a:ext uri="{FF2B5EF4-FFF2-40B4-BE49-F238E27FC236}">
                <a16:creationId xmlns:a16="http://schemas.microsoft.com/office/drawing/2014/main" id="{77A5AC81-190F-C0D6-F0AF-240C5EE6FCEC}"/>
              </a:ext>
            </a:extLst>
          </p:cNvPr>
          <p:cNvGrpSpPr/>
          <p:nvPr/>
        </p:nvGrpSpPr>
        <p:grpSpPr>
          <a:xfrm>
            <a:off x="6087167" y="3811131"/>
            <a:ext cx="4962721" cy="3110920"/>
            <a:chOff x="6087167" y="3811131"/>
            <a:chExt cx="4962721" cy="3110920"/>
          </a:xfrm>
        </p:grpSpPr>
        <p:grpSp>
          <p:nvGrpSpPr>
            <p:cNvPr id="54" name="Gruppo 53">
              <a:extLst>
                <a:ext uri="{FF2B5EF4-FFF2-40B4-BE49-F238E27FC236}">
                  <a16:creationId xmlns:a16="http://schemas.microsoft.com/office/drawing/2014/main" id="{72BD9C32-9642-6E42-B364-C18331C04D19}"/>
                </a:ext>
              </a:extLst>
            </p:cNvPr>
            <p:cNvGrpSpPr/>
            <p:nvPr/>
          </p:nvGrpSpPr>
          <p:grpSpPr>
            <a:xfrm>
              <a:off x="6087167" y="3811131"/>
              <a:ext cx="3601235" cy="3110920"/>
              <a:chOff x="6098705" y="2527752"/>
              <a:chExt cx="3601235" cy="3110920"/>
            </a:xfrm>
          </p:grpSpPr>
          <p:sp>
            <p:nvSpPr>
              <p:cNvPr id="55" name="Rettangolo 54">
                <a:extLst>
                  <a:ext uri="{FF2B5EF4-FFF2-40B4-BE49-F238E27FC236}">
                    <a16:creationId xmlns:a16="http://schemas.microsoft.com/office/drawing/2014/main" id="{F594EC3B-72C8-1C4A-AB30-7542164ED9B6}"/>
                  </a:ext>
                </a:extLst>
              </p:cNvPr>
              <p:cNvSpPr/>
              <p:nvPr/>
            </p:nvSpPr>
            <p:spPr>
              <a:xfrm>
                <a:off x="6098705" y="2527752"/>
                <a:ext cx="3601235" cy="307777"/>
              </a:xfrm>
              <a:prstGeom prst="rect">
                <a:avLst/>
              </a:prstGeom>
            </p:spPr>
            <p:txBody>
              <a:bodyPr wrap="square">
                <a:spAutoFit/>
              </a:bodyPr>
              <a:lstStyle/>
              <a:p>
                <a:pPr algn="ctr"/>
                <a:r>
                  <a:rPr lang="it-IT" sz="1400" b="1" dirty="0" err="1">
                    <a:latin typeface="Calibri" panose="020F0502020204030204" pitchFamily="34" charset="0"/>
                    <a:cs typeface="Calibri" panose="020F0502020204030204" pitchFamily="34" charset="0"/>
                  </a:rPr>
                  <a:t>Charge</a:t>
                </a:r>
                <a:r>
                  <a:rPr lang="it-IT" sz="1400" b="1" dirty="0">
                    <a:latin typeface="Calibri" panose="020F0502020204030204" pitchFamily="34" charset="0"/>
                    <a:cs typeface="Calibri" panose="020F0502020204030204" pitchFamily="34" charset="0"/>
                  </a:rPr>
                  <a:t> State Distribution f (</a:t>
                </a:r>
                <a:r>
                  <a:rPr lang="it-IT" sz="1400" b="1" dirty="0" err="1">
                    <a:latin typeface="Symbol" panose="05050102010706020507" pitchFamily="18" charset="2"/>
                    <a:cs typeface="Calibri" panose="020F0502020204030204" pitchFamily="34" charset="0"/>
                  </a:rPr>
                  <a:t>r</a:t>
                </a:r>
                <a:r>
                  <a:rPr lang="it-IT" sz="1400" b="1" baseline="-25000" dirty="0" err="1">
                    <a:latin typeface="Calibri" panose="020F0502020204030204" pitchFamily="34" charset="0"/>
                    <a:cs typeface="Calibri" panose="020F0502020204030204" pitchFamily="34" charset="0"/>
                  </a:rPr>
                  <a:t>plasma</a:t>
                </a:r>
                <a:r>
                  <a:rPr lang="it-IT" sz="1400" b="1" dirty="0">
                    <a:latin typeface="Calibri" panose="020F0502020204030204" pitchFamily="34" charset="0"/>
                    <a:cs typeface="Calibri" panose="020F0502020204030204" pitchFamily="34" charset="0"/>
                  </a:rPr>
                  <a:t>, </a:t>
                </a:r>
                <a:r>
                  <a:rPr lang="it-IT" sz="1400" b="1" dirty="0" err="1">
                    <a:latin typeface="Calibri" panose="020F0502020204030204" pitchFamily="34" charset="0"/>
                    <a:cs typeface="Calibri" panose="020F0502020204030204" pitchFamily="34" charset="0"/>
                  </a:rPr>
                  <a:t>T</a:t>
                </a:r>
                <a:r>
                  <a:rPr lang="it-IT" sz="1400" b="1" baseline="-25000" dirty="0" err="1">
                    <a:latin typeface="Calibri" panose="020F0502020204030204" pitchFamily="34" charset="0"/>
                    <a:cs typeface="Calibri" panose="020F0502020204030204" pitchFamily="34" charset="0"/>
                  </a:rPr>
                  <a:t>plasma</a:t>
                </a:r>
                <a:r>
                  <a:rPr lang="it-IT" sz="1400" b="1" dirty="0">
                    <a:latin typeface="Calibri" panose="020F0502020204030204" pitchFamily="34" charset="0"/>
                    <a:cs typeface="Calibri" panose="020F0502020204030204" pitchFamily="34" charset="0"/>
                  </a:rPr>
                  <a:t>)</a:t>
                </a:r>
              </a:p>
            </p:txBody>
          </p:sp>
          <p:pic>
            <p:nvPicPr>
              <p:cNvPr id="56" name="Immagine 55">
                <a:extLst>
                  <a:ext uri="{FF2B5EF4-FFF2-40B4-BE49-F238E27FC236}">
                    <a16:creationId xmlns:a16="http://schemas.microsoft.com/office/drawing/2014/main" id="{536D25BB-0B19-C84D-AC7B-25EF5C1E0C1D}"/>
                  </a:ext>
                </a:extLst>
              </p:cNvPr>
              <p:cNvPicPr>
                <a:picLocks noChangeAspect="1"/>
              </p:cNvPicPr>
              <p:nvPr/>
            </p:nvPicPr>
            <p:blipFill>
              <a:blip r:embed="rId14"/>
              <a:stretch>
                <a:fillRect/>
              </a:stretch>
            </p:blipFill>
            <p:spPr>
              <a:xfrm>
                <a:off x="6221585" y="2852936"/>
                <a:ext cx="3224399" cy="2785736"/>
              </a:xfrm>
              <a:prstGeom prst="rect">
                <a:avLst/>
              </a:prstGeom>
            </p:spPr>
          </p:pic>
          <p:sp>
            <p:nvSpPr>
              <p:cNvPr id="57" name="CasellaDiTesto 56">
                <a:extLst>
                  <a:ext uri="{FF2B5EF4-FFF2-40B4-BE49-F238E27FC236}">
                    <a16:creationId xmlns:a16="http://schemas.microsoft.com/office/drawing/2014/main" id="{DB82FBE4-DC49-194F-BC67-58E5F94818EE}"/>
                  </a:ext>
                </a:extLst>
              </p:cNvPr>
              <p:cNvSpPr txBox="1"/>
              <p:nvPr/>
            </p:nvSpPr>
            <p:spPr>
              <a:xfrm>
                <a:off x="8614580" y="4717946"/>
                <a:ext cx="460382" cy="307777"/>
              </a:xfrm>
              <a:prstGeom prst="rect">
                <a:avLst/>
              </a:prstGeom>
              <a:noFill/>
            </p:spPr>
            <p:txBody>
              <a:bodyPr wrap="none" rtlCol="0">
                <a:spAutoFit/>
              </a:bodyPr>
              <a:lstStyle/>
              <a:p>
                <a:r>
                  <a:rPr lang="it-IT" sz="1400" b="1" dirty="0">
                    <a:latin typeface="Calibri" panose="020F0502020204030204" pitchFamily="34" charset="0"/>
                    <a:cs typeface="Calibri" panose="020F0502020204030204" pitchFamily="34" charset="0"/>
                  </a:rPr>
                  <a:t>&lt;q&gt;</a:t>
                </a:r>
              </a:p>
            </p:txBody>
          </p:sp>
        </p:grpSp>
        <p:sp>
          <p:nvSpPr>
            <p:cNvPr id="9" name="CasellaDiTesto 8">
              <a:extLst>
                <a:ext uri="{FF2B5EF4-FFF2-40B4-BE49-F238E27FC236}">
                  <a16:creationId xmlns:a16="http://schemas.microsoft.com/office/drawing/2014/main" id="{F74549A3-90A2-759A-6A3C-179D7140A2A4}"/>
                </a:ext>
              </a:extLst>
            </p:cNvPr>
            <p:cNvSpPr txBox="1"/>
            <p:nvPr/>
          </p:nvSpPr>
          <p:spPr>
            <a:xfrm>
              <a:off x="8370950" y="6492762"/>
              <a:ext cx="2678938" cy="307777"/>
            </a:xfrm>
            <a:prstGeom prst="rect">
              <a:avLst/>
            </a:prstGeom>
            <a:solidFill>
              <a:schemeClr val="accent2">
                <a:lumMod val="60000"/>
                <a:lumOff val="40000"/>
              </a:schemeClr>
            </a:solidFill>
          </p:spPr>
          <p:txBody>
            <a:bodyPr wrap="none" rtlCol="0">
              <a:spAutoFit/>
            </a:bodyPr>
            <a:lstStyle/>
            <a:p>
              <a:r>
                <a:rPr lang="it-IT" sz="1400" dirty="0" err="1">
                  <a:latin typeface="Calibri" panose="020F0502020204030204" pitchFamily="34" charset="0"/>
                  <a:cs typeface="Calibri" panose="020F0502020204030204" pitchFamily="34" charset="0"/>
                </a:rPr>
                <a:t>Remind</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that</a:t>
              </a:r>
              <a:r>
                <a:rPr lang="it-IT" sz="1400" dirty="0">
                  <a:latin typeface="Calibri" panose="020F0502020204030204" pitchFamily="34" charset="0"/>
                  <a:cs typeface="Calibri" panose="020F0502020204030204" pitchFamily="34" charset="0"/>
                </a:rPr>
                <a:t> q = q(r) in the plasma</a:t>
              </a:r>
            </a:p>
          </p:txBody>
        </p:sp>
      </p:grpSp>
    </p:spTree>
    <p:extLst>
      <p:ext uri="{BB962C8B-B14F-4D97-AF65-F5344CB8AC3E}">
        <p14:creationId xmlns:p14="http://schemas.microsoft.com/office/powerpoint/2010/main" val="4043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a:t>
            </a:r>
          </a:p>
        </p:txBody>
      </p:sp>
      <p:grpSp>
        <p:nvGrpSpPr>
          <p:cNvPr id="19" name="Gruppo 18">
            <a:extLst>
              <a:ext uri="{FF2B5EF4-FFF2-40B4-BE49-F238E27FC236}">
                <a16:creationId xmlns:a16="http://schemas.microsoft.com/office/drawing/2014/main" id="{B73B90D0-9106-7743-BF50-DB1F21B032F9}"/>
              </a:ext>
            </a:extLst>
          </p:cNvPr>
          <p:cNvGrpSpPr/>
          <p:nvPr/>
        </p:nvGrpSpPr>
        <p:grpSpPr>
          <a:xfrm>
            <a:off x="551384" y="1377968"/>
            <a:ext cx="10892195" cy="5034776"/>
            <a:chOff x="1532327" y="3199387"/>
            <a:chExt cx="10892195" cy="5034776"/>
          </a:xfrm>
        </p:grpSpPr>
        <p:pic>
          <p:nvPicPr>
            <p:cNvPr id="27" name="Immagine 26">
              <a:extLst>
                <a:ext uri="{FF2B5EF4-FFF2-40B4-BE49-F238E27FC236}">
                  <a16:creationId xmlns:a16="http://schemas.microsoft.com/office/drawing/2014/main" id="{4CD8B06D-DD88-D648-A824-364B6C3986E3}"/>
                </a:ext>
              </a:extLst>
            </p:cNvPr>
            <p:cNvPicPr>
              <a:picLocks noChangeAspect="1"/>
            </p:cNvPicPr>
            <p:nvPr/>
          </p:nvPicPr>
          <p:blipFill rotWithShape="1">
            <a:blip r:embed="rId3">
              <a:extLst>
                <a:ext uri="{28A0092B-C50C-407E-A947-70E740481C1C}">
                  <a14:useLocalDpi xmlns:a14="http://schemas.microsoft.com/office/drawing/2010/main" val="0"/>
                </a:ext>
              </a:extLst>
            </a:blip>
            <a:srcRect b="5134"/>
            <a:stretch/>
          </p:blipFill>
          <p:spPr>
            <a:xfrm>
              <a:off x="5468537" y="3799552"/>
              <a:ext cx="6955985" cy="4434611"/>
            </a:xfrm>
            <a:prstGeom prst="rect">
              <a:avLst/>
            </a:prstGeom>
          </p:spPr>
        </p:pic>
        <p:sp>
          <p:nvSpPr>
            <p:cNvPr id="20" name="CasellaDiTesto 19">
              <a:extLst>
                <a:ext uri="{FF2B5EF4-FFF2-40B4-BE49-F238E27FC236}">
                  <a16:creationId xmlns:a16="http://schemas.microsoft.com/office/drawing/2014/main" id="{89CA35F0-F53E-1B41-B611-D8208B4BC8A3}"/>
                </a:ext>
              </a:extLst>
            </p:cNvPr>
            <p:cNvSpPr txBox="1"/>
            <p:nvPr/>
          </p:nvSpPr>
          <p:spPr>
            <a:xfrm>
              <a:off x="1532327" y="3199387"/>
              <a:ext cx="4119000" cy="1200329"/>
            </a:xfrm>
            <a:prstGeom prst="rect">
              <a:avLst/>
            </a:prstGeom>
            <a:solidFill>
              <a:srgbClr val="0070C0"/>
            </a:solidFill>
          </p:spPr>
          <p:txBody>
            <a:bodyPr wrap="square">
              <a:spAutoFit/>
            </a:bodyPr>
            <a:lstStyle/>
            <a:p>
              <a:pPr algn="ctr"/>
              <a:r>
                <a:rPr lang="it-IT" b="1" dirty="0">
                  <a:solidFill>
                    <a:schemeClr val="bg1"/>
                  </a:solidFill>
                  <a:latin typeface="Calibri" panose="020F0502020204030204" pitchFamily="34" charset="0"/>
                  <a:cs typeface="Calibri" panose="020F0502020204030204" pitchFamily="34" charset="0"/>
                </a:rPr>
                <a:t>PANDORA </a:t>
              </a:r>
              <a:r>
                <a:rPr lang="it-IT" b="1" dirty="0" err="1">
                  <a:solidFill>
                    <a:schemeClr val="bg1"/>
                  </a:solidFill>
                  <a:latin typeface="Calibri" panose="020F0502020204030204" pitchFamily="34" charset="0"/>
                  <a:cs typeface="Calibri" panose="020F0502020204030204" pitchFamily="34" charset="0"/>
                </a:rPr>
                <a:t>Experimental</a:t>
              </a:r>
              <a:r>
                <a:rPr lang="it-IT" b="1" dirty="0">
                  <a:solidFill>
                    <a:schemeClr val="bg1"/>
                  </a:solidFill>
                  <a:latin typeface="Calibri" panose="020F0502020204030204" pitchFamily="34" charset="0"/>
                  <a:cs typeface="Calibri" panose="020F0502020204030204" pitchFamily="34" charset="0"/>
                </a:rPr>
                <a:t> Setup:</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Trap </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Detector array</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Plasma </a:t>
              </a:r>
              <a:r>
                <a:rPr lang="it-IT" b="1" dirty="0" err="1">
                  <a:solidFill>
                    <a:schemeClr val="bg1"/>
                  </a:solidFill>
                  <a:latin typeface="Calibri" panose="020F0502020204030204" pitchFamily="34" charset="0"/>
                  <a:cs typeface="Calibri" panose="020F0502020204030204" pitchFamily="34" charset="0"/>
                  <a:sym typeface="Wingdings" panose="05000000000000000000" pitchFamily="2" charset="2"/>
                </a:rPr>
                <a:t>Diagnostics</a:t>
              </a: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 </a:t>
              </a:r>
              <a:endParaRPr lang="it-IT" dirty="0">
                <a:solidFill>
                  <a:schemeClr val="bg1"/>
                </a:solidFill>
                <a:latin typeface="Calibri" panose="020F0502020204030204" pitchFamily="34" charset="0"/>
                <a:cs typeface="Calibri" panose="020F0502020204030204" pitchFamily="34" charset="0"/>
              </a:endParaRPr>
            </a:p>
          </p:txBody>
        </p:sp>
      </p:grpSp>
      <p:sp>
        <p:nvSpPr>
          <p:cNvPr id="2" name="CasellaDiTesto 1">
            <a:extLst>
              <a:ext uri="{FF2B5EF4-FFF2-40B4-BE49-F238E27FC236}">
                <a16:creationId xmlns:a16="http://schemas.microsoft.com/office/drawing/2014/main" id="{27C4B0D6-9852-95E6-D55D-01098446D645}"/>
              </a:ext>
            </a:extLst>
          </p:cNvPr>
          <p:cNvSpPr txBox="1"/>
          <p:nvPr/>
        </p:nvSpPr>
        <p:spPr>
          <a:xfrm>
            <a:off x="551384" y="1652954"/>
            <a:ext cx="889090"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Trap</a:t>
            </a:r>
          </a:p>
        </p:txBody>
      </p:sp>
    </p:spTree>
    <p:extLst>
      <p:ext uri="{BB962C8B-B14F-4D97-AF65-F5344CB8AC3E}">
        <p14:creationId xmlns:p14="http://schemas.microsoft.com/office/powerpoint/2010/main" val="3510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6DC109-2A82-2E47-BBAB-30574B06B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524"/>
            <a:ext cx="12192000" cy="714375"/>
          </a:xfrm>
          <a:prstGeom prst="rect">
            <a:avLst/>
          </a:prstGeom>
        </p:spPr>
      </p:pic>
      <p:sp>
        <p:nvSpPr>
          <p:cNvPr id="6" name="CasellaDiTesto 5">
            <a:extLst>
              <a:ext uri="{FF2B5EF4-FFF2-40B4-BE49-F238E27FC236}">
                <a16:creationId xmlns:a16="http://schemas.microsoft.com/office/drawing/2014/main" id="{B246E7E1-8D8F-194C-8A8C-0E2C35803CEB}"/>
              </a:ext>
            </a:extLst>
          </p:cNvPr>
          <p:cNvSpPr txBox="1"/>
          <p:nvPr/>
        </p:nvSpPr>
        <p:spPr>
          <a:xfrm>
            <a:off x="816662" y="1681347"/>
            <a:ext cx="10488647" cy="3139321"/>
          </a:xfrm>
          <a:prstGeom prst="rect">
            <a:avLst/>
          </a:prstGeom>
          <a:noFill/>
        </p:spPr>
        <p:txBody>
          <a:bodyPr wrap="square" rtlCol="0">
            <a:spAutoFit/>
          </a:bodyPr>
          <a:lstStyle/>
          <a:p>
            <a:pPr algn="just"/>
            <a:r>
              <a:rPr lang="en-US" b="1" dirty="0">
                <a:solidFill>
                  <a:srgbClr val="0070C0"/>
                </a:solidFill>
                <a:latin typeface="Calibri" panose="020F0502020204030204" pitchFamily="34" charset="0"/>
                <a:cs typeface="Calibri" panose="020F0502020204030204" pitchFamily="34" charset="0"/>
              </a:rPr>
              <a:t>Nucleosynthesis proceeds by nuclear fusion in massive stars until iron</a:t>
            </a:r>
            <a:r>
              <a:rPr lang="en-US" dirty="0">
                <a:solidFill>
                  <a:srgbClr val="0070C0"/>
                </a:solidFill>
                <a:latin typeface="Calibri" panose="020F0502020204030204" pitchFamily="34" charset="0"/>
                <a:cs typeface="Calibri" panose="020F0502020204030204" pitchFamily="34" charset="0"/>
              </a:rPr>
              <a:t>, where it stops because the fusion of still heavier nuclei needs energy instead of providing it. </a:t>
            </a:r>
          </a:p>
          <a:p>
            <a:pPr algn="just"/>
            <a:endParaRPr lang="en-US" dirty="0">
              <a:solidFill>
                <a:srgbClr val="0070C0"/>
              </a:solidFill>
              <a:latin typeface="Calibri" panose="020F0502020204030204" pitchFamily="34" charset="0"/>
              <a:cs typeface="Calibri" panose="020F0502020204030204" pitchFamily="34" charset="0"/>
            </a:endParaRPr>
          </a:p>
          <a:p>
            <a:pPr algn="just"/>
            <a:r>
              <a:rPr lang="en-US" b="1" dirty="0">
                <a:solidFill>
                  <a:srgbClr val="0070C0"/>
                </a:solidFill>
                <a:latin typeface="Calibri" panose="020F0502020204030204" pitchFamily="34" charset="0"/>
                <a:cs typeface="Calibri" panose="020F0502020204030204" pitchFamily="34" charset="0"/>
              </a:rPr>
              <a:t>Heavier nuclei are created by an interplay between neutron capture and beta-decay</a:t>
            </a:r>
            <a:r>
              <a:rPr lang="en-US" dirty="0">
                <a:solidFill>
                  <a:srgbClr val="0070C0"/>
                </a:solidFill>
                <a:latin typeface="Calibri" panose="020F0502020204030204" pitchFamily="34" charset="0"/>
                <a:cs typeface="Calibri" panose="020F0502020204030204" pitchFamily="34" charset="0"/>
              </a:rPr>
              <a:t>. </a:t>
            </a:r>
          </a:p>
          <a:p>
            <a:pPr algn="just"/>
            <a:endParaRPr lang="en-US" dirty="0">
              <a:solidFill>
                <a:srgbClr val="0070C0"/>
              </a:solidFill>
              <a:latin typeface="Calibri" panose="020F0502020204030204" pitchFamily="34" charset="0"/>
              <a:cs typeface="Calibri" panose="020F0502020204030204" pitchFamily="34" charset="0"/>
            </a:endParaRPr>
          </a:p>
          <a:p>
            <a:pPr algn="just"/>
            <a:r>
              <a:rPr lang="en-US" b="1" dirty="0">
                <a:solidFill>
                  <a:srgbClr val="0070C0"/>
                </a:solidFill>
                <a:latin typeface="Calibri" panose="020F0502020204030204" pitchFamily="34" charset="0"/>
                <a:cs typeface="Calibri" panose="020F0502020204030204" pitchFamily="34" charset="0"/>
              </a:rPr>
              <a:t>A major difference exists between terrestrial and stellar conditions</a:t>
            </a:r>
            <a:r>
              <a:rPr lang="en-US" dirty="0">
                <a:solidFill>
                  <a:srgbClr val="0070C0"/>
                </a:solidFill>
                <a:latin typeface="Calibri" panose="020F0502020204030204" pitchFamily="34" charset="0"/>
                <a:cs typeface="Calibri" panose="020F0502020204030204" pitchFamily="34" charset="0"/>
              </a:rPr>
              <a:t>: stellar nucleosynthesis proceeds in a hot and dense environment which affects the degree of ionization of the atoms involved in the stellar nucleosynthesis. </a:t>
            </a:r>
          </a:p>
          <a:p>
            <a:pPr algn="just"/>
            <a:endParaRPr lang="en-US" dirty="0">
              <a:solidFill>
                <a:srgbClr val="0070C0"/>
              </a:solidFill>
              <a:latin typeface="Calibri" panose="020F0502020204030204" pitchFamily="34" charset="0"/>
              <a:cs typeface="Calibri" panose="020F0502020204030204" pitchFamily="34" charset="0"/>
            </a:endParaRPr>
          </a:p>
          <a:p>
            <a:pPr algn="just"/>
            <a:r>
              <a:rPr lang="en-US" b="1" dirty="0">
                <a:solidFill>
                  <a:srgbClr val="C00000"/>
                </a:solidFill>
                <a:latin typeface="Calibri" panose="020F0502020204030204" pitchFamily="34" charset="0"/>
                <a:cs typeface="Calibri" panose="020F0502020204030204" pitchFamily="34" charset="0"/>
              </a:rPr>
              <a:t>This raises the question “whether or not” the high degree of ionization could induce any significant differences of the beta-decay properties with respect to neutral atoms</a:t>
            </a:r>
            <a:r>
              <a:rPr lang="en-US" dirty="0">
                <a:solidFill>
                  <a:srgbClr val="C00000"/>
                </a:solidFill>
                <a:latin typeface="Calibri" panose="020F0502020204030204" pitchFamily="34" charset="0"/>
                <a:cs typeface="Calibri" panose="020F0502020204030204" pitchFamily="34" charset="0"/>
              </a:rPr>
              <a:t>.</a:t>
            </a:r>
            <a:r>
              <a:rPr lang="it-IT" dirty="0">
                <a:solidFill>
                  <a:srgbClr val="C00000"/>
                </a:solidFill>
                <a:latin typeface="Calibri" panose="020F0502020204030204" pitchFamily="34" charset="0"/>
                <a:cs typeface="Calibri" panose="020F0502020204030204" pitchFamily="34" charset="0"/>
              </a:rPr>
              <a:t> </a:t>
            </a:r>
          </a:p>
        </p:txBody>
      </p:sp>
      <p:sp>
        <p:nvSpPr>
          <p:cNvPr id="7" name="CasellaDiTesto 6">
            <a:extLst>
              <a:ext uri="{FF2B5EF4-FFF2-40B4-BE49-F238E27FC236}">
                <a16:creationId xmlns:a16="http://schemas.microsoft.com/office/drawing/2014/main" id="{2FFA0ECC-7AEC-394C-9034-8A6EFD0BAED3}"/>
              </a:ext>
            </a:extLst>
          </p:cNvPr>
          <p:cNvSpPr txBox="1"/>
          <p:nvPr/>
        </p:nvSpPr>
        <p:spPr>
          <a:xfrm>
            <a:off x="407368" y="98048"/>
            <a:ext cx="11233248" cy="738664"/>
          </a:xfrm>
          <a:prstGeom prst="rect">
            <a:avLst/>
          </a:prstGeom>
          <a:noFill/>
        </p:spPr>
        <p:txBody>
          <a:bodyPr wrap="square">
            <a:spAutoFit/>
          </a:bodyPr>
          <a:lstStyle/>
          <a:p>
            <a:r>
              <a:rPr lang="it-IT" sz="2400" dirty="0" err="1">
                <a:solidFill>
                  <a:schemeClr val="bg1"/>
                </a:solidFill>
                <a:latin typeface="Calibri" panose="020F0502020204030204" pitchFamily="34" charset="0"/>
                <a:cs typeface="Calibri" panose="020F0502020204030204" pitchFamily="34" charset="0"/>
              </a:rPr>
              <a:t>Introduction</a:t>
            </a:r>
            <a:endParaRPr lang="it-IT" sz="2400" dirty="0">
              <a:solidFill>
                <a:schemeClr val="bg1"/>
              </a:solidFill>
              <a:latin typeface="Calibri" panose="020F0502020204030204" pitchFamily="34" charset="0"/>
              <a:cs typeface="Calibri" panose="020F0502020204030204" pitchFamily="34" charset="0"/>
            </a:endParaRPr>
          </a:p>
          <a:p>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751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81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trap</a:t>
            </a:r>
          </a:p>
        </p:txBody>
      </p:sp>
      <p:pic>
        <p:nvPicPr>
          <p:cNvPr id="16" name="Immagine 15">
            <a:extLst>
              <a:ext uri="{FF2B5EF4-FFF2-40B4-BE49-F238E27FC236}">
                <a16:creationId xmlns:a16="http://schemas.microsoft.com/office/drawing/2014/main" id="{C7C23F12-B617-4181-9703-59323956922D}"/>
              </a:ext>
            </a:extLst>
          </p:cNvPr>
          <p:cNvPicPr>
            <a:picLocks noChangeAspect="1"/>
          </p:cNvPicPr>
          <p:nvPr/>
        </p:nvPicPr>
        <p:blipFill rotWithShape="1">
          <a:blip r:embed="rId3">
            <a:extLst>
              <a:ext uri="{28A0092B-C50C-407E-A947-70E740481C1C}">
                <a14:useLocalDpi xmlns:a14="http://schemas.microsoft.com/office/drawing/2010/main" val="0"/>
              </a:ext>
            </a:extLst>
          </a:blip>
          <a:srcRect l="3357" r="8742" b="3338"/>
          <a:stretch/>
        </p:blipFill>
        <p:spPr>
          <a:xfrm>
            <a:off x="7895218" y="1638332"/>
            <a:ext cx="3512430" cy="2620224"/>
          </a:xfrm>
          <a:prstGeom prst="rect">
            <a:avLst/>
          </a:prstGeom>
        </p:spPr>
      </p:pic>
      <p:sp>
        <p:nvSpPr>
          <p:cNvPr id="17" name="Rettangolo 16">
            <a:extLst>
              <a:ext uri="{FF2B5EF4-FFF2-40B4-BE49-F238E27FC236}">
                <a16:creationId xmlns:a16="http://schemas.microsoft.com/office/drawing/2014/main" id="{6998DF34-338A-464B-A9FC-886342E65662}"/>
              </a:ext>
            </a:extLst>
          </p:cNvPr>
          <p:cNvSpPr/>
          <p:nvPr/>
        </p:nvSpPr>
        <p:spPr>
          <a:xfrm>
            <a:off x="8404015" y="1251755"/>
            <a:ext cx="2693984" cy="369332"/>
          </a:xfrm>
          <a:prstGeom prst="rect">
            <a:avLst/>
          </a:prstGeom>
        </p:spPr>
        <p:txBody>
          <a:bodyPr wrap="square">
            <a:spAutoFit/>
          </a:bodyPr>
          <a:lstStyle/>
          <a:p>
            <a:r>
              <a:rPr lang="en-US" b="1" dirty="0">
                <a:solidFill>
                  <a:srgbClr val="007033"/>
                </a:solidFill>
                <a:latin typeface="Calibri" panose="020F0502020204030204" pitchFamily="34" charset="0"/>
                <a:cs typeface="Calibri" panose="020F0502020204030204" pitchFamily="34" charset="0"/>
              </a:rPr>
              <a:t>B</a:t>
            </a:r>
            <a:r>
              <a:rPr lang="en-US" b="1" baseline="-25000" dirty="0">
                <a:solidFill>
                  <a:srgbClr val="007033"/>
                </a:solidFill>
                <a:latin typeface="Calibri" panose="020F0502020204030204" pitchFamily="34" charset="0"/>
                <a:cs typeface="Calibri" panose="020F0502020204030204" pitchFamily="34" charset="0"/>
              </a:rPr>
              <a:t>minimum</a:t>
            </a:r>
            <a:r>
              <a:rPr lang="en-US" b="1" dirty="0">
                <a:solidFill>
                  <a:srgbClr val="007033"/>
                </a:solidFill>
                <a:latin typeface="Calibri" panose="020F0502020204030204" pitchFamily="34" charset="0"/>
                <a:cs typeface="Calibri" panose="020F0502020204030204" pitchFamily="34" charset="0"/>
              </a:rPr>
              <a:t> Magnetic Field</a:t>
            </a:r>
          </a:p>
        </p:txBody>
      </p:sp>
      <p:grpSp>
        <p:nvGrpSpPr>
          <p:cNvPr id="22" name="Gruppo 21">
            <a:extLst>
              <a:ext uri="{FF2B5EF4-FFF2-40B4-BE49-F238E27FC236}">
                <a16:creationId xmlns:a16="http://schemas.microsoft.com/office/drawing/2014/main" id="{97000251-4F01-4A6C-BD89-F4E05D86B70E}"/>
              </a:ext>
            </a:extLst>
          </p:cNvPr>
          <p:cNvGrpSpPr/>
          <p:nvPr/>
        </p:nvGrpSpPr>
        <p:grpSpPr>
          <a:xfrm>
            <a:off x="887152" y="5458691"/>
            <a:ext cx="10897479" cy="646331"/>
            <a:chOff x="887153" y="4400094"/>
            <a:chExt cx="10897479" cy="646331"/>
          </a:xfrm>
        </p:grpSpPr>
        <p:sp>
          <p:nvSpPr>
            <p:cNvPr id="11" name="CasellaDiTesto 10">
              <a:extLst>
                <a:ext uri="{FF2B5EF4-FFF2-40B4-BE49-F238E27FC236}">
                  <a16:creationId xmlns:a16="http://schemas.microsoft.com/office/drawing/2014/main" id="{BD3EAC69-9C5C-4A1E-9FFB-729CC8E3C522}"/>
                </a:ext>
              </a:extLst>
            </p:cNvPr>
            <p:cNvSpPr txBox="1"/>
            <p:nvPr/>
          </p:nvSpPr>
          <p:spPr>
            <a:xfrm>
              <a:off x="887153" y="4400094"/>
              <a:ext cx="10897479" cy="646331"/>
            </a:xfrm>
            <a:prstGeom prst="rect">
              <a:avLst/>
            </a:prstGeom>
            <a:noFill/>
          </p:spPr>
          <p:txBody>
            <a:bodyPr wrap="square" rtlCol="0">
              <a:spAutoFit/>
            </a:bodyPr>
            <a:lstStyle/>
            <a:p>
              <a:r>
                <a:rPr lang="it-IT" b="1" dirty="0">
                  <a:solidFill>
                    <a:schemeClr val="tx2">
                      <a:lumMod val="50000"/>
                      <a:lumOff val="50000"/>
                    </a:schemeClr>
                  </a:solidFill>
                  <a:latin typeface="Calibri" panose="020F0502020204030204" pitchFamily="34" charset="0"/>
                  <a:cs typeface="Calibri" panose="020F0502020204030204" pitchFamily="34" charset="0"/>
                </a:rPr>
                <a:t>High </a:t>
              </a:r>
              <a:r>
                <a:rPr lang="it-IT" b="1" dirty="0" err="1">
                  <a:solidFill>
                    <a:schemeClr val="tx2">
                      <a:lumMod val="50000"/>
                      <a:lumOff val="50000"/>
                    </a:schemeClr>
                  </a:solidFill>
                  <a:latin typeface="Calibri" panose="020F0502020204030204" pitchFamily="34" charset="0"/>
                  <a:cs typeface="Calibri" panose="020F0502020204030204" pitchFamily="34" charset="0"/>
                </a:rPr>
                <a:t>charge</a:t>
              </a:r>
              <a:r>
                <a:rPr lang="it-IT" b="1" dirty="0">
                  <a:solidFill>
                    <a:schemeClr val="tx2">
                      <a:lumMod val="50000"/>
                      <a:lumOff val="50000"/>
                    </a:schemeClr>
                  </a:solidFill>
                  <a:latin typeface="Calibri" panose="020F0502020204030204" pitchFamily="34" charset="0"/>
                  <a:cs typeface="Calibri" panose="020F0502020204030204" pitchFamily="34" charset="0"/>
                </a:rPr>
                <a:t> state </a:t>
              </a:r>
              <a:r>
                <a:rPr lang="it-IT" b="1" dirty="0" err="1">
                  <a:solidFill>
                    <a:schemeClr val="tx2">
                      <a:lumMod val="50000"/>
                      <a:lumOff val="50000"/>
                    </a:schemeClr>
                  </a:solidFill>
                  <a:latin typeface="Calibri" panose="020F0502020204030204" pitchFamily="34" charset="0"/>
                  <a:cs typeface="Calibri" panose="020F0502020204030204" pitchFamily="34" charset="0"/>
                </a:rPr>
                <a:t>ions</a:t>
              </a:r>
              <a:r>
                <a:rPr lang="it-IT" b="1" dirty="0">
                  <a:solidFill>
                    <a:schemeClr val="tx2">
                      <a:lumMod val="50000"/>
                      <a:lumOff val="50000"/>
                    </a:schemeClr>
                  </a:solidFill>
                  <a:latin typeface="Calibri" panose="020F0502020204030204" pitchFamily="34" charset="0"/>
                  <a:cs typeface="Calibri" panose="020F0502020204030204" pitchFamily="34" charset="0"/>
                </a:rPr>
                <a:t> production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ions</a:t>
              </a:r>
              <a:r>
                <a:rPr lang="it-IT" dirty="0">
                  <a:latin typeface="Calibri" panose="020F0502020204030204" pitchFamily="34" charset="0"/>
                  <a:cs typeface="Calibri" panose="020F0502020204030204" pitchFamily="34" charset="0"/>
                </a:rPr>
                <a:t> must </a:t>
              </a:r>
              <a:r>
                <a:rPr lang="it-IT" dirty="0" err="1">
                  <a:latin typeface="Calibri" panose="020F0502020204030204" pitchFamily="34" charset="0"/>
                  <a:cs typeface="Calibri" panose="020F0502020204030204" pitchFamily="34" charset="0"/>
                </a:rPr>
                <a:t>remain</a:t>
              </a:r>
              <a:r>
                <a:rPr lang="it-IT" dirty="0">
                  <a:latin typeface="Calibri" panose="020F0502020204030204" pitchFamily="34" charset="0"/>
                  <a:cs typeface="Calibri" panose="020F0502020204030204" pitchFamily="34" charset="0"/>
                </a:rPr>
                <a:t> in the plasma long </a:t>
              </a:r>
              <a:r>
                <a:rPr lang="it-IT" dirty="0" err="1">
                  <a:latin typeface="Calibri" panose="020F0502020204030204" pitchFamily="34" charset="0"/>
                  <a:cs typeface="Calibri" panose="020F0502020204030204" pitchFamily="34" charset="0"/>
                </a:rPr>
                <a:t>enough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tens</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ms</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reach</a:t>
              </a:r>
              <a:r>
                <a:rPr lang="it-IT" dirty="0">
                  <a:latin typeface="Calibri" panose="020F0502020204030204" pitchFamily="34" charset="0"/>
                  <a:cs typeface="Calibri" panose="020F0502020204030204" pitchFamily="34" charset="0"/>
                </a:rPr>
                <a:t> high  </a:t>
              </a: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charge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states</a:t>
              </a:r>
              <a:r>
                <a:rPr lang="it-IT" dirty="0">
                  <a:latin typeface="Calibri" panose="020F0502020204030204" pitchFamily="34" charset="0"/>
                  <a:cs typeface="Calibri" panose="020F0502020204030204" pitchFamily="34" charset="0"/>
                </a:rPr>
                <a:t>      ( n</a:t>
              </a:r>
              <a:r>
                <a:rPr lang="it-IT" baseline="-25000" dirty="0">
                  <a:latin typeface="Calibri" panose="020F0502020204030204" pitchFamily="34" charset="0"/>
                  <a:cs typeface="Calibri" panose="020F0502020204030204" pitchFamily="34" charset="0"/>
                </a:rPr>
                <a:t>e</a:t>
              </a:r>
              <a:r>
                <a:rPr lang="it-IT" dirty="0">
                  <a:latin typeface="Calibri" panose="020F0502020204030204" pitchFamily="34" charset="0"/>
                  <a:cs typeface="Calibri" panose="020F0502020204030204" pitchFamily="34" charset="0"/>
                </a:rPr>
                <a:t> x </a:t>
              </a:r>
              <a:r>
                <a:rPr lang="it-IT" dirty="0">
                  <a:latin typeface="Symbol" panose="05050102010706020507" pitchFamily="18" charset="2"/>
                  <a:cs typeface="Calibri" panose="020F0502020204030204" pitchFamily="34" charset="0"/>
                </a:rPr>
                <a:t>t</a:t>
              </a:r>
              <a:r>
                <a:rPr lang="it-IT" baseline="-25000" dirty="0">
                  <a:latin typeface="Calibri" panose="020F0502020204030204" pitchFamily="34" charset="0"/>
                  <a:cs typeface="Calibri" panose="020F0502020204030204" pitchFamily="34" charset="0"/>
                </a:rPr>
                <a:t>i </a:t>
              </a:r>
              <a:r>
                <a:rPr lang="it-IT" dirty="0">
                  <a:latin typeface="Calibri" panose="020F0502020204030204" pitchFamily="34" charset="0"/>
                  <a:cs typeface="Calibri" panose="020F0502020204030204" pitchFamily="34" charset="0"/>
                </a:rPr>
                <a:t>)    </a:t>
              </a:r>
            </a:p>
          </p:txBody>
        </p:sp>
        <p:sp>
          <p:nvSpPr>
            <p:cNvPr id="21" name="Freccia a destra 20">
              <a:extLst>
                <a:ext uri="{FF2B5EF4-FFF2-40B4-BE49-F238E27FC236}">
                  <a16:creationId xmlns:a16="http://schemas.microsoft.com/office/drawing/2014/main" id="{39332191-2D75-47F3-B8FB-135D87B701F0}"/>
                </a:ext>
              </a:extLst>
            </p:cNvPr>
            <p:cNvSpPr/>
            <p:nvPr/>
          </p:nvSpPr>
          <p:spPr>
            <a:xfrm>
              <a:off x="4295800" y="4531353"/>
              <a:ext cx="360040" cy="1388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5" name="Gruppo 24">
            <a:extLst>
              <a:ext uri="{FF2B5EF4-FFF2-40B4-BE49-F238E27FC236}">
                <a16:creationId xmlns:a16="http://schemas.microsoft.com/office/drawing/2014/main" id="{B257D86E-4759-4240-9C38-DCEEE6E12894}"/>
              </a:ext>
            </a:extLst>
          </p:cNvPr>
          <p:cNvGrpSpPr/>
          <p:nvPr/>
        </p:nvGrpSpPr>
        <p:grpSpPr>
          <a:xfrm>
            <a:off x="4273093" y="6198882"/>
            <a:ext cx="5908036" cy="369332"/>
            <a:chOff x="4295800" y="5107980"/>
            <a:chExt cx="5908036" cy="369332"/>
          </a:xfrm>
        </p:grpSpPr>
        <p:sp>
          <p:nvSpPr>
            <p:cNvPr id="23" name="Freccia a destra 22">
              <a:extLst>
                <a:ext uri="{FF2B5EF4-FFF2-40B4-BE49-F238E27FC236}">
                  <a16:creationId xmlns:a16="http://schemas.microsoft.com/office/drawing/2014/main" id="{D9718CFD-D7DF-4F7D-9A5D-C5861F66C9E1}"/>
                </a:ext>
              </a:extLst>
            </p:cNvPr>
            <p:cNvSpPr/>
            <p:nvPr/>
          </p:nvSpPr>
          <p:spPr>
            <a:xfrm>
              <a:off x="4295800" y="5261896"/>
              <a:ext cx="360040" cy="1388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56BBFBF5-DE0C-48BD-905F-5DA4948B27D2}"/>
                    </a:ext>
                  </a:extLst>
                </p:cNvPr>
                <p:cNvSpPr txBox="1"/>
                <p:nvPr/>
              </p:nvSpPr>
              <p:spPr>
                <a:xfrm>
                  <a:off x="4799856" y="5107980"/>
                  <a:ext cx="5403980" cy="369332"/>
                </a:xfrm>
                <a:prstGeom prst="rect">
                  <a:avLst/>
                </a:prstGeom>
                <a:noFill/>
              </p:spPr>
              <p:txBody>
                <a:bodyPr wrap="none" rtlCol="0">
                  <a:spAutoFit/>
                </a:bodyPr>
                <a:lstStyle/>
                <a:p>
                  <a:r>
                    <a:rPr lang="it-IT" dirty="0" err="1">
                      <a:latin typeface="Calibri" panose="020F0502020204030204" pitchFamily="34" charset="0"/>
                      <a:cs typeface="Calibri" panose="020F0502020204030204" pitchFamily="34" charset="0"/>
                    </a:rPr>
                    <a:t>since</a:t>
                  </a:r>
                  <a:r>
                    <a:rPr lang="it-IT" dirty="0">
                      <a:latin typeface="Calibri" panose="020F0502020204030204" pitchFamily="34" charset="0"/>
                      <a:cs typeface="Calibri" panose="020F0502020204030204" pitchFamily="34" charset="0"/>
                    </a:rPr>
                    <a:t> n</a:t>
                  </a:r>
                  <a:r>
                    <a:rPr lang="it-IT" baseline="-25000" dirty="0">
                      <a:latin typeface="Calibri" panose="020F0502020204030204" pitchFamily="34" charset="0"/>
                      <a:cs typeface="Calibri" panose="020F0502020204030204" pitchFamily="34" charset="0"/>
                    </a:rPr>
                    <a:t>e</a:t>
                  </a:r>
                  <a:r>
                    <a:rPr lang="it-IT" dirty="0">
                      <a:latin typeface="Calibri" panose="020F0502020204030204" pitchFamily="34" charset="0"/>
                      <a:cs typeface="Calibri" panose="020F0502020204030204" pitchFamily="34" charset="0"/>
                    </a:rPr>
                    <a:t> </a:t>
                  </a:r>
                  <a14:m>
                    <m:oMath xmlns:m="http://schemas.openxmlformats.org/officeDocument/2006/math">
                      <m:r>
                        <a:rPr lang="en-US" sz="1800" i="1" smtClean="0">
                          <a:effectLst/>
                          <a:latin typeface="Cambria Math" panose="02040503050406030204" pitchFamily="18" charset="0"/>
                          <a:ea typeface="NimbusRomNo9L-ReguItal"/>
                          <a:cs typeface="NimbusRomNo9L-ReguItal"/>
                        </a:rPr>
                        <m:t>∝</m:t>
                      </m:r>
                    </m:oMath>
                  </a14:m>
                  <a:r>
                    <a:rPr lang="it-I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ω</a:t>
                  </a:r>
                  <a:r>
                    <a:rPr lang="it-IT" baseline="-25000" dirty="0">
                      <a:latin typeface="Calibri" panose="020F0502020204030204" pitchFamily="34" charset="0"/>
                      <a:cs typeface="Calibri" panose="020F0502020204030204" pitchFamily="34" charset="0"/>
                    </a:rPr>
                    <a:t>RF</a:t>
                  </a:r>
                  <a:r>
                    <a:rPr lang="it-IT" dirty="0">
                      <a:latin typeface="Calibri" panose="020F0502020204030204" pitchFamily="34" charset="0"/>
                      <a:cs typeface="Calibri" panose="020F0502020204030204" pitchFamily="34" charset="0"/>
                    </a:rPr>
                    <a:t>)</a:t>
                  </a:r>
                  <a:r>
                    <a:rPr lang="it-IT" baseline="30000" dirty="0">
                      <a:latin typeface="Calibri" panose="020F0502020204030204" pitchFamily="34" charset="0"/>
                      <a:cs typeface="Calibri" panose="020F0502020204030204" pitchFamily="34" charset="0"/>
                    </a:rPr>
                    <a:t>2</a:t>
                  </a:r>
                  <a:r>
                    <a:rPr lang="it-IT" dirty="0">
                      <a:latin typeface="Calibri" panose="020F0502020204030204" pitchFamily="34" charset="0"/>
                      <a:cs typeface="Calibri" panose="020F0502020204030204" pitchFamily="34" charset="0"/>
                    </a:rPr>
                    <a:t> high </a:t>
                  </a:r>
                  <a:r>
                    <a:rPr lang="it-IT" dirty="0" err="1">
                      <a:latin typeface="Calibri" panose="020F0502020204030204" pitchFamily="34" charset="0"/>
                      <a:cs typeface="Calibri" panose="020F0502020204030204" pitchFamily="34" charset="0"/>
                    </a:rPr>
                    <a:t>operating</a:t>
                  </a:r>
                  <a:r>
                    <a:rPr lang="it-IT" dirty="0">
                      <a:latin typeface="Calibri" panose="020F0502020204030204" pitchFamily="34" charset="0"/>
                      <a:cs typeface="Calibri" panose="020F0502020204030204" pitchFamily="34" charset="0"/>
                    </a:rPr>
                    <a:t> frequencies are </a:t>
                  </a:r>
                  <a:r>
                    <a:rPr lang="it-IT" dirty="0" err="1">
                      <a:latin typeface="Calibri" panose="020F0502020204030204" pitchFamily="34" charset="0"/>
                      <a:cs typeface="Calibri" panose="020F0502020204030204" pitchFamily="34" charset="0"/>
                    </a:rPr>
                    <a:t>needed</a:t>
                  </a:r>
                  <a:endParaRPr lang="it-IT" baseline="30000" dirty="0">
                    <a:latin typeface="Calibri" panose="020F0502020204030204" pitchFamily="34" charset="0"/>
                    <a:cs typeface="Calibri" panose="020F0502020204030204" pitchFamily="34" charset="0"/>
                  </a:endParaRPr>
                </a:p>
              </p:txBody>
            </p:sp>
          </mc:Choice>
          <mc:Fallback xmlns="">
            <p:sp>
              <p:nvSpPr>
                <p:cNvPr id="24" name="CasellaDiTesto 23">
                  <a:extLst>
                    <a:ext uri="{FF2B5EF4-FFF2-40B4-BE49-F238E27FC236}">
                      <a16:creationId xmlns:a16="http://schemas.microsoft.com/office/drawing/2014/main" id="{56BBFBF5-DE0C-48BD-905F-5DA4948B27D2}"/>
                    </a:ext>
                  </a:extLst>
                </p:cNvPr>
                <p:cNvSpPr txBox="1">
                  <a:spLocks noRot="1" noChangeAspect="1" noMove="1" noResize="1" noEditPoints="1" noAdjustHandles="1" noChangeArrowheads="1" noChangeShapeType="1" noTextEdit="1"/>
                </p:cNvSpPr>
                <p:nvPr/>
              </p:nvSpPr>
              <p:spPr>
                <a:xfrm>
                  <a:off x="4799856" y="5107980"/>
                  <a:ext cx="5403980" cy="369332"/>
                </a:xfrm>
                <a:prstGeom prst="rect">
                  <a:avLst/>
                </a:prstGeom>
                <a:blipFill>
                  <a:blip r:embed="rId5"/>
                  <a:stretch>
                    <a:fillRect l="-937" t="-10000" b="-26667"/>
                  </a:stretch>
                </a:blipFill>
              </p:spPr>
              <p:txBody>
                <a:bodyPr/>
                <a:lstStyle/>
                <a:p>
                  <a:r>
                    <a:rPr lang="it-IT">
                      <a:noFill/>
                    </a:rPr>
                    <a:t> </a:t>
                  </a:r>
                </a:p>
              </p:txBody>
            </p:sp>
          </mc:Fallback>
        </mc:AlternateContent>
      </p:grpSp>
      <p:sp>
        <p:nvSpPr>
          <p:cNvPr id="3" name="CasellaDiTesto 2">
            <a:extLst>
              <a:ext uri="{FF2B5EF4-FFF2-40B4-BE49-F238E27FC236}">
                <a16:creationId xmlns:a16="http://schemas.microsoft.com/office/drawing/2014/main" id="{D067C3FB-9066-A20E-8826-0C80E79281A1}"/>
              </a:ext>
            </a:extLst>
          </p:cNvPr>
          <p:cNvSpPr txBox="1"/>
          <p:nvPr/>
        </p:nvSpPr>
        <p:spPr>
          <a:xfrm>
            <a:off x="947535" y="2339710"/>
            <a:ext cx="6548124" cy="1200329"/>
          </a:xfrm>
          <a:prstGeom prst="rect">
            <a:avLst/>
          </a:prstGeom>
          <a:noFill/>
        </p:spPr>
        <p:txBody>
          <a:bodyPr wrap="square" rtlCol="0">
            <a:spAutoFit/>
          </a:bodyPr>
          <a:lstStyle/>
          <a:p>
            <a:pPr algn="just"/>
            <a:r>
              <a:rPr lang="en-GB" sz="1800" dirty="0">
                <a:effectLst/>
                <a:latin typeface="Calibri" panose="020F0502020204030204" pitchFamily="34" charset="0"/>
                <a:ea typeface="Cambria" panose="02040503050406030204" pitchFamily="18" charset="0"/>
                <a:cs typeface="Calibri" panose="020F0502020204030204" pitchFamily="34" charset="0"/>
              </a:rPr>
              <a:t>The so-called </a:t>
            </a:r>
            <a:r>
              <a:rPr lang="en-GB" sz="1800" i="1" dirty="0">
                <a:effectLst/>
                <a:latin typeface="Calibri" panose="020F0502020204030204" pitchFamily="34" charset="0"/>
                <a:ea typeface="Cambria" panose="02040503050406030204" pitchFamily="18" charset="0"/>
                <a:cs typeface="Calibri" panose="020F0502020204030204" pitchFamily="34" charset="0"/>
              </a:rPr>
              <a:t>minimum-B</a:t>
            </a:r>
            <a:r>
              <a:rPr lang="en-GB" sz="1800" dirty="0">
                <a:effectLst/>
                <a:latin typeface="Calibri" panose="020F0502020204030204" pitchFamily="34" charset="0"/>
                <a:ea typeface="Cambria" panose="02040503050406030204" pitchFamily="18" charset="0"/>
                <a:cs typeface="Calibri" panose="020F0502020204030204" pitchFamily="34" charset="0"/>
              </a:rPr>
              <a:t> magnetic configuration produces an axial magnetic field (from the axial coils) and a radial magnetic field (from the hexapole coils) that grows in every direction starting from the plasma chamber </a:t>
            </a:r>
            <a:r>
              <a:rPr lang="en-GB" sz="1800" dirty="0" err="1">
                <a:effectLst/>
                <a:latin typeface="Calibri" panose="020F0502020204030204" pitchFamily="34" charset="0"/>
                <a:ea typeface="Cambria" panose="02040503050406030204" pitchFamily="18" charset="0"/>
                <a:cs typeface="Calibri" panose="020F0502020204030204" pitchFamily="34" charset="0"/>
              </a:rPr>
              <a:t>center</a:t>
            </a:r>
            <a:r>
              <a:rPr lang="en-GB" sz="1800" dirty="0">
                <a:effectLst/>
                <a:latin typeface="Calibri" panose="020F0502020204030204" pitchFamily="34" charset="0"/>
                <a:ea typeface="Cambria" panose="02040503050406030204" pitchFamily="18" charset="0"/>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11303716-FA56-C509-2490-125CAF5CF468}"/>
              </a:ext>
            </a:extLst>
          </p:cNvPr>
          <p:cNvGrpSpPr/>
          <p:nvPr/>
        </p:nvGrpSpPr>
        <p:grpSpPr>
          <a:xfrm>
            <a:off x="1032894" y="3976612"/>
            <a:ext cx="8282014" cy="1138773"/>
            <a:chOff x="1032894" y="3976612"/>
            <a:chExt cx="8282014" cy="1138773"/>
          </a:xfrm>
        </p:grpSpPr>
        <p:sp>
          <p:nvSpPr>
            <p:cNvPr id="19" name="CasellaDiTesto 18">
              <a:extLst>
                <a:ext uri="{FF2B5EF4-FFF2-40B4-BE49-F238E27FC236}">
                  <a16:creationId xmlns:a16="http://schemas.microsoft.com/office/drawing/2014/main" id="{E0DF76EC-B288-336D-2632-0ACD034FF3B0}"/>
                </a:ext>
              </a:extLst>
            </p:cNvPr>
            <p:cNvSpPr txBox="1"/>
            <p:nvPr/>
          </p:nvSpPr>
          <p:spPr>
            <a:xfrm>
              <a:off x="1032894" y="3976612"/>
              <a:ext cx="8282014" cy="1138773"/>
            </a:xfrm>
            <a:prstGeom prst="rect">
              <a:avLst/>
            </a:prstGeom>
            <a:noFill/>
          </p:spPr>
          <p:txBody>
            <a:bodyPr wrap="square">
              <a:spAutoFit/>
            </a:bodyPr>
            <a:lstStyle/>
            <a:p>
              <a:pPr algn="l"/>
              <a:r>
                <a:rPr lang="it-IT" sz="2000" b="0" i="0" u="none" strike="noStrike" baseline="0" dirty="0">
                  <a:latin typeface="Calibri" panose="020F0502020204030204" pitchFamily="34" charset="0"/>
                  <a:cs typeface="Calibri" panose="020F0502020204030204" pitchFamily="34" charset="0"/>
                </a:rPr>
                <a:t>Plasma </a:t>
              </a:r>
              <a:r>
                <a:rPr lang="it-IT" sz="2000" b="0" i="0" u="none" strike="noStrike" baseline="0" dirty="0" err="1">
                  <a:latin typeface="Calibri" panose="020F0502020204030204" pitchFamily="34" charset="0"/>
                  <a:cs typeface="Calibri" panose="020F0502020204030204" pitchFamily="34" charset="0"/>
                </a:rPr>
                <a:t>traps</a:t>
              </a:r>
              <a:r>
                <a:rPr lang="it-IT" sz="2000" b="0" i="0" u="none" strike="noStrike" baseline="0" dirty="0">
                  <a:latin typeface="Calibri" panose="020F0502020204030204" pitchFamily="34" charset="0"/>
                  <a:cs typeface="Calibri" panose="020F0502020204030204" pitchFamily="34" charset="0"/>
                </a:rPr>
                <a:t> design </a:t>
              </a:r>
              <a:r>
                <a:rPr lang="it-IT" sz="2000" b="0" i="0" u="none" strike="noStrike" baseline="0" dirty="0" err="1">
                  <a:latin typeface="Calibri" panose="020F0502020204030204" pitchFamily="34" charset="0"/>
                  <a:cs typeface="Calibri" panose="020F0502020204030204" pitchFamily="34" charset="0"/>
                </a:rPr>
                <a:t>needs</a:t>
              </a:r>
              <a:r>
                <a:rPr lang="it-IT" sz="2000" b="0" i="0" u="none" strike="noStrike" baseline="0" dirty="0">
                  <a:latin typeface="Calibri" panose="020F0502020204030204" pitchFamily="34" charset="0"/>
                  <a:cs typeface="Calibri" panose="020F0502020204030204" pitchFamily="34" charset="0"/>
                </a:rPr>
                <a:t> to take </a:t>
              </a:r>
              <a:r>
                <a:rPr lang="it-IT" sz="2000" b="0" i="0" u="none" strike="noStrike" baseline="0" dirty="0" err="1">
                  <a:latin typeface="Calibri" panose="020F0502020204030204" pitchFamily="34" charset="0"/>
                  <a:cs typeface="Calibri" panose="020F0502020204030204" pitchFamily="34" charset="0"/>
                </a:rPr>
                <a:t>into</a:t>
              </a:r>
              <a:r>
                <a:rPr lang="it-IT" sz="2000" b="0" i="0" u="none" strike="noStrike" baseline="0" dirty="0">
                  <a:latin typeface="Calibri" panose="020F0502020204030204" pitchFamily="34" charset="0"/>
                  <a:cs typeface="Calibri" panose="020F0502020204030204" pitchFamily="34" charset="0"/>
                </a:rPr>
                <a:t> account </a:t>
              </a:r>
              <a:r>
                <a:rPr lang="it-IT" sz="2000" b="0" i="0" u="none" strike="noStrike" baseline="0" dirty="0" err="1">
                  <a:latin typeface="Calibri" panose="020F0502020204030204" pitchFamily="34" charset="0"/>
                  <a:cs typeface="Calibri" panose="020F0502020204030204" pitchFamily="34" charset="0"/>
                </a:rPr>
                <a:t>two</a:t>
              </a:r>
              <a:r>
                <a:rPr lang="it-IT" sz="2000" b="0" i="0" u="none" strike="noStrike" baseline="0" dirty="0">
                  <a:latin typeface="Calibri" panose="020F0502020204030204" pitchFamily="34" charset="0"/>
                  <a:cs typeface="Calibri" panose="020F0502020204030204" pitchFamily="34" charset="0"/>
                </a:rPr>
                <a:t> </a:t>
              </a:r>
              <a:r>
                <a:rPr lang="it-IT" sz="2000" b="0" i="0" u="none" strike="noStrike" baseline="0" dirty="0" err="1">
                  <a:latin typeface="Calibri" panose="020F0502020204030204" pitchFamily="34" charset="0"/>
                  <a:cs typeface="Calibri" panose="020F0502020204030204" pitchFamily="34" charset="0"/>
                </a:rPr>
                <a:t>critical</a:t>
              </a:r>
              <a:r>
                <a:rPr lang="it-IT" sz="2000" b="0" i="0" u="none" strike="noStrike" baseline="0" dirty="0">
                  <a:latin typeface="Calibri" panose="020F0502020204030204" pitchFamily="34" charset="0"/>
                  <a:cs typeface="Calibri" panose="020F0502020204030204" pitchFamily="34" charset="0"/>
                </a:rPr>
                <a:t> points:</a:t>
              </a:r>
            </a:p>
            <a:p>
              <a:pPr algn="l"/>
              <a:endParaRPr lang="it-IT" sz="800"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it-IT" sz="2000" b="0" i="0" u="none" strike="noStrike" baseline="0" dirty="0">
                  <a:solidFill>
                    <a:srgbClr val="0070C0"/>
                  </a:solidFill>
                  <a:latin typeface="Calibri" panose="020F0502020204030204" pitchFamily="34" charset="0"/>
                  <a:cs typeface="Calibri" panose="020F0502020204030204" pitchFamily="34" charset="0"/>
                </a:rPr>
                <a:t>plasma </a:t>
              </a:r>
              <a:r>
                <a:rPr lang="it-IT" sz="2000" b="0" i="0" u="none" strike="noStrike" baseline="0" dirty="0" err="1">
                  <a:solidFill>
                    <a:srgbClr val="0070C0"/>
                  </a:solidFill>
                  <a:latin typeface="Calibri" panose="020F0502020204030204" pitchFamily="34" charset="0"/>
                  <a:cs typeface="Calibri" panose="020F0502020204030204" pitchFamily="34" charset="0"/>
                </a:rPr>
                <a:t>confinement</a:t>
              </a:r>
              <a:r>
                <a:rPr lang="it-IT" sz="2000" b="0" i="0" u="none" strike="noStrike" baseline="0" dirty="0">
                  <a:solidFill>
                    <a:srgbClr val="0070C0"/>
                  </a:solidFill>
                  <a:latin typeface="Calibri" panose="020F0502020204030204" pitchFamily="34" charset="0"/>
                  <a:cs typeface="Calibri" panose="020F0502020204030204" pitchFamily="34" charset="0"/>
                </a:rPr>
                <a:t> time</a:t>
              </a:r>
              <a:endParaRPr lang="it-IT" sz="2000"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Ø"/>
              </a:pPr>
              <a:r>
                <a:rPr lang="it-IT" sz="2000" b="0" i="0" u="none" strike="noStrike" baseline="0" dirty="0" err="1">
                  <a:solidFill>
                    <a:srgbClr val="0070C0"/>
                  </a:solidFill>
                  <a:latin typeface="Calibri" panose="020F0502020204030204" pitchFamily="34" charset="0"/>
                  <a:cs typeface="Calibri" panose="020F0502020204030204" pitchFamily="34" charset="0"/>
                </a:rPr>
                <a:t>magnetic</a:t>
              </a:r>
              <a:r>
                <a:rPr lang="it-IT" sz="2000" b="0" i="0" u="none" strike="noStrike" baseline="0" dirty="0">
                  <a:solidFill>
                    <a:srgbClr val="0070C0"/>
                  </a:solidFill>
                  <a:latin typeface="Calibri" panose="020F0502020204030204" pitchFamily="34" charset="0"/>
                  <a:cs typeface="Calibri" panose="020F0502020204030204" pitchFamily="34" charset="0"/>
                </a:rPr>
                <a:t> system </a:t>
              </a:r>
              <a:r>
                <a:rPr lang="it-IT" sz="2000" b="0" i="0" u="none" strike="noStrike" baseline="0" dirty="0" err="1">
                  <a:solidFill>
                    <a:srgbClr val="0070C0"/>
                  </a:solidFill>
                  <a:latin typeface="Calibri" panose="020F0502020204030204" pitchFamily="34" charset="0"/>
                  <a:cs typeface="Calibri" panose="020F0502020204030204" pitchFamily="34" charset="0"/>
                </a:rPr>
                <a:t>feasibility</a:t>
              </a:r>
              <a:endParaRPr lang="it-IT"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40243504-3730-AA29-D21E-ADA38346F88F}"/>
                    </a:ext>
                  </a:extLst>
                </p:cNvPr>
                <p:cNvSpPr txBox="1"/>
                <p:nvPr/>
              </p:nvSpPr>
              <p:spPr>
                <a:xfrm>
                  <a:off x="5643164" y="4424896"/>
                  <a:ext cx="1640792" cy="402161"/>
                </a:xfrm>
                <a:prstGeom prst="rect">
                  <a:avLst/>
                </a:prstGeom>
                <a:noFill/>
                <a:ln w="12700">
                  <a:solidFill>
                    <a:schemeClr val="accent1"/>
                  </a:solidFill>
                </a:ln>
              </p:spPr>
              <p:txBody>
                <a:bodyPr wrap="square">
                  <a:spAutoFit/>
                </a:bodyPr>
                <a:lstStyle/>
                <a:p>
                  <a:pPr algn="l"/>
                  <a:r>
                    <a:rPr lang="it-IT" sz="1800" dirty="0">
                      <a:effectLst/>
                      <a:ea typeface="Calibri" panose="020F0502020204030204" pitchFamily="34" charset="0"/>
                      <a:cs typeface="Times New Roman" panose="02020603050405020304" pitchFamily="18" charset="0"/>
                    </a:rPr>
                    <a:t> </a:t>
                  </a:r>
                  <a14:m>
                    <m:oMath xmlns:m="http://schemas.openxmlformats.org/officeDocument/2006/math">
                      <m:sSubSup>
                        <m:sSubSupPr>
                          <m:ctrlPr>
                            <a:rPr lang="it-IT" sz="18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it-IT" sz="1800" i="1">
                              <a:effectLst/>
                              <a:latin typeface="Cambria Math" panose="02040503050406030204" pitchFamily="18" charset="0"/>
                              <a:ea typeface="Calibri" panose="020F0502020204030204" pitchFamily="34" charset="0"/>
                              <a:cs typeface="Times New Roman" panose="02020603050405020304" pitchFamily="18" charset="0"/>
                            </a:rPr>
                            <m:t>𝜏</m:t>
                          </m:r>
                        </m:e>
                        <m:sub>
                          <m:r>
                            <a:rPr lang="it-IT"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it-IT" sz="1800" i="1">
                              <a:effectLst/>
                              <a:latin typeface="Cambria Math" panose="02040503050406030204" pitchFamily="18" charset="0"/>
                              <a:ea typeface="Calibri" panose="020F0502020204030204" pitchFamily="34" charset="0"/>
                              <a:cs typeface="Times New Roman" panose="02020603050405020304" pitchFamily="18" charset="0"/>
                            </a:rPr>
                            <m:t>𝑞</m:t>
                          </m:r>
                        </m:sup>
                      </m:sSubSup>
                    </m:oMath>
                  </a14:m>
                  <a:r>
                    <a:rPr lang="en-US" sz="1800" b="0" i="0" u="none" strike="noStrike" baseline="0" dirty="0">
                      <a:latin typeface="Palatino Linotype"/>
                    </a:rPr>
                    <a:t> ~ </a:t>
                  </a:r>
                  <a:r>
                    <a:rPr lang="en-US" sz="1800" b="0" i="0" u="none" strike="noStrike" baseline="0" dirty="0" err="1">
                      <a:latin typeface="Palatino Linotype"/>
                    </a:rPr>
                    <a:t>B</a:t>
                  </a:r>
                  <a:r>
                    <a:rPr lang="en-US" sz="1800" b="0" i="0" u="none" strike="noStrike" baseline="-25000" dirty="0" err="1">
                      <a:latin typeface="Palatino Linotype"/>
                    </a:rPr>
                    <a:t>max</a:t>
                  </a:r>
                  <a:r>
                    <a:rPr lang="en-US" sz="1800" b="0" i="0" u="none" strike="noStrike" baseline="0" dirty="0">
                      <a:latin typeface="Palatino Linotype"/>
                    </a:rPr>
                    <a:t>/</a:t>
                  </a:r>
                  <a:r>
                    <a:rPr lang="en-US" sz="1800" b="0" i="0" u="none" strike="noStrike" baseline="0" dirty="0" err="1">
                      <a:latin typeface="Palatino Linotype"/>
                    </a:rPr>
                    <a:t>B</a:t>
                  </a:r>
                  <a:r>
                    <a:rPr lang="en-US" sz="1800" b="0" i="0" u="none" strike="noStrike" baseline="-25000" dirty="0" err="1">
                      <a:latin typeface="Palatino Linotype"/>
                    </a:rPr>
                    <a:t>min</a:t>
                  </a:r>
                  <a:endParaRPr lang="en-US" sz="1800" b="0" i="0" u="none" strike="noStrike" baseline="0" dirty="0">
                    <a:latin typeface="Palatino Linotype"/>
                  </a:endParaRPr>
                </a:p>
              </p:txBody>
            </p:sp>
          </mc:Choice>
          <mc:Fallback xmlns="">
            <p:sp>
              <p:nvSpPr>
                <p:cNvPr id="27" name="CasellaDiTesto 26">
                  <a:extLst>
                    <a:ext uri="{FF2B5EF4-FFF2-40B4-BE49-F238E27FC236}">
                      <a16:creationId xmlns:a16="http://schemas.microsoft.com/office/drawing/2014/main" id="{40243504-3730-AA29-D21E-ADA38346F88F}"/>
                    </a:ext>
                  </a:extLst>
                </p:cNvPr>
                <p:cNvSpPr txBox="1">
                  <a:spLocks noRot="1" noChangeAspect="1" noMove="1" noResize="1" noEditPoints="1" noAdjustHandles="1" noChangeArrowheads="1" noChangeShapeType="1" noTextEdit="1"/>
                </p:cNvSpPr>
                <p:nvPr/>
              </p:nvSpPr>
              <p:spPr>
                <a:xfrm>
                  <a:off x="5643164" y="4424896"/>
                  <a:ext cx="1640792" cy="402161"/>
                </a:xfrm>
                <a:prstGeom prst="rect">
                  <a:avLst/>
                </a:prstGeom>
                <a:blipFill>
                  <a:blip r:embed="rId6"/>
                  <a:stretch>
                    <a:fillRect t="-2941" b="-17647"/>
                  </a:stretch>
                </a:blipFill>
                <a:ln w="12700">
                  <a:solidFill>
                    <a:schemeClr val="accent1"/>
                  </a:solidFill>
                </a:ln>
              </p:spPr>
              <p:txBody>
                <a:bodyPr/>
                <a:lstStyle/>
                <a:p>
                  <a:r>
                    <a:rPr lang="it-IT">
                      <a:noFill/>
                    </a:rPr>
                    <a:t> </a:t>
                  </a:r>
                </a:p>
              </p:txBody>
            </p:sp>
          </mc:Fallback>
        </mc:AlternateContent>
        <p:sp>
          <p:nvSpPr>
            <p:cNvPr id="10" name="Freccia a destra 9">
              <a:extLst>
                <a:ext uri="{FF2B5EF4-FFF2-40B4-BE49-F238E27FC236}">
                  <a16:creationId xmlns:a16="http://schemas.microsoft.com/office/drawing/2014/main" id="{CF68C24E-D60A-E78F-E04D-E844F4153144}"/>
                </a:ext>
              </a:extLst>
            </p:cNvPr>
            <p:cNvSpPr/>
            <p:nvPr/>
          </p:nvSpPr>
          <p:spPr>
            <a:xfrm>
              <a:off x="4741275" y="4545998"/>
              <a:ext cx="511729" cy="159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8" name="CasellaDiTesto 27">
            <a:extLst>
              <a:ext uri="{FF2B5EF4-FFF2-40B4-BE49-F238E27FC236}">
                <a16:creationId xmlns:a16="http://schemas.microsoft.com/office/drawing/2014/main" id="{8C263EBA-9010-6BAD-E499-38D66167A6B5}"/>
              </a:ext>
            </a:extLst>
          </p:cNvPr>
          <p:cNvSpPr txBox="1"/>
          <p:nvPr/>
        </p:nvSpPr>
        <p:spPr>
          <a:xfrm>
            <a:off x="947535" y="1061623"/>
            <a:ext cx="5254259" cy="1077218"/>
          </a:xfrm>
          <a:prstGeom prst="rect">
            <a:avLst/>
          </a:prstGeom>
          <a:noFill/>
        </p:spPr>
        <p:txBody>
          <a:bodyPr wrap="none" rtlCol="0">
            <a:spAutoFit/>
          </a:bodyPr>
          <a:lstStyle/>
          <a:p>
            <a:pPr>
              <a:spcBef>
                <a:spcPts val="600"/>
              </a:spcBef>
            </a:pPr>
            <a:r>
              <a:rPr lang="it-IT" b="1" dirty="0">
                <a:solidFill>
                  <a:srgbClr val="0070C0"/>
                </a:solidFill>
                <a:latin typeface="Calibri" panose="020F0502020204030204" pitchFamily="34" charset="0"/>
                <a:cs typeface="Calibri" panose="020F0502020204030204" pitchFamily="34" charset="0"/>
              </a:rPr>
              <a:t>The PANDORA </a:t>
            </a:r>
            <a:r>
              <a:rPr lang="it-IT" b="1" dirty="0" err="1">
                <a:solidFill>
                  <a:srgbClr val="0070C0"/>
                </a:solidFill>
                <a:latin typeface="Calibri" panose="020F0502020204030204" pitchFamily="34" charset="0"/>
                <a:cs typeface="Calibri" panose="020F0502020204030204" pitchFamily="34" charset="0"/>
              </a:rPr>
              <a:t>magnetic</a:t>
            </a:r>
            <a:r>
              <a:rPr lang="it-IT" b="1" dirty="0">
                <a:solidFill>
                  <a:srgbClr val="0070C0"/>
                </a:solidFill>
                <a:latin typeface="Calibri" panose="020F0502020204030204" pitchFamily="34" charset="0"/>
                <a:cs typeface="Calibri" panose="020F0502020204030204" pitchFamily="34" charset="0"/>
              </a:rPr>
              <a:t> trap </a:t>
            </a:r>
            <a:r>
              <a:rPr lang="it-IT" b="1" dirty="0" err="1">
                <a:solidFill>
                  <a:srgbClr val="0070C0"/>
                </a:solidFill>
                <a:latin typeface="Calibri" panose="020F0502020204030204" pitchFamily="34" charset="0"/>
                <a:cs typeface="Calibri" panose="020F0502020204030204" pitchFamily="34" charset="0"/>
              </a:rPr>
              <a:t>is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composed</a:t>
            </a:r>
            <a:r>
              <a:rPr lang="it-IT" b="1" dirty="0">
                <a:solidFill>
                  <a:srgbClr val="0070C0"/>
                </a:solidFill>
                <a:latin typeface="Calibri" panose="020F0502020204030204" pitchFamily="34" charset="0"/>
                <a:cs typeface="Calibri" panose="020F0502020204030204" pitchFamily="34" charset="0"/>
              </a:rPr>
              <a:t> by:</a:t>
            </a:r>
          </a:p>
          <a:p>
            <a:pPr marL="285750" indent="-285750">
              <a:spcBef>
                <a:spcPts val="600"/>
              </a:spcBef>
              <a:buFont typeface="Arial" panose="020B0604020202020204" pitchFamily="34" charset="0"/>
              <a:buChar char="•"/>
            </a:pPr>
            <a:r>
              <a:rPr lang="it-IT" dirty="0">
                <a:latin typeface="Calibri" panose="020F0502020204030204" pitchFamily="34" charset="0"/>
                <a:cs typeface="Calibri" panose="020F0502020204030204" pitchFamily="34" charset="0"/>
              </a:rPr>
              <a:t>3 </a:t>
            </a:r>
            <a:r>
              <a:rPr lang="it-IT" dirty="0" err="1">
                <a:latin typeface="Calibri" panose="020F0502020204030204" pitchFamily="34" charset="0"/>
                <a:cs typeface="Calibri" panose="020F0502020204030204" pitchFamily="34" charset="0"/>
              </a:rPr>
              <a:t>superconducting</a:t>
            </a:r>
            <a:r>
              <a:rPr lang="it-IT" dirty="0">
                <a:latin typeface="Calibri" panose="020F0502020204030204" pitchFamily="34" charset="0"/>
                <a:cs typeface="Calibri" panose="020F0502020204030204" pitchFamily="34" charset="0"/>
              </a:rPr>
              <a:t> coils for </a:t>
            </a:r>
            <a:r>
              <a:rPr lang="it-IT" dirty="0" err="1">
                <a:latin typeface="Calibri" panose="020F0502020204030204" pitchFamily="34" charset="0"/>
                <a:cs typeface="Calibri" panose="020F0502020204030204" pitchFamily="34" charset="0"/>
              </a:rPr>
              <a:t>axial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confinement</a:t>
            </a:r>
            <a:endParaRPr lang="it-IT" dirty="0">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it-IT" dirty="0">
                <a:latin typeface="Calibri" panose="020F0502020204030204" pitchFamily="34" charset="0"/>
                <a:cs typeface="Calibri" panose="020F0502020204030204" pitchFamily="34" charset="0"/>
              </a:rPr>
              <a:t>a </a:t>
            </a:r>
            <a:r>
              <a:rPr lang="it-IT" dirty="0" err="1">
                <a:latin typeface="Calibri" panose="020F0502020204030204" pitchFamily="34" charset="0"/>
                <a:cs typeface="Calibri" panose="020F0502020204030204" pitchFamily="34" charset="0"/>
              </a:rPr>
              <a:t>superconducting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hexapole</a:t>
            </a:r>
            <a:r>
              <a:rPr lang="it-IT" dirty="0">
                <a:latin typeface="Calibri" panose="020F0502020204030204" pitchFamily="34" charset="0"/>
                <a:cs typeface="Calibri" panose="020F0502020204030204" pitchFamily="34" charset="0"/>
              </a:rPr>
              <a:t> for </a:t>
            </a:r>
            <a:r>
              <a:rPr lang="it-IT" dirty="0" err="1">
                <a:latin typeface="Calibri" panose="020F0502020204030204" pitchFamily="34" charset="0"/>
                <a:cs typeface="Calibri" panose="020F0502020204030204" pitchFamily="34" charset="0"/>
              </a:rPr>
              <a:t>radial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confinement</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96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3" y="44624"/>
            <a:ext cx="5757137"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system</a:t>
            </a:r>
          </a:p>
        </p:txBody>
      </p:sp>
      <p:graphicFrame>
        <p:nvGraphicFramePr>
          <p:cNvPr id="2" name="Tabella 1">
            <a:extLst>
              <a:ext uri="{FF2B5EF4-FFF2-40B4-BE49-F238E27FC236}">
                <a16:creationId xmlns:a16="http://schemas.microsoft.com/office/drawing/2014/main" id="{418E0A6F-AD02-40D6-9CF9-E569320A4687}"/>
              </a:ext>
            </a:extLst>
          </p:cNvPr>
          <p:cNvGraphicFramePr>
            <a:graphicFrameLocks noGrp="1"/>
          </p:cNvGraphicFramePr>
          <p:nvPr>
            <p:extLst>
              <p:ext uri="{D42A27DB-BD31-4B8C-83A1-F6EECF244321}">
                <p14:modId xmlns:p14="http://schemas.microsoft.com/office/powerpoint/2010/main" val="752536054"/>
              </p:ext>
            </p:extLst>
          </p:nvPr>
        </p:nvGraphicFramePr>
        <p:xfrm>
          <a:off x="1217909" y="3977312"/>
          <a:ext cx="4540885" cy="1920240"/>
        </p:xfrm>
        <a:graphic>
          <a:graphicData uri="http://schemas.openxmlformats.org/drawingml/2006/table">
            <a:tbl>
              <a:tblPr firstRow="1" firstCol="1" bandRow="1">
                <a:tableStyleId>{5C22544A-7EE6-4342-B048-85BDC9FD1C3A}</a:tableStyleId>
              </a:tblPr>
              <a:tblGrid>
                <a:gridCol w="2400300">
                  <a:extLst>
                    <a:ext uri="{9D8B030D-6E8A-4147-A177-3AD203B41FA5}">
                      <a16:colId xmlns:a16="http://schemas.microsoft.com/office/drawing/2014/main" val="3642595917"/>
                    </a:ext>
                  </a:extLst>
                </a:gridCol>
                <a:gridCol w="2140585">
                  <a:extLst>
                    <a:ext uri="{9D8B030D-6E8A-4147-A177-3AD203B41FA5}">
                      <a16:colId xmlns:a16="http://schemas.microsoft.com/office/drawing/2014/main" val="898269666"/>
                    </a:ext>
                  </a:extLst>
                </a:gridCol>
              </a:tblGrid>
              <a:tr h="0">
                <a:tc gridSpan="2">
                  <a:txBody>
                    <a:bodyPr/>
                    <a:lstStyle/>
                    <a:p>
                      <a:pPr algn="ctr"/>
                      <a:endParaRPr lang="it-IT" sz="800" dirty="0">
                        <a:effectLst/>
                      </a:endParaRPr>
                    </a:p>
                    <a:p>
                      <a:pPr algn="ctr"/>
                      <a:r>
                        <a:rPr lang="it-IT" sz="1400" dirty="0">
                          <a:effectLst/>
                        </a:rPr>
                        <a:t>MAGNETIC SYSTEM FIELD REQUIREMENTS</a:t>
                      </a:r>
                    </a:p>
                    <a:p>
                      <a:pPr algn="ctr"/>
                      <a:endParaRPr lang="it-IT" sz="8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50000"/>
                        <a:lumOff val="50000"/>
                      </a:schemeClr>
                    </a:solidFill>
                  </a:tcPr>
                </a:tc>
                <a:tc hMerge="1">
                  <a:txBody>
                    <a:bodyPr/>
                    <a:lstStyle/>
                    <a:p>
                      <a:endParaRPr lang="it-IT"/>
                    </a:p>
                  </a:txBody>
                  <a:tcPr/>
                </a:tc>
                <a:extLst>
                  <a:ext uri="{0D108BD9-81ED-4DB2-BD59-A6C34878D82A}">
                    <a16:rowId xmlns:a16="http://schemas.microsoft.com/office/drawing/2014/main" val="4140965102"/>
                  </a:ext>
                </a:extLst>
              </a:tr>
              <a:tr h="0">
                <a:tc>
                  <a:txBody>
                    <a:bodyPr/>
                    <a:lstStyle/>
                    <a:p>
                      <a:pPr algn="ctr"/>
                      <a:r>
                        <a:rPr lang="it-IT" sz="1200" dirty="0" err="1">
                          <a:effectLst/>
                        </a:rPr>
                        <a:t>B</a:t>
                      </a:r>
                      <a:r>
                        <a:rPr lang="it-IT" sz="1200" baseline="-25000" dirty="0" err="1">
                          <a:effectLst/>
                        </a:rPr>
                        <a:t>inj</a:t>
                      </a:r>
                      <a:r>
                        <a:rPr lang="it-IT" sz="1200" dirty="0">
                          <a:effectLst/>
                        </a:rPr>
                        <a:t> max @ z = -350 mm</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75000"/>
                        <a:lumOff val="25000"/>
                      </a:schemeClr>
                    </a:solidFill>
                  </a:tcPr>
                </a:tc>
                <a:tc>
                  <a:txBody>
                    <a:bodyPr/>
                    <a:lstStyle/>
                    <a:p>
                      <a:pPr algn="ctr"/>
                      <a:r>
                        <a:rPr lang="it-IT" sz="1200" dirty="0">
                          <a:solidFill>
                            <a:schemeClr val="bg1"/>
                          </a:solidFill>
                          <a:effectLst/>
                        </a:rPr>
                        <a:t>3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75000"/>
                        <a:lumOff val="25000"/>
                      </a:schemeClr>
                    </a:solidFill>
                  </a:tcPr>
                </a:tc>
                <a:extLst>
                  <a:ext uri="{0D108BD9-81ED-4DB2-BD59-A6C34878D82A}">
                    <a16:rowId xmlns:a16="http://schemas.microsoft.com/office/drawing/2014/main" val="1626644055"/>
                  </a:ext>
                </a:extLst>
              </a:tr>
              <a:tr h="0">
                <a:tc>
                  <a:txBody>
                    <a:bodyPr/>
                    <a:lstStyle/>
                    <a:p>
                      <a:pPr algn="ctr"/>
                      <a:r>
                        <a:rPr lang="it-IT" sz="1200" dirty="0" err="1">
                          <a:effectLst/>
                        </a:rPr>
                        <a:t>B</a:t>
                      </a:r>
                      <a:r>
                        <a:rPr lang="it-IT" sz="1200" baseline="-25000" dirty="0" err="1">
                          <a:effectLst/>
                        </a:rPr>
                        <a:t>inj</a:t>
                      </a:r>
                      <a:r>
                        <a:rPr lang="it-IT" sz="1200" baseline="-25000" dirty="0">
                          <a:effectLst/>
                        </a:rPr>
                        <a:t> </a:t>
                      </a:r>
                      <a:r>
                        <a:rPr lang="it-IT" sz="1200" dirty="0">
                          <a:effectLst/>
                        </a:rPr>
                        <a:t>operative range</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75000"/>
                        <a:lumOff val="25000"/>
                      </a:schemeClr>
                    </a:solidFill>
                  </a:tcPr>
                </a:tc>
                <a:tc>
                  <a:txBody>
                    <a:bodyPr/>
                    <a:lstStyle/>
                    <a:p>
                      <a:pPr algn="ctr"/>
                      <a:r>
                        <a:rPr lang="it-IT" sz="1200" dirty="0">
                          <a:solidFill>
                            <a:schemeClr val="bg1"/>
                          </a:solidFill>
                          <a:effectLst/>
                        </a:rPr>
                        <a:t>1.7 T – 3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75000"/>
                        <a:lumOff val="25000"/>
                      </a:schemeClr>
                    </a:solidFill>
                  </a:tcPr>
                </a:tc>
                <a:extLst>
                  <a:ext uri="{0D108BD9-81ED-4DB2-BD59-A6C34878D82A}">
                    <a16:rowId xmlns:a16="http://schemas.microsoft.com/office/drawing/2014/main" val="4093790470"/>
                  </a:ext>
                </a:extLst>
              </a:tr>
              <a:tr h="0">
                <a:tc>
                  <a:txBody>
                    <a:bodyPr/>
                    <a:lstStyle/>
                    <a:p>
                      <a:pPr algn="ctr"/>
                      <a:r>
                        <a:rPr lang="it-IT" sz="1200" dirty="0" err="1">
                          <a:effectLst/>
                        </a:rPr>
                        <a:t>B</a:t>
                      </a:r>
                      <a:r>
                        <a:rPr lang="it-IT" sz="1200" baseline="-25000" dirty="0" err="1">
                          <a:effectLst/>
                        </a:rPr>
                        <a:t>ext</a:t>
                      </a:r>
                      <a:r>
                        <a:rPr lang="it-IT" sz="1200" dirty="0">
                          <a:effectLst/>
                        </a:rPr>
                        <a:t> max @ z = 350 mm</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90000"/>
                        <a:lumOff val="10000"/>
                      </a:schemeClr>
                    </a:solidFill>
                  </a:tcPr>
                </a:tc>
                <a:tc>
                  <a:txBody>
                    <a:bodyPr/>
                    <a:lstStyle/>
                    <a:p>
                      <a:pPr algn="ctr"/>
                      <a:r>
                        <a:rPr lang="it-IT" sz="1200" dirty="0">
                          <a:solidFill>
                            <a:schemeClr val="bg1"/>
                          </a:solidFill>
                          <a:effectLst/>
                        </a:rPr>
                        <a:t>3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90000"/>
                        <a:lumOff val="10000"/>
                      </a:schemeClr>
                    </a:solidFill>
                  </a:tcPr>
                </a:tc>
                <a:extLst>
                  <a:ext uri="{0D108BD9-81ED-4DB2-BD59-A6C34878D82A}">
                    <a16:rowId xmlns:a16="http://schemas.microsoft.com/office/drawing/2014/main" val="3208059180"/>
                  </a:ext>
                </a:extLst>
              </a:tr>
              <a:tr h="0">
                <a:tc>
                  <a:txBody>
                    <a:bodyPr/>
                    <a:lstStyle/>
                    <a:p>
                      <a:pPr algn="ctr"/>
                      <a:r>
                        <a:rPr lang="it-IT" sz="1200" dirty="0" err="1">
                          <a:effectLst/>
                        </a:rPr>
                        <a:t>B</a:t>
                      </a:r>
                      <a:r>
                        <a:rPr lang="it-IT" sz="1200" baseline="-25000" dirty="0" err="1">
                          <a:effectLst/>
                        </a:rPr>
                        <a:t>ext</a:t>
                      </a:r>
                      <a:r>
                        <a:rPr lang="it-IT" sz="1200" baseline="-25000" dirty="0">
                          <a:effectLst/>
                        </a:rPr>
                        <a:t> </a:t>
                      </a:r>
                      <a:r>
                        <a:rPr lang="it-IT" sz="1200" dirty="0">
                          <a:effectLst/>
                        </a:rPr>
                        <a:t>operative range </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90000"/>
                        <a:lumOff val="10000"/>
                      </a:schemeClr>
                    </a:solidFill>
                  </a:tcPr>
                </a:tc>
                <a:tc>
                  <a:txBody>
                    <a:bodyPr/>
                    <a:lstStyle/>
                    <a:p>
                      <a:pPr algn="ctr"/>
                      <a:r>
                        <a:rPr lang="it-IT" sz="1200" dirty="0">
                          <a:solidFill>
                            <a:schemeClr val="bg1"/>
                          </a:solidFill>
                          <a:effectLst/>
                        </a:rPr>
                        <a:t>1.7 T – 3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90000"/>
                        <a:lumOff val="10000"/>
                      </a:schemeClr>
                    </a:solidFill>
                  </a:tcPr>
                </a:tc>
                <a:extLst>
                  <a:ext uri="{0D108BD9-81ED-4DB2-BD59-A6C34878D82A}">
                    <a16:rowId xmlns:a16="http://schemas.microsoft.com/office/drawing/2014/main" val="1137700145"/>
                  </a:ext>
                </a:extLst>
              </a:tr>
              <a:tr h="0">
                <a:tc>
                  <a:txBody>
                    <a:bodyPr/>
                    <a:lstStyle/>
                    <a:p>
                      <a:pPr algn="ctr"/>
                      <a:r>
                        <a:rPr lang="it-IT" sz="1200" dirty="0" err="1">
                          <a:effectLst/>
                        </a:rPr>
                        <a:t>B</a:t>
                      </a:r>
                      <a:r>
                        <a:rPr lang="it-IT" sz="1200" baseline="-25000" dirty="0" err="1">
                          <a:effectLst/>
                        </a:rPr>
                        <a:t>min</a:t>
                      </a:r>
                      <a:r>
                        <a:rPr lang="it-IT" sz="1200" dirty="0">
                          <a:effectLst/>
                        </a:rPr>
                        <a:t> @ z = 0 mm</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lgn="ctr"/>
                      <a:r>
                        <a:rPr lang="it-IT" sz="1200" dirty="0">
                          <a:solidFill>
                            <a:schemeClr val="bg1"/>
                          </a:solidFill>
                          <a:effectLst/>
                        </a:rPr>
                        <a:t>0.4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89678999"/>
                  </a:ext>
                </a:extLst>
              </a:tr>
              <a:tr h="0">
                <a:tc>
                  <a:txBody>
                    <a:bodyPr/>
                    <a:lstStyle/>
                    <a:p>
                      <a:pPr algn="ctr"/>
                      <a:r>
                        <a:rPr lang="it-IT" sz="1200" dirty="0" err="1">
                          <a:effectLst/>
                        </a:rPr>
                        <a:t>B</a:t>
                      </a:r>
                      <a:r>
                        <a:rPr lang="it-IT" sz="1200" baseline="-25000" dirty="0" err="1">
                          <a:effectLst/>
                        </a:rPr>
                        <a:t>hex</a:t>
                      </a:r>
                      <a:r>
                        <a:rPr lang="it-IT" sz="1200" dirty="0">
                          <a:effectLst/>
                        </a:rPr>
                        <a:t> @ R</a:t>
                      </a:r>
                      <a:r>
                        <a:rPr lang="it-IT" sz="1200" baseline="-25000" dirty="0">
                          <a:effectLst/>
                        </a:rPr>
                        <a:t>CH_IN</a:t>
                      </a:r>
                      <a:r>
                        <a:rPr lang="it-IT" sz="1200" dirty="0">
                          <a:effectLst/>
                        </a:rPr>
                        <a:t> = 140 mm</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lgn="ctr"/>
                      <a:r>
                        <a:rPr lang="it-IT" sz="1200" dirty="0">
                          <a:solidFill>
                            <a:schemeClr val="bg1"/>
                          </a:solidFill>
                          <a:effectLst/>
                        </a:rPr>
                        <a:t>1.6 T</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050434989"/>
                  </a:ext>
                </a:extLst>
              </a:tr>
              <a:tr h="0">
                <a:tc>
                  <a:txBody>
                    <a:bodyPr/>
                    <a:lstStyle/>
                    <a:p>
                      <a:pPr algn="ctr"/>
                      <a:r>
                        <a:rPr lang="it-IT" sz="1200" dirty="0" err="1">
                          <a:effectLst/>
                        </a:rPr>
                        <a:t>LHe</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rgbClr val="DD8901"/>
                    </a:solidFill>
                  </a:tcPr>
                </a:tc>
                <a:tc>
                  <a:txBody>
                    <a:bodyPr/>
                    <a:lstStyle/>
                    <a:p>
                      <a:pPr algn="ctr"/>
                      <a:r>
                        <a:rPr lang="it-IT" sz="1200" dirty="0">
                          <a:solidFill>
                            <a:schemeClr val="bg1"/>
                          </a:solidFill>
                          <a:effectLst/>
                        </a:rPr>
                        <a:t>Free</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DD8901"/>
                    </a:solidFill>
                  </a:tcPr>
                </a:tc>
                <a:extLst>
                  <a:ext uri="{0D108BD9-81ED-4DB2-BD59-A6C34878D82A}">
                    <a16:rowId xmlns:a16="http://schemas.microsoft.com/office/drawing/2014/main" val="3655425503"/>
                  </a:ext>
                </a:extLst>
              </a:tr>
              <a:tr h="0">
                <a:tc>
                  <a:txBody>
                    <a:bodyPr/>
                    <a:lstStyle/>
                    <a:p>
                      <a:pPr algn="ctr"/>
                      <a:r>
                        <a:rPr lang="it-IT" sz="1200" dirty="0" err="1">
                          <a:effectLst/>
                        </a:rPr>
                        <a:t>Warm</a:t>
                      </a:r>
                      <a:r>
                        <a:rPr lang="it-IT" sz="1200" dirty="0">
                          <a:effectLst/>
                        </a:rPr>
                        <a:t> Bore </a:t>
                      </a:r>
                      <a:r>
                        <a:rPr lang="it-IT" sz="1200" dirty="0" err="1">
                          <a:effectLst/>
                        </a:rPr>
                        <a:t>radius</a:t>
                      </a:r>
                      <a:endParaRPr lang="it-IT" sz="1200" dirty="0">
                        <a:effectLst/>
                        <a:latin typeface="Times New Roman" panose="02020603050405020304" pitchFamily="18" charset="0"/>
                        <a:ea typeface="Times New Roman" panose="02020603050405020304" pitchFamily="18" charset="0"/>
                      </a:endParaRPr>
                    </a:p>
                  </a:txBody>
                  <a:tcPr marL="68580" marR="68580" marT="0" marB="0">
                    <a:solidFill>
                      <a:srgbClr val="DD8901"/>
                    </a:solidFill>
                  </a:tcPr>
                </a:tc>
                <a:tc>
                  <a:txBody>
                    <a:bodyPr/>
                    <a:lstStyle/>
                    <a:p>
                      <a:pPr algn="ctr"/>
                      <a:r>
                        <a:rPr lang="it-IT" sz="1200" dirty="0">
                          <a:solidFill>
                            <a:schemeClr val="bg1"/>
                          </a:solidFill>
                          <a:effectLst/>
                        </a:rPr>
                        <a:t>150.5 mm</a:t>
                      </a:r>
                      <a:endParaRPr lang="it-IT"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DD8901"/>
                    </a:solidFill>
                  </a:tcPr>
                </a:tc>
                <a:extLst>
                  <a:ext uri="{0D108BD9-81ED-4DB2-BD59-A6C34878D82A}">
                    <a16:rowId xmlns:a16="http://schemas.microsoft.com/office/drawing/2014/main" val="2973777760"/>
                  </a:ext>
                </a:extLst>
              </a:tr>
            </a:tbl>
          </a:graphicData>
        </a:graphic>
      </p:graphicFrame>
      <p:pic>
        <p:nvPicPr>
          <p:cNvPr id="19" name="Immagine 18">
            <a:extLst>
              <a:ext uri="{FF2B5EF4-FFF2-40B4-BE49-F238E27FC236}">
                <a16:creationId xmlns:a16="http://schemas.microsoft.com/office/drawing/2014/main" id="{14AC4D0E-881B-4ACA-BD28-B336087399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5" t="6526" r="7758" b="5165"/>
          <a:stretch/>
        </p:blipFill>
        <p:spPr>
          <a:xfrm>
            <a:off x="8092429" y="1478413"/>
            <a:ext cx="3259336" cy="4419139"/>
          </a:xfrm>
          <a:prstGeom prst="rect">
            <a:avLst/>
          </a:prstGeom>
        </p:spPr>
      </p:pic>
      <p:sp>
        <p:nvSpPr>
          <p:cNvPr id="20" name="TextBox 25">
            <a:extLst>
              <a:ext uri="{FF2B5EF4-FFF2-40B4-BE49-F238E27FC236}">
                <a16:creationId xmlns:a16="http://schemas.microsoft.com/office/drawing/2014/main" id="{28F9F110-145A-44E7-9708-AB68B1617504}"/>
              </a:ext>
            </a:extLst>
          </p:cNvPr>
          <p:cNvSpPr txBox="1"/>
          <p:nvPr/>
        </p:nvSpPr>
        <p:spPr>
          <a:xfrm>
            <a:off x="2218417" y="960448"/>
            <a:ext cx="7233556" cy="400110"/>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pPr>
            <a:r>
              <a:rPr lang="en-GB" sz="2000" dirty="0">
                <a:solidFill>
                  <a:srgbClr val="0070C0"/>
                </a:solidFill>
                <a:latin typeface="Calibri" panose="020F0502020204030204" pitchFamily="34" charset="0"/>
                <a:ea typeface="Cambria" panose="02040503050406030204" pitchFamily="18" charset="0"/>
                <a:cs typeface="Calibri" panose="020F0502020204030204" pitchFamily="34" charset="0"/>
              </a:rPr>
              <a:t>T</a:t>
            </a:r>
            <a:r>
              <a:rPr lang="en-GB" sz="2000" dirty="0">
                <a:solidFill>
                  <a:srgbClr val="0070C0"/>
                </a:solidFill>
                <a:effectLst/>
                <a:latin typeface="Calibri" panose="020F0502020204030204" pitchFamily="34" charset="0"/>
                <a:ea typeface="Cambria" panose="02040503050406030204" pitchFamily="18" charset="0"/>
                <a:cs typeface="Calibri" panose="020F0502020204030204" pitchFamily="34" charset="0"/>
              </a:rPr>
              <a:t>he PANDORA’s trap has been designed to operate at 18 + 21 GHz.</a:t>
            </a:r>
          </a:p>
        </p:txBody>
      </p:sp>
      <p:sp>
        <p:nvSpPr>
          <p:cNvPr id="3" name="CasellaDiTesto 2">
            <a:extLst>
              <a:ext uri="{FF2B5EF4-FFF2-40B4-BE49-F238E27FC236}">
                <a16:creationId xmlns:a16="http://schemas.microsoft.com/office/drawing/2014/main" id="{480E0C52-F53C-8E8F-DF77-AD6E0DEFE2BB}"/>
              </a:ext>
            </a:extLst>
          </p:cNvPr>
          <p:cNvSpPr txBox="1"/>
          <p:nvPr/>
        </p:nvSpPr>
        <p:spPr>
          <a:xfrm>
            <a:off x="274899" y="1466119"/>
            <a:ext cx="6609938" cy="1877437"/>
          </a:xfrm>
          <a:prstGeom prst="rect">
            <a:avLst/>
          </a:prstGeom>
          <a:noFill/>
        </p:spPr>
        <p:txBody>
          <a:bodyPr wrap="square" rtlCol="0">
            <a:spAutoFit/>
          </a:bodyPr>
          <a:lstStyle/>
          <a:p>
            <a:pPr algn="just"/>
            <a:r>
              <a:rPr lang="it-IT" sz="1800" dirty="0">
                <a:latin typeface="Calibri" panose="020F0502020204030204" pitchFamily="34" charset="0"/>
                <a:cs typeface="Calibri" panose="020F0502020204030204" pitchFamily="34" charset="0"/>
              </a:rPr>
              <a:t>The </a:t>
            </a:r>
            <a:r>
              <a:rPr lang="it-IT" sz="1800" dirty="0" err="1">
                <a:latin typeface="Calibri" panose="020F0502020204030204" pitchFamily="34" charset="0"/>
                <a:cs typeface="Calibri" panose="020F0502020204030204" pitchFamily="34" charset="0"/>
              </a:rPr>
              <a:t>magnetic</a:t>
            </a:r>
            <a:r>
              <a:rPr lang="it-IT" sz="1800" dirty="0">
                <a:latin typeface="Calibri" panose="020F0502020204030204" pitchFamily="34" charset="0"/>
                <a:cs typeface="Calibri" panose="020F0502020204030204" pitchFamily="34" charset="0"/>
              </a:rPr>
              <a:t> system </a:t>
            </a:r>
            <a:r>
              <a:rPr lang="it-IT" sz="1800" dirty="0" err="1">
                <a:latin typeface="Calibri" panose="020F0502020204030204" pitchFamily="34" charset="0"/>
                <a:cs typeface="Calibri" panose="020F0502020204030204" pitchFamily="34" charset="0"/>
              </a:rPr>
              <a:t>will</a:t>
            </a:r>
            <a:r>
              <a:rPr lang="it-IT" sz="1800" dirty="0">
                <a:latin typeface="Calibri" panose="020F0502020204030204" pitchFamily="34" charset="0"/>
                <a:cs typeface="Calibri" panose="020F0502020204030204" pitchFamily="34" charset="0"/>
              </a:rPr>
              <a:t> </a:t>
            </a:r>
            <a:r>
              <a:rPr lang="it-IT" sz="1800" dirty="0" err="1">
                <a:latin typeface="Calibri" panose="020F0502020204030204" pitchFamily="34" charset="0"/>
                <a:cs typeface="Calibri" panose="020F0502020204030204" pitchFamily="34" charset="0"/>
              </a:rPr>
              <a:t>have</a:t>
            </a:r>
            <a:r>
              <a:rPr lang="it-IT" sz="1800" dirty="0">
                <a:latin typeface="Calibri" panose="020F0502020204030204" pitchFamily="34" charset="0"/>
                <a:cs typeface="Calibri" panose="020F0502020204030204" pitchFamily="34" charset="0"/>
              </a:rPr>
              <a:t> a </a:t>
            </a:r>
            <a:r>
              <a:rPr lang="it-IT" sz="1800" dirty="0" err="1">
                <a:latin typeface="Calibri" panose="020F0502020204030204" pitchFamily="34" charset="0"/>
                <a:cs typeface="Calibri" panose="020F0502020204030204" pitchFamily="34" charset="0"/>
              </a:rPr>
              <a:t>length</a:t>
            </a:r>
            <a:r>
              <a:rPr lang="it-IT" sz="1800" dirty="0">
                <a:latin typeface="Calibri" panose="020F0502020204030204" pitchFamily="34" charset="0"/>
                <a:cs typeface="Calibri" panose="020F0502020204030204" pitchFamily="34" charset="0"/>
              </a:rPr>
              <a:t> </a:t>
            </a:r>
            <a:r>
              <a:rPr lang="it-IT" sz="1800" b="1" dirty="0">
                <a:latin typeface="Calibri" panose="020F0502020204030204" pitchFamily="34" charset="0"/>
                <a:cs typeface="Calibri" panose="020F0502020204030204" pitchFamily="34" charset="0"/>
              </a:rPr>
              <a:t>L = 700 mm </a:t>
            </a:r>
            <a:r>
              <a:rPr lang="it-IT" sz="1800" dirty="0">
                <a:latin typeface="Calibri" panose="020F0502020204030204" pitchFamily="34" charset="0"/>
                <a:cs typeface="Calibri" panose="020F0502020204030204" pitchFamily="34" charset="0"/>
              </a:rPr>
              <a:t>and a </a:t>
            </a:r>
            <a:r>
              <a:rPr lang="it-IT" sz="1800" dirty="0" err="1">
                <a:latin typeface="Calibri" panose="020F0502020204030204" pitchFamily="34" charset="0"/>
                <a:cs typeface="Calibri" panose="020F0502020204030204" pitchFamily="34" charset="0"/>
              </a:rPr>
              <a:t>radius</a:t>
            </a:r>
            <a:r>
              <a:rPr lang="it-IT" sz="1800" dirty="0">
                <a:latin typeface="Calibri" panose="020F0502020204030204" pitchFamily="34" charset="0"/>
                <a:cs typeface="Calibri" panose="020F0502020204030204" pitchFamily="34" charset="0"/>
              </a:rPr>
              <a:t> </a:t>
            </a:r>
            <a:r>
              <a:rPr lang="it-IT" sz="1800" b="1" dirty="0">
                <a:latin typeface="Calibri" panose="020F0502020204030204" pitchFamily="34" charset="0"/>
                <a:cs typeface="Calibri" panose="020F0502020204030204" pitchFamily="34" charset="0"/>
              </a:rPr>
              <a:t>R = 300 mm</a:t>
            </a:r>
            <a:endParaRPr lang="it-IT" b="1" dirty="0">
              <a:latin typeface="Calibri" panose="020F0502020204030204" pitchFamily="34" charset="0"/>
              <a:cs typeface="Calibri" panose="020F0502020204030204" pitchFamily="34" charset="0"/>
            </a:endParaRPr>
          </a:p>
          <a:p>
            <a:pPr algn="just"/>
            <a:endParaRPr lang="it-IT" sz="800" dirty="0">
              <a:latin typeface="Calibri" panose="020F0502020204030204" pitchFamily="34" charset="0"/>
              <a:cs typeface="Calibri" panose="020F0502020204030204" pitchFamily="34" charset="0"/>
            </a:endParaRPr>
          </a:p>
          <a:p>
            <a:pPr algn="just"/>
            <a:r>
              <a:rPr lang="en-US" sz="1800" dirty="0">
                <a:effectLst/>
                <a:latin typeface="Calibri" panose="020F0502020204030204" pitchFamily="34" charset="0"/>
                <a:ea typeface="Cambria" panose="02040503050406030204" pitchFamily="18" charset="0"/>
                <a:cs typeface="Calibri" panose="020F0502020204030204" pitchFamily="34" charset="0"/>
              </a:rPr>
              <a:t>It will enclose a plasma chamber with inner radius </a:t>
            </a:r>
            <a:r>
              <a:rPr lang="en-US" sz="1800" b="1" dirty="0">
                <a:effectLst/>
                <a:latin typeface="Calibri" panose="020F0502020204030204" pitchFamily="34" charset="0"/>
                <a:ea typeface="Cambria" panose="02040503050406030204" pitchFamily="18" charset="0"/>
                <a:cs typeface="Calibri" panose="020F0502020204030204" pitchFamily="34" charset="0"/>
              </a:rPr>
              <a:t>R</a:t>
            </a:r>
            <a:r>
              <a:rPr lang="en-US" sz="1800" b="1" baseline="-25000" dirty="0">
                <a:effectLst/>
                <a:latin typeface="Calibri" panose="020F0502020204030204" pitchFamily="34" charset="0"/>
                <a:ea typeface="Cambria" panose="02040503050406030204" pitchFamily="18" charset="0"/>
                <a:cs typeface="Calibri" panose="020F0502020204030204" pitchFamily="34" charset="0"/>
              </a:rPr>
              <a:t>CH_IN </a:t>
            </a:r>
            <a:r>
              <a:rPr lang="en-US" sz="1800" b="1" dirty="0">
                <a:effectLst/>
                <a:latin typeface="Calibri" panose="020F0502020204030204" pitchFamily="34" charset="0"/>
                <a:ea typeface="Cambria" panose="02040503050406030204" pitchFamily="18" charset="0"/>
                <a:cs typeface="Calibri" panose="020F0502020204030204" pitchFamily="34" charset="0"/>
              </a:rPr>
              <a:t>= 140</a:t>
            </a:r>
            <a:r>
              <a:rPr lang="en-US" sz="1800" dirty="0">
                <a:effectLst/>
                <a:latin typeface="Calibri" panose="020F0502020204030204" pitchFamily="34" charset="0"/>
                <a:ea typeface="Cambria" panose="02040503050406030204" pitchFamily="18" charset="0"/>
                <a:cs typeface="Calibri" panose="020F0502020204030204" pitchFamily="34" charset="0"/>
              </a:rPr>
              <a:t> </a:t>
            </a:r>
            <a:r>
              <a:rPr lang="en-US" sz="1800" b="1" dirty="0">
                <a:effectLst/>
                <a:latin typeface="Calibri" panose="020F0502020204030204" pitchFamily="34" charset="0"/>
                <a:ea typeface="Cambria" panose="02040503050406030204" pitchFamily="18" charset="0"/>
                <a:cs typeface="Calibri" panose="020F0502020204030204" pitchFamily="34" charset="0"/>
              </a:rPr>
              <a:t>mm</a:t>
            </a:r>
            <a:r>
              <a:rPr lang="en-US" sz="1800" dirty="0">
                <a:effectLst/>
                <a:latin typeface="Calibri" panose="020F0502020204030204" pitchFamily="34" charset="0"/>
                <a:ea typeface="Cambria" panose="02040503050406030204" pitchFamily="18" charset="0"/>
                <a:cs typeface="Calibri" panose="020F0502020204030204" pitchFamily="34" charset="0"/>
              </a:rPr>
              <a:t> and length </a:t>
            </a:r>
            <a:r>
              <a:rPr lang="en-US" sz="1800" b="1" dirty="0">
                <a:effectLst/>
                <a:latin typeface="Calibri" panose="020F0502020204030204" pitchFamily="34" charset="0"/>
                <a:ea typeface="Cambria" panose="02040503050406030204" pitchFamily="18" charset="0"/>
                <a:cs typeface="Calibri" panose="020F0502020204030204" pitchFamily="34" charset="0"/>
              </a:rPr>
              <a:t>L = 700 mm</a:t>
            </a:r>
            <a:r>
              <a:rPr lang="en-US" sz="1800" dirty="0">
                <a:effectLst/>
                <a:latin typeface="Palatino Linotype" panose="02040502050505030304" pitchFamily="18" charset="0"/>
                <a:ea typeface="Cambria" panose="02040503050406030204" pitchFamily="18" charset="0"/>
                <a:cs typeface="Cambria" panose="02040503050406030204" pitchFamily="18" charset="0"/>
              </a:rPr>
              <a:t>.</a:t>
            </a:r>
            <a:endParaRPr lang="en-GB" sz="1800" dirty="0">
              <a:effectLst/>
              <a:latin typeface="Palatino Linotype" panose="02040502050505030304" pitchFamily="18" charset="0"/>
              <a:ea typeface="Times New Roman" panose="02020603050405020304" pitchFamily="18" charset="0"/>
            </a:endParaRPr>
          </a:p>
          <a:p>
            <a:endParaRPr lang="it-IT" dirty="0"/>
          </a:p>
          <a:p>
            <a:endParaRPr lang="it-IT" dirty="0"/>
          </a:p>
        </p:txBody>
      </p:sp>
      <p:sp>
        <p:nvSpPr>
          <p:cNvPr id="9" name="TextBox 28">
            <a:extLst>
              <a:ext uri="{FF2B5EF4-FFF2-40B4-BE49-F238E27FC236}">
                <a16:creationId xmlns:a16="http://schemas.microsoft.com/office/drawing/2014/main" id="{3B9BF3FD-0C40-22C2-8442-B959599EC5E0}"/>
              </a:ext>
            </a:extLst>
          </p:cNvPr>
          <p:cNvSpPr txBox="1"/>
          <p:nvPr/>
        </p:nvSpPr>
        <p:spPr>
          <a:xfrm>
            <a:off x="274899" y="2893426"/>
            <a:ext cx="6737846" cy="646331"/>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dirty="0">
                <a:latin typeface="Calibri" panose="020F0502020204030204" pitchFamily="34" charset="0"/>
                <a:ea typeface="Cambria"/>
                <a:cs typeface="Calibri" panose="020F0502020204030204" pitchFamily="34" charset="0"/>
              </a:rPr>
              <a:t>The</a:t>
            </a:r>
            <a:r>
              <a:rPr lang="en-US" dirty="0">
                <a:effectLst/>
                <a:latin typeface="Calibri" panose="020F0502020204030204" pitchFamily="34" charset="0"/>
                <a:ea typeface="Cambria"/>
                <a:cs typeface="Calibri" panose="020F0502020204030204" pitchFamily="34" charset="0"/>
              </a:rPr>
              <a:t> </a:t>
            </a:r>
            <a:r>
              <a:rPr lang="en-US" dirty="0">
                <a:latin typeface="Calibri" panose="020F0502020204030204" pitchFamily="34" charset="0"/>
                <a:ea typeface="Cambria"/>
                <a:cs typeface="Calibri" panose="020F0502020204030204" pitchFamily="34" charset="0"/>
              </a:rPr>
              <a:t>SC</a:t>
            </a:r>
            <a:r>
              <a:rPr lang="en-US" dirty="0">
                <a:effectLst/>
                <a:latin typeface="Calibri" panose="020F0502020204030204" pitchFamily="34" charset="0"/>
                <a:ea typeface="Cambria"/>
                <a:cs typeface="Calibri" panose="020F0502020204030204" pitchFamily="34" charset="0"/>
              </a:rPr>
              <a:t> coils and hexapole </a:t>
            </a:r>
            <a:r>
              <a:rPr lang="en-US" dirty="0">
                <a:latin typeface="Calibri" panose="020F0502020204030204" pitchFamily="34" charset="0"/>
                <a:ea typeface="Cambria"/>
                <a:cs typeface="Calibri" panose="020F0502020204030204" pitchFamily="34" charset="0"/>
              </a:rPr>
              <a:t>will be made of</a:t>
            </a:r>
            <a:r>
              <a:rPr lang="en-US" dirty="0">
                <a:effectLst/>
                <a:latin typeface="Calibri" panose="020F0502020204030204" pitchFamily="34" charset="0"/>
                <a:ea typeface="Cambria"/>
                <a:cs typeface="Calibri" panose="020F0502020204030204" pitchFamily="34" charset="0"/>
              </a:rPr>
              <a:t> </a:t>
            </a:r>
            <a:r>
              <a:rPr lang="en-US" b="1" dirty="0">
                <a:effectLst/>
                <a:latin typeface="Calibri" panose="020F0502020204030204" pitchFamily="34" charset="0"/>
                <a:ea typeface="Cambria"/>
                <a:cs typeface="Calibri" panose="020F0502020204030204" pitchFamily="34" charset="0"/>
              </a:rPr>
              <a:t>Niobium-Titanium alloy (</a:t>
            </a:r>
            <a:r>
              <a:rPr lang="en-US" b="1" dirty="0" err="1">
                <a:effectLst/>
                <a:latin typeface="Calibri" panose="020F0502020204030204" pitchFamily="34" charset="0"/>
                <a:ea typeface="Cambria"/>
                <a:cs typeface="Calibri" panose="020F0502020204030204" pitchFamily="34" charset="0"/>
              </a:rPr>
              <a:t>NbTi</a:t>
            </a:r>
            <a:r>
              <a:rPr lang="en-US" b="1" dirty="0">
                <a:effectLst/>
                <a:latin typeface="Calibri" panose="020F0502020204030204" pitchFamily="34" charset="0"/>
                <a:ea typeface="Cambria"/>
                <a:cs typeface="Calibri" panose="020F0502020204030204" pitchFamily="34" charset="0"/>
              </a:rPr>
              <a:t>)</a:t>
            </a:r>
            <a:r>
              <a:rPr lang="en-US" dirty="0">
                <a:effectLst/>
                <a:latin typeface="Calibri" panose="020F0502020204030204" pitchFamily="34" charset="0"/>
                <a:ea typeface="Cambria"/>
                <a:cs typeface="Calibri" panose="020F0502020204030204" pitchFamily="34" charset="0"/>
              </a:rPr>
              <a:t>, whose </a:t>
            </a:r>
            <a:r>
              <a:rPr lang="en-US" dirty="0">
                <a:effectLst/>
                <a:latin typeface="Calibri" panose="020F0502020204030204" pitchFamily="34" charset="0"/>
                <a:ea typeface="Calibri" panose="020F0502020204030204" pitchFamily="34" charset="0"/>
                <a:cs typeface="Calibri" panose="020F0502020204030204" pitchFamily="34" charset="0"/>
              </a:rPr>
              <a:t>upper critical field is about 10 T at 4.2 K.</a:t>
            </a:r>
            <a:endParaRPr lang="it-IT"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3" name="Gruppo 12">
            <a:extLst>
              <a:ext uri="{FF2B5EF4-FFF2-40B4-BE49-F238E27FC236}">
                <a16:creationId xmlns:a16="http://schemas.microsoft.com/office/drawing/2014/main" id="{D40385E0-E704-B71F-02E5-8972C983BADC}"/>
              </a:ext>
            </a:extLst>
          </p:cNvPr>
          <p:cNvGrpSpPr/>
          <p:nvPr/>
        </p:nvGrpSpPr>
        <p:grpSpPr>
          <a:xfrm>
            <a:off x="7346781" y="1340217"/>
            <a:ext cx="4382086" cy="4695530"/>
            <a:chOff x="7346781" y="1340217"/>
            <a:chExt cx="4382086" cy="4695530"/>
          </a:xfrm>
        </p:grpSpPr>
        <p:grpSp>
          <p:nvGrpSpPr>
            <p:cNvPr id="12" name="Gruppo 11">
              <a:extLst>
                <a:ext uri="{FF2B5EF4-FFF2-40B4-BE49-F238E27FC236}">
                  <a16:creationId xmlns:a16="http://schemas.microsoft.com/office/drawing/2014/main" id="{3A44B0C0-30A5-504D-3B49-5BC69059E393}"/>
                </a:ext>
              </a:extLst>
            </p:cNvPr>
            <p:cNvGrpSpPr/>
            <p:nvPr/>
          </p:nvGrpSpPr>
          <p:grpSpPr>
            <a:xfrm>
              <a:off x="7346781" y="1340217"/>
              <a:ext cx="4382086" cy="4695530"/>
              <a:chOff x="7269409" y="2246876"/>
              <a:chExt cx="4382086" cy="4695530"/>
            </a:xfrm>
          </p:grpSpPr>
          <p:sp>
            <p:nvSpPr>
              <p:cNvPr id="8" name="Rettangolo 7">
                <a:extLst>
                  <a:ext uri="{FF2B5EF4-FFF2-40B4-BE49-F238E27FC236}">
                    <a16:creationId xmlns:a16="http://schemas.microsoft.com/office/drawing/2014/main" id="{583D109B-C1E5-8EBB-7FE7-8826DB00B8AC}"/>
                  </a:ext>
                </a:extLst>
              </p:cNvPr>
              <p:cNvSpPr/>
              <p:nvPr/>
            </p:nvSpPr>
            <p:spPr>
              <a:xfrm>
                <a:off x="7269409" y="2246876"/>
                <a:ext cx="4382086" cy="4695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BB3DA002-50AB-3DFF-A4D9-EB39322AFFDA}"/>
                  </a:ext>
                </a:extLst>
              </p:cNvPr>
              <p:cNvGrpSpPr/>
              <p:nvPr/>
            </p:nvGrpSpPr>
            <p:grpSpPr>
              <a:xfrm>
                <a:off x="7561310" y="2538298"/>
                <a:ext cx="3790455" cy="2838060"/>
                <a:chOff x="7561310" y="2538298"/>
                <a:chExt cx="3790455" cy="2838060"/>
              </a:xfrm>
            </p:grpSpPr>
            <p:pic>
              <p:nvPicPr>
                <p:cNvPr id="10" name="Immagine 9">
                  <a:extLst>
                    <a:ext uri="{FF2B5EF4-FFF2-40B4-BE49-F238E27FC236}">
                      <a16:creationId xmlns:a16="http://schemas.microsoft.com/office/drawing/2014/main" id="{81DA19CF-E3CA-56B2-77A5-BC2356809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310" y="2538298"/>
                  <a:ext cx="3790455" cy="2299367"/>
                </a:xfrm>
                <a:prstGeom prst="rect">
                  <a:avLst/>
                </a:prstGeom>
              </p:spPr>
            </p:pic>
            <p:sp>
              <p:nvSpPr>
                <p:cNvPr id="11" name="CasellaDiTesto 10">
                  <a:extLst>
                    <a:ext uri="{FF2B5EF4-FFF2-40B4-BE49-F238E27FC236}">
                      <a16:creationId xmlns:a16="http://schemas.microsoft.com/office/drawing/2014/main" id="{0CF8D63D-451D-CE86-AEC1-74F2DDD3BC16}"/>
                    </a:ext>
                  </a:extLst>
                </p:cNvPr>
                <p:cNvSpPr txBox="1"/>
                <p:nvPr/>
              </p:nvSpPr>
              <p:spPr>
                <a:xfrm>
                  <a:off x="7760880" y="5068581"/>
                  <a:ext cx="3391313" cy="307777"/>
                </a:xfrm>
                <a:prstGeom prst="rect">
                  <a:avLst/>
                </a:prstGeom>
                <a:noFill/>
              </p:spPr>
              <p:txBody>
                <a:bodyPr wrap="none" rtlCol="0">
                  <a:spAutoFit/>
                </a:bodyPr>
                <a:lstStyle/>
                <a:p>
                  <a:r>
                    <a:rPr lang="it-IT" sz="1400" dirty="0">
                      <a:latin typeface="Calibri" panose="020F0502020204030204" pitchFamily="34" charset="0"/>
                      <a:cs typeface="Calibri" panose="020F0502020204030204" pitchFamily="34" charset="0"/>
                    </a:rPr>
                    <a:t>Coils and </a:t>
                  </a:r>
                  <a:r>
                    <a:rPr lang="it-IT" sz="1400" dirty="0" err="1">
                      <a:latin typeface="Calibri" panose="020F0502020204030204" pitchFamily="34" charset="0"/>
                      <a:cs typeface="Calibri" panose="020F0502020204030204" pitchFamily="34" charset="0"/>
                    </a:rPr>
                    <a:t>hexapole</a:t>
                  </a:r>
                  <a:r>
                    <a:rPr lang="it-IT" sz="1400" dirty="0">
                      <a:latin typeface="Calibri" panose="020F0502020204030204" pitchFamily="34" charset="0"/>
                      <a:cs typeface="Calibri" panose="020F0502020204030204" pitchFamily="34" charset="0"/>
                    </a:rPr>
                    <a:t> in red with </a:t>
                  </a:r>
                  <a:r>
                    <a:rPr lang="it-IT" sz="1400" dirty="0" err="1">
                      <a:latin typeface="Calibri" panose="020F0502020204030204" pitchFamily="34" charset="0"/>
                      <a:cs typeface="Calibri" panose="020F0502020204030204" pitchFamily="34" charset="0"/>
                    </a:rPr>
                    <a:t>yoke</a:t>
                  </a:r>
                  <a:r>
                    <a:rPr lang="it-IT" sz="1400" dirty="0">
                      <a:latin typeface="Calibri" panose="020F0502020204030204" pitchFamily="34" charset="0"/>
                      <a:cs typeface="Calibri" panose="020F0502020204030204" pitchFamily="34" charset="0"/>
                    </a:rPr>
                    <a:t> in green</a:t>
                  </a:r>
                </a:p>
              </p:txBody>
            </p:sp>
          </p:grpSp>
        </p:grpSp>
        <p:sp>
          <p:nvSpPr>
            <p:cNvPr id="16" name="TextBox 30">
              <a:extLst>
                <a:ext uri="{FF2B5EF4-FFF2-40B4-BE49-F238E27FC236}">
                  <a16:creationId xmlns:a16="http://schemas.microsoft.com/office/drawing/2014/main" id="{F4063797-2EA9-4244-3ECB-49E9C39C5E72}"/>
                </a:ext>
              </a:extLst>
            </p:cNvPr>
            <p:cNvSpPr txBox="1"/>
            <p:nvPr/>
          </p:nvSpPr>
          <p:spPr>
            <a:xfrm>
              <a:off x="7517596" y="3901469"/>
              <a:ext cx="4211271"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effectLst/>
                  <a:latin typeface="Calibri" panose="020F0502020204030204" pitchFamily="34" charset="0"/>
                  <a:ea typeface="Cambria" panose="02040503050406030204" pitchFamily="18" charset="0"/>
                  <a:cs typeface="Calibri" panose="020F0502020204030204" pitchFamily="34" charset="0"/>
                </a:rPr>
                <a:t>The magnetic trap is surrounded by an iron yoke</a:t>
              </a:r>
              <a:endParaRPr lang="en-US" sz="1600" dirty="0">
                <a:latin typeface="Palatino Linotype" panose="02040502050505030304" pitchFamily="18" charset="0"/>
                <a:ea typeface="Cambria" panose="02040503050406030204" pitchFamily="18" charset="0"/>
                <a:cs typeface="Cambria" panose="02040503050406030204" pitchFamily="18" charset="0"/>
              </a:endParaRPr>
            </a:p>
          </p:txBody>
        </p:sp>
      </p:grpSp>
    </p:spTree>
    <p:extLst>
      <p:ext uri="{BB962C8B-B14F-4D97-AF65-F5344CB8AC3E}">
        <p14:creationId xmlns:p14="http://schemas.microsoft.com/office/powerpoint/2010/main" val="24410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7BBE063-B938-1F50-7BA6-4438C039A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6" name="CasellaDiTesto 5">
            <a:extLst>
              <a:ext uri="{FF2B5EF4-FFF2-40B4-BE49-F238E27FC236}">
                <a16:creationId xmlns:a16="http://schemas.microsoft.com/office/drawing/2014/main" id="{851FFE7A-6F62-9175-D927-FFB7B38276B1}"/>
              </a:ext>
            </a:extLst>
          </p:cNvPr>
          <p:cNvSpPr txBox="1"/>
          <p:nvPr/>
        </p:nvSpPr>
        <p:spPr>
          <a:xfrm>
            <a:off x="551383" y="44624"/>
            <a:ext cx="5757137"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system</a:t>
            </a:r>
          </a:p>
        </p:txBody>
      </p:sp>
      <p:sp>
        <p:nvSpPr>
          <p:cNvPr id="2" name="CasellaDiTesto 1">
            <a:extLst>
              <a:ext uri="{FF2B5EF4-FFF2-40B4-BE49-F238E27FC236}">
                <a16:creationId xmlns:a16="http://schemas.microsoft.com/office/drawing/2014/main" id="{30B95D8E-1EA1-42AC-C68B-FA803F54DF46}"/>
              </a:ext>
            </a:extLst>
          </p:cNvPr>
          <p:cNvSpPr txBox="1"/>
          <p:nvPr/>
        </p:nvSpPr>
        <p:spPr>
          <a:xfrm>
            <a:off x="719246" y="973089"/>
            <a:ext cx="5236498" cy="369332"/>
          </a:xfrm>
          <a:prstGeom prst="rect">
            <a:avLst/>
          </a:prstGeom>
          <a:noFill/>
        </p:spPr>
        <p:txBody>
          <a:bodyPr wrap="none" rtlCol="0">
            <a:spAutoFit/>
          </a:bodyPr>
          <a:lstStyle/>
          <a:p>
            <a:r>
              <a:rPr lang="it-IT" b="1" dirty="0" err="1">
                <a:solidFill>
                  <a:srgbClr val="0070C0"/>
                </a:solidFill>
                <a:latin typeface="Calibri" panose="020F0502020204030204" pitchFamily="34" charset="0"/>
                <a:cs typeface="Calibri" panose="020F0502020204030204" pitchFamily="34" charset="0"/>
              </a:rPr>
              <a:t>Problem</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detection</a:t>
            </a:r>
            <a:r>
              <a:rPr lang="it-IT" b="1" dirty="0">
                <a:solidFill>
                  <a:srgbClr val="0070C0"/>
                </a:solidFill>
                <a:latin typeface="Calibri" panose="020F0502020204030204" pitchFamily="34" charset="0"/>
                <a:cs typeface="Calibri" panose="020F0502020204030204" pitchFamily="34" charset="0"/>
              </a:rPr>
              <a:t> array placement </a:t>
            </a:r>
            <a:r>
              <a:rPr lang="it-IT" b="1" dirty="0" err="1">
                <a:solidFill>
                  <a:srgbClr val="0070C0"/>
                </a:solidFill>
                <a:latin typeface="Calibri" panose="020F0502020204030204" pitchFamily="34" charset="0"/>
                <a:cs typeface="Calibri" panose="020F0502020204030204" pitchFamily="34" charset="0"/>
              </a:rPr>
              <a:t>around</a:t>
            </a:r>
            <a:r>
              <a:rPr lang="it-IT" b="1" dirty="0">
                <a:solidFill>
                  <a:srgbClr val="0070C0"/>
                </a:solidFill>
                <a:latin typeface="Calibri" panose="020F0502020204030204" pitchFamily="34" charset="0"/>
                <a:cs typeface="Calibri" panose="020F0502020204030204" pitchFamily="34" charset="0"/>
              </a:rPr>
              <a:t> the trap</a:t>
            </a:r>
          </a:p>
        </p:txBody>
      </p:sp>
      <p:sp>
        <p:nvSpPr>
          <p:cNvPr id="3" name="CasellaDiTesto 2">
            <a:extLst>
              <a:ext uri="{FF2B5EF4-FFF2-40B4-BE49-F238E27FC236}">
                <a16:creationId xmlns:a16="http://schemas.microsoft.com/office/drawing/2014/main" id="{C8071AD6-A6D2-6D76-AFD1-6554A0ABB345}"/>
              </a:ext>
            </a:extLst>
          </p:cNvPr>
          <p:cNvSpPr txBox="1"/>
          <p:nvPr/>
        </p:nvSpPr>
        <p:spPr>
          <a:xfrm>
            <a:off x="928466" y="1491175"/>
            <a:ext cx="10086537" cy="646331"/>
          </a:xfrm>
          <a:prstGeom prst="rect">
            <a:avLst/>
          </a:prstGeom>
          <a:noFill/>
        </p:spPr>
        <p:txBody>
          <a:bodyPr wrap="square" rtlCol="0">
            <a:spAutoFit/>
          </a:bodyPr>
          <a:lstStyle/>
          <a:p>
            <a:r>
              <a:rPr lang="it-IT" dirty="0" err="1">
                <a:solidFill>
                  <a:srgbClr val="0070C0"/>
                </a:solidFill>
                <a:latin typeface="Calibri" panose="020F0502020204030204" pitchFamily="34" charset="0"/>
                <a:cs typeface="Calibri" panose="020F0502020204030204" pitchFamily="34" charset="0"/>
              </a:rPr>
              <a:t>HPGe</a:t>
            </a:r>
            <a:r>
              <a:rPr lang="it-IT" dirty="0">
                <a:solidFill>
                  <a:srgbClr val="0070C0"/>
                </a:solidFill>
                <a:latin typeface="Calibri" panose="020F0502020204030204" pitchFamily="34" charset="0"/>
                <a:cs typeface="Calibri" panose="020F0502020204030204" pitchFamily="34" charset="0"/>
              </a:rPr>
              <a:t> detector </a:t>
            </a:r>
            <a:r>
              <a:rPr lang="it-IT" dirty="0" err="1">
                <a:solidFill>
                  <a:srgbClr val="0070C0"/>
                </a:solidFill>
                <a:latin typeface="Calibri" panose="020F0502020204030204" pitchFamily="34" charset="0"/>
                <a:cs typeface="Calibri" panose="020F0502020204030204" pitchFamily="34" charset="0"/>
              </a:rPr>
              <a:t>should</a:t>
            </a:r>
            <a:r>
              <a:rPr lang="it-IT" dirty="0">
                <a:solidFill>
                  <a:srgbClr val="0070C0"/>
                </a:solidFill>
                <a:latin typeface="Calibri" panose="020F0502020204030204" pitchFamily="34" charset="0"/>
                <a:cs typeface="Calibri" panose="020F0502020204030204" pitchFamily="34" charset="0"/>
              </a:rPr>
              <a:t> be </a:t>
            </a:r>
            <a:r>
              <a:rPr lang="it-IT" dirty="0" err="1">
                <a:solidFill>
                  <a:srgbClr val="0070C0"/>
                </a:solidFill>
                <a:latin typeface="Calibri" panose="020F0502020204030204" pitchFamily="34" charset="0"/>
                <a:cs typeface="Calibri" panose="020F0502020204030204" pitchFamily="34" charset="0"/>
              </a:rPr>
              <a:t>able</a:t>
            </a:r>
            <a:r>
              <a:rPr lang="it-IT" dirty="0">
                <a:solidFill>
                  <a:srgbClr val="0070C0"/>
                </a:solidFill>
                <a:latin typeface="Calibri" panose="020F0502020204030204" pitchFamily="34" charset="0"/>
                <a:cs typeface="Calibri" panose="020F0502020204030204" pitchFamily="34" charset="0"/>
              </a:rPr>
              <a:t> to ‘’look’’ </a:t>
            </a:r>
            <a:r>
              <a:rPr lang="it-IT" dirty="0" err="1">
                <a:solidFill>
                  <a:srgbClr val="0070C0"/>
                </a:solidFill>
                <a:latin typeface="Calibri" panose="020F0502020204030204" pitchFamily="34" charset="0"/>
                <a:cs typeface="Calibri" panose="020F0502020204030204" pitchFamily="34" charset="0"/>
              </a:rPr>
              <a:t>into</a:t>
            </a:r>
            <a:r>
              <a:rPr lang="it-IT" dirty="0">
                <a:solidFill>
                  <a:srgbClr val="0070C0"/>
                </a:solidFill>
                <a:latin typeface="Calibri" panose="020F0502020204030204" pitchFamily="34" charset="0"/>
                <a:cs typeface="Calibri" panose="020F0502020204030204" pitchFamily="34" charset="0"/>
              </a:rPr>
              <a:t> the plasma to </a:t>
            </a:r>
            <a:r>
              <a:rPr lang="it-IT" dirty="0" err="1">
                <a:solidFill>
                  <a:srgbClr val="0070C0"/>
                </a:solidFill>
                <a:latin typeface="Calibri" panose="020F0502020204030204" pitchFamily="34" charset="0"/>
                <a:cs typeface="Calibri" panose="020F0502020204030204" pitchFamily="34" charset="0"/>
              </a:rPr>
              <a:t>detect</a:t>
            </a:r>
            <a:r>
              <a:rPr lang="it-IT" dirty="0">
                <a:solidFill>
                  <a:srgbClr val="0070C0"/>
                </a:solidFill>
                <a:latin typeface="Calibri" panose="020F0502020204030204" pitchFamily="34" charset="0"/>
                <a:cs typeface="Calibri" panose="020F0502020204030204" pitchFamily="34" charset="0"/>
              </a:rPr>
              <a:t> the </a:t>
            </a:r>
            <a:r>
              <a:rPr lang="it-IT" dirty="0">
                <a:solidFill>
                  <a:srgbClr val="0070C0"/>
                </a:solidFill>
                <a:latin typeface="Symbol" panose="05050102010706020507" pitchFamily="18" charset="2"/>
                <a:cs typeface="Calibri" panose="020F0502020204030204" pitchFamily="34" charset="0"/>
              </a:rPr>
              <a:t>g</a:t>
            </a:r>
            <a:r>
              <a:rPr lang="it-IT" dirty="0">
                <a:solidFill>
                  <a:srgbClr val="0070C0"/>
                </a:solidFill>
                <a:latin typeface="Calibri" panose="020F0502020204030204" pitchFamily="34" charset="0"/>
                <a:cs typeface="Calibri" panose="020F0502020204030204" pitchFamily="34" charset="0"/>
              </a:rPr>
              <a:t>-rays </a:t>
            </a:r>
            <a:r>
              <a:rPr lang="it-IT" dirty="0" err="1">
                <a:solidFill>
                  <a:srgbClr val="0070C0"/>
                </a:solidFill>
                <a:latin typeface="Calibri" panose="020F0502020204030204" pitchFamily="34" charset="0"/>
                <a:cs typeface="Calibri" panose="020F0502020204030204" pitchFamily="34" charset="0"/>
              </a:rPr>
              <a:t>emitted</a:t>
            </a:r>
            <a:r>
              <a:rPr lang="it-IT" dirty="0">
                <a:solidFill>
                  <a:srgbClr val="0070C0"/>
                </a:solidFill>
                <a:latin typeface="Calibri" panose="020F0502020204030204" pitchFamily="34" charset="0"/>
                <a:cs typeface="Calibri" panose="020F0502020204030204" pitchFamily="34" charset="0"/>
              </a:rPr>
              <a:t> after the beta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minimize</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thickness</a:t>
            </a:r>
            <a:r>
              <a:rPr lang="it-IT" dirty="0">
                <a:solidFill>
                  <a:srgbClr val="0070C0"/>
                </a:solidFill>
                <a:latin typeface="Calibri" panose="020F0502020204030204" pitchFamily="34" charset="0"/>
                <a:cs typeface="Calibri" panose="020F0502020204030204" pitchFamily="34" charset="0"/>
              </a:rPr>
              <a:t> of the </a:t>
            </a:r>
            <a:r>
              <a:rPr lang="it-IT" dirty="0" err="1">
                <a:solidFill>
                  <a:srgbClr val="0070C0"/>
                </a:solidFill>
                <a:latin typeface="Calibri" panose="020F0502020204030204" pitchFamily="34" charset="0"/>
                <a:cs typeface="Calibri" panose="020F0502020204030204" pitchFamily="34" charset="0"/>
              </a:rPr>
              <a:t>material</a:t>
            </a:r>
            <a:r>
              <a:rPr lang="it-IT" dirty="0">
                <a:solidFill>
                  <a:srgbClr val="0070C0"/>
                </a:solidFill>
                <a:latin typeface="Calibri" panose="020F0502020204030204" pitchFamily="34" charset="0"/>
                <a:cs typeface="Calibri" panose="020F0502020204030204" pitchFamily="34" charset="0"/>
              </a:rPr>
              <a:t> to be </a:t>
            </a:r>
            <a:r>
              <a:rPr lang="it-IT" dirty="0" err="1">
                <a:solidFill>
                  <a:srgbClr val="0070C0"/>
                </a:solidFill>
                <a:latin typeface="Calibri" panose="020F0502020204030204" pitchFamily="34" charset="0"/>
                <a:cs typeface="Calibri" panose="020F0502020204030204" pitchFamily="34" charset="0"/>
              </a:rPr>
              <a:t>crossed</a:t>
            </a:r>
            <a:r>
              <a:rPr lang="it-IT" dirty="0">
                <a:solidFill>
                  <a:srgbClr val="0070C0"/>
                </a:solidFill>
                <a:latin typeface="Calibri" panose="020F0502020204030204" pitchFamily="34" charset="0"/>
                <a:cs typeface="Calibri" panose="020F0502020204030204" pitchFamily="34" charset="0"/>
              </a:rPr>
              <a:t> by </a:t>
            </a:r>
            <a:r>
              <a:rPr lang="it-IT" dirty="0">
                <a:solidFill>
                  <a:srgbClr val="0070C0"/>
                </a:solidFill>
                <a:latin typeface="Symbol" panose="05050102010706020507" pitchFamily="18" charset="2"/>
                <a:cs typeface="Calibri" panose="020F0502020204030204" pitchFamily="34" charset="0"/>
              </a:rPr>
              <a:t>g</a:t>
            </a:r>
            <a:r>
              <a:rPr lang="it-IT" dirty="0">
                <a:solidFill>
                  <a:srgbClr val="0070C0"/>
                </a:solidFill>
                <a:latin typeface="Calibri" panose="020F0502020204030204" pitchFamily="34" charset="0"/>
                <a:cs typeface="Calibri" panose="020F0502020204030204" pitchFamily="34" charset="0"/>
              </a:rPr>
              <a:t>-rays</a:t>
            </a:r>
          </a:p>
        </p:txBody>
      </p:sp>
      <p:sp>
        <p:nvSpPr>
          <p:cNvPr id="4" name="CasellaDiTesto 3">
            <a:extLst>
              <a:ext uri="{FF2B5EF4-FFF2-40B4-BE49-F238E27FC236}">
                <a16:creationId xmlns:a16="http://schemas.microsoft.com/office/drawing/2014/main" id="{F49A7751-06F3-3D3D-7D20-54954E76586D}"/>
              </a:ext>
            </a:extLst>
          </p:cNvPr>
          <p:cNvSpPr txBox="1"/>
          <p:nvPr/>
        </p:nvSpPr>
        <p:spPr>
          <a:xfrm>
            <a:off x="5226147" y="2286260"/>
            <a:ext cx="5183253" cy="584775"/>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it-IT" sz="1600" dirty="0">
                <a:latin typeface="Calibri" panose="020F0502020204030204" pitchFamily="34" charset="0"/>
                <a:cs typeface="Calibri" panose="020F0502020204030204" pitchFamily="34" charset="0"/>
              </a:rPr>
              <a:t>Gamma </a:t>
            </a:r>
            <a:r>
              <a:rPr lang="it-IT" sz="1600" dirty="0" err="1">
                <a:latin typeface="Calibri" panose="020F0502020204030204" pitchFamily="34" charset="0"/>
                <a:cs typeface="Calibri" panose="020F0502020204030204" pitchFamily="34" charset="0"/>
              </a:rPr>
              <a:t>absorption</a:t>
            </a:r>
            <a:r>
              <a:rPr lang="it-IT" sz="1600"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sym typeface="Wingdings" panose="05000000000000000000" pitchFamily="2" charset="2"/>
              </a:rPr>
              <a:t> </a:t>
            </a:r>
            <a:r>
              <a:rPr lang="it-IT" sz="1600" dirty="0" err="1">
                <a:latin typeface="Calibri" panose="020F0502020204030204" pitchFamily="34" charset="0"/>
                <a:cs typeface="Calibri" panose="020F0502020204030204" pitchFamily="34" charset="0"/>
                <a:sym typeface="Wingdings" panose="05000000000000000000" pitchFamily="2" charset="2"/>
              </a:rPr>
              <a:t>detection</a:t>
            </a:r>
            <a:r>
              <a:rPr lang="it-IT" sz="1600" dirty="0">
                <a:latin typeface="Calibri" panose="020F0502020204030204" pitchFamily="34" charset="0"/>
                <a:cs typeface="Calibri" panose="020F0502020204030204" pitchFamily="34" charset="0"/>
                <a:sym typeface="Wingdings" panose="05000000000000000000" pitchFamily="2" charset="2"/>
              </a:rPr>
              <a:t> </a:t>
            </a:r>
            <a:r>
              <a:rPr lang="it-IT" sz="1600" dirty="0" err="1">
                <a:latin typeface="Calibri" panose="020F0502020204030204" pitchFamily="34" charset="0"/>
                <a:cs typeface="Calibri" panose="020F0502020204030204" pitchFamily="34" charset="0"/>
                <a:sym typeface="Wingdings" panose="05000000000000000000" pitchFamily="2" charset="2"/>
              </a:rPr>
              <a:t>threshold</a:t>
            </a:r>
            <a:endParaRPr lang="it-IT" sz="1600" dirty="0">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it-IT" sz="1600" dirty="0">
                <a:latin typeface="Calibri" panose="020F0502020204030204" pitchFamily="34" charset="0"/>
                <a:cs typeface="Calibri" panose="020F0502020204030204" pitchFamily="34" charset="0"/>
                <a:sym typeface="Wingdings" panose="05000000000000000000" pitchFamily="2" charset="2"/>
              </a:rPr>
              <a:t>Compton scattering  rate on detectors</a:t>
            </a:r>
            <a:endParaRPr lang="it-IT" sz="1600" dirty="0">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DE385CC6-E5FB-FC8D-F579-CC22D0962F06}"/>
              </a:ext>
            </a:extLst>
          </p:cNvPr>
          <p:cNvSpPr txBox="1"/>
          <p:nvPr/>
        </p:nvSpPr>
        <p:spPr>
          <a:xfrm>
            <a:off x="1007666" y="4787024"/>
            <a:ext cx="3047244" cy="369332"/>
          </a:xfrm>
          <a:prstGeom prst="rect">
            <a:avLst/>
          </a:prstGeom>
          <a:noFill/>
        </p:spPr>
        <p:txBody>
          <a:bodyPr wrap="none" rtlCol="0">
            <a:spAutoFit/>
          </a:bodyPr>
          <a:lstStyle/>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Critical detector placement </a:t>
            </a:r>
          </a:p>
        </p:txBody>
      </p:sp>
      <p:sp>
        <p:nvSpPr>
          <p:cNvPr id="14" name="CasellaDiTesto 13">
            <a:extLst>
              <a:ext uri="{FF2B5EF4-FFF2-40B4-BE49-F238E27FC236}">
                <a16:creationId xmlns:a16="http://schemas.microsoft.com/office/drawing/2014/main" id="{9A39114C-D91B-76F0-714F-BDA6DD38BBFA}"/>
              </a:ext>
            </a:extLst>
          </p:cNvPr>
          <p:cNvSpPr txBox="1"/>
          <p:nvPr/>
        </p:nvSpPr>
        <p:spPr>
          <a:xfrm>
            <a:off x="5226146" y="5156356"/>
            <a:ext cx="5183255" cy="923330"/>
          </a:xfrm>
          <a:prstGeom prst="rect">
            <a:avLst/>
          </a:prstGeom>
          <a:solidFill>
            <a:schemeClr val="accent2"/>
          </a:solidFill>
        </p:spPr>
        <p:txBody>
          <a:bodyPr wrap="square" rtlCol="0">
            <a:spAutoFit/>
          </a:bodyPr>
          <a:lstStyle/>
          <a:p>
            <a:r>
              <a:rPr lang="it-IT" dirty="0">
                <a:latin typeface="Calibri" panose="020F0502020204030204" pitchFamily="34" charset="0"/>
                <a:cs typeface="Calibri" panose="020F0502020204030204" pitchFamily="34" charset="0"/>
              </a:rPr>
              <a:t>Trap </a:t>
            </a: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field </a:t>
            </a:r>
            <a:r>
              <a:rPr lang="it-IT" dirty="0" err="1">
                <a:latin typeface="Calibri" panose="020F0502020204030204" pitchFamily="34" charset="0"/>
                <a:cs typeface="Calibri" panose="020F0502020204030204" pitchFamily="34" charset="0"/>
              </a:rPr>
              <a:t>shape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creates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regions</a:t>
            </a:r>
            <a:r>
              <a:rPr lang="it-IT" dirty="0">
                <a:latin typeface="Calibri" panose="020F0502020204030204" pitchFamily="34" charset="0"/>
                <a:cs typeface="Calibri" panose="020F0502020204030204" pitchFamily="34" charset="0"/>
              </a:rPr>
              <a:t> of electron </a:t>
            </a:r>
            <a:r>
              <a:rPr lang="it-IT" dirty="0" err="1">
                <a:latin typeface="Calibri" panose="020F0502020204030204" pitchFamily="34" charset="0"/>
                <a:cs typeface="Calibri" panose="020F0502020204030204" pitchFamily="34" charset="0"/>
              </a:rPr>
              <a:t>focalization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where</a:t>
            </a:r>
            <a:r>
              <a:rPr lang="it-IT" dirty="0">
                <a:latin typeface="Calibri" panose="020F0502020204030204" pitchFamily="34" charset="0"/>
                <a:cs typeface="Calibri" panose="020F0502020204030204" pitchFamily="34" charset="0"/>
              </a:rPr>
              <a:t> a high background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expected</a:t>
            </a:r>
            <a:r>
              <a:rPr lang="it-IT" dirty="0">
                <a:latin typeface="Calibri" panose="020F0502020204030204" pitchFamily="34" charset="0"/>
                <a:cs typeface="Calibri" panose="020F0502020204030204" pitchFamily="34" charset="0"/>
              </a:rPr>
              <a:t> due to electron </a:t>
            </a:r>
            <a:r>
              <a:rPr lang="it-IT" dirty="0" err="1">
                <a:latin typeface="Calibri" panose="020F0502020204030204" pitchFamily="34" charset="0"/>
                <a:cs typeface="Calibri" panose="020F0502020204030204" pitchFamily="34" charset="0"/>
              </a:rPr>
              <a:t>bremmstrahlung</a:t>
            </a:r>
            <a:r>
              <a:rPr lang="it-IT" dirty="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sym typeface="Wingdings" panose="05000000000000000000" pitchFamily="2" charset="2"/>
              </a:rPr>
              <a:t> to be </a:t>
            </a:r>
            <a:r>
              <a:rPr lang="it-IT" dirty="0" err="1">
                <a:latin typeface="Calibri" panose="020F0502020204030204" pitchFamily="34" charset="0"/>
                <a:cs typeface="Calibri" panose="020F0502020204030204" pitchFamily="34" charset="0"/>
                <a:sym typeface="Wingdings" panose="05000000000000000000" pitchFamily="2" charset="2"/>
              </a:rPr>
              <a:t>avoided</a:t>
            </a:r>
            <a:r>
              <a:rPr lang="it-IT" dirty="0">
                <a:latin typeface="Calibri" panose="020F0502020204030204" pitchFamily="34" charset="0"/>
                <a:cs typeface="Calibri" panose="020F0502020204030204" pitchFamily="34" charset="0"/>
              </a:rPr>
              <a:t> </a:t>
            </a:r>
          </a:p>
        </p:txBody>
      </p:sp>
      <p:sp>
        <p:nvSpPr>
          <p:cNvPr id="15" name="CasellaDiTesto 14">
            <a:extLst>
              <a:ext uri="{FF2B5EF4-FFF2-40B4-BE49-F238E27FC236}">
                <a16:creationId xmlns:a16="http://schemas.microsoft.com/office/drawing/2014/main" id="{65B904AE-0A0F-F4E0-30D8-FCA58F0F5300}"/>
              </a:ext>
            </a:extLst>
          </p:cNvPr>
          <p:cNvSpPr txBox="1"/>
          <p:nvPr/>
        </p:nvSpPr>
        <p:spPr>
          <a:xfrm>
            <a:off x="928466" y="3059668"/>
            <a:ext cx="2952027" cy="369332"/>
          </a:xfrm>
          <a:prstGeom prst="rect">
            <a:avLst/>
          </a:prstGeom>
          <a:noFill/>
        </p:spPr>
        <p:txBody>
          <a:bodyPr wrap="none" rtlCol="0">
            <a:spAutoFit/>
          </a:bodyPr>
          <a:lstStyle/>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High </a:t>
            </a:r>
            <a:r>
              <a:rPr lang="it-IT" dirty="0" err="1">
                <a:solidFill>
                  <a:srgbClr val="0070C0"/>
                </a:solidFill>
                <a:latin typeface="Calibri" panose="020F0502020204030204" pitchFamily="34" charset="0"/>
                <a:cs typeface="Calibri" panose="020F0502020204030204" pitchFamily="34" charset="0"/>
              </a:rPr>
              <a:t>Magnetic</a:t>
            </a:r>
            <a:r>
              <a:rPr lang="it-IT" dirty="0">
                <a:solidFill>
                  <a:srgbClr val="0070C0"/>
                </a:solidFill>
                <a:latin typeface="Calibri" panose="020F0502020204030204" pitchFamily="34" charset="0"/>
                <a:cs typeface="Calibri" panose="020F0502020204030204" pitchFamily="34" charset="0"/>
              </a:rPr>
              <a:t> field </a:t>
            </a:r>
            <a:r>
              <a:rPr lang="it-IT" dirty="0" err="1">
                <a:solidFill>
                  <a:srgbClr val="0070C0"/>
                </a:solidFill>
                <a:latin typeface="Calibri" panose="020F0502020204030204" pitchFamily="34" charset="0"/>
                <a:cs typeface="Calibri" panose="020F0502020204030204" pitchFamily="34" charset="0"/>
              </a:rPr>
              <a:t>region</a:t>
            </a:r>
            <a:endParaRPr lang="it-IT" dirty="0">
              <a:solidFill>
                <a:srgbClr val="0070C0"/>
              </a:solidFill>
              <a:latin typeface="Calibri" panose="020F0502020204030204" pitchFamily="34" charset="0"/>
              <a:cs typeface="Calibri" panose="020F0502020204030204" pitchFamily="34" charset="0"/>
            </a:endParaRPr>
          </a:p>
        </p:txBody>
      </p:sp>
      <p:sp>
        <p:nvSpPr>
          <p:cNvPr id="16" name="CasellaDiTesto 15">
            <a:extLst>
              <a:ext uri="{FF2B5EF4-FFF2-40B4-BE49-F238E27FC236}">
                <a16:creationId xmlns:a16="http://schemas.microsoft.com/office/drawing/2014/main" id="{94471541-FEF2-81BA-2689-99DD163EC38A}"/>
              </a:ext>
            </a:extLst>
          </p:cNvPr>
          <p:cNvSpPr txBox="1"/>
          <p:nvPr/>
        </p:nvSpPr>
        <p:spPr>
          <a:xfrm>
            <a:off x="5226147" y="3429000"/>
            <a:ext cx="5183255" cy="646331"/>
          </a:xfrm>
          <a:prstGeom prst="rect">
            <a:avLst/>
          </a:prstGeom>
          <a:solidFill>
            <a:schemeClr val="accent2"/>
          </a:solidFill>
        </p:spPr>
        <p:txBody>
          <a:bodyPr wrap="square" rtlCol="0">
            <a:spAutoFit/>
          </a:bodyPr>
          <a:lstStyle/>
          <a:p>
            <a:r>
              <a:rPr lang="it-IT" dirty="0">
                <a:latin typeface="Calibri" panose="020F0502020204030204" pitchFamily="34" charset="0"/>
                <a:cs typeface="Calibri" panose="020F0502020204030204" pitchFamily="34" charset="0"/>
              </a:rPr>
              <a:t>Detectors </a:t>
            </a:r>
            <a:r>
              <a:rPr lang="it-IT" dirty="0" err="1">
                <a:latin typeface="Calibri" panose="020F0502020204030204" pitchFamily="34" charset="0"/>
                <a:cs typeface="Calibri" panose="020F0502020204030204" pitchFamily="34" charset="0"/>
              </a:rPr>
              <a:t>cannot</a:t>
            </a:r>
            <a:r>
              <a:rPr lang="it-IT" dirty="0">
                <a:latin typeface="Calibri" panose="020F0502020204030204" pitchFamily="34" charset="0"/>
                <a:cs typeface="Calibri" panose="020F0502020204030204" pitchFamily="34" charset="0"/>
              </a:rPr>
              <a:t> stay in a high </a:t>
            </a:r>
            <a:r>
              <a:rPr lang="it-IT" dirty="0" err="1">
                <a:latin typeface="Calibri" panose="020F0502020204030204" pitchFamily="34" charset="0"/>
                <a:cs typeface="Calibri" panose="020F0502020204030204" pitchFamily="34" charset="0"/>
              </a:rPr>
              <a:t>magnetic</a:t>
            </a:r>
            <a:r>
              <a:rPr lang="it-IT" dirty="0">
                <a:latin typeface="Calibri" panose="020F0502020204030204" pitchFamily="34" charset="0"/>
                <a:cs typeface="Calibri" panose="020F0502020204030204" pitchFamily="34" charset="0"/>
              </a:rPr>
              <a:t> field  due </a:t>
            </a:r>
            <a:r>
              <a:rPr lang="it-IT" dirty="0" err="1">
                <a:latin typeface="Calibri" panose="020F0502020204030204" pitchFamily="34" charset="0"/>
                <a:cs typeface="Calibri" panose="020F0502020204030204" pitchFamily="34" charset="0"/>
              </a:rPr>
              <a:t>resolution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losses</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damage</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749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2">
            <a:extLst>
              <a:ext uri="{FF2B5EF4-FFF2-40B4-BE49-F238E27FC236}">
                <a16:creationId xmlns:a16="http://schemas.microsoft.com/office/drawing/2014/main" id="{DFF312AC-BE11-BF73-88D6-4785A9B98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401" y="1418497"/>
            <a:ext cx="4693248" cy="2334354"/>
          </a:xfrm>
          <a:prstGeom prst="rect">
            <a:avLst/>
          </a:prstGeom>
        </p:spPr>
      </p:pic>
      <p:pic>
        <p:nvPicPr>
          <p:cNvPr id="6" name="Immagine 4">
            <a:extLst>
              <a:ext uri="{FF2B5EF4-FFF2-40B4-BE49-F238E27FC236}">
                <a16:creationId xmlns:a16="http://schemas.microsoft.com/office/drawing/2014/main" id="{C4A6259E-0CFB-19E6-5956-A3EF3B378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64" y="1418497"/>
            <a:ext cx="4572836" cy="2224623"/>
          </a:xfrm>
          <a:prstGeom prst="rect">
            <a:avLst/>
          </a:prstGeom>
        </p:spPr>
      </p:pic>
      <p:pic>
        <p:nvPicPr>
          <p:cNvPr id="7" name="Immagine 7">
            <a:extLst>
              <a:ext uri="{FF2B5EF4-FFF2-40B4-BE49-F238E27FC236}">
                <a16:creationId xmlns:a16="http://schemas.microsoft.com/office/drawing/2014/main" id="{AEC55F95-64AA-691B-0A35-4E858180C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262" y="4091405"/>
            <a:ext cx="7066651" cy="2561862"/>
          </a:xfrm>
          <a:prstGeom prst="rect">
            <a:avLst/>
          </a:prstGeom>
        </p:spPr>
      </p:pic>
      <p:pic>
        <p:nvPicPr>
          <p:cNvPr id="8" name="Immagine 7">
            <a:extLst>
              <a:ext uri="{FF2B5EF4-FFF2-40B4-BE49-F238E27FC236}">
                <a16:creationId xmlns:a16="http://schemas.microsoft.com/office/drawing/2014/main" id="{36361844-F7A1-6E27-87F7-E35305B15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9" name="CasellaDiTesto 8">
            <a:extLst>
              <a:ext uri="{FF2B5EF4-FFF2-40B4-BE49-F238E27FC236}">
                <a16:creationId xmlns:a16="http://schemas.microsoft.com/office/drawing/2014/main" id="{7E29B73F-5A16-E990-F0DE-E2754624BBDF}"/>
              </a:ext>
            </a:extLst>
          </p:cNvPr>
          <p:cNvSpPr txBox="1"/>
          <p:nvPr/>
        </p:nvSpPr>
        <p:spPr>
          <a:xfrm>
            <a:off x="551383" y="44624"/>
            <a:ext cx="5757137"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field </a:t>
            </a:r>
            <a:r>
              <a:rPr lang="it-IT" sz="2400" dirty="0" err="1">
                <a:solidFill>
                  <a:schemeClr val="bg1"/>
                </a:solidFill>
                <a:latin typeface="Calibri" panose="020F0502020204030204" pitchFamily="34" charset="0"/>
                <a:cs typeface="Calibri" panose="020F0502020204030204" pitchFamily="34" charset="0"/>
              </a:rPr>
              <a:t>profile</a:t>
            </a:r>
            <a:endParaRPr lang="it-IT" sz="2400" dirty="0">
              <a:solidFill>
                <a:schemeClr val="bg1"/>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98C09D2B-5DD1-91D6-7A5C-5340C468F722}"/>
              </a:ext>
            </a:extLst>
          </p:cNvPr>
          <p:cNvSpPr txBox="1"/>
          <p:nvPr/>
        </p:nvSpPr>
        <p:spPr>
          <a:xfrm>
            <a:off x="1723469" y="1079943"/>
            <a:ext cx="2466637" cy="338554"/>
          </a:xfrm>
          <a:prstGeom prst="rect">
            <a:avLst/>
          </a:prstGeom>
          <a:noFill/>
        </p:spPr>
        <p:txBody>
          <a:bodyPr wrap="none" rtlCol="0">
            <a:spAutoFit/>
          </a:bodyPr>
          <a:lstStyle/>
          <a:p>
            <a:r>
              <a:rPr lang="it-IT" sz="1600" b="1" dirty="0" err="1">
                <a:latin typeface="Calibri" panose="020F0502020204030204" pitchFamily="34" charset="0"/>
                <a:cs typeface="Calibri" panose="020F0502020204030204" pitchFamily="34" charset="0"/>
              </a:rPr>
              <a:t>Axial</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magnetic</a:t>
            </a:r>
            <a:r>
              <a:rPr lang="it-IT" sz="1600" b="1" dirty="0">
                <a:latin typeface="Calibri" panose="020F0502020204030204" pitchFamily="34" charset="0"/>
                <a:cs typeface="Calibri" panose="020F0502020204030204" pitchFamily="34" charset="0"/>
              </a:rPr>
              <a:t> field </a:t>
            </a:r>
            <a:r>
              <a:rPr lang="it-IT" sz="1600" b="1" dirty="0" err="1">
                <a:latin typeface="Calibri" panose="020F0502020204030204" pitchFamily="34" charset="0"/>
                <a:cs typeface="Calibri" panose="020F0502020204030204" pitchFamily="34" charset="0"/>
              </a:rPr>
              <a:t>profile</a:t>
            </a:r>
            <a:endParaRPr lang="it-IT" sz="1600" b="1"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681DBA20-DEA4-C850-0A1B-20FF690973D6}"/>
              </a:ext>
            </a:extLst>
          </p:cNvPr>
          <p:cNvSpPr txBox="1"/>
          <p:nvPr/>
        </p:nvSpPr>
        <p:spPr>
          <a:xfrm>
            <a:off x="7319706" y="1124735"/>
            <a:ext cx="2574038" cy="338554"/>
          </a:xfrm>
          <a:prstGeom prst="rect">
            <a:avLst/>
          </a:prstGeom>
          <a:noFill/>
        </p:spPr>
        <p:txBody>
          <a:bodyPr wrap="none" rtlCol="0">
            <a:spAutoFit/>
          </a:bodyPr>
          <a:lstStyle/>
          <a:p>
            <a:r>
              <a:rPr lang="it-IT" sz="1600" b="1" dirty="0" err="1">
                <a:latin typeface="Calibri" panose="020F0502020204030204" pitchFamily="34" charset="0"/>
                <a:cs typeface="Calibri" panose="020F0502020204030204" pitchFamily="34" charset="0"/>
              </a:rPr>
              <a:t>Radial</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magnetic</a:t>
            </a:r>
            <a:r>
              <a:rPr lang="it-IT" sz="1600" b="1" dirty="0">
                <a:latin typeface="Calibri" panose="020F0502020204030204" pitchFamily="34" charset="0"/>
                <a:cs typeface="Calibri" panose="020F0502020204030204" pitchFamily="34" charset="0"/>
              </a:rPr>
              <a:t> field </a:t>
            </a:r>
            <a:r>
              <a:rPr lang="it-IT" sz="1600" b="1" dirty="0" err="1">
                <a:latin typeface="Calibri" panose="020F0502020204030204" pitchFamily="34" charset="0"/>
                <a:cs typeface="Calibri" panose="020F0502020204030204" pitchFamily="34" charset="0"/>
              </a:rPr>
              <a:t>profile</a:t>
            </a:r>
            <a:endParaRPr lang="it-IT" sz="1600" b="1"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5437A9BE-374B-73A6-55BB-1D517D632126}"/>
              </a:ext>
            </a:extLst>
          </p:cNvPr>
          <p:cNvSpPr txBox="1"/>
          <p:nvPr/>
        </p:nvSpPr>
        <p:spPr>
          <a:xfrm>
            <a:off x="3611605" y="3688379"/>
            <a:ext cx="4282391" cy="338554"/>
          </a:xfrm>
          <a:prstGeom prst="rect">
            <a:avLst/>
          </a:prstGeom>
          <a:noFill/>
        </p:spPr>
        <p:txBody>
          <a:bodyPr wrap="none" rtlCol="0">
            <a:spAutoFit/>
          </a:bodyPr>
          <a:lstStyle/>
          <a:p>
            <a:r>
              <a:rPr lang="it-IT" sz="1600" b="1" dirty="0" err="1">
                <a:latin typeface="Calibri" panose="020F0502020204030204" pitchFamily="34" charset="0"/>
                <a:cs typeface="Calibri" panose="020F0502020204030204" pitchFamily="34" charset="0"/>
              </a:rPr>
              <a:t>Magnetic</a:t>
            </a:r>
            <a:r>
              <a:rPr lang="it-IT" sz="1600" b="1" dirty="0">
                <a:latin typeface="Calibri" panose="020F0502020204030204" pitchFamily="34" charset="0"/>
                <a:cs typeface="Calibri" panose="020F0502020204030204" pitchFamily="34" charset="0"/>
              </a:rPr>
              <a:t> field </a:t>
            </a:r>
            <a:r>
              <a:rPr lang="it-IT" sz="1600" b="1" dirty="0" err="1">
                <a:latin typeface="Calibri" panose="020F0502020204030204" pitchFamily="34" charset="0"/>
                <a:cs typeface="Calibri" panose="020F0502020204030204" pitchFamily="34" charset="0"/>
              </a:rPr>
              <a:t>profile</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at</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different</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axial</a:t>
            </a:r>
            <a:r>
              <a:rPr lang="it-IT" sz="1600" b="1" dirty="0">
                <a:latin typeface="Calibri" panose="020F0502020204030204" pitchFamily="34" charset="0"/>
                <a:cs typeface="Calibri" panose="020F0502020204030204" pitchFamily="34" charset="0"/>
              </a:rPr>
              <a:t> positions</a:t>
            </a:r>
          </a:p>
        </p:txBody>
      </p:sp>
      <p:sp>
        <p:nvSpPr>
          <p:cNvPr id="13" name="CasellaDiTesto 12">
            <a:extLst>
              <a:ext uri="{FF2B5EF4-FFF2-40B4-BE49-F238E27FC236}">
                <a16:creationId xmlns:a16="http://schemas.microsoft.com/office/drawing/2014/main" id="{2399C76A-46FF-8A1D-A111-01E025F9DADE}"/>
              </a:ext>
            </a:extLst>
          </p:cNvPr>
          <p:cNvSpPr txBox="1"/>
          <p:nvPr/>
        </p:nvSpPr>
        <p:spPr>
          <a:xfrm>
            <a:off x="9708163" y="4334186"/>
            <a:ext cx="1939886" cy="830997"/>
          </a:xfrm>
          <a:prstGeom prst="rect">
            <a:avLst/>
          </a:prstGeom>
          <a:solidFill>
            <a:schemeClr val="accent2"/>
          </a:solidFill>
        </p:spPr>
        <p:txBody>
          <a:bodyPr wrap="square" rtlCol="0">
            <a:spAutoFit/>
          </a:bodyPr>
          <a:lstStyle/>
          <a:p>
            <a:r>
              <a:rPr lang="it-IT" sz="1600" dirty="0">
                <a:latin typeface="Calibri" panose="020F0502020204030204" pitchFamily="34" charset="0"/>
                <a:cs typeface="Calibri" panose="020F0502020204030204" pitchFamily="34" charset="0"/>
              </a:rPr>
              <a:t>In </a:t>
            </a:r>
            <a:r>
              <a:rPr lang="it-IT" sz="1600" b="1" dirty="0">
                <a:solidFill>
                  <a:srgbClr val="FF0000"/>
                </a:solidFill>
                <a:latin typeface="Calibri" panose="020F0502020204030204" pitchFamily="34" charset="0"/>
                <a:cs typeface="Calibri" panose="020F0502020204030204" pitchFamily="34" charset="0"/>
              </a:rPr>
              <a:t>red</a:t>
            </a:r>
            <a:r>
              <a:rPr lang="it-IT" sz="1600" dirty="0">
                <a:latin typeface="Calibri" panose="020F0502020204030204" pitchFamily="34" charset="0"/>
                <a:cs typeface="Calibri" panose="020F0502020204030204" pitchFamily="34" charset="0"/>
              </a:rPr>
              <a:t> are </a:t>
            </a:r>
            <a:r>
              <a:rPr lang="it-IT" sz="1600" dirty="0" err="1">
                <a:latin typeface="Calibri" panose="020F0502020204030204" pitchFamily="34" charset="0"/>
                <a:cs typeface="Calibri" panose="020F0502020204030204" pitchFamily="34" charset="0"/>
              </a:rPr>
              <a:t>shown</a:t>
            </a:r>
            <a:r>
              <a:rPr lang="it-IT" sz="1600" dirty="0">
                <a:latin typeface="Calibri" panose="020F0502020204030204" pitchFamily="34" charset="0"/>
                <a:cs typeface="Calibri" panose="020F0502020204030204" pitchFamily="34" charset="0"/>
              </a:rPr>
              <a:t> the </a:t>
            </a:r>
            <a:r>
              <a:rPr lang="it-IT" sz="1600" dirty="0" err="1">
                <a:latin typeface="Calibri" panose="020F0502020204030204" pitchFamily="34" charset="0"/>
                <a:cs typeface="Calibri" panose="020F0502020204030204" pitchFamily="34" charset="0"/>
              </a:rPr>
              <a:t>regions</a:t>
            </a:r>
            <a:r>
              <a:rPr lang="it-IT" sz="1600" dirty="0">
                <a:latin typeface="Calibri" panose="020F0502020204030204" pitchFamily="34" charset="0"/>
                <a:cs typeface="Calibri" panose="020F0502020204030204" pitchFamily="34" charset="0"/>
              </a:rPr>
              <a:t> of high B </a:t>
            </a:r>
            <a:r>
              <a:rPr lang="it-IT" sz="1600" dirty="0" err="1">
                <a:latin typeface="Calibri" panose="020F0502020204030204" pitchFamily="34" charset="0"/>
                <a:cs typeface="Calibri" panose="020F0502020204030204" pitchFamily="34" charset="0"/>
              </a:rPr>
              <a:t>intensity</a:t>
            </a: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0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trap</a:t>
            </a:r>
          </a:p>
        </p:txBody>
      </p:sp>
      <p:pic>
        <p:nvPicPr>
          <p:cNvPr id="26627" name="Picture 3">
            <a:extLst>
              <a:ext uri="{FF2B5EF4-FFF2-40B4-BE49-F238E27FC236}">
                <a16:creationId xmlns:a16="http://schemas.microsoft.com/office/drawing/2014/main" id="{7C4A465D-2321-455F-949B-22B21FBC8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52" y="958377"/>
            <a:ext cx="3114675" cy="303847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a:extLst>
              <a:ext uri="{FF2B5EF4-FFF2-40B4-BE49-F238E27FC236}">
                <a16:creationId xmlns:a16="http://schemas.microsoft.com/office/drawing/2014/main" id="{5A5321B0-208E-471A-AB41-5506A4A2F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125" y="1036723"/>
            <a:ext cx="4174249" cy="2680307"/>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a:extLst>
              <a:ext uri="{FF2B5EF4-FFF2-40B4-BE49-F238E27FC236}">
                <a16:creationId xmlns:a16="http://schemas.microsoft.com/office/drawing/2014/main" id="{6CC27020-A219-4A69-BBC9-A7E346355DF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912" y="1036723"/>
            <a:ext cx="3456384" cy="2680308"/>
          </a:xfrm>
          <a:prstGeom prst="rect">
            <a:avLst/>
          </a:prstGeom>
          <a:noFill/>
          <a:ln>
            <a:noFill/>
          </a:ln>
        </p:spPr>
      </p:pic>
      <p:sp>
        <p:nvSpPr>
          <p:cNvPr id="4" name="CasellaDiTesto 3">
            <a:extLst>
              <a:ext uri="{FF2B5EF4-FFF2-40B4-BE49-F238E27FC236}">
                <a16:creationId xmlns:a16="http://schemas.microsoft.com/office/drawing/2014/main" id="{55200BE3-B7B8-D122-173D-139A26FDAF8D}"/>
              </a:ext>
            </a:extLst>
          </p:cNvPr>
          <p:cNvSpPr txBox="1"/>
          <p:nvPr/>
        </p:nvSpPr>
        <p:spPr>
          <a:xfrm>
            <a:off x="813879" y="3869327"/>
            <a:ext cx="10348834" cy="1477328"/>
          </a:xfrm>
          <a:prstGeom prst="rect">
            <a:avLst/>
          </a:prstGeom>
          <a:noFill/>
        </p:spPr>
        <p:txBody>
          <a:bodyPr wrap="square" rtlCol="0">
            <a:spAutoFit/>
          </a:bodyPr>
          <a:lstStyle/>
          <a:p>
            <a:pPr marL="571500" indent="-571500" algn="just">
              <a:buFont typeface="Arial" panose="020B0604020202020204" pitchFamily="34" charset="0"/>
              <a:buChar char="•"/>
            </a:pPr>
            <a:r>
              <a:rPr lang="en-US" sz="1800" b="1" dirty="0">
                <a:effectLst/>
                <a:latin typeface="Calibri" panose="020F0502020204030204" pitchFamily="34" charset="0"/>
                <a:ea typeface="Cambria"/>
                <a:cs typeface="Calibri" panose="020F0502020204030204" pitchFamily="34" charset="0"/>
              </a:rPr>
              <a:t>For detector placement and diagnostics purposes</a:t>
            </a:r>
            <a:r>
              <a:rPr lang="en-US" sz="1800" dirty="0">
                <a:effectLst/>
                <a:latin typeface="Calibri" panose="020F0502020204030204" pitchFamily="34" charset="0"/>
                <a:ea typeface="Cambria"/>
                <a:cs typeface="Calibri" panose="020F0502020204030204" pitchFamily="34" charset="0"/>
              </a:rPr>
              <a:t>, it is needed to </a:t>
            </a:r>
            <a:r>
              <a:rPr lang="en-US" sz="1800" b="1" dirty="0">
                <a:effectLst/>
                <a:latin typeface="Calibri" panose="020F0502020204030204" pitchFamily="34" charset="0"/>
                <a:ea typeface="Cambria"/>
                <a:cs typeface="Calibri" panose="020F0502020204030204" pitchFamily="34" charset="0"/>
              </a:rPr>
              <a:t>keep up to 18 lines of sight between the warm bore radius and the external iron yoke,</a:t>
            </a:r>
            <a:r>
              <a:rPr lang="en-US" sz="1800" dirty="0">
                <a:effectLst/>
                <a:latin typeface="Calibri" panose="020F0502020204030204" pitchFamily="34" charset="0"/>
                <a:ea typeface="Cambria"/>
                <a:cs typeface="Calibri" panose="020F0502020204030204" pitchFamily="34" charset="0"/>
              </a:rPr>
              <a:t> through the cryostat and the inner cold mass</a:t>
            </a:r>
            <a:endParaRPr lang="en-US" sz="1800" dirty="0">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Reference </a:t>
            </a:r>
            <a:r>
              <a:rPr lang="en-GB" sz="1800" b="1" dirty="0">
                <a:latin typeface="Calibri" panose="020F0502020204030204" pitchFamily="34" charset="0"/>
                <a:ea typeface="Calibri" panose="020F0502020204030204" pitchFamily="34" charset="0"/>
                <a:cs typeface="Calibri" panose="020F0502020204030204" pitchFamily="34" charset="0"/>
              </a:rPr>
              <a:t>solution</a:t>
            </a:r>
            <a:r>
              <a:rPr lang="en-GB" sz="1800" dirty="0">
                <a:latin typeface="Calibri" panose="020F0502020204030204" pitchFamily="34" charset="0"/>
                <a:ea typeface="Calibri" panose="020F0502020204030204" pitchFamily="34" charset="0"/>
                <a:cs typeface="Calibri" panose="020F0502020204030204" pitchFamily="34" charset="0"/>
              </a:rPr>
              <a:t>: placing</a:t>
            </a:r>
            <a:r>
              <a:rPr lang="en-GB" sz="1800" dirty="0">
                <a:effectLst/>
                <a:latin typeface="Calibri" panose="020F0502020204030204" pitchFamily="34" charset="0"/>
                <a:ea typeface="Calibri" panose="020F0502020204030204" pitchFamily="34" charset="0"/>
                <a:cs typeface="Calibri" panose="020F0502020204030204" pitchFamily="34" charset="0"/>
              </a:rPr>
              <a:t> the </a:t>
            </a:r>
            <a:r>
              <a:rPr lang="en-GB" sz="1800" b="1" dirty="0">
                <a:effectLst/>
                <a:latin typeface="Calibri" panose="020F0502020204030204" pitchFamily="34" charset="0"/>
                <a:ea typeface="Calibri" panose="020F0502020204030204" pitchFamily="34" charset="0"/>
                <a:cs typeface="Calibri" panose="020F0502020204030204" pitchFamily="34" charset="0"/>
              </a:rPr>
              <a:t>holes </a:t>
            </a:r>
            <a:r>
              <a:rPr lang="en-US" sz="1800" b="1" dirty="0">
                <a:effectLst/>
                <a:latin typeface="Calibri" panose="020F0502020204030204" pitchFamily="34" charset="0"/>
                <a:ea typeface="Calibri" panose="020F0502020204030204" pitchFamily="34" charset="0"/>
                <a:cs typeface="Calibri" panose="020F0502020204030204" pitchFamily="34" charset="0"/>
              </a:rPr>
              <a:t>along the axis of each hexapole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conductor without intercepting magnetic branches</a:t>
            </a:r>
            <a:endParaRPr lang="en-US" sz="1800" dirty="0">
              <a:solidFill>
                <a:srgbClr val="000000"/>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ach line of sight shall pass through the center of the magnetic system (z=0)</a:t>
            </a:r>
            <a:endParaRPr lang="it-IT" sz="1800"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6AD17E3B-FBB9-4E04-B153-F69A4AAF73DF}"/>
              </a:ext>
            </a:extLst>
          </p:cNvPr>
          <p:cNvSpPr txBox="1"/>
          <p:nvPr/>
        </p:nvSpPr>
        <p:spPr>
          <a:xfrm>
            <a:off x="626517" y="5511971"/>
            <a:ext cx="10807965" cy="1323439"/>
          </a:xfrm>
          <a:prstGeom prst="rect">
            <a:avLst/>
          </a:prstGeom>
          <a:solidFill>
            <a:schemeClr val="accent2"/>
          </a:solidFill>
        </p:spPr>
        <p:txBody>
          <a:bodyPr wrap="square" rtlCol="0">
            <a:spAutoFit/>
          </a:bodyPr>
          <a:lstStyle/>
          <a:p>
            <a:pPr algn="just"/>
            <a:r>
              <a:rPr lang="en-US" sz="1800" dirty="0">
                <a:effectLst/>
                <a:latin typeface="Calibri" panose="020F0502020204030204" pitchFamily="34" charset="0"/>
                <a:ea typeface="Cambria"/>
                <a:cs typeface="Calibri" panose="020F0502020204030204" pitchFamily="34" charset="0"/>
              </a:rPr>
              <a:t>The magnetic trap will employ a single, bulk cryostat that will enclose both the three axial coils and the hexapole.</a:t>
            </a:r>
          </a:p>
          <a:p>
            <a:pPr algn="just"/>
            <a:endParaRPr lang="en-US" sz="800" dirty="0">
              <a:latin typeface="Calibri" panose="020F0502020204030204" pitchFamily="34" charset="0"/>
              <a:ea typeface="Cambria" panose="02040503050406030204" pitchFamily="18" charset="0"/>
              <a:cs typeface="Calibri" panose="020F0502020204030204" pitchFamily="34" charset="0"/>
            </a:endParaRPr>
          </a:p>
          <a:p>
            <a:pPr algn="just"/>
            <a:r>
              <a:rPr lang="en-US" sz="1800" dirty="0">
                <a:effectLst/>
                <a:latin typeface="Calibri" panose="020F0502020204030204" pitchFamily="34" charset="0"/>
                <a:ea typeface="Cambria"/>
                <a:cs typeface="Calibri" panose="020F0502020204030204" pitchFamily="34" charset="0"/>
              </a:rPr>
              <a:t>The cryostat plays also the role of multi-collimator for the </a:t>
            </a:r>
            <a:r>
              <a:rPr lang="en-US" sz="1800" dirty="0" err="1">
                <a:effectLst/>
                <a:latin typeface="Calibri" panose="020F0502020204030204" pitchFamily="34" charset="0"/>
                <a:ea typeface="Cambria"/>
                <a:cs typeface="Calibri" panose="020F0502020204030204" pitchFamily="34" charset="0"/>
              </a:rPr>
              <a:t>HPGe</a:t>
            </a:r>
            <a:r>
              <a:rPr lang="en-US" sz="1800" dirty="0">
                <a:effectLst/>
                <a:latin typeface="Calibri" panose="020F0502020204030204" pitchFamily="34" charset="0"/>
                <a:ea typeface="Cambria"/>
                <a:cs typeface="Calibri" panose="020F0502020204030204" pitchFamily="34" charset="0"/>
              </a:rPr>
              <a:t> array, suppressing the sources of background arising from photons coming from the walls and not directly from the plasma core, thus improving the signal-to-noise ratio.</a:t>
            </a:r>
            <a:endParaRPr lang="en-GB" sz="1800" dirty="0">
              <a:latin typeface="Calibri" panose="020F0502020204030204" pitchFamily="34" charset="0"/>
              <a:ea typeface="Cambria"/>
              <a:cs typeface="Calibri" panose="020F0502020204030204" pitchFamily="34" charset="0"/>
            </a:endParaRPr>
          </a:p>
        </p:txBody>
      </p:sp>
    </p:spTree>
    <p:extLst>
      <p:ext uri="{BB962C8B-B14F-4D97-AF65-F5344CB8AC3E}">
        <p14:creationId xmlns:p14="http://schemas.microsoft.com/office/powerpoint/2010/main" val="110442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a:t>
            </a:r>
            <a:r>
              <a:rPr lang="it-IT" sz="2400" dirty="0" err="1">
                <a:solidFill>
                  <a:schemeClr val="bg1"/>
                </a:solidFill>
                <a:latin typeface="Calibri" panose="020F0502020204030204" pitchFamily="34" charset="0"/>
                <a:cs typeface="Calibri" panose="020F0502020204030204" pitchFamily="34" charset="0"/>
              </a:rPr>
              <a:t>concept</a:t>
            </a:r>
            <a:r>
              <a:rPr lang="it-IT" sz="2400" dirty="0">
                <a:solidFill>
                  <a:schemeClr val="bg1"/>
                </a:solidFill>
                <a:latin typeface="Calibri" panose="020F0502020204030204" pitchFamily="34" charset="0"/>
                <a:cs typeface="Calibri" panose="020F0502020204030204" pitchFamily="34" charset="0"/>
              </a:rPr>
              <a:t> and design</a:t>
            </a:r>
          </a:p>
        </p:txBody>
      </p:sp>
      <p:grpSp>
        <p:nvGrpSpPr>
          <p:cNvPr id="19" name="Gruppo 18">
            <a:extLst>
              <a:ext uri="{FF2B5EF4-FFF2-40B4-BE49-F238E27FC236}">
                <a16:creationId xmlns:a16="http://schemas.microsoft.com/office/drawing/2014/main" id="{B73B90D0-9106-7743-BF50-DB1F21B032F9}"/>
              </a:ext>
            </a:extLst>
          </p:cNvPr>
          <p:cNvGrpSpPr/>
          <p:nvPr/>
        </p:nvGrpSpPr>
        <p:grpSpPr>
          <a:xfrm>
            <a:off x="551384" y="1377968"/>
            <a:ext cx="10892195" cy="5034776"/>
            <a:chOff x="1532327" y="3199387"/>
            <a:chExt cx="10892195" cy="5034776"/>
          </a:xfrm>
        </p:grpSpPr>
        <p:pic>
          <p:nvPicPr>
            <p:cNvPr id="27" name="Immagine 26">
              <a:extLst>
                <a:ext uri="{FF2B5EF4-FFF2-40B4-BE49-F238E27FC236}">
                  <a16:creationId xmlns:a16="http://schemas.microsoft.com/office/drawing/2014/main" id="{4CD8B06D-DD88-D648-A824-364B6C3986E3}"/>
                </a:ext>
              </a:extLst>
            </p:cNvPr>
            <p:cNvPicPr>
              <a:picLocks noChangeAspect="1"/>
            </p:cNvPicPr>
            <p:nvPr/>
          </p:nvPicPr>
          <p:blipFill rotWithShape="1">
            <a:blip r:embed="rId3">
              <a:extLst>
                <a:ext uri="{28A0092B-C50C-407E-A947-70E740481C1C}">
                  <a14:useLocalDpi xmlns:a14="http://schemas.microsoft.com/office/drawing/2010/main" val="0"/>
                </a:ext>
              </a:extLst>
            </a:blip>
            <a:srcRect b="5134"/>
            <a:stretch/>
          </p:blipFill>
          <p:spPr>
            <a:xfrm>
              <a:off x="5468537" y="3799552"/>
              <a:ext cx="6955985" cy="4434611"/>
            </a:xfrm>
            <a:prstGeom prst="rect">
              <a:avLst/>
            </a:prstGeom>
          </p:spPr>
        </p:pic>
        <p:sp>
          <p:nvSpPr>
            <p:cNvPr id="20" name="CasellaDiTesto 19">
              <a:extLst>
                <a:ext uri="{FF2B5EF4-FFF2-40B4-BE49-F238E27FC236}">
                  <a16:creationId xmlns:a16="http://schemas.microsoft.com/office/drawing/2014/main" id="{89CA35F0-F53E-1B41-B611-D8208B4BC8A3}"/>
                </a:ext>
              </a:extLst>
            </p:cNvPr>
            <p:cNvSpPr txBox="1"/>
            <p:nvPr/>
          </p:nvSpPr>
          <p:spPr>
            <a:xfrm>
              <a:off x="1532327" y="3199387"/>
              <a:ext cx="4119000" cy="1200329"/>
            </a:xfrm>
            <a:prstGeom prst="rect">
              <a:avLst/>
            </a:prstGeom>
            <a:solidFill>
              <a:srgbClr val="0070C0"/>
            </a:solidFill>
          </p:spPr>
          <p:txBody>
            <a:bodyPr wrap="square">
              <a:spAutoFit/>
            </a:bodyPr>
            <a:lstStyle/>
            <a:p>
              <a:pPr algn="ctr"/>
              <a:r>
                <a:rPr lang="it-IT" b="1" dirty="0">
                  <a:solidFill>
                    <a:schemeClr val="bg1"/>
                  </a:solidFill>
                  <a:latin typeface="Calibri" panose="020F0502020204030204" pitchFamily="34" charset="0"/>
                  <a:cs typeface="Calibri" panose="020F0502020204030204" pitchFamily="34" charset="0"/>
                </a:rPr>
                <a:t>PANDORA </a:t>
              </a:r>
              <a:r>
                <a:rPr lang="it-IT" b="1" dirty="0" err="1">
                  <a:solidFill>
                    <a:schemeClr val="bg1"/>
                  </a:solidFill>
                  <a:latin typeface="Calibri" panose="020F0502020204030204" pitchFamily="34" charset="0"/>
                  <a:cs typeface="Calibri" panose="020F0502020204030204" pitchFamily="34" charset="0"/>
                </a:rPr>
                <a:t>Experimental</a:t>
              </a:r>
              <a:r>
                <a:rPr lang="it-IT" b="1" dirty="0">
                  <a:solidFill>
                    <a:schemeClr val="bg1"/>
                  </a:solidFill>
                  <a:latin typeface="Calibri" panose="020F0502020204030204" pitchFamily="34" charset="0"/>
                  <a:cs typeface="Calibri" panose="020F0502020204030204" pitchFamily="34" charset="0"/>
                </a:rPr>
                <a:t> Setup:</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Trap </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Detector array</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Plasma </a:t>
              </a:r>
              <a:r>
                <a:rPr lang="it-IT" b="1" dirty="0" err="1">
                  <a:solidFill>
                    <a:schemeClr val="bg1"/>
                  </a:solidFill>
                  <a:latin typeface="Calibri" panose="020F0502020204030204" pitchFamily="34" charset="0"/>
                  <a:cs typeface="Calibri" panose="020F0502020204030204" pitchFamily="34" charset="0"/>
                  <a:sym typeface="Wingdings" panose="05000000000000000000" pitchFamily="2" charset="2"/>
                </a:rPr>
                <a:t>Diagnostics</a:t>
              </a: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 </a:t>
              </a:r>
              <a:endParaRPr lang="it-IT" dirty="0">
                <a:solidFill>
                  <a:schemeClr val="bg1"/>
                </a:solidFill>
                <a:latin typeface="Calibri" panose="020F0502020204030204" pitchFamily="34" charset="0"/>
                <a:cs typeface="Calibri" panose="020F0502020204030204" pitchFamily="34" charset="0"/>
              </a:endParaRPr>
            </a:p>
          </p:txBody>
        </p:sp>
      </p:grpSp>
      <p:sp>
        <p:nvSpPr>
          <p:cNvPr id="2" name="CasellaDiTesto 1">
            <a:extLst>
              <a:ext uri="{FF2B5EF4-FFF2-40B4-BE49-F238E27FC236}">
                <a16:creationId xmlns:a16="http://schemas.microsoft.com/office/drawing/2014/main" id="{27C4B0D6-9852-95E6-D55D-01098446D645}"/>
              </a:ext>
            </a:extLst>
          </p:cNvPr>
          <p:cNvSpPr txBox="1"/>
          <p:nvPr/>
        </p:nvSpPr>
        <p:spPr>
          <a:xfrm>
            <a:off x="551384" y="1652954"/>
            <a:ext cx="889090"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Trap</a:t>
            </a:r>
          </a:p>
        </p:txBody>
      </p:sp>
      <p:sp>
        <p:nvSpPr>
          <p:cNvPr id="3" name="CasellaDiTesto 2">
            <a:extLst>
              <a:ext uri="{FF2B5EF4-FFF2-40B4-BE49-F238E27FC236}">
                <a16:creationId xmlns:a16="http://schemas.microsoft.com/office/drawing/2014/main" id="{BAA7732B-3ED0-91E0-1D13-F583FA1681E1}"/>
              </a:ext>
            </a:extLst>
          </p:cNvPr>
          <p:cNvSpPr txBox="1"/>
          <p:nvPr/>
        </p:nvSpPr>
        <p:spPr>
          <a:xfrm>
            <a:off x="553688" y="1923925"/>
            <a:ext cx="1874359"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Detector array</a:t>
            </a:r>
          </a:p>
        </p:txBody>
      </p:sp>
    </p:spTree>
    <p:extLst>
      <p:ext uri="{BB962C8B-B14F-4D97-AF65-F5344CB8AC3E}">
        <p14:creationId xmlns:p14="http://schemas.microsoft.com/office/powerpoint/2010/main" val="31141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HPGE array</a:t>
            </a:r>
          </a:p>
        </p:txBody>
      </p:sp>
      <p:sp>
        <p:nvSpPr>
          <p:cNvPr id="3" name="CasellaDiTesto 2">
            <a:extLst>
              <a:ext uri="{FF2B5EF4-FFF2-40B4-BE49-F238E27FC236}">
                <a16:creationId xmlns:a16="http://schemas.microsoft.com/office/drawing/2014/main" id="{B8677F22-CAC4-4533-9122-56F1BC1117D3}"/>
              </a:ext>
            </a:extLst>
          </p:cNvPr>
          <p:cNvSpPr txBox="1"/>
          <p:nvPr/>
        </p:nvSpPr>
        <p:spPr>
          <a:xfrm>
            <a:off x="821551" y="865230"/>
            <a:ext cx="10326999" cy="369332"/>
          </a:xfrm>
          <a:prstGeom prst="rect">
            <a:avLst/>
          </a:prstGeom>
          <a:noFill/>
        </p:spPr>
        <p:txBody>
          <a:bodyPr wrap="square" rtlCol="0">
            <a:spAutoFit/>
          </a:bodyPr>
          <a:lstStyle/>
          <a:p>
            <a:r>
              <a:rPr lang="it-IT" b="1" dirty="0">
                <a:solidFill>
                  <a:srgbClr val="DD8901"/>
                </a:solidFill>
                <a:latin typeface="Calibri" panose="020F0502020204030204" pitchFamily="34" charset="0"/>
                <a:cs typeface="Calibri" panose="020F0502020204030204" pitchFamily="34" charset="0"/>
              </a:rPr>
              <a:t>Array of 14 </a:t>
            </a:r>
            <a:r>
              <a:rPr lang="it-IT" b="1" dirty="0" err="1">
                <a:solidFill>
                  <a:srgbClr val="DD8901"/>
                </a:solidFill>
                <a:latin typeface="Calibri" panose="020F0502020204030204" pitchFamily="34" charset="0"/>
                <a:cs typeface="Calibri" panose="020F0502020204030204" pitchFamily="34" charset="0"/>
              </a:rPr>
              <a:t>HPGe</a:t>
            </a:r>
            <a:r>
              <a:rPr lang="it-IT" b="1" dirty="0">
                <a:solidFill>
                  <a:srgbClr val="DD8901"/>
                </a:solidFill>
                <a:latin typeface="Calibri" panose="020F0502020204030204" pitchFamily="34" charset="0"/>
                <a:cs typeface="Calibri" panose="020F0502020204030204" pitchFamily="34" charset="0"/>
              </a:rPr>
              <a:t> detectors </a:t>
            </a:r>
            <a:r>
              <a:rPr lang="it-IT" b="1" dirty="0" err="1">
                <a:solidFill>
                  <a:srgbClr val="DD8901"/>
                </a:solidFill>
                <a:latin typeface="Calibri" panose="020F0502020204030204" pitchFamily="34" charset="0"/>
                <a:cs typeface="Calibri" panose="020F0502020204030204" pitchFamily="34" charset="0"/>
              </a:rPr>
              <a:t>placed</a:t>
            </a:r>
            <a:r>
              <a:rPr lang="it-IT" b="1" dirty="0">
                <a:solidFill>
                  <a:srgbClr val="DD8901"/>
                </a:solidFill>
                <a:latin typeface="Calibri" panose="020F0502020204030204" pitchFamily="34" charset="0"/>
                <a:cs typeface="Calibri" panose="020F0502020204030204" pitchFamily="34" charset="0"/>
              </a:rPr>
              <a:t> </a:t>
            </a:r>
            <a:r>
              <a:rPr lang="it-IT" b="1" dirty="0" err="1">
                <a:solidFill>
                  <a:srgbClr val="DD8901"/>
                </a:solidFill>
                <a:latin typeface="Calibri" panose="020F0502020204030204" pitchFamily="34" charset="0"/>
                <a:cs typeface="Calibri" panose="020F0502020204030204" pitchFamily="34" charset="0"/>
              </a:rPr>
              <a:t>around</a:t>
            </a:r>
            <a:r>
              <a:rPr lang="it-IT" b="1" dirty="0">
                <a:solidFill>
                  <a:srgbClr val="DD8901"/>
                </a:solidFill>
                <a:latin typeface="Calibri" panose="020F0502020204030204" pitchFamily="34" charset="0"/>
                <a:cs typeface="Calibri" panose="020F0502020204030204" pitchFamily="34" charset="0"/>
              </a:rPr>
              <a:t> the trap in </a:t>
            </a:r>
            <a:r>
              <a:rPr lang="it-IT" b="1" dirty="0" err="1">
                <a:solidFill>
                  <a:srgbClr val="DD8901"/>
                </a:solidFill>
                <a:latin typeface="Calibri" panose="020F0502020204030204" pitchFamily="34" charset="0"/>
                <a:cs typeface="Calibri" panose="020F0502020204030204" pitchFamily="34" charset="0"/>
              </a:rPr>
              <a:t>correspondence</a:t>
            </a:r>
            <a:r>
              <a:rPr lang="it-IT" b="1" dirty="0">
                <a:solidFill>
                  <a:srgbClr val="DD8901"/>
                </a:solidFill>
                <a:latin typeface="Calibri" panose="020F0502020204030204" pitchFamily="34" charset="0"/>
                <a:cs typeface="Calibri" panose="020F0502020204030204" pitchFamily="34" charset="0"/>
              </a:rPr>
              <a:t> to the </a:t>
            </a:r>
            <a:r>
              <a:rPr lang="it-IT" b="1" dirty="0" err="1">
                <a:solidFill>
                  <a:srgbClr val="DD8901"/>
                </a:solidFill>
                <a:latin typeface="Calibri" panose="020F0502020204030204" pitchFamily="34" charset="0"/>
                <a:cs typeface="Calibri" panose="020F0502020204030204" pitchFamily="34" charset="0"/>
              </a:rPr>
              <a:t>holes</a:t>
            </a:r>
            <a:r>
              <a:rPr lang="it-IT" b="1" dirty="0">
                <a:solidFill>
                  <a:srgbClr val="DD8901"/>
                </a:solidFill>
                <a:latin typeface="Calibri" panose="020F0502020204030204" pitchFamily="34" charset="0"/>
                <a:cs typeface="Calibri" panose="020F0502020204030204" pitchFamily="34" charset="0"/>
              </a:rPr>
              <a:t> in the </a:t>
            </a:r>
            <a:r>
              <a:rPr lang="it-IT" b="1" dirty="0" err="1">
                <a:solidFill>
                  <a:srgbClr val="DD8901"/>
                </a:solidFill>
                <a:latin typeface="Calibri" panose="020F0502020204030204" pitchFamily="34" charset="0"/>
                <a:cs typeface="Calibri" panose="020F0502020204030204" pitchFamily="34" charset="0"/>
              </a:rPr>
              <a:t>magnetic</a:t>
            </a:r>
            <a:r>
              <a:rPr lang="it-IT" b="1" dirty="0">
                <a:solidFill>
                  <a:srgbClr val="DD8901"/>
                </a:solidFill>
                <a:latin typeface="Calibri" panose="020F0502020204030204" pitchFamily="34" charset="0"/>
                <a:cs typeface="Calibri" panose="020F0502020204030204" pitchFamily="34" charset="0"/>
              </a:rPr>
              <a:t> system</a:t>
            </a:r>
          </a:p>
        </p:txBody>
      </p:sp>
      <p:sp>
        <p:nvSpPr>
          <p:cNvPr id="11" name="CasellaDiTesto 10">
            <a:extLst>
              <a:ext uri="{FF2B5EF4-FFF2-40B4-BE49-F238E27FC236}">
                <a16:creationId xmlns:a16="http://schemas.microsoft.com/office/drawing/2014/main" id="{21D52493-7E3A-4388-9E61-86E33F9C5BA9}"/>
              </a:ext>
            </a:extLst>
          </p:cNvPr>
          <p:cNvSpPr txBox="1"/>
          <p:nvPr/>
        </p:nvSpPr>
        <p:spPr>
          <a:xfrm>
            <a:off x="812582" y="1212050"/>
            <a:ext cx="10139116" cy="769441"/>
          </a:xfrm>
          <a:prstGeom prst="rect">
            <a:avLst/>
          </a:prstGeom>
          <a:noFill/>
        </p:spPr>
        <p:txBody>
          <a:bodyPr wrap="square" rtlCol="0">
            <a:spAutoFit/>
          </a:bodyPr>
          <a:lstStyle/>
          <a:p>
            <a:pPr algn="just"/>
            <a:r>
              <a:rPr lang="it-IT" dirty="0" err="1">
                <a:latin typeface="Calibri" panose="020F0502020204030204" pitchFamily="34" charset="0"/>
                <a:cs typeface="Calibri" panose="020F0502020204030204" pitchFamily="34" charset="0"/>
              </a:rPr>
              <a:t>Formalized</a:t>
            </a:r>
            <a:r>
              <a:rPr lang="it-IT" dirty="0">
                <a:latin typeface="Calibri" panose="020F0502020204030204" pitchFamily="34" charset="0"/>
                <a:cs typeface="Calibri" panose="020F0502020204030204" pitchFamily="34" charset="0"/>
              </a:rPr>
              <a:t> a Collaboration Agreement with GAMMA to use 16 </a:t>
            </a:r>
            <a:r>
              <a:rPr lang="it-IT" dirty="0" err="1">
                <a:latin typeface="Calibri" panose="020F0502020204030204" pitchFamily="34" charset="0"/>
                <a:cs typeface="Calibri" panose="020F0502020204030204" pitchFamily="34" charset="0"/>
              </a:rPr>
              <a:t>HPGe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coaxial</a:t>
            </a:r>
            <a:r>
              <a:rPr lang="it-IT" dirty="0">
                <a:latin typeface="Calibri" panose="020F0502020204030204" pitchFamily="34" charset="0"/>
                <a:cs typeface="Calibri" panose="020F0502020204030204" pitchFamily="34" charset="0"/>
              </a:rPr>
              <a:t> detectors of GALILEO for the first </a:t>
            </a:r>
            <a:r>
              <a:rPr lang="it-IT" dirty="0" err="1">
                <a:latin typeface="Calibri" panose="020F0502020204030204" pitchFamily="34" charset="0"/>
                <a:cs typeface="Calibri" panose="020F0502020204030204" pitchFamily="34" charset="0"/>
              </a:rPr>
              <a:t>experimental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campaign</a:t>
            </a:r>
            <a:endParaRPr lang="it-IT" dirty="0">
              <a:latin typeface="Calibri" panose="020F0502020204030204" pitchFamily="34" charset="0"/>
              <a:cs typeface="Calibri" panose="020F0502020204030204" pitchFamily="34" charset="0"/>
            </a:endParaRPr>
          </a:p>
          <a:p>
            <a:r>
              <a:rPr lang="it-IT" sz="800" dirty="0">
                <a:latin typeface="Calibri" panose="020F0502020204030204" pitchFamily="34" charset="0"/>
                <a:cs typeface="Calibri" panose="020F0502020204030204" pitchFamily="34" charset="0"/>
              </a:rPr>
              <a:t> </a:t>
            </a:r>
          </a:p>
        </p:txBody>
      </p:sp>
      <p:sp>
        <p:nvSpPr>
          <p:cNvPr id="2" name="CasellaDiTesto 1">
            <a:extLst>
              <a:ext uri="{FF2B5EF4-FFF2-40B4-BE49-F238E27FC236}">
                <a16:creationId xmlns:a16="http://schemas.microsoft.com/office/drawing/2014/main" id="{4B7C843E-F3BB-1B63-564E-10EED9259EEC}"/>
              </a:ext>
            </a:extLst>
          </p:cNvPr>
          <p:cNvSpPr txBox="1"/>
          <p:nvPr/>
        </p:nvSpPr>
        <p:spPr>
          <a:xfrm>
            <a:off x="812583" y="1885121"/>
            <a:ext cx="5569666" cy="923330"/>
          </a:xfrm>
          <a:prstGeom prst="rect">
            <a:avLst/>
          </a:prstGeom>
          <a:noFill/>
        </p:spPr>
        <p:txBody>
          <a:bodyPr wrap="none" rtlCol="0">
            <a:spAutoFit/>
          </a:bodyPr>
          <a:lstStyle/>
          <a:p>
            <a:r>
              <a:rPr lang="it-IT" dirty="0">
                <a:solidFill>
                  <a:schemeClr val="tx2">
                    <a:lumMod val="75000"/>
                    <a:lumOff val="25000"/>
                  </a:schemeClr>
                </a:solidFill>
                <a:latin typeface="Calibri" panose="020F0502020204030204" pitchFamily="34" charset="0"/>
                <a:cs typeface="Calibri" panose="020F0502020204030204" pitchFamily="34" charset="0"/>
              </a:rPr>
              <a:t>GASP detector </a:t>
            </a:r>
            <a:r>
              <a:rPr lang="it-IT" dirty="0" err="1">
                <a:solidFill>
                  <a:schemeClr val="tx2">
                    <a:lumMod val="75000"/>
                    <a:lumOff val="25000"/>
                  </a:schemeClr>
                </a:solidFill>
                <a:latin typeface="Calibri" panose="020F0502020204030204" pitchFamily="34" charset="0"/>
                <a:cs typeface="Calibri" panose="020F0502020204030204" pitchFamily="34" charset="0"/>
              </a:rPr>
              <a:t>specifications</a:t>
            </a:r>
            <a:r>
              <a:rPr lang="it-IT" dirty="0">
                <a:solidFill>
                  <a:schemeClr val="tx2">
                    <a:lumMod val="75000"/>
                    <a:lumOff val="25000"/>
                  </a:schemeClr>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err="1">
                <a:solidFill>
                  <a:schemeClr val="tx2">
                    <a:lumMod val="75000"/>
                    <a:lumOff val="25000"/>
                  </a:schemeClr>
                </a:solidFill>
                <a:latin typeface="Calibri" panose="020F0502020204030204" pitchFamily="34" charset="0"/>
                <a:cs typeface="Calibri" panose="020F0502020204030204" pitchFamily="34" charset="0"/>
              </a:rPr>
              <a:t>Average</a:t>
            </a:r>
            <a:r>
              <a:rPr lang="it-IT" dirty="0">
                <a:solidFill>
                  <a:schemeClr val="tx2">
                    <a:lumMod val="75000"/>
                    <a:lumOff val="25000"/>
                  </a:schemeClr>
                </a:solidFill>
                <a:latin typeface="Calibri" panose="020F0502020204030204" pitchFamily="34" charset="0"/>
                <a:cs typeface="Calibri" panose="020F0502020204030204" pitchFamily="34" charset="0"/>
              </a:rPr>
              <a:t> relative </a:t>
            </a:r>
            <a:r>
              <a:rPr lang="it-IT" dirty="0" err="1">
                <a:solidFill>
                  <a:schemeClr val="tx2">
                    <a:lumMod val="75000"/>
                    <a:lumOff val="25000"/>
                  </a:schemeClr>
                </a:solidFill>
                <a:latin typeface="Calibri" panose="020F0502020204030204" pitchFamily="34" charset="0"/>
                <a:cs typeface="Calibri" panose="020F0502020204030204" pitchFamily="34" charset="0"/>
              </a:rPr>
              <a:t>efficiency</a:t>
            </a:r>
            <a:r>
              <a:rPr lang="it-IT" dirty="0">
                <a:solidFill>
                  <a:schemeClr val="tx2">
                    <a:lumMod val="75000"/>
                    <a:lumOff val="25000"/>
                  </a:schemeClr>
                </a:solidFill>
                <a:latin typeface="Calibri" panose="020F0502020204030204" pitchFamily="34" charset="0"/>
                <a:cs typeface="Calibri" panose="020F0502020204030204" pitchFamily="34" charset="0"/>
              </a:rPr>
              <a:t> of </a:t>
            </a:r>
            <a:r>
              <a:rPr lang="it-IT" dirty="0" err="1">
                <a:solidFill>
                  <a:schemeClr val="tx2">
                    <a:lumMod val="75000"/>
                    <a:lumOff val="25000"/>
                  </a:schemeClr>
                </a:solidFill>
                <a:latin typeface="Calibri" panose="020F0502020204030204" pitchFamily="34" charset="0"/>
                <a:cs typeface="Calibri" panose="020F0502020204030204" pitchFamily="34" charset="0"/>
              </a:rPr>
              <a:t>about</a:t>
            </a:r>
            <a:r>
              <a:rPr lang="it-IT" dirty="0">
                <a:solidFill>
                  <a:schemeClr val="tx2">
                    <a:lumMod val="75000"/>
                    <a:lumOff val="25000"/>
                  </a:schemeClr>
                </a:solidFill>
                <a:latin typeface="Calibri" panose="020F0502020204030204" pitchFamily="34" charset="0"/>
                <a:cs typeface="Calibri" panose="020F0502020204030204" pitchFamily="34" charset="0"/>
              </a:rPr>
              <a:t> 70-80% (size) </a:t>
            </a:r>
          </a:p>
          <a:p>
            <a:pPr marL="285750" indent="-285750">
              <a:buFont typeface="Arial" panose="020B0604020202020204" pitchFamily="34" charset="0"/>
              <a:buChar char="•"/>
            </a:pPr>
            <a:r>
              <a:rPr lang="it-IT" dirty="0" err="1">
                <a:solidFill>
                  <a:schemeClr val="tx2">
                    <a:lumMod val="75000"/>
                    <a:lumOff val="25000"/>
                  </a:schemeClr>
                </a:solidFill>
                <a:latin typeface="Calibri" panose="020F0502020204030204" pitchFamily="34" charset="0"/>
                <a:cs typeface="Calibri" panose="020F0502020204030204" pitchFamily="34" charset="0"/>
              </a:rPr>
              <a:t>Average</a:t>
            </a:r>
            <a:r>
              <a:rPr lang="it-IT" dirty="0">
                <a:solidFill>
                  <a:schemeClr val="tx2">
                    <a:lumMod val="75000"/>
                    <a:lumOff val="25000"/>
                  </a:schemeClr>
                </a:solidFill>
                <a:latin typeface="Calibri" panose="020F0502020204030204" pitchFamily="34" charset="0"/>
                <a:cs typeface="Calibri" panose="020F0502020204030204" pitchFamily="34" charset="0"/>
              </a:rPr>
              <a:t> Energy </a:t>
            </a:r>
            <a:r>
              <a:rPr lang="it-IT" dirty="0" err="1">
                <a:solidFill>
                  <a:schemeClr val="tx2">
                    <a:lumMod val="75000"/>
                    <a:lumOff val="25000"/>
                  </a:schemeClr>
                </a:solidFill>
                <a:latin typeface="Calibri" panose="020F0502020204030204" pitchFamily="34" charset="0"/>
                <a:cs typeface="Calibri" panose="020F0502020204030204" pitchFamily="34" charset="0"/>
              </a:rPr>
              <a:t>resolution</a:t>
            </a:r>
            <a:r>
              <a:rPr lang="it-IT" dirty="0">
                <a:solidFill>
                  <a:schemeClr val="tx2">
                    <a:lumMod val="75000"/>
                    <a:lumOff val="25000"/>
                  </a:schemeClr>
                </a:solidFill>
                <a:latin typeface="Calibri" panose="020F0502020204030204" pitchFamily="34" charset="0"/>
                <a:cs typeface="Calibri" panose="020F0502020204030204" pitchFamily="34" charset="0"/>
              </a:rPr>
              <a:t> of 2 </a:t>
            </a:r>
            <a:r>
              <a:rPr lang="it-IT" dirty="0" err="1">
                <a:solidFill>
                  <a:schemeClr val="tx2">
                    <a:lumMod val="75000"/>
                    <a:lumOff val="25000"/>
                  </a:schemeClr>
                </a:solidFill>
                <a:latin typeface="Calibri" panose="020F0502020204030204" pitchFamily="34" charset="0"/>
                <a:cs typeface="Calibri" panose="020F0502020204030204" pitchFamily="34" charset="0"/>
              </a:rPr>
              <a:t>keV</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at</a:t>
            </a:r>
            <a:r>
              <a:rPr lang="it-IT" dirty="0">
                <a:solidFill>
                  <a:schemeClr val="tx2">
                    <a:lumMod val="75000"/>
                    <a:lumOff val="25000"/>
                  </a:schemeClr>
                </a:solidFill>
                <a:latin typeface="Calibri" panose="020F0502020204030204" pitchFamily="34" charset="0"/>
                <a:cs typeface="Calibri" panose="020F0502020204030204" pitchFamily="34" charset="0"/>
              </a:rPr>
              <a:t> 1332 </a:t>
            </a:r>
            <a:r>
              <a:rPr lang="it-IT" dirty="0" err="1">
                <a:solidFill>
                  <a:schemeClr val="tx2">
                    <a:lumMod val="75000"/>
                    <a:lumOff val="25000"/>
                  </a:schemeClr>
                </a:solidFill>
                <a:latin typeface="Calibri" panose="020F0502020204030204" pitchFamily="34" charset="0"/>
                <a:cs typeface="Calibri" panose="020F0502020204030204" pitchFamily="34" charset="0"/>
              </a:rPr>
              <a:t>keV</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baseline="30000" dirty="0">
                <a:solidFill>
                  <a:schemeClr val="tx2">
                    <a:lumMod val="75000"/>
                    <a:lumOff val="25000"/>
                  </a:schemeClr>
                </a:solidFill>
                <a:latin typeface="Calibri" panose="020F0502020204030204" pitchFamily="34" charset="0"/>
                <a:cs typeface="Calibri" panose="020F0502020204030204" pitchFamily="34" charset="0"/>
              </a:rPr>
              <a:t>60</a:t>
            </a:r>
            <a:r>
              <a:rPr lang="it-IT" dirty="0">
                <a:solidFill>
                  <a:schemeClr val="tx2">
                    <a:lumMod val="75000"/>
                    <a:lumOff val="25000"/>
                  </a:schemeClr>
                </a:solidFill>
                <a:latin typeface="Calibri" panose="020F0502020204030204" pitchFamily="34" charset="0"/>
                <a:cs typeface="Calibri" panose="020F0502020204030204" pitchFamily="34" charset="0"/>
              </a:rPr>
              <a:t>Co)</a:t>
            </a:r>
          </a:p>
        </p:txBody>
      </p:sp>
      <p:sp>
        <p:nvSpPr>
          <p:cNvPr id="4" name="CasellaDiTesto 3">
            <a:extLst>
              <a:ext uri="{FF2B5EF4-FFF2-40B4-BE49-F238E27FC236}">
                <a16:creationId xmlns:a16="http://schemas.microsoft.com/office/drawing/2014/main" id="{2A4C2D02-06CA-90EA-BBEB-283F34A43405}"/>
              </a:ext>
            </a:extLst>
          </p:cNvPr>
          <p:cNvSpPr txBox="1"/>
          <p:nvPr/>
        </p:nvSpPr>
        <p:spPr>
          <a:xfrm>
            <a:off x="768269" y="2885972"/>
            <a:ext cx="6741331" cy="2985433"/>
          </a:xfrm>
          <a:prstGeom prst="rect">
            <a:avLst/>
          </a:prstGeom>
          <a:noFill/>
        </p:spPr>
        <p:txBody>
          <a:bodyPr wrap="square" rtlCol="0">
            <a:spAutoFit/>
          </a:bodyPr>
          <a:lstStyle/>
          <a:p>
            <a:r>
              <a:rPr lang="it-IT" dirty="0" err="1">
                <a:solidFill>
                  <a:schemeClr val="tx2">
                    <a:lumMod val="75000"/>
                    <a:lumOff val="25000"/>
                  </a:schemeClr>
                </a:solidFill>
                <a:latin typeface="Calibri" panose="020F0502020204030204" pitchFamily="34" charset="0"/>
                <a:cs typeface="Calibri" panose="020F0502020204030204" pitchFamily="34" charset="0"/>
              </a:rPr>
              <a:t>Important</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quantities</a:t>
            </a:r>
            <a:r>
              <a:rPr lang="it-IT" dirty="0">
                <a:solidFill>
                  <a:schemeClr val="tx2">
                    <a:lumMod val="75000"/>
                    <a:lumOff val="25000"/>
                  </a:schemeClr>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err="1">
                <a:solidFill>
                  <a:schemeClr val="tx2">
                    <a:lumMod val="75000"/>
                    <a:lumOff val="25000"/>
                  </a:schemeClr>
                </a:solidFill>
                <a:latin typeface="Calibri" panose="020F0502020204030204" pitchFamily="34" charset="0"/>
                <a:cs typeface="Calibri" panose="020F0502020204030204" pitchFamily="34" charset="0"/>
              </a:rPr>
              <a:t>Photopeak</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detection</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efficiency</a:t>
            </a:r>
            <a:r>
              <a:rPr lang="it-IT" dirty="0">
                <a:solidFill>
                  <a:schemeClr val="tx2">
                    <a:lumMod val="75000"/>
                    <a:lumOff val="25000"/>
                  </a:schemeClr>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a:solidFill>
                  <a:schemeClr val="tx2">
                    <a:lumMod val="75000"/>
                    <a:lumOff val="25000"/>
                  </a:schemeClr>
                </a:solidFill>
                <a:latin typeface="Calibri" panose="020F0502020204030204" pitchFamily="34" charset="0"/>
                <a:cs typeface="Calibri" panose="020F0502020204030204" pitchFamily="34" charset="0"/>
              </a:rPr>
              <a:t>P/T (</a:t>
            </a:r>
            <a:r>
              <a:rPr lang="it-IT" dirty="0" err="1">
                <a:solidFill>
                  <a:schemeClr val="tx2">
                    <a:lumMod val="75000"/>
                    <a:lumOff val="25000"/>
                  </a:schemeClr>
                </a:solidFill>
                <a:latin typeface="Calibri" panose="020F0502020204030204" pitchFamily="34" charset="0"/>
                <a:cs typeface="Calibri" panose="020F0502020204030204" pitchFamily="34" charset="0"/>
              </a:rPr>
              <a:t>peak</a:t>
            </a:r>
            <a:r>
              <a:rPr lang="it-IT" dirty="0">
                <a:solidFill>
                  <a:schemeClr val="tx2">
                    <a:lumMod val="75000"/>
                    <a:lumOff val="25000"/>
                  </a:schemeClr>
                </a:solidFill>
                <a:latin typeface="Calibri" panose="020F0502020204030204" pitchFamily="34" charset="0"/>
                <a:cs typeface="Calibri" panose="020F0502020204030204" pitchFamily="34" charset="0"/>
              </a:rPr>
              <a:t> to </a:t>
            </a:r>
            <a:r>
              <a:rPr lang="it-IT" dirty="0" err="1">
                <a:solidFill>
                  <a:schemeClr val="tx2">
                    <a:lumMod val="75000"/>
                    <a:lumOff val="25000"/>
                  </a:schemeClr>
                </a:solidFill>
                <a:latin typeface="Calibri" panose="020F0502020204030204" pitchFamily="34" charset="0"/>
                <a:cs typeface="Calibri" panose="020F0502020204030204" pitchFamily="34" charset="0"/>
              </a:rPr>
              <a:t>total</a:t>
            </a:r>
            <a:r>
              <a:rPr lang="it-IT" dirty="0">
                <a:solidFill>
                  <a:schemeClr val="tx2">
                    <a:lumMod val="75000"/>
                    <a:lumOff val="25000"/>
                  </a:schemeClr>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solidFill>
                  <a:schemeClr val="tx2">
                    <a:lumMod val="75000"/>
                    <a:lumOff val="25000"/>
                  </a:schemeClr>
                </a:solidFill>
                <a:latin typeface="Calibri" panose="020F0502020204030204" pitchFamily="34" charset="0"/>
                <a:cs typeface="Calibri" panose="020F0502020204030204" pitchFamily="34" charset="0"/>
              </a:rPr>
              <a:t>P/C (</a:t>
            </a:r>
            <a:r>
              <a:rPr lang="it-IT" dirty="0" err="1">
                <a:solidFill>
                  <a:schemeClr val="tx2">
                    <a:lumMod val="75000"/>
                    <a:lumOff val="25000"/>
                  </a:schemeClr>
                </a:solidFill>
                <a:latin typeface="Calibri" panose="020F0502020204030204" pitchFamily="34" charset="0"/>
                <a:cs typeface="Calibri" panose="020F0502020204030204" pitchFamily="34" charset="0"/>
              </a:rPr>
              <a:t>peak</a:t>
            </a:r>
            <a:r>
              <a:rPr lang="it-IT" dirty="0">
                <a:solidFill>
                  <a:schemeClr val="tx2">
                    <a:lumMod val="75000"/>
                    <a:lumOff val="25000"/>
                  </a:schemeClr>
                </a:solidFill>
                <a:latin typeface="Calibri" panose="020F0502020204030204" pitchFamily="34" charset="0"/>
                <a:cs typeface="Calibri" panose="020F0502020204030204" pitchFamily="34" charset="0"/>
              </a:rPr>
              <a:t> to Compton)</a:t>
            </a: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endParaRPr lang="it-IT" sz="800" dirty="0">
              <a:solidFill>
                <a:schemeClr val="tx2">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dirty="0">
                <a:solidFill>
                  <a:schemeClr val="tx2">
                    <a:lumMod val="75000"/>
                    <a:lumOff val="25000"/>
                  </a:schemeClr>
                </a:solidFill>
                <a:latin typeface="Calibri" panose="020F0502020204030204" pitchFamily="34" charset="0"/>
                <a:cs typeface="Calibri" panose="020F0502020204030204" pitchFamily="34" charset="0"/>
              </a:rPr>
              <a:t>(P/T)</a:t>
            </a:r>
            <a:r>
              <a:rPr lang="it-IT" baseline="30000" dirty="0">
                <a:solidFill>
                  <a:schemeClr val="tx2">
                    <a:lumMod val="75000"/>
                    <a:lumOff val="25000"/>
                  </a:schemeClr>
                </a:solidFill>
                <a:latin typeface="Calibri" panose="020F0502020204030204" pitchFamily="34" charset="0"/>
                <a:cs typeface="Calibri" panose="020F0502020204030204" pitchFamily="34" charset="0"/>
              </a:rPr>
              <a:t>n</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where</a:t>
            </a:r>
            <a:r>
              <a:rPr lang="it-IT" dirty="0">
                <a:latin typeface="Calibri" panose="020F0502020204030204" pitchFamily="34" charset="0"/>
                <a:cs typeface="Calibri" panose="020F0502020204030204" pitchFamily="34" charset="0"/>
              </a:rPr>
              <a:t> </a:t>
            </a:r>
            <a:r>
              <a:rPr lang="it-IT" b="1" i="1" dirty="0">
                <a:solidFill>
                  <a:schemeClr val="tx2">
                    <a:lumMod val="75000"/>
                    <a:lumOff val="25000"/>
                  </a:schemeClr>
                </a:solidFill>
                <a:latin typeface="Calibri" panose="020F0502020204030204" pitchFamily="34" charset="0"/>
                <a:cs typeface="Calibri" panose="020F0502020204030204" pitchFamily="34" charset="0"/>
              </a:rPr>
              <a:t>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fold</a:t>
            </a:r>
            <a:r>
              <a:rPr lang="it-IT" dirty="0">
                <a:latin typeface="Calibri" panose="020F0502020204030204" pitchFamily="34" charset="0"/>
                <a:cs typeface="Calibri" panose="020F0502020204030204" pitchFamily="34" charset="0"/>
              </a:rPr>
              <a:t> of the event</a:t>
            </a:r>
          </a:p>
        </p:txBody>
      </p:sp>
      <p:sp>
        <p:nvSpPr>
          <p:cNvPr id="9" name="CasellaDiTesto 8">
            <a:extLst>
              <a:ext uri="{FF2B5EF4-FFF2-40B4-BE49-F238E27FC236}">
                <a16:creationId xmlns:a16="http://schemas.microsoft.com/office/drawing/2014/main" id="{8B86B63E-5225-FD2C-1FE1-D6F79294EF0B}"/>
              </a:ext>
            </a:extLst>
          </p:cNvPr>
          <p:cNvSpPr txBox="1"/>
          <p:nvPr/>
        </p:nvSpPr>
        <p:spPr>
          <a:xfrm>
            <a:off x="6868211" y="2135312"/>
            <a:ext cx="4280339" cy="923330"/>
          </a:xfrm>
          <a:prstGeom prst="rect">
            <a:avLst/>
          </a:prstGeom>
          <a:noFill/>
        </p:spPr>
        <p:txBody>
          <a:bodyPr wrap="none" rtlCol="0">
            <a:spAutoFit/>
          </a:bodyPr>
          <a:lstStyle/>
          <a:p>
            <a:r>
              <a:rPr lang="it-IT" dirty="0" err="1">
                <a:latin typeface="Calibri" panose="020F0502020204030204" pitchFamily="34" charset="0"/>
                <a:cs typeface="Calibri" panose="020F0502020204030204" pitchFamily="34" charset="0"/>
              </a:rPr>
              <a:t>Relat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eff</a:t>
            </a:r>
            <a:r>
              <a:rPr lang="it-IT" dirty="0">
                <a:latin typeface="Calibri" panose="020F0502020204030204" pitchFamily="34" charset="0"/>
                <a:cs typeface="Calibri" panose="020F0502020204030204" pitchFamily="34" charset="0"/>
              </a:rPr>
              <a:t> (%) = K D</a:t>
            </a:r>
            <a:r>
              <a:rPr lang="it-IT" baseline="30000" dirty="0">
                <a:latin typeface="Symbol" panose="05050102010706020507" pitchFamily="18" charset="2"/>
              </a:rPr>
              <a:t>a</a:t>
            </a:r>
            <a:r>
              <a:rPr lang="it-IT" dirty="0"/>
              <a:t> </a:t>
            </a:r>
            <a:r>
              <a:rPr lang="it-IT" dirty="0">
                <a:latin typeface="Calibri" panose="020F0502020204030204" pitchFamily="34" charset="0"/>
                <a:cs typeface="Calibri" panose="020F0502020204030204" pitchFamily="34" charset="0"/>
              </a:rPr>
              <a:t>L</a:t>
            </a:r>
            <a:r>
              <a:rPr lang="it-IT" baseline="30000" dirty="0">
                <a:latin typeface="Symbol" panose="05050102010706020507" pitchFamily="18" charset="2"/>
              </a:rPr>
              <a:t>b   </a:t>
            </a:r>
            <a:r>
              <a:rPr lang="it-IT" dirty="0" err="1">
                <a:latin typeface="Calibri" panose="020F0502020204030204" pitchFamily="34" charset="0"/>
                <a:cs typeface="Calibri" panose="020F0502020204030204" pitchFamily="34" charset="0"/>
              </a:rPr>
              <a:t>where</a:t>
            </a:r>
            <a:r>
              <a:rPr lang="it-IT" dirty="0">
                <a:latin typeface="Calibri" panose="020F0502020204030204" pitchFamily="34" charset="0"/>
                <a:cs typeface="Calibri" panose="020F0502020204030204" pitchFamily="34" charset="0"/>
              </a:rPr>
              <a:t>   K = 2.432</a:t>
            </a:r>
          </a:p>
          <a:p>
            <a:r>
              <a:rPr lang="it-IT" dirty="0">
                <a:latin typeface="Calibri" panose="020F0502020204030204" pitchFamily="34" charset="0"/>
                <a:cs typeface="Calibri" panose="020F0502020204030204" pitchFamily="34" charset="0"/>
              </a:rPr>
              <a:t>                                                        </a:t>
            </a:r>
            <a:r>
              <a:rPr lang="it-IT" dirty="0">
                <a:latin typeface="Symbol" panose="05050102010706020507" pitchFamily="18" charset="2"/>
                <a:cs typeface="Calibri" panose="020F0502020204030204" pitchFamily="34" charset="0"/>
              </a:rPr>
              <a:t>a</a:t>
            </a:r>
            <a:r>
              <a:rPr lang="it-IT" dirty="0">
                <a:latin typeface="Calibri" panose="020F0502020204030204" pitchFamily="34" charset="0"/>
                <a:cs typeface="Calibri" panose="020F0502020204030204" pitchFamily="34" charset="0"/>
              </a:rPr>
              <a:t> =  2.815</a:t>
            </a:r>
          </a:p>
          <a:p>
            <a:r>
              <a:rPr lang="it-IT" dirty="0">
                <a:latin typeface="Calibri" panose="020F0502020204030204" pitchFamily="34" charset="0"/>
                <a:cs typeface="Calibri" panose="020F0502020204030204" pitchFamily="34" charset="0"/>
              </a:rPr>
              <a:t>                                                        </a:t>
            </a:r>
            <a:r>
              <a:rPr lang="it-IT" dirty="0">
                <a:latin typeface="Symbol" panose="05050102010706020507" pitchFamily="18" charset="2"/>
                <a:cs typeface="Calibri" panose="020F0502020204030204" pitchFamily="34" charset="0"/>
              </a:rPr>
              <a:t>b</a:t>
            </a:r>
            <a:r>
              <a:rPr lang="it-IT" dirty="0">
                <a:latin typeface="Calibri" panose="020F0502020204030204" pitchFamily="34" charset="0"/>
                <a:cs typeface="Calibri" panose="020F0502020204030204" pitchFamily="34" charset="0"/>
              </a:rPr>
              <a:t> = 0.778  </a:t>
            </a:r>
          </a:p>
        </p:txBody>
      </p:sp>
      <p:graphicFrame>
        <p:nvGraphicFramePr>
          <p:cNvPr id="18" name="Oggetto 17">
            <a:extLst>
              <a:ext uri="{FF2B5EF4-FFF2-40B4-BE49-F238E27FC236}">
                <a16:creationId xmlns:a16="http://schemas.microsoft.com/office/drawing/2014/main" id="{3B64F8AA-9CDD-9DE5-C45D-9A1CFF9EA617}"/>
              </a:ext>
            </a:extLst>
          </p:cNvPr>
          <p:cNvGraphicFramePr>
            <a:graphicFrameLocks noChangeAspect="1"/>
          </p:cNvGraphicFramePr>
          <p:nvPr>
            <p:extLst>
              <p:ext uri="{D42A27DB-BD31-4B8C-83A1-F6EECF244321}">
                <p14:modId xmlns:p14="http://schemas.microsoft.com/office/powerpoint/2010/main" val="3828779672"/>
              </p:ext>
            </p:extLst>
          </p:nvPr>
        </p:nvGraphicFramePr>
        <p:xfrm>
          <a:off x="8007429" y="3201960"/>
          <a:ext cx="3363020" cy="3115417"/>
        </p:xfrm>
        <a:graphic>
          <a:graphicData uri="http://schemas.openxmlformats.org/presentationml/2006/ole">
            <mc:AlternateContent xmlns:mc="http://schemas.openxmlformats.org/markup-compatibility/2006">
              <mc:Choice xmlns:v="urn:schemas-microsoft-com:vml" Requires="v">
                <p:oleObj spid="_x0000_s4109" r:id="rId5" imgW="7072920" imgH="6552360" progId="">
                  <p:embed/>
                </p:oleObj>
              </mc:Choice>
              <mc:Fallback>
                <p:oleObj r:id="rId5" imgW="7072920" imgH="6552360" progId="">
                  <p:embed/>
                  <p:pic>
                    <p:nvPicPr>
                      <p:cNvPr id="0" name=""/>
                      <p:cNvPicPr/>
                      <p:nvPr/>
                    </p:nvPicPr>
                    <p:blipFill>
                      <a:blip r:embed="rId6"/>
                      <a:stretch>
                        <a:fillRect/>
                      </a:stretch>
                    </p:blipFill>
                    <p:spPr>
                      <a:xfrm>
                        <a:off x="8007429" y="3201960"/>
                        <a:ext cx="3363020" cy="3115417"/>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5E690B63-E25D-2D91-B70B-EDF60DD0C3F2}"/>
              </a:ext>
            </a:extLst>
          </p:cNvPr>
          <p:cNvSpPr txBox="1"/>
          <p:nvPr/>
        </p:nvSpPr>
        <p:spPr>
          <a:xfrm>
            <a:off x="8820752" y="6132711"/>
            <a:ext cx="1276632" cy="307777"/>
          </a:xfrm>
          <a:prstGeom prst="rect">
            <a:avLst/>
          </a:prstGeom>
          <a:noFill/>
        </p:spPr>
        <p:txBody>
          <a:bodyPr wrap="none" rtlCol="0">
            <a:spAutoFit/>
          </a:bodyPr>
          <a:lstStyle/>
          <a:p>
            <a:r>
              <a:rPr lang="it-IT" sz="1400" dirty="0">
                <a:latin typeface="Calibri" panose="020F0502020204030204" pitchFamily="34" charset="0"/>
                <a:cs typeface="Calibri" panose="020F0502020204030204" pitchFamily="34" charset="0"/>
              </a:rPr>
              <a:t>Peak/Compton</a:t>
            </a:r>
          </a:p>
        </p:txBody>
      </p:sp>
      <p:sp>
        <p:nvSpPr>
          <p:cNvPr id="21" name="CasellaDiTesto 20">
            <a:extLst>
              <a:ext uri="{FF2B5EF4-FFF2-40B4-BE49-F238E27FC236}">
                <a16:creationId xmlns:a16="http://schemas.microsoft.com/office/drawing/2014/main" id="{9E0F40D4-203B-2DB3-5090-FD12570D6050}"/>
              </a:ext>
            </a:extLst>
          </p:cNvPr>
          <p:cNvSpPr txBox="1"/>
          <p:nvPr/>
        </p:nvSpPr>
        <p:spPr>
          <a:xfrm>
            <a:off x="3479137" y="4461140"/>
            <a:ext cx="4267707" cy="338554"/>
          </a:xfrm>
          <a:prstGeom prst="rect">
            <a:avLst/>
          </a:prstGeom>
          <a:noFill/>
        </p:spPr>
        <p:txBody>
          <a:bodyPr wrap="none" rtlCol="0">
            <a:spAutoFit/>
          </a:bodyPr>
          <a:lstStyle/>
          <a:p>
            <a:pPr marL="285750" indent="-285750">
              <a:buFont typeface="Arial" panose="020B0604020202020204" pitchFamily="34" charset="0"/>
              <a:buChar char="•"/>
            </a:pPr>
            <a:r>
              <a:rPr lang="it-IT" sz="1600" dirty="0">
                <a:latin typeface="Calibri" panose="020F0502020204030204" pitchFamily="34" charset="0"/>
                <a:cs typeface="Calibri" panose="020F0502020204030204" pitchFamily="34" charset="0"/>
              </a:rPr>
              <a:t>Can be </a:t>
            </a:r>
            <a:r>
              <a:rPr lang="it-IT" sz="1600" dirty="0" err="1">
                <a:latin typeface="Calibri" panose="020F0502020204030204" pitchFamily="34" charset="0"/>
                <a:cs typeface="Calibri" panose="020F0502020204030204" pitchFamily="34" charset="0"/>
              </a:rPr>
              <a:t>improved</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using</a:t>
            </a:r>
            <a:r>
              <a:rPr lang="it-IT" sz="1600" dirty="0">
                <a:latin typeface="Calibri" panose="020F0502020204030204" pitchFamily="34" charset="0"/>
                <a:cs typeface="Calibri" panose="020F0502020204030204" pitchFamily="34" charset="0"/>
              </a:rPr>
              <a:t> Anti-Compton Shields </a:t>
            </a:r>
          </a:p>
        </p:txBody>
      </p:sp>
      <p:sp>
        <p:nvSpPr>
          <p:cNvPr id="22" name="CasellaDiTesto 21">
            <a:extLst>
              <a:ext uri="{FF2B5EF4-FFF2-40B4-BE49-F238E27FC236}">
                <a16:creationId xmlns:a16="http://schemas.microsoft.com/office/drawing/2014/main" id="{A758B719-F8AF-0DF9-A461-CD96A30BBC59}"/>
              </a:ext>
            </a:extLst>
          </p:cNvPr>
          <p:cNvSpPr txBox="1"/>
          <p:nvPr/>
        </p:nvSpPr>
        <p:spPr>
          <a:xfrm>
            <a:off x="3493808" y="4853407"/>
            <a:ext cx="4539425" cy="584775"/>
          </a:xfrm>
          <a:prstGeom prst="rect">
            <a:avLst/>
          </a:prstGeom>
          <a:noFill/>
        </p:spPr>
        <p:txBody>
          <a:bodyPr wrap="square" rtlCol="0">
            <a:spAutoFit/>
          </a:bodyPr>
          <a:lstStyle/>
          <a:p>
            <a:pPr marL="285750" indent="-285750">
              <a:buFont typeface="Arial" panose="020B0604020202020204" pitchFamily="34" charset="0"/>
              <a:buChar char="•"/>
            </a:pPr>
            <a:r>
              <a:rPr lang="it-IT" sz="1600" dirty="0" err="1">
                <a:latin typeface="Calibri" panose="020F0502020204030204" pitchFamily="34" charset="0"/>
                <a:cs typeface="Calibri" panose="020F0502020204030204" pitchFamily="34" charset="0"/>
              </a:rPr>
              <a:t>Fundamental</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role</a:t>
            </a:r>
            <a:r>
              <a:rPr lang="it-IT" sz="1600" dirty="0">
                <a:latin typeface="Calibri" panose="020F0502020204030204" pitchFamily="34" charset="0"/>
                <a:cs typeface="Calibri" panose="020F0502020204030204" pitchFamily="34" charset="0"/>
              </a:rPr>
              <a:t> in </a:t>
            </a:r>
            <a:r>
              <a:rPr lang="it-IT" sz="1600" dirty="0" err="1">
                <a:latin typeface="Calibri" panose="020F0502020204030204" pitchFamily="34" charset="0"/>
                <a:cs typeface="Calibri" panose="020F0502020204030204" pitchFamily="34" charset="0"/>
              </a:rPr>
              <a:t>experiments</a:t>
            </a:r>
            <a:r>
              <a:rPr lang="it-IT" sz="1600" dirty="0">
                <a:latin typeface="Calibri" panose="020F0502020204030204" pitchFamily="34" charset="0"/>
                <a:cs typeface="Calibri" panose="020F0502020204030204" pitchFamily="34" charset="0"/>
              </a:rPr>
              <a:t> with high </a:t>
            </a:r>
            <a:r>
              <a:rPr lang="it-IT" sz="1600" dirty="0" err="1">
                <a:latin typeface="Calibri" panose="020F0502020204030204" pitchFamily="34" charset="0"/>
                <a:cs typeface="Calibri" panose="020F0502020204030204" pitchFamily="34" charset="0"/>
              </a:rPr>
              <a:t>fold</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coincidences</a:t>
            </a:r>
            <a:endParaRPr lang="it-IT" sz="1600" dirty="0">
              <a:latin typeface="Calibri" panose="020F0502020204030204" pitchFamily="34" charset="0"/>
              <a:cs typeface="Calibri" panose="020F0502020204030204" pitchFamily="34" charset="0"/>
            </a:endParaRPr>
          </a:p>
        </p:txBody>
      </p:sp>
      <p:sp>
        <p:nvSpPr>
          <p:cNvPr id="23" name="CasellaDiTesto 22">
            <a:extLst>
              <a:ext uri="{FF2B5EF4-FFF2-40B4-BE49-F238E27FC236}">
                <a16:creationId xmlns:a16="http://schemas.microsoft.com/office/drawing/2014/main" id="{634E43FC-39C7-F592-30E7-017C4D9284D6}"/>
              </a:ext>
            </a:extLst>
          </p:cNvPr>
          <p:cNvSpPr txBox="1"/>
          <p:nvPr/>
        </p:nvSpPr>
        <p:spPr>
          <a:xfrm>
            <a:off x="3493808" y="3917466"/>
            <a:ext cx="4776665" cy="584775"/>
          </a:xfrm>
          <a:prstGeom prst="rect">
            <a:avLst/>
          </a:prstGeom>
          <a:noFill/>
        </p:spPr>
        <p:txBody>
          <a:bodyPr wrap="square" rtlCol="0">
            <a:spAutoFit/>
          </a:bodyPr>
          <a:lstStyle/>
          <a:p>
            <a:pPr marL="285750" indent="-285750">
              <a:buFont typeface="Arial" panose="020B0604020202020204" pitchFamily="34" charset="0"/>
              <a:buChar char="•"/>
            </a:pPr>
            <a:r>
              <a:rPr lang="it-IT" sz="1600" dirty="0">
                <a:latin typeface="Calibri" panose="020F0502020204030204" pitchFamily="34" charset="0"/>
                <a:cs typeface="Calibri" panose="020F0502020204030204" pitchFamily="34" charset="0"/>
              </a:rPr>
              <a:t>The ratio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higher</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when</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total</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absorption</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maximized</a:t>
            </a:r>
            <a:endParaRPr lang="it-IT" sz="1600" dirty="0">
              <a:latin typeface="Calibri" panose="020F0502020204030204" pitchFamily="34" charset="0"/>
              <a:cs typeface="Calibri" panose="020F0502020204030204" pitchFamily="34" charset="0"/>
            </a:endParaRPr>
          </a:p>
        </p:txBody>
      </p:sp>
      <p:grpSp>
        <p:nvGrpSpPr>
          <p:cNvPr id="27" name="Gruppo 26">
            <a:extLst>
              <a:ext uri="{FF2B5EF4-FFF2-40B4-BE49-F238E27FC236}">
                <a16:creationId xmlns:a16="http://schemas.microsoft.com/office/drawing/2014/main" id="{ABB3F8C9-ED6E-6CBF-F4AF-FF14C41D366F}"/>
              </a:ext>
            </a:extLst>
          </p:cNvPr>
          <p:cNvGrpSpPr/>
          <p:nvPr/>
        </p:nvGrpSpPr>
        <p:grpSpPr>
          <a:xfrm>
            <a:off x="964994" y="2971871"/>
            <a:ext cx="10228369" cy="3740124"/>
            <a:chOff x="964994" y="2971871"/>
            <a:chExt cx="10228369" cy="3740124"/>
          </a:xfrm>
        </p:grpSpPr>
        <p:sp>
          <p:nvSpPr>
            <p:cNvPr id="24" name="CasellaDiTesto 23">
              <a:extLst>
                <a:ext uri="{FF2B5EF4-FFF2-40B4-BE49-F238E27FC236}">
                  <a16:creationId xmlns:a16="http://schemas.microsoft.com/office/drawing/2014/main" id="{CE7230CE-F5CC-B95A-6063-1FEB1CF9CD5A}"/>
                </a:ext>
              </a:extLst>
            </p:cNvPr>
            <p:cNvSpPr txBox="1"/>
            <p:nvPr/>
          </p:nvSpPr>
          <p:spPr>
            <a:xfrm>
              <a:off x="964994" y="6342663"/>
              <a:ext cx="9597051" cy="369332"/>
            </a:xfrm>
            <a:prstGeom prst="rect">
              <a:avLst/>
            </a:prstGeom>
            <a:noFill/>
          </p:spPr>
          <p:txBody>
            <a:bodyPr wrap="none" rtlCol="0">
              <a:spAutoFit/>
            </a:bodyPr>
            <a:lstStyle/>
            <a:p>
              <a:r>
                <a:rPr lang="it-IT" dirty="0" err="1">
                  <a:latin typeface="Calibri" panose="020F0502020204030204" pitchFamily="34" charset="0"/>
                  <a:cs typeface="Calibri" panose="020F0502020204030204" pitchFamily="34" charset="0"/>
                </a:rPr>
                <a:t>Example</a:t>
              </a:r>
              <a:r>
                <a:rPr lang="it-IT" dirty="0">
                  <a:latin typeface="Calibri" panose="020F0502020204030204" pitchFamily="34" charset="0"/>
                  <a:cs typeface="Calibri" panose="020F0502020204030204" pitchFamily="34" charset="0"/>
                </a:rPr>
                <a:t>: GALILEO array in LNL </a:t>
              </a:r>
              <a:r>
                <a:rPr lang="it-IT" dirty="0" err="1">
                  <a:latin typeface="Calibri" panose="020F0502020204030204" pitchFamily="34" charset="0"/>
                  <a:cs typeface="Calibri" panose="020F0502020204030204" pitchFamily="34" charset="0"/>
                </a:rPr>
                <a:t>has</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total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photopeak</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efficiency</a:t>
              </a:r>
              <a:r>
                <a:rPr lang="it-IT" dirty="0">
                  <a:latin typeface="Calibri" panose="020F0502020204030204" pitchFamily="34" charset="0"/>
                  <a:cs typeface="Calibri" panose="020F0502020204030204" pitchFamily="34" charset="0"/>
                </a:rPr>
                <a:t> of 4.5% </a:t>
              </a:r>
              <a:r>
                <a:rPr lang="it-IT" dirty="0" err="1">
                  <a:latin typeface="Calibri" panose="020F0502020204030204" pitchFamily="34" charset="0"/>
                  <a:cs typeface="Calibri" panose="020F0502020204030204" pitchFamily="34" charset="0"/>
                </a:rPr>
                <a:t>at</a:t>
              </a:r>
              <a:r>
                <a:rPr lang="it-IT" dirty="0">
                  <a:latin typeface="Calibri" panose="020F0502020204030204" pitchFamily="34" charset="0"/>
                  <a:cs typeface="Calibri" panose="020F0502020204030204" pitchFamily="34" charset="0"/>
                </a:rPr>
                <a:t> 1332 </a:t>
              </a:r>
              <a:r>
                <a:rPr lang="it-IT" dirty="0" err="1">
                  <a:latin typeface="Calibri" panose="020F0502020204030204" pitchFamily="34" charset="0"/>
                  <a:cs typeface="Calibri" panose="020F0502020204030204" pitchFamily="34" charset="0"/>
                </a:rPr>
                <a:t>keV</a:t>
              </a:r>
              <a:r>
                <a:rPr lang="it-IT" dirty="0">
                  <a:latin typeface="Calibri" panose="020F0502020204030204" pitchFamily="34" charset="0"/>
                  <a:cs typeface="Calibri" panose="020F0502020204030204" pitchFamily="34" charset="0"/>
                </a:rPr>
                <a:t> and a P/T  ~ 50%</a:t>
              </a:r>
            </a:p>
          </p:txBody>
        </p:sp>
        <p:pic>
          <p:nvPicPr>
            <p:cNvPr id="26" name="Immagine 25" descr="Immagine che contiene cielo, rosso, oggetto da esterni&#10;&#10;Descrizione generata automaticamente">
              <a:extLst>
                <a:ext uri="{FF2B5EF4-FFF2-40B4-BE49-F238E27FC236}">
                  <a16:creationId xmlns:a16="http://schemas.microsoft.com/office/drawing/2014/main" id="{0EAC6591-BE77-7EBF-667C-0CB2A9A2FA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477" y="2971871"/>
              <a:ext cx="2925886" cy="3418460"/>
            </a:xfrm>
            <a:prstGeom prst="rect">
              <a:avLst/>
            </a:prstGeom>
          </p:spPr>
        </p:pic>
      </p:grpSp>
      <p:grpSp>
        <p:nvGrpSpPr>
          <p:cNvPr id="8" name="Gruppo 7">
            <a:extLst>
              <a:ext uri="{FF2B5EF4-FFF2-40B4-BE49-F238E27FC236}">
                <a16:creationId xmlns:a16="http://schemas.microsoft.com/office/drawing/2014/main" id="{B4EC1866-C2C3-D9EF-6D30-078270990C4E}"/>
              </a:ext>
            </a:extLst>
          </p:cNvPr>
          <p:cNvGrpSpPr/>
          <p:nvPr/>
        </p:nvGrpSpPr>
        <p:grpSpPr>
          <a:xfrm>
            <a:off x="379828" y="1287194"/>
            <a:ext cx="11549575" cy="5424801"/>
            <a:chOff x="379828" y="1287194"/>
            <a:chExt cx="11549575" cy="5424801"/>
          </a:xfrm>
          <a:solidFill>
            <a:schemeClr val="bg1"/>
          </a:solidFill>
        </p:grpSpPr>
        <p:sp>
          <p:nvSpPr>
            <p:cNvPr id="6" name="Rettangolo 5">
              <a:extLst>
                <a:ext uri="{FF2B5EF4-FFF2-40B4-BE49-F238E27FC236}">
                  <a16:creationId xmlns:a16="http://schemas.microsoft.com/office/drawing/2014/main" id="{F6C2CB46-8C87-3FCE-FA3B-ED403DCE5BFA}"/>
                </a:ext>
              </a:extLst>
            </p:cNvPr>
            <p:cNvSpPr/>
            <p:nvPr/>
          </p:nvSpPr>
          <p:spPr>
            <a:xfrm>
              <a:off x="379828" y="1287194"/>
              <a:ext cx="11549575" cy="542480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613AE45C-854A-3C8D-BC70-30AACF0558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927" y="1767471"/>
              <a:ext cx="6526257" cy="4346459"/>
            </a:xfrm>
            <a:prstGeom prst="rect">
              <a:avLst/>
            </a:prstGeom>
            <a:grpFill/>
            <a:ln>
              <a:solidFill>
                <a:schemeClr val="bg1"/>
              </a:solidFill>
            </a:ln>
          </p:spPr>
        </p:pic>
      </p:grpSp>
    </p:spTree>
    <p:extLst>
      <p:ext uri="{BB962C8B-B14F-4D97-AF65-F5344CB8AC3E}">
        <p14:creationId xmlns:p14="http://schemas.microsoft.com/office/powerpoint/2010/main" val="33394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915FC1D-496C-AC4D-E6B7-E3162B105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6" name="CasellaDiTesto 5">
            <a:extLst>
              <a:ext uri="{FF2B5EF4-FFF2-40B4-BE49-F238E27FC236}">
                <a16:creationId xmlns:a16="http://schemas.microsoft.com/office/drawing/2014/main" id="{03F12989-06FF-F7CC-659B-B9B1126A8F5B}"/>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HPGE detectors and </a:t>
            </a:r>
            <a:r>
              <a:rPr lang="it-IT" sz="2400" dirty="0" err="1">
                <a:solidFill>
                  <a:schemeClr val="bg1"/>
                </a:solidFill>
                <a:latin typeface="Calibri" panose="020F0502020204030204" pitchFamily="34" charset="0"/>
                <a:cs typeface="Calibri" panose="020F0502020204030204" pitchFamily="34" charset="0"/>
              </a:rPr>
              <a:t>magnetic</a:t>
            </a:r>
            <a:r>
              <a:rPr lang="it-IT" sz="2400" dirty="0">
                <a:solidFill>
                  <a:schemeClr val="bg1"/>
                </a:solidFill>
                <a:latin typeface="Calibri" panose="020F0502020204030204" pitchFamily="34" charset="0"/>
                <a:cs typeface="Calibri" panose="020F0502020204030204" pitchFamily="34" charset="0"/>
              </a:rPr>
              <a:t> fields</a:t>
            </a:r>
          </a:p>
        </p:txBody>
      </p:sp>
      <p:sp>
        <p:nvSpPr>
          <p:cNvPr id="7" name="CasellaDiTesto 6">
            <a:extLst>
              <a:ext uri="{FF2B5EF4-FFF2-40B4-BE49-F238E27FC236}">
                <a16:creationId xmlns:a16="http://schemas.microsoft.com/office/drawing/2014/main" id="{2115876F-0020-C9B2-9D2D-A0FB10A2F48A}"/>
              </a:ext>
            </a:extLst>
          </p:cNvPr>
          <p:cNvSpPr txBox="1"/>
          <p:nvPr/>
        </p:nvSpPr>
        <p:spPr>
          <a:xfrm>
            <a:off x="672517" y="1022390"/>
            <a:ext cx="11087594" cy="646331"/>
          </a:xfrm>
          <a:prstGeom prst="rect">
            <a:avLst/>
          </a:prstGeom>
          <a:noFill/>
        </p:spPr>
        <p:txBody>
          <a:bodyPr wrap="square" rtlCol="0">
            <a:spAutoFit/>
          </a:bodyPr>
          <a:lstStyle/>
          <a:p>
            <a:r>
              <a:rPr lang="en-US" dirty="0">
                <a:solidFill>
                  <a:schemeClr val="tx2">
                    <a:lumMod val="75000"/>
                    <a:lumOff val="25000"/>
                  </a:schemeClr>
                </a:solidFill>
                <a:effectLst/>
                <a:latin typeface="Calibri" panose="020F0502020204030204" pitchFamily="34" charset="0"/>
                <a:cs typeface="Calibri" panose="020F0502020204030204" pitchFamily="34" charset="0"/>
              </a:rPr>
              <a:t>The PANDORA setup will use high intensity magnetic fields (up to 3 T) </a:t>
            </a:r>
            <a:r>
              <a:rPr lang="en-US" dirty="0">
                <a:solidFill>
                  <a:schemeClr val="tx2">
                    <a:lumMod val="75000"/>
                    <a:lumOff val="25000"/>
                  </a:schemeClr>
                </a:solidFill>
                <a:effectLst/>
                <a:latin typeface="Calibri" panose="020F0502020204030204" pitchFamily="34" charset="0"/>
                <a:cs typeface="Calibri" panose="020F0502020204030204" pitchFamily="34" charset="0"/>
                <a:sym typeface="Wingdings" panose="05000000000000000000" pitchFamily="2" charset="2"/>
              </a:rPr>
              <a:t> </a:t>
            </a:r>
            <a:r>
              <a:rPr lang="en-US" dirty="0">
                <a:solidFill>
                  <a:schemeClr val="tx2">
                    <a:lumMod val="75000"/>
                    <a:lumOff val="25000"/>
                  </a:schemeClr>
                </a:solidFill>
                <a:effectLst/>
                <a:latin typeface="Calibri" panose="020F0502020204030204" pitchFamily="34" charset="0"/>
                <a:cs typeface="Calibri" panose="020F0502020204030204" pitchFamily="34" charset="0"/>
              </a:rPr>
              <a:t>need of locating the gamma-ray detectors in areas where the magnetic field is present</a:t>
            </a:r>
            <a:endParaRPr lang="it-IT" dirty="0">
              <a:solidFill>
                <a:schemeClr val="tx2">
                  <a:lumMod val="75000"/>
                  <a:lumOff val="25000"/>
                </a:schemeClr>
              </a:solidFill>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B83BBE21-C90F-E44B-AF62-633725E85CDE}"/>
              </a:ext>
            </a:extLst>
          </p:cNvPr>
          <p:cNvSpPr txBox="1"/>
          <p:nvPr/>
        </p:nvSpPr>
        <p:spPr>
          <a:xfrm>
            <a:off x="674712" y="1842183"/>
            <a:ext cx="6325300" cy="1754326"/>
          </a:xfrm>
          <a:prstGeom prst="rect">
            <a:avLst/>
          </a:prstGeom>
          <a:noFill/>
        </p:spPr>
        <p:txBody>
          <a:bodyPr wrap="square" rtlCol="0">
            <a:spAutoFit/>
          </a:bodyPr>
          <a:lstStyle/>
          <a:p>
            <a:pPr algn="just"/>
            <a:r>
              <a:rPr lang="en-US" dirty="0">
                <a:solidFill>
                  <a:schemeClr val="tx2">
                    <a:lumMod val="75000"/>
                    <a:lumOff val="25000"/>
                  </a:schemeClr>
                </a:solidFill>
                <a:effectLst/>
                <a:latin typeface="Calibri" panose="020F0502020204030204" pitchFamily="34" charset="0"/>
                <a:cs typeface="Calibri" panose="020F0502020204030204" pitchFamily="34" charset="0"/>
              </a:rPr>
              <a:t>Due to the magnetic field effects on the charge carrier trajectories the performances of the Ge crystals could be modified as well as the electronic circuits affected.</a:t>
            </a:r>
          </a:p>
          <a:p>
            <a:pPr algn="just"/>
            <a:endParaRPr lang="en-US" dirty="0">
              <a:solidFill>
                <a:schemeClr val="tx2">
                  <a:lumMod val="75000"/>
                  <a:lumOff val="25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solidFill>
                  <a:schemeClr val="tx2">
                    <a:lumMod val="75000"/>
                    <a:lumOff val="25000"/>
                  </a:schemeClr>
                </a:solidFill>
                <a:latin typeface="Calibri" panose="020F0502020204030204" pitchFamily="34" charset="0"/>
                <a:cs typeface="Calibri" panose="020F0502020204030204" pitchFamily="34" charset="0"/>
              </a:rPr>
              <a:t>Worsening in energy resolution</a:t>
            </a:r>
          </a:p>
          <a:p>
            <a:pPr marL="285750" indent="-285750" algn="just">
              <a:buFont typeface="Arial" panose="020B0604020202020204" pitchFamily="34" charset="0"/>
              <a:buChar char="•"/>
            </a:pPr>
            <a:r>
              <a:rPr lang="en-US" dirty="0">
                <a:solidFill>
                  <a:schemeClr val="tx2">
                    <a:lumMod val="75000"/>
                    <a:lumOff val="25000"/>
                  </a:schemeClr>
                </a:solidFill>
                <a:latin typeface="Calibri" panose="020F0502020204030204" pitchFamily="34" charset="0"/>
                <a:cs typeface="Calibri" panose="020F0502020204030204" pitchFamily="34" charset="0"/>
              </a:rPr>
              <a:t>Possible losses in counting rate</a:t>
            </a:r>
            <a:endParaRPr lang="it-IT" dirty="0">
              <a:solidFill>
                <a:schemeClr val="tx2">
                  <a:lumMod val="75000"/>
                  <a:lumOff val="25000"/>
                </a:schemeClr>
              </a:solidFill>
              <a:latin typeface="Calibri" panose="020F0502020204030204" pitchFamily="34" charset="0"/>
              <a:cs typeface="Calibri" panose="020F0502020204030204" pitchFamily="34" charset="0"/>
            </a:endParaRPr>
          </a:p>
        </p:txBody>
      </p:sp>
      <p:graphicFrame>
        <p:nvGraphicFramePr>
          <p:cNvPr id="13" name="Oggetto 12">
            <a:extLst>
              <a:ext uri="{FF2B5EF4-FFF2-40B4-BE49-F238E27FC236}">
                <a16:creationId xmlns:a16="http://schemas.microsoft.com/office/drawing/2014/main" id="{83F6AACE-7856-72A6-4690-7D795240489B}"/>
              </a:ext>
            </a:extLst>
          </p:cNvPr>
          <p:cNvGraphicFramePr>
            <a:graphicFrameLocks noChangeAspect="1"/>
          </p:cNvGraphicFramePr>
          <p:nvPr>
            <p:extLst>
              <p:ext uri="{D42A27DB-BD31-4B8C-83A1-F6EECF244321}">
                <p14:modId xmlns:p14="http://schemas.microsoft.com/office/powerpoint/2010/main" val="17509128"/>
              </p:ext>
            </p:extLst>
          </p:nvPr>
        </p:nvGraphicFramePr>
        <p:xfrm>
          <a:off x="7354638" y="1522382"/>
          <a:ext cx="4405473" cy="2333858"/>
        </p:xfrm>
        <a:graphic>
          <a:graphicData uri="http://schemas.openxmlformats.org/presentationml/2006/ole">
            <mc:AlternateContent xmlns:mc="http://schemas.openxmlformats.org/markup-compatibility/2006">
              <mc:Choice xmlns:v="urn:schemas-microsoft-com:vml" Requires="v">
                <p:oleObj spid="_x0000_s5132" r:id="rId4" imgW="6640920" imgH="3517200" progId="">
                  <p:embed/>
                </p:oleObj>
              </mc:Choice>
              <mc:Fallback>
                <p:oleObj r:id="rId4" imgW="6640920" imgH="3517200" progId="">
                  <p:embed/>
                  <p:pic>
                    <p:nvPicPr>
                      <p:cNvPr id="0" name=""/>
                      <p:cNvPicPr/>
                      <p:nvPr/>
                    </p:nvPicPr>
                    <p:blipFill>
                      <a:blip r:embed="rId5"/>
                      <a:stretch>
                        <a:fillRect/>
                      </a:stretch>
                    </p:blipFill>
                    <p:spPr>
                      <a:xfrm>
                        <a:off x="7354638" y="1522382"/>
                        <a:ext cx="4405473" cy="2333858"/>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E8D50ACC-44CE-9CCE-741B-AC93E71C20F4}"/>
              </a:ext>
            </a:extLst>
          </p:cNvPr>
          <p:cNvSpPr txBox="1"/>
          <p:nvPr/>
        </p:nvSpPr>
        <p:spPr>
          <a:xfrm>
            <a:off x="8858774" y="3867126"/>
            <a:ext cx="1997213" cy="338554"/>
          </a:xfrm>
          <a:prstGeom prst="rect">
            <a:avLst/>
          </a:prstGeom>
          <a:noFill/>
        </p:spPr>
        <p:txBody>
          <a:bodyPr wrap="none" rtlCol="0">
            <a:spAutoFit/>
          </a:bodyPr>
          <a:lstStyle/>
          <a:p>
            <a:r>
              <a:rPr lang="it-IT" sz="1600" dirty="0" err="1">
                <a:latin typeface="Calibri" panose="020F0502020204030204" pitchFamily="34" charset="0"/>
                <a:cs typeface="Calibri" panose="020F0502020204030204" pitchFamily="34" charset="0"/>
              </a:rPr>
              <a:t>n-type</a:t>
            </a:r>
            <a:r>
              <a:rPr lang="it-IT" sz="1600" dirty="0">
                <a:latin typeface="Calibri" panose="020F0502020204030204" pitchFamily="34" charset="0"/>
                <a:cs typeface="Calibri" panose="020F0502020204030204" pitchFamily="34" charset="0"/>
              </a:rPr>
              <a:t> HPGE detector</a:t>
            </a:r>
          </a:p>
        </p:txBody>
      </p:sp>
      <p:pic>
        <p:nvPicPr>
          <p:cNvPr id="16" name="Immagine 15">
            <a:extLst>
              <a:ext uri="{FF2B5EF4-FFF2-40B4-BE49-F238E27FC236}">
                <a16:creationId xmlns:a16="http://schemas.microsoft.com/office/drawing/2014/main" id="{B03D5E94-8521-AF45-8A2E-E103849BA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097" y="4459951"/>
            <a:ext cx="3029299" cy="2255511"/>
          </a:xfrm>
          <a:prstGeom prst="rect">
            <a:avLst/>
          </a:prstGeom>
        </p:spPr>
      </p:pic>
      <p:pic>
        <p:nvPicPr>
          <p:cNvPr id="18" name="Immagine 17">
            <a:extLst>
              <a:ext uri="{FF2B5EF4-FFF2-40B4-BE49-F238E27FC236}">
                <a16:creationId xmlns:a16="http://schemas.microsoft.com/office/drawing/2014/main" id="{D782F8BC-3867-E4D9-497C-212C1C749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4772" y="4439545"/>
            <a:ext cx="2966068" cy="2275917"/>
          </a:xfrm>
          <a:prstGeom prst="rect">
            <a:avLst/>
          </a:prstGeom>
        </p:spPr>
      </p:pic>
      <p:pic>
        <p:nvPicPr>
          <p:cNvPr id="20" name="Immagine 19">
            <a:extLst>
              <a:ext uri="{FF2B5EF4-FFF2-40B4-BE49-F238E27FC236}">
                <a16:creationId xmlns:a16="http://schemas.microsoft.com/office/drawing/2014/main" id="{9A60FB0D-08E8-4E3F-CBE2-6D2C1AB0D2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5183" y="4492454"/>
            <a:ext cx="2966068" cy="2197087"/>
          </a:xfrm>
          <a:prstGeom prst="rect">
            <a:avLst/>
          </a:prstGeom>
        </p:spPr>
      </p:pic>
      <p:sp>
        <p:nvSpPr>
          <p:cNvPr id="21" name="CasellaDiTesto 20">
            <a:extLst>
              <a:ext uri="{FF2B5EF4-FFF2-40B4-BE49-F238E27FC236}">
                <a16:creationId xmlns:a16="http://schemas.microsoft.com/office/drawing/2014/main" id="{2E76CBCC-A6AE-DB6C-38B6-C7E5B887DE76}"/>
              </a:ext>
            </a:extLst>
          </p:cNvPr>
          <p:cNvSpPr txBox="1"/>
          <p:nvPr/>
        </p:nvSpPr>
        <p:spPr>
          <a:xfrm>
            <a:off x="2245456" y="4703608"/>
            <a:ext cx="699230" cy="400110"/>
          </a:xfrm>
          <a:prstGeom prst="rect">
            <a:avLst/>
          </a:prstGeom>
          <a:noFill/>
        </p:spPr>
        <p:txBody>
          <a:bodyPr wrap="none" rtlCol="0">
            <a:spAutoFit/>
          </a:bodyPr>
          <a:lstStyle/>
          <a:p>
            <a:r>
              <a:rPr lang="it-IT" sz="1000" dirty="0"/>
              <a:t>1173 </a:t>
            </a:r>
            <a:r>
              <a:rPr lang="it-IT" sz="1000" dirty="0" err="1"/>
              <a:t>keV</a:t>
            </a:r>
            <a:endParaRPr lang="it-IT" sz="1000" dirty="0"/>
          </a:p>
          <a:p>
            <a:r>
              <a:rPr lang="it-IT" sz="1000" dirty="0"/>
              <a:t>1332 </a:t>
            </a:r>
            <a:r>
              <a:rPr lang="it-IT" sz="1000" dirty="0" err="1"/>
              <a:t>keV</a:t>
            </a:r>
            <a:endParaRPr lang="it-IT" sz="1000" dirty="0"/>
          </a:p>
        </p:txBody>
      </p:sp>
      <p:sp>
        <p:nvSpPr>
          <p:cNvPr id="22" name="Ovale 21">
            <a:extLst>
              <a:ext uri="{FF2B5EF4-FFF2-40B4-BE49-F238E27FC236}">
                <a16:creationId xmlns:a16="http://schemas.microsoft.com/office/drawing/2014/main" id="{6CB7AEA1-0CAB-6637-D8C5-095FB5102026}"/>
              </a:ext>
            </a:extLst>
          </p:cNvPr>
          <p:cNvSpPr/>
          <p:nvPr/>
        </p:nvSpPr>
        <p:spPr>
          <a:xfrm>
            <a:off x="2164360" y="4974672"/>
            <a:ext cx="50334"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F062A11D-DFEA-DC07-BB86-886310C8462A}"/>
              </a:ext>
            </a:extLst>
          </p:cNvPr>
          <p:cNvSpPr/>
          <p:nvPr/>
        </p:nvSpPr>
        <p:spPr>
          <a:xfrm>
            <a:off x="2165758" y="4825068"/>
            <a:ext cx="50334"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E1366A35-FAAD-F7B1-ED89-5159C440A046}"/>
              </a:ext>
            </a:extLst>
          </p:cNvPr>
          <p:cNvSpPr txBox="1"/>
          <p:nvPr/>
        </p:nvSpPr>
        <p:spPr>
          <a:xfrm>
            <a:off x="5620624" y="4439545"/>
            <a:ext cx="694421" cy="276999"/>
          </a:xfrm>
          <a:prstGeom prst="rect">
            <a:avLst/>
          </a:prstGeom>
          <a:noFill/>
        </p:spPr>
        <p:txBody>
          <a:bodyPr wrap="none" rtlCol="0">
            <a:spAutoFit/>
          </a:bodyPr>
          <a:lstStyle/>
          <a:p>
            <a:r>
              <a:rPr lang="it-IT" sz="1200" b="1" dirty="0">
                <a:latin typeface="Calibri" panose="020F0502020204030204" pitchFamily="34" charset="0"/>
                <a:cs typeface="Calibri" panose="020F0502020204030204" pitchFamily="34" charset="0"/>
              </a:rPr>
              <a:t>B = 0.8T</a:t>
            </a:r>
          </a:p>
        </p:txBody>
      </p:sp>
      <p:sp>
        <p:nvSpPr>
          <p:cNvPr id="25" name="CasellaDiTesto 24">
            <a:extLst>
              <a:ext uri="{FF2B5EF4-FFF2-40B4-BE49-F238E27FC236}">
                <a16:creationId xmlns:a16="http://schemas.microsoft.com/office/drawing/2014/main" id="{D41A6F2C-C632-CD2B-3D4F-515EE9C44F4C}"/>
              </a:ext>
            </a:extLst>
          </p:cNvPr>
          <p:cNvSpPr txBox="1"/>
          <p:nvPr/>
        </p:nvSpPr>
        <p:spPr>
          <a:xfrm>
            <a:off x="9275425" y="4459951"/>
            <a:ext cx="694421" cy="276999"/>
          </a:xfrm>
          <a:prstGeom prst="rect">
            <a:avLst/>
          </a:prstGeom>
          <a:noFill/>
        </p:spPr>
        <p:txBody>
          <a:bodyPr wrap="none" rtlCol="0">
            <a:spAutoFit/>
          </a:bodyPr>
          <a:lstStyle/>
          <a:p>
            <a:r>
              <a:rPr lang="it-IT" sz="1200" b="1" dirty="0">
                <a:latin typeface="Calibri" panose="020F0502020204030204" pitchFamily="34" charset="0"/>
                <a:cs typeface="Calibri" panose="020F0502020204030204" pitchFamily="34" charset="0"/>
              </a:rPr>
              <a:t>B = 0.8T</a:t>
            </a:r>
          </a:p>
        </p:txBody>
      </p:sp>
      <p:sp>
        <p:nvSpPr>
          <p:cNvPr id="2" name="CasellaDiTesto 1">
            <a:extLst>
              <a:ext uri="{FF2B5EF4-FFF2-40B4-BE49-F238E27FC236}">
                <a16:creationId xmlns:a16="http://schemas.microsoft.com/office/drawing/2014/main" id="{110F06E5-A842-DEA5-5B56-2596B598A189}"/>
              </a:ext>
            </a:extLst>
          </p:cNvPr>
          <p:cNvSpPr txBox="1"/>
          <p:nvPr/>
        </p:nvSpPr>
        <p:spPr>
          <a:xfrm>
            <a:off x="1381649" y="4152174"/>
            <a:ext cx="3543471" cy="307777"/>
          </a:xfrm>
          <a:prstGeom prst="rect">
            <a:avLst/>
          </a:prstGeom>
          <a:noFill/>
        </p:spPr>
        <p:txBody>
          <a:bodyPr wrap="none" rtlCol="0">
            <a:spAutoFit/>
          </a:bodyPr>
          <a:lstStyle/>
          <a:p>
            <a:r>
              <a:rPr lang="it-IT" sz="1400" i="1" dirty="0">
                <a:latin typeface="Calibri" panose="020F0502020204030204" pitchFamily="34" charset="0"/>
                <a:cs typeface="Calibri" panose="020F0502020204030204" pitchFamily="34" charset="0"/>
              </a:rPr>
              <a:t>From K. </a:t>
            </a:r>
            <a:r>
              <a:rPr lang="it-IT" sz="1400" i="1" dirty="0" err="1">
                <a:latin typeface="Calibri" panose="020F0502020204030204" pitchFamily="34" charset="0"/>
                <a:cs typeface="Calibri" panose="020F0502020204030204" pitchFamily="34" charset="0"/>
              </a:rPr>
              <a:t>Szymanska</a:t>
            </a:r>
            <a:r>
              <a:rPr lang="it-IT" sz="1400" i="1" dirty="0">
                <a:latin typeface="Calibri" panose="020F0502020204030204" pitchFamily="34" charset="0"/>
                <a:cs typeface="Calibri" panose="020F0502020204030204" pitchFamily="34" charset="0"/>
              </a:rPr>
              <a:t> et al. NIMA592 (2008) 486</a:t>
            </a:r>
          </a:p>
        </p:txBody>
      </p:sp>
    </p:spTree>
    <p:extLst>
      <p:ext uri="{BB962C8B-B14F-4D97-AF65-F5344CB8AC3E}">
        <p14:creationId xmlns:p14="http://schemas.microsoft.com/office/powerpoint/2010/main" val="305811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the HPGE array</a:t>
            </a:r>
          </a:p>
        </p:txBody>
      </p:sp>
      <p:pic>
        <p:nvPicPr>
          <p:cNvPr id="53" name="Immagine 52">
            <a:extLst>
              <a:ext uri="{FF2B5EF4-FFF2-40B4-BE49-F238E27FC236}">
                <a16:creationId xmlns:a16="http://schemas.microsoft.com/office/drawing/2014/main" id="{6ECEB3F8-85CB-4364-A23B-ACC0526701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6" r="8153"/>
          <a:stretch/>
        </p:blipFill>
        <p:spPr bwMode="auto">
          <a:xfrm>
            <a:off x="7971278" y="1157755"/>
            <a:ext cx="3826990" cy="2470939"/>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0" name="CasellaDiTesto 9">
            <a:extLst>
              <a:ext uri="{FF2B5EF4-FFF2-40B4-BE49-F238E27FC236}">
                <a16:creationId xmlns:a16="http://schemas.microsoft.com/office/drawing/2014/main" id="{6E0829E8-D56A-4425-A1E4-C060CB2815E5}"/>
              </a:ext>
            </a:extLst>
          </p:cNvPr>
          <p:cNvSpPr txBox="1"/>
          <p:nvPr/>
        </p:nvSpPr>
        <p:spPr>
          <a:xfrm rot="16200000">
            <a:off x="7130862" y="2142110"/>
            <a:ext cx="1779526" cy="276999"/>
          </a:xfrm>
          <a:prstGeom prst="rect">
            <a:avLst/>
          </a:prstGeom>
          <a:solidFill>
            <a:schemeClr val="bg1"/>
          </a:solidFill>
        </p:spPr>
        <p:txBody>
          <a:bodyPr wrap="none" rtlCol="0">
            <a:spAutoFit/>
          </a:bodyPr>
          <a:lstStyle/>
          <a:p>
            <a:r>
              <a:rPr lang="it-IT" sz="1200" dirty="0">
                <a:latin typeface="Calibri" panose="020F0502020204030204" pitchFamily="34" charset="0"/>
                <a:cs typeface="Calibri" panose="020F0502020204030204" pitchFamily="34" charset="0"/>
              </a:rPr>
              <a:t>Array </a:t>
            </a:r>
            <a:r>
              <a:rPr lang="it-IT" sz="1200" dirty="0" err="1">
                <a:latin typeface="Calibri" panose="020F0502020204030204" pitchFamily="34" charset="0"/>
                <a:cs typeface="Calibri" panose="020F0502020204030204" pitchFamily="34" charset="0"/>
              </a:rPr>
              <a:t>detection</a:t>
            </a:r>
            <a:r>
              <a:rPr lang="it-IT" sz="1200" dirty="0">
                <a:latin typeface="Calibri" panose="020F0502020204030204" pitchFamily="34" charset="0"/>
                <a:cs typeface="Calibri" panose="020F0502020204030204" pitchFamily="34" charset="0"/>
              </a:rPr>
              <a:t> </a:t>
            </a:r>
            <a:r>
              <a:rPr lang="it-IT" sz="1200" dirty="0" err="1">
                <a:latin typeface="Calibri" panose="020F0502020204030204" pitchFamily="34" charset="0"/>
                <a:cs typeface="Calibri" panose="020F0502020204030204" pitchFamily="34" charset="0"/>
              </a:rPr>
              <a:t>efficiency</a:t>
            </a:r>
            <a:endParaRPr lang="it-IT" sz="1200" dirty="0">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36D2495D-D6E1-26C1-653A-729BF9CCADD3}"/>
              </a:ext>
            </a:extLst>
          </p:cNvPr>
          <p:cNvSpPr txBox="1"/>
          <p:nvPr/>
        </p:nvSpPr>
        <p:spPr>
          <a:xfrm>
            <a:off x="551384" y="986548"/>
            <a:ext cx="7491013" cy="5693866"/>
          </a:xfrm>
          <a:prstGeom prst="rect">
            <a:avLst/>
          </a:prstGeom>
          <a:noFill/>
        </p:spPr>
        <p:txBody>
          <a:bodyPr wrap="square" rtlCol="0">
            <a:spAutoFit/>
          </a:bodyPr>
          <a:lstStyle/>
          <a:p>
            <a:r>
              <a:rPr lang="it-IT" b="1" dirty="0">
                <a:latin typeface="Calibri" panose="020F0502020204030204" pitchFamily="34" charset="0"/>
                <a:cs typeface="Calibri" panose="020F0502020204030204" pitchFamily="34" charset="0"/>
              </a:rPr>
              <a:t>Pandora </a:t>
            </a:r>
            <a:r>
              <a:rPr lang="it-IT" b="1" dirty="0" err="1">
                <a:latin typeface="Calibri" panose="020F0502020204030204" pitchFamily="34" charset="0"/>
                <a:cs typeface="Calibri" panose="020F0502020204030204" pitchFamily="34" charset="0"/>
              </a:rPr>
              <a:t>detection</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efficiency</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is</a:t>
            </a:r>
            <a:r>
              <a:rPr lang="it-IT" b="1" dirty="0">
                <a:latin typeface="Calibri" panose="020F0502020204030204" pitchFamily="34" charset="0"/>
                <a:cs typeface="Calibri" panose="020F0502020204030204" pitchFamily="34" charset="0"/>
              </a:rPr>
              <a:t> limited by </a:t>
            </a:r>
            <a:r>
              <a:rPr lang="it-IT" b="1" dirty="0" err="1">
                <a:latin typeface="Calibri" panose="020F0502020204030204" pitchFamily="34" charset="0"/>
                <a:cs typeface="Calibri" panose="020F0502020204030204" pitchFamily="34" charset="0"/>
              </a:rPr>
              <a:t>mechanical</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constraints</a:t>
            </a:r>
            <a:endParaRPr lang="it-IT" b="1" dirty="0">
              <a:latin typeface="Calibri" panose="020F0502020204030204" pitchFamily="34" charset="0"/>
              <a:cs typeface="Calibri" panose="020F0502020204030204" pitchFamily="34" charset="0"/>
            </a:endParaRPr>
          </a:p>
          <a:p>
            <a:endParaRPr lang="it-IT" sz="800" dirty="0">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it-IT" dirty="0" err="1">
                <a:solidFill>
                  <a:srgbClr val="0070C0"/>
                </a:solidFill>
                <a:latin typeface="Calibri" panose="020F0502020204030204" pitchFamily="34" charset="0"/>
                <a:cs typeface="Calibri" panose="020F0502020204030204" pitchFamily="34" charset="0"/>
              </a:rPr>
              <a:t>HPGe</a:t>
            </a:r>
            <a:r>
              <a:rPr lang="it-IT" dirty="0">
                <a:solidFill>
                  <a:srgbClr val="0070C0"/>
                </a:solidFill>
                <a:latin typeface="Calibri" panose="020F0502020204030204" pitchFamily="34" charset="0"/>
                <a:cs typeface="Calibri" panose="020F0502020204030204" pitchFamily="34" charset="0"/>
              </a:rPr>
              <a:t> use </a:t>
            </a:r>
            <a:r>
              <a:rPr lang="it-IT" dirty="0" err="1">
                <a:solidFill>
                  <a:srgbClr val="0070C0"/>
                </a:solidFill>
                <a:latin typeface="Calibri" panose="020F0502020204030204" pitchFamily="34" charset="0"/>
                <a:cs typeface="Calibri" panose="020F0502020204030204" pitchFamily="34" charset="0"/>
              </a:rPr>
              <a:t>is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mandatory</a:t>
            </a:r>
            <a:r>
              <a:rPr lang="it-IT" dirty="0">
                <a:solidFill>
                  <a:srgbClr val="0070C0"/>
                </a:solidFill>
                <a:latin typeface="Calibri" panose="020F0502020204030204" pitchFamily="34" charset="0"/>
                <a:cs typeface="Calibri" panose="020F0502020204030204" pitchFamily="34" charset="0"/>
              </a:rPr>
              <a:t> due to </a:t>
            </a:r>
            <a:r>
              <a:rPr lang="it-IT" dirty="0" err="1">
                <a:solidFill>
                  <a:srgbClr val="0070C0"/>
                </a:solidFill>
                <a:latin typeface="Calibri" panose="020F0502020204030204" pitchFamily="34" charset="0"/>
                <a:cs typeface="Calibri" panose="020F0502020204030204" pitchFamily="34" charset="0"/>
              </a:rPr>
              <a:t>their</a:t>
            </a:r>
            <a:r>
              <a:rPr lang="it-IT" dirty="0">
                <a:solidFill>
                  <a:srgbClr val="0070C0"/>
                </a:solidFill>
                <a:latin typeface="Calibri" panose="020F0502020204030204" pitchFamily="34" charset="0"/>
                <a:cs typeface="Calibri" panose="020F0502020204030204" pitchFamily="34" charset="0"/>
              </a:rPr>
              <a:t> energy </a:t>
            </a:r>
            <a:r>
              <a:rPr lang="it-IT" dirty="0" err="1">
                <a:solidFill>
                  <a:srgbClr val="0070C0"/>
                </a:solidFill>
                <a:latin typeface="Calibri" panose="020F0502020204030204" pitchFamily="34" charset="0"/>
                <a:cs typeface="Calibri" panose="020F0502020204030204" pitchFamily="34" charset="0"/>
              </a:rPr>
              <a:t>resolution</a:t>
            </a:r>
            <a:endParaRPr lang="it-IT" dirty="0">
              <a:solidFill>
                <a:srgbClr val="0070C0"/>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Total </a:t>
            </a:r>
            <a:r>
              <a:rPr lang="it-IT" dirty="0" err="1">
                <a:solidFill>
                  <a:srgbClr val="0070C0"/>
                </a:solidFill>
                <a:latin typeface="Calibri" panose="020F0502020204030204" pitchFamily="34" charset="0"/>
                <a:cs typeface="Calibri" panose="020F0502020204030204" pitchFamily="34" charset="0"/>
              </a:rPr>
              <a:t>photopeak</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detection</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efficiency</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simulated</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assuming</a:t>
            </a:r>
            <a:r>
              <a:rPr lang="it-IT" dirty="0">
                <a:solidFill>
                  <a:srgbClr val="0070C0"/>
                </a:solidFill>
                <a:latin typeface="Calibri" panose="020F0502020204030204" pitchFamily="34" charset="0"/>
                <a:cs typeface="Calibri" panose="020F0502020204030204" pitchFamily="34" charset="0"/>
              </a:rPr>
              <a:t> an </a:t>
            </a:r>
            <a:r>
              <a:rPr lang="it-IT" dirty="0" err="1">
                <a:solidFill>
                  <a:srgbClr val="0070C0"/>
                </a:solidFill>
                <a:latin typeface="Calibri" panose="020F0502020204030204" pitchFamily="34" charset="0"/>
                <a:cs typeface="Calibri" panose="020F0502020204030204" pitchFamily="34" charset="0"/>
              </a:rPr>
              <a:t>extended</a:t>
            </a:r>
            <a:r>
              <a:rPr lang="it-IT" dirty="0">
                <a:solidFill>
                  <a:srgbClr val="0070C0"/>
                </a:solidFill>
                <a:latin typeface="Calibri" panose="020F0502020204030204" pitchFamily="34" charset="0"/>
                <a:cs typeface="Calibri" panose="020F0502020204030204" pitchFamily="34" charset="0"/>
              </a:rPr>
              <a:t> source (plasma volume of 1500 cm</a:t>
            </a:r>
            <a:r>
              <a:rPr lang="it-IT" baseline="30000" dirty="0">
                <a:solidFill>
                  <a:srgbClr val="0070C0"/>
                </a:solidFill>
                <a:latin typeface="Calibri" panose="020F0502020204030204" pitchFamily="34" charset="0"/>
                <a:cs typeface="Calibri" panose="020F0502020204030204" pitchFamily="34" charset="0"/>
              </a:rPr>
              <a:t>3</a:t>
            </a:r>
            <a:r>
              <a:rPr lang="it-IT" dirty="0">
                <a:solidFill>
                  <a:srgbClr val="0070C0"/>
                </a:solidFill>
                <a:latin typeface="Calibri" panose="020F0502020204030204" pitchFamily="34" charset="0"/>
                <a:cs typeface="Calibri" panose="020F0502020204030204" pitchFamily="34" charset="0"/>
              </a:rPr>
              <a:t>)              ~ 10</a:t>
            </a:r>
            <a:r>
              <a:rPr lang="it-IT" baseline="30000" dirty="0">
                <a:solidFill>
                  <a:srgbClr val="0070C0"/>
                </a:solidFill>
                <a:latin typeface="Calibri" panose="020F0502020204030204" pitchFamily="34" charset="0"/>
                <a:cs typeface="Calibri" panose="020F0502020204030204" pitchFamily="34" charset="0"/>
              </a:rPr>
              <a:t>-3</a:t>
            </a:r>
            <a:r>
              <a:rPr lang="it-IT" dirty="0">
                <a:solidFill>
                  <a:srgbClr val="0070C0"/>
                </a:solidFill>
                <a:latin typeface="Calibri" panose="020F0502020204030204" pitchFamily="34" charset="0"/>
                <a:cs typeface="Calibri" panose="020F0502020204030204" pitchFamily="34" charset="0"/>
              </a:rPr>
              <a:t> </a:t>
            </a: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Value of the order of 10</a:t>
            </a:r>
            <a:r>
              <a:rPr lang="it-IT" baseline="30000" dirty="0">
                <a:solidFill>
                  <a:srgbClr val="0070C0"/>
                </a:solidFill>
                <a:latin typeface="Calibri" panose="020F0502020204030204" pitchFamily="34" charset="0"/>
                <a:cs typeface="Calibri" panose="020F0502020204030204" pitchFamily="34" charset="0"/>
              </a:rPr>
              <a:t>-3 </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compensated</a:t>
            </a:r>
            <a:r>
              <a:rPr lang="it-IT" dirty="0">
                <a:solidFill>
                  <a:srgbClr val="0070C0"/>
                </a:solidFill>
                <a:latin typeface="Calibri" panose="020F0502020204030204" pitchFamily="34" charset="0"/>
                <a:cs typeface="Calibri" panose="020F0502020204030204" pitchFamily="34" charset="0"/>
              </a:rPr>
              <a:t> by the large </a:t>
            </a:r>
            <a:r>
              <a:rPr lang="it-IT" dirty="0" err="1">
                <a:solidFill>
                  <a:srgbClr val="0070C0"/>
                </a:solidFill>
                <a:latin typeface="Calibri" panose="020F0502020204030204" pitchFamily="34" charset="0"/>
                <a:cs typeface="Calibri" panose="020F0502020204030204" pitchFamily="34" charset="0"/>
              </a:rPr>
              <a:t>number</a:t>
            </a:r>
            <a:r>
              <a:rPr lang="it-IT" dirty="0">
                <a:solidFill>
                  <a:srgbClr val="0070C0"/>
                </a:solidFill>
                <a:latin typeface="Calibri" panose="020F0502020204030204" pitchFamily="34" charset="0"/>
                <a:cs typeface="Calibri" panose="020F0502020204030204" pitchFamily="34" charset="0"/>
              </a:rPr>
              <a:t> of </a:t>
            </a:r>
            <a:r>
              <a:rPr lang="it-IT" dirty="0" err="1">
                <a:solidFill>
                  <a:srgbClr val="0070C0"/>
                </a:solidFill>
                <a:latin typeface="Calibri" panose="020F0502020204030204" pitchFamily="34" charset="0"/>
                <a:cs typeface="Calibri" panose="020F0502020204030204" pitchFamily="34" charset="0"/>
              </a:rPr>
              <a:t>atoms</a:t>
            </a:r>
            <a:r>
              <a:rPr lang="it-IT" dirty="0">
                <a:solidFill>
                  <a:srgbClr val="0070C0"/>
                </a:solidFill>
                <a:latin typeface="Calibri" panose="020F0502020204030204" pitchFamily="34" charset="0"/>
                <a:cs typeface="Calibri" panose="020F0502020204030204" pitchFamily="34" charset="0"/>
              </a:rPr>
              <a:t> in the plasma makes the </a:t>
            </a:r>
            <a:r>
              <a:rPr lang="it-IT" dirty="0" err="1">
                <a:solidFill>
                  <a:srgbClr val="0070C0"/>
                </a:solidFill>
                <a:latin typeface="Calibri" panose="020F0502020204030204" pitchFamily="34" charset="0"/>
                <a:cs typeface="Calibri" panose="020F0502020204030204" pitchFamily="34" charset="0"/>
              </a:rPr>
              <a:t>measurements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feasible</a:t>
            </a:r>
            <a:endParaRPr lang="it-IT" dirty="0">
              <a:solidFill>
                <a:srgbClr val="0070C0"/>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No Anti-Compton Shields </a:t>
            </a:r>
            <a:r>
              <a:rPr lang="it-IT" dirty="0" err="1">
                <a:solidFill>
                  <a:srgbClr val="0070C0"/>
                </a:solidFill>
                <a:latin typeface="Calibri" panose="020F0502020204030204" pitchFamily="34" charset="0"/>
                <a:cs typeface="Calibri" panose="020F0502020204030204" pitchFamily="34" charset="0"/>
              </a:rPr>
              <a:t>around</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HPGe</a:t>
            </a:r>
            <a:r>
              <a:rPr lang="it-IT" dirty="0">
                <a:solidFill>
                  <a:srgbClr val="0070C0"/>
                </a:solidFill>
                <a:latin typeface="Calibri" panose="020F0502020204030204" pitchFamily="34" charset="0"/>
                <a:cs typeface="Calibri" panose="020F0502020204030204" pitchFamily="34" charset="0"/>
              </a:rPr>
              <a:t> </a:t>
            </a: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No high </a:t>
            </a:r>
            <a:r>
              <a:rPr lang="it-IT" dirty="0" err="1">
                <a:solidFill>
                  <a:srgbClr val="0070C0"/>
                </a:solidFill>
                <a:latin typeface="Calibri" panose="020F0502020204030204" pitchFamily="34" charset="0"/>
                <a:cs typeface="Calibri" panose="020F0502020204030204" pitchFamily="34" charset="0"/>
              </a:rPr>
              <a:t>fold</a:t>
            </a:r>
            <a:r>
              <a:rPr lang="it-IT" dirty="0">
                <a:solidFill>
                  <a:srgbClr val="0070C0"/>
                </a:solidFill>
                <a:latin typeface="Calibri" panose="020F0502020204030204" pitchFamily="34" charset="0"/>
                <a:cs typeface="Calibri" panose="020F0502020204030204" pitchFamily="34" charset="0"/>
              </a:rPr>
              <a:t> events (</a:t>
            </a:r>
            <a:r>
              <a:rPr lang="it-IT" dirty="0" err="1">
                <a:solidFill>
                  <a:srgbClr val="0070C0"/>
                </a:solidFill>
                <a:latin typeface="Calibri" panose="020F0502020204030204" pitchFamily="34" charset="0"/>
                <a:cs typeface="Calibri" panose="020F0502020204030204" pitchFamily="34" charset="0"/>
              </a:rPr>
              <a:t>run</a:t>
            </a:r>
            <a:r>
              <a:rPr lang="it-IT" dirty="0">
                <a:solidFill>
                  <a:srgbClr val="0070C0"/>
                </a:solidFill>
                <a:latin typeface="Calibri" panose="020F0502020204030204" pitchFamily="34" charset="0"/>
                <a:cs typeface="Calibri" panose="020F0502020204030204" pitchFamily="34" charset="0"/>
              </a:rPr>
              <a:t> in F = 1 mode) </a:t>
            </a: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Detectors </a:t>
            </a:r>
            <a:r>
              <a:rPr lang="it-IT" dirty="0" err="1">
                <a:solidFill>
                  <a:srgbClr val="0070C0"/>
                </a:solidFill>
                <a:latin typeface="Calibri" panose="020F0502020204030204" pitchFamily="34" charset="0"/>
                <a:cs typeface="Calibri" panose="020F0502020204030204" pitchFamily="34" charset="0"/>
              </a:rPr>
              <a:t>will</a:t>
            </a:r>
            <a:r>
              <a:rPr lang="it-IT" dirty="0">
                <a:solidFill>
                  <a:srgbClr val="0070C0"/>
                </a:solidFill>
                <a:latin typeface="Calibri" panose="020F0502020204030204" pitchFamily="34" charset="0"/>
                <a:cs typeface="Calibri" panose="020F0502020204030204" pitchFamily="34" charset="0"/>
              </a:rPr>
              <a:t> work in </a:t>
            </a:r>
            <a:r>
              <a:rPr lang="it-IT" dirty="0" err="1">
                <a:solidFill>
                  <a:srgbClr val="0070C0"/>
                </a:solidFill>
                <a:latin typeface="Calibri" panose="020F0502020204030204" pitchFamily="34" charset="0"/>
                <a:cs typeface="Calibri" panose="020F0502020204030204" pitchFamily="34" charset="0"/>
              </a:rPr>
              <a:t>harsh</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experimental</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conditions</a:t>
            </a:r>
            <a:r>
              <a:rPr lang="it-IT" dirty="0">
                <a:solidFill>
                  <a:srgbClr val="0070C0"/>
                </a:solidFill>
                <a:latin typeface="Calibri" panose="020F0502020204030204" pitchFamily="34" charset="0"/>
                <a:cs typeface="Calibri" panose="020F0502020204030204" pitchFamily="34" charset="0"/>
              </a:rPr>
              <a:t> (up 50 kHz on </a:t>
            </a:r>
            <a:r>
              <a:rPr lang="it-IT" dirty="0" err="1">
                <a:solidFill>
                  <a:srgbClr val="0070C0"/>
                </a:solidFill>
                <a:latin typeface="Calibri" panose="020F0502020204030204" pitchFamily="34" charset="0"/>
                <a:cs typeface="Calibri" panose="020F0502020204030204" pitchFamily="34" charset="0"/>
              </a:rPr>
              <a:t>each</a:t>
            </a:r>
            <a:r>
              <a:rPr lang="it-IT" dirty="0">
                <a:solidFill>
                  <a:srgbClr val="0070C0"/>
                </a:solidFill>
                <a:latin typeface="Calibri" panose="020F0502020204030204" pitchFamily="34" charset="0"/>
                <a:cs typeface="Calibri" panose="020F0502020204030204" pitchFamily="34" charset="0"/>
              </a:rPr>
              <a:t> detector)                   </a:t>
            </a:r>
            <a:r>
              <a:rPr lang="it-IT" dirty="0" err="1">
                <a:solidFill>
                  <a:srgbClr val="0070C0"/>
                </a:solidFill>
                <a:latin typeface="Calibri" panose="020F0502020204030204" pitchFamily="34" charset="0"/>
                <a:cs typeface="Calibri" panose="020F0502020204030204" pitchFamily="34" charset="0"/>
              </a:rPr>
              <a:t>dedicated</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electronics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able</a:t>
            </a:r>
            <a:r>
              <a:rPr lang="it-IT" dirty="0">
                <a:solidFill>
                  <a:srgbClr val="0070C0"/>
                </a:solidFill>
                <a:latin typeface="Calibri" panose="020F0502020204030204" pitchFamily="34" charset="0"/>
                <a:cs typeface="Calibri" panose="020F0502020204030204" pitchFamily="34" charset="0"/>
              </a:rPr>
              <a:t> to </a:t>
            </a:r>
            <a:r>
              <a:rPr lang="it-IT" dirty="0" err="1">
                <a:solidFill>
                  <a:srgbClr val="0070C0"/>
                </a:solidFill>
                <a:latin typeface="Calibri" panose="020F0502020204030204" pitchFamily="34" charset="0"/>
                <a:cs typeface="Calibri" panose="020F0502020204030204" pitchFamily="34" charset="0"/>
              </a:rPr>
              <a:t>run</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at</a:t>
            </a:r>
            <a:r>
              <a:rPr lang="it-IT" dirty="0">
                <a:solidFill>
                  <a:srgbClr val="0070C0"/>
                </a:solidFill>
                <a:latin typeface="Calibri" panose="020F0502020204030204" pitchFamily="34" charset="0"/>
                <a:cs typeface="Calibri" panose="020F0502020204030204" pitchFamily="34" charset="0"/>
              </a:rPr>
              <a:t> high rate </a:t>
            </a:r>
            <a:r>
              <a:rPr lang="it-IT" dirty="0" err="1">
                <a:solidFill>
                  <a:srgbClr val="0070C0"/>
                </a:solidFill>
                <a:latin typeface="Calibri" panose="020F0502020204030204" pitchFamily="34" charset="0"/>
                <a:cs typeface="Calibri" panose="020F0502020204030204" pitchFamily="34" charset="0"/>
              </a:rPr>
              <a:t>will</a:t>
            </a:r>
            <a:r>
              <a:rPr lang="it-IT" dirty="0">
                <a:solidFill>
                  <a:srgbClr val="0070C0"/>
                </a:solidFill>
                <a:latin typeface="Calibri" panose="020F0502020204030204" pitchFamily="34" charset="0"/>
                <a:cs typeface="Calibri" panose="020F0502020204030204" pitchFamily="34" charset="0"/>
              </a:rPr>
              <a:t> be </a:t>
            </a:r>
            <a:r>
              <a:rPr lang="it-IT" dirty="0" err="1">
                <a:solidFill>
                  <a:srgbClr val="0070C0"/>
                </a:solidFill>
                <a:latin typeface="Calibri" panose="020F0502020204030204" pitchFamily="34" charset="0"/>
                <a:cs typeface="Calibri" panose="020F0502020204030204" pitchFamily="34" charset="0"/>
              </a:rPr>
              <a:t>used</a:t>
            </a:r>
            <a:endParaRPr lang="it-IT" dirty="0">
              <a:solidFill>
                <a:srgbClr val="0070C0"/>
              </a:solidFill>
              <a:latin typeface="Calibri" panose="020F0502020204030204" pitchFamily="34" charset="0"/>
              <a:cs typeface="Calibri" panose="020F0502020204030204" pitchFamily="34" charset="0"/>
            </a:endParaRP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No </a:t>
            </a:r>
            <a:r>
              <a:rPr lang="it-IT" dirty="0" err="1">
                <a:solidFill>
                  <a:srgbClr val="0070C0"/>
                </a:solidFill>
                <a:latin typeface="Calibri" panose="020F0502020204030204" pitchFamily="34" charset="0"/>
                <a:cs typeface="Calibri" panose="020F0502020204030204" pitchFamily="34" charset="0"/>
              </a:rPr>
              <a:t>magnetic</a:t>
            </a:r>
            <a:r>
              <a:rPr lang="it-IT" dirty="0">
                <a:solidFill>
                  <a:srgbClr val="0070C0"/>
                </a:solidFill>
                <a:latin typeface="Calibri" panose="020F0502020204030204" pitchFamily="34" charset="0"/>
                <a:cs typeface="Calibri" panose="020F0502020204030204" pitchFamily="34" charset="0"/>
              </a:rPr>
              <a:t> field </a:t>
            </a:r>
            <a:r>
              <a:rPr lang="it-IT" dirty="0" err="1">
                <a:solidFill>
                  <a:srgbClr val="0070C0"/>
                </a:solidFill>
                <a:latin typeface="Calibri" panose="020F0502020204030204" pitchFamily="34" charset="0"/>
                <a:cs typeface="Calibri" panose="020F0502020204030204" pitchFamily="34" charset="0"/>
              </a:rPr>
              <a:t>effects</a:t>
            </a:r>
            <a:r>
              <a:rPr lang="it-IT" dirty="0">
                <a:solidFill>
                  <a:srgbClr val="0070C0"/>
                </a:solidFill>
                <a:latin typeface="Calibri" panose="020F0502020204030204" pitchFamily="34" charset="0"/>
                <a:cs typeface="Calibri" panose="020F0502020204030204" pitchFamily="34" charset="0"/>
              </a:rPr>
              <a:t> on </a:t>
            </a:r>
            <a:r>
              <a:rPr lang="it-IT" dirty="0" err="1">
                <a:solidFill>
                  <a:srgbClr val="0070C0"/>
                </a:solidFill>
                <a:latin typeface="Calibri" panose="020F0502020204030204" pitchFamily="34" charset="0"/>
                <a:cs typeface="Calibri" panose="020F0502020204030204" pitchFamily="34" charset="0"/>
              </a:rPr>
              <a:t>HPGe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charge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collection</a:t>
            </a:r>
            <a:r>
              <a:rPr lang="it-IT" dirty="0">
                <a:solidFill>
                  <a:srgbClr val="0070C0"/>
                </a:solidFill>
                <a:latin typeface="Calibri" panose="020F0502020204030204" pitchFamily="34" charset="0"/>
                <a:cs typeface="Calibri" panose="020F0502020204030204" pitchFamily="34" charset="0"/>
              </a:rPr>
              <a:t> (detectors in a </a:t>
            </a:r>
            <a:r>
              <a:rPr lang="it-IT" dirty="0" err="1">
                <a:solidFill>
                  <a:srgbClr val="0070C0"/>
                </a:solidFill>
                <a:latin typeface="Calibri" panose="020F0502020204030204" pitchFamily="34" charset="0"/>
                <a:cs typeface="Calibri" panose="020F0502020204030204" pitchFamily="34" charset="0"/>
              </a:rPr>
              <a:t>region</a:t>
            </a:r>
            <a:r>
              <a:rPr lang="it-IT" dirty="0">
                <a:solidFill>
                  <a:srgbClr val="0070C0"/>
                </a:solidFill>
                <a:latin typeface="Calibri" panose="020F0502020204030204" pitchFamily="34" charset="0"/>
                <a:cs typeface="Calibri" panose="020F0502020204030204" pitchFamily="34" charset="0"/>
              </a:rPr>
              <a:t>  B ~ 200 Gauss</a:t>
            </a:r>
          </a:p>
        </p:txBody>
      </p:sp>
      <p:sp>
        <p:nvSpPr>
          <p:cNvPr id="4" name="Freccia a destra 3">
            <a:extLst>
              <a:ext uri="{FF2B5EF4-FFF2-40B4-BE49-F238E27FC236}">
                <a16:creationId xmlns:a16="http://schemas.microsoft.com/office/drawing/2014/main" id="{A41D2A2C-40D0-8AA5-001A-AA3C32CE07FC}"/>
              </a:ext>
            </a:extLst>
          </p:cNvPr>
          <p:cNvSpPr/>
          <p:nvPr/>
        </p:nvSpPr>
        <p:spPr>
          <a:xfrm>
            <a:off x="2011302" y="4061461"/>
            <a:ext cx="612396" cy="20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49DAA0F7-25CC-391C-C7C2-A168A34DDFCF}"/>
              </a:ext>
            </a:extLst>
          </p:cNvPr>
          <p:cNvSpPr txBox="1"/>
          <p:nvPr/>
        </p:nvSpPr>
        <p:spPr>
          <a:xfrm>
            <a:off x="1668984" y="4422008"/>
            <a:ext cx="6373413"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a:effectLst/>
                <a:latin typeface="Calibri" panose="020F0502020204030204" pitchFamily="34" charset="0"/>
                <a:cs typeface="Calibri" panose="020F0502020204030204" pitchFamily="34" charset="0"/>
              </a:rPr>
              <a:t>HPGe</a:t>
            </a:r>
            <a:r>
              <a:rPr lang="en-US" sz="1600" dirty="0">
                <a:effectLst/>
                <a:latin typeface="Calibri" panose="020F0502020204030204" pitchFamily="34" charset="0"/>
                <a:cs typeface="Calibri" panose="020F0502020204030204" pitchFamily="34" charset="0"/>
              </a:rPr>
              <a:t> signals are long (rise time ∼ 100-300 ns, decay ∼ 45 </a:t>
            </a:r>
            <a:r>
              <a:rPr lang="en-US" sz="1600" dirty="0" err="1">
                <a:effectLst/>
                <a:latin typeface="Calibri" panose="020F0502020204030204" pitchFamily="34" charset="0"/>
                <a:cs typeface="Calibri" panose="020F0502020204030204" pitchFamily="34" charset="0"/>
              </a:rPr>
              <a:t>μs</a:t>
            </a:r>
            <a:r>
              <a:rPr lang="en-US" sz="1600" dirty="0">
                <a:effectLst/>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Standard parameters at low rate (≤ 15 kHz) are based on an integration time around 6 </a:t>
            </a:r>
            <a:r>
              <a:rPr lang="en-US" sz="1600" dirty="0" err="1">
                <a:effectLst/>
                <a:latin typeface="Calibri" panose="020F0502020204030204" pitchFamily="34" charset="0"/>
                <a:cs typeface="Calibri" panose="020F0502020204030204" pitchFamily="34" charset="0"/>
              </a:rPr>
              <a:t>μs</a:t>
            </a:r>
            <a:r>
              <a:rPr lang="en-US" sz="1600" dirty="0">
                <a:effectLst/>
                <a:latin typeface="Calibri" panose="020F0502020204030204" pitchFamily="34" charset="0"/>
                <a:cs typeface="Calibri" panose="020F0502020204030204" pitchFamily="34" charset="0"/>
              </a:rPr>
              <a:t>.                  Energy resolution of 2 to 2.3 keV at 1332 keV</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Dedicated pre-amplifier tested show little worsening of the resolution vs rate</a:t>
            </a:r>
          </a:p>
        </p:txBody>
      </p:sp>
      <p:sp>
        <p:nvSpPr>
          <p:cNvPr id="6" name="Freccia a destra 5">
            <a:extLst>
              <a:ext uri="{FF2B5EF4-FFF2-40B4-BE49-F238E27FC236}">
                <a16:creationId xmlns:a16="http://schemas.microsoft.com/office/drawing/2014/main" id="{498DD759-B26B-C1CC-1A6D-49F903182163}"/>
              </a:ext>
            </a:extLst>
          </p:cNvPr>
          <p:cNvSpPr/>
          <p:nvPr/>
        </p:nvSpPr>
        <p:spPr>
          <a:xfrm>
            <a:off x="3636938" y="5004273"/>
            <a:ext cx="436227" cy="151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E4EB09EA-7F43-DEF0-021C-8931487B3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776" y="4043671"/>
            <a:ext cx="3609146" cy="2149417"/>
          </a:xfrm>
          <a:prstGeom prst="rect">
            <a:avLst/>
          </a:prstGeom>
        </p:spPr>
      </p:pic>
      <p:sp>
        <p:nvSpPr>
          <p:cNvPr id="8" name="CasellaDiTesto 7">
            <a:extLst>
              <a:ext uri="{FF2B5EF4-FFF2-40B4-BE49-F238E27FC236}">
                <a16:creationId xmlns:a16="http://schemas.microsoft.com/office/drawing/2014/main" id="{39A46670-0480-AEF7-0ABF-AC8E48AF242F}"/>
              </a:ext>
            </a:extLst>
          </p:cNvPr>
          <p:cNvSpPr txBox="1"/>
          <p:nvPr/>
        </p:nvSpPr>
        <p:spPr>
          <a:xfrm>
            <a:off x="8337697" y="6193088"/>
            <a:ext cx="3608104" cy="307777"/>
          </a:xfrm>
          <a:prstGeom prst="rect">
            <a:avLst/>
          </a:prstGeom>
          <a:noFill/>
        </p:spPr>
        <p:txBody>
          <a:bodyPr wrap="none" rtlCol="0">
            <a:spAutoFit/>
          </a:bodyPr>
          <a:lstStyle/>
          <a:p>
            <a:r>
              <a:rPr lang="it-IT" sz="1400" i="1" dirty="0">
                <a:latin typeface="Calibri" panose="020F0502020204030204" pitchFamily="34" charset="0"/>
                <a:cs typeface="Calibri" panose="020F0502020204030204" pitchFamily="34" charset="0"/>
              </a:rPr>
              <a:t>A. </a:t>
            </a:r>
            <a:r>
              <a:rPr lang="it-IT" sz="1400" i="1" dirty="0" err="1">
                <a:latin typeface="Calibri" panose="020F0502020204030204" pitchFamily="34" charset="0"/>
                <a:cs typeface="Calibri" panose="020F0502020204030204" pitchFamily="34" charset="0"/>
              </a:rPr>
              <a:t>Goasduff</a:t>
            </a:r>
            <a:r>
              <a:rPr lang="it-IT" sz="1400" i="1" dirty="0">
                <a:latin typeface="Calibri" panose="020F0502020204030204" pitchFamily="34" charset="0"/>
                <a:cs typeface="Calibri" panose="020F0502020204030204" pitchFamily="34" charset="0"/>
              </a:rPr>
              <a:t> et al. in </a:t>
            </a:r>
            <a:r>
              <a:rPr lang="it-IT" sz="1400" i="1" dirty="0" err="1">
                <a:latin typeface="Calibri" panose="020F0502020204030204" pitchFamily="34" charset="0"/>
                <a:cs typeface="Calibri" panose="020F0502020204030204" pitchFamily="34" charset="0"/>
              </a:rPr>
              <a:t>print</a:t>
            </a:r>
            <a:r>
              <a:rPr lang="it-IT" sz="1400" i="1" dirty="0">
                <a:latin typeface="Calibri" panose="020F0502020204030204" pitchFamily="34" charset="0"/>
                <a:cs typeface="Calibri" panose="020F0502020204030204" pitchFamily="34" charset="0"/>
              </a:rPr>
              <a:t> on Front. </a:t>
            </a:r>
            <a:r>
              <a:rPr lang="it-IT" sz="1400" i="1" dirty="0" err="1">
                <a:latin typeface="Calibri" panose="020F0502020204030204" pitchFamily="34" charset="0"/>
                <a:cs typeface="Calibri" panose="020F0502020204030204" pitchFamily="34" charset="0"/>
              </a:rPr>
              <a:t>Nucl</a:t>
            </a:r>
            <a:r>
              <a:rPr lang="it-IT" sz="1400" i="1" dirty="0">
                <a:latin typeface="Calibri" panose="020F0502020204030204" pitchFamily="34" charset="0"/>
                <a:cs typeface="Calibri" panose="020F0502020204030204" pitchFamily="34" charset="0"/>
              </a:rPr>
              <a:t>. </a:t>
            </a:r>
            <a:r>
              <a:rPr lang="it-IT" sz="1400" i="1" dirty="0" err="1">
                <a:latin typeface="Calibri" panose="020F0502020204030204" pitchFamily="34" charset="0"/>
                <a:cs typeface="Calibri" panose="020F0502020204030204" pitchFamily="34" charset="0"/>
              </a:rPr>
              <a:t>Phys</a:t>
            </a:r>
            <a:r>
              <a:rPr lang="it-IT" sz="1400" i="1" dirty="0">
                <a:latin typeface="Calibri" panose="020F0502020204030204" pitchFamily="34" charset="0"/>
                <a:cs typeface="Calibri" panose="020F0502020204030204" pitchFamily="34" charset="0"/>
              </a:rPr>
              <a:t>. </a:t>
            </a:r>
          </a:p>
        </p:txBody>
      </p:sp>
      <p:sp>
        <p:nvSpPr>
          <p:cNvPr id="12" name="CasellaDiTesto 11">
            <a:extLst>
              <a:ext uri="{FF2B5EF4-FFF2-40B4-BE49-F238E27FC236}">
                <a16:creationId xmlns:a16="http://schemas.microsoft.com/office/drawing/2014/main" id="{D863D5AE-04FF-3B89-6785-EAE9B26AFCB7}"/>
              </a:ext>
            </a:extLst>
          </p:cNvPr>
          <p:cNvSpPr txBox="1"/>
          <p:nvPr/>
        </p:nvSpPr>
        <p:spPr>
          <a:xfrm>
            <a:off x="8586342" y="3628694"/>
            <a:ext cx="2954014" cy="307777"/>
          </a:xfrm>
          <a:prstGeom prst="rect">
            <a:avLst/>
          </a:prstGeom>
          <a:noFill/>
        </p:spPr>
        <p:txBody>
          <a:bodyPr wrap="none" rtlCol="0">
            <a:spAutoFit/>
          </a:bodyPr>
          <a:lstStyle/>
          <a:p>
            <a:r>
              <a:rPr lang="it-IT" sz="1400" i="1" dirty="0">
                <a:latin typeface="Calibri" panose="020F0502020204030204" pitchFamily="34" charset="0"/>
                <a:cs typeface="Calibri" panose="020F0502020204030204" pitchFamily="34" charset="0"/>
              </a:rPr>
              <a:t>D. Mascali et al. . </a:t>
            </a:r>
            <a:r>
              <a:rPr lang="it-IT" sz="1400" i="1" dirty="0" err="1">
                <a:latin typeface="Calibri" panose="020F0502020204030204" pitchFamily="34" charset="0"/>
                <a:cs typeface="Calibri" panose="020F0502020204030204" pitchFamily="34" charset="0"/>
              </a:rPr>
              <a:t>Universe</a:t>
            </a:r>
            <a:r>
              <a:rPr lang="it-IT" sz="1400" i="1" dirty="0">
                <a:latin typeface="Calibri" panose="020F0502020204030204" pitchFamily="34" charset="0"/>
                <a:cs typeface="Calibri" panose="020F0502020204030204" pitchFamily="34" charset="0"/>
              </a:rPr>
              <a:t> 2022, 8, 80</a:t>
            </a:r>
          </a:p>
        </p:txBody>
      </p:sp>
      <p:sp>
        <p:nvSpPr>
          <p:cNvPr id="11" name="Freccia a destra 10">
            <a:extLst>
              <a:ext uri="{FF2B5EF4-FFF2-40B4-BE49-F238E27FC236}">
                <a16:creationId xmlns:a16="http://schemas.microsoft.com/office/drawing/2014/main" id="{8E5CB132-8480-2B3B-E393-9117AEBF0AC3}"/>
              </a:ext>
            </a:extLst>
          </p:cNvPr>
          <p:cNvSpPr/>
          <p:nvPr/>
        </p:nvSpPr>
        <p:spPr>
          <a:xfrm>
            <a:off x="4433500" y="2133812"/>
            <a:ext cx="44026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5857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75CB48D-04CB-4643-94F2-C66C29619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7" name="CasellaDiTesto 6">
            <a:extLst>
              <a:ext uri="{FF2B5EF4-FFF2-40B4-BE49-F238E27FC236}">
                <a16:creationId xmlns:a16="http://schemas.microsoft.com/office/drawing/2014/main" id="{A9B2E818-E096-493B-AE4E-A1CDA5B44DE3}"/>
              </a:ext>
            </a:extLst>
          </p:cNvPr>
          <p:cNvSpPr txBox="1"/>
          <p:nvPr/>
        </p:nvSpPr>
        <p:spPr>
          <a:xfrm>
            <a:off x="551384" y="44624"/>
            <a:ext cx="478660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a:t>
            </a:r>
            <a:r>
              <a:rPr lang="it-IT" sz="2400" dirty="0" err="1">
                <a:solidFill>
                  <a:schemeClr val="bg1"/>
                </a:solidFill>
                <a:latin typeface="Calibri" panose="020F0502020204030204" pitchFamily="34" charset="0"/>
                <a:cs typeface="Calibri" panose="020F0502020204030204" pitchFamily="34" charset="0"/>
              </a:rPr>
              <a:t>concept</a:t>
            </a:r>
            <a:r>
              <a:rPr lang="it-IT" sz="2400" dirty="0">
                <a:solidFill>
                  <a:schemeClr val="bg1"/>
                </a:solidFill>
                <a:latin typeface="Calibri" panose="020F0502020204030204" pitchFamily="34" charset="0"/>
                <a:cs typeface="Calibri" panose="020F0502020204030204" pitchFamily="34" charset="0"/>
              </a:rPr>
              <a:t> and design</a:t>
            </a:r>
          </a:p>
        </p:txBody>
      </p:sp>
      <p:grpSp>
        <p:nvGrpSpPr>
          <p:cNvPr id="19" name="Gruppo 18">
            <a:extLst>
              <a:ext uri="{FF2B5EF4-FFF2-40B4-BE49-F238E27FC236}">
                <a16:creationId xmlns:a16="http://schemas.microsoft.com/office/drawing/2014/main" id="{B73B90D0-9106-7743-BF50-DB1F21B032F9}"/>
              </a:ext>
            </a:extLst>
          </p:cNvPr>
          <p:cNvGrpSpPr/>
          <p:nvPr/>
        </p:nvGrpSpPr>
        <p:grpSpPr>
          <a:xfrm>
            <a:off x="551384" y="1377968"/>
            <a:ext cx="10892195" cy="5034776"/>
            <a:chOff x="1532327" y="3199387"/>
            <a:chExt cx="10892195" cy="5034776"/>
          </a:xfrm>
        </p:grpSpPr>
        <p:pic>
          <p:nvPicPr>
            <p:cNvPr id="27" name="Immagine 26">
              <a:extLst>
                <a:ext uri="{FF2B5EF4-FFF2-40B4-BE49-F238E27FC236}">
                  <a16:creationId xmlns:a16="http://schemas.microsoft.com/office/drawing/2014/main" id="{4CD8B06D-DD88-D648-A824-364B6C3986E3}"/>
                </a:ext>
              </a:extLst>
            </p:cNvPr>
            <p:cNvPicPr>
              <a:picLocks noChangeAspect="1"/>
            </p:cNvPicPr>
            <p:nvPr/>
          </p:nvPicPr>
          <p:blipFill rotWithShape="1">
            <a:blip r:embed="rId3">
              <a:extLst>
                <a:ext uri="{28A0092B-C50C-407E-A947-70E740481C1C}">
                  <a14:useLocalDpi xmlns:a14="http://schemas.microsoft.com/office/drawing/2010/main" val="0"/>
                </a:ext>
              </a:extLst>
            </a:blip>
            <a:srcRect b="5134"/>
            <a:stretch/>
          </p:blipFill>
          <p:spPr>
            <a:xfrm>
              <a:off x="5468537" y="3799552"/>
              <a:ext cx="6955985" cy="4434611"/>
            </a:xfrm>
            <a:prstGeom prst="rect">
              <a:avLst/>
            </a:prstGeom>
          </p:spPr>
        </p:pic>
        <p:sp>
          <p:nvSpPr>
            <p:cNvPr id="20" name="CasellaDiTesto 19">
              <a:extLst>
                <a:ext uri="{FF2B5EF4-FFF2-40B4-BE49-F238E27FC236}">
                  <a16:creationId xmlns:a16="http://schemas.microsoft.com/office/drawing/2014/main" id="{89CA35F0-F53E-1B41-B611-D8208B4BC8A3}"/>
                </a:ext>
              </a:extLst>
            </p:cNvPr>
            <p:cNvSpPr txBox="1"/>
            <p:nvPr/>
          </p:nvSpPr>
          <p:spPr>
            <a:xfrm>
              <a:off x="1532327" y="3199387"/>
              <a:ext cx="4119000" cy="1200329"/>
            </a:xfrm>
            <a:prstGeom prst="rect">
              <a:avLst/>
            </a:prstGeom>
            <a:solidFill>
              <a:srgbClr val="0070C0"/>
            </a:solidFill>
          </p:spPr>
          <p:txBody>
            <a:bodyPr wrap="square">
              <a:spAutoFit/>
            </a:bodyPr>
            <a:lstStyle/>
            <a:p>
              <a:pPr algn="ctr"/>
              <a:r>
                <a:rPr lang="it-IT" b="1" dirty="0">
                  <a:solidFill>
                    <a:schemeClr val="bg1"/>
                  </a:solidFill>
                  <a:latin typeface="Calibri" panose="020F0502020204030204" pitchFamily="34" charset="0"/>
                  <a:cs typeface="Calibri" panose="020F0502020204030204" pitchFamily="34" charset="0"/>
                </a:rPr>
                <a:t>PANDORA </a:t>
              </a:r>
              <a:r>
                <a:rPr lang="it-IT" b="1" dirty="0" err="1">
                  <a:solidFill>
                    <a:schemeClr val="bg1"/>
                  </a:solidFill>
                  <a:latin typeface="Calibri" panose="020F0502020204030204" pitchFamily="34" charset="0"/>
                  <a:cs typeface="Calibri" panose="020F0502020204030204" pitchFamily="34" charset="0"/>
                </a:rPr>
                <a:t>Experimental</a:t>
              </a:r>
              <a:r>
                <a:rPr lang="it-IT" b="1" dirty="0">
                  <a:solidFill>
                    <a:schemeClr val="bg1"/>
                  </a:solidFill>
                  <a:latin typeface="Calibri" panose="020F0502020204030204" pitchFamily="34" charset="0"/>
                  <a:cs typeface="Calibri" panose="020F0502020204030204" pitchFamily="34" charset="0"/>
                </a:rPr>
                <a:t> Setup:</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Trap </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Detector array</a:t>
              </a:r>
            </a:p>
            <a:p>
              <a:pPr marL="285750" indent="-285750">
                <a:buFont typeface="Arial" panose="020B0604020202020204" pitchFamily="34" charset="0"/>
                <a:buChar char="•"/>
              </a:pP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Plasma </a:t>
              </a:r>
              <a:r>
                <a:rPr lang="it-IT" b="1" dirty="0" err="1">
                  <a:solidFill>
                    <a:schemeClr val="bg1"/>
                  </a:solidFill>
                  <a:latin typeface="Calibri" panose="020F0502020204030204" pitchFamily="34" charset="0"/>
                  <a:cs typeface="Calibri" panose="020F0502020204030204" pitchFamily="34" charset="0"/>
                  <a:sym typeface="Wingdings" panose="05000000000000000000" pitchFamily="2" charset="2"/>
                </a:rPr>
                <a:t>Diagnostics</a:t>
              </a:r>
              <a:r>
                <a:rPr lang="it-IT" b="1" dirty="0">
                  <a:solidFill>
                    <a:schemeClr val="bg1"/>
                  </a:solidFill>
                  <a:latin typeface="Calibri" panose="020F0502020204030204" pitchFamily="34" charset="0"/>
                  <a:cs typeface="Calibri" panose="020F0502020204030204" pitchFamily="34" charset="0"/>
                  <a:sym typeface="Wingdings" panose="05000000000000000000" pitchFamily="2" charset="2"/>
                </a:rPr>
                <a:t> </a:t>
              </a:r>
              <a:endParaRPr lang="it-IT" dirty="0">
                <a:solidFill>
                  <a:schemeClr val="bg1"/>
                </a:solidFill>
                <a:latin typeface="Calibri" panose="020F0502020204030204" pitchFamily="34" charset="0"/>
                <a:cs typeface="Calibri" panose="020F0502020204030204" pitchFamily="34" charset="0"/>
              </a:endParaRPr>
            </a:p>
          </p:txBody>
        </p:sp>
      </p:grpSp>
      <p:sp>
        <p:nvSpPr>
          <p:cNvPr id="2" name="CasellaDiTesto 1">
            <a:extLst>
              <a:ext uri="{FF2B5EF4-FFF2-40B4-BE49-F238E27FC236}">
                <a16:creationId xmlns:a16="http://schemas.microsoft.com/office/drawing/2014/main" id="{27C4B0D6-9852-95E6-D55D-01098446D645}"/>
              </a:ext>
            </a:extLst>
          </p:cNvPr>
          <p:cNvSpPr txBox="1"/>
          <p:nvPr/>
        </p:nvSpPr>
        <p:spPr>
          <a:xfrm>
            <a:off x="551384" y="1652954"/>
            <a:ext cx="889090"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Trap</a:t>
            </a:r>
          </a:p>
        </p:txBody>
      </p:sp>
      <p:sp>
        <p:nvSpPr>
          <p:cNvPr id="3" name="CasellaDiTesto 2">
            <a:extLst>
              <a:ext uri="{FF2B5EF4-FFF2-40B4-BE49-F238E27FC236}">
                <a16:creationId xmlns:a16="http://schemas.microsoft.com/office/drawing/2014/main" id="{BAA7732B-3ED0-91E0-1D13-F583FA1681E1}"/>
              </a:ext>
            </a:extLst>
          </p:cNvPr>
          <p:cNvSpPr txBox="1"/>
          <p:nvPr/>
        </p:nvSpPr>
        <p:spPr>
          <a:xfrm>
            <a:off x="553688" y="1928543"/>
            <a:ext cx="1874359"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Detector array</a:t>
            </a:r>
          </a:p>
        </p:txBody>
      </p:sp>
      <p:sp>
        <p:nvSpPr>
          <p:cNvPr id="4" name="CasellaDiTesto 3">
            <a:extLst>
              <a:ext uri="{FF2B5EF4-FFF2-40B4-BE49-F238E27FC236}">
                <a16:creationId xmlns:a16="http://schemas.microsoft.com/office/drawing/2014/main" id="{3ECCE78F-A3F7-4A26-6A5D-8F5B95A2D8B6}"/>
              </a:ext>
            </a:extLst>
          </p:cNvPr>
          <p:cNvSpPr txBox="1"/>
          <p:nvPr/>
        </p:nvSpPr>
        <p:spPr>
          <a:xfrm>
            <a:off x="549747" y="2205878"/>
            <a:ext cx="2296463"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FFC000"/>
                </a:solidFill>
                <a:latin typeface="Calibri" panose="020F0502020204030204" pitchFamily="34" charset="0"/>
                <a:cs typeface="Calibri" panose="020F0502020204030204" pitchFamily="34" charset="0"/>
              </a:rPr>
              <a:t>Plasma </a:t>
            </a:r>
            <a:r>
              <a:rPr lang="it-IT" b="1" dirty="0" err="1">
                <a:solidFill>
                  <a:srgbClr val="FFC000"/>
                </a:solidFill>
                <a:latin typeface="Calibri" panose="020F0502020204030204" pitchFamily="34" charset="0"/>
                <a:cs typeface="Calibri" panose="020F0502020204030204" pitchFamily="34" charset="0"/>
              </a:rPr>
              <a:t>Diagnostics</a:t>
            </a:r>
            <a:endParaRPr lang="it-IT"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3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39">
            <a:extLst>
              <a:ext uri="{FF2B5EF4-FFF2-40B4-BE49-F238E27FC236}">
                <a16:creationId xmlns:a16="http://schemas.microsoft.com/office/drawing/2014/main" id="{4794F2F8-44E3-49C2-A3D4-5C40F25348A0}"/>
              </a:ext>
            </a:extLst>
          </p:cNvPr>
          <p:cNvSpPr/>
          <p:nvPr/>
        </p:nvSpPr>
        <p:spPr>
          <a:xfrm>
            <a:off x="539737" y="5599363"/>
            <a:ext cx="10801200" cy="807913"/>
          </a:xfrm>
          <a:prstGeom prst="rect">
            <a:avLst/>
          </a:prstGeom>
          <a:solidFill>
            <a:srgbClr val="004376"/>
          </a:solidFill>
        </p:spPr>
        <p:txBody>
          <a:bodyPr wrap="square" lIns="68580" tIns="34290" rIns="68580" bIns="34290" anchor="t">
            <a:spAutoFit/>
          </a:bodyPr>
          <a:lstStyle/>
          <a:p>
            <a:pPr algn="just"/>
            <a:endParaRPr lang="it-IT" sz="1500" b="1" dirty="0">
              <a:solidFill>
                <a:schemeClr val="accent6">
                  <a:lumMod val="75000"/>
                </a:schemeClr>
              </a:solidFill>
              <a:latin typeface="Calibri" panose="020F0502020204030204" pitchFamily="34" charset="0"/>
              <a:ea typeface="MS Mincho" panose="02020609040205080304" pitchFamily="49" charset="-128"/>
              <a:cs typeface="Calibri" panose="020F0502020204030204" pitchFamily="34" charset="0"/>
              <a:sym typeface="Wingdings" pitchFamily="2" charset="2"/>
            </a:endParaRPr>
          </a:p>
          <a:p>
            <a:pPr marL="285750" indent="-285750" algn="just">
              <a:buFont typeface="Arial" panose="020B0604020202020204" pitchFamily="34" charset="0"/>
              <a:buChar char="•"/>
            </a:pPr>
            <a:r>
              <a:rPr lang="en-GB" b="1" dirty="0">
                <a:solidFill>
                  <a:schemeClr val="bg1"/>
                </a:solidFill>
                <a:latin typeface="Calibri" panose="020F0502020204030204" pitchFamily="34" charset="0"/>
                <a:cs typeface="Calibri" panose="020F0502020204030204" pitchFamily="34" charset="0"/>
              </a:rPr>
              <a:t>What happens when atoms are</a:t>
            </a:r>
            <a:r>
              <a:rPr lang="en-GB" dirty="0">
                <a:solidFill>
                  <a:schemeClr val="bg1"/>
                </a:solidFill>
                <a:latin typeface="Calibri" panose="020F0502020204030204" pitchFamily="34" charset="0"/>
                <a:cs typeface="Calibri" panose="020F0502020204030204" pitchFamily="34" charset="0"/>
              </a:rPr>
              <a:t> </a:t>
            </a:r>
            <a:r>
              <a:rPr lang="en-GB" b="1" dirty="0">
                <a:solidFill>
                  <a:schemeClr val="bg1"/>
                </a:solidFill>
                <a:latin typeface="Calibri" panose="020F0502020204030204" pitchFamily="34" charset="0"/>
                <a:cs typeface="Calibri" panose="020F0502020204030204" pitchFamily="34" charset="0"/>
              </a:rPr>
              <a:t>highly ionized</a:t>
            </a:r>
            <a:r>
              <a:rPr lang="en-GB" dirty="0">
                <a:solidFill>
                  <a:schemeClr val="bg1"/>
                </a:solidFill>
                <a:latin typeface="Calibri" panose="020F0502020204030204" pitchFamily="34" charset="0"/>
                <a:cs typeface="Calibri" panose="020F0502020204030204" pitchFamily="34" charset="0"/>
              </a:rPr>
              <a:t>? </a:t>
            </a:r>
            <a:r>
              <a:rPr lang="it-IT" dirty="0">
                <a:solidFill>
                  <a:schemeClr val="bg1"/>
                </a:solidFill>
                <a:latin typeface="Calibri" panose="020F0502020204030204" pitchFamily="34" charset="0"/>
                <a:ea typeface="MS Mincho" panose="02020609040205080304" pitchFamily="49" charset="-128"/>
                <a:cs typeface="Calibri" panose="020F0502020204030204" pitchFamily="34" charset="0"/>
              </a:rPr>
              <a:t>    </a:t>
            </a:r>
            <a:r>
              <a:rPr lang="it-IT" dirty="0">
                <a:solidFill>
                  <a:schemeClr val="bg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….the </a:t>
            </a:r>
            <a:r>
              <a:rPr lang="it-IT" b="1" dirty="0" err="1">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answer</a:t>
            </a:r>
            <a:r>
              <a:rPr lang="it-IT" b="1" dirty="0">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err="1">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came</a:t>
            </a:r>
            <a:r>
              <a:rPr lang="it-IT" b="1" dirty="0">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from Storage Rings </a:t>
            </a:r>
            <a:r>
              <a:rPr lang="it-IT" b="1" dirty="0" err="1">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experiments</a:t>
            </a:r>
            <a:r>
              <a:rPr lang="it-IT" b="1" dirty="0">
                <a:solidFill>
                  <a:srgbClr val="FFC00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endParaRPr lang="en-GB" b="1" dirty="0">
              <a:solidFill>
                <a:srgbClr val="FFC000"/>
              </a:solidFill>
              <a:latin typeface="Calibri" panose="020F0502020204030204" pitchFamily="34" charset="0"/>
              <a:cs typeface="Calibri" panose="020F0502020204030204" pitchFamily="34" charset="0"/>
            </a:endParaRPr>
          </a:p>
          <a:p>
            <a:pPr algn="just"/>
            <a:endParaRPr lang="en-GB" sz="1500" dirty="0">
              <a:latin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AF293790-C5A7-48FE-84D0-6CFD33C5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0648"/>
            <a:ext cx="12192000" cy="714375"/>
          </a:xfrm>
          <a:prstGeom prst="rect">
            <a:avLst/>
          </a:prstGeom>
        </p:spPr>
      </p:pic>
      <p:sp>
        <p:nvSpPr>
          <p:cNvPr id="53" name="CasellaDiTesto 52">
            <a:extLst>
              <a:ext uri="{FF2B5EF4-FFF2-40B4-BE49-F238E27FC236}">
                <a16:creationId xmlns:a16="http://schemas.microsoft.com/office/drawing/2014/main" id="{BB1628D7-8190-422D-A639-AB0D26AA271B}"/>
              </a:ext>
            </a:extLst>
          </p:cNvPr>
          <p:cNvSpPr txBox="1"/>
          <p:nvPr/>
        </p:nvSpPr>
        <p:spPr>
          <a:xfrm>
            <a:off x="407368" y="98048"/>
            <a:ext cx="11233248" cy="738664"/>
          </a:xfrm>
          <a:prstGeom prst="rect">
            <a:avLst/>
          </a:prstGeom>
          <a:noFill/>
        </p:spPr>
        <p:txBody>
          <a:bodyPr wrap="square">
            <a:spAutoFit/>
          </a:bodyPr>
          <a:lstStyle/>
          <a:p>
            <a:r>
              <a:rPr lang="it-IT" sz="2400" dirty="0">
                <a:solidFill>
                  <a:schemeClr val="bg1"/>
                </a:solidFill>
                <a:latin typeface="Symbol" panose="05050102010706020507" pitchFamily="18" charset="2"/>
                <a:cs typeface="Calibri" panose="020F0502020204030204" pitchFamily="34" charset="0"/>
              </a:rPr>
              <a:t>b</a:t>
            </a:r>
            <a:r>
              <a:rPr lang="it-IT" sz="2400" dirty="0">
                <a:solidFill>
                  <a:schemeClr val="bg1"/>
                </a:solidFill>
                <a:latin typeface="Calibri" panose="020F0502020204030204" pitchFamily="34" charset="0"/>
                <a:cs typeface="Calibri" panose="020F0502020204030204" pitchFamily="34" charset="0"/>
              </a:rPr>
              <a:t>-</a:t>
            </a:r>
            <a:r>
              <a:rPr lang="it-IT" sz="2400" dirty="0" err="1">
                <a:solidFill>
                  <a:schemeClr val="bg1"/>
                </a:solidFill>
                <a:latin typeface="Calibri" panose="020F0502020204030204" pitchFamily="34" charset="0"/>
                <a:cs typeface="Calibri" panose="020F0502020204030204" pitchFamily="34" charset="0"/>
              </a:rPr>
              <a:t>decay</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investigation</a:t>
            </a:r>
            <a:r>
              <a:rPr lang="it-IT" sz="2400" dirty="0">
                <a:solidFill>
                  <a:schemeClr val="bg1"/>
                </a:solidFill>
                <a:latin typeface="Calibri" panose="020F0502020204030204" pitchFamily="34" charset="0"/>
                <a:cs typeface="Calibri" panose="020F0502020204030204" pitchFamily="34" charset="0"/>
              </a:rPr>
              <a:t> in </a:t>
            </a:r>
            <a:r>
              <a:rPr lang="it-IT" sz="2400" dirty="0" err="1">
                <a:solidFill>
                  <a:schemeClr val="bg1"/>
                </a:solidFill>
                <a:latin typeface="Calibri" panose="020F0502020204030204" pitchFamily="34" charset="0"/>
                <a:cs typeface="Calibri" panose="020F0502020204030204" pitchFamily="34" charset="0"/>
              </a:rPr>
              <a:t>matter</a:t>
            </a:r>
            <a:r>
              <a:rPr lang="it-IT" sz="2400" dirty="0">
                <a:solidFill>
                  <a:schemeClr val="bg1"/>
                </a:solidFill>
                <a:latin typeface="Calibri" panose="020F0502020204030204" pitchFamily="34" charset="0"/>
                <a:cs typeface="Calibri" panose="020F0502020204030204" pitchFamily="34" charset="0"/>
              </a:rPr>
              <a:t>: from </a:t>
            </a:r>
            <a:r>
              <a:rPr lang="it-IT" sz="2400" dirty="0" err="1">
                <a:solidFill>
                  <a:schemeClr val="bg1"/>
                </a:solidFill>
                <a:latin typeface="Calibri" panose="020F0502020204030204" pitchFamily="34" charset="0"/>
                <a:cs typeface="Calibri" panose="020F0502020204030204" pitchFamily="34" charset="0"/>
              </a:rPr>
              <a:t>early</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experiments</a:t>
            </a:r>
            <a:r>
              <a:rPr lang="it-IT" sz="2400" dirty="0">
                <a:solidFill>
                  <a:schemeClr val="bg1"/>
                </a:solidFill>
                <a:latin typeface="Calibri" panose="020F0502020204030204" pitchFamily="34" charset="0"/>
                <a:cs typeface="Calibri" panose="020F0502020204030204" pitchFamily="34" charset="0"/>
              </a:rPr>
              <a:t> to storage rings</a:t>
            </a:r>
          </a:p>
          <a:p>
            <a:endParaRPr lang="it-IT" dirty="0">
              <a:solidFill>
                <a:schemeClr val="bg1"/>
              </a:solidFill>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43115C4C-8BD4-2344-871A-306B75B8616A}"/>
              </a:ext>
            </a:extLst>
          </p:cNvPr>
          <p:cNvSpPr txBox="1"/>
          <p:nvPr/>
        </p:nvSpPr>
        <p:spPr>
          <a:xfrm>
            <a:off x="407368" y="1060705"/>
            <a:ext cx="7466146" cy="369332"/>
          </a:xfrm>
          <a:prstGeom prst="rect">
            <a:avLst/>
          </a:prstGeom>
          <a:noFill/>
        </p:spPr>
        <p:txBody>
          <a:bodyPr wrap="none" rtlCol="0">
            <a:spAutoFit/>
          </a:bodyPr>
          <a:lstStyle/>
          <a:p>
            <a:pPr marL="285750" indent="-285750">
              <a:buFont typeface="Arial" panose="020B0604020202020204" pitchFamily="34" charset="0"/>
              <a:buChar char="•"/>
            </a:pPr>
            <a:r>
              <a:rPr lang="it-IT" b="1" dirty="0">
                <a:solidFill>
                  <a:srgbClr val="0070C0"/>
                </a:solidFill>
                <a:latin typeface="Calibri" panose="020F0502020204030204" pitchFamily="34" charset="0"/>
                <a:cs typeface="Calibri" panose="020F0502020204030204" pitchFamily="34" charset="0"/>
              </a:rPr>
              <a:t>Long standing </a:t>
            </a:r>
            <a:r>
              <a:rPr lang="it-IT" b="1" dirty="0" err="1">
                <a:solidFill>
                  <a:srgbClr val="0070C0"/>
                </a:solidFill>
                <a:latin typeface="Calibri" panose="020F0502020204030204" pitchFamily="34" charset="0"/>
                <a:cs typeface="Calibri" panose="020F0502020204030204" pitchFamily="34" charset="0"/>
              </a:rPr>
              <a:t>question</a:t>
            </a:r>
            <a:r>
              <a:rPr lang="it-IT" b="1" dirty="0">
                <a:solidFill>
                  <a:srgbClr val="0070C0"/>
                </a:solidFill>
                <a:latin typeface="Calibri" panose="020F0502020204030204" pitchFamily="34" charset="0"/>
                <a:cs typeface="Calibri" panose="020F0502020204030204" pitchFamily="34" charset="0"/>
              </a:rPr>
              <a:t>: How </a:t>
            </a:r>
            <a:r>
              <a:rPr lang="it-IT" b="1" dirty="0" err="1">
                <a:solidFill>
                  <a:srgbClr val="0070C0"/>
                </a:solidFill>
                <a:latin typeface="Calibri" panose="020F0502020204030204" pitchFamily="34" charset="0"/>
                <a:cs typeface="Calibri" panose="020F0502020204030204" pitchFamily="34" charset="0"/>
              </a:rPr>
              <a:t>constant</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really</a:t>
            </a:r>
            <a:r>
              <a:rPr lang="it-IT" b="1" dirty="0">
                <a:solidFill>
                  <a:srgbClr val="0070C0"/>
                </a:solidFill>
                <a:latin typeface="Calibri" panose="020F0502020204030204" pitchFamily="34" charset="0"/>
                <a:cs typeface="Calibri" panose="020F0502020204030204" pitchFamily="34" charset="0"/>
              </a:rPr>
              <a:t> are </a:t>
            </a:r>
            <a:r>
              <a:rPr lang="it-IT" b="1" dirty="0" err="1">
                <a:solidFill>
                  <a:srgbClr val="0070C0"/>
                </a:solidFill>
                <a:latin typeface="Calibri" panose="020F0502020204030204" pitchFamily="34" charset="0"/>
                <a:cs typeface="Calibri" panose="020F0502020204030204" pitchFamily="34" charset="0"/>
              </a:rPr>
              <a:t>nuclear</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constant</a:t>
            </a:r>
            <a:r>
              <a:rPr lang="it-IT" b="1" dirty="0">
                <a:solidFill>
                  <a:srgbClr val="0070C0"/>
                </a:solidFill>
                <a:latin typeface="Calibri" panose="020F0502020204030204" pitchFamily="34" charset="0"/>
                <a:cs typeface="Calibri" panose="020F0502020204030204" pitchFamily="34" charset="0"/>
              </a:rPr>
              <a:t> ?</a:t>
            </a:r>
          </a:p>
        </p:txBody>
      </p:sp>
      <p:sp>
        <p:nvSpPr>
          <p:cNvPr id="3" name="CasellaDiTesto 2">
            <a:extLst>
              <a:ext uri="{FF2B5EF4-FFF2-40B4-BE49-F238E27FC236}">
                <a16:creationId xmlns:a16="http://schemas.microsoft.com/office/drawing/2014/main" id="{146E5A9F-93BF-CA4D-8056-A8DD6263BE96}"/>
              </a:ext>
            </a:extLst>
          </p:cNvPr>
          <p:cNvSpPr txBox="1"/>
          <p:nvPr/>
        </p:nvSpPr>
        <p:spPr>
          <a:xfrm>
            <a:off x="2848340" y="1464127"/>
            <a:ext cx="8551972" cy="646331"/>
          </a:xfrm>
          <a:prstGeom prst="rect">
            <a:avLst/>
          </a:prstGeom>
          <a:noFill/>
        </p:spPr>
        <p:txBody>
          <a:bodyPr wrap="square" rtlCol="0">
            <a:spAutoFit/>
          </a:bodyPr>
          <a:lstStyle/>
          <a:p>
            <a:pPr marL="285750" indent="-285750">
              <a:buFont typeface="Arial" panose="020B0604020202020204" pitchFamily="34" charset="0"/>
              <a:buChar char="•"/>
            </a:pPr>
            <a:r>
              <a:rPr lang="it-IT" dirty="0" err="1">
                <a:latin typeface="Calibri" panose="020F0502020204030204" pitchFamily="34" charset="0"/>
                <a:cs typeface="Calibri" panose="020F0502020204030204" pitchFamily="34" charset="0"/>
              </a:rPr>
              <a:t>One</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paradigms</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nuclear</a:t>
            </a:r>
            <a:r>
              <a:rPr lang="it-IT" dirty="0">
                <a:latin typeface="Calibri" panose="020F0502020204030204" pitchFamily="34" charset="0"/>
                <a:cs typeface="Calibri" panose="020F0502020204030204" pitchFamily="34" charset="0"/>
              </a:rPr>
              <a:t> science </a:t>
            </a:r>
            <a:r>
              <a:rPr lang="it-IT" dirty="0" err="1">
                <a:latin typeface="Calibri" panose="020F0502020204030204" pitchFamily="34" charset="0"/>
                <a:cs typeface="Calibri" panose="020F0502020204030204" pitchFamily="34" charset="0"/>
              </a:rPr>
              <a:t>since</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very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early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days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has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been</a:t>
            </a:r>
            <a:r>
              <a:rPr lang="it-IT" dirty="0">
                <a:latin typeface="Calibri" panose="020F0502020204030204" pitchFamily="34" charset="0"/>
                <a:cs typeface="Calibri" panose="020F0502020204030204" pitchFamily="34" charset="0"/>
              </a:rPr>
              <a:t> the general </a:t>
            </a:r>
            <a:r>
              <a:rPr lang="it-IT" dirty="0" err="1">
                <a:latin typeface="Calibri" panose="020F0502020204030204" pitchFamily="34" charset="0"/>
                <a:cs typeface="Calibri" panose="020F0502020204030204" pitchFamily="34" charset="0"/>
              </a:rPr>
              <a:t>understanding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decay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constant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independent</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extranuclear</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considerations</a:t>
            </a:r>
            <a:r>
              <a:rPr lang="it-IT" dirty="0">
                <a:latin typeface="Calibri" panose="020F0502020204030204" pitchFamily="34" charset="0"/>
                <a:cs typeface="Calibri" panose="020F0502020204030204" pitchFamily="34" charset="0"/>
              </a:rPr>
              <a:t> </a:t>
            </a:r>
          </a:p>
        </p:txBody>
      </p:sp>
      <p:grpSp>
        <p:nvGrpSpPr>
          <p:cNvPr id="6" name="Gruppo 5">
            <a:extLst>
              <a:ext uri="{FF2B5EF4-FFF2-40B4-BE49-F238E27FC236}">
                <a16:creationId xmlns:a16="http://schemas.microsoft.com/office/drawing/2014/main" id="{456339AB-142A-C832-956B-057005BF4E59}"/>
              </a:ext>
            </a:extLst>
          </p:cNvPr>
          <p:cNvGrpSpPr/>
          <p:nvPr/>
        </p:nvGrpSpPr>
        <p:grpSpPr>
          <a:xfrm>
            <a:off x="466743" y="2338384"/>
            <a:ext cx="10801200" cy="3202365"/>
            <a:chOff x="466743" y="2338384"/>
            <a:chExt cx="10801200" cy="3202365"/>
          </a:xfrm>
        </p:grpSpPr>
        <p:sp>
          <p:nvSpPr>
            <p:cNvPr id="13" name="CasellaDiTesto 12">
              <a:extLst>
                <a:ext uri="{FF2B5EF4-FFF2-40B4-BE49-F238E27FC236}">
                  <a16:creationId xmlns:a16="http://schemas.microsoft.com/office/drawing/2014/main" id="{A5E09701-8A42-48FD-99DE-CD1600819E5D}"/>
                </a:ext>
              </a:extLst>
            </p:cNvPr>
            <p:cNvSpPr txBox="1"/>
            <p:nvPr/>
          </p:nvSpPr>
          <p:spPr>
            <a:xfrm>
              <a:off x="5298259" y="3021913"/>
              <a:ext cx="5904656" cy="276999"/>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G. T. Emery, Perturbation of Nuclear Decay Rates, Annual Review of Nuclear Science 22, 1972</a:t>
              </a:r>
              <a:endParaRPr lang="it-IT" sz="1200" i="1" dirty="0"/>
            </a:p>
          </p:txBody>
        </p:sp>
        <p:sp>
          <p:nvSpPr>
            <p:cNvPr id="14" name="CasellaDiTesto 13">
              <a:extLst>
                <a:ext uri="{FF2B5EF4-FFF2-40B4-BE49-F238E27FC236}">
                  <a16:creationId xmlns:a16="http://schemas.microsoft.com/office/drawing/2014/main" id="{3FC72B8D-8B71-4FA2-B0D2-F81B8F43600E}"/>
                </a:ext>
              </a:extLst>
            </p:cNvPr>
            <p:cNvSpPr txBox="1"/>
            <p:nvPr/>
          </p:nvSpPr>
          <p:spPr>
            <a:xfrm>
              <a:off x="5298259" y="3286500"/>
              <a:ext cx="5904656" cy="276999"/>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H. </a:t>
              </a:r>
              <a:r>
                <a:rPr lang="en-GB" sz="1200" i="1" dirty="0" err="1">
                  <a:latin typeface="Calibri" panose="020F0502020204030204" pitchFamily="34" charset="0"/>
                  <a:cs typeface="Calibri" panose="020F0502020204030204" pitchFamily="34" charset="0"/>
                </a:rPr>
                <a:t>Mazaki</a:t>
              </a:r>
              <a:r>
                <a:rPr lang="en-GB" sz="1200" i="1" dirty="0">
                  <a:latin typeface="Calibri" panose="020F0502020204030204" pitchFamily="34" charset="0"/>
                  <a:cs typeface="Calibri" panose="020F0502020204030204" pitchFamily="34" charset="0"/>
                </a:rPr>
                <a:t> et al., Effect of Pressure on the Decay Constant of </a:t>
              </a:r>
              <a:r>
                <a:rPr lang="en-GB" sz="1200" i="1" baseline="30000" dirty="0">
                  <a:latin typeface="Calibri" panose="020F0502020204030204" pitchFamily="34" charset="0"/>
                  <a:cs typeface="Calibri" panose="020F0502020204030204" pitchFamily="34" charset="0"/>
                </a:rPr>
                <a:t>99m</a:t>
              </a:r>
              <a:r>
                <a:rPr lang="en-GB" sz="1200" i="1" dirty="0">
                  <a:latin typeface="Calibri" panose="020F0502020204030204" pitchFamily="34" charset="0"/>
                  <a:cs typeface="Calibri" panose="020F0502020204030204" pitchFamily="34" charset="0"/>
                </a:rPr>
                <a:t>Tc, </a:t>
              </a:r>
              <a:r>
                <a:rPr lang="en-GB" sz="1200" i="1" dirty="0" err="1">
                  <a:latin typeface="Calibri" panose="020F0502020204030204" pitchFamily="34" charset="0"/>
                  <a:cs typeface="Calibri" panose="020F0502020204030204" pitchFamily="34" charset="0"/>
                </a:rPr>
                <a:t>Phyc</a:t>
              </a:r>
              <a:r>
                <a:rPr lang="en-GB" sz="1200" i="1" dirty="0">
                  <a:latin typeface="Calibri" panose="020F0502020204030204" pitchFamily="34" charset="0"/>
                  <a:cs typeface="Calibri" panose="020F0502020204030204" pitchFamily="34" charset="0"/>
                </a:rPr>
                <a:t>. Rev. C 5, 1972</a:t>
              </a:r>
              <a:endParaRPr lang="it-IT" sz="1200" i="1" dirty="0"/>
            </a:p>
          </p:txBody>
        </p:sp>
        <p:grpSp>
          <p:nvGrpSpPr>
            <p:cNvPr id="5" name="Gruppo 4">
              <a:extLst>
                <a:ext uri="{FF2B5EF4-FFF2-40B4-BE49-F238E27FC236}">
                  <a16:creationId xmlns:a16="http://schemas.microsoft.com/office/drawing/2014/main" id="{C1CDB594-DCFD-AD86-3646-99F59E05D51B}"/>
                </a:ext>
              </a:extLst>
            </p:cNvPr>
            <p:cNvGrpSpPr/>
            <p:nvPr/>
          </p:nvGrpSpPr>
          <p:grpSpPr>
            <a:xfrm>
              <a:off x="466743" y="2338384"/>
              <a:ext cx="10801200" cy="3202365"/>
              <a:chOff x="466743" y="2338384"/>
              <a:chExt cx="10801200" cy="3202365"/>
            </a:xfrm>
          </p:grpSpPr>
          <p:sp>
            <p:nvSpPr>
              <p:cNvPr id="4" name="Rettangolo 3">
                <a:extLst>
                  <a:ext uri="{FF2B5EF4-FFF2-40B4-BE49-F238E27FC236}">
                    <a16:creationId xmlns:a16="http://schemas.microsoft.com/office/drawing/2014/main" id="{80C3D846-C86E-C243-B7F1-D73B47392470}"/>
                  </a:ext>
                </a:extLst>
              </p:cNvPr>
              <p:cNvSpPr/>
              <p:nvPr/>
            </p:nvSpPr>
            <p:spPr>
              <a:xfrm>
                <a:off x="466743" y="2338384"/>
                <a:ext cx="10801200" cy="2977738"/>
              </a:xfrm>
              <a:prstGeom prst="rect">
                <a:avLst/>
              </a:prstGeom>
            </p:spPr>
            <p:txBody>
              <a:bodyPr wrap="square" lIns="68580" tIns="34290" rIns="68580" bIns="34290" anchor="t">
                <a:spAutoFit/>
              </a:bodyPr>
              <a:lstStyle/>
              <a:p>
                <a:pPr marL="214313" indent="-214313" algn="just">
                  <a:buFont typeface="Arial" panose="020B0604020202020204" pitchFamily="34" charset="0"/>
                  <a:buChar char="•"/>
                </a:pPr>
                <a:r>
                  <a:rPr lang="en-GB" dirty="0">
                    <a:solidFill>
                      <a:srgbClr val="0070C0"/>
                    </a:solidFill>
                    <a:latin typeface="Calibri" panose="020F0502020204030204" pitchFamily="34" charset="0"/>
                    <a:ea typeface="MS Mincho" panose="02020609040205080304" pitchFamily="49" charset="-128"/>
                    <a:cs typeface="Calibri" panose="020F0502020204030204" pitchFamily="34" charset="0"/>
                  </a:rPr>
                  <a:t>What happens to </a:t>
                </a:r>
                <a:r>
                  <a:rPr lang="el-GR" b="1" dirty="0">
                    <a:solidFill>
                      <a:srgbClr val="0070C0"/>
                    </a:solidFill>
                    <a:latin typeface="Calibri" panose="020F0502020204030204" pitchFamily="34" charset="0"/>
                    <a:ea typeface="MS Mincho" panose="02020609040205080304" pitchFamily="49" charset="-128"/>
                    <a:cs typeface="Calibri" panose="020F0502020204030204" pitchFamily="34" charset="0"/>
                  </a:rPr>
                  <a:t>β</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a:t>
                </a:r>
                <a:r>
                  <a:rPr lang="it-IT" b="1" dirty="0" err="1">
                    <a:solidFill>
                      <a:srgbClr val="0070C0"/>
                    </a:solidFill>
                    <a:latin typeface="Calibri" panose="020F0502020204030204" pitchFamily="34" charset="0"/>
                    <a:ea typeface="MS Mincho" panose="02020609040205080304" pitchFamily="49" charset="-128"/>
                    <a:cs typeface="Calibri" panose="020F0502020204030204" pitchFamily="34" charset="0"/>
                  </a:rPr>
                  <a:t>radioisotopes</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 under </a:t>
                </a:r>
                <a:r>
                  <a:rPr lang="it-IT" b="1" dirty="0" err="1">
                    <a:solidFill>
                      <a:srgbClr val="0070C0"/>
                    </a:solidFill>
                    <a:latin typeface="Calibri" panose="020F0502020204030204" pitchFamily="34" charset="0"/>
                    <a:ea typeface="MS Mincho" panose="02020609040205080304" pitchFamily="49" charset="-128"/>
                    <a:cs typeface="Calibri" panose="020F0502020204030204" pitchFamily="34" charset="0"/>
                  </a:rPr>
                  <a:t>extreme</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 </a:t>
                </a:r>
                <a:r>
                  <a:rPr lang="it-IT" b="1" dirty="0" err="1">
                    <a:solidFill>
                      <a:srgbClr val="0070C0"/>
                    </a:solidFill>
                    <a:latin typeface="Calibri" panose="020F0502020204030204" pitchFamily="34" charset="0"/>
                    <a:ea typeface="MS Mincho" panose="02020609040205080304" pitchFamily="49" charset="-128"/>
                    <a:cs typeface="Calibri" panose="020F0502020204030204" pitchFamily="34" charset="0"/>
                  </a:rPr>
                  <a:t>conditions</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 of Temperature (2500 K),  Pressure (2000 atm) or </a:t>
                </a:r>
                <a:r>
                  <a:rPr lang="it-IT" b="1" dirty="0" err="1">
                    <a:solidFill>
                      <a:srgbClr val="0070C0"/>
                    </a:solidFill>
                    <a:latin typeface="Calibri" panose="020F0502020204030204" pitchFamily="34" charset="0"/>
                    <a:ea typeface="MS Mincho" panose="02020609040205080304" pitchFamily="49" charset="-128"/>
                    <a:cs typeface="Calibri" panose="020F0502020204030204" pitchFamily="34" charset="0"/>
                  </a:rPr>
                  <a:t>Magnetic</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 </a:t>
                </a:r>
                <a:r>
                  <a:rPr lang="it-IT" b="1" dirty="0" err="1">
                    <a:solidFill>
                      <a:srgbClr val="0070C0"/>
                    </a:solidFill>
                    <a:latin typeface="Calibri" panose="020F0502020204030204" pitchFamily="34" charset="0"/>
                    <a:ea typeface="MS Mincho" panose="02020609040205080304" pitchFamily="49" charset="-128"/>
                    <a:cs typeface="Calibri" panose="020F0502020204030204" pitchFamily="34" charset="0"/>
                  </a:rPr>
                  <a:t>fields</a:t>
                </a:r>
                <a:r>
                  <a:rPr lang="it-IT" b="1" dirty="0">
                    <a:solidFill>
                      <a:srgbClr val="0070C0"/>
                    </a:solidFill>
                    <a:latin typeface="Calibri" panose="020F0502020204030204" pitchFamily="34" charset="0"/>
                    <a:ea typeface="MS Mincho" panose="02020609040205080304" pitchFamily="49" charset="-128"/>
                    <a:cs typeface="Calibri" panose="020F0502020204030204" pitchFamily="34" charset="0"/>
                  </a:rPr>
                  <a:t> (80000 G) </a:t>
                </a:r>
                <a:r>
                  <a:rPr lang="it-IT" dirty="0">
                    <a:solidFill>
                      <a:srgbClr val="0070C0"/>
                    </a:solidFill>
                    <a:latin typeface="Calibri" panose="020F0502020204030204" pitchFamily="34" charset="0"/>
                    <a:ea typeface="MS Mincho" panose="02020609040205080304" pitchFamily="49" charset="-128"/>
                    <a:cs typeface="Calibri" panose="020F0502020204030204" pitchFamily="34" charset="0"/>
                  </a:rPr>
                  <a:t>?    </a:t>
                </a:r>
                <a:r>
                  <a:rPr lang="it-IT" dirty="0">
                    <a:solidFill>
                      <a:srgbClr val="0070C0"/>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almost</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nothing</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&lt; 0.05 %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decay</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constant</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variation</a:t>
                </a:r>
                <a:endPar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endParaRPr>
              </a:p>
              <a:p>
                <a:pPr algn="just"/>
                <a:endParaRPr lang="it-IT" sz="1500" b="1" dirty="0">
                  <a:solidFill>
                    <a:schemeClr val="accent6">
                      <a:lumMod val="75000"/>
                    </a:schemeClr>
                  </a:solidFill>
                  <a:latin typeface="Calibri" panose="020F0502020204030204" pitchFamily="34" charset="0"/>
                  <a:ea typeface="MS Mincho" panose="02020609040205080304" pitchFamily="49" charset="-128"/>
                  <a:cs typeface="Calibri" panose="020F0502020204030204" pitchFamily="34" charset="0"/>
                  <a:sym typeface="Wingdings" pitchFamily="2" charset="2"/>
                </a:endParaRPr>
              </a:p>
              <a:p>
                <a:pPr algn="just"/>
                <a:endParaRPr lang="en-GB" sz="1500" dirty="0">
                  <a:latin typeface="Calibri" panose="020F0502020204030204" pitchFamily="34" charset="0"/>
                  <a:cs typeface="Calibri" panose="020F0502020204030204" pitchFamily="34" charset="0"/>
                </a:endParaRPr>
              </a:p>
              <a:p>
                <a:pPr algn="just"/>
                <a:endParaRPr lang="en-GB" sz="15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dirty="0">
                    <a:solidFill>
                      <a:srgbClr val="0070C0"/>
                    </a:solidFill>
                    <a:latin typeface="Calibri" panose="020F0502020204030204" pitchFamily="34" charset="0"/>
                    <a:cs typeface="Calibri" panose="020F0502020204030204" pitchFamily="34" charset="0"/>
                  </a:rPr>
                  <a:t>In 1947 </a:t>
                </a:r>
                <a:r>
                  <a:rPr lang="en-GB" dirty="0" err="1">
                    <a:solidFill>
                      <a:srgbClr val="0070C0"/>
                    </a:solidFill>
                    <a:latin typeface="Calibri" panose="020F0502020204030204" pitchFamily="34" charset="0"/>
                    <a:cs typeface="Calibri" panose="020F0502020204030204" pitchFamily="34" charset="0"/>
                  </a:rPr>
                  <a:t>Segrè</a:t>
                </a:r>
                <a:r>
                  <a:rPr lang="en-GB" dirty="0">
                    <a:solidFill>
                      <a:srgbClr val="0070C0"/>
                    </a:solidFill>
                    <a:latin typeface="Calibri" panose="020F0502020204030204" pitchFamily="34" charset="0"/>
                    <a:cs typeface="Calibri" panose="020F0502020204030204" pitchFamily="34" charset="0"/>
                  </a:rPr>
                  <a:t> and </a:t>
                </a:r>
                <a:r>
                  <a:rPr lang="en-GB" dirty="0" err="1">
                    <a:solidFill>
                      <a:srgbClr val="0070C0"/>
                    </a:solidFill>
                    <a:latin typeface="Calibri" panose="020F0502020204030204" pitchFamily="34" charset="0"/>
                    <a:cs typeface="Calibri" panose="020F0502020204030204" pitchFamily="34" charset="0"/>
                  </a:rPr>
                  <a:t>Daudel</a:t>
                </a:r>
                <a:r>
                  <a:rPr lang="en-GB" dirty="0">
                    <a:solidFill>
                      <a:srgbClr val="0070C0"/>
                    </a:solidFill>
                    <a:latin typeface="Calibri" panose="020F0502020204030204" pitchFamily="34" charset="0"/>
                    <a:cs typeface="Calibri" panose="020F0502020204030204" pitchFamily="34" charset="0"/>
                  </a:rPr>
                  <a:t> pointed out that the possibility to alter the decay rate of </a:t>
                </a:r>
                <a:r>
                  <a:rPr lang="en-GB" baseline="30000" dirty="0">
                    <a:solidFill>
                      <a:srgbClr val="0070C0"/>
                    </a:solidFill>
                    <a:latin typeface="Calibri" panose="020F0502020204030204" pitchFamily="34" charset="0"/>
                    <a:cs typeface="Calibri" panose="020F0502020204030204" pitchFamily="34" charset="0"/>
                  </a:rPr>
                  <a:t>7</a:t>
                </a:r>
                <a:r>
                  <a:rPr lang="en-GB" dirty="0">
                    <a:solidFill>
                      <a:srgbClr val="0070C0"/>
                    </a:solidFill>
                    <a:latin typeface="Calibri" panose="020F0502020204030204" pitchFamily="34" charset="0"/>
                    <a:cs typeface="Calibri" panose="020F0502020204030204" pitchFamily="34" charset="0"/>
                  </a:rPr>
                  <a:t>Be by changing the electron density, at least for low Z nuclei, an effect due to different chemical environment</a:t>
                </a:r>
              </a:p>
              <a:p>
                <a:pPr algn="just"/>
                <a:endParaRPr lang="en-GB" dirty="0">
                  <a:solidFill>
                    <a:srgbClr val="0070C0"/>
                  </a:solidFill>
                  <a:latin typeface="Calibri" panose="020F0502020204030204" pitchFamily="34" charset="0"/>
                  <a:cs typeface="Calibri" panose="020F0502020204030204" pitchFamily="34" charset="0"/>
                </a:endParaRPr>
              </a:p>
              <a:p>
                <a:pPr algn="just"/>
                <a:endParaRPr lang="en-GB" dirty="0">
                  <a:solidFill>
                    <a:srgbClr val="0070C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dirty="0">
                    <a:solidFill>
                      <a:srgbClr val="0070C0"/>
                    </a:solidFill>
                    <a:latin typeface="Calibri" panose="020F0502020204030204" pitchFamily="34" charset="0"/>
                    <a:cs typeface="Calibri" panose="020F0502020204030204" pitchFamily="34" charset="0"/>
                  </a:rPr>
                  <a:t>How does the </a:t>
                </a:r>
                <a:r>
                  <a:rPr lang="en-GB" b="1" dirty="0">
                    <a:solidFill>
                      <a:srgbClr val="0070C0"/>
                    </a:solidFill>
                    <a:latin typeface="Calibri" panose="020F0502020204030204" pitchFamily="34" charset="0"/>
                    <a:ea typeface="MS Mincho" panose="02020609040205080304" pitchFamily="49" charset="-128"/>
                    <a:cs typeface="Calibri" panose="020F0502020204030204" pitchFamily="34" charset="0"/>
                  </a:rPr>
                  <a:t>surrounding chemical environment </a:t>
                </a:r>
                <a:r>
                  <a:rPr lang="en-GB" dirty="0">
                    <a:solidFill>
                      <a:srgbClr val="0070C0"/>
                    </a:solidFill>
                    <a:latin typeface="Calibri" panose="020F0502020204030204" pitchFamily="34" charset="0"/>
                    <a:cs typeface="Calibri" panose="020F0502020204030204" pitchFamily="34" charset="0"/>
                  </a:rPr>
                  <a:t>(lattice structure and electron affinity) affect the host atoms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(e.g. </a:t>
                </a:r>
                <a:r>
                  <a:rPr lang="it-IT" baseline="30000" dirty="0">
                    <a:solidFill>
                      <a:srgbClr val="0070C0"/>
                    </a:solidFill>
                    <a:latin typeface="Calibri" panose="020F0502020204030204" pitchFamily="34" charset="0"/>
                    <a:cs typeface="Calibri" panose="020F0502020204030204" pitchFamily="34" charset="0"/>
                  </a:rPr>
                  <a:t>7</a:t>
                </a:r>
                <a:r>
                  <a:rPr lang="it-IT" dirty="0">
                    <a:solidFill>
                      <a:srgbClr val="0070C0"/>
                    </a:solidFill>
                    <a:latin typeface="Calibri" panose="020F0502020204030204" pitchFamily="34" charset="0"/>
                    <a:cs typeface="Calibri" panose="020F0502020204030204" pitchFamily="34" charset="0"/>
                  </a:rPr>
                  <a:t>Be </a:t>
                </a:r>
                <a:r>
                  <a:rPr lang="it-IT" dirty="0">
                    <a:solidFill>
                      <a:srgbClr val="0070C0"/>
                    </a:solidFill>
                    <a:latin typeface="Calibri" panose="020F0502020204030204" pitchFamily="34" charset="0"/>
                    <a:cs typeface="Calibri" panose="020F0502020204030204" pitchFamily="34" charset="0"/>
                    <a:sym typeface="Wingdings" pitchFamily="2" charset="2"/>
                  </a:rPr>
                  <a:t></a:t>
                </a:r>
                <a:r>
                  <a:rPr lang="it-IT" baseline="30000" dirty="0">
                    <a:solidFill>
                      <a:srgbClr val="0070C0"/>
                    </a:solidFill>
                    <a:latin typeface="Calibri" panose="020F0502020204030204" pitchFamily="34" charset="0"/>
                    <a:cs typeface="Calibri" panose="020F0502020204030204" pitchFamily="34" charset="0"/>
                  </a:rPr>
                  <a:t>7</a:t>
                </a:r>
                <a:r>
                  <a:rPr lang="it-IT" dirty="0">
                    <a:solidFill>
                      <a:srgbClr val="0070C0"/>
                    </a:solidFill>
                    <a:latin typeface="Calibri" panose="020F0502020204030204" pitchFamily="34" charset="0"/>
                    <a:cs typeface="Calibri" panose="020F0502020204030204" pitchFamily="34" charset="0"/>
                  </a:rPr>
                  <a:t>Li) </a:t>
                </a:r>
                <a:r>
                  <a:rPr lang="it-IT" dirty="0">
                    <a:solidFill>
                      <a:srgbClr val="0070C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t>
                </a:r>
                <a:r>
                  <a:rPr lang="it-IT" b="1" dirty="0">
                    <a:solidFill>
                      <a:srgbClr val="C00000"/>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 </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anose="05000000000000000000" pitchFamily="2" charset="2"/>
                  </a:rPr>
                  <a:t>A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variation</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of E.C.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lifetime</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of </a:t>
                </a:r>
                <a:r>
                  <a:rPr lang="it-IT" b="1" dirty="0" err="1">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around</a:t>
                </a:r>
                <a:r>
                  <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rPr>
                  <a:t> 3.5%</a:t>
                </a:r>
              </a:p>
            </p:txBody>
          </p:sp>
          <p:sp>
            <p:nvSpPr>
              <p:cNvPr id="15" name="CasellaDiTesto 14">
                <a:extLst>
                  <a:ext uri="{FF2B5EF4-FFF2-40B4-BE49-F238E27FC236}">
                    <a16:creationId xmlns:a16="http://schemas.microsoft.com/office/drawing/2014/main" id="{F7BD9E87-CD1E-450B-865A-215743AE6508}"/>
                  </a:ext>
                </a:extLst>
              </p:cNvPr>
              <p:cNvSpPr txBox="1"/>
              <p:nvPr/>
            </p:nvSpPr>
            <p:spPr>
              <a:xfrm>
                <a:off x="5363287" y="5263750"/>
                <a:ext cx="5904656" cy="276999"/>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G. T. Emery, Perturbation of Nuclear Decay Rates, Annual Review of Nuclear Science 22, 1972</a:t>
                </a:r>
                <a:endParaRPr lang="it-IT" sz="1200" i="1" dirty="0"/>
              </a:p>
            </p:txBody>
          </p:sp>
        </p:grpSp>
        <p:sp>
          <p:nvSpPr>
            <p:cNvPr id="18" name="CasellaDiTesto 17">
              <a:extLst>
                <a:ext uri="{FF2B5EF4-FFF2-40B4-BE49-F238E27FC236}">
                  <a16:creationId xmlns:a16="http://schemas.microsoft.com/office/drawing/2014/main" id="{B1C1E6E9-F228-814F-B4D0-0EE0D6D25384}"/>
                </a:ext>
              </a:extLst>
            </p:cNvPr>
            <p:cNvSpPr txBox="1"/>
            <p:nvPr/>
          </p:nvSpPr>
          <p:spPr>
            <a:xfrm>
              <a:off x="5023261" y="4147347"/>
              <a:ext cx="6244682" cy="276999"/>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E. </a:t>
              </a:r>
              <a:r>
                <a:rPr lang="en-GB" sz="1200" i="1" dirty="0" err="1">
                  <a:latin typeface="Calibri" panose="020F0502020204030204" pitchFamily="34" charset="0"/>
                  <a:cs typeface="Calibri" panose="020F0502020204030204" pitchFamily="34" charset="0"/>
                </a:rPr>
                <a:t>Segrè</a:t>
              </a:r>
              <a:r>
                <a:rPr lang="en-GB" sz="1200" i="1" dirty="0">
                  <a:latin typeface="Calibri" panose="020F0502020204030204" pitchFamily="34" charset="0"/>
                  <a:cs typeface="Calibri" panose="020F0502020204030204" pitchFamily="34" charset="0"/>
                </a:rPr>
                <a:t> , Possibility of altering the decay rate of a radioactive substance Phys. Rev. 71, (274) 1947 </a:t>
              </a:r>
              <a:endParaRPr lang="it-IT" sz="1200" i="1" dirty="0"/>
            </a:p>
          </p:txBody>
        </p:sp>
      </p:grpSp>
    </p:spTree>
    <p:custDataLst>
      <p:tags r:id="rId1"/>
    </p:custDataLst>
    <p:extLst>
      <p:ext uri="{BB962C8B-B14F-4D97-AF65-F5344CB8AC3E}">
        <p14:creationId xmlns:p14="http://schemas.microsoft.com/office/powerpoint/2010/main" val="18003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1848E27-C5FC-4EAC-816E-5E6BC6E85A3F}"/>
              </a:ext>
            </a:extLst>
          </p:cNvPr>
          <p:cNvPicPr>
            <a:picLocks noChangeAspect="1"/>
          </p:cNvPicPr>
          <p:nvPr/>
        </p:nvPicPr>
        <p:blipFill rotWithShape="1">
          <a:blip r:embed="rId4"/>
          <a:srcRect b="63744"/>
          <a:stretch/>
        </p:blipFill>
        <p:spPr>
          <a:xfrm>
            <a:off x="1381817" y="1947428"/>
            <a:ext cx="9428366" cy="2272910"/>
          </a:xfrm>
          <a:prstGeom prst="rect">
            <a:avLst/>
          </a:prstGeom>
        </p:spPr>
      </p:pic>
      <p:pic>
        <p:nvPicPr>
          <p:cNvPr id="43" name="Immagine 42">
            <a:extLst>
              <a:ext uri="{FF2B5EF4-FFF2-40B4-BE49-F238E27FC236}">
                <a16:creationId xmlns:a16="http://schemas.microsoft.com/office/drawing/2014/main" id="{DBBC0E87-A656-495F-9DC3-E44856FF3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46" name="CasellaDiTesto 45">
            <a:extLst>
              <a:ext uri="{FF2B5EF4-FFF2-40B4-BE49-F238E27FC236}">
                <a16:creationId xmlns:a16="http://schemas.microsoft.com/office/drawing/2014/main" id="{7373E207-764E-4880-9108-01E5DA602E5A}"/>
              </a:ext>
            </a:extLst>
          </p:cNvPr>
          <p:cNvSpPr txBox="1"/>
          <p:nvPr/>
        </p:nvSpPr>
        <p:spPr>
          <a:xfrm>
            <a:off x="551384" y="44624"/>
            <a:ext cx="741682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multi-</a:t>
            </a:r>
            <a:r>
              <a:rPr lang="it-IT" sz="2400" dirty="0" err="1">
                <a:solidFill>
                  <a:schemeClr val="bg1"/>
                </a:solidFill>
                <a:latin typeface="Calibri" panose="020F0502020204030204" pitchFamily="34" charset="0"/>
                <a:cs typeface="Calibri" panose="020F0502020204030204" pitchFamily="34" charset="0"/>
              </a:rPr>
              <a:t>diagnostics</a:t>
            </a:r>
            <a:r>
              <a:rPr lang="it-IT" sz="2400" dirty="0">
                <a:solidFill>
                  <a:schemeClr val="bg1"/>
                </a:solidFill>
                <a:latin typeface="Calibri" panose="020F0502020204030204" pitchFamily="34" charset="0"/>
                <a:cs typeface="Calibri" panose="020F0502020204030204" pitchFamily="34" charset="0"/>
              </a:rPr>
              <a:t> setup</a:t>
            </a:r>
          </a:p>
        </p:txBody>
      </p:sp>
      <p:pic>
        <p:nvPicPr>
          <p:cNvPr id="47" name="image117.png">
            <a:extLst>
              <a:ext uri="{FF2B5EF4-FFF2-40B4-BE49-F238E27FC236}">
                <a16:creationId xmlns:a16="http://schemas.microsoft.com/office/drawing/2014/main" id="{F7D79773-8EAF-465F-8031-E944012B2DAA}"/>
              </a:ext>
            </a:extLst>
          </p:cNvPr>
          <p:cNvPicPr/>
          <p:nvPr/>
        </p:nvPicPr>
        <p:blipFill>
          <a:blip r:embed="rId6"/>
          <a:srcRect/>
          <a:stretch>
            <a:fillRect/>
          </a:stretch>
        </p:blipFill>
        <p:spPr>
          <a:xfrm>
            <a:off x="1343471" y="4479403"/>
            <a:ext cx="4189227" cy="1963597"/>
          </a:xfrm>
          <a:prstGeom prst="rect">
            <a:avLst/>
          </a:prstGeom>
          <a:ln/>
        </p:spPr>
      </p:pic>
      <p:sp>
        <p:nvSpPr>
          <p:cNvPr id="2" name="CasellaDiTesto 1">
            <a:extLst>
              <a:ext uri="{FF2B5EF4-FFF2-40B4-BE49-F238E27FC236}">
                <a16:creationId xmlns:a16="http://schemas.microsoft.com/office/drawing/2014/main" id="{87F3F60A-426F-4E3E-B08F-D8FD27D4E80F}"/>
              </a:ext>
            </a:extLst>
          </p:cNvPr>
          <p:cNvSpPr txBox="1"/>
          <p:nvPr/>
        </p:nvSpPr>
        <p:spPr>
          <a:xfrm>
            <a:off x="720702" y="935972"/>
            <a:ext cx="10775300" cy="923330"/>
          </a:xfrm>
          <a:prstGeom prst="rect">
            <a:avLst/>
          </a:prstGeom>
          <a:noFill/>
        </p:spPr>
        <p:txBody>
          <a:bodyPr wrap="square" rtlCol="0">
            <a:spAutoFit/>
          </a:bodyPr>
          <a:lstStyle/>
          <a:p>
            <a:pPr algn="just"/>
            <a:r>
              <a:rPr lang="en-US" b="1" dirty="0">
                <a:solidFill>
                  <a:srgbClr val="0070C0"/>
                </a:solidFill>
                <a:effectLst/>
                <a:latin typeface="Calibri" panose="020F0502020204030204" pitchFamily="34" charset="0"/>
                <a:ea typeface="Cambria" panose="02040503050406030204" pitchFamily="18" charset="0"/>
                <a:cs typeface="Calibri" panose="020F0502020204030204" pitchFamily="34" charset="0"/>
              </a:rPr>
              <a:t>Since the ionization states and charge state distributions are determined by the plasma temperature, at a given density and assuming a certain confinement time, plasma diagnostics plays a relevant role in order to relate the plasma environment properties to the measured lifetimes</a:t>
            </a:r>
            <a:endParaRPr lang="it-IT" b="1" dirty="0">
              <a:solidFill>
                <a:srgbClr val="0070C0"/>
              </a:solidFill>
              <a:latin typeface="Calibri" panose="020F0502020204030204" pitchFamily="34" charset="0"/>
              <a:ea typeface="Cambria" panose="02040503050406030204" pitchFamily="18" charset="0"/>
              <a:cs typeface="Calibri" panose="020F0502020204030204" pitchFamily="34" charset="0"/>
            </a:endParaRPr>
          </a:p>
        </p:txBody>
      </p:sp>
      <p:sp>
        <p:nvSpPr>
          <p:cNvPr id="3" name="CasellaDiTesto 2">
            <a:extLst>
              <a:ext uri="{FF2B5EF4-FFF2-40B4-BE49-F238E27FC236}">
                <a16:creationId xmlns:a16="http://schemas.microsoft.com/office/drawing/2014/main" id="{00F62E5C-014E-44A8-ADA2-421C5EABFD8C}"/>
              </a:ext>
            </a:extLst>
          </p:cNvPr>
          <p:cNvSpPr txBox="1"/>
          <p:nvPr/>
        </p:nvSpPr>
        <p:spPr>
          <a:xfrm>
            <a:off x="6108352" y="4869160"/>
            <a:ext cx="5647765" cy="984885"/>
          </a:xfrm>
          <a:prstGeom prst="rect">
            <a:avLst/>
          </a:prstGeom>
          <a:solidFill>
            <a:srgbClr val="0070C0"/>
          </a:solidFill>
        </p:spPr>
        <p:txBody>
          <a:bodyPr wrap="none" rtlCol="0">
            <a:spAutoFit/>
          </a:bodyPr>
          <a:lstStyle/>
          <a:p>
            <a:pPr marL="285750" indent="-285750">
              <a:spcBef>
                <a:spcPts val="600"/>
              </a:spcBef>
              <a:buFont typeface="Arial" panose="020B0604020202020204" pitchFamily="34" charset="0"/>
              <a:buChar char="•"/>
            </a:pPr>
            <a:r>
              <a:rPr lang="en-US" sz="1600" dirty="0">
                <a:solidFill>
                  <a:schemeClr val="bg1"/>
                </a:solidFill>
                <a:effectLst/>
                <a:latin typeface="Calibri" panose="020F0502020204030204" pitchFamily="34" charset="0"/>
                <a:ea typeface="Cambria" panose="02040503050406030204" pitchFamily="18" charset="0"/>
                <a:cs typeface="Calibri" panose="020F0502020204030204" pitchFamily="34" charset="0"/>
              </a:rPr>
              <a:t>on-line monitoring of all plasma parameters (</a:t>
            </a:r>
            <a:r>
              <a:rPr lang="en-US" sz="1600" dirty="0">
                <a:solidFill>
                  <a:schemeClr val="bg1"/>
                </a:solidFill>
                <a:effectLst/>
                <a:latin typeface="Symbol" panose="05050102010706020507" pitchFamily="18" charset="2"/>
                <a:ea typeface="Cambria" panose="02040503050406030204" pitchFamily="18" charset="0"/>
                <a:cs typeface="Calibri" panose="020F0502020204030204" pitchFamily="34" charset="0"/>
              </a:rPr>
              <a:t>r</a:t>
            </a:r>
            <a:r>
              <a:rPr lang="en-US" sz="1600" dirty="0">
                <a:solidFill>
                  <a:schemeClr val="bg1"/>
                </a:solidFill>
                <a:effectLst/>
                <a:latin typeface="Calibri" panose="020F0502020204030204" pitchFamily="34" charset="0"/>
                <a:ea typeface="Cambria" panose="02040503050406030204" pitchFamily="18" charset="0"/>
                <a:cs typeface="Calibri" panose="020F0502020204030204" pitchFamily="34" charset="0"/>
              </a:rPr>
              <a:t>, T, CSD)</a:t>
            </a:r>
          </a:p>
          <a:p>
            <a:pPr marL="285750" indent="-285750">
              <a:spcBef>
                <a:spcPts val="600"/>
              </a:spcBef>
              <a:buFont typeface="Arial" panose="020B0604020202020204" pitchFamily="34" charset="0"/>
              <a:buChar char="•"/>
            </a:pPr>
            <a:r>
              <a:rPr lang="en-US" sz="1600" dirty="0">
                <a:solidFill>
                  <a:schemeClr val="bg1"/>
                </a:solidFill>
                <a:effectLst/>
                <a:latin typeface="Calibri" panose="020F0502020204030204" pitchFamily="34" charset="0"/>
                <a:ea typeface="Cambria" panose="02040503050406030204" pitchFamily="18" charset="0"/>
                <a:cs typeface="Calibri" panose="020F0502020204030204" pitchFamily="34" charset="0"/>
              </a:rPr>
              <a:t>investigation of the plasma properties in all energetic domains</a:t>
            </a:r>
          </a:p>
          <a:p>
            <a:pPr marL="285750" indent="-285750">
              <a:spcBef>
                <a:spcPts val="600"/>
              </a:spcBef>
              <a:buFont typeface="Arial" panose="020B0604020202020204" pitchFamily="34" charset="0"/>
              <a:buChar char="•"/>
            </a:pPr>
            <a:r>
              <a:rPr lang="en-US" sz="1600" dirty="0">
                <a:solidFill>
                  <a:schemeClr val="bg1"/>
                </a:solidFill>
                <a:effectLst/>
                <a:latin typeface="Calibri" panose="020F0502020204030204" pitchFamily="34" charset="0"/>
                <a:ea typeface="Cambria" panose="02040503050406030204" pitchFamily="18" charset="0"/>
                <a:cs typeface="Calibri" panose="020F0502020204030204" pitchFamily="34" charset="0"/>
              </a:rPr>
              <a:t>performing high-resolution spatial and time resolved analysis</a:t>
            </a:r>
            <a:endParaRPr lang="it-IT" sz="160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691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sellaDiTesto 41">
            <a:extLst>
              <a:ext uri="{FF2B5EF4-FFF2-40B4-BE49-F238E27FC236}">
                <a16:creationId xmlns:a16="http://schemas.microsoft.com/office/drawing/2014/main" id="{302830C6-5E23-46BA-B541-611BF7B7CA2B}"/>
              </a:ext>
            </a:extLst>
          </p:cNvPr>
          <p:cNvSpPr txBox="1"/>
          <p:nvPr/>
        </p:nvSpPr>
        <p:spPr>
          <a:xfrm>
            <a:off x="2153561" y="3931273"/>
            <a:ext cx="7863588" cy="338554"/>
          </a:xfrm>
          <a:prstGeom prst="rect">
            <a:avLst/>
          </a:prstGeom>
          <a:noFill/>
        </p:spPr>
        <p:txBody>
          <a:bodyPr wrap="square">
            <a:spAutoFit/>
          </a:bodyPr>
          <a:lstStyle/>
          <a:p>
            <a:r>
              <a:rPr lang="it-IT" sz="1600" b="1" dirty="0">
                <a:latin typeface="Calibri" panose="020F0502020204030204" pitchFamily="34" charset="0"/>
                <a:cs typeface="Calibri" panose="020F0502020204030204" pitchFamily="34" charset="0"/>
              </a:rPr>
              <a:t>SDD    for </a:t>
            </a:r>
            <a:r>
              <a:rPr lang="it-IT" sz="1600" b="1" dirty="0">
                <a:solidFill>
                  <a:srgbClr val="DD8901"/>
                </a:solidFill>
                <a:latin typeface="Calibri" panose="020F0502020204030204" pitchFamily="34" charset="0"/>
                <a:cs typeface="Calibri" panose="020F0502020204030204" pitchFamily="34" charset="0"/>
              </a:rPr>
              <a:t>“</a:t>
            </a:r>
            <a:r>
              <a:rPr lang="it-IT" sz="1600" b="1" dirty="0" err="1">
                <a:solidFill>
                  <a:srgbClr val="DD8901"/>
                </a:solidFill>
                <a:latin typeface="Calibri" panose="020F0502020204030204" pitchFamily="34" charset="0"/>
                <a:cs typeface="Calibri" panose="020F0502020204030204" pitchFamily="34" charset="0"/>
              </a:rPr>
              <a:t>warm</a:t>
            </a:r>
            <a:r>
              <a:rPr lang="it-IT" sz="1600" b="1" dirty="0">
                <a:solidFill>
                  <a:srgbClr val="DD8901"/>
                </a:solidFill>
                <a:latin typeface="Calibri" panose="020F0502020204030204" pitchFamily="34" charset="0"/>
                <a:cs typeface="Calibri" panose="020F0502020204030204" pitchFamily="34" charset="0"/>
              </a:rPr>
              <a:t> </a:t>
            </a:r>
            <a:r>
              <a:rPr lang="it-IT" sz="1600" b="1" dirty="0" err="1">
                <a:solidFill>
                  <a:srgbClr val="DD8901"/>
                </a:solidFill>
                <a:latin typeface="Calibri" panose="020F0502020204030204" pitchFamily="34" charset="0"/>
                <a:cs typeface="Calibri" panose="020F0502020204030204" pitchFamily="34" charset="0"/>
              </a:rPr>
              <a:t>electrons</a:t>
            </a:r>
            <a:r>
              <a:rPr lang="it-IT" sz="1600" b="1" dirty="0">
                <a:solidFill>
                  <a:srgbClr val="DD8901"/>
                </a:solidFill>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probing</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volumetric</a:t>
            </a:r>
            <a:r>
              <a:rPr lang="it-IT" sz="1600" b="1" dirty="0">
                <a:latin typeface="Calibri" panose="020F0502020204030204" pitchFamily="34" charset="0"/>
                <a:cs typeface="Calibri" panose="020F0502020204030204" pitchFamily="34" charset="0"/>
              </a:rPr>
              <a:t> soft X-</a:t>
            </a:r>
            <a:r>
              <a:rPr lang="it-IT" sz="1600" b="1" dirty="0" err="1">
                <a:latin typeface="Calibri" panose="020F0502020204030204" pitchFamily="34" charset="0"/>
                <a:cs typeface="Calibri" panose="020F0502020204030204" pitchFamily="34" charset="0"/>
              </a:rPr>
              <a:t>radiation</a:t>
            </a:r>
            <a:r>
              <a:rPr lang="it-IT" sz="1600" b="1" dirty="0">
                <a:latin typeface="Calibri" panose="020F0502020204030204" pitchFamily="34" charset="0"/>
                <a:cs typeface="Calibri" panose="020F0502020204030204" pitchFamily="34" charset="0"/>
              </a:rPr>
              <a:t> </a:t>
            </a:r>
            <a:r>
              <a:rPr lang="it-IT" sz="1600" b="1" dirty="0">
                <a:solidFill>
                  <a:srgbClr val="DD8901"/>
                </a:solidFill>
                <a:latin typeface="Calibri" panose="020F0502020204030204" pitchFamily="34" charset="0"/>
                <a:cs typeface="Calibri" panose="020F0502020204030204" pitchFamily="34" charset="0"/>
              </a:rPr>
              <a:t>(2 – 20 </a:t>
            </a:r>
            <a:r>
              <a:rPr lang="it-IT" sz="1600" b="1" dirty="0" err="1">
                <a:solidFill>
                  <a:srgbClr val="DD8901"/>
                </a:solidFill>
                <a:latin typeface="Calibri" panose="020F0502020204030204" pitchFamily="34" charset="0"/>
                <a:cs typeface="Calibri" panose="020F0502020204030204" pitchFamily="34" charset="0"/>
              </a:rPr>
              <a:t>keV</a:t>
            </a:r>
            <a:r>
              <a:rPr lang="it-IT" sz="1600" b="1" dirty="0">
                <a:solidFill>
                  <a:srgbClr val="DD8901"/>
                </a:solidFill>
                <a:latin typeface="Calibri" panose="020F0502020204030204" pitchFamily="34" charset="0"/>
                <a:cs typeface="Calibri" panose="020F0502020204030204" pitchFamily="34" charset="0"/>
              </a:rPr>
              <a:t>)</a:t>
            </a:r>
          </a:p>
        </p:txBody>
      </p:sp>
      <p:sp>
        <p:nvSpPr>
          <p:cNvPr id="43" name="CasellaDiTesto 42">
            <a:extLst>
              <a:ext uri="{FF2B5EF4-FFF2-40B4-BE49-F238E27FC236}">
                <a16:creationId xmlns:a16="http://schemas.microsoft.com/office/drawing/2014/main" id="{BBAD31A8-C21A-4B82-AC7A-BFBCFDDBA06C}"/>
              </a:ext>
            </a:extLst>
          </p:cNvPr>
          <p:cNvSpPr txBox="1"/>
          <p:nvPr/>
        </p:nvSpPr>
        <p:spPr>
          <a:xfrm>
            <a:off x="2146542" y="4246118"/>
            <a:ext cx="7863588" cy="338554"/>
          </a:xfrm>
          <a:prstGeom prst="rect">
            <a:avLst/>
          </a:prstGeom>
          <a:noFill/>
        </p:spPr>
        <p:txBody>
          <a:bodyPr wrap="square">
            <a:spAutoFit/>
          </a:bodyPr>
          <a:lstStyle/>
          <a:p>
            <a:r>
              <a:rPr lang="it-IT" sz="1600" b="1" dirty="0" err="1">
                <a:latin typeface="Calibri" panose="020F0502020204030204" pitchFamily="34" charset="0"/>
                <a:cs typeface="Calibri" panose="020F0502020204030204" pitchFamily="34" charset="0"/>
              </a:rPr>
              <a:t>HPGe</a:t>
            </a:r>
            <a:r>
              <a:rPr lang="it-IT" sz="1600" b="1" dirty="0">
                <a:latin typeface="Calibri" panose="020F0502020204030204" pitchFamily="34" charset="0"/>
                <a:cs typeface="Calibri" panose="020F0502020204030204" pitchFamily="34" charset="0"/>
              </a:rPr>
              <a:t> for </a:t>
            </a:r>
            <a:r>
              <a:rPr lang="it-IT" sz="1600" b="1" dirty="0">
                <a:solidFill>
                  <a:srgbClr val="FF0000"/>
                </a:solidFill>
                <a:latin typeface="Calibri" panose="020F0502020204030204" pitchFamily="34" charset="0"/>
                <a:cs typeface="Calibri" panose="020F0502020204030204" pitchFamily="34" charset="0"/>
              </a:rPr>
              <a:t>"hot </a:t>
            </a:r>
            <a:r>
              <a:rPr lang="it-IT" sz="1600" b="1" dirty="0" err="1">
                <a:solidFill>
                  <a:srgbClr val="FF0000"/>
                </a:solidFill>
                <a:latin typeface="Calibri" panose="020F0502020204030204" pitchFamily="34" charset="0"/>
                <a:cs typeface="Calibri" panose="020F0502020204030204" pitchFamily="34" charset="0"/>
              </a:rPr>
              <a:t>electrons</a:t>
            </a:r>
            <a:r>
              <a:rPr lang="it-IT" sz="1600" b="1" dirty="0">
                <a:solidFill>
                  <a:srgbClr val="FF0000"/>
                </a:solidFill>
                <a:latin typeface="Calibri" panose="020F0502020204030204" pitchFamily="34" charset="0"/>
                <a:cs typeface="Calibri" panose="020F0502020204030204" pitchFamily="34" charset="0"/>
              </a:rPr>
              <a:t>”</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probing</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volumetric</a:t>
            </a:r>
            <a:r>
              <a:rPr lang="it-IT" sz="1600" b="1" dirty="0">
                <a:latin typeface="Calibri" panose="020F0502020204030204" pitchFamily="34" charset="0"/>
                <a:cs typeface="Calibri" panose="020F0502020204030204" pitchFamily="34" charset="0"/>
              </a:rPr>
              <a:t> hard X-</a:t>
            </a:r>
            <a:r>
              <a:rPr lang="it-IT" sz="1600" b="1" dirty="0" err="1">
                <a:latin typeface="Calibri" panose="020F0502020204030204" pitchFamily="34" charset="0"/>
                <a:cs typeface="Calibri" panose="020F0502020204030204" pitchFamily="34" charset="0"/>
              </a:rPr>
              <a:t>radiation</a:t>
            </a:r>
            <a:r>
              <a:rPr lang="it-IT" sz="1600" b="1" dirty="0">
                <a:latin typeface="Calibri" panose="020F0502020204030204" pitchFamily="34" charset="0"/>
                <a:cs typeface="Calibri" panose="020F0502020204030204" pitchFamily="34" charset="0"/>
              </a:rPr>
              <a:t>  </a:t>
            </a:r>
            <a:r>
              <a:rPr lang="it-IT" sz="1600" b="1" dirty="0">
                <a:solidFill>
                  <a:srgbClr val="FF0000"/>
                </a:solidFill>
                <a:latin typeface="Calibri" panose="020F0502020204030204" pitchFamily="34" charset="0"/>
                <a:cs typeface="Calibri" panose="020F0502020204030204" pitchFamily="34" charset="0"/>
              </a:rPr>
              <a:t>(30 - 2000 </a:t>
            </a:r>
            <a:r>
              <a:rPr lang="it-IT" sz="1600" b="1" dirty="0" err="1">
                <a:solidFill>
                  <a:srgbClr val="FF0000"/>
                </a:solidFill>
                <a:latin typeface="Calibri" panose="020F0502020204030204" pitchFamily="34" charset="0"/>
                <a:cs typeface="Calibri" panose="020F0502020204030204" pitchFamily="34" charset="0"/>
              </a:rPr>
              <a:t>keV</a:t>
            </a:r>
            <a:r>
              <a:rPr lang="it-IT" sz="1600" b="1" dirty="0">
                <a:solidFill>
                  <a:srgbClr val="FF0000"/>
                </a:solidFill>
                <a:latin typeface="Calibri" panose="020F0502020204030204" pitchFamily="34" charset="0"/>
                <a:cs typeface="Calibri" panose="020F0502020204030204" pitchFamily="34" charset="0"/>
              </a:rPr>
              <a:t>)</a:t>
            </a:r>
          </a:p>
        </p:txBody>
      </p:sp>
      <p:sp>
        <p:nvSpPr>
          <p:cNvPr id="44" name="CasellaDiTesto 43">
            <a:extLst>
              <a:ext uri="{FF2B5EF4-FFF2-40B4-BE49-F238E27FC236}">
                <a16:creationId xmlns:a16="http://schemas.microsoft.com/office/drawing/2014/main" id="{534EFBEC-7EB3-4037-8CA3-4B2DB8E61D3C}"/>
              </a:ext>
            </a:extLst>
          </p:cNvPr>
          <p:cNvSpPr txBox="1"/>
          <p:nvPr/>
        </p:nvSpPr>
        <p:spPr>
          <a:xfrm>
            <a:off x="2153561" y="4551420"/>
            <a:ext cx="7575557" cy="338554"/>
          </a:xfrm>
          <a:prstGeom prst="rect">
            <a:avLst/>
          </a:prstGeom>
          <a:noFill/>
        </p:spPr>
        <p:txBody>
          <a:bodyPr wrap="square">
            <a:spAutoFit/>
          </a:bodyPr>
          <a:lstStyle/>
          <a:p>
            <a:r>
              <a:rPr lang="it-IT" sz="1600" b="1" dirty="0">
                <a:latin typeface="Calibri" panose="020F0502020204030204" pitchFamily="34" charset="0"/>
                <a:cs typeface="Calibri" panose="020F0502020204030204" pitchFamily="34" charset="0"/>
              </a:rPr>
              <a:t>OES    for </a:t>
            </a:r>
            <a:r>
              <a:rPr lang="it-IT" sz="1600" b="1" dirty="0">
                <a:solidFill>
                  <a:srgbClr val="0070C0"/>
                </a:solidFill>
                <a:latin typeface="Calibri" panose="020F0502020204030204" pitchFamily="34" charset="0"/>
                <a:cs typeface="Calibri" panose="020F0502020204030204" pitchFamily="34" charset="0"/>
              </a:rPr>
              <a:t>“</a:t>
            </a:r>
            <a:r>
              <a:rPr lang="it-IT" sz="1600" b="1" dirty="0" err="1">
                <a:solidFill>
                  <a:srgbClr val="0070C0"/>
                </a:solidFill>
                <a:latin typeface="Calibri" panose="020F0502020204030204" pitchFamily="34" charset="0"/>
                <a:cs typeface="Calibri" panose="020F0502020204030204" pitchFamily="34" charset="0"/>
              </a:rPr>
              <a:t>cold</a:t>
            </a:r>
            <a:r>
              <a:rPr lang="it-IT" sz="1600" b="1" dirty="0">
                <a:solidFill>
                  <a:srgbClr val="0070C0"/>
                </a:solidFill>
                <a:latin typeface="Calibri" panose="020F0502020204030204" pitchFamily="34" charset="0"/>
                <a:cs typeface="Calibri" panose="020F0502020204030204" pitchFamily="34" charset="0"/>
              </a:rPr>
              <a:t> </a:t>
            </a:r>
            <a:r>
              <a:rPr lang="it-IT" sz="1600" b="1" dirty="0" err="1">
                <a:solidFill>
                  <a:srgbClr val="0070C0"/>
                </a:solidFill>
                <a:latin typeface="Calibri" panose="020F0502020204030204" pitchFamily="34" charset="0"/>
                <a:cs typeface="Calibri" panose="020F0502020204030204" pitchFamily="34" charset="0"/>
              </a:rPr>
              <a:t>electrons</a:t>
            </a:r>
            <a:r>
              <a:rPr lang="it-IT" sz="1600" b="1" dirty="0">
                <a:solidFill>
                  <a:srgbClr val="0070C0"/>
                </a:solidFill>
                <a:latin typeface="Calibri" panose="020F0502020204030204" pitchFamily="34" charset="0"/>
                <a:cs typeface="Calibri" panose="020F0502020204030204" pitchFamily="34" charset="0"/>
              </a:rPr>
              <a:t>”</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probing</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volumetric</a:t>
            </a:r>
            <a:r>
              <a:rPr lang="it-IT" sz="1600" b="1" dirty="0">
                <a:latin typeface="Calibri" panose="020F0502020204030204" pitchFamily="34" charset="0"/>
                <a:cs typeface="Calibri" panose="020F0502020204030204" pitchFamily="34" charset="0"/>
              </a:rPr>
              <a:t> optical </a:t>
            </a:r>
            <a:r>
              <a:rPr lang="it-IT" sz="1600" b="1" dirty="0" err="1">
                <a:latin typeface="Calibri" panose="020F0502020204030204" pitchFamily="34" charset="0"/>
                <a:cs typeface="Calibri" panose="020F0502020204030204" pitchFamily="34" charset="0"/>
              </a:rPr>
              <a:t>radiation</a:t>
            </a:r>
            <a:r>
              <a:rPr lang="it-IT" sz="1600" b="1" dirty="0">
                <a:latin typeface="Calibri" panose="020F0502020204030204" pitchFamily="34" charset="0"/>
                <a:cs typeface="Calibri" panose="020F0502020204030204" pitchFamily="34" charset="0"/>
              </a:rPr>
              <a:t> </a:t>
            </a:r>
            <a:r>
              <a:rPr lang="it-IT" sz="1600" b="1" dirty="0">
                <a:solidFill>
                  <a:srgbClr val="0070C0"/>
                </a:solidFill>
                <a:latin typeface="Calibri" panose="020F0502020204030204" pitchFamily="34" charset="0"/>
                <a:cs typeface="Calibri" panose="020F0502020204030204" pitchFamily="34" charset="0"/>
              </a:rPr>
              <a:t>(1 – 12 eV)</a:t>
            </a:r>
          </a:p>
        </p:txBody>
      </p:sp>
      <p:pic>
        <p:nvPicPr>
          <p:cNvPr id="21" name="Immagine 20">
            <a:extLst>
              <a:ext uri="{FF2B5EF4-FFF2-40B4-BE49-F238E27FC236}">
                <a16:creationId xmlns:a16="http://schemas.microsoft.com/office/drawing/2014/main" id="{FBA11561-4879-48DA-93B3-60C179A49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2" name="CasellaDiTesto 21">
            <a:extLst>
              <a:ext uri="{FF2B5EF4-FFF2-40B4-BE49-F238E27FC236}">
                <a16:creationId xmlns:a16="http://schemas.microsoft.com/office/drawing/2014/main" id="{3E5DE63A-1C3E-4165-A777-26B73AEFCF8D}"/>
              </a:ext>
            </a:extLst>
          </p:cNvPr>
          <p:cNvSpPr txBox="1"/>
          <p:nvPr/>
        </p:nvSpPr>
        <p:spPr>
          <a:xfrm>
            <a:off x="551384" y="44624"/>
            <a:ext cx="741682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rPr>
              <a:t>PANDORA design: multi-</a:t>
            </a:r>
            <a:r>
              <a:rPr lang="it-IT" sz="2400" dirty="0" err="1">
                <a:solidFill>
                  <a:schemeClr val="bg1"/>
                </a:solidFill>
                <a:latin typeface="Calibri" panose="020F0502020204030204" pitchFamily="34" charset="0"/>
                <a:cs typeface="Calibri" panose="020F0502020204030204" pitchFamily="34" charset="0"/>
              </a:rPr>
              <a:t>diagnostics</a:t>
            </a:r>
            <a:r>
              <a:rPr lang="it-IT" sz="2400" dirty="0">
                <a:solidFill>
                  <a:schemeClr val="bg1"/>
                </a:solidFill>
                <a:latin typeface="Calibri" panose="020F0502020204030204" pitchFamily="34" charset="0"/>
                <a:cs typeface="Calibri" panose="020F0502020204030204" pitchFamily="34" charset="0"/>
              </a:rPr>
              <a:t> setup</a:t>
            </a:r>
          </a:p>
        </p:txBody>
      </p:sp>
      <p:pic>
        <p:nvPicPr>
          <p:cNvPr id="16" name="Immagine 15" descr="Immagine che contiene tavolo&#10;&#10;Descrizione generata automaticamente">
            <a:extLst>
              <a:ext uri="{FF2B5EF4-FFF2-40B4-BE49-F238E27FC236}">
                <a16:creationId xmlns:a16="http://schemas.microsoft.com/office/drawing/2014/main" id="{A4420771-9999-42D6-AE66-24E32EB2A59F}"/>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22054" y="840999"/>
            <a:ext cx="7347600" cy="3045600"/>
          </a:xfrm>
          <a:prstGeom prst="rect">
            <a:avLst/>
          </a:prstGeom>
        </p:spPr>
      </p:pic>
      <p:sp>
        <p:nvSpPr>
          <p:cNvPr id="33" name="CasellaDiTesto 32">
            <a:extLst>
              <a:ext uri="{FF2B5EF4-FFF2-40B4-BE49-F238E27FC236}">
                <a16:creationId xmlns:a16="http://schemas.microsoft.com/office/drawing/2014/main" id="{F432D863-08B9-4733-A278-095F478FF3A6}"/>
              </a:ext>
            </a:extLst>
          </p:cNvPr>
          <p:cNvSpPr txBox="1"/>
          <p:nvPr/>
        </p:nvSpPr>
        <p:spPr>
          <a:xfrm>
            <a:off x="2166426" y="4841174"/>
            <a:ext cx="7599234" cy="338554"/>
          </a:xfrm>
          <a:prstGeom prst="rect">
            <a:avLst/>
          </a:prstGeom>
          <a:noFill/>
        </p:spPr>
        <p:txBody>
          <a:bodyPr wrap="square">
            <a:spAutoFit/>
          </a:bodyPr>
          <a:lstStyle/>
          <a:p>
            <a:r>
              <a:rPr lang="it-IT" sz="1600" b="1" dirty="0" err="1">
                <a:latin typeface="Calibri" panose="020F0502020204030204" pitchFamily="34" charset="0"/>
                <a:cs typeface="Calibri" panose="020F0502020204030204" pitchFamily="34" charset="0"/>
              </a:rPr>
              <a:t>Microwave</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Interferometry</a:t>
            </a:r>
            <a:r>
              <a:rPr lang="it-IT" sz="1600" b="1" dirty="0">
                <a:latin typeface="Calibri" panose="020F0502020204030204" pitchFamily="34" charset="0"/>
                <a:cs typeface="Calibri" panose="020F0502020204030204" pitchFamily="34" charset="0"/>
              </a:rPr>
              <a:t> and </a:t>
            </a:r>
            <a:r>
              <a:rPr lang="it-IT" sz="1600" b="1" dirty="0" err="1">
                <a:latin typeface="Calibri" panose="020F0502020204030204" pitchFamily="34" charset="0"/>
                <a:cs typeface="Calibri" panose="020F0502020204030204" pitchFamily="34" charset="0"/>
              </a:rPr>
              <a:t>Polarimetry</a:t>
            </a:r>
            <a:r>
              <a:rPr lang="it-IT" sz="1600" b="1" dirty="0">
                <a:latin typeface="Calibri" panose="020F0502020204030204" pitchFamily="34" charset="0"/>
                <a:cs typeface="Calibri" panose="020F0502020204030204" pitchFamily="34" charset="0"/>
              </a:rPr>
              <a:t> to </a:t>
            </a:r>
            <a:r>
              <a:rPr lang="it-IT" sz="1600" b="1" dirty="0" err="1">
                <a:latin typeface="Calibri" panose="020F0502020204030204" pitchFamily="34" charset="0"/>
                <a:cs typeface="Calibri" panose="020F0502020204030204" pitchFamily="34" charset="0"/>
              </a:rPr>
              <a:t>measure</a:t>
            </a:r>
            <a:r>
              <a:rPr lang="it-IT" sz="1600" b="1" dirty="0">
                <a:latin typeface="Calibri" panose="020F0502020204030204" pitchFamily="34" charset="0"/>
                <a:cs typeface="Calibri" panose="020F0502020204030204" pitchFamily="34" charset="0"/>
              </a:rPr>
              <a:t> the </a:t>
            </a:r>
            <a:r>
              <a:rPr lang="it-IT" sz="1600" b="1" dirty="0">
                <a:solidFill>
                  <a:srgbClr val="00B050"/>
                </a:solidFill>
                <a:latin typeface="Calibri" panose="020F0502020204030204" pitchFamily="34" charset="0"/>
                <a:cs typeface="Calibri" panose="020F0502020204030204" pitchFamily="34" charset="0"/>
              </a:rPr>
              <a:t>line-</a:t>
            </a:r>
            <a:r>
              <a:rPr lang="it-IT" sz="1600" b="1" dirty="0" err="1">
                <a:solidFill>
                  <a:srgbClr val="00B050"/>
                </a:solidFill>
                <a:latin typeface="Calibri" panose="020F0502020204030204" pitchFamily="34" charset="0"/>
                <a:cs typeface="Calibri" panose="020F0502020204030204" pitchFamily="34" charset="0"/>
              </a:rPr>
              <a:t>integrated</a:t>
            </a:r>
            <a:r>
              <a:rPr lang="it-IT" sz="1600" b="1" dirty="0">
                <a:solidFill>
                  <a:srgbClr val="00B050"/>
                </a:solidFill>
                <a:latin typeface="Calibri" panose="020F0502020204030204" pitchFamily="34" charset="0"/>
                <a:cs typeface="Calibri" panose="020F0502020204030204" pitchFamily="34" charset="0"/>
              </a:rPr>
              <a:t> </a:t>
            </a:r>
            <a:r>
              <a:rPr lang="it-IT" sz="1600" b="1" dirty="0" err="1">
                <a:solidFill>
                  <a:srgbClr val="00B050"/>
                </a:solidFill>
                <a:latin typeface="Calibri" panose="020F0502020204030204" pitchFamily="34" charset="0"/>
                <a:cs typeface="Calibri" panose="020F0502020204030204" pitchFamily="34" charset="0"/>
              </a:rPr>
              <a:t>total</a:t>
            </a:r>
            <a:r>
              <a:rPr lang="it-IT" sz="1600" b="1" dirty="0">
                <a:solidFill>
                  <a:srgbClr val="00B050"/>
                </a:solidFill>
                <a:latin typeface="Calibri" panose="020F0502020204030204" pitchFamily="34" charset="0"/>
                <a:cs typeface="Calibri" panose="020F0502020204030204" pitchFamily="34" charset="0"/>
              </a:rPr>
              <a:t> </a:t>
            </a:r>
            <a:r>
              <a:rPr lang="it-IT" sz="1600" b="1" dirty="0" err="1">
                <a:solidFill>
                  <a:srgbClr val="00B050"/>
                </a:solidFill>
                <a:latin typeface="Calibri" panose="020F0502020204030204" pitchFamily="34" charset="0"/>
                <a:cs typeface="Calibri" panose="020F0502020204030204" pitchFamily="34" charset="0"/>
              </a:rPr>
              <a:t>density</a:t>
            </a:r>
            <a:endParaRPr lang="it-IT" sz="1600" b="1" dirty="0">
              <a:solidFill>
                <a:srgbClr val="00B050"/>
              </a:solidFill>
              <a:latin typeface="Calibri" panose="020F0502020204030204" pitchFamily="34" charset="0"/>
              <a:cs typeface="Calibri" panose="020F0502020204030204" pitchFamily="34" charset="0"/>
            </a:endParaRPr>
          </a:p>
        </p:txBody>
      </p:sp>
      <p:sp>
        <p:nvSpPr>
          <p:cNvPr id="34" name="CasellaDiTesto 33">
            <a:extLst>
              <a:ext uri="{FF2B5EF4-FFF2-40B4-BE49-F238E27FC236}">
                <a16:creationId xmlns:a16="http://schemas.microsoft.com/office/drawing/2014/main" id="{92C54ED3-D21B-4D0A-9F24-311DE4C8C6E4}"/>
              </a:ext>
            </a:extLst>
          </p:cNvPr>
          <p:cNvSpPr txBox="1"/>
          <p:nvPr/>
        </p:nvSpPr>
        <p:spPr>
          <a:xfrm>
            <a:off x="2158608" y="5133414"/>
            <a:ext cx="7501952" cy="584775"/>
          </a:xfrm>
          <a:prstGeom prst="rect">
            <a:avLst/>
          </a:prstGeom>
          <a:noFill/>
        </p:spPr>
        <p:txBody>
          <a:bodyPr wrap="square">
            <a:spAutoFit/>
          </a:bodyPr>
          <a:lstStyle/>
          <a:p>
            <a:r>
              <a:rPr lang="it-IT" sz="1600" b="1" dirty="0" err="1">
                <a:latin typeface="Calibri" panose="020F0502020204030204" pitchFamily="34" charset="0"/>
                <a:cs typeface="Calibri" panose="020F0502020204030204" pitchFamily="34" charset="0"/>
              </a:rPr>
              <a:t>Pinhole</a:t>
            </a:r>
            <a:r>
              <a:rPr lang="it-IT" sz="1600" b="1" dirty="0">
                <a:latin typeface="Calibri" panose="020F0502020204030204" pitchFamily="34" charset="0"/>
                <a:cs typeface="Calibri" panose="020F0502020204030204" pitchFamily="34" charset="0"/>
              </a:rPr>
              <a:t> camera for high </a:t>
            </a:r>
            <a:r>
              <a:rPr lang="it-IT" sz="1600" b="1" dirty="0" err="1">
                <a:latin typeface="Calibri" panose="020F0502020204030204" pitchFamily="34" charset="0"/>
                <a:cs typeface="Calibri" panose="020F0502020204030204" pitchFamily="34" charset="0"/>
              </a:rPr>
              <a:t>resolution</a:t>
            </a:r>
            <a:r>
              <a:rPr lang="it-IT" sz="1600" b="1" dirty="0">
                <a:latin typeface="Calibri" panose="020F0502020204030204" pitchFamily="34" charset="0"/>
                <a:cs typeface="Calibri" panose="020F0502020204030204" pitchFamily="34" charset="0"/>
              </a:rPr>
              <a:t> </a:t>
            </a:r>
            <a:r>
              <a:rPr lang="it-IT" sz="1600" b="1" dirty="0" err="1">
                <a:solidFill>
                  <a:srgbClr val="E012AF"/>
                </a:solidFill>
                <a:latin typeface="Calibri" panose="020F0502020204030204" pitchFamily="34" charset="0"/>
                <a:cs typeface="Calibri" panose="020F0502020204030204" pitchFamily="34" charset="0"/>
              </a:rPr>
              <a:t>spatially-resolved</a:t>
            </a:r>
            <a:r>
              <a:rPr lang="it-IT" sz="1600" b="1" dirty="0">
                <a:solidFill>
                  <a:srgbClr val="E012AF"/>
                </a:solidFill>
                <a:latin typeface="Calibri" panose="020F0502020204030204" pitchFamily="34" charset="0"/>
                <a:cs typeface="Calibri" panose="020F0502020204030204" pitchFamily="34" charset="0"/>
              </a:rPr>
              <a:t> soft X-ray </a:t>
            </a:r>
            <a:r>
              <a:rPr lang="it-IT" sz="1600" b="1" dirty="0" err="1">
                <a:solidFill>
                  <a:srgbClr val="E012AF"/>
                </a:solidFill>
                <a:latin typeface="Calibri" panose="020F0502020204030204" pitchFamily="34" charset="0"/>
                <a:cs typeface="Calibri" panose="020F0502020204030204" pitchFamily="34" charset="0"/>
              </a:rPr>
              <a:t>spectroscopy</a:t>
            </a:r>
            <a:r>
              <a:rPr lang="it-IT" sz="1600" b="1" dirty="0">
                <a:solidFill>
                  <a:srgbClr val="E012AF"/>
                </a:solidFill>
                <a:latin typeface="Calibri" panose="020F0502020204030204" pitchFamily="34" charset="0"/>
                <a:cs typeface="Calibri" panose="020F0502020204030204" pitchFamily="34" charset="0"/>
              </a:rPr>
              <a:t> </a:t>
            </a:r>
            <a:r>
              <a:rPr lang="it-IT" sz="1600" b="1" dirty="0">
                <a:latin typeface="Calibri" panose="020F0502020204030204" pitchFamily="34" charset="0"/>
                <a:cs typeface="Calibri" panose="020F0502020204030204" pitchFamily="34" charset="0"/>
              </a:rPr>
              <a:t>to investigate plasma </a:t>
            </a:r>
            <a:r>
              <a:rPr lang="it-IT" sz="1600" b="1" dirty="0" err="1">
                <a:latin typeface="Calibri" panose="020F0502020204030204" pitchFamily="34" charset="0"/>
                <a:cs typeface="Calibri" panose="020F0502020204030204" pitchFamily="34" charset="0"/>
              </a:rPr>
              <a:t>structure</a:t>
            </a:r>
            <a:r>
              <a:rPr lang="it-IT" sz="1600" b="1" dirty="0">
                <a:latin typeface="Calibri" panose="020F0502020204030204" pitchFamily="34" charset="0"/>
                <a:cs typeface="Calibri" panose="020F0502020204030204" pitchFamily="34" charset="0"/>
              </a:rPr>
              <a:t> and </a:t>
            </a:r>
            <a:r>
              <a:rPr lang="it-IT" sz="1600" b="1" dirty="0" err="1">
                <a:latin typeface="Calibri" panose="020F0502020204030204" pitchFamily="34" charset="0"/>
                <a:cs typeface="Calibri" panose="020F0502020204030204" pitchFamily="34" charset="0"/>
              </a:rPr>
              <a:t>confinement</a:t>
            </a:r>
            <a:r>
              <a:rPr lang="it-IT" sz="1600" b="1" dirty="0">
                <a:latin typeface="Calibri" panose="020F0502020204030204" pitchFamily="34" charset="0"/>
                <a:cs typeface="Calibri" panose="020F0502020204030204" pitchFamily="34" charset="0"/>
              </a:rPr>
              <a:t> dynamics in the range </a:t>
            </a:r>
            <a:r>
              <a:rPr lang="it-IT" sz="1600" b="1" dirty="0">
                <a:solidFill>
                  <a:srgbClr val="E012AF"/>
                </a:solidFill>
                <a:latin typeface="Calibri" panose="020F0502020204030204" pitchFamily="34" charset="0"/>
                <a:cs typeface="Calibri" panose="020F0502020204030204" pitchFamily="34" charset="0"/>
              </a:rPr>
              <a:t>2 - 20 </a:t>
            </a:r>
            <a:r>
              <a:rPr lang="it-IT" sz="1600" b="1" dirty="0" err="1">
                <a:solidFill>
                  <a:srgbClr val="E012AF"/>
                </a:solidFill>
                <a:latin typeface="Calibri" panose="020F0502020204030204" pitchFamily="34" charset="0"/>
                <a:cs typeface="Calibri" panose="020F0502020204030204" pitchFamily="34" charset="0"/>
              </a:rPr>
              <a:t>keV</a:t>
            </a:r>
            <a:endParaRPr lang="it-IT" sz="1600" b="1" dirty="0">
              <a:solidFill>
                <a:srgbClr val="E012AF"/>
              </a:solidFill>
              <a:latin typeface="Calibri" panose="020F0502020204030204" pitchFamily="34" charset="0"/>
              <a:cs typeface="Calibri" panose="020F0502020204030204" pitchFamily="34" charset="0"/>
            </a:endParaRPr>
          </a:p>
        </p:txBody>
      </p:sp>
      <p:sp>
        <p:nvSpPr>
          <p:cNvPr id="35" name="CasellaDiTesto 34">
            <a:extLst>
              <a:ext uri="{FF2B5EF4-FFF2-40B4-BE49-F238E27FC236}">
                <a16:creationId xmlns:a16="http://schemas.microsoft.com/office/drawing/2014/main" id="{49C44EAA-F54B-406D-BE5E-8A7DCAF73D77}"/>
              </a:ext>
            </a:extLst>
          </p:cNvPr>
          <p:cNvSpPr txBox="1"/>
          <p:nvPr/>
        </p:nvSpPr>
        <p:spPr>
          <a:xfrm>
            <a:off x="2160092" y="5652790"/>
            <a:ext cx="6936260" cy="338554"/>
          </a:xfrm>
          <a:prstGeom prst="rect">
            <a:avLst/>
          </a:prstGeom>
          <a:noFill/>
        </p:spPr>
        <p:txBody>
          <a:bodyPr wrap="square">
            <a:spAutoFit/>
          </a:bodyPr>
          <a:lstStyle/>
          <a:p>
            <a:r>
              <a:rPr lang="it-IT" sz="1600" b="1" dirty="0">
                <a:latin typeface="Calibri" panose="020F0502020204030204" pitchFamily="34" charset="0"/>
                <a:cs typeface="Calibri" panose="020F0502020204030204" pitchFamily="34" charset="0"/>
              </a:rPr>
              <a:t>RF probe + </a:t>
            </a:r>
            <a:r>
              <a:rPr lang="it-IT" sz="1600" b="1" dirty="0" err="1">
                <a:latin typeface="Calibri" panose="020F0502020204030204" pitchFamily="34" charset="0"/>
                <a:cs typeface="Calibri" panose="020F0502020204030204" pitchFamily="34" charset="0"/>
              </a:rPr>
              <a:t>Spectrum</a:t>
            </a:r>
            <a:r>
              <a:rPr lang="it-IT" sz="1600" b="1" dirty="0">
                <a:latin typeface="Calibri" panose="020F0502020204030204" pitchFamily="34" charset="0"/>
                <a:cs typeface="Calibri" panose="020F0502020204030204" pitchFamily="34" charset="0"/>
              </a:rPr>
              <a:t> Analyzer and/or Scope for </a:t>
            </a:r>
            <a:r>
              <a:rPr lang="it-IT" sz="1600" b="1" dirty="0">
                <a:solidFill>
                  <a:srgbClr val="009999"/>
                </a:solidFill>
                <a:latin typeface="Calibri" panose="020F0502020204030204" pitchFamily="34" charset="0"/>
                <a:cs typeface="Calibri" panose="020F0502020204030204" pitchFamily="34" charset="0"/>
              </a:rPr>
              <a:t>time-</a:t>
            </a:r>
            <a:r>
              <a:rPr lang="it-IT" sz="1600" b="1" dirty="0" err="1">
                <a:solidFill>
                  <a:srgbClr val="009999"/>
                </a:solidFill>
                <a:latin typeface="Calibri" panose="020F0502020204030204" pitchFamily="34" charset="0"/>
                <a:cs typeface="Calibri" panose="020F0502020204030204" pitchFamily="34" charset="0"/>
              </a:rPr>
              <a:t>resolved</a:t>
            </a:r>
            <a:r>
              <a:rPr lang="it-IT" sz="1600" b="1" dirty="0">
                <a:solidFill>
                  <a:srgbClr val="009999"/>
                </a:solidFill>
                <a:latin typeface="Calibri" panose="020F0502020204030204" pitchFamily="34" charset="0"/>
                <a:cs typeface="Calibri" panose="020F0502020204030204" pitchFamily="34" charset="0"/>
              </a:rPr>
              <a:t> </a:t>
            </a:r>
            <a:r>
              <a:rPr lang="it-IT" sz="1600" b="1" dirty="0" err="1">
                <a:solidFill>
                  <a:srgbClr val="009999"/>
                </a:solidFill>
                <a:latin typeface="Calibri" panose="020F0502020204030204" pitchFamily="34" charset="0"/>
                <a:cs typeface="Calibri" panose="020F0502020204030204" pitchFamily="34" charset="0"/>
              </a:rPr>
              <a:t>Spectroscopy</a:t>
            </a:r>
            <a:endParaRPr lang="it-IT" sz="1600" b="1" dirty="0">
              <a:solidFill>
                <a:srgbClr val="009999"/>
              </a:solidFill>
              <a:latin typeface="Calibri" panose="020F0502020204030204" pitchFamily="34" charset="0"/>
              <a:cs typeface="Calibri" panose="020F0502020204030204" pitchFamily="34" charset="0"/>
            </a:endParaRPr>
          </a:p>
        </p:txBody>
      </p:sp>
      <p:sp>
        <p:nvSpPr>
          <p:cNvPr id="36" name="CasellaDiTesto 35">
            <a:extLst>
              <a:ext uri="{FF2B5EF4-FFF2-40B4-BE49-F238E27FC236}">
                <a16:creationId xmlns:a16="http://schemas.microsoft.com/office/drawing/2014/main" id="{A5382D94-6BC3-400B-B2B8-5837C5C18ACA}"/>
              </a:ext>
            </a:extLst>
          </p:cNvPr>
          <p:cNvSpPr txBox="1"/>
          <p:nvPr/>
        </p:nvSpPr>
        <p:spPr>
          <a:xfrm>
            <a:off x="3959957" y="6088559"/>
            <a:ext cx="4272085" cy="769441"/>
          </a:xfrm>
          <a:prstGeom prst="rect">
            <a:avLst/>
          </a:prstGeom>
          <a:noFill/>
        </p:spPr>
        <p:txBody>
          <a:bodyPr wrap="square" rtlCol="0">
            <a:spAutoFit/>
          </a:bodyPr>
          <a:lstStyle/>
          <a:p>
            <a:r>
              <a:rPr lang="en-US" sz="1100" i="1" dirty="0">
                <a:latin typeface="Calibri" panose="020F0502020204030204" pitchFamily="34" charset="0"/>
                <a:cs typeface="Calibri" panose="020F0502020204030204" pitchFamily="34" charset="0"/>
              </a:rPr>
              <a:t>E. Naselli et al., Il Nuovo </a:t>
            </a:r>
            <a:r>
              <a:rPr lang="en-US" sz="1100" i="1" dirty="0" err="1">
                <a:latin typeface="Calibri" panose="020F0502020204030204" pitchFamily="34" charset="0"/>
                <a:cs typeface="Calibri" panose="020F0502020204030204" pitchFamily="34" charset="0"/>
              </a:rPr>
              <a:t>Cimento</a:t>
            </a:r>
            <a:r>
              <a:rPr lang="en-US" sz="1100" i="1" dirty="0">
                <a:latin typeface="Calibri" panose="020F0502020204030204" pitchFamily="34" charset="0"/>
                <a:cs typeface="Calibri" panose="020F0502020204030204" pitchFamily="34" charset="0"/>
              </a:rPr>
              <a:t> 44 C, 2021, 64</a:t>
            </a:r>
          </a:p>
          <a:p>
            <a:r>
              <a:rPr lang="en-US" sz="1100" i="1" dirty="0">
                <a:latin typeface="Calibri" panose="020F0502020204030204" pitchFamily="34" charset="0"/>
                <a:cs typeface="Calibri" panose="020F0502020204030204" pitchFamily="34" charset="0"/>
              </a:rPr>
              <a:t>S. Biri et al., JINST 16, 2021, P03003</a:t>
            </a:r>
          </a:p>
          <a:p>
            <a:r>
              <a:rPr lang="en-US" sz="1100" i="1" dirty="0">
                <a:latin typeface="Calibri" panose="020F0502020204030204" pitchFamily="34" charset="0"/>
                <a:cs typeface="Calibri" panose="020F0502020204030204" pitchFamily="34" charset="0"/>
              </a:rPr>
              <a:t>R. </a:t>
            </a:r>
            <a:r>
              <a:rPr lang="en-US" sz="1100" i="1" dirty="0" err="1">
                <a:latin typeface="Calibri" panose="020F0502020204030204" pitchFamily="34" charset="0"/>
                <a:cs typeface="Calibri" panose="020F0502020204030204" pitchFamily="34" charset="0"/>
              </a:rPr>
              <a:t>Racz</a:t>
            </a:r>
            <a:r>
              <a:rPr lang="en-US" sz="1100" i="1" dirty="0">
                <a:latin typeface="Calibri" panose="020F0502020204030204" pitchFamily="34" charset="0"/>
                <a:cs typeface="Calibri" panose="020F0502020204030204" pitchFamily="34" charset="0"/>
              </a:rPr>
              <a:t> et al., Plasma Sources Science and Technology 26, 2017, 7</a:t>
            </a:r>
          </a:p>
          <a:p>
            <a:r>
              <a:rPr lang="en-US" sz="1100" i="1" dirty="0">
                <a:latin typeface="Calibri" panose="020F0502020204030204" pitchFamily="34" charset="0"/>
                <a:cs typeface="Calibri" panose="020F0502020204030204" pitchFamily="34" charset="0"/>
              </a:rPr>
              <a:t>D. Mascali et al., Review of Scientific Instruments 87, 2016, 02A510  </a:t>
            </a:r>
          </a:p>
        </p:txBody>
      </p:sp>
    </p:spTree>
    <p:custDataLst>
      <p:tags r:id="rId1"/>
    </p:custDataLst>
    <p:extLst>
      <p:ext uri="{BB962C8B-B14F-4D97-AF65-F5344CB8AC3E}">
        <p14:creationId xmlns:p14="http://schemas.microsoft.com/office/powerpoint/2010/main" val="413529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ella 28">
            <a:extLst>
              <a:ext uri="{FF2B5EF4-FFF2-40B4-BE49-F238E27FC236}">
                <a16:creationId xmlns:a16="http://schemas.microsoft.com/office/drawing/2014/main" id="{9BB1AD08-C6C1-4C34-A732-1B639B0AAF82}"/>
              </a:ext>
            </a:extLst>
          </p:cNvPr>
          <p:cNvGraphicFramePr>
            <a:graphicFrameLocks noGrp="1"/>
          </p:cNvGraphicFramePr>
          <p:nvPr>
            <p:extLst>
              <p:ext uri="{D42A27DB-BD31-4B8C-83A1-F6EECF244321}">
                <p14:modId xmlns:p14="http://schemas.microsoft.com/office/powerpoint/2010/main" val="2647842217"/>
              </p:ext>
            </p:extLst>
          </p:nvPr>
        </p:nvGraphicFramePr>
        <p:xfrm>
          <a:off x="1377049" y="1963734"/>
          <a:ext cx="3513709" cy="1447800"/>
        </p:xfrm>
        <a:graphic>
          <a:graphicData uri="http://schemas.openxmlformats.org/drawingml/2006/table">
            <a:tbl>
              <a:tblPr firstRow="1" bandRow="1">
                <a:tableStyleId>{5C22544A-7EE6-4342-B048-85BDC9FD1C3A}</a:tableStyleId>
              </a:tblPr>
              <a:tblGrid>
                <a:gridCol w="861949">
                  <a:extLst>
                    <a:ext uri="{9D8B030D-6E8A-4147-A177-3AD203B41FA5}">
                      <a16:colId xmlns:a16="http://schemas.microsoft.com/office/drawing/2014/main" val="3079025480"/>
                    </a:ext>
                  </a:extLst>
                </a:gridCol>
                <a:gridCol w="1059180">
                  <a:extLst>
                    <a:ext uri="{9D8B030D-6E8A-4147-A177-3AD203B41FA5}">
                      <a16:colId xmlns:a16="http://schemas.microsoft.com/office/drawing/2014/main" val="1540088681"/>
                    </a:ext>
                  </a:extLst>
                </a:gridCol>
                <a:gridCol w="1592580">
                  <a:extLst>
                    <a:ext uri="{9D8B030D-6E8A-4147-A177-3AD203B41FA5}">
                      <a16:colId xmlns:a16="http://schemas.microsoft.com/office/drawing/2014/main" val="2323242961"/>
                    </a:ext>
                  </a:extLst>
                </a:gridCol>
              </a:tblGrid>
              <a:tr h="370840">
                <a:tc>
                  <a:txBody>
                    <a:bodyPr/>
                    <a:lstStyle/>
                    <a:p>
                      <a:pPr algn="ctr"/>
                      <a:r>
                        <a:rPr lang="it-IT" sz="1600" dirty="0">
                          <a:solidFill>
                            <a:schemeClr val="bg1"/>
                          </a:solidFill>
                          <a:latin typeface="Calibri" panose="020F0502020204030204" pitchFamily="34" charset="0"/>
                          <a:cs typeface="Calibri" panose="020F0502020204030204" pitchFamily="34" charset="0"/>
                        </a:rPr>
                        <a:t>Isotope</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it-IT" sz="1600" dirty="0">
                          <a:solidFill>
                            <a:schemeClr val="bg1"/>
                          </a:solidFill>
                          <a:latin typeface="Calibri" panose="020F0502020204030204" pitchFamily="34" charset="0"/>
                          <a:cs typeface="Calibri" panose="020F0502020204030204" pitchFamily="34" charset="0"/>
                        </a:rPr>
                        <a:t>T</a:t>
                      </a:r>
                      <a:r>
                        <a:rPr lang="it-IT" sz="1600" baseline="-25000" dirty="0">
                          <a:solidFill>
                            <a:schemeClr val="bg1"/>
                          </a:solidFill>
                          <a:latin typeface="Calibri" panose="020F0502020204030204" pitchFamily="34" charset="0"/>
                          <a:cs typeface="Calibri" panose="020F0502020204030204" pitchFamily="34" charset="0"/>
                        </a:rPr>
                        <a:t>1/2</a:t>
                      </a:r>
                      <a:r>
                        <a:rPr lang="it-IT" sz="1600" dirty="0">
                          <a:solidFill>
                            <a:schemeClr val="bg1"/>
                          </a:solidFill>
                          <a:latin typeface="Calibri" panose="020F0502020204030204" pitchFamily="34" charset="0"/>
                          <a:cs typeface="Calibri" panose="020F0502020204030204" pitchFamily="34" charset="0"/>
                        </a:rPr>
                        <a:t> [ </a:t>
                      </a:r>
                      <a:r>
                        <a:rPr lang="it-IT" sz="1600" dirty="0" err="1">
                          <a:solidFill>
                            <a:schemeClr val="bg1"/>
                          </a:solidFill>
                          <a:latin typeface="Calibri" panose="020F0502020204030204" pitchFamily="34" charset="0"/>
                          <a:cs typeface="Calibri" panose="020F0502020204030204" pitchFamily="34" charset="0"/>
                        </a:rPr>
                        <a:t>yr</a:t>
                      </a:r>
                      <a:r>
                        <a:rPr lang="it-IT" sz="1600" dirty="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it-IT" sz="1600" dirty="0">
                          <a:solidFill>
                            <a:schemeClr val="bg1"/>
                          </a:solidFill>
                          <a:latin typeface="Calibri" panose="020F0502020204030204" pitchFamily="34" charset="0"/>
                          <a:cs typeface="Calibri" panose="020F0502020204030204" pitchFamily="34" charset="0"/>
                        </a:rPr>
                        <a:t>E</a:t>
                      </a:r>
                      <a:r>
                        <a:rPr lang="el-GR" sz="1600" baseline="-25000" dirty="0">
                          <a:solidFill>
                            <a:schemeClr val="bg1"/>
                          </a:solidFill>
                          <a:latin typeface="Calibri" panose="020F0502020204030204" pitchFamily="34" charset="0"/>
                          <a:cs typeface="Calibri" panose="020F0502020204030204" pitchFamily="34" charset="0"/>
                        </a:rPr>
                        <a:t>γ</a:t>
                      </a:r>
                      <a:r>
                        <a:rPr lang="it-IT" sz="1600" dirty="0">
                          <a:solidFill>
                            <a:schemeClr val="bg1"/>
                          </a:solidFill>
                          <a:latin typeface="Calibri" panose="020F0502020204030204" pitchFamily="34" charset="0"/>
                          <a:cs typeface="Calibri" panose="020F0502020204030204" pitchFamily="34" charset="0"/>
                        </a:rPr>
                        <a:t> [ </a:t>
                      </a:r>
                      <a:r>
                        <a:rPr lang="it-IT" sz="1600" dirty="0" err="1">
                          <a:solidFill>
                            <a:schemeClr val="bg1"/>
                          </a:solidFill>
                          <a:latin typeface="Calibri" panose="020F0502020204030204" pitchFamily="34" charset="0"/>
                          <a:cs typeface="Calibri" panose="020F0502020204030204" pitchFamily="34" charset="0"/>
                        </a:rPr>
                        <a:t>keV</a:t>
                      </a:r>
                      <a:r>
                        <a:rPr lang="it-IT" sz="1600" dirty="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2090896"/>
                  </a:ext>
                </a:extLst>
              </a:tr>
              <a:tr h="370840">
                <a:tc>
                  <a:txBody>
                    <a:bodyPr/>
                    <a:lstStyle/>
                    <a:p>
                      <a:pPr algn="ctr"/>
                      <a:r>
                        <a:rPr lang="it-IT" sz="1600" baseline="30000" dirty="0">
                          <a:solidFill>
                            <a:schemeClr val="bg1"/>
                          </a:solidFill>
                          <a:latin typeface="Calibri" panose="020F0502020204030204" pitchFamily="34" charset="0"/>
                          <a:cs typeface="Calibri" panose="020F0502020204030204" pitchFamily="34" charset="0"/>
                        </a:rPr>
                        <a:t>176</a:t>
                      </a:r>
                      <a:r>
                        <a:rPr lang="it-IT" sz="1600" dirty="0">
                          <a:solidFill>
                            <a:schemeClr val="bg1"/>
                          </a:solidFill>
                          <a:latin typeface="Calibri" panose="020F0502020204030204" pitchFamily="34" charset="0"/>
                          <a:cs typeface="Calibri" panose="020F0502020204030204" pitchFamily="34" charset="0"/>
                        </a:rPr>
                        <a:t>Lu</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it-IT" sz="1600" dirty="0">
                          <a:solidFill>
                            <a:schemeClr val="bg1"/>
                          </a:solidFill>
                          <a:latin typeface="Calibri" panose="020F0502020204030204" pitchFamily="34" charset="0"/>
                          <a:cs typeface="Calibri" panose="020F0502020204030204" pitchFamily="34" charset="0"/>
                        </a:rPr>
                        <a:t>3.78 · 10</a:t>
                      </a:r>
                      <a:r>
                        <a:rPr lang="it-IT" sz="1600" baseline="30000" dirty="0">
                          <a:solidFill>
                            <a:schemeClr val="bg1"/>
                          </a:solidFill>
                          <a:latin typeface="Calibri" panose="020F0502020204030204" pitchFamily="34" charset="0"/>
                          <a:cs typeface="Calibri" panose="020F0502020204030204" pitchFamily="34" charset="0"/>
                        </a:rPr>
                        <a:t>10</a:t>
                      </a:r>
                      <a:endParaRPr lang="en-US" sz="1600" baseline="300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kumimoji="0" lang="it-IT" sz="1600" kern="1200" dirty="0">
                          <a:solidFill>
                            <a:schemeClr val="bg1"/>
                          </a:solidFill>
                          <a:latin typeface="Calibri" panose="020F0502020204030204" pitchFamily="34" charset="0"/>
                          <a:ea typeface="+mn-ea"/>
                          <a:cs typeface="Calibri" panose="020F0502020204030204" pitchFamily="34" charset="0"/>
                        </a:rPr>
                        <a:t>202.88 &amp; 306.78</a:t>
                      </a:r>
                      <a:endParaRPr kumimoji="0" lang="en-US" sz="1600" kern="1200" dirty="0">
                        <a:solidFill>
                          <a:schemeClr val="bg1"/>
                        </a:solidFill>
                        <a:latin typeface="Calibri" panose="020F0502020204030204" pitchFamily="34" charset="0"/>
                        <a:ea typeface="+mn-ea"/>
                        <a:cs typeface="Calibri" panose="020F0502020204030204" pitchFamily="34" charset="0"/>
                      </a:endParaRPr>
                    </a:p>
                  </a:txBody>
                  <a:tcPr>
                    <a:solidFill>
                      <a:srgbClr val="0070C0"/>
                    </a:solidFill>
                  </a:tcPr>
                </a:tc>
                <a:extLst>
                  <a:ext uri="{0D108BD9-81ED-4DB2-BD59-A6C34878D82A}">
                    <a16:rowId xmlns:a16="http://schemas.microsoft.com/office/drawing/2014/main" val="3375270638"/>
                  </a:ext>
                </a:extLst>
              </a:tr>
              <a:tr h="370840">
                <a:tc>
                  <a:txBody>
                    <a:bodyPr/>
                    <a:lstStyle/>
                    <a:p>
                      <a:pPr algn="ctr"/>
                      <a:r>
                        <a:rPr lang="it-IT" sz="1600" baseline="30000" dirty="0">
                          <a:solidFill>
                            <a:schemeClr val="bg1"/>
                          </a:solidFill>
                          <a:latin typeface="Calibri" panose="020F0502020204030204" pitchFamily="34" charset="0"/>
                          <a:cs typeface="Calibri" panose="020F0502020204030204" pitchFamily="34" charset="0"/>
                        </a:rPr>
                        <a:t>134</a:t>
                      </a:r>
                      <a:r>
                        <a:rPr lang="it-IT" sz="1600" dirty="0">
                          <a:solidFill>
                            <a:schemeClr val="bg1"/>
                          </a:solidFill>
                          <a:latin typeface="Calibri" panose="020F0502020204030204" pitchFamily="34" charset="0"/>
                          <a:cs typeface="Calibri" panose="020F0502020204030204" pitchFamily="34" charset="0"/>
                        </a:rPr>
                        <a:t>Cs</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it-IT" sz="1600" dirty="0">
                          <a:solidFill>
                            <a:schemeClr val="bg1"/>
                          </a:solidFill>
                          <a:latin typeface="Calibri" panose="020F0502020204030204" pitchFamily="34" charset="0"/>
                          <a:cs typeface="Calibri" panose="020F0502020204030204" pitchFamily="34" charset="0"/>
                        </a:rPr>
                        <a:t>2.06</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marL="0" indent="0" algn="ctr">
                        <a:buFont typeface="Wingdings" panose="05000000000000000000" pitchFamily="2" charset="2"/>
                        <a:buNone/>
                      </a:pPr>
                      <a:r>
                        <a:rPr lang="it-IT" sz="1600" dirty="0">
                          <a:solidFill>
                            <a:schemeClr val="bg1"/>
                          </a:solidFill>
                          <a:latin typeface="Calibri" panose="020F0502020204030204" pitchFamily="34" charset="0"/>
                          <a:cs typeface="Calibri" panose="020F0502020204030204" pitchFamily="34" charset="0"/>
                        </a:rPr>
                        <a:t> 795.86</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extLst>
                  <a:ext uri="{0D108BD9-81ED-4DB2-BD59-A6C34878D82A}">
                    <a16:rowId xmlns:a16="http://schemas.microsoft.com/office/drawing/2014/main" val="1715969330"/>
                  </a:ext>
                </a:extLst>
              </a:tr>
              <a:tr h="207974">
                <a:tc>
                  <a:txBody>
                    <a:bodyPr/>
                    <a:lstStyle/>
                    <a:p>
                      <a:pPr algn="ctr"/>
                      <a:r>
                        <a:rPr lang="it-IT" sz="1600" baseline="30000" dirty="0">
                          <a:solidFill>
                            <a:schemeClr val="bg1"/>
                          </a:solidFill>
                          <a:latin typeface="Calibri" panose="020F0502020204030204" pitchFamily="34" charset="0"/>
                          <a:cs typeface="Calibri" panose="020F0502020204030204" pitchFamily="34" charset="0"/>
                        </a:rPr>
                        <a:t>94</a:t>
                      </a:r>
                      <a:r>
                        <a:rPr lang="it-IT" sz="1600" dirty="0">
                          <a:solidFill>
                            <a:schemeClr val="bg1"/>
                          </a:solidFill>
                          <a:latin typeface="Calibri" panose="020F0502020204030204" pitchFamily="34" charset="0"/>
                          <a:cs typeface="Calibri" panose="020F0502020204030204" pitchFamily="34" charset="0"/>
                        </a:rPr>
                        <a:t>Nb</a:t>
                      </a:r>
                      <a:endParaRPr lang="en-US" sz="16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algn="ctr"/>
                      <a:r>
                        <a:rPr lang="it-IT" sz="1600" dirty="0">
                          <a:solidFill>
                            <a:schemeClr val="bg1"/>
                          </a:solidFill>
                          <a:latin typeface="Calibri" panose="020F0502020204030204" pitchFamily="34" charset="0"/>
                          <a:cs typeface="Calibri" panose="020F0502020204030204" pitchFamily="34" charset="0"/>
                        </a:rPr>
                        <a:t>2.03 · 10</a:t>
                      </a:r>
                      <a:r>
                        <a:rPr lang="it-IT" sz="1600" baseline="30000" dirty="0">
                          <a:solidFill>
                            <a:schemeClr val="bg1"/>
                          </a:solidFill>
                          <a:latin typeface="Calibri" panose="020F0502020204030204" pitchFamily="34" charset="0"/>
                          <a:cs typeface="Calibri" panose="020F0502020204030204" pitchFamily="34" charset="0"/>
                        </a:rPr>
                        <a:t>4</a:t>
                      </a:r>
                      <a:endParaRPr lang="en-US" sz="1600" baseline="30000" dirty="0">
                        <a:solidFill>
                          <a:schemeClr val="bg1"/>
                        </a:solidFill>
                        <a:latin typeface="Calibri" panose="020F0502020204030204" pitchFamily="34" charset="0"/>
                        <a:cs typeface="Calibri" panose="020F0502020204030204" pitchFamily="34" charset="0"/>
                      </a:endParaRPr>
                    </a:p>
                  </a:txBody>
                  <a:tcPr>
                    <a:solidFill>
                      <a:srgbClr val="0070C0"/>
                    </a:solidFill>
                  </a:tcPr>
                </a:tc>
                <a:tc>
                  <a:txBody>
                    <a:bodyPr/>
                    <a:lstStyle/>
                    <a:p>
                      <a:pPr marL="0" indent="0" algn="ctr">
                        <a:buFont typeface="Wingdings" panose="05000000000000000000" pitchFamily="2" charset="2"/>
                        <a:buNone/>
                      </a:pPr>
                      <a:r>
                        <a:rPr lang="it-IT" sz="1600" baseline="0" dirty="0">
                          <a:solidFill>
                            <a:schemeClr val="bg1"/>
                          </a:solidFill>
                          <a:latin typeface="Calibri" panose="020F0502020204030204" pitchFamily="34" charset="0"/>
                          <a:cs typeface="Calibri" panose="020F0502020204030204" pitchFamily="34" charset="0"/>
                        </a:rPr>
                        <a:t>871.09</a:t>
                      </a:r>
                    </a:p>
                  </a:txBody>
                  <a:tcPr>
                    <a:solidFill>
                      <a:srgbClr val="0070C0"/>
                    </a:solidFill>
                  </a:tcPr>
                </a:tc>
                <a:extLst>
                  <a:ext uri="{0D108BD9-81ED-4DB2-BD59-A6C34878D82A}">
                    <a16:rowId xmlns:a16="http://schemas.microsoft.com/office/drawing/2014/main" val="3079930246"/>
                  </a:ext>
                </a:extLst>
              </a:tr>
            </a:tbl>
          </a:graphicData>
        </a:graphic>
      </p:graphicFrame>
      <p:sp>
        <p:nvSpPr>
          <p:cNvPr id="9" name="CasellaDiTesto 8">
            <a:extLst>
              <a:ext uri="{FF2B5EF4-FFF2-40B4-BE49-F238E27FC236}">
                <a16:creationId xmlns:a16="http://schemas.microsoft.com/office/drawing/2014/main" id="{DEDF892E-2B45-4F8A-8980-A22B724197A3}"/>
              </a:ext>
            </a:extLst>
          </p:cNvPr>
          <p:cNvSpPr txBox="1"/>
          <p:nvPr/>
        </p:nvSpPr>
        <p:spPr>
          <a:xfrm>
            <a:off x="62454" y="892330"/>
            <a:ext cx="6839588" cy="584775"/>
          </a:xfrm>
          <a:prstGeom prst="rect">
            <a:avLst/>
          </a:prstGeom>
          <a:noFill/>
        </p:spPr>
        <p:txBody>
          <a:bodyPr wrap="square" rtlCol="0">
            <a:spAutoFit/>
          </a:bodyPr>
          <a:lstStyle/>
          <a:p>
            <a:pPr algn="just"/>
            <a:r>
              <a:rPr lang="it-IT" sz="1600" b="1" dirty="0">
                <a:solidFill>
                  <a:schemeClr val="tx2">
                    <a:lumMod val="75000"/>
                    <a:lumOff val="25000"/>
                  </a:schemeClr>
                </a:solidFill>
                <a:latin typeface="Calibri" panose="020F0502020204030204" pitchFamily="34" charset="0"/>
                <a:cs typeface="Calibri" panose="020F0502020204030204" pitchFamily="34" charset="0"/>
              </a:rPr>
              <a:t>The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collaboration</a:t>
            </a:r>
            <a:r>
              <a:rPr lang="it-IT" sz="1600" b="1" dirty="0">
                <a:solidFill>
                  <a:schemeClr val="tx2">
                    <a:lumMod val="75000"/>
                    <a:lumOff val="25000"/>
                  </a:schemeClr>
                </a:solidFill>
                <a:latin typeface="Calibri" panose="020F0502020204030204" pitchFamily="34" charset="0"/>
                <a:cs typeface="Calibri" panose="020F0502020204030204" pitchFamily="34" charset="0"/>
              </a:rPr>
              <a:t> with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theoreticians</a:t>
            </a:r>
            <a:r>
              <a:rPr lang="it-IT" sz="1600" b="1" dirty="0">
                <a:solidFill>
                  <a:schemeClr val="tx2">
                    <a:lumMod val="75000"/>
                    <a:lumOff val="25000"/>
                  </a:schemeClr>
                </a:solidFill>
                <a:latin typeface="Calibri" panose="020F0502020204030204" pitchFamily="34" charset="0"/>
                <a:cs typeface="Calibri" panose="020F0502020204030204" pitchFamily="34" charset="0"/>
              </a:rPr>
              <a:t> </a:t>
            </a:r>
            <a:r>
              <a:rPr lang="it-IT" sz="1600" dirty="0" err="1">
                <a:solidFill>
                  <a:schemeClr val="tx2">
                    <a:lumMod val="75000"/>
                    <a:lumOff val="25000"/>
                  </a:schemeClr>
                </a:solidFill>
                <a:latin typeface="Calibri" panose="020F0502020204030204" pitchFamily="34" charset="0"/>
                <a:cs typeface="Calibri" panose="020F0502020204030204" pitchFamily="34" charset="0"/>
              </a:rPr>
              <a:t>allowed</a:t>
            </a:r>
            <a:r>
              <a:rPr lang="it-IT" sz="1600" dirty="0">
                <a:solidFill>
                  <a:schemeClr val="tx2">
                    <a:lumMod val="75000"/>
                    <a:lumOff val="25000"/>
                  </a:schemeClr>
                </a:solidFill>
                <a:latin typeface="Calibri" panose="020F0502020204030204" pitchFamily="34" charset="0"/>
                <a:cs typeface="Calibri" panose="020F0502020204030204" pitchFamily="34" charset="0"/>
              </a:rPr>
              <a:t> to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identify</a:t>
            </a:r>
            <a:r>
              <a:rPr lang="it-IT" sz="1600" b="1" dirty="0">
                <a:solidFill>
                  <a:schemeClr val="tx2">
                    <a:lumMod val="75000"/>
                    <a:lumOff val="25000"/>
                  </a:schemeClr>
                </a:solidFill>
                <a:latin typeface="Calibri" panose="020F0502020204030204" pitchFamily="34" charset="0"/>
                <a:cs typeface="Calibri" panose="020F0502020204030204" pitchFamily="34" charset="0"/>
              </a:rPr>
              <a:t> of a long list of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isotopes</a:t>
            </a:r>
            <a:r>
              <a:rPr lang="it-IT" sz="1600" b="1" dirty="0">
                <a:solidFill>
                  <a:schemeClr val="tx2">
                    <a:lumMod val="75000"/>
                    <a:lumOff val="25000"/>
                  </a:schemeClr>
                </a:solidFill>
                <a:latin typeface="Calibri" panose="020F0502020204030204" pitchFamily="34" charset="0"/>
                <a:cs typeface="Calibri" panose="020F0502020204030204" pitchFamily="34" charset="0"/>
              </a:rPr>
              <a:t> </a:t>
            </a:r>
            <a:r>
              <a:rPr lang="it-IT" sz="1600" dirty="0">
                <a:solidFill>
                  <a:schemeClr val="tx2">
                    <a:lumMod val="75000"/>
                    <a:lumOff val="25000"/>
                  </a:schemeClr>
                </a:solidFill>
                <a:latin typeface="Calibri" panose="020F0502020204030204" pitchFamily="34" charset="0"/>
                <a:cs typeface="Calibri" panose="020F0502020204030204" pitchFamily="34" charset="0"/>
              </a:rPr>
              <a:t>(more </a:t>
            </a:r>
            <a:r>
              <a:rPr lang="it-IT" sz="1600" dirty="0" err="1">
                <a:solidFill>
                  <a:schemeClr val="tx2">
                    <a:lumMod val="75000"/>
                    <a:lumOff val="25000"/>
                  </a:schemeClr>
                </a:solidFill>
                <a:latin typeface="Calibri" panose="020F0502020204030204" pitchFamily="34" charset="0"/>
                <a:cs typeface="Calibri" panose="020F0502020204030204" pitchFamily="34" charset="0"/>
              </a:rPr>
              <a:t>than</a:t>
            </a:r>
            <a:r>
              <a:rPr lang="it-IT" sz="1600" dirty="0">
                <a:solidFill>
                  <a:schemeClr val="tx2">
                    <a:lumMod val="75000"/>
                    <a:lumOff val="25000"/>
                  </a:schemeClr>
                </a:solidFill>
                <a:latin typeface="Calibri" panose="020F0502020204030204" pitchFamily="34" charset="0"/>
                <a:cs typeface="Calibri" panose="020F0502020204030204" pitchFamily="34" charset="0"/>
              </a:rPr>
              <a:t> 100) </a:t>
            </a:r>
            <a:r>
              <a:rPr lang="it-IT" sz="1600" b="1" dirty="0">
                <a:solidFill>
                  <a:schemeClr val="tx2">
                    <a:lumMod val="75000"/>
                    <a:lumOff val="25000"/>
                  </a:schemeClr>
                </a:solidFill>
                <a:latin typeface="Calibri" panose="020F0502020204030204" pitchFamily="34" charset="0"/>
                <a:cs typeface="Calibri" panose="020F0502020204030204" pitchFamily="34" charset="0"/>
              </a:rPr>
              <a:t>of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potential</a:t>
            </a:r>
            <a:r>
              <a:rPr lang="it-IT" sz="1600" b="1" dirty="0">
                <a:solidFill>
                  <a:schemeClr val="tx2">
                    <a:lumMod val="75000"/>
                    <a:lumOff val="25000"/>
                  </a:schemeClr>
                </a:solidFill>
                <a:latin typeface="Calibri" panose="020F0502020204030204" pitchFamily="34" charset="0"/>
                <a:cs typeface="Calibri" panose="020F0502020204030204" pitchFamily="34" charset="0"/>
              </a:rPr>
              <a:t>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interest</a:t>
            </a:r>
            <a:r>
              <a:rPr lang="it-IT" sz="1600" b="1" dirty="0">
                <a:solidFill>
                  <a:schemeClr val="tx2">
                    <a:lumMod val="75000"/>
                    <a:lumOff val="25000"/>
                  </a:schemeClr>
                </a:solidFill>
                <a:latin typeface="Calibri" panose="020F0502020204030204" pitchFamily="34" charset="0"/>
                <a:cs typeface="Calibri" panose="020F0502020204030204" pitchFamily="34" charset="0"/>
              </a:rPr>
              <a:t> for stellar </a:t>
            </a:r>
            <a:r>
              <a:rPr lang="it-IT" sz="1600" b="1" dirty="0" err="1">
                <a:solidFill>
                  <a:schemeClr val="tx2">
                    <a:lumMod val="75000"/>
                    <a:lumOff val="25000"/>
                  </a:schemeClr>
                </a:solidFill>
                <a:latin typeface="Calibri" panose="020F0502020204030204" pitchFamily="34" charset="0"/>
                <a:cs typeface="Calibri" panose="020F0502020204030204" pitchFamily="34" charset="0"/>
              </a:rPr>
              <a:t>nucleosynthesis</a:t>
            </a:r>
            <a:endParaRPr lang="it-IT" sz="1600" b="1" dirty="0">
              <a:solidFill>
                <a:schemeClr val="tx2">
                  <a:lumMod val="75000"/>
                  <a:lumOff val="25000"/>
                </a:schemeClr>
              </a:solidFill>
              <a:latin typeface="Calibri" panose="020F0502020204030204" pitchFamily="34" charset="0"/>
              <a:cs typeface="Calibri" panose="020F0502020204030204" pitchFamily="34" charset="0"/>
            </a:endParaRPr>
          </a:p>
        </p:txBody>
      </p:sp>
      <p:sp>
        <p:nvSpPr>
          <p:cNvPr id="32" name="Rettangolo 31">
            <a:extLst>
              <a:ext uri="{FF2B5EF4-FFF2-40B4-BE49-F238E27FC236}">
                <a16:creationId xmlns:a16="http://schemas.microsoft.com/office/drawing/2014/main" id="{0A4F9ECA-BD51-4009-BAD2-447FA0380585}"/>
              </a:ext>
            </a:extLst>
          </p:cNvPr>
          <p:cNvSpPr/>
          <p:nvPr/>
        </p:nvSpPr>
        <p:spPr>
          <a:xfrm>
            <a:off x="1032343" y="5313441"/>
            <a:ext cx="5063657" cy="1384995"/>
          </a:xfrm>
          <a:prstGeom prst="rect">
            <a:avLst/>
          </a:prstGeom>
        </p:spPr>
        <p:txBody>
          <a:bodyPr wrap="square">
            <a:spAutoFit/>
          </a:bodyPr>
          <a:lstStyle/>
          <a:p>
            <a:pPr marL="241093" indent="-241093">
              <a:buFont typeface="Arial"/>
              <a:buChar char="•"/>
            </a:pPr>
            <a:r>
              <a:rPr lang="en-US" sz="1400" b="1" baseline="30000" dirty="0">
                <a:solidFill>
                  <a:srgbClr val="DD8901"/>
                </a:solidFill>
                <a:latin typeface="Calibri"/>
                <a:cs typeface="Calibri"/>
              </a:rPr>
              <a:t>176</a:t>
            </a:r>
            <a:r>
              <a:rPr lang="en-US" sz="1400" b="1" dirty="0">
                <a:solidFill>
                  <a:srgbClr val="DD8901"/>
                </a:solidFill>
                <a:latin typeface="Calibri"/>
                <a:cs typeface="Calibri"/>
              </a:rPr>
              <a:t>Lu: </a:t>
            </a:r>
            <a:r>
              <a:rPr lang="en-US" sz="1400" dirty="0">
                <a:solidFill>
                  <a:srgbClr val="151514"/>
                </a:solidFill>
                <a:latin typeface="Calibri"/>
                <a:cs typeface="Calibri"/>
              </a:rPr>
              <a:t>This nucleus is very long-lived in laboratory conditions and </a:t>
            </a:r>
            <a:r>
              <a:rPr lang="en-US" sz="1400" b="1" dirty="0">
                <a:solidFill>
                  <a:srgbClr val="000090"/>
                </a:solidFill>
                <a:latin typeface="Calibri"/>
                <a:cs typeface="Calibri"/>
              </a:rPr>
              <a:t>in principle might act as a </a:t>
            </a:r>
            <a:r>
              <a:rPr lang="en-US" sz="1400" b="1" dirty="0" err="1">
                <a:solidFill>
                  <a:srgbClr val="000090"/>
                </a:solidFill>
                <a:latin typeface="Calibri"/>
                <a:cs typeface="Calibri"/>
              </a:rPr>
              <a:t>cosmo</a:t>
            </a:r>
            <a:r>
              <a:rPr lang="en-US" sz="1400" b="1" dirty="0">
                <a:solidFill>
                  <a:srgbClr val="000090"/>
                </a:solidFill>
                <a:latin typeface="Calibri"/>
                <a:cs typeface="Calibri"/>
              </a:rPr>
              <a:t>-chronometer</a:t>
            </a:r>
            <a:r>
              <a:rPr lang="en-US" sz="1400" dirty="0">
                <a:solidFill>
                  <a:srgbClr val="151514"/>
                </a:solidFill>
                <a:latin typeface="Calibri"/>
                <a:cs typeface="Calibri"/>
              </a:rPr>
              <a:t>;</a:t>
            </a:r>
          </a:p>
          <a:p>
            <a:pPr marL="241093" indent="-241093">
              <a:buFont typeface="Arial"/>
              <a:buChar char="•"/>
            </a:pPr>
            <a:r>
              <a:rPr lang="en-US" sz="1400" b="1" dirty="0">
                <a:solidFill>
                  <a:srgbClr val="151514"/>
                </a:solidFill>
                <a:latin typeface="Calibri"/>
                <a:cs typeface="Calibri"/>
              </a:rPr>
              <a:t>the s-process branching point at </a:t>
            </a:r>
            <a:r>
              <a:rPr lang="en-US" sz="1400" b="1" baseline="30000" dirty="0">
                <a:solidFill>
                  <a:srgbClr val="151514"/>
                </a:solidFill>
                <a:latin typeface="Calibri"/>
                <a:cs typeface="Calibri"/>
              </a:rPr>
              <a:t>176</a:t>
            </a:r>
            <a:r>
              <a:rPr lang="en-US" sz="1400" b="1" dirty="0">
                <a:solidFill>
                  <a:srgbClr val="151514"/>
                </a:solidFill>
                <a:latin typeface="Calibri"/>
                <a:cs typeface="Calibri"/>
              </a:rPr>
              <a:t>Lu is among the most important ones </a:t>
            </a:r>
            <a:r>
              <a:rPr lang="en-US" sz="1400" dirty="0">
                <a:solidFill>
                  <a:srgbClr val="151514"/>
                </a:solidFill>
                <a:latin typeface="Calibri"/>
                <a:cs typeface="Calibri"/>
              </a:rPr>
              <a:t>for the understanding of slow neutron captures in the AGB phases of low and intermediate mass stars;</a:t>
            </a:r>
          </a:p>
          <a:p>
            <a:pPr marL="241093" indent="-241093">
              <a:buFont typeface="Arial"/>
              <a:buChar char="•"/>
            </a:pPr>
            <a:r>
              <a:rPr lang="en-US" sz="1400" dirty="0">
                <a:solidFill>
                  <a:srgbClr val="DD8901"/>
                </a:solidFill>
                <a:latin typeface="Calibri"/>
                <a:cs typeface="Calibri"/>
              </a:rPr>
              <a:t> </a:t>
            </a:r>
            <a:r>
              <a:rPr lang="en-US" sz="1400" b="1" dirty="0">
                <a:solidFill>
                  <a:srgbClr val="DD8901"/>
                </a:solidFill>
                <a:latin typeface="Calibri"/>
                <a:cs typeface="Calibri"/>
              </a:rPr>
              <a:t>it determines the abundance of </a:t>
            </a:r>
            <a:r>
              <a:rPr lang="en-US" sz="1400" b="1" baseline="30000" dirty="0">
                <a:solidFill>
                  <a:srgbClr val="DD8901"/>
                </a:solidFill>
                <a:latin typeface="Calibri"/>
                <a:cs typeface="Calibri"/>
              </a:rPr>
              <a:t>176</a:t>
            </a:r>
            <a:r>
              <a:rPr lang="en-US" sz="1400" b="1" dirty="0">
                <a:solidFill>
                  <a:srgbClr val="DD8901"/>
                </a:solidFill>
                <a:latin typeface="Calibri"/>
                <a:cs typeface="Calibri"/>
              </a:rPr>
              <a:t>Hf, an “s-only” nucleus</a:t>
            </a:r>
            <a:r>
              <a:rPr lang="en-US" sz="1400" dirty="0">
                <a:solidFill>
                  <a:srgbClr val="DD8901"/>
                </a:solidFill>
                <a:latin typeface="Calibri"/>
                <a:cs typeface="Calibri"/>
              </a:rPr>
              <a:t>;</a:t>
            </a:r>
          </a:p>
        </p:txBody>
      </p:sp>
      <p:grpSp>
        <p:nvGrpSpPr>
          <p:cNvPr id="49" name="Gruppo 48">
            <a:extLst>
              <a:ext uri="{FF2B5EF4-FFF2-40B4-BE49-F238E27FC236}">
                <a16:creationId xmlns:a16="http://schemas.microsoft.com/office/drawing/2014/main" id="{30207CDD-010D-416B-BB88-28332111450C}"/>
              </a:ext>
            </a:extLst>
          </p:cNvPr>
          <p:cNvGrpSpPr/>
          <p:nvPr/>
        </p:nvGrpSpPr>
        <p:grpSpPr>
          <a:xfrm>
            <a:off x="6781998" y="1394182"/>
            <a:ext cx="4694416" cy="4069636"/>
            <a:chOff x="7739901" y="764704"/>
            <a:chExt cx="4205726" cy="3645986"/>
          </a:xfrm>
        </p:grpSpPr>
        <p:sp>
          <p:nvSpPr>
            <p:cNvPr id="50" name="Rettangolo 49">
              <a:extLst>
                <a:ext uri="{FF2B5EF4-FFF2-40B4-BE49-F238E27FC236}">
                  <a16:creationId xmlns:a16="http://schemas.microsoft.com/office/drawing/2014/main" id="{E10CF9CA-8E87-4A25-B09B-A7C7EC073C7D}"/>
                </a:ext>
              </a:extLst>
            </p:cNvPr>
            <p:cNvSpPr/>
            <p:nvPr/>
          </p:nvSpPr>
          <p:spPr>
            <a:xfrm>
              <a:off x="7764488" y="4149080"/>
              <a:ext cx="2643672" cy="261610"/>
            </a:xfrm>
            <a:prstGeom prst="rect">
              <a:avLst/>
            </a:prstGeom>
            <a:solidFill>
              <a:schemeClr val="bg1"/>
            </a:solidFill>
          </p:spPr>
          <p:txBody>
            <a:bodyPr wrap="none">
              <a:spAutoFit/>
            </a:bodyPr>
            <a:lstStyle/>
            <a:p>
              <a:pPr algn="just">
                <a:spcBef>
                  <a:spcPts val="450"/>
                </a:spcBef>
              </a:pPr>
              <a:r>
                <a:rPr lang="en-US" sz="1100" i="1" dirty="0">
                  <a:latin typeface="Calibri" panose="020F0502020204030204" pitchFamily="34" charset="0"/>
                  <a:ea typeface="MS Mincho" panose="02020609040205080304" pitchFamily="49" charset="-128"/>
                  <a:cs typeface="Calibri" panose="020F0502020204030204" pitchFamily="34" charset="0"/>
                </a:rPr>
                <a:t>Takahashi et al. 1987, Phys Rev C 36, 1522</a:t>
              </a:r>
              <a:endParaRPr lang="it-IT" sz="1100" i="1" dirty="0">
                <a:latin typeface="Calibri" panose="020F0502020204030204" pitchFamily="34" charset="0"/>
                <a:ea typeface="MS Mincho" panose="02020609040205080304" pitchFamily="49" charset="-128"/>
                <a:cs typeface="Calibri" panose="020F0502020204030204" pitchFamily="34" charset="0"/>
              </a:endParaRPr>
            </a:p>
          </p:txBody>
        </p:sp>
        <p:grpSp>
          <p:nvGrpSpPr>
            <p:cNvPr id="51" name="Gruppo 50">
              <a:extLst>
                <a:ext uri="{FF2B5EF4-FFF2-40B4-BE49-F238E27FC236}">
                  <a16:creationId xmlns:a16="http://schemas.microsoft.com/office/drawing/2014/main" id="{6B0B2FCF-9F6B-46F8-841C-14207D61C7F9}"/>
                </a:ext>
              </a:extLst>
            </p:cNvPr>
            <p:cNvGrpSpPr/>
            <p:nvPr/>
          </p:nvGrpSpPr>
          <p:grpSpPr>
            <a:xfrm>
              <a:off x="7739901" y="764704"/>
              <a:ext cx="4205726" cy="3500641"/>
              <a:chOff x="7739901" y="764704"/>
              <a:chExt cx="4205726" cy="3500641"/>
            </a:xfrm>
          </p:grpSpPr>
          <p:sp>
            <p:nvSpPr>
              <p:cNvPr id="52" name="Rettangolo 51">
                <a:extLst>
                  <a:ext uri="{FF2B5EF4-FFF2-40B4-BE49-F238E27FC236}">
                    <a16:creationId xmlns:a16="http://schemas.microsoft.com/office/drawing/2014/main" id="{D493EE40-B8BE-4303-AEE3-DAA8D9DDAC1E}"/>
                  </a:ext>
                </a:extLst>
              </p:cNvPr>
              <p:cNvSpPr/>
              <p:nvPr/>
            </p:nvSpPr>
            <p:spPr>
              <a:xfrm>
                <a:off x="8292244" y="764704"/>
                <a:ext cx="3432478" cy="307777"/>
              </a:xfrm>
              <a:prstGeom prst="rect">
                <a:avLst/>
              </a:prstGeom>
              <a:solidFill>
                <a:schemeClr val="bg1"/>
              </a:solidFill>
            </p:spPr>
            <p:txBody>
              <a:bodyPr wrap="none">
                <a:spAutoFit/>
              </a:bodyPr>
              <a:lstStyle/>
              <a:p>
                <a:pPr algn="just">
                  <a:spcBef>
                    <a:spcPts val="450"/>
                  </a:spcBef>
                </a:pPr>
                <a:r>
                  <a:rPr lang="en-US" sz="1400" b="1" baseline="30000" dirty="0">
                    <a:solidFill>
                      <a:srgbClr val="C00000"/>
                    </a:solidFill>
                    <a:latin typeface="Calibri" panose="020F0502020204030204" pitchFamily="34" charset="0"/>
                    <a:ea typeface="MS Mincho" panose="02020609040205080304" pitchFamily="49" charset="-128"/>
                    <a:cs typeface="Calibri" panose="020F0502020204030204" pitchFamily="34" charset="0"/>
                  </a:rPr>
                  <a:t>176</a:t>
                </a:r>
                <a:r>
                  <a:rPr lang="en-US" sz="1400" b="1" dirty="0">
                    <a:solidFill>
                      <a:srgbClr val="C00000"/>
                    </a:solidFill>
                    <a:latin typeface="Calibri" panose="020F0502020204030204" pitchFamily="34" charset="0"/>
                    <a:ea typeface="MS Mincho" panose="02020609040205080304" pitchFamily="49" charset="-128"/>
                    <a:cs typeface="Calibri" panose="020F0502020204030204" pitchFamily="34" charset="0"/>
                  </a:rPr>
                  <a:t>Lu: lifetime vs. T – theoretical predictions</a:t>
                </a:r>
                <a:endParaRPr lang="it-IT" sz="1400" b="1" dirty="0">
                  <a:solidFill>
                    <a:srgbClr val="C00000"/>
                  </a:solidFill>
                  <a:latin typeface="Calibri" panose="020F0502020204030204" pitchFamily="34" charset="0"/>
                  <a:ea typeface="MS Mincho" panose="02020609040205080304" pitchFamily="49" charset="-128"/>
                  <a:cs typeface="Calibri" panose="020F0502020204030204" pitchFamily="34" charset="0"/>
                </a:endParaRPr>
              </a:p>
            </p:txBody>
          </p:sp>
          <p:grpSp>
            <p:nvGrpSpPr>
              <p:cNvPr id="53" name="Gruppo 52">
                <a:extLst>
                  <a:ext uri="{FF2B5EF4-FFF2-40B4-BE49-F238E27FC236}">
                    <a16:creationId xmlns:a16="http://schemas.microsoft.com/office/drawing/2014/main" id="{9C6E7C15-E16B-4439-9279-CA2032FE910C}"/>
                  </a:ext>
                </a:extLst>
              </p:cNvPr>
              <p:cNvGrpSpPr/>
              <p:nvPr/>
            </p:nvGrpSpPr>
            <p:grpSpPr>
              <a:xfrm>
                <a:off x="7739901" y="991092"/>
                <a:ext cx="4205726" cy="3274253"/>
                <a:chOff x="4913514" y="1479640"/>
                <a:chExt cx="4205726" cy="3274253"/>
              </a:xfrm>
            </p:grpSpPr>
            <p:pic>
              <p:nvPicPr>
                <p:cNvPr id="54" name="Immagine 53">
                  <a:extLst>
                    <a:ext uri="{FF2B5EF4-FFF2-40B4-BE49-F238E27FC236}">
                      <a16:creationId xmlns:a16="http://schemas.microsoft.com/office/drawing/2014/main" id="{A90CB503-BA11-4A66-A056-E63638A41A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554" b="6845"/>
                <a:stretch/>
              </p:blipFill>
              <p:spPr>
                <a:xfrm>
                  <a:off x="4913514" y="1479640"/>
                  <a:ext cx="4194990" cy="3173496"/>
                </a:xfrm>
                <a:prstGeom prst="rect">
                  <a:avLst/>
                </a:prstGeom>
              </p:spPr>
            </p:pic>
            <p:sp>
              <p:nvSpPr>
                <p:cNvPr id="55" name="CasellaDiTesto 54">
                  <a:extLst>
                    <a:ext uri="{FF2B5EF4-FFF2-40B4-BE49-F238E27FC236}">
                      <a16:creationId xmlns:a16="http://schemas.microsoft.com/office/drawing/2014/main" id="{9979DC2F-37A3-4857-9CF0-038C2A57ABA1}"/>
                    </a:ext>
                  </a:extLst>
                </p:cNvPr>
                <p:cNvSpPr txBox="1"/>
                <p:nvPr/>
              </p:nvSpPr>
              <p:spPr>
                <a:xfrm>
                  <a:off x="7463056" y="4492283"/>
                  <a:ext cx="1656184" cy="261610"/>
                </a:xfrm>
                <a:prstGeom prst="rect">
                  <a:avLst/>
                </a:prstGeom>
                <a:solidFill>
                  <a:schemeClr val="bg1"/>
                </a:solidFill>
              </p:spPr>
              <p:txBody>
                <a:bodyPr wrap="square" rtlCol="0">
                  <a:spAutoFit/>
                </a:bodyPr>
                <a:lstStyle/>
                <a:p>
                  <a:pPr algn="r"/>
                  <a:r>
                    <a:rPr lang="it-IT" sz="1050" b="1" i="1" dirty="0" err="1">
                      <a:latin typeface="Calibri" panose="020F0502020204030204" pitchFamily="34" charset="0"/>
                      <a:cs typeface="Calibri" panose="020F0502020204030204" pitchFamily="34" charset="0"/>
                    </a:rPr>
                    <a:t>Courtesy</a:t>
                  </a:r>
                  <a:r>
                    <a:rPr lang="it-IT" sz="1050" b="1" i="1" dirty="0">
                      <a:latin typeface="Calibri" panose="020F0502020204030204" pitchFamily="34" charset="0"/>
                      <a:cs typeface="Calibri" panose="020F0502020204030204" pitchFamily="34" charset="0"/>
                    </a:rPr>
                    <a:t> of A. Mengoni</a:t>
                  </a:r>
                </a:p>
              </p:txBody>
            </p:sp>
          </p:grpSp>
        </p:grpSp>
      </p:grpSp>
      <p:sp>
        <p:nvSpPr>
          <p:cNvPr id="10" name="Rettangolo 9">
            <a:extLst>
              <a:ext uri="{FF2B5EF4-FFF2-40B4-BE49-F238E27FC236}">
                <a16:creationId xmlns:a16="http://schemas.microsoft.com/office/drawing/2014/main" id="{CD699260-F259-40B9-BA59-9C7825784BE7}"/>
              </a:ext>
            </a:extLst>
          </p:cNvPr>
          <p:cNvSpPr/>
          <p:nvPr/>
        </p:nvSpPr>
        <p:spPr>
          <a:xfrm>
            <a:off x="1304656" y="2336608"/>
            <a:ext cx="3692656" cy="334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4" name="Immagine 43">
            <a:extLst>
              <a:ext uri="{FF2B5EF4-FFF2-40B4-BE49-F238E27FC236}">
                <a16:creationId xmlns:a16="http://schemas.microsoft.com/office/drawing/2014/main" id="{2A4105DB-B3A4-46BA-BB9F-D773961E1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27" name="Titolo 1">
            <a:extLst>
              <a:ext uri="{FF2B5EF4-FFF2-40B4-BE49-F238E27FC236}">
                <a16:creationId xmlns:a16="http://schemas.microsoft.com/office/drawing/2014/main" id="{259D4176-6F36-4011-AE0B-0B81FA869302}"/>
              </a:ext>
            </a:extLst>
          </p:cNvPr>
          <p:cNvSpPr txBox="1">
            <a:spLocks/>
          </p:cNvSpPr>
          <p:nvPr/>
        </p:nvSpPr>
        <p:spPr>
          <a:xfrm>
            <a:off x="-116660" y="44935"/>
            <a:ext cx="4195664" cy="50883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it-IT" sz="2400" dirty="0" err="1">
                <a:solidFill>
                  <a:schemeClr val="bg1"/>
                </a:solidFill>
                <a:latin typeface="Calibri" panose="020F0502020204030204" pitchFamily="34" charset="0"/>
                <a:cs typeface="Calibri" panose="020F0502020204030204" pitchFamily="34" charset="0"/>
              </a:rPr>
              <a:t>Physics</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cases</a:t>
            </a:r>
            <a:endParaRPr lang="it-IT" sz="2400" dirty="0">
              <a:solidFill>
                <a:schemeClr val="bg1"/>
              </a:solidFill>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5D05D547-46E0-4968-87EA-53825ADE9142}"/>
              </a:ext>
            </a:extLst>
          </p:cNvPr>
          <p:cNvSpPr txBox="1"/>
          <p:nvPr/>
        </p:nvSpPr>
        <p:spPr>
          <a:xfrm>
            <a:off x="391283" y="1589915"/>
            <a:ext cx="5808770" cy="338554"/>
          </a:xfrm>
          <a:prstGeom prst="rect">
            <a:avLst/>
          </a:prstGeom>
          <a:noFill/>
        </p:spPr>
        <p:txBody>
          <a:bodyPr wrap="none" rtlCol="0">
            <a:spAutoFit/>
          </a:bodyPr>
          <a:lstStyle/>
          <a:p>
            <a:r>
              <a:rPr lang="it-IT" sz="1600" b="1" dirty="0">
                <a:solidFill>
                  <a:srgbClr val="DD8901"/>
                </a:solidFill>
                <a:latin typeface="Calibri" panose="020F0502020204030204" pitchFamily="34" charset="0"/>
                <a:cs typeface="Calibri" panose="020F0502020204030204" pitchFamily="34" charset="0"/>
              </a:rPr>
              <a:t>Three </a:t>
            </a:r>
            <a:r>
              <a:rPr lang="it-IT" sz="1600" b="1" dirty="0" err="1">
                <a:solidFill>
                  <a:srgbClr val="DD8901"/>
                </a:solidFill>
                <a:latin typeface="Calibri" panose="020F0502020204030204" pitchFamily="34" charset="0"/>
                <a:cs typeface="Calibri" panose="020F0502020204030204" pitchFamily="34" charset="0"/>
              </a:rPr>
              <a:t>cases</a:t>
            </a:r>
            <a:r>
              <a:rPr lang="it-IT" sz="1600" b="1" dirty="0">
                <a:solidFill>
                  <a:srgbClr val="DD8901"/>
                </a:solidFill>
                <a:latin typeface="Calibri" panose="020F0502020204030204" pitchFamily="34" charset="0"/>
                <a:cs typeface="Calibri" panose="020F0502020204030204" pitchFamily="34" charset="0"/>
              </a:rPr>
              <a:t> </a:t>
            </a:r>
            <a:r>
              <a:rPr lang="it-IT" sz="1600" b="1" dirty="0" err="1">
                <a:solidFill>
                  <a:srgbClr val="DD8901"/>
                </a:solidFill>
                <a:latin typeface="Calibri" panose="020F0502020204030204" pitchFamily="34" charset="0"/>
                <a:cs typeface="Calibri" panose="020F0502020204030204" pitchFamily="34" charset="0"/>
              </a:rPr>
              <a:t>were</a:t>
            </a:r>
            <a:r>
              <a:rPr lang="it-IT" sz="1600" b="1" dirty="0">
                <a:solidFill>
                  <a:srgbClr val="DD8901"/>
                </a:solidFill>
                <a:latin typeface="Calibri" panose="020F0502020204030204" pitchFamily="34" charset="0"/>
                <a:cs typeface="Calibri" panose="020F0502020204030204" pitchFamily="34" charset="0"/>
              </a:rPr>
              <a:t> </a:t>
            </a:r>
            <a:r>
              <a:rPr lang="it-IT" sz="1600" b="1" dirty="0" err="1">
                <a:solidFill>
                  <a:srgbClr val="DD8901"/>
                </a:solidFill>
                <a:latin typeface="Calibri" panose="020F0502020204030204" pitchFamily="34" charset="0"/>
                <a:cs typeface="Calibri" panose="020F0502020204030204" pitchFamily="34" charset="0"/>
              </a:rPr>
              <a:t>selected</a:t>
            </a:r>
            <a:r>
              <a:rPr lang="it-IT" sz="1600" b="1" dirty="0">
                <a:solidFill>
                  <a:srgbClr val="DD8901"/>
                </a:solidFill>
                <a:latin typeface="Calibri" panose="020F0502020204030204" pitchFamily="34" charset="0"/>
                <a:cs typeface="Calibri" panose="020F0502020204030204" pitchFamily="34" charset="0"/>
              </a:rPr>
              <a:t> for the first </a:t>
            </a:r>
            <a:r>
              <a:rPr lang="it-IT" sz="1600" b="1" dirty="0" err="1">
                <a:solidFill>
                  <a:srgbClr val="DD8901"/>
                </a:solidFill>
                <a:latin typeface="Calibri" panose="020F0502020204030204" pitchFamily="34" charset="0"/>
                <a:cs typeface="Calibri" panose="020F0502020204030204" pitchFamily="34" charset="0"/>
              </a:rPr>
              <a:t>campaign</a:t>
            </a:r>
            <a:r>
              <a:rPr lang="it-IT" sz="1600" b="1" dirty="0">
                <a:solidFill>
                  <a:srgbClr val="DD8901"/>
                </a:solidFill>
                <a:latin typeface="Calibri" panose="020F0502020204030204" pitchFamily="34" charset="0"/>
                <a:cs typeface="Calibri" panose="020F0502020204030204" pitchFamily="34" charset="0"/>
              </a:rPr>
              <a:t> of </a:t>
            </a:r>
            <a:r>
              <a:rPr lang="it-IT" sz="1600" b="1" dirty="0" err="1">
                <a:solidFill>
                  <a:srgbClr val="DD8901"/>
                </a:solidFill>
                <a:latin typeface="Calibri" panose="020F0502020204030204" pitchFamily="34" charset="0"/>
                <a:cs typeface="Calibri" panose="020F0502020204030204" pitchFamily="34" charset="0"/>
              </a:rPr>
              <a:t>measurements</a:t>
            </a:r>
            <a:endParaRPr lang="it-IT" sz="1600" b="1" dirty="0">
              <a:solidFill>
                <a:srgbClr val="DD8901"/>
              </a:solidFill>
              <a:latin typeface="Calibri" panose="020F0502020204030204" pitchFamily="34" charset="0"/>
              <a:cs typeface="Calibri" panose="020F0502020204030204" pitchFamily="34" charset="0"/>
            </a:endParaRPr>
          </a:p>
        </p:txBody>
      </p:sp>
      <p:pic>
        <p:nvPicPr>
          <p:cNvPr id="16" name="Immagine 15" descr="The s-process reaction flow in the Lu region.">
            <a:extLst>
              <a:ext uri="{FF2B5EF4-FFF2-40B4-BE49-F238E27FC236}">
                <a16:creationId xmlns:a16="http://schemas.microsoft.com/office/drawing/2014/main" id="{48C6970F-EB74-992C-2059-037D7393918B}"/>
              </a:ext>
            </a:extLst>
          </p:cNvPr>
          <p:cNvPicPr>
            <a:picLocks noChangeAspect="1"/>
          </p:cNvPicPr>
          <p:nvPr/>
        </p:nvPicPr>
        <p:blipFill rotWithShape="1">
          <a:blip r:embed="rId6">
            <a:extLst>
              <a:ext uri="{28A0092B-C50C-407E-A947-70E740481C1C}">
                <a14:useLocalDpi xmlns:a14="http://schemas.microsoft.com/office/drawing/2010/main" val="0"/>
              </a:ext>
            </a:extLst>
          </a:blip>
          <a:srcRect b="7267"/>
          <a:stretch/>
        </p:blipFill>
        <p:spPr bwMode="auto">
          <a:xfrm>
            <a:off x="1786364" y="3438000"/>
            <a:ext cx="2877085" cy="1895444"/>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custDataLst>
      <p:tags r:id="rId1"/>
    </p:custDataLst>
    <p:extLst>
      <p:ext uri="{BB962C8B-B14F-4D97-AF65-F5344CB8AC3E}">
        <p14:creationId xmlns:p14="http://schemas.microsoft.com/office/powerpoint/2010/main" val="38853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NDORA’s challenges: “measurability” of 176Lu lifetime">
            <a:extLst>
              <a:ext uri="{FF2B5EF4-FFF2-40B4-BE49-F238E27FC236}">
                <a16:creationId xmlns:a16="http://schemas.microsoft.com/office/drawing/2014/main" id="{203198DA-3459-9243-9DCF-3B2C3524E9A3}"/>
              </a:ext>
            </a:extLst>
          </p:cNvPr>
          <p:cNvSpPr/>
          <p:nvPr/>
        </p:nvSpPr>
        <p:spPr>
          <a:xfrm>
            <a:off x="515982" y="921653"/>
            <a:ext cx="10868295" cy="349131"/>
          </a:xfrm>
          <a:prstGeom prst="rect">
            <a:avLst/>
          </a:prstGeom>
          <a:noFill/>
          <a:ln>
            <a:noFill/>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defRPr sz="3100" b="1">
                <a:solidFill>
                  <a:srgbClr val="000000"/>
                </a:solidFill>
              </a:defRPr>
            </a:lvl1pPr>
          </a:lstStyle>
          <a:p>
            <a:pPr>
              <a:defRPr/>
            </a:pPr>
            <a:r>
              <a:rPr lang="en-AU" sz="1800" dirty="0">
                <a:solidFill>
                  <a:srgbClr val="0000FF"/>
                </a:solidFill>
                <a:latin typeface="Arial" panose="020B0604020202020204" pitchFamily="34" charset="0"/>
                <a:cs typeface="Arial" panose="020B0604020202020204" pitchFamily="34" charset="0"/>
              </a:rPr>
              <a:t> </a:t>
            </a:r>
            <a:r>
              <a:rPr lang="en-AU" sz="1800" b="0" dirty="0">
                <a:solidFill>
                  <a:srgbClr val="0070C0"/>
                </a:solidFill>
                <a:latin typeface="Calibri" panose="020F0502020204030204" pitchFamily="34" charset="0"/>
                <a:cs typeface="Calibri" panose="020F0502020204030204" pitchFamily="34" charset="0"/>
              </a:rPr>
              <a:t>“Measurability” of </a:t>
            </a:r>
            <a:r>
              <a:rPr lang="en-AU" sz="1800" b="0" baseline="30000" dirty="0">
                <a:solidFill>
                  <a:srgbClr val="0070C0"/>
                </a:solidFill>
                <a:latin typeface="Calibri" panose="020F0502020204030204" pitchFamily="34" charset="0"/>
                <a:cs typeface="Calibri" panose="020F0502020204030204" pitchFamily="34" charset="0"/>
              </a:rPr>
              <a:t>176</a:t>
            </a:r>
            <a:r>
              <a:rPr lang="en-AU" sz="1800" b="0" dirty="0">
                <a:solidFill>
                  <a:srgbClr val="0070C0"/>
                </a:solidFill>
                <a:latin typeface="Calibri" panose="020F0502020204030204" pitchFamily="34" charset="0"/>
                <a:cs typeface="Calibri" panose="020F0502020204030204" pitchFamily="34" charset="0"/>
              </a:rPr>
              <a:t>Lu lifetime was evaluated using GEANT4 simulations  assuming an array of 14 </a:t>
            </a:r>
            <a:r>
              <a:rPr lang="en-AU" sz="1800" b="0" dirty="0" err="1">
                <a:solidFill>
                  <a:srgbClr val="0070C0"/>
                </a:solidFill>
                <a:latin typeface="Calibri" panose="020F0502020204030204" pitchFamily="34" charset="0"/>
                <a:cs typeface="Calibri" panose="020F0502020204030204" pitchFamily="34" charset="0"/>
              </a:rPr>
              <a:t>HPGe</a:t>
            </a:r>
            <a:r>
              <a:rPr lang="en-AU" sz="1800" b="0" dirty="0">
                <a:solidFill>
                  <a:srgbClr val="0070C0"/>
                </a:solidFill>
                <a:latin typeface="Calibri" panose="020F0502020204030204" pitchFamily="34" charset="0"/>
                <a:cs typeface="Calibri" panose="020F0502020204030204" pitchFamily="34" charset="0"/>
              </a:rPr>
              <a:t>-detectors</a:t>
            </a:r>
          </a:p>
        </p:txBody>
      </p:sp>
      <p:sp>
        <p:nvSpPr>
          <p:cNvPr id="2" name="Ovale 1"/>
          <p:cNvSpPr/>
          <p:nvPr/>
        </p:nvSpPr>
        <p:spPr>
          <a:xfrm>
            <a:off x="2232152" y="4967234"/>
            <a:ext cx="792088"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Georgia"/>
            </a:endParaRPr>
          </a:p>
        </p:txBody>
      </p:sp>
      <p:sp>
        <p:nvSpPr>
          <p:cNvPr id="3" name="Rettangolo 2"/>
          <p:cNvSpPr/>
          <p:nvPr/>
        </p:nvSpPr>
        <p:spPr>
          <a:xfrm>
            <a:off x="371872" y="4906262"/>
            <a:ext cx="1560120" cy="276999"/>
          </a:xfrm>
          <a:prstGeom prst="rect">
            <a:avLst/>
          </a:prstGeom>
        </p:spPr>
        <p:txBody>
          <a:bodyPr wrap="square">
            <a:spAutoFit/>
          </a:bodyPr>
          <a:lstStyle/>
          <a:p>
            <a:pPr>
              <a:defRPr/>
            </a:pPr>
            <a:r>
              <a:rPr lang="en-AU" sz="1200" dirty="0">
                <a:solidFill>
                  <a:srgbClr val="007033"/>
                </a:solidFill>
                <a:latin typeface="Arial" panose="020B0604020202020204" pitchFamily="34" charset="0"/>
                <a:cs typeface="Arial" panose="020B0604020202020204" pitchFamily="34" charset="0"/>
              </a:rPr>
              <a:t>Neutral </a:t>
            </a:r>
            <a:r>
              <a:rPr lang="en-AU" sz="1200" baseline="30000" dirty="0">
                <a:solidFill>
                  <a:srgbClr val="007033"/>
                </a:solidFill>
                <a:latin typeface="Arial" panose="020B0604020202020204" pitchFamily="34" charset="0"/>
                <a:cs typeface="Arial" panose="020B0604020202020204" pitchFamily="34" charset="0"/>
              </a:rPr>
              <a:t>176</a:t>
            </a:r>
            <a:r>
              <a:rPr lang="en-AU" sz="1200" dirty="0">
                <a:solidFill>
                  <a:srgbClr val="007033"/>
                </a:solidFill>
                <a:latin typeface="Arial" panose="020B0604020202020204" pitchFamily="34" charset="0"/>
                <a:cs typeface="Arial" panose="020B0604020202020204" pitchFamily="34" charset="0"/>
              </a:rPr>
              <a:t>Lu</a:t>
            </a:r>
            <a:endParaRPr lang="en-US" sz="1200" dirty="0">
              <a:solidFill>
                <a:srgbClr val="007033"/>
              </a:solidFill>
              <a:latin typeface="Georgia"/>
            </a:endParaRPr>
          </a:p>
        </p:txBody>
      </p:sp>
      <p:sp>
        <p:nvSpPr>
          <p:cNvPr id="18" name="Rettangolo 17"/>
          <p:cNvSpPr/>
          <p:nvPr/>
        </p:nvSpPr>
        <p:spPr>
          <a:xfrm>
            <a:off x="356776" y="2962362"/>
            <a:ext cx="1464144" cy="646331"/>
          </a:xfrm>
          <a:prstGeom prst="rect">
            <a:avLst/>
          </a:prstGeom>
        </p:spPr>
        <p:txBody>
          <a:bodyPr wrap="square">
            <a:spAutoFit/>
          </a:bodyPr>
          <a:lstStyle/>
          <a:p>
            <a:pPr>
              <a:defRPr/>
            </a:pPr>
            <a:r>
              <a:rPr lang="en-AU" sz="1200" dirty="0">
                <a:solidFill>
                  <a:srgbClr val="007033"/>
                </a:solidFill>
                <a:latin typeface="Arial" panose="020B0604020202020204" pitchFamily="34" charset="0"/>
                <a:cs typeface="Arial" panose="020B0604020202020204" pitchFamily="34" charset="0"/>
              </a:rPr>
              <a:t>Expected </a:t>
            </a:r>
            <a:r>
              <a:rPr lang="en-AU" sz="1200" baseline="30000" dirty="0">
                <a:solidFill>
                  <a:srgbClr val="007033"/>
                </a:solidFill>
                <a:latin typeface="Arial" panose="020B0604020202020204" pitchFamily="34" charset="0"/>
                <a:cs typeface="Arial" panose="020B0604020202020204" pitchFamily="34" charset="0"/>
              </a:rPr>
              <a:t>176</a:t>
            </a:r>
            <a:r>
              <a:rPr lang="en-AU" sz="1200" dirty="0">
                <a:solidFill>
                  <a:srgbClr val="007033"/>
                </a:solidFill>
                <a:latin typeface="Arial" panose="020B0604020202020204" pitchFamily="34" charset="0"/>
                <a:cs typeface="Arial" panose="020B0604020202020204" pitchFamily="34" charset="0"/>
              </a:rPr>
              <a:t>Lu lifetime in the PANDORA plasma</a:t>
            </a:r>
            <a:endParaRPr lang="en-US" sz="1200" dirty="0">
              <a:solidFill>
                <a:srgbClr val="007033"/>
              </a:solidFill>
              <a:latin typeface="Georgia"/>
            </a:endParaRPr>
          </a:p>
        </p:txBody>
      </p:sp>
      <p:cxnSp>
        <p:nvCxnSpPr>
          <p:cNvPr id="20" name="Connettore diritto 19"/>
          <p:cNvCxnSpPr>
            <a:endCxn id="4" idx="1"/>
          </p:cNvCxnSpPr>
          <p:nvPr/>
        </p:nvCxnSpPr>
        <p:spPr>
          <a:xfrm>
            <a:off x="1415480" y="5075249"/>
            <a:ext cx="792088" cy="769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a:endCxn id="3" idx="3"/>
          </p:cNvCxnSpPr>
          <p:nvPr/>
        </p:nvCxnSpPr>
        <p:spPr>
          <a:xfrm>
            <a:off x="1927800" y="2142659"/>
            <a:ext cx="4192" cy="290210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a:xfrm flipH="1">
            <a:off x="1927802" y="2133080"/>
            <a:ext cx="588249" cy="957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flipH="1">
            <a:off x="1927802" y="5039242"/>
            <a:ext cx="279769" cy="478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2135562" y="2152232"/>
            <a:ext cx="1" cy="289252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1525112" y="1654348"/>
            <a:ext cx="1220901" cy="461665"/>
          </a:xfrm>
          <a:prstGeom prst="rect">
            <a:avLst/>
          </a:prstGeom>
        </p:spPr>
        <p:txBody>
          <a:bodyPr wrap="square">
            <a:spAutoFit/>
          </a:bodyPr>
          <a:lstStyle/>
          <a:p>
            <a:pPr algn="ctr">
              <a:defRPr/>
            </a:pPr>
            <a:r>
              <a:rPr lang="en-AU" sz="1200" dirty="0">
                <a:solidFill>
                  <a:srgbClr val="FF0000"/>
                </a:solidFill>
                <a:latin typeface="Arial" panose="020B0604020202020204" pitchFamily="34" charset="0"/>
                <a:cs typeface="Arial" panose="020B0604020202020204" pitchFamily="34" charset="0"/>
              </a:rPr>
              <a:t>until 6 order of magnitudes</a:t>
            </a:r>
            <a:endParaRPr lang="en-US" sz="1200" dirty="0">
              <a:solidFill>
                <a:srgbClr val="FF0000"/>
              </a:solidFill>
              <a:latin typeface="Georgia"/>
            </a:endParaRPr>
          </a:p>
        </p:txBody>
      </p:sp>
      <p:sp>
        <p:nvSpPr>
          <p:cNvPr id="4" name="CasellaDiTesto 3"/>
          <p:cNvSpPr txBox="1"/>
          <p:nvPr/>
        </p:nvSpPr>
        <p:spPr>
          <a:xfrm>
            <a:off x="2207568" y="4944444"/>
            <a:ext cx="864096" cy="276999"/>
          </a:xfrm>
          <a:prstGeom prst="rect">
            <a:avLst/>
          </a:prstGeom>
          <a:noFill/>
        </p:spPr>
        <p:txBody>
          <a:bodyPr wrap="square" rtlCol="0">
            <a:spAutoFit/>
          </a:bodyPr>
          <a:lstStyle/>
          <a:p>
            <a:pPr>
              <a:defRPr/>
            </a:pPr>
            <a:r>
              <a:rPr lang="it-IT" sz="1200" b="1" dirty="0">
                <a:solidFill>
                  <a:srgbClr val="007033"/>
                </a:solidFill>
                <a:latin typeface="Arial" panose="020B0604020202020204" pitchFamily="34" charset="0"/>
                <a:cs typeface="Arial" panose="020B0604020202020204" pitchFamily="34" charset="0"/>
              </a:rPr>
              <a:t>3.78 10</a:t>
            </a:r>
            <a:r>
              <a:rPr lang="it-IT" sz="1200" b="1" baseline="30000" dirty="0">
                <a:solidFill>
                  <a:srgbClr val="007033"/>
                </a:solidFill>
                <a:latin typeface="Arial" panose="020B0604020202020204" pitchFamily="34" charset="0"/>
                <a:cs typeface="Arial" panose="020B0604020202020204" pitchFamily="34" charset="0"/>
              </a:rPr>
              <a:t>10</a:t>
            </a:r>
            <a:endParaRPr lang="en-US" sz="1200" b="1" baseline="30000" dirty="0">
              <a:solidFill>
                <a:srgbClr val="007033"/>
              </a:solidFill>
              <a:latin typeface="Arial" panose="020B0604020202020204" pitchFamily="34" charset="0"/>
              <a:cs typeface="Arial" panose="020B0604020202020204" pitchFamily="34" charset="0"/>
            </a:endParaRPr>
          </a:p>
        </p:txBody>
      </p:sp>
      <p:pic>
        <p:nvPicPr>
          <p:cNvPr id="22" name="Immagine 21"/>
          <p:cNvPicPr/>
          <p:nvPr/>
        </p:nvPicPr>
        <p:blipFill rotWithShape="1">
          <a:blip r:embed="rId4">
            <a:extLst>
              <a:ext uri="{28A0092B-C50C-407E-A947-70E740481C1C}">
                <a14:useLocalDpi xmlns:a14="http://schemas.microsoft.com/office/drawing/2010/main" val="0"/>
              </a:ext>
            </a:extLst>
          </a:blip>
          <a:srcRect r="2945"/>
          <a:stretch/>
        </p:blipFill>
        <p:spPr bwMode="auto">
          <a:xfrm>
            <a:off x="2063512" y="1734404"/>
            <a:ext cx="6408752" cy="4024918"/>
          </a:xfrm>
          <a:prstGeom prst="rect">
            <a:avLst/>
          </a:prstGeom>
          <a:ln>
            <a:noFill/>
          </a:ln>
          <a:extLst>
            <a:ext uri="{53640926-AAD7-44D8-BBD7-CCE9431645EC}">
              <a14:shadowObscured xmlns:a14="http://schemas.microsoft.com/office/drawing/2010/main"/>
            </a:ext>
          </a:extLst>
        </p:spPr>
      </p:pic>
      <p:sp>
        <p:nvSpPr>
          <p:cNvPr id="32" name="CasellaDiTesto 31">
            <a:extLst>
              <a:ext uri="{FF2B5EF4-FFF2-40B4-BE49-F238E27FC236}">
                <a16:creationId xmlns:a16="http://schemas.microsoft.com/office/drawing/2014/main" id="{7304A9D4-697A-4A79-8F09-8CEDCE7A811B}"/>
              </a:ext>
            </a:extLst>
          </p:cNvPr>
          <p:cNvSpPr txBox="1"/>
          <p:nvPr/>
        </p:nvSpPr>
        <p:spPr>
          <a:xfrm>
            <a:off x="8107721" y="6290832"/>
            <a:ext cx="4084279" cy="646331"/>
          </a:xfrm>
          <a:prstGeom prst="rect">
            <a:avLst/>
          </a:prstGeom>
          <a:noFill/>
        </p:spPr>
        <p:txBody>
          <a:bodyPr wrap="square" rtlCol="0">
            <a:spAutoFit/>
          </a:bodyPr>
          <a:lstStyle/>
          <a:p>
            <a:r>
              <a:rPr lang="en-US" sz="1200" i="1" dirty="0">
                <a:latin typeface="Calibri" panose="020F0502020204030204" pitchFamily="34" charset="0"/>
                <a:ea typeface="Cambria" panose="02040503050406030204" pitchFamily="18" charset="0"/>
                <a:cs typeface="Calibri" panose="020F0502020204030204" pitchFamily="34" charset="0"/>
              </a:rPr>
              <a:t>E. Naselli et al., EPJ web of conferences 227, 2020, 02006</a:t>
            </a:r>
          </a:p>
          <a:p>
            <a:r>
              <a:rPr lang="en-US" sz="1200" i="1" dirty="0">
                <a:latin typeface="Calibri" panose="020F0502020204030204" pitchFamily="34" charset="0"/>
                <a:cs typeface="Calibri" panose="020F0502020204030204" pitchFamily="34" charset="0"/>
              </a:rPr>
              <a:t>D. Mascali et al., </a:t>
            </a:r>
            <a:r>
              <a:rPr lang="en-US" sz="1200" i="1" dirty="0">
                <a:latin typeface="Calibri" panose="020F0502020204030204" pitchFamily="34" charset="0"/>
                <a:ea typeface="Cambria" panose="02040503050406030204" pitchFamily="18" charset="0"/>
                <a:cs typeface="Calibri" panose="020F0502020204030204" pitchFamily="34" charset="0"/>
              </a:rPr>
              <a:t>EPJ web of conferences 227</a:t>
            </a:r>
            <a:r>
              <a:rPr lang="en-US" sz="1200" i="1" dirty="0">
                <a:latin typeface="Calibri" panose="020F0502020204030204" pitchFamily="34" charset="0"/>
                <a:cs typeface="Calibri" panose="020F0502020204030204" pitchFamily="34" charset="0"/>
              </a:rPr>
              <a:t>, 2020, 01013</a:t>
            </a:r>
          </a:p>
          <a:p>
            <a:endParaRPr lang="en-US" sz="1200" i="1" dirty="0">
              <a:latin typeface="Calibri" panose="020F0502020204030204" pitchFamily="34" charset="0"/>
              <a:cs typeface="Calibri" panose="020F0502020204030204" pitchFamily="34" charset="0"/>
            </a:endParaRPr>
          </a:p>
        </p:txBody>
      </p:sp>
      <p:sp>
        <p:nvSpPr>
          <p:cNvPr id="35" name="CasellaDiTesto 34">
            <a:extLst>
              <a:ext uri="{FF2B5EF4-FFF2-40B4-BE49-F238E27FC236}">
                <a16:creationId xmlns:a16="http://schemas.microsoft.com/office/drawing/2014/main" id="{83537EC3-10A0-48BB-9AF9-E9C4B5520170}"/>
              </a:ext>
            </a:extLst>
          </p:cNvPr>
          <p:cNvSpPr txBox="1"/>
          <p:nvPr/>
        </p:nvSpPr>
        <p:spPr>
          <a:xfrm>
            <a:off x="8821336" y="1772459"/>
            <a:ext cx="2687124" cy="307777"/>
          </a:xfrm>
          <a:prstGeom prst="rect">
            <a:avLst/>
          </a:prstGeom>
          <a:solidFill>
            <a:schemeClr val="accent2">
              <a:lumMod val="60000"/>
              <a:lumOff val="40000"/>
            </a:schemeClr>
          </a:solidFill>
        </p:spPr>
        <p:txBody>
          <a:bodyPr wrap="square">
            <a:spAutoFit/>
          </a:bodyPr>
          <a:lstStyle/>
          <a:p>
            <a:r>
              <a:rPr lang="it-IT" sz="1400" b="1" dirty="0">
                <a:latin typeface="Calibri" panose="020F0502020204030204" pitchFamily="34" charset="0"/>
                <a:cs typeface="Calibri" panose="020F0502020204030204" pitchFamily="34" charset="0"/>
              </a:rPr>
              <a:t>1% Lu of 10</a:t>
            </a:r>
            <a:r>
              <a:rPr lang="it-IT" sz="1400" b="1" baseline="30000" dirty="0">
                <a:latin typeface="Calibri" panose="020F0502020204030204" pitchFamily="34" charset="0"/>
                <a:cs typeface="Calibri" panose="020F0502020204030204" pitchFamily="34" charset="0"/>
              </a:rPr>
              <a:t>13</a:t>
            </a:r>
            <a:r>
              <a:rPr lang="it-IT" sz="1400" b="1" dirty="0">
                <a:latin typeface="Calibri" panose="020F0502020204030204" pitchFamily="34" charset="0"/>
                <a:cs typeface="Calibri" panose="020F0502020204030204" pitchFamily="34" charset="0"/>
              </a:rPr>
              <a:t> cm</a:t>
            </a:r>
            <a:r>
              <a:rPr lang="it-IT" sz="1400" b="1" baseline="30000" dirty="0">
                <a:latin typeface="Calibri" panose="020F0502020204030204" pitchFamily="34" charset="0"/>
                <a:cs typeface="Calibri" panose="020F0502020204030204" pitchFamily="34" charset="0"/>
              </a:rPr>
              <a:t>-3 </a:t>
            </a:r>
            <a:r>
              <a:rPr lang="it-IT" sz="1400" b="1" dirty="0">
                <a:latin typeface="Calibri" panose="020F0502020204030204" pitchFamily="34" charset="0"/>
                <a:cs typeface="Calibri" panose="020F0502020204030204" pitchFamily="34" charset="0"/>
              </a:rPr>
              <a:t>(</a:t>
            </a:r>
            <a:r>
              <a:rPr lang="it-IT" sz="1400" b="1" dirty="0" err="1">
                <a:latin typeface="Calibri" panose="020F0502020204030204" pitchFamily="34" charset="0"/>
                <a:cs typeface="Calibri" panose="020F0502020204030204" pitchFamily="34" charset="0"/>
              </a:rPr>
              <a:t>Vp</a:t>
            </a:r>
            <a:r>
              <a:rPr lang="it-IT" sz="1400" b="1" dirty="0">
                <a:latin typeface="Calibri" panose="020F0502020204030204" pitchFamily="34" charset="0"/>
                <a:cs typeface="Calibri" panose="020F0502020204030204" pitchFamily="34" charset="0"/>
              </a:rPr>
              <a:t>=1500 cm</a:t>
            </a:r>
            <a:r>
              <a:rPr lang="it-IT" sz="1400" b="1" baseline="30000" dirty="0">
                <a:latin typeface="Calibri" panose="020F0502020204030204" pitchFamily="34" charset="0"/>
                <a:cs typeface="Calibri" panose="020F0502020204030204" pitchFamily="34" charset="0"/>
              </a:rPr>
              <a:t>3</a:t>
            </a:r>
            <a:r>
              <a:rPr lang="it-IT" sz="1400" b="1" dirty="0">
                <a:latin typeface="Calibri" panose="020F0502020204030204" pitchFamily="34" charset="0"/>
                <a:cs typeface="Calibri" panose="020F0502020204030204" pitchFamily="34" charset="0"/>
              </a:rPr>
              <a:t>)</a:t>
            </a:r>
          </a:p>
        </p:txBody>
      </p:sp>
      <p:pic>
        <p:nvPicPr>
          <p:cNvPr id="7" name="Immagine 6">
            <a:extLst>
              <a:ext uri="{FF2B5EF4-FFF2-40B4-BE49-F238E27FC236}">
                <a16:creationId xmlns:a16="http://schemas.microsoft.com/office/drawing/2014/main" id="{0C77D476-41BA-4A09-AF6B-82B970528DBF}"/>
              </a:ext>
            </a:extLst>
          </p:cNvPr>
          <p:cNvPicPr>
            <a:picLocks noChangeAspect="1"/>
          </p:cNvPicPr>
          <p:nvPr/>
        </p:nvPicPr>
        <p:blipFill>
          <a:blip r:embed="rId5"/>
          <a:stretch>
            <a:fillRect/>
          </a:stretch>
        </p:blipFill>
        <p:spPr>
          <a:xfrm>
            <a:off x="8687841" y="2327036"/>
            <a:ext cx="2953220" cy="1584178"/>
          </a:xfrm>
          <a:prstGeom prst="rect">
            <a:avLst/>
          </a:prstGeom>
        </p:spPr>
      </p:pic>
      <p:sp>
        <p:nvSpPr>
          <p:cNvPr id="8" name="Rettangolo 7">
            <a:extLst>
              <a:ext uri="{FF2B5EF4-FFF2-40B4-BE49-F238E27FC236}">
                <a16:creationId xmlns:a16="http://schemas.microsoft.com/office/drawing/2014/main" id="{F9AB69A9-2AC7-4A07-B839-4C6CC6AAB118}"/>
              </a:ext>
            </a:extLst>
          </p:cNvPr>
          <p:cNvSpPr/>
          <p:nvPr/>
        </p:nvSpPr>
        <p:spPr>
          <a:xfrm>
            <a:off x="8688288" y="2975109"/>
            <a:ext cx="3001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6320E650-7A39-4F4B-B4F1-EC07A5709165}"/>
              </a:ext>
            </a:extLst>
          </p:cNvPr>
          <p:cNvCxnSpPr>
            <a:cxnSpLocks/>
          </p:cNvCxnSpPr>
          <p:nvPr/>
        </p:nvCxnSpPr>
        <p:spPr>
          <a:xfrm flipV="1">
            <a:off x="5087888" y="2734064"/>
            <a:ext cx="0" cy="30252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6F4B9B72-CBF5-4877-9C63-C7806D24BB07}"/>
              </a:ext>
            </a:extLst>
          </p:cNvPr>
          <p:cNvCxnSpPr>
            <a:cxnSpLocks/>
          </p:cNvCxnSpPr>
          <p:nvPr/>
        </p:nvCxnSpPr>
        <p:spPr>
          <a:xfrm flipV="1">
            <a:off x="7752184" y="3977577"/>
            <a:ext cx="0" cy="17817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8" name="Immagine 47">
            <a:extLst>
              <a:ext uri="{FF2B5EF4-FFF2-40B4-BE49-F238E27FC236}">
                <a16:creationId xmlns:a16="http://schemas.microsoft.com/office/drawing/2014/main" id="{8A5FE536-4CC2-48C0-98B8-FA81F1B997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34" name="CasellaDiTesto 33">
            <a:extLst>
              <a:ext uri="{FF2B5EF4-FFF2-40B4-BE49-F238E27FC236}">
                <a16:creationId xmlns:a16="http://schemas.microsoft.com/office/drawing/2014/main" id="{78D77FB1-BA56-4A50-99D9-D32C458409C6}"/>
              </a:ext>
            </a:extLst>
          </p:cNvPr>
          <p:cNvSpPr txBox="1"/>
          <p:nvPr/>
        </p:nvSpPr>
        <p:spPr>
          <a:xfrm>
            <a:off x="515982" y="92655"/>
            <a:ext cx="8305354" cy="461665"/>
          </a:xfrm>
          <a:prstGeom prst="rect">
            <a:avLst/>
          </a:prstGeom>
          <a:noFill/>
        </p:spPr>
        <p:txBody>
          <a:bodyPr wrap="square">
            <a:spAutoFit/>
          </a:bodyPr>
          <a:lstStyle/>
          <a:p>
            <a:r>
              <a:rPr lang="it-IT" sz="2400" dirty="0">
                <a:solidFill>
                  <a:schemeClr val="bg1"/>
                </a:solidFill>
                <a:latin typeface="Calibri" panose="020F0502020204030204" pitchFamily="34" charset="0"/>
                <a:cs typeface="Calibri" panose="020F0502020204030204" pitchFamily="34" charset="0"/>
                <a:sym typeface="Wingdings" panose="05000000000000000000" pitchFamily="2" charset="2"/>
              </a:rPr>
              <a:t>Evaluation of </a:t>
            </a:r>
            <a:r>
              <a:rPr lang="it-IT" sz="2400" baseline="30000" dirty="0">
                <a:solidFill>
                  <a:schemeClr val="bg1"/>
                </a:solidFill>
                <a:latin typeface="Calibri" panose="020F0502020204030204" pitchFamily="34" charset="0"/>
                <a:cs typeface="Calibri" panose="020F0502020204030204" pitchFamily="34" charset="0"/>
                <a:sym typeface="Wingdings" panose="05000000000000000000" pitchFamily="2" charset="2"/>
              </a:rPr>
              <a:t>176</a:t>
            </a:r>
            <a:r>
              <a:rPr lang="it-IT" sz="2400" dirty="0">
                <a:solidFill>
                  <a:schemeClr val="bg1"/>
                </a:solidFill>
                <a:latin typeface="Calibri" panose="020F0502020204030204" pitchFamily="34" charset="0"/>
                <a:cs typeface="Calibri" panose="020F0502020204030204" pitchFamily="34" charset="0"/>
                <a:sym typeface="Wingdings" panose="05000000000000000000" pitchFamily="2" charset="2"/>
              </a:rPr>
              <a:t>Lu </a:t>
            </a:r>
            <a:r>
              <a:rPr lang="it-IT" sz="2400" dirty="0" err="1">
                <a:solidFill>
                  <a:schemeClr val="bg1"/>
                </a:solidFill>
                <a:latin typeface="Calibri" panose="020F0502020204030204" pitchFamily="34" charset="0"/>
                <a:cs typeface="Calibri" panose="020F0502020204030204" pitchFamily="34" charset="0"/>
                <a:sym typeface="Wingdings" panose="05000000000000000000" pitchFamily="2" charset="2"/>
              </a:rPr>
              <a:t>lifetime</a:t>
            </a:r>
            <a:r>
              <a:rPr lang="it-IT" sz="2400" dirty="0">
                <a:solidFill>
                  <a:schemeClr val="bg1"/>
                </a:solidFill>
                <a:latin typeface="Calibri" panose="020F0502020204030204" pitchFamily="34" charset="0"/>
                <a:cs typeface="Calibri" panose="020F0502020204030204" pitchFamily="34" charset="0"/>
                <a:sym typeface="Wingdings" panose="05000000000000000000" pitchFamily="2" charset="2"/>
              </a:rPr>
              <a:t> </a:t>
            </a:r>
            <a:r>
              <a:rPr lang="it-IT" sz="2400" dirty="0" err="1">
                <a:solidFill>
                  <a:schemeClr val="bg1"/>
                </a:solidFill>
                <a:latin typeface="Calibri" panose="020F0502020204030204" pitchFamily="34" charset="0"/>
                <a:cs typeface="Calibri" panose="020F0502020204030204" pitchFamily="34" charset="0"/>
                <a:sym typeface="Wingdings" panose="05000000000000000000" pitchFamily="2" charset="2"/>
              </a:rPr>
              <a:t>measurability</a:t>
            </a:r>
            <a:endParaRPr lang="it-IT" sz="240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345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3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A1B643E-628B-4D0D-8576-7D29F9019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600"/>
            <a:ext cx="12192000" cy="714375"/>
          </a:xfrm>
          <a:prstGeom prst="rect">
            <a:avLst/>
          </a:prstGeom>
        </p:spPr>
      </p:pic>
      <p:sp>
        <p:nvSpPr>
          <p:cNvPr id="6" name="CasellaDiTesto 5">
            <a:extLst>
              <a:ext uri="{FF2B5EF4-FFF2-40B4-BE49-F238E27FC236}">
                <a16:creationId xmlns:a16="http://schemas.microsoft.com/office/drawing/2014/main" id="{64DC7ABA-01F2-46E7-8D4D-574C0396A384}"/>
              </a:ext>
            </a:extLst>
          </p:cNvPr>
          <p:cNvSpPr txBox="1"/>
          <p:nvPr/>
        </p:nvSpPr>
        <p:spPr>
          <a:xfrm>
            <a:off x="669600" y="78767"/>
            <a:ext cx="3276731" cy="461665"/>
          </a:xfrm>
          <a:prstGeom prst="rect">
            <a:avLst/>
          </a:prstGeom>
          <a:noFill/>
        </p:spPr>
        <p:txBody>
          <a:bodyPr wrap="none" rtlCol="0">
            <a:spAutoFit/>
          </a:bodyPr>
          <a:lstStyle/>
          <a:p>
            <a:r>
              <a:rPr lang="it-IT" sz="2400" dirty="0" err="1">
                <a:solidFill>
                  <a:schemeClr val="bg1"/>
                </a:solidFill>
                <a:latin typeface="Calibri" panose="020F0502020204030204" pitchFamily="34" charset="0"/>
                <a:cs typeface="Calibri" panose="020F0502020204030204" pitchFamily="34" charset="0"/>
              </a:rPr>
              <a:t>Comparison</a:t>
            </a:r>
            <a:r>
              <a:rPr lang="it-IT" sz="2400" dirty="0">
                <a:solidFill>
                  <a:schemeClr val="bg1"/>
                </a:solidFill>
                <a:latin typeface="Calibri" panose="020F0502020204030204" pitchFamily="34" charset="0"/>
                <a:cs typeface="Calibri" panose="020F0502020204030204" pitchFamily="34" charset="0"/>
              </a:rPr>
              <a:t> with theory </a:t>
            </a:r>
          </a:p>
        </p:txBody>
      </p:sp>
      <p:sp>
        <p:nvSpPr>
          <p:cNvPr id="2" name="CasellaDiTesto 1">
            <a:extLst>
              <a:ext uri="{FF2B5EF4-FFF2-40B4-BE49-F238E27FC236}">
                <a16:creationId xmlns:a16="http://schemas.microsoft.com/office/drawing/2014/main" id="{AD163BB1-4A47-646D-EF81-8F566AC30728}"/>
              </a:ext>
            </a:extLst>
          </p:cNvPr>
          <p:cNvSpPr txBox="1"/>
          <p:nvPr/>
        </p:nvSpPr>
        <p:spPr>
          <a:xfrm>
            <a:off x="999067" y="1674674"/>
            <a:ext cx="4555895" cy="2831544"/>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Once </a:t>
            </a:r>
            <a:r>
              <a:rPr lang="it-IT" sz="2000" dirty="0" err="1">
                <a:latin typeface="Calibri" panose="020F0502020204030204" pitchFamily="34" charset="0"/>
                <a:cs typeface="Calibri" panose="020F0502020204030204" pitchFamily="34" charset="0"/>
              </a:rPr>
              <a:t>measured</a:t>
            </a:r>
            <a:r>
              <a:rPr lang="it-IT" sz="2000" dirty="0">
                <a:latin typeface="Calibri" panose="020F0502020204030204" pitchFamily="34" charset="0"/>
                <a:cs typeface="Calibri" panose="020F0502020204030204" pitchFamily="34" charset="0"/>
              </a:rPr>
              <a:t> the </a:t>
            </a:r>
            <a:r>
              <a:rPr lang="it-IT" sz="2000" dirty="0" err="1">
                <a:latin typeface="Calibri" panose="020F0502020204030204" pitchFamily="34" charset="0"/>
                <a:cs typeface="Calibri" panose="020F0502020204030204" pitchFamily="34" charset="0"/>
              </a:rPr>
              <a:t>variation</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it</a:t>
            </a:r>
            <a:r>
              <a:rPr lang="it-IT" sz="2000" dirty="0">
                <a:latin typeface="Calibri" panose="020F0502020204030204" pitchFamily="34" charset="0"/>
                <a:cs typeface="Calibri" panose="020F0502020204030204" pitchFamily="34" charset="0"/>
              </a:rPr>
              <a:t> can be </a:t>
            </a:r>
            <a:r>
              <a:rPr lang="it-IT" sz="2000" dirty="0" err="1">
                <a:latin typeface="Calibri" panose="020F0502020204030204" pitchFamily="34" charset="0"/>
                <a:cs typeface="Calibri" panose="020F0502020204030204" pitchFamily="34" charset="0"/>
              </a:rPr>
              <a:t>compared</a:t>
            </a:r>
            <a:r>
              <a:rPr lang="it-IT" sz="2000" dirty="0">
                <a:latin typeface="Calibri" panose="020F0502020204030204" pitchFamily="34" charset="0"/>
                <a:cs typeface="Calibri" panose="020F0502020204030204" pitchFamily="34" charset="0"/>
              </a:rPr>
              <a:t> to Takahashi-</a:t>
            </a:r>
            <a:r>
              <a:rPr lang="it-IT" sz="2000" dirty="0" err="1">
                <a:latin typeface="Calibri" panose="020F0502020204030204" pitchFamily="34" charset="0"/>
                <a:cs typeface="Calibri" panose="020F0502020204030204" pitchFamily="34" charset="0"/>
              </a:rPr>
              <a:t>Yokoi</a:t>
            </a:r>
            <a:r>
              <a:rPr lang="it-IT" sz="2000" dirty="0">
                <a:latin typeface="Calibri" panose="020F0502020204030204" pitchFamily="34" charset="0"/>
                <a:cs typeface="Calibri" panose="020F0502020204030204" pitchFamily="34" charset="0"/>
              </a:rPr>
              <a:t> theory (</a:t>
            </a:r>
            <a:r>
              <a:rPr lang="it-IT" sz="2000" dirty="0" err="1">
                <a:latin typeface="Calibri" panose="020F0502020204030204" pitchFamily="34" charset="0"/>
                <a:cs typeface="Calibri" panose="020F0502020204030204" pitchFamily="34" charset="0"/>
              </a:rPr>
              <a:t>without</a:t>
            </a:r>
            <a:r>
              <a:rPr lang="it-IT" sz="2000" dirty="0">
                <a:latin typeface="Calibri" panose="020F0502020204030204" pitchFamily="34" charset="0"/>
                <a:cs typeface="Calibri" panose="020F0502020204030204" pitchFamily="34" charset="0"/>
              </a:rPr>
              <a:t> LTE </a:t>
            </a:r>
            <a:r>
              <a:rPr lang="it-IT" sz="2000" dirty="0" err="1">
                <a:latin typeface="Calibri" panose="020F0502020204030204" pitchFamily="34" charset="0"/>
                <a:cs typeface="Calibri" panose="020F0502020204030204" pitchFamily="34" charset="0"/>
              </a:rPr>
              <a:t>hypothesis</a:t>
            </a:r>
            <a:r>
              <a:rPr lang="it-IT" sz="2000" dirty="0">
                <a:latin typeface="Calibri" panose="020F0502020204030204" pitchFamily="34" charset="0"/>
                <a:cs typeface="Calibri" panose="020F0502020204030204" pitchFamily="34" charset="0"/>
              </a:rPr>
              <a:t>)</a:t>
            </a:r>
          </a:p>
          <a:p>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rPr>
              <a:t>Benchmark Takahashi-</a:t>
            </a:r>
            <a:r>
              <a:rPr lang="it-IT" sz="2000" dirty="0" err="1">
                <a:latin typeface="Calibri" panose="020F0502020204030204" pitchFamily="34" charset="0"/>
                <a:cs typeface="Calibri" panose="020F0502020204030204" pitchFamily="34" charset="0"/>
              </a:rPr>
              <a:t>Yokoi</a:t>
            </a:r>
            <a:r>
              <a:rPr lang="it-IT" sz="2000" dirty="0">
                <a:latin typeface="Calibri" panose="020F0502020204030204" pitchFamily="34" charset="0"/>
                <a:cs typeface="Calibri" panose="020F0502020204030204" pitchFamily="34" charset="0"/>
              </a:rPr>
              <a:t> theory</a:t>
            </a:r>
          </a:p>
          <a:p>
            <a:endParaRPr lang="it-IT" sz="2000" dirty="0">
              <a:latin typeface="Calibri" panose="020F0502020204030204" pitchFamily="34" charset="0"/>
              <a:cs typeface="Calibri" panose="020F0502020204030204" pitchFamily="34" charset="0"/>
            </a:endParaRPr>
          </a:p>
          <a:p>
            <a:r>
              <a:rPr lang="it-IT" sz="2000" dirty="0" err="1">
                <a:latin typeface="Calibri" panose="020F0502020204030204" pitchFamily="34" charset="0"/>
                <a:cs typeface="Calibri" panose="020F0502020204030204" pitchFamily="34" charset="0"/>
              </a:rPr>
              <a:t>Adapt</a:t>
            </a:r>
            <a:r>
              <a:rPr lang="it-IT" sz="2000" dirty="0">
                <a:latin typeface="Calibri" panose="020F0502020204030204" pitchFamily="34" charset="0"/>
                <a:cs typeface="Calibri" panose="020F0502020204030204" pitchFamily="34" charset="0"/>
              </a:rPr>
              <a:t> to stellar </a:t>
            </a:r>
            <a:r>
              <a:rPr lang="it-IT" sz="2000" dirty="0" err="1">
                <a:latin typeface="Calibri" panose="020F0502020204030204" pitchFamily="34" charset="0"/>
                <a:cs typeface="Calibri" panose="020F0502020204030204" pitchFamily="34" charset="0"/>
              </a:rPr>
              <a:t>atmosphere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assuming</a:t>
            </a:r>
            <a:r>
              <a:rPr lang="it-IT" sz="2000" dirty="0">
                <a:latin typeface="Calibri" panose="020F0502020204030204" pitchFamily="34" charset="0"/>
                <a:cs typeface="Calibri" panose="020F0502020204030204" pitchFamily="34" charset="0"/>
              </a:rPr>
              <a:t> </a:t>
            </a:r>
            <a:r>
              <a:rPr lang="it-IT" sz="2000" b="1" i="1" dirty="0">
                <a:latin typeface="Calibri" panose="020F0502020204030204" pitchFamily="34" charset="0"/>
                <a:cs typeface="Calibri" panose="020F0502020204030204" pitchFamily="34" charset="0"/>
              </a:rPr>
              <a:t>n</a:t>
            </a:r>
            <a:r>
              <a:rPr lang="it-IT" sz="2000" b="1" i="1" baseline="-25000" dirty="0">
                <a:latin typeface="Calibri" panose="020F0502020204030204" pitchFamily="34" charset="0"/>
                <a:cs typeface="Calibri" panose="020F0502020204030204" pitchFamily="34" charset="0"/>
              </a:rPr>
              <a:t>e</a:t>
            </a:r>
            <a:r>
              <a:rPr lang="it-IT" sz="2000" dirty="0">
                <a:latin typeface="Calibri" panose="020F0502020204030204" pitchFamily="34" charset="0"/>
                <a:cs typeface="Calibri" panose="020F0502020204030204" pitchFamily="34" charset="0"/>
              </a:rPr>
              <a:t> and </a:t>
            </a:r>
            <a:r>
              <a:rPr lang="it-IT" sz="2000" b="1" i="1" dirty="0">
                <a:latin typeface="Calibri" panose="020F0502020204030204" pitchFamily="34" charset="0"/>
                <a:cs typeface="Calibri" panose="020F0502020204030204" pitchFamily="34" charset="0"/>
              </a:rPr>
              <a:t>T</a:t>
            </a:r>
            <a:r>
              <a:rPr lang="it-IT" sz="2000" b="1" i="1" baseline="-25000" dirty="0">
                <a:latin typeface="Calibri" panose="020F0502020204030204" pitchFamily="34" charset="0"/>
                <a:cs typeface="Calibri" panose="020F0502020204030204" pitchFamily="34" charset="0"/>
              </a:rPr>
              <a:t>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leading</a:t>
            </a:r>
            <a:r>
              <a:rPr lang="it-IT" sz="2000" dirty="0">
                <a:latin typeface="Calibri" panose="020F0502020204030204" pitchFamily="34" charset="0"/>
                <a:cs typeface="Calibri" panose="020F0502020204030204" pitchFamily="34" charset="0"/>
              </a:rPr>
              <a:t> to </a:t>
            </a:r>
            <a:r>
              <a:rPr lang="it-IT" sz="2000" dirty="0" err="1">
                <a:latin typeface="Calibri" panose="020F0502020204030204" pitchFamily="34" charset="0"/>
                <a:cs typeface="Calibri" panose="020F0502020204030204" pitchFamily="34" charset="0"/>
              </a:rPr>
              <a:t>ions</a:t>
            </a:r>
            <a:r>
              <a:rPr lang="it-IT" sz="2000" dirty="0">
                <a:latin typeface="Calibri" panose="020F0502020204030204" pitchFamily="34" charset="0"/>
                <a:cs typeface="Calibri" panose="020F0502020204030204" pitchFamily="34" charset="0"/>
              </a:rPr>
              <a:t> in LTE </a:t>
            </a:r>
            <a:r>
              <a:rPr lang="it-IT" sz="2000" dirty="0" err="1">
                <a:latin typeface="Calibri" panose="020F0502020204030204" pitchFamily="34" charset="0"/>
                <a:cs typeface="Calibri" panose="020F0502020204030204" pitchFamily="34" charset="0"/>
              </a:rPr>
              <a:t>population</a:t>
            </a:r>
            <a:endParaRPr lang="it-IT" sz="2000" dirty="0">
              <a:latin typeface="Calibri" panose="020F0502020204030204" pitchFamily="34" charset="0"/>
              <a:cs typeface="Calibri" panose="020F0502020204030204" pitchFamily="34" charset="0"/>
            </a:endParaRPr>
          </a:p>
          <a:p>
            <a:endParaRPr lang="it-IT" dirty="0"/>
          </a:p>
        </p:txBody>
      </p:sp>
      <p:pic>
        <p:nvPicPr>
          <p:cNvPr id="14" name="Picture 31">
            <a:extLst>
              <a:ext uri="{FF2B5EF4-FFF2-40B4-BE49-F238E27FC236}">
                <a16:creationId xmlns:a16="http://schemas.microsoft.com/office/drawing/2014/main" id="{0C5E5739-5454-8C46-927C-D8CED3E943B1}"/>
              </a:ext>
            </a:extLst>
          </p:cNvPr>
          <p:cNvPicPr/>
          <p:nvPr/>
        </p:nvPicPr>
        <p:blipFill rotWithShape="1">
          <a:blip r:embed="rId3"/>
          <a:srcRect r="5353"/>
          <a:stretch/>
        </p:blipFill>
        <p:spPr>
          <a:xfrm>
            <a:off x="5938927" y="1226877"/>
            <a:ext cx="5547374" cy="3713469"/>
          </a:xfrm>
          <a:prstGeom prst="rect">
            <a:avLst/>
          </a:prstGeom>
          <a:ln>
            <a:noFill/>
          </a:ln>
        </p:spPr>
      </p:pic>
      <p:sp>
        <p:nvSpPr>
          <p:cNvPr id="19" name="Rettangolo 18">
            <a:extLst>
              <a:ext uri="{FF2B5EF4-FFF2-40B4-BE49-F238E27FC236}">
                <a16:creationId xmlns:a16="http://schemas.microsoft.com/office/drawing/2014/main" id="{105CE8EF-6DC5-354A-AD0E-AD80651ECA36}"/>
              </a:ext>
            </a:extLst>
          </p:cNvPr>
          <p:cNvSpPr/>
          <p:nvPr/>
        </p:nvSpPr>
        <p:spPr>
          <a:xfrm>
            <a:off x="6314245" y="5700596"/>
            <a:ext cx="5275575" cy="590931"/>
          </a:xfrm>
          <a:prstGeom prst="rect">
            <a:avLst/>
          </a:prstGeom>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GB" b="1" spc="-1" dirty="0">
                <a:solidFill>
                  <a:srgbClr val="004ACD"/>
                </a:solidFill>
                <a:latin typeface="Calibri" panose="020F0502020204030204" pitchFamily="34" charset="0"/>
                <a:ea typeface="FreeSerif"/>
                <a:cs typeface="Calibri" panose="020F0502020204030204" pitchFamily="34" charset="0"/>
              </a:rPr>
              <a:t>Variation with </a:t>
            </a:r>
            <a:r>
              <a:rPr lang="en-GB" b="1" spc="-1" dirty="0" err="1">
                <a:solidFill>
                  <a:srgbClr val="004ACD"/>
                </a:solidFill>
                <a:latin typeface="Calibri" panose="020F0502020204030204" pitchFamily="34" charset="0"/>
                <a:ea typeface="FreeSerif"/>
                <a:cs typeface="Calibri" panose="020F0502020204030204" pitchFamily="34" charset="0"/>
              </a:rPr>
              <a:t>T</a:t>
            </a:r>
            <a:r>
              <a:rPr lang="en-GB" b="1" spc="-1" baseline="-33000" dirty="0" err="1">
                <a:solidFill>
                  <a:srgbClr val="004ACD"/>
                </a:solidFill>
                <a:latin typeface="Calibri" panose="020F0502020204030204" pitchFamily="34" charset="0"/>
                <a:ea typeface="FreeSerif"/>
                <a:cs typeface="Calibri" panose="020F0502020204030204" pitchFamily="34" charset="0"/>
              </a:rPr>
              <a:t>e</a:t>
            </a:r>
            <a:r>
              <a:rPr lang="en-GB" b="1" spc="-1" dirty="0">
                <a:solidFill>
                  <a:srgbClr val="004ACD"/>
                </a:solidFill>
                <a:latin typeface="Calibri" panose="020F0502020204030204" pitchFamily="34" charset="0"/>
                <a:ea typeface="FreeSerif"/>
                <a:cs typeface="Calibri" panose="020F0502020204030204" pitchFamily="34" charset="0"/>
              </a:rPr>
              <a:t> stronger than with </a:t>
            </a:r>
            <a:r>
              <a:rPr lang="en-GB" b="1" spc="-1" dirty="0" err="1">
                <a:solidFill>
                  <a:srgbClr val="004ACD"/>
                </a:solidFill>
                <a:latin typeface="Calibri" panose="020F0502020204030204" pitchFamily="34" charset="0"/>
                <a:ea typeface="FreeSerif"/>
                <a:cs typeface="Calibri" panose="020F0502020204030204" pitchFamily="34" charset="0"/>
              </a:rPr>
              <a:t>ρ</a:t>
            </a:r>
            <a:r>
              <a:rPr lang="en-GB" spc="-1" baseline="-25000" dirty="0" err="1">
                <a:solidFill>
                  <a:srgbClr val="004ACD"/>
                </a:solidFill>
                <a:latin typeface="Calibri" panose="020F0502020204030204" pitchFamily="34" charset="0"/>
                <a:ea typeface="FreeSerif"/>
                <a:cs typeface="Calibri" panose="020F0502020204030204" pitchFamily="34" charset="0"/>
              </a:rPr>
              <a:t>e</a:t>
            </a:r>
            <a:r>
              <a:rPr lang="en-GB" b="1" spc="-1" dirty="0">
                <a:solidFill>
                  <a:srgbClr val="004ACD"/>
                </a:solidFill>
                <a:latin typeface="Calibri" panose="020F0502020204030204" pitchFamily="34" charset="0"/>
                <a:ea typeface="FreeSerif"/>
                <a:cs typeface="Calibri" panose="020F0502020204030204" pitchFamily="34" charset="0"/>
              </a:rPr>
              <a:t> so “stellar effect” can be modelled in ECR plasmas </a:t>
            </a:r>
            <a:endParaRPr lang="en-GB" spc="-1" dirty="0">
              <a:solidFill>
                <a:srgbClr val="004ACD"/>
              </a:solidFill>
              <a:latin typeface="Calibri" panose="020F0502020204030204" pitchFamily="34" charset="0"/>
              <a:cs typeface="Calibri" panose="020F0502020204030204" pitchFamily="34" charset="0"/>
            </a:endParaRPr>
          </a:p>
        </p:txBody>
      </p:sp>
      <p:sp>
        <p:nvSpPr>
          <p:cNvPr id="20" name="Rettangolo 19">
            <a:extLst>
              <a:ext uri="{FF2B5EF4-FFF2-40B4-BE49-F238E27FC236}">
                <a16:creationId xmlns:a16="http://schemas.microsoft.com/office/drawing/2014/main" id="{84906454-38D8-CA41-B477-CEA7701C1322}"/>
              </a:ext>
            </a:extLst>
          </p:cNvPr>
          <p:cNvSpPr/>
          <p:nvPr/>
        </p:nvSpPr>
        <p:spPr>
          <a:xfrm>
            <a:off x="8788244" y="4903182"/>
            <a:ext cx="2621857" cy="4801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GB" sz="1400" b="1" i="1" spc="-1" dirty="0" err="1">
                <a:solidFill>
                  <a:srgbClr val="C00000"/>
                </a:solidFill>
                <a:latin typeface="Palatino Linotype"/>
                <a:ea typeface="FreeSerif"/>
              </a:rPr>
              <a:t>T</a:t>
            </a:r>
            <a:r>
              <a:rPr lang="en-GB" sz="1400" b="1" i="1" spc="-1" baseline="-33000" dirty="0" err="1">
                <a:solidFill>
                  <a:srgbClr val="C00000"/>
                </a:solidFill>
                <a:latin typeface="Palatino Linotype"/>
                <a:ea typeface="FreeSerif"/>
              </a:rPr>
              <a:t>e</a:t>
            </a:r>
            <a:r>
              <a:rPr lang="en-GB" sz="1400" b="1" i="1" spc="-1" dirty="0">
                <a:solidFill>
                  <a:srgbClr val="C00000"/>
                </a:solidFill>
                <a:latin typeface="Palatino Linotype"/>
                <a:ea typeface="FreeSerif"/>
              </a:rPr>
              <a:t> = 0.1-100 keV in a lab. </a:t>
            </a:r>
            <a:r>
              <a:rPr lang="en-GB" sz="1400" b="1" i="1" spc="-1" dirty="0" err="1">
                <a:solidFill>
                  <a:srgbClr val="C00000"/>
                </a:solidFill>
                <a:latin typeface="Palatino Linotype"/>
                <a:ea typeface="FreeSerif"/>
              </a:rPr>
              <a:t>Magnetoplasma</a:t>
            </a:r>
            <a:endParaRPr lang="en-GB" sz="1400" i="1" spc="-1" dirty="0">
              <a:solidFill>
                <a:srgbClr val="C00000"/>
              </a:solidFill>
              <a:latin typeface="Arial"/>
            </a:endParaRPr>
          </a:p>
        </p:txBody>
      </p:sp>
    </p:spTree>
    <p:extLst>
      <p:ext uri="{BB962C8B-B14F-4D97-AF65-F5344CB8AC3E}">
        <p14:creationId xmlns:p14="http://schemas.microsoft.com/office/powerpoint/2010/main" val="2482713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A1B643E-628B-4D0D-8576-7D29F9019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600"/>
            <a:ext cx="12192000" cy="714375"/>
          </a:xfrm>
          <a:prstGeom prst="rect">
            <a:avLst/>
          </a:prstGeom>
        </p:spPr>
      </p:pic>
      <p:sp>
        <p:nvSpPr>
          <p:cNvPr id="6" name="CasellaDiTesto 5">
            <a:extLst>
              <a:ext uri="{FF2B5EF4-FFF2-40B4-BE49-F238E27FC236}">
                <a16:creationId xmlns:a16="http://schemas.microsoft.com/office/drawing/2014/main" id="{64DC7ABA-01F2-46E7-8D4D-574C0396A384}"/>
              </a:ext>
            </a:extLst>
          </p:cNvPr>
          <p:cNvSpPr txBox="1"/>
          <p:nvPr/>
        </p:nvSpPr>
        <p:spPr>
          <a:xfrm>
            <a:off x="669600" y="78767"/>
            <a:ext cx="3147849"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PANDORA </a:t>
            </a:r>
            <a:r>
              <a:rPr lang="it-IT" sz="2400" dirty="0" err="1">
                <a:solidFill>
                  <a:schemeClr val="bg1"/>
                </a:solidFill>
                <a:latin typeface="Calibri" panose="020F0502020204030204" pitchFamily="34" charset="0"/>
                <a:cs typeface="Calibri" panose="020F0502020204030204" pitchFamily="34" charset="0"/>
              </a:rPr>
              <a:t>collaboration</a:t>
            </a:r>
            <a:endParaRPr lang="it-IT" sz="2400" dirty="0">
              <a:solidFill>
                <a:schemeClr val="bg1"/>
              </a:solidFill>
              <a:latin typeface="Calibri" panose="020F0502020204030204" pitchFamily="34" charset="0"/>
              <a:cs typeface="Calibri" panose="020F0502020204030204" pitchFamily="34" charset="0"/>
            </a:endParaRPr>
          </a:p>
        </p:txBody>
      </p:sp>
      <p:sp>
        <p:nvSpPr>
          <p:cNvPr id="11" name="Rectangle 3">
            <a:extLst>
              <a:ext uri="{FF2B5EF4-FFF2-40B4-BE49-F238E27FC236}">
                <a16:creationId xmlns:a16="http://schemas.microsoft.com/office/drawing/2014/main" id="{9B6730B1-1CDA-49A0-9A92-502D20113DFD}"/>
              </a:ext>
            </a:extLst>
          </p:cNvPr>
          <p:cNvSpPr>
            <a:spLocks noChangeArrowheads="1"/>
          </p:cNvSpPr>
          <p:nvPr/>
        </p:nvSpPr>
        <p:spPr bwMode="auto">
          <a:xfrm>
            <a:off x="5344431" y="1010989"/>
            <a:ext cx="12923610" cy="562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Laboratori Nazionali del Sud, I-95125 Catania,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2</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Sez. di Perugia, I-06123 Perugia,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3</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Sez. di Bologna, I-40127 Bologna,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kumimoji="0" lang="it-IT" altLang="it-IT" sz="1100" b="0" i="0" u="none" strike="noStrike" cap="none" normalizeH="0" baseline="0" dirty="0">
              <a:ln>
                <a:noFill/>
              </a:ln>
              <a:solidFill>
                <a:schemeClr val="tx1"/>
              </a:solidFill>
              <a:effectLst/>
            </a:endParaRPr>
          </a:p>
          <a:p>
            <a:pPr eaLnBrk="0" fontAlgn="base" hangingPunct="0">
              <a:spcBef>
                <a:spcPct val="0"/>
              </a:spcBef>
              <a:spcAft>
                <a:spcPct val="0"/>
              </a:spcAf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4</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TIFPA, I- 38123 Povo TN,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5</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Laboratori Nazionali di Legnaro, I-35020 Legnaro PD,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eaLnBrk="0" fontAlgn="base" hangingPunct="0">
              <a:spcBef>
                <a:spcPct val="0"/>
              </a:spcBef>
              <a:spcAft>
                <a:spcPct val="0"/>
              </a:spcAf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Physics, University of Perugia, I-06123 Perugia, Italy</a:t>
            </a:r>
            <a:endPar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7</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INAF – Istituto Nazionale di Astrofisica – Osservatorio Astrofisico di Catania, I-95123 Catania,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8</a:t>
            </a: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Institute of Nuclear Science, ATOMKI, HU-4026 Debrecen, Hungary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9</a:t>
            </a: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Max Planck Institute – Institute of Plasma Physics, D-85748,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Garching</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1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10</a:t>
            </a: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INAF – Osservatorio Astrofisico d’Abruzzo, I-64100 Teramo –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Engineering, University of Brescia, I-25123 Brescia,</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Physics, University of Padova, I-35131 Padova, Italy </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Electrical, Electronics and Computer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Engin</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University of Catania, I-95126 Catania, 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GANIL, F-14000 Caen, France</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Engineering, Mediterranean University of Reggio Calabria, I-89124 Reggio Calabria, Italy </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Physics, Jyvaskyla University, FI-40014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Jyväskylä</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Finland</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Johannes Gutenberg University Mainz, D-55122 Mainz, Germany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Physics, University of Milano, I-20133 Milano, 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INFN- Sez. di Milano, I-20133 Milano,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Politecnico di Milano, I-20133 Milano,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GSI – D- 64291 Darmstadt, Germany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Physics, University di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Camerino</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I-62032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Camerino</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MC, 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Agenzia Nazionale per le Nuove Tecnologie (ENEA), I-40129 Bologna,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 </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Physics, University of Catania, I-95125 Catania, 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INFN – Sez. dell’Aquila, I-67100 L’Aquila,</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Physics</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Università di Trento, 38123 Povo TN,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CNAO, I-27100 Pavia,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Department of Engineering and Architecture, Università di Parma, Modena e Reggio Emilia,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Physics</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University di Messina, I-98122 Messina, </a:t>
            </a:r>
            <a:r>
              <a:rPr kumimoji="0" lang="it-IT"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Department of Engineering and Architecture,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Universitá</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degli</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altLang="it-IT" sz="1100" b="0" i="0" u="none" strike="noStrike" cap="none" normalizeH="0" baseline="0" dirty="0" err="1">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Studi</a:t>
            </a:r>
            <a:r>
              <a:rPr kumimoji="0" lang="en-US"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 Enna “Kore”, I-94100 Enna, Italy</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3000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31</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Università degli Studi di Modena e Reggio Emilia Dipartimento di Ingegneria Enzo Ferrari: Modena</a:t>
            </a:r>
            <a:r>
              <a:rPr kumimoji="0" lang="en-US" altLang="it-IT" sz="11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it-IT" altLang="it-IT" sz="11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a:t>
            </a:r>
            <a:endParaRPr kumimoji="0" lang="it-IT" altLang="it-IT" sz="11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D0F10A2F-E604-4C26-98C1-5A314146A7D9}"/>
              </a:ext>
            </a:extLst>
          </p:cNvPr>
          <p:cNvSpPr txBox="1"/>
          <p:nvPr/>
        </p:nvSpPr>
        <p:spPr>
          <a:xfrm>
            <a:off x="1722981" y="1329369"/>
            <a:ext cx="2128340" cy="400110"/>
          </a:xfrm>
          <a:prstGeom prst="rect">
            <a:avLst/>
          </a:prstGeom>
          <a:noFill/>
        </p:spPr>
        <p:txBody>
          <a:bodyPr wrap="none" rtlCol="0">
            <a:spAutoFit/>
          </a:bodyPr>
          <a:lstStyle/>
          <a:p>
            <a:r>
              <a:rPr lang="it-IT" sz="2000" b="1" dirty="0">
                <a:solidFill>
                  <a:srgbClr val="DD8901"/>
                </a:solidFill>
                <a:latin typeface="Calibri" panose="020F0502020204030204" pitchFamily="34" charset="0"/>
                <a:cs typeface="Calibri" panose="020F0502020204030204" pitchFamily="34" charset="0"/>
              </a:rPr>
              <a:t>PANDORA in ITALY</a:t>
            </a:r>
          </a:p>
        </p:txBody>
      </p:sp>
      <p:sp>
        <p:nvSpPr>
          <p:cNvPr id="13" name="CasellaDiTesto 12">
            <a:extLst>
              <a:ext uri="{FF2B5EF4-FFF2-40B4-BE49-F238E27FC236}">
                <a16:creationId xmlns:a16="http://schemas.microsoft.com/office/drawing/2014/main" id="{0ECFEA83-0D10-4D30-8A51-16526C379AD7}"/>
              </a:ext>
            </a:extLst>
          </p:cNvPr>
          <p:cNvSpPr txBox="1"/>
          <p:nvPr/>
        </p:nvSpPr>
        <p:spPr>
          <a:xfrm>
            <a:off x="878263" y="1866746"/>
            <a:ext cx="3319337" cy="646331"/>
          </a:xfrm>
          <a:prstGeom prst="rect">
            <a:avLst/>
          </a:prstGeom>
          <a:solidFill>
            <a:schemeClr val="tx2">
              <a:lumMod val="75000"/>
              <a:lumOff val="25000"/>
            </a:schemeClr>
          </a:solidFill>
        </p:spPr>
        <p:txBody>
          <a:bodyPr wrap="square" rtlCol="0">
            <a:spAutoFit/>
          </a:bodyPr>
          <a:lstStyle/>
          <a:p>
            <a:r>
              <a:rPr lang="it-IT" dirty="0">
                <a:solidFill>
                  <a:schemeClr val="bg1"/>
                </a:solidFill>
                <a:latin typeface="Calibri" panose="020F0502020204030204" pitchFamily="34" charset="0"/>
                <a:cs typeface="Calibri" panose="020F0502020204030204" pitchFamily="34" charset="0"/>
              </a:rPr>
              <a:t>INFN – LNS</a:t>
            </a:r>
          </a:p>
          <a:p>
            <a:r>
              <a:rPr lang="it-IT" dirty="0">
                <a:solidFill>
                  <a:schemeClr val="bg1"/>
                </a:solidFill>
                <a:latin typeface="Calibri" panose="020F0502020204030204" pitchFamily="34" charset="0"/>
                <a:cs typeface="Calibri" panose="020F0502020204030204" pitchFamily="34" charset="0"/>
              </a:rPr>
              <a:t>18 </a:t>
            </a:r>
            <a:r>
              <a:rPr lang="it-IT" dirty="0" err="1">
                <a:solidFill>
                  <a:schemeClr val="bg1"/>
                </a:solidFill>
                <a:latin typeface="Calibri" panose="020F0502020204030204" pitchFamily="34" charset="0"/>
                <a:cs typeface="Calibri" panose="020F0502020204030204" pitchFamily="34" charset="0"/>
              </a:rPr>
              <a:t>Researchers</a:t>
            </a:r>
            <a:r>
              <a:rPr lang="it-IT" dirty="0">
                <a:solidFill>
                  <a:schemeClr val="bg1"/>
                </a:solidFill>
                <a:latin typeface="Calibri" panose="020F0502020204030204" pitchFamily="34" charset="0"/>
                <a:cs typeface="Calibri" panose="020F0502020204030204" pitchFamily="34" charset="0"/>
              </a:rPr>
              <a:t> + 11 </a:t>
            </a:r>
            <a:r>
              <a:rPr lang="it-IT" dirty="0" err="1">
                <a:solidFill>
                  <a:schemeClr val="bg1"/>
                </a:solidFill>
                <a:latin typeface="Calibri" panose="020F0502020204030204" pitchFamily="34" charset="0"/>
                <a:cs typeface="Calibri" panose="020F0502020204030204" pitchFamily="34" charset="0"/>
              </a:rPr>
              <a:t>Tecnologists</a:t>
            </a:r>
            <a:endParaRPr lang="it-IT" dirty="0">
              <a:solidFill>
                <a:schemeClr val="bg1"/>
              </a:solidFill>
              <a:latin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8972A816-CDCB-412F-9015-845BA394144A}"/>
              </a:ext>
            </a:extLst>
          </p:cNvPr>
          <p:cNvSpPr txBox="1"/>
          <p:nvPr/>
        </p:nvSpPr>
        <p:spPr>
          <a:xfrm>
            <a:off x="878263" y="2703850"/>
            <a:ext cx="3319337" cy="646331"/>
          </a:xfrm>
          <a:prstGeom prst="rect">
            <a:avLst/>
          </a:prstGeom>
          <a:solidFill>
            <a:schemeClr val="tx2">
              <a:lumMod val="75000"/>
              <a:lumOff val="25000"/>
            </a:schemeClr>
          </a:solidFill>
        </p:spPr>
        <p:txBody>
          <a:bodyPr wrap="square" rtlCol="0">
            <a:spAutoFit/>
          </a:bodyPr>
          <a:lstStyle/>
          <a:p>
            <a:r>
              <a:rPr lang="it-IT" dirty="0">
                <a:solidFill>
                  <a:schemeClr val="bg1"/>
                </a:solidFill>
                <a:latin typeface="Calibri" panose="020F0502020204030204" pitchFamily="34" charset="0"/>
                <a:cs typeface="Calibri" panose="020F0502020204030204" pitchFamily="34" charset="0"/>
              </a:rPr>
              <a:t>INFN – LNL</a:t>
            </a:r>
          </a:p>
          <a:p>
            <a:r>
              <a:rPr lang="it-IT" dirty="0">
                <a:solidFill>
                  <a:schemeClr val="bg1"/>
                </a:solidFill>
                <a:latin typeface="Calibri" panose="020F0502020204030204" pitchFamily="34" charset="0"/>
                <a:cs typeface="Calibri" panose="020F0502020204030204" pitchFamily="34" charset="0"/>
              </a:rPr>
              <a:t>4 </a:t>
            </a:r>
            <a:r>
              <a:rPr lang="it-IT" dirty="0" err="1">
                <a:solidFill>
                  <a:schemeClr val="bg1"/>
                </a:solidFill>
                <a:latin typeface="Calibri" panose="020F0502020204030204" pitchFamily="34" charset="0"/>
                <a:cs typeface="Calibri" panose="020F0502020204030204" pitchFamily="34" charset="0"/>
              </a:rPr>
              <a:t>Researchers</a:t>
            </a:r>
            <a:r>
              <a:rPr lang="it-IT" dirty="0">
                <a:solidFill>
                  <a:schemeClr val="bg1"/>
                </a:solidFill>
                <a:latin typeface="Calibri" panose="020F0502020204030204" pitchFamily="34" charset="0"/>
                <a:cs typeface="Calibri" panose="020F0502020204030204" pitchFamily="34" charset="0"/>
              </a:rPr>
              <a:t> + 3 </a:t>
            </a:r>
            <a:r>
              <a:rPr lang="it-IT" dirty="0" err="1">
                <a:solidFill>
                  <a:schemeClr val="bg1"/>
                </a:solidFill>
                <a:latin typeface="Calibri" panose="020F0502020204030204" pitchFamily="34" charset="0"/>
                <a:cs typeface="Calibri" panose="020F0502020204030204" pitchFamily="34" charset="0"/>
              </a:rPr>
              <a:t>Tecnologists</a:t>
            </a:r>
            <a:endParaRPr lang="it-IT" dirty="0">
              <a:solidFill>
                <a:schemeClr val="bg1"/>
              </a:solidFill>
              <a:latin typeface="Calibri" panose="020F0502020204030204" pitchFamily="34" charset="0"/>
              <a:cs typeface="Calibri" panose="020F0502020204030204" pitchFamily="34" charset="0"/>
            </a:endParaRPr>
          </a:p>
        </p:txBody>
      </p:sp>
      <p:sp>
        <p:nvSpPr>
          <p:cNvPr id="16" name="CasellaDiTesto 15">
            <a:extLst>
              <a:ext uri="{FF2B5EF4-FFF2-40B4-BE49-F238E27FC236}">
                <a16:creationId xmlns:a16="http://schemas.microsoft.com/office/drawing/2014/main" id="{EF229BFE-71FE-47E1-82E4-66CE22C8DC6A}"/>
              </a:ext>
            </a:extLst>
          </p:cNvPr>
          <p:cNvSpPr txBox="1"/>
          <p:nvPr/>
        </p:nvSpPr>
        <p:spPr>
          <a:xfrm>
            <a:off x="878261" y="4382510"/>
            <a:ext cx="3319338" cy="646331"/>
          </a:xfrm>
          <a:prstGeom prst="rect">
            <a:avLst/>
          </a:prstGeom>
          <a:solidFill>
            <a:schemeClr val="tx2">
              <a:lumMod val="75000"/>
              <a:lumOff val="25000"/>
            </a:schemeClr>
          </a:solidFill>
        </p:spPr>
        <p:txBody>
          <a:bodyPr wrap="square" rtlCol="0">
            <a:spAutoFit/>
          </a:bodyPr>
          <a:lstStyle/>
          <a:p>
            <a:r>
              <a:rPr lang="it-IT" dirty="0">
                <a:solidFill>
                  <a:schemeClr val="bg1"/>
                </a:solidFill>
                <a:latin typeface="Calibri" panose="020F0502020204030204" pitchFamily="34" charset="0"/>
                <a:cs typeface="Calibri" panose="020F0502020204030204" pitchFamily="34" charset="0"/>
              </a:rPr>
              <a:t>INFN – BO</a:t>
            </a:r>
          </a:p>
          <a:p>
            <a:r>
              <a:rPr lang="it-IT" dirty="0">
                <a:solidFill>
                  <a:schemeClr val="bg1"/>
                </a:solidFill>
                <a:latin typeface="Calibri" panose="020F0502020204030204" pitchFamily="34" charset="0"/>
                <a:cs typeface="Calibri" panose="020F0502020204030204" pitchFamily="34" charset="0"/>
              </a:rPr>
              <a:t>4 </a:t>
            </a:r>
            <a:r>
              <a:rPr lang="it-IT" dirty="0" err="1">
                <a:solidFill>
                  <a:schemeClr val="bg1"/>
                </a:solidFill>
                <a:latin typeface="Calibri" panose="020F0502020204030204" pitchFamily="34" charset="0"/>
                <a:cs typeface="Calibri" panose="020F0502020204030204" pitchFamily="34" charset="0"/>
              </a:rPr>
              <a:t>Researchers</a:t>
            </a:r>
            <a:endParaRPr lang="it-IT" dirty="0">
              <a:solidFill>
                <a:schemeClr val="bg1"/>
              </a:solidFill>
              <a:latin typeface="Calibri" panose="020F0502020204030204" pitchFamily="34" charset="0"/>
              <a:cs typeface="Calibri" panose="020F0502020204030204" pitchFamily="34" charset="0"/>
            </a:endParaRPr>
          </a:p>
        </p:txBody>
      </p:sp>
      <p:sp>
        <p:nvSpPr>
          <p:cNvPr id="17" name="CasellaDiTesto 16">
            <a:extLst>
              <a:ext uri="{FF2B5EF4-FFF2-40B4-BE49-F238E27FC236}">
                <a16:creationId xmlns:a16="http://schemas.microsoft.com/office/drawing/2014/main" id="{F49FAD61-0D04-4054-8A33-00197D3297B2}"/>
              </a:ext>
            </a:extLst>
          </p:cNvPr>
          <p:cNvSpPr txBox="1"/>
          <p:nvPr/>
        </p:nvSpPr>
        <p:spPr>
          <a:xfrm>
            <a:off x="878261" y="3536505"/>
            <a:ext cx="3319338" cy="646331"/>
          </a:xfrm>
          <a:prstGeom prst="rect">
            <a:avLst/>
          </a:prstGeom>
          <a:solidFill>
            <a:schemeClr val="tx2">
              <a:lumMod val="75000"/>
              <a:lumOff val="25000"/>
            </a:schemeClr>
          </a:solidFill>
        </p:spPr>
        <p:txBody>
          <a:bodyPr wrap="square" rtlCol="0">
            <a:spAutoFit/>
          </a:bodyPr>
          <a:lstStyle/>
          <a:p>
            <a:r>
              <a:rPr lang="it-IT" dirty="0">
                <a:solidFill>
                  <a:schemeClr val="bg1"/>
                </a:solidFill>
                <a:latin typeface="Calibri" panose="020F0502020204030204" pitchFamily="34" charset="0"/>
                <a:cs typeface="Calibri" panose="020F0502020204030204" pitchFamily="34" charset="0"/>
              </a:rPr>
              <a:t>TIFPA</a:t>
            </a:r>
          </a:p>
          <a:p>
            <a:r>
              <a:rPr lang="it-IT" dirty="0">
                <a:solidFill>
                  <a:schemeClr val="bg1"/>
                </a:solidFill>
                <a:latin typeface="Calibri" panose="020F0502020204030204" pitchFamily="34" charset="0"/>
                <a:cs typeface="Calibri" panose="020F0502020204030204" pitchFamily="34" charset="0"/>
              </a:rPr>
              <a:t>5 </a:t>
            </a:r>
            <a:r>
              <a:rPr lang="it-IT" dirty="0" err="1">
                <a:solidFill>
                  <a:schemeClr val="bg1"/>
                </a:solidFill>
                <a:latin typeface="Calibri" panose="020F0502020204030204" pitchFamily="34" charset="0"/>
                <a:cs typeface="Calibri" panose="020F0502020204030204" pitchFamily="34" charset="0"/>
              </a:rPr>
              <a:t>Researchers</a:t>
            </a:r>
            <a:endParaRPr lang="it-IT" dirty="0">
              <a:solidFill>
                <a:schemeClr val="bg1"/>
              </a:solidFill>
              <a:latin typeface="Calibri" panose="020F0502020204030204" pitchFamily="34" charset="0"/>
              <a:cs typeface="Calibri" panose="020F0502020204030204" pitchFamily="34" charset="0"/>
            </a:endParaRPr>
          </a:p>
        </p:txBody>
      </p:sp>
      <p:sp>
        <p:nvSpPr>
          <p:cNvPr id="18" name="CasellaDiTesto 17">
            <a:extLst>
              <a:ext uri="{FF2B5EF4-FFF2-40B4-BE49-F238E27FC236}">
                <a16:creationId xmlns:a16="http://schemas.microsoft.com/office/drawing/2014/main" id="{81B5101E-DD23-4847-88E8-F9F796B3D932}"/>
              </a:ext>
            </a:extLst>
          </p:cNvPr>
          <p:cNvSpPr txBox="1"/>
          <p:nvPr/>
        </p:nvSpPr>
        <p:spPr>
          <a:xfrm>
            <a:off x="878261" y="5262834"/>
            <a:ext cx="3319338" cy="646331"/>
          </a:xfrm>
          <a:prstGeom prst="rect">
            <a:avLst/>
          </a:prstGeom>
          <a:solidFill>
            <a:schemeClr val="tx2">
              <a:lumMod val="75000"/>
              <a:lumOff val="25000"/>
            </a:schemeClr>
          </a:solidFill>
        </p:spPr>
        <p:txBody>
          <a:bodyPr wrap="square" rtlCol="0">
            <a:spAutoFit/>
          </a:bodyPr>
          <a:lstStyle/>
          <a:p>
            <a:r>
              <a:rPr lang="it-IT" dirty="0">
                <a:solidFill>
                  <a:schemeClr val="bg1"/>
                </a:solidFill>
                <a:latin typeface="Calibri" panose="020F0502020204030204" pitchFamily="34" charset="0"/>
                <a:cs typeface="Calibri" panose="020F0502020204030204" pitchFamily="34" charset="0"/>
              </a:rPr>
              <a:t>INFN-PG</a:t>
            </a:r>
          </a:p>
          <a:p>
            <a:r>
              <a:rPr lang="it-IT" dirty="0">
                <a:solidFill>
                  <a:schemeClr val="bg1"/>
                </a:solidFill>
                <a:latin typeface="Calibri" panose="020F0502020204030204" pitchFamily="34" charset="0"/>
                <a:cs typeface="Calibri" panose="020F0502020204030204" pitchFamily="34" charset="0"/>
              </a:rPr>
              <a:t>4 </a:t>
            </a:r>
            <a:r>
              <a:rPr lang="it-IT" dirty="0" err="1">
                <a:solidFill>
                  <a:schemeClr val="bg1"/>
                </a:solidFill>
                <a:latin typeface="Calibri" panose="020F0502020204030204" pitchFamily="34" charset="0"/>
                <a:cs typeface="Calibri" panose="020F0502020204030204" pitchFamily="34" charset="0"/>
              </a:rPr>
              <a:t>Researchers</a:t>
            </a:r>
            <a:endParaRPr lang="it-IT" dirty="0">
              <a:solidFill>
                <a:schemeClr val="bg1"/>
              </a:solidFill>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3A4F7A5D-8130-63C8-EE33-AA818DDA6BCE}"/>
              </a:ext>
            </a:extLst>
          </p:cNvPr>
          <p:cNvSpPr txBox="1"/>
          <p:nvPr/>
        </p:nvSpPr>
        <p:spPr>
          <a:xfrm>
            <a:off x="199834" y="6488668"/>
            <a:ext cx="3552511" cy="369332"/>
          </a:xfrm>
          <a:prstGeom prst="rect">
            <a:avLst/>
          </a:prstGeom>
          <a:noFill/>
        </p:spPr>
        <p:txBody>
          <a:bodyPr wrap="none" rtlCol="0">
            <a:spAutoFit/>
          </a:bodyPr>
          <a:lstStyle/>
          <a:p>
            <a:r>
              <a:rPr lang="it-IT" b="1" dirty="0">
                <a:solidFill>
                  <a:srgbClr val="FF0000"/>
                </a:solidFill>
                <a:latin typeface="Calibri" panose="020F0502020204030204" pitchFamily="34" charset="0"/>
                <a:cs typeface="Calibri" panose="020F0502020204030204" pitchFamily="34" charset="0"/>
              </a:rPr>
              <a:t>First Experiment </a:t>
            </a:r>
            <a:r>
              <a:rPr lang="it-IT" b="1" dirty="0" err="1">
                <a:solidFill>
                  <a:srgbClr val="FF0000"/>
                </a:solidFill>
                <a:latin typeface="Calibri" panose="020F0502020204030204" pitchFamily="34" charset="0"/>
                <a:cs typeface="Calibri" panose="020F0502020204030204" pitchFamily="34" charset="0"/>
              </a:rPr>
              <a:t>Foreseen</a:t>
            </a:r>
            <a:r>
              <a:rPr lang="it-IT" b="1" dirty="0">
                <a:solidFill>
                  <a:srgbClr val="FF0000"/>
                </a:solidFill>
                <a:latin typeface="Calibri" panose="020F0502020204030204" pitchFamily="34" charset="0"/>
                <a:cs typeface="Calibri" panose="020F0502020204030204" pitchFamily="34" charset="0"/>
              </a:rPr>
              <a:t> in 2025</a:t>
            </a:r>
          </a:p>
        </p:txBody>
      </p:sp>
    </p:spTree>
    <p:extLst>
      <p:ext uri="{BB962C8B-B14F-4D97-AF65-F5344CB8AC3E}">
        <p14:creationId xmlns:p14="http://schemas.microsoft.com/office/powerpoint/2010/main" val="2719828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2157972"/>
            <a:ext cx="8496944" cy="1470025"/>
          </a:xfrm>
        </p:spPr>
        <p:txBody>
          <a:bodyPr>
            <a:noAutofit/>
          </a:bodyPr>
          <a:lstStyle/>
          <a:p>
            <a:r>
              <a:rPr lang="it-IT" sz="4800" b="1" dirty="0" err="1"/>
              <a:t>Thanks</a:t>
            </a:r>
            <a:r>
              <a:rPr lang="it-IT" sz="4800" b="1" dirty="0"/>
              <a:t> for </a:t>
            </a:r>
            <a:r>
              <a:rPr lang="it-IT" sz="4800" b="1" dirty="0" err="1"/>
              <a:t>your</a:t>
            </a:r>
            <a:r>
              <a:rPr lang="it-IT" sz="4800" b="1" dirty="0"/>
              <a:t> </a:t>
            </a:r>
            <a:r>
              <a:rPr lang="it-IT" sz="4800" b="1" dirty="0" err="1"/>
              <a:t>attention</a:t>
            </a:r>
            <a:endParaRPr lang="it-IT" sz="4800" b="1" dirty="0"/>
          </a:p>
        </p:txBody>
      </p:sp>
    </p:spTree>
    <p:extLst>
      <p:ext uri="{BB962C8B-B14F-4D97-AF65-F5344CB8AC3E}">
        <p14:creationId xmlns:p14="http://schemas.microsoft.com/office/powerpoint/2010/main" val="3426268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a:extLst>
              <a:ext uri="{FF2B5EF4-FFF2-40B4-BE49-F238E27FC236}">
                <a16:creationId xmlns:a16="http://schemas.microsoft.com/office/drawing/2014/main" id="{7B4B84BA-4A3E-A644-800B-3D6E53AA3955}"/>
              </a:ext>
            </a:extLst>
          </p:cNvPr>
          <p:cNvSpPr txBox="1"/>
          <p:nvPr/>
        </p:nvSpPr>
        <p:spPr>
          <a:xfrm>
            <a:off x="892228" y="5508138"/>
            <a:ext cx="9710739" cy="523220"/>
          </a:xfrm>
          <a:prstGeom prst="rect">
            <a:avLst/>
          </a:prstGeom>
          <a:noFill/>
        </p:spPr>
        <p:txBody>
          <a:bodyPr wrap="square" rtlCol="0">
            <a:spAutoFit/>
          </a:bodyPr>
          <a:lstStyle/>
          <a:p>
            <a:r>
              <a:rPr lang="it-IT" sz="2000" dirty="0" err="1">
                <a:solidFill>
                  <a:srgbClr val="0070C0"/>
                </a:solidFill>
                <a:latin typeface="Calibri" panose="020F0502020204030204" pitchFamily="34" charset="0"/>
                <a:cs typeface="Calibri" panose="020F0502020204030204" pitchFamily="34" charset="0"/>
              </a:rPr>
              <a:t>Detailed</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study</a:t>
            </a:r>
            <a:r>
              <a:rPr lang="it-IT" sz="2000" dirty="0">
                <a:solidFill>
                  <a:srgbClr val="0070C0"/>
                </a:solidFill>
                <a:latin typeface="Calibri" panose="020F0502020204030204" pitchFamily="34" charset="0"/>
                <a:cs typeface="Calibri" panose="020F0502020204030204" pitchFamily="34" charset="0"/>
              </a:rPr>
              <a:t> of </a:t>
            </a:r>
            <a:r>
              <a:rPr lang="it-IT" sz="2000" dirty="0" err="1">
                <a:solidFill>
                  <a:srgbClr val="0070C0"/>
                </a:solidFill>
                <a:latin typeface="Calibri" panose="020F0502020204030204" pitchFamily="34" charset="0"/>
                <a:cs typeface="Calibri" panose="020F0502020204030204" pitchFamily="34" charset="0"/>
              </a:rPr>
              <a:t>absorber</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materials</a:t>
            </a:r>
            <a:r>
              <a:rPr lang="it-IT" sz="2000" dirty="0">
                <a:solidFill>
                  <a:srgbClr val="0070C0"/>
                </a:solidFill>
                <a:latin typeface="Calibri" panose="020F0502020204030204" pitchFamily="34" charset="0"/>
                <a:cs typeface="Calibri" panose="020F0502020204030204" pitchFamily="34" charset="0"/>
              </a:rPr>
              <a:t> to reduce the background rate on </a:t>
            </a:r>
            <a:r>
              <a:rPr lang="it-IT" sz="2000" dirty="0" err="1">
                <a:solidFill>
                  <a:srgbClr val="0070C0"/>
                </a:solidFill>
                <a:latin typeface="Calibri" panose="020F0502020204030204" pitchFamily="34" charset="0"/>
                <a:cs typeface="Calibri" panose="020F0502020204030204" pitchFamily="34" charset="0"/>
              </a:rPr>
              <a:t>HPGe</a:t>
            </a:r>
            <a:endParaRPr lang="it-IT" sz="2000" dirty="0">
              <a:solidFill>
                <a:srgbClr val="0070C0"/>
              </a:solidFill>
              <a:latin typeface="Calibri" panose="020F0502020204030204" pitchFamily="34" charset="0"/>
              <a:cs typeface="Calibri" panose="020F0502020204030204" pitchFamily="34" charset="0"/>
            </a:endParaRPr>
          </a:p>
          <a:p>
            <a:endParaRPr lang="it-IT" sz="800" b="1" dirty="0">
              <a:solidFill>
                <a:srgbClr val="0070C0"/>
              </a:solidFill>
              <a:latin typeface="Calibri" panose="020F0502020204030204" pitchFamily="34" charset="0"/>
              <a:cs typeface="Calibri" panose="020F0502020204030204" pitchFamily="34" charset="0"/>
            </a:endParaRPr>
          </a:p>
        </p:txBody>
      </p:sp>
      <p:pic>
        <p:nvPicPr>
          <p:cNvPr id="23" name="Immagine 22">
            <a:extLst>
              <a:ext uri="{FF2B5EF4-FFF2-40B4-BE49-F238E27FC236}">
                <a16:creationId xmlns:a16="http://schemas.microsoft.com/office/drawing/2014/main" id="{1FF1A836-71AA-F040-95C3-DB5646F52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19" name="CasellaDiTesto 18">
            <a:extLst>
              <a:ext uri="{FF2B5EF4-FFF2-40B4-BE49-F238E27FC236}">
                <a16:creationId xmlns:a16="http://schemas.microsoft.com/office/drawing/2014/main" id="{FEE748AF-2A91-4E0C-902E-D60FC194E62E}"/>
              </a:ext>
            </a:extLst>
          </p:cNvPr>
          <p:cNvSpPr txBox="1"/>
          <p:nvPr/>
        </p:nvSpPr>
        <p:spPr>
          <a:xfrm>
            <a:off x="263351" y="24699"/>
            <a:ext cx="5832647" cy="461665"/>
          </a:xfrm>
          <a:prstGeom prst="rect">
            <a:avLst/>
          </a:prstGeom>
          <a:noFill/>
        </p:spPr>
        <p:txBody>
          <a:bodyPr wrap="square">
            <a:spAutoFit/>
          </a:bodyPr>
          <a:lstStyle/>
          <a:p>
            <a:r>
              <a:rPr lang="it-IT" sz="2400" dirty="0" err="1">
                <a:solidFill>
                  <a:schemeClr val="bg1"/>
                </a:solidFill>
                <a:latin typeface="Calibri" panose="020F0502020204030204" pitchFamily="34" charset="0"/>
                <a:cs typeface="Calibri" panose="020F0502020204030204" pitchFamily="34" charset="0"/>
              </a:rPr>
              <a:t>Issues</a:t>
            </a:r>
            <a:r>
              <a:rPr lang="it-IT" sz="2400" dirty="0">
                <a:solidFill>
                  <a:schemeClr val="bg1"/>
                </a:solidFill>
                <a:latin typeface="Calibri" panose="020F0502020204030204" pitchFamily="34" charset="0"/>
                <a:cs typeface="Calibri" panose="020F0502020204030204" pitchFamily="34" charset="0"/>
              </a:rPr>
              <a:t> to </a:t>
            </a:r>
            <a:r>
              <a:rPr lang="it-IT" sz="2400" dirty="0" err="1">
                <a:solidFill>
                  <a:schemeClr val="bg1"/>
                </a:solidFill>
                <a:latin typeface="Calibri" panose="020F0502020204030204" pitchFamily="34" charset="0"/>
                <a:cs typeface="Calibri" panose="020F0502020204030204" pitchFamily="34" charset="0"/>
              </a:rPr>
              <a:t>consider</a:t>
            </a:r>
            <a:r>
              <a:rPr lang="it-IT" sz="2400" dirty="0">
                <a:solidFill>
                  <a:schemeClr val="bg1"/>
                </a:solidFill>
                <a:latin typeface="Calibri" panose="020F0502020204030204" pitchFamily="34" charset="0"/>
                <a:cs typeface="Calibri" panose="020F0502020204030204" pitchFamily="34" charset="0"/>
              </a:rPr>
              <a:t> ….</a:t>
            </a:r>
          </a:p>
        </p:txBody>
      </p:sp>
      <p:sp>
        <p:nvSpPr>
          <p:cNvPr id="6" name="CasellaDiTesto 5">
            <a:extLst>
              <a:ext uri="{FF2B5EF4-FFF2-40B4-BE49-F238E27FC236}">
                <a16:creationId xmlns:a16="http://schemas.microsoft.com/office/drawing/2014/main" id="{86C5A4B3-587E-DD46-A915-6FF2E377AFE5}"/>
              </a:ext>
            </a:extLst>
          </p:cNvPr>
          <p:cNvSpPr txBox="1"/>
          <p:nvPr/>
        </p:nvSpPr>
        <p:spPr>
          <a:xfrm>
            <a:off x="938277" y="924411"/>
            <a:ext cx="2672142" cy="400110"/>
          </a:xfrm>
          <a:prstGeom prst="rect">
            <a:avLst/>
          </a:prstGeom>
          <a:noFill/>
        </p:spPr>
        <p:txBody>
          <a:bodyPr wrap="none" rtlCol="0">
            <a:spAutoFit/>
          </a:bodyPr>
          <a:lstStyle/>
          <a:p>
            <a:r>
              <a:rPr lang="it-IT" sz="2000" b="1" dirty="0">
                <a:solidFill>
                  <a:srgbClr val="0070C0"/>
                </a:solidFill>
                <a:latin typeface="Calibri" panose="020F0502020204030204" pitchFamily="34" charset="0"/>
                <a:cs typeface="Calibri" panose="020F0502020204030204" pitchFamily="34" charset="0"/>
              </a:rPr>
              <a:t>Sources of background:</a:t>
            </a:r>
          </a:p>
        </p:txBody>
      </p:sp>
      <p:sp>
        <p:nvSpPr>
          <p:cNvPr id="7" name="CasellaDiTesto 6">
            <a:extLst>
              <a:ext uri="{FF2B5EF4-FFF2-40B4-BE49-F238E27FC236}">
                <a16:creationId xmlns:a16="http://schemas.microsoft.com/office/drawing/2014/main" id="{181C15B2-1852-7349-B891-B4A70203C9AC}"/>
              </a:ext>
            </a:extLst>
          </p:cNvPr>
          <p:cNvSpPr txBox="1"/>
          <p:nvPr/>
        </p:nvSpPr>
        <p:spPr>
          <a:xfrm>
            <a:off x="938277" y="1367155"/>
            <a:ext cx="9978116" cy="707886"/>
          </a:xfrm>
          <a:prstGeom prst="rect">
            <a:avLst/>
          </a:prstGeom>
          <a:noFill/>
        </p:spPr>
        <p:txBody>
          <a:bodyPr wrap="none" rtlCol="0">
            <a:spAutoFit/>
          </a:bodyPr>
          <a:lstStyle/>
          <a:p>
            <a:r>
              <a:rPr lang="it-IT" sz="2000" dirty="0" err="1">
                <a:solidFill>
                  <a:srgbClr val="0070C0"/>
                </a:solidFill>
                <a:latin typeface="Calibri" panose="020F0502020204030204" pitchFamily="34" charset="0"/>
                <a:cs typeface="Calibri" panose="020F0502020204030204" pitchFamily="34" charset="0"/>
              </a:rPr>
              <a:t>Radioactive</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atoms</a:t>
            </a:r>
            <a:r>
              <a:rPr lang="it-IT" sz="2000" dirty="0">
                <a:solidFill>
                  <a:srgbClr val="0070C0"/>
                </a:solidFill>
                <a:latin typeface="Calibri" panose="020F0502020204030204" pitchFamily="34" charset="0"/>
                <a:cs typeface="Calibri" panose="020F0502020204030204" pitchFamily="34" charset="0"/>
              </a:rPr>
              <a:t> are </a:t>
            </a:r>
            <a:r>
              <a:rPr lang="it-IT" sz="2000" dirty="0" err="1">
                <a:solidFill>
                  <a:srgbClr val="0070C0"/>
                </a:solidFill>
                <a:latin typeface="Calibri" panose="020F0502020204030204" pitchFamily="34" charset="0"/>
                <a:cs typeface="Calibri" panose="020F0502020204030204" pitchFamily="34" charset="0"/>
              </a:rPr>
              <a:t>confined</a:t>
            </a:r>
            <a:r>
              <a:rPr lang="it-IT" sz="2000" dirty="0">
                <a:solidFill>
                  <a:srgbClr val="0070C0"/>
                </a:solidFill>
                <a:latin typeface="Calibri" panose="020F0502020204030204" pitchFamily="34" charset="0"/>
                <a:cs typeface="Calibri" panose="020F0502020204030204" pitchFamily="34" charset="0"/>
              </a:rPr>
              <a:t> in the </a:t>
            </a:r>
            <a:r>
              <a:rPr lang="it-IT" sz="2000" dirty="0" err="1">
                <a:solidFill>
                  <a:srgbClr val="0070C0"/>
                </a:solidFill>
                <a:latin typeface="Calibri" panose="020F0502020204030204" pitchFamily="34" charset="0"/>
                <a:cs typeface="Calibri" panose="020F0502020204030204" pitchFamily="34" charset="0"/>
              </a:rPr>
              <a:t>plasmoid</a:t>
            </a:r>
            <a:r>
              <a:rPr lang="it-IT" sz="2000" dirty="0">
                <a:solidFill>
                  <a:srgbClr val="0070C0"/>
                </a:solidFill>
                <a:latin typeface="Calibri" panose="020F0502020204030204" pitchFamily="34" charset="0"/>
                <a:cs typeface="Calibri" panose="020F0502020204030204" pitchFamily="34" charset="0"/>
              </a:rPr>
              <a:t> for a short time (</a:t>
            </a:r>
            <a:r>
              <a:rPr lang="it-IT" sz="2000" dirty="0" err="1">
                <a:solidFill>
                  <a:srgbClr val="0070C0"/>
                </a:solidFill>
                <a:latin typeface="Calibri" panose="020F0502020204030204" pitchFamily="34" charset="0"/>
                <a:cs typeface="Calibri" panose="020F0502020204030204" pitchFamily="34" charset="0"/>
              </a:rPr>
              <a:t>t</a:t>
            </a:r>
            <a:r>
              <a:rPr lang="it-IT" sz="2000" baseline="-25000" dirty="0" err="1">
                <a:solidFill>
                  <a:srgbClr val="0070C0"/>
                </a:solidFill>
                <a:latin typeface="Calibri" panose="020F0502020204030204" pitchFamily="34" charset="0"/>
                <a:cs typeface="Calibri" panose="020F0502020204030204" pitchFamily="34" charset="0"/>
              </a:rPr>
              <a:t>c</a:t>
            </a:r>
            <a:r>
              <a:rPr lang="it-IT" sz="2000" baseline="-25000" dirty="0">
                <a:solidFill>
                  <a:srgbClr val="0070C0"/>
                </a:solidFill>
                <a:latin typeface="Calibri" panose="020F0502020204030204" pitchFamily="34" charset="0"/>
                <a:cs typeface="Calibri" panose="020F0502020204030204" pitchFamily="34" charset="0"/>
              </a:rPr>
              <a:t> </a:t>
            </a:r>
            <a:r>
              <a:rPr lang="it-IT" sz="2000" dirty="0">
                <a:solidFill>
                  <a:srgbClr val="0070C0"/>
                </a:solidFill>
                <a:latin typeface="Calibri" panose="020F0502020204030204" pitchFamily="34" charset="0"/>
                <a:cs typeface="Calibri" panose="020F0502020204030204" pitchFamily="34" charset="0"/>
              </a:rPr>
              <a:t>&lt; 1 sec) and </a:t>
            </a:r>
            <a:r>
              <a:rPr lang="it-IT" sz="2000" dirty="0" err="1">
                <a:solidFill>
                  <a:srgbClr val="0070C0"/>
                </a:solidFill>
                <a:latin typeface="Calibri" panose="020F0502020204030204" pitchFamily="34" charset="0"/>
                <a:cs typeface="Calibri" panose="020F0502020204030204" pitchFamily="34" charset="0"/>
              </a:rPr>
              <a:t>then</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will</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move</a:t>
            </a:r>
            <a:endParaRPr lang="it-IT" sz="2000" dirty="0">
              <a:solidFill>
                <a:srgbClr val="0070C0"/>
              </a:solidFill>
              <a:latin typeface="Calibri" panose="020F0502020204030204" pitchFamily="34" charset="0"/>
              <a:cs typeface="Calibri" panose="020F0502020204030204" pitchFamily="34" charset="0"/>
            </a:endParaRPr>
          </a:p>
          <a:p>
            <a:r>
              <a:rPr lang="it-IT" sz="2000" dirty="0" err="1">
                <a:solidFill>
                  <a:srgbClr val="0070C0"/>
                </a:solidFill>
                <a:latin typeface="Calibri" panose="020F0502020204030204" pitchFamily="34" charset="0"/>
                <a:cs typeface="Calibri" panose="020F0502020204030204" pitchFamily="34" charset="0"/>
              </a:rPr>
              <a:t>away</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ending</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their</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diffusion</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path</a:t>
            </a:r>
            <a:r>
              <a:rPr lang="it-IT" sz="2000" dirty="0">
                <a:solidFill>
                  <a:srgbClr val="0070C0"/>
                </a:solidFill>
                <a:latin typeface="Calibri" panose="020F0502020204030204" pitchFamily="34" charset="0"/>
                <a:cs typeface="Calibri" panose="020F0502020204030204" pitchFamily="34" charset="0"/>
              </a:rPr>
              <a:t> on the </a:t>
            </a:r>
            <a:r>
              <a:rPr lang="it-IT" sz="2000" dirty="0" err="1">
                <a:solidFill>
                  <a:srgbClr val="0070C0"/>
                </a:solidFill>
                <a:latin typeface="Calibri" panose="020F0502020204030204" pitchFamily="34" charset="0"/>
                <a:cs typeface="Calibri" panose="020F0502020204030204" pitchFamily="34" charset="0"/>
              </a:rPr>
              <a:t>walls</a:t>
            </a:r>
            <a:r>
              <a:rPr lang="it-IT" sz="2000" dirty="0">
                <a:solidFill>
                  <a:srgbClr val="0070C0"/>
                </a:solidFill>
                <a:latin typeface="Calibri" panose="020F0502020204030204" pitchFamily="34" charset="0"/>
                <a:cs typeface="Calibri" panose="020F0502020204030204" pitchFamily="34" charset="0"/>
              </a:rPr>
              <a:t> of the </a:t>
            </a:r>
            <a:r>
              <a:rPr lang="it-IT" sz="2000" dirty="0" err="1">
                <a:solidFill>
                  <a:srgbClr val="0070C0"/>
                </a:solidFill>
                <a:latin typeface="Calibri" panose="020F0502020204030204" pitchFamily="34" charset="0"/>
                <a:cs typeface="Calibri" panose="020F0502020204030204" pitchFamily="34" charset="0"/>
              </a:rPr>
              <a:t>trap</a:t>
            </a:r>
            <a:endParaRPr lang="it-IT" sz="2000" dirty="0">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D110550E-8030-CC44-8944-A8CE61DE78A4}"/>
              </a:ext>
            </a:extLst>
          </p:cNvPr>
          <p:cNvSpPr txBox="1"/>
          <p:nvPr/>
        </p:nvSpPr>
        <p:spPr>
          <a:xfrm>
            <a:off x="3610410" y="2162019"/>
            <a:ext cx="7361199" cy="2062103"/>
          </a:xfrm>
          <a:prstGeom prst="rect">
            <a:avLst/>
          </a:prstGeom>
          <a:noFill/>
        </p:spPr>
        <p:txBody>
          <a:bodyPr wrap="square" rtlCol="0">
            <a:spAutoFit/>
          </a:bodyPr>
          <a:lstStyle/>
          <a:p>
            <a:r>
              <a:rPr lang="it-IT" dirty="0">
                <a:solidFill>
                  <a:srgbClr val="0070C0"/>
                </a:solidFill>
                <a:latin typeface="Calibri" panose="020F0502020204030204" pitchFamily="34" charset="0"/>
                <a:cs typeface="Calibri" panose="020F0502020204030204" pitchFamily="34" charset="0"/>
              </a:rPr>
              <a:t>Evaluation on the </a:t>
            </a:r>
            <a:r>
              <a:rPr lang="it-IT" dirty="0" err="1">
                <a:solidFill>
                  <a:srgbClr val="0070C0"/>
                </a:solidFill>
                <a:latin typeface="Calibri" panose="020F0502020204030204" pitchFamily="34" charset="0"/>
                <a:cs typeface="Calibri" panose="020F0502020204030204" pitchFamily="34" charset="0"/>
              </a:rPr>
              <a:t>HPGe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counting</a:t>
            </a:r>
            <a:r>
              <a:rPr lang="it-IT" dirty="0">
                <a:solidFill>
                  <a:srgbClr val="0070C0"/>
                </a:solidFill>
                <a:latin typeface="Calibri" panose="020F0502020204030204" pitchFamily="34" charset="0"/>
                <a:cs typeface="Calibri" panose="020F0502020204030204" pitchFamily="34" charset="0"/>
              </a:rPr>
              <a:t> rate due to isotope </a:t>
            </a:r>
            <a:r>
              <a:rPr lang="it-IT" dirty="0" err="1">
                <a:solidFill>
                  <a:srgbClr val="0070C0"/>
                </a:solidFill>
                <a:latin typeface="Calibri" panose="020F0502020204030204" pitchFamily="34" charset="0"/>
                <a:cs typeface="Calibri" panose="020F0502020204030204" pitchFamily="34" charset="0"/>
              </a:rPr>
              <a:t>deposition</a:t>
            </a:r>
            <a:r>
              <a:rPr lang="it-IT" dirty="0">
                <a:solidFill>
                  <a:srgbClr val="0070C0"/>
                </a:solidFill>
                <a:latin typeface="Calibri" panose="020F0502020204030204" pitchFamily="34" charset="0"/>
                <a:cs typeface="Calibri" panose="020F0502020204030204" pitchFamily="34" charset="0"/>
              </a:rPr>
              <a:t> on the </a:t>
            </a:r>
            <a:r>
              <a:rPr lang="it-IT" dirty="0" err="1">
                <a:solidFill>
                  <a:srgbClr val="0070C0"/>
                </a:solidFill>
                <a:latin typeface="Calibri" panose="020F0502020204030204" pitchFamily="34" charset="0"/>
                <a:cs typeface="Calibri" panose="020F0502020204030204" pitchFamily="34" charset="0"/>
              </a:rPr>
              <a:t>walls</a:t>
            </a:r>
            <a:r>
              <a:rPr lang="it-IT" dirty="0">
                <a:solidFill>
                  <a:srgbClr val="0070C0"/>
                </a:solidFill>
                <a:latin typeface="Calibri" panose="020F0502020204030204" pitchFamily="34" charset="0"/>
                <a:cs typeface="Calibri" panose="020F0502020204030204" pitchFamily="34" charset="0"/>
              </a:rPr>
              <a:t> of </a:t>
            </a:r>
            <a:r>
              <a:rPr lang="it-IT" dirty="0" err="1">
                <a:solidFill>
                  <a:srgbClr val="0070C0"/>
                </a:solidFill>
                <a:latin typeface="Calibri" panose="020F0502020204030204" pitchFamily="34" charset="0"/>
                <a:cs typeface="Calibri" panose="020F0502020204030204" pitchFamily="34" charset="0"/>
              </a:rPr>
              <a:t>trap</a:t>
            </a:r>
            <a:endParaRPr lang="it-IT"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total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amount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deposited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increases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linearly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during</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experiment</a:t>
            </a:r>
            <a:endParaRPr lang="it-IT"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dirty="0" err="1">
                <a:latin typeface="Calibri" panose="020F0502020204030204" pitchFamily="34" charset="0"/>
                <a:cs typeface="Calibri" panose="020F0502020204030204" pitchFamily="34" charset="0"/>
              </a:rPr>
              <a:t>Diffusion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path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different</a:t>
            </a:r>
            <a:r>
              <a:rPr lang="it-IT" dirty="0">
                <a:latin typeface="Calibri" panose="020F0502020204030204" pitchFamily="34" charset="0"/>
                <a:cs typeface="Calibri" panose="020F0502020204030204" pitchFamily="34" charset="0"/>
              </a:rPr>
              <a:t> for </a:t>
            </a:r>
            <a:r>
              <a:rPr lang="it-IT" dirty="0" err="1">
                <a:latin typeface="Calibri" panose="020F0502020204030204" pitchFamily="34" charset="0"/>
                <a:cs typeface="Calibri" panose="020F0502020204030204" pitchFamily="34" charset="0"/>
              </a:rPr>
              <a:t>neutral</a:t>
            </a:r>
            <a:r>
              <a:rPr lang="it-IT" dirty="0">
                <a:latin typeface="Calibri" panose="020F0502020204030204" pitchFamily="34" charset="0"/>
                <a:cs typeface="Calibri" panose="020F0502020204030204" pitchFamily="34" charset="0"/>
              </a:rPr>
              <a:t> anche </a:t>
            </a:r>
            <a:r>
              <a:rPr lang="it-IT" dirty="0" err="1">
                <a:latin typeface="Calibri" panose="020F0502020204030204" pitchFamily="34" charset="0"/>
                <a:cs typeface="Calibri" panose="020F0502020204030204" pitchFamily="34" charset="0"/>
              </a:rPr>
              <a:t>charged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particles</a:t>
            </a:r>
            <a:endParaRPr lang="it-IT"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it-IT" dirty="0" err="1">
                <a:latin typeface="Calibri" panose="020F0502020204030204" pitchFamily="34" charset="0"/>
                <a:cs typeface="Calibri" panose="020F0502020204030204" pitchFamily="34" charset="0"/>
              </a:rPr>
              <a:t>Ions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become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neutral</a:t>
            </a:r>
            <a:r>
              <a:rPr lang="it-IT" dirty="0">
                <a:latin typeface="Calibri" panose="020F0502020204030204" pitchFamily="34" charset="0"/>
                <a:cs typeface="Calibri" panose="020F0502020204030204" pitchFamily="34" charset="0"/>
              </a:rPr>
              <a:t> once </a:t>
            </a:r>
            <a:r>
              <a:rPr lang="it-IT" dirty="0" err="1">
                <a:latin typeface="Calibri" panose="020F0502020204030204" pitchFamily="34" charset="0"/>
                <a:cs typeface="Calibri" panose="020F0502020204030204" pitchFamily="34" charset="0"/>
              </a:rPr>
              <a:t>deposited</a:t>
            </a:r>
            <a:r>
              <a:rPr lang="it-IT" dirty="0">
                <a:latin typeface="Calibri" panose="020F0502020204030204" pitchFamily="34" charset="0"/>
                <a:cs typeface="Calibri" panose="020F0502020204030204" pitchFamily="34" charset="0"/>
              </a:rPr>
              <a:t> on the </a:t>
            </a:r>
            <a:r>
              <a:rPr lang="it-IT" dirty="0" err="1">
                <a:latin typeface="Calibri" panose="020F0502020204030204" pitchFamily="34" charset="0"/>
                <a:cs typeface="Calibri" panose="020F0502020204030204" pitchFamily="34" charset="0"/>
              </a:rPr>
              <a:t>walls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therefore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sizeable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effect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if</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any</a:t>
            </a:r>
            <a:r>
              <a:rPr lang="it-IT" dirty="0">
                <a:latin typeface="Calibri" panose="020F0502020204030204" pitchFamily="34" charset="0"/>
                <a:cs typeface="Calibri" panose="020F0502020204030204" pitchFamily="34" charset="0"/>
              </a:rPr>
              <a:t>) can be </a:t>
            </a:r>
            <a:r>
              <a:rPr lang="it-IT" dirty="0" err="1">
                <a:latin typeface="Calibri" panose="020F0502020204030204" pitchFamily="34" charset="0"/>
                <a:cs typeface="Calibri" panose="020F0502020204030204" pitchFamily="34" charset="0"/>
              </a:rPr>
              <a:t>foreseen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only</a:t>
            </a:r>
            <a:r>
              <a:rPr lang="it-IT" dirty="0">
                <a:latin typeface="Calibri" panose="020F0502020204030204" pitchFamily="34" charset="0"/>
                <a:cs typeface="Calibri" panose="020F0502020204030204" pitchFamily="34" charset="0"/>
              </a:rPr>
              <a:t> for short living nuclei</a:t>
            </a:r>
          </a:p>
          <a:p>
            <a:pPr marL="285750" indent="-285750">
              <a:buFont typeface="Arial" panose="020B0604020202020204" pitchFamily="34" charset="0"/>
              <a:buChar char="•"/>
            </a:pPr>
            <a:r>
              <a:rPr lang="it-IT" b="1" dirty="0">
                <a:solidFill>
                  <a:srgbClr val="0070C0"/>
                </a:solidFill>
                <a:latin typeface="Calibri" panose="020F0502020204030204" pitchFamily="34" charset="0"/>
                <a:cs typeface="Calibri" panose="020F0502020204030204" pitchFamily="34" charset="0"/>
              </a:rPr>
              <a:t>Preliminary </a:t>
            </a:r>
            <a:r>
              <a:rPr lang="it-IT" b="1" dirty="0" err="1">
                <a:solidFill>
                  <a:srgbClr val="0070C0"/>
                </a:solidFill>
                <a:latin typeface="Calibri" panose="020F0502020204030204" pitchFamily="34" charset="0"/>
                <a:cs typeface="Calibri" panose="020F0502020204030204" pitchFamily="34" charset="0"/>
              </a:rPr>
              <a:t>simulations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suggests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that</a:t>
            </a:r>
            <a:r>
              <a:rPr lang="it-IT" b="1" dirty="0">
                <a:solidFill>
                  <a:srgbClr val="0070C0"/>
                </a:solidFill>
                <a:latin typeface="Calibri" panose="020F0502020204030204" pitchFamily="34" charset="0"/>
                <a:cs typeface="Calibri" panose="020F0502020204030204" pitchFamily="34" charset="0"/>
              </a:rPr>
              <a:t> the </a:t>
            </a:r>
            <a:r>
              <a:rPr lang="it-IT" b="1" dirty="0" err="1">
                <a:solidFill>
                  <a:srgbClr val="0070C0"/>
                </a:solidFill>
                <a:latin typeface="Calibri" panose="020F0502020204030204" pitchFamily="34" charset="0"/>
                <a:cs typeface="Calibri" panose="020F0502020204030204" pitchFamily="34" charset="0"/>
              </a:rPr>
              <a:t>effect</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is</a:t>
            </a:r>
            <a:r>
              <a:rPr lang="it-IT" b="1" dirty="0">
                <a:solidFill>
                  <a:srgbClr val="0070C0"/>
                </a:solidFill>
                <a:latin typeface="Calibri" panose="020F0502020204030204" pitchFamily="34" charset="0"/>
                <a:cs typeface="Calibri" panose="020F0502020204030204" pitchFamily="34" charset="0"/>
              </a:rPr>
              <a:t> small</a:t>
            </a:r>
            <a:endParaRPr lang="it-IT" b="1" dirty="0">
              <a:solidFill>
                <a:srgbClr val="0070C0"/>
              </a:solidFill>
            </a:endParaRPr>
          </a:p>
        </p:txBody>
      </p:sp>
      <p:grpSp>
        <p:nvGrpSpPr>
          <p:cNvPr id="2" name="Gruppo 1">
            <a:extLst>
              <a:ext uri="{FF2B5EF4-FFF2-40B4-BE49-F238E27FC236}">
                <a16:creationId xmlns:a16="http://schemas.microsoft.com/office/drawing/2014/main" id="{F04ACD19-C819-9E20-687B-72B0A6CECD88}"/>
              </a:ext>
            </a:extLst>
          </p:cNvPr>
          <p:cNvGrpSpPr/>
          <p:nvPr/>
        </p:nvGrpSpPr>
        <p:grpSpPr>
          <a:xfrm>
            <a:off x="938277" y="4345589"/>
            <a:ext cx="10429834" cy="1395610"/>
            <a:chOff x="938277" y="4345589"/>
            <a:chExt cx="10429834" cy="1395610"/>
          </a:xfrm>
        </p:grpSpPr>
        <p:sp>
          <p:nvSpPr>
            <p:cNvPr id="26" name="CasellaDiTesto 25">
              <a:extLst>
                <a:ext uri="{FF2B5EF4-FFF2-40B4-BE49-F238E27FC236}">
                  <a16:creationId xmlns:a16="http://schemas.microsoft.com/office/drawing/2014/main" id="{D978B0E8-A590-EE4E-8E1C-235B5FE54C69}"/>
                </a:ext>
              </a:extLst>
            </p:cNvPr>
            <p:cNvSpPr txBox="1"/>
            <p:nvPr/>
          </p:nvSpPr>
          <p:spPr>
            <a:xfrm>
              <a:off x="938277" y="4345589"/>
              <a:ext cx="9710739" cy="523220"/>
            </a:xfrm>
            <a:prstGeom prst="rect">
              <a:avLst/>
            </a:prstGeom>
            <a:noFill/>
          </p:spPr>
          <p:txBody>
            <a:bodyPr wrap="square" rtlCol="0">
              <a:spAutoFit/>
            </a:bodyPr>
            <a:lstStyle/>
            <a:p>
              <a:r>
                <a:rPr lang="it-IT" sz="2000" dirty="0">
                  <a:solidFill>
                    <a:srgbClr val="0070C0"/>
                  </a:solidFill>
                  <a:latin typeface="Calibri" panose="020F0502020204030204" pitchFamily="34" charset="0"/>
                  <a:cs typeface="Calibri" panose="020F0502020204030204" pitchFamily="34" charset="0"/>
                </a:rPr>
                <a:t>Evaluation of the </a:t>
              </a:r>
              <a:r>
                <a:rPr lang="it-IT" sz="2000" dirty="0" err="1">
                  <a:solidFill>
                    <a:srgbClr val="0070C0"/>
                  </a:solidFill>
                  <a:latin typeface="Calibri" panose="020F0502020204030204" pitchFamily="34" charset="0"/>
                  <a:cs typeface="Calibri" panose="020F0502020204030204" pitchFamily="34" charset="0"/>
                </a:rPr>
                <a:t>effects</a:t>
              </a:r>
              <a:r>
                <a:rPr lang="it-IT" sz="2000" dirty="0">
                  <a:solidFill>
                    <a:srgbClr val="0070C0"/>
                  </a:solidFill>
                  <a:latin typeface="Calibri" panose="020F0502020204030204" pitchFamily="34" charset="0"/>
                  <a:cs typeface="Calibri" panose="020F0502020204030204" pitchFamily="34" charset="0"/>
                </a:rPr>
                <a:t> of the </a:t>
              </a:r>
              <a:r>
                <a:rPr lang="it-IT" sz="2000" dirty="0" err="1">
                  <a:solidFill>
                    <a:srgbClr val="0070C0"/>
                  </a:solidFill>
                  <a:latin typeface="Calibri" panose="020F0502020204030204" pitchFamily="34" charset="0"/>
                  <a:cs typeface="Calibri" panose="020F0502020204030204" pitchFamily="34" charset="0"/>
                </a:rPr>
                <a:t>variation</a:t>
              </a:r>
              <a:r>
                <a:rPr lang="it-IT" sz="2000" dirty="0">
                  <a:solidFill>
                    <a:srgbClr val="0070C0"/>
                  </a:solidFill>
                  <a:latin typeface="Calibri" panose="020F0502020204030204" pitchFamily="34" charset="0"/>
                  <a:cs typeface="Calibri" panose="020F0502020204030204" pitchFamily="34" charset="0"/>
                </a:rPr>
                <a:t> of plasma volume on the </a:t>
              </a:r>
              <a:r>
                <a:rPr lang="it-IT" sz="2000" dirty="0" err="1">
                  <a:solidFill>
                    <a:srgbClr val="0070C0"/>
                  </a:solidFill>
                  <a:latin typeface="Calibri" panose="020F0502020204030204" pitchFamily="34" charset="0"/>
                  <a:cs typeface="Calibri" panose="020F0502020204030204" pitchFamily="34" charset="0"/>
                </a:rPr>
                <a:t>HPGe</a:t>
              </a:r>
              <a:r>
                <a:rPr lang="it-IT" sz="2000" dirty="0">
                  <a:solidFill>
                    <a:srgbClr val="0070C0"/>
                  </a:solidFill>
                  <a:latin typeface="Calibri" panose="020F0502020204030204" pitchFamily="34" charset="0"/>
                  <a:cs typeface="Calibri" panose="020F0502020204030204" pitchFamily="34" charset="0"/>
                </a:rPr>
                <a:t> </a:t>
              </a:r>
              <a:r>
                <a:rPr lang="it-IT" sz="2000" dirty="0" err="1">
                  <a:solidFill>
                    <a:srgbClr val="0070C0"/>
                  </a:solidFill>
                  <a:latin typeface="Calibri" panose="020F0502020204030204" pitchFamily="34" charset="0"/>
                  <a:cs typeface="Calibri" panose="020F0502020204030204" pitchFamily="34" charset="0"/>
                </a:rPr>
                <a:t>counting</a:t>
              </a:r>
              <a:r>
                <a:rPr lang="it-IT" sz="2000" dirty="0">
                  <a:solidFill>
                    <a:srgbClr val="0070C0"/>
                  </a:solidFill>
                  <a:latin typeface="Calibri" panose="020F0502020204030204" pitchFamily="34" charset="0"/>
                  <a:cs typeface="Calibri" panose="020F0502020204030204" pitchFamily="34" charset="0"/>
                </a:rPr>
                <a:t> rate</a:t>
              </a:r>
            </a:p>
            <a:p>
              <a:endParaRPr lang="it-IT" sz="800" dirty="0">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B1BA2210-FD48-5547-9354-BF40512EEA41}"/>
                </a:ext>
              </a:extLst>
            </p:cNvPr>
            <p:cNvSpPr txBox="1"/>
            <p:nvPr/>
          </p:nvSpPr>
          <p:spPr>
            <a:xfrm>
              <a:off x="3610410" y="4817869"/>
              <a:ext cx="7757701" cy="923330"/>
            </a:xfrm>
            <a:prstGeom prst="rect">
              <a:avLst/>
            </a:prstGeom>
            <a:noFill/>
          </p:spPr>
          <p:txBody>
            <a:bodyPr wrap="none" rtlCol="0">
              <a:spAutoFit/>
            </a:bodyPr>
            <a:lstStyle/>
            <a:p>
              <a:pPr marL="342900" indent="-342900">
                <a:buFont typeface="Arial" panose="020B0604020202020204" pitchFamily="34" charset="0"/>
                <a:buChar char="•"/>
              </a:pPr>
              <a:r>
                <a:rPr lang="it-IT" dirty="0" err="1">
                  <a:latin typeface="Calibri" panose="020F0502020204030204" pitchFamily="34" charset="0"/>
                  <a:cs typeface="Calibri" panose="020F0502020204030204" pitchFamily="34" charset="0"/>
                </a:rPr>
                <a:t>Optimization</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counting</a:t>
              </a:r>
              <a:r>
                <a:rPr lang="it-IT" dirty="0">
                  <a:latin typeface="Calibri" panose="020F0502020204030204" pitchFamily="34" charset="0"/>
                  <a:cs typeface="Calibri" panose="020F0502020204030204" pitchFamily="34" charset="0"/>
                </a:rPr>
                <a:t> rate vs background </a:t>
              </a:r>
              <a:r>
                <a:rPr lang="it-IT" dirty="0" err="1">
                  <a:latin typeface="Calibri" panose="020F0502020204030204" pitchFamily="34" charset="0"/>
                  <a:cs typeface="Calibri" panose="020F0502020204030204" pitchFamily="34" charset="0"/>
                </a:rPr>
                <a:t>noise</a:t>
              </a:r>
              <a:r>
                <a:rPr lang="it-IT" dirty="0">
                  <a:latin typeface="Calibri" panose="020F0502020204030204" pitchFamily="34" charset="0"/>
                  <a:cs typeface="Calibri" panose="020F0502020204030204" pitchFamily="34" charset="0"/>
                </a:rPr>
                <a:t> and vs isotope </a:t>
              </a:r>
              <a:r>
                <a:rPr lang="it-IT" dirty="0" err="1">
                  <a:latin typeface="Calibri" panose="020F0502020204030204" pitchFamily="34" charset="0"/>
                  <a:cs typeface="Calibri" panose="020F0502020204030204" pitchFamily="34" charset="0"/>
                </a:rPr>
                <a:t>deposition</a:t>
              </a:r>
              <a:endParaRPr lang="it-IT" sz="7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it-IT" dirty="0" err="1">
                  <a:latin typeface="Calibri" panose="020F0502020204030204" pitchFamily="34" charset="0"/>
                  <a:cs typeface="Calibri" panose="020F0502020204030204" pitchFamily="34" charset="0"/>
                </a:rPr>
                <a:t>Evaluate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implications</a:t>
              </a:r>
              <a:r>
                <a:rPr lang="it-IT" dirty="0">
                  <a:latin typeface="Calibri" panose="020F0502020204030204" pitchFamily="34" charset="0"/>
                  <a:cs typeface="Calibri" panose="020F0502020204030204" pitchFamily="34" charset="0"/>
                </a:rPr>
                <a:t> on </a:t>
              </a:r>
              <a:r>
                <a:rPr lang="it-IT" dirty="0" err="1">
                  <a:latin typeface="Calibri" panose="020F0502020204030204" pitchFamily="34" charset="0"/>
                  <a:cs typeface="Calibri" panose="020F0502020204030204" pitchFamily="34" charset="0"/>
                </a:rPr>
                <a:t>axial</a:t>
              </a:r>
              <a:r>
                <a:rPr lang="it-IT" dirty="0">
                  <a:latin typeface="Calibri" panose="020F0502020204030204" pitchFamily="34" charset="0"/>
                  <a:cs typeface="Calibri" panose="020F0502020204030204" pitchFamily="34" charset="0"/>
                </a:rPr>
                <a:t> detectors </a:t>
              </a:r>
              <a:r>
                <a:rPr lang="it-IT" dirty="0" err="1">
                  <a:latin typeface="Calibri" panose="020F0502020204030204" pitchFamily="34" charset="0"/>
                  <a:cs typeface="Calibri" panose="020F0502020204030204" pitchFamily="34" charset="0"/>
                </a:rPr>
                <a:t>which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see</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thicker</a:t>
              </a:r>
              <a:r>
                <a:rPr lang="it-IT" dirty="0">
                  <a:latin typeface="Calibri" panose="020F0502020204030204" pitchFamily="34" charset="0"/>
                  <a:cs typeface="Calibri" panose="020F0502020204030204" pitchFamily="34" charset="0"/>
                </a:rPr>
                <a:t> volume</a:t>
              </a:r>
            </a:p>
            <a:p>
              <a:endParaRPr lang="it-IT" dirty="0"/>
            </a:p>
          </p:txBody>
        </p:sp>
      </p:grpSp>
    </p:spTree>
    <p:custDataLst>
      <p:tags r:id="rId1"/>
    </p:custDataLst>
    <p:extLst>
      <p:ext uri="{BB962C8B-B14F-4D97-AF65-F5344CB8AC3E}">
        <p14:creationId xmlns:p14="http://schemas.microsoft.com/office/powerpoint/2010/main" val="37565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0182238-5B30-8249-8DF2-2694933DC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524"/>
            <a:ext cx="12192000" cy="714375"/>
          </a:xfrm>
          <a:prstGeom prst="rect">
            <a:avLst/>
          </a:prstGeom>
        </p:spPr>
      </p:pic>
      <p:sp>
        <p:nvSpPr>
          <p:cNvPr id="17" name="CasellaDiTesto 16">
            <a:extLst>
              <a:ext uri="{FF2B5EF4-FFF2-40B4-BE49-F238E27FC236}">
                <a16:creationId xmlns:a16="http://schemas.microsoft.com/office/drawing/2014/main" id="{BE9B0C5F-5831-2744-AB48-875A1CBFBEAF}"/>
              </a:ext>
            </a:extLst>
          </p:cNvPr>
          <p:cNvSpPr txBox="1"/>
          <p:nvPr/>
        </p:nvSpPr>
        <p:spPr>
          <a:xfrm>
            <a:off x="542484" y="109736"/>
            <a:ext cx="3369640"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Storage Ring </a:t>
            </a:r>
            <a:r>
              <a:rPr lang="it-IT" sz="2400" dirty="0" err="1">
                <a:solidFill>
                  <a:schemeClr val="bg1"/>
                </a:solidFill>
                <a:latin typeface="Calibri" panose="020F0502020204030204" pitchFamily="34" charset="0"/>
                <a:cs typeface="Calibri" panose="020F0502020204030204" pitchFamily="34" charset="0"/>
              </a:rPr>
              <a:t>experiments</a:t>
            </a:r>
            <a:endParaRPr lang="it-IT" sz="2400" dirty="0">
              <a:solidFill>
                <a:schemeClr val="bg1"/>
              </a:solidFill>
              <a:latin typeface="Calibri" panose="020F0502020204030204" pitchFamily="34" charset="0"/>
              <a:cs typeface="Calibri" panose="020F0502020204030204" pitchFamily="34" charset="0"/>
            </a:endParaRPr>
          </a:p>
        </p:txBody>
      </p:sp>
      <p:sp>
        <p:nvSpPr>
          <p:cNvPr id="19" name="CasellaDiTesto 18">
            <a:extLst>
              <a:ext uri="{FF2B5EF4-FFF2-40B4-BE49-F238E27FC236}">
                <a16:creationId xmlns:a16="http://schemas.microsoft.com/office/drawing/2014/main" id="{6AEB5682-1166-1C48-9B30-9D4AF725E50A}"/>
              </a:ext>
            </a:extLst>
          </p:cNvPr>
          <p:cNvSpPr txBox="1"/>
          <p:nvPr/>
        </p:nvSpPr>
        <p:spPr>
          <a:xfrm>
            <a:off x="1755235" y="986899"/>
            <a:ext cx="6301662" cy="369332"/>
          </a:xfrm>
          <a:prstGeom prst="rect">
            <a:avLst/>
          </a:prstGeom>
          <a:noFill/>
        </p:spPr>
        <p:txBody>
          <a:bodyPr wrap="none" rtlCol="0">
            <a:spAutoFit/>
          </a:bodyPr>
          <a:lstStyle/>
          <a:p>
            <a:r>
              <a:rPr lang="it-IT" b="1" dirty="0" err="1">
                <a:solidFill>
                  <a:srgbClr val="0070C0"/>
                </a:solidFill>
                <a:latin typeface="Calibri" panose="020F0502020204030204" pitchFamily="34" charset="0"/>
                <a:cs typeface="Calibri" panose="020F0502020204030204" pitchFamily="34" charset="0"/>
              </a:rPr>
              <a:t>Experiments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performed</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at</a:t>
            </a:r>
            <a:r>
              <a:rPr lang="it-IT" b="1" dirty="0">
                <a:solidFill>
                  <a:srgbClr val="0070C0"/>
                </a:solidFill>
                <a:latin typeface="Calibri" panose="020F0502020204030204" pitchFamily="34" charset="0"/>
                <a:cs typeface="Calibri" panose="020F0502020204030204" pitchFamily="34" charset="0"/>
              </a:rPr>
              <a:t> ESR (</a:t>
            </a:r>
            <a:r>
              <a:rPr lang="it-IT" b="1" dirty="0" err="1">
                <a:solidFill>
                  <a:srgbClr val="0070C0"/>
                </a:solidFill>
                <a:latin typeface="Calibri" panose="020F0502020204030204" pitchFamily="34" charset="0"/>
                <a:cs typeface="Calibri" panose="020F0502020204030204" pitchFamily="34" charset="0"/>
              </a:rPr>
              <a:t>Experimental</a:t>
            </a:r>
            <a:r>
              <a:rPr lang="it-IT" b="1" dirty="0">
                <a:solidFill>
                  <a:srgbClr val="0070C0"/>
                </a:solidFill>
                <a:latin typeface="Calibri" panose="020F0502020204030204" pitchFamily="34" charset="0"/>
                <a:cs typeface="Calibri" panose="020F0502020204030204" pitchFamily="34" charset="0"/>
              </a:rPr>
              <a:t> Storage Ring - GSI)</a:t>
            </a:r>
          </a:p>
        </p:txBody>
      </p:sp>
      <p:sp>
        <p:nvSpPr>
          <p:cNvPr id="20" name="CasellaDiTesto 19">
            <a:extLst>
              <a:ext uri="{FF2B5EF4-FFF2-40B4-BE49-F238E27FC236}">
                <a16:creationId xmlns:a16="http://schemas.microsoft.com/office/drawing/2014/main" id="{36482176-3AB2-724C-BB29-A08880431BA2}"/>
              </a:ext>
            </a:extLst>
          </p:cNvPr>
          <p:cNvSpPr txBox="1"/>
          <p:nvPr/>
        </p:nvSpPr>
        <p:spPr>
          <a:xfrm>
            <a:off x="388105" y="1500978"/>
            <a:ext cx="7753364" cy="4431983"/>
          </a:xfrm>
          <a:prstGeom prst="rect">
            <a:avLst/>
          </a:prstGeom>
          <a:noFill/>
        </p:spPr>
        <p:txBody>
          <a:bodyPr wrap="square" rtlCol="0">
            <a:spAutoFit/>
          </a:bodyPr>
          <a:lstStyle/>
          <a:p>
            <a:pPr algn="just"/>
            <a:r>
              <a:rPr lang="it-IT" b="1" dirty="0">
                <a:solidFill>
                  <a:srgbClr val="0070C0"/>
                </a:solidFill>
                <a:latin typeface="Calibri" panose="020F0502020204030204" pitchFamily="34" charset="0"/>
                <a:cs typeface="Calibri" panose="020F0502020204030204" pitchFamily="34" charset="0"/>
              </a:rPr>
              <a:t>Method:</a:t>
            </a:r>
          </a:p>
          <a:p>
            <a:pPr marL="285750" indent="-285750" algn="just">
              <a:spcAft>
                <a:spcPts val="600"/>
              </a:spcAft>
              <a:buFont typeface="Arial" panose="020B0604020202020204" pitchFamily="34" charset="0"/>
              <a:buChar char="•"/>
            </a:pPr>
            <a:r>
              <a:rPr lang="it-IT" dirty="0">
                <a:solidFill>
                  <a:srgbClr val="0070C0"/>
                </a:solidFill>
                <a:latin typeface="Symbol" pitchFamily="2" charset="2"/>
                <a:cs typeface="Calibri" panose="020F0502020204030204" pitchFamily="34" charset="0"/>
              </a:rPr>
              <a:t>b</a:t>
            </a:r>
            <a:r>
              <a:rPr lang="it-IT" dirty="0">
                <a:solidFill>
                  <a:srgbClr val="0070C0"/>
                </a:solidFill>
                <a:latin typeface="Calibri" panose="020F0502020204030204" pitchFamily="34" charset="0"/>
                <a:cs typeface="Calibri" panose="020F0502020204030204" pitchFamily="34" charset="0"/>
              </a:rPr>
              <a:t>-</a:t>
            </a:r>
            <a:r>
              <a:rPr lang="it-IT" dirty="0" err="1">
                <a:solidFill>
                  <a:srgbClr val="0070C0"/>
                </a:solidFill>
                <a:latin typeface="Calibri" panose="020F0502020204030204" pitchFamily="34" charset="0"/>
                <a:cs typeface="Calibri" panose="020F0502020204030204" pitchFamily="34" charset="0"/>
              </a:rPr>
              <a:t>unstable</a:t>
            </a:r>
            <a:r>
              <a:rPr lang="it-IT" dirty="0">
                <a:solidFill>
                  <a:srgbClr val="0070C0"/>
                </a:solidFill>
                <a:latin typeface="Calibri" panose="020F0502020204030204" pitchFamily="34" charset="0"/>
                <a:cs typeface="Calibri" panose="020F0502020204030204" pitchFamily="34" charset="0"/>
              </a:rPr>
              <a:t> nuclei </a:t>
            </a:r>
            <a:r>
              <a:rPr lang="it-IT" dirty="0" err="1">
                <a:solidFill>
                  <a:srgbClr val="0070C0"/>
                </a:solidFill>
                <a:latin typeface="Calibri" panose="020F0502020204030204" pitchFamily="34" charset="0"/>
                <a:cs typeface="Calibri" panose="020F0502020204030204" pitchFamily="34" charset="0"/>
              </a:rPr>
              <a:t>produced</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at</a:t>
            </a:r>
            <a:r>
              <a:rPr lang="it-IT" dirty="0">
                <a:solidFill>
                  <a:srgbClr val="0070C0"/>
                </a:solidFill>
                <a:latin typeface="Calibri" panose="020F0502020204030204" pitchFamily="34" charset="0"/>
                <a:cs typeface="Calibri" panose="020F0502020204030204" pitchFamily="34" charset="0"/>
              </a:rPr>
              <a:t> high </a:t>
            </a:r>
            <a:r>
              <a:rPr lang="it-IT" dirty="0" err="1">
                <a:solidFill>
                  <a:srgbClr val="0070C0"/>
                </a:solidFill>
                <a:latin typeface="Calibri" panose="020F0502020204030204" pitchFamily="34" charset="0"/>
                <a:cs typeface="Calibri" panose="020F0502020204030204" pitchFamily="34" charset="0"/>
              </a:rPr>
              <a:t>atomic</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charge</a:t>
            </a:r>
            <a:r>
              <a:rPr lang="it-IT" dirty="0">
                <a:solidFill>
                  <a:srgbClr val="0070C0"/>
                </a:solidFill>
                <a:latin typeface="Calibri" panose="020F0502020204030204" pitchFamily="34" charset="0"/>
                <a:cs typeface="Calibri" panose="020F0502020204030204" pitchFamily="34" charset="0"/>
              </a:rPr>
              <a:t> state (</a:t>
            </a:r>
            <a:r>
              <a:rPr lang="it-IT" dirty="0" err="1">
                <a:solidFill>
                  <a:srgbClr val="0070C0"/>
                </a:solidFill>
                <a:latin typeface="Calibri" panose="020F0502020204030204" pitchFamily="34" charset="0"/>
                <a:cs typeface="Calibri" panose="020F0502020204030204" pitchFamily="34" charset="0"/>
              </a:rPr>
              <a:t>projectile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fragmentation</a:t>
            </a:r>
            <a:r>
              <a:rPr lang="it-IT" dirty="0">
                <a:solidFill>
                  <a:srgbClr val="0070C0"/>
                </a:solidFill>
                <a:latin typeface="Calibri" panose="020F0502020204030204" pitchFamily="34" charset="0"/>
                <a:cs typeface="Calibri" panose="020F0502020204030204" pitchFamily="34" charset="0"/>
              </a:rPr>
              <a:t> or </a:t>
            </a:r>
            <a:r>
              <a:rPr lang="it-IT" dirty="0" err="1">
                <a:solidFill>
                  <a:srgbClr val="0070C0"/>
                </a:solidFill>
                <a:latin typeface="Calibri" panose="020F0502020204030204" pitchFamily="34" charset="0"/>
                <a:cs typeface="Calibri" panose="020F0502020204030204" pitchFamily="34" charset="0"/>
              </a:rPr>
              <a:t>fission</a:t>
            </a:r>
            <a:r>
              <a:rPr lang="it-IT" dirty="0">
                <a:solidFill>
                  <a:srgbClr val="0070C0"/>
                </a:solidFill>
                <a:latin typeface="Calibri" panose="020F0502020204030204" pitchFamily="34" charset="0"/>
                <a:cs typeface="Calibri" panose="020F0502020204030204" pitchFamily="34" charset="0"/>
              </a:rPr>
              <a:t>)</a:t>
            </a:r>
          </a:p>
          <a:p>
            <a:pPr marL="285750" indent="-285750" algn="just">
              <a:spcAft>
                <a:spcPts val="600"/>
              </a:spcAft>
              <a:buFont typeface="Arial" panose="020B0604020202020204" pitchFamily="34" charset="0"/>
              <a:buChar char="•"/>
            </a:pPr>
            <a:r>
              <a:rPr lang="it-IT" dirty="0" err="1">
                <a:solidFill>
                  <a:srgbClr val="0070C0"/>
                </a:solidFill>
                <a:latin typeface="Calibri" panose="020F0502020204030204" pitchFamily="34" charset="0"/>
                <a:cs typeface="Calibri" panose="020F0502020204030204" pitchFamily="34" charset="0"/>
              </a:rPr>
              <a:t>Separation</a:t>
            </a:r>
            <a:r>
              <a:rPr lang="it-IT" dirty="0">
                <a:solidFill>
                  <a:srgbClr val="0070C0"/>
                </a:solidFill>
                <a:latin typeface="Calibri" panose="020F0502020204030204" pitchFamily="34" charset="0"/>
                <a:cs typeface="Calibri" panose="020F0502020204030204" pitchFamily="34" charset="0"/>
              </a:rPr>
              <a:t> of </a:t>
            </a:r>
            <a:r>
              <a:rPr lang="it-IT" dirty="0" err="1">
                <a:solidFill>
                  <a:srgbClr val="0070C0"/>
                </a:solidFill>
                <a:latin typeface="Calibri" panose="020F0502020204030204" pitchFamily="34" charset="0"/>
                <a:cs typeface="Calibri" panose="020F0502020204030204" pitchFamily="34" charset="0"/>
              </a:rPr>
              <a:t>reaction</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products</a:t>
            </a:r>
            <a:r>
              <a:rPr lang="it-IT" dirty="0">
                <a:solidFill>
                  <a:srgbClr val="0070C0"/>
                </a:solidFill>
                <a:latin typeface="Calibri" panose="020F0502020204030204" pitchFamily="34" charset="0"/>
                <a:cs typeface="Calibri" panose="020F0502020204030204" pitchFamily="34" charset="0"/>
              </a:rPr>
              <a:t> ( </a:t>
            </a:r>
            <a:r>
              <a:rPr lang="it-IT" dirty="0" err="1">
                <a:solidFill>
                  <a:srgbClr val="0070C0"/>
                </a:solidFill>
                <a:latin typeface="Calibri" panose="020F0502020204030204" pitchFamily="34" charset="0"/>
                <a:cs typeface="Calibri" panose="020F0502020204030204" pitchFamily="34" charset="0"/>
              </a:rPr>
              <a:t>fragment</a:t>
            </a:r>
            <a:r>
              <a:rPr lang="it-IT" dirty="0">
                <a:solidFill>
                  <a:srgbClr val="0070C0"/>
                </a:solidFill>
                <a:latin typeface="Calibri" panose="020F0502020204030204" pitchFamily="34" charset="0"/>
                <a:cs typeface="Calibri" panose="020F0502020204030204" pitchFamily="34" charset="0"/>
              </a:rPr>
              <a:t> separator)</a:t>
            </a:r>
          </a:p>
          <a:p>
            <a:pPr marL="285750" indent="-285750" algn="just">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Injection in storage ring </a:t>
            </a:r>
            <a:r>
              <a:rPr lang="it-IT" dirty="0" err="1">
                <a:solidFill>
                  <a:srgbClr val="0070C0"/>
                </a:solidFill>
                <a:latin typeface="Calibri" panose="020F0502020204030204" pitchFamily="34" charset="0"/>
                <a:cs typeface="Calibri" panose="020F0502020204030204" pitchFamily="34" charset="0"/>
              </a:rPr>
              <a:t>operating</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at</a:t>
            </a:r>
            <a:r>
              <a:rPr lang="it-IT" dirty="0">
                <a:solidFill>
                  <a:srgbClr val="0070C0"/>
                </a:solidFill>
                <a:latin typeface="Calibri" panose="020F0502020204030204" pitchFamily="34" charset="0"/>
                <a:cs typeface="Calibri" panose="020F0502020204030204" pitchFamily="34" charset="0"/>
              </a:rPr>
              <a:t> ultra vacuum </a:t>
            </a:r>
          </a:p>
          <a:p>
            <a:pPr marL="285750" indent="-285750" algn="just">
              <a:spcAft>
                <a:spcPts val="600"/>
              </a:spcAft>
              <a:buFont typeface="Arial" panose="020B0604020202020204" pitchFamily="34" charset="0"/>
              <a:buChar char="•"/>
            </a:pP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of </a:t>
            </a:r>
            <a:r>
              <a:rPr lang="it-IT" b="1" dirty="0" err="1">
                <a:solidFill>
                  <a:srgbClr val="0070C0"/>
                </a:solidFill>
                <a:latin typeface="Calibri" panose="020F0502020204030204" pitchFamily="34" charset="0"/>
                <a:cs typeface="Calibri" panose="020F0502020204030204" pitchFamily="34" charset="0"/>
              </a:rPr>
              <a:t>ions</a:t>
            </a:r>
            <a:r>
              <a:rPr lang="it-IT" b="1" dirty="0">
                <a:solidFill>
                  <a:srgbClr val="0070C0"/>
                </a:solidFill>
                <a:latin typeface="Calibri" panose="020F0502020204030204" pitchFamily="34" charset="0"/>
                <a:cs typeface="Calibri" panose="020F0502020204030204" pitchFamily="34" charset="0"/>
              </a:rPr>
              <a:t> in ring </a:t>
            </a:r>
            <a:r>
              <a:rPr lang="it-IT" b="1" dirty="0" err="1">
                <a:solidFill>
                  <a:srgbClr val="0070C0"/>
                </a:solidFill>
                <a:latin typeface="Calibri" panose="020F0502020204030204" pitchFamily="34" charset="0"/>
                <a:cs typeface="Calibri" panose="020F0502020204030204" pitchFamily="34" charset="0"/>
              </a:rPr>
              <a:t>is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expressed</a:t>
            </a:r>
            <a:r>
              <a:rPr lang="it-IT" b="1" dirty="0">
                <a:solidFill>
                  <a:srgbClr val="0070C0"/>
                </a:solidFill>
                <a:latin typeface="Calibri" panose="020F0502020204030204" pitchFamily="34" charset="0"/>
                <a:cs typeface="Calibri" panose="020F0502020204030204" pitchFamily="34" charset="0"/>
              </a:rPr>
              <a:t> by the </a:t>
            </a: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constant</a:t>
            </a:r>
            <a:r>
              <a:rPr lang="it-IT" b="1" dirty="0">
                <a:solidFill>
                  <a:srgbClr val="0070C0"/>
                </a:solidFill>
                <a:latin typeface="Calibri" panose="020F0502020204030204" pitchFamily="34" charset="0"/>
                <a:cs typeface="Calibri" panose="020F0502020204030204" pitchFamily="34" charset="0"/>
              </a:rPr>
              <a:t>: </a:t>
            </a:r>
            <a:r>
              <a:rPr lang="it-IT" b="1" dirty="0">
                <a:solidFill>
                  <a:srgbClr val="0070C0"/>
                </a:solidFill>
                <a:latin typeface="Symbol" pitchFamily="2" charset="2"/>
                <a:cs typeface="Calibri" panose="020F0502020204030204" pitchFamily="34" charset="0"/>
              </a:rPr>
              <a:t>l</a:t>
            </a:r>
            <a:r>
              <a:rPr lang="it-IT" b="1" dirty="0">
                <a:solidFill>
                  <a:srgbClr val="0070C0"/>
                </a:solidFill>
                <a:latin typeface="Calibri" panose="020F0502020204030204" pitchFamily="34" charset="0"/>
                <a:cs typeface="Calibri" panose="020F0502020204030204" pitchFamily="34" charset="0"/>
              </a:rPr>
              <a:t> = ln(2) / T</a:t>
            </a:r>
            <a:r>
              <a:rPr lang="it-IT" b="1" baseline="-25000" dirty="0">
                <a:solidFill>
                  <a:srgbClr val="0070C0"/>
                </a:solidFill>
                <a:latin typeface="Calibri" panose="020F0502020204030204" pitchFamily="34" charset="0"/>
                <a:cs typeface="Calibri" panose="020F0502020204030204" pitchFamily="34" charset="0"/>
              </a:rPr>
              <a:t>1/2</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where</a:t>
            </a:r>
            <a:r>
              <a:rPr lang="it-IT" b="1" dirty="0">
                <a:solidFill>
                  <a:srgbClr val="0070C0"/>
                </a:solidFill>
                <a:latin typeface="Calibri" panose="020F0502020204030204" pitchFamily="34" charset="0"/>
                <a:cs typeface="Calibri" panose="020F0502020204030204" pitchFamily="34" charset="0"/>
              </a:rPr>
              <a:t> </a:t>
            </a:r>
            <a:r>
              <a:rPr lang="it-IT" b="1" dirty="0">
                <a:solidFill>
                  <a:srgbClr val="0070C0"/>
                </a:solidFill>
                <a:latin typeface="Symbol" pitchFamily="2" charset="2"/>
                <a:cs typeface="Calibri" panose="020F0502020204030204" pitchFamily="34" charset="0"/>
              </a:rPr>
              <a:t>l = </a:t>
            </a:r>
            <a:r>
              <a:rPr lang="it-IT" b="1" dirty="0" err="1">
                <a:solidFill>
                  <a:srgbClr val="0070C0"/>
                </a:solidFill>
                <a:latin typeface="Symbol" pitchFamily="2" charset="2"/>
                <a:cs typeface="Calibri" panose="020F0502020204030204" pitchFamily="34" charset="0"/>
              </a:rPr>
              <a:t>l</a:t>
            </a:r>
            <a:r>
              <a:rPr lang="it-IT" b="1" baseline="-25000" dirty="0" err="1">
                <a:solidFill>
                  <a:srgbClr val="0070C0"/>
                </a:solidFill>
                <a:latin typeface="Calibri" panose="020F0502020204030204" pitchFamily="34" charset="0"/>
                <a:cs typeface="Calibri" panose="020F0502020204030204" pitchFamily="34" charset="0"/>
              </a:rPr>
              <a:t>nuclear</a:t>
            </a:r>
            <a:r>
              <a:rPr lang="it-IT" b="1" dirty="0">
                <a:solidFill>
                  <a:srgbClr val="0070C0"/>
                </a:solidFill>
                <a:latin typeface="Symbol" pitchFamily="2" charset="2"/>
                <a:cs typeface="Calibri" panose="020F0502020204030204" pitchFamily="34" charset="0"/>
              </a:rPr>
              <a:t> + </a:t>
            </a:r>
            <a:r>
              <a:rPr lang="it-IT" b="1" dirty="0" err="1">
                <a:solidFill>
                  <a:srgbClr val="0070C0"/>
                </a:solidFill>
                <a:latin typeface="Symbol" pitchFamily="2" charset="2"/>
                <a:cs typeface="Calibri" panose="020F0502020204030204" pitchFamily="34" charset="0"/>
              </a:rPr>
              <a:t>l</a:t>
            </a:r>
            <a:r>
              <a:rPr lang="it-IT" b="1" baseline="-25000" dirty="0" err="1">
                <a:solidFill>
                  <a:srgbClr val="0070C0"/>
                </a:solidFill>
                <a:latin typeface="Calibri" panose="020F0502020204030204" pitchFamily="34" charset="0"/>
                <a:cs typeface="Calibri" panose="020F0502020204030204" pitchFamily="34" charset="0"/>
              </a:rPr>
              <a:t>loss</a:t>
            </a:r>
            <a:endParaRPr lang="it-IT" b="1" baseline="-25000" dirty="0">
              <a:solidFill>
                <a:srgbClr val="0070C0"/>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it-IT" dirty="0" err="1">
                <a:solidFill>
                  <a:srgbClr val="0070C0"/>
                </a:solidFill>
                <a:latin typeface="Calibri" panose="020F0502020204030204" pitchFamily="34" charset="0"/>
                <a:cs typeface="Calibri" panose="020F0502020204030204" pitchFamily="34" charset="0"/>
              </a:rPr>
              <a:t>Depending</a:t>
            </a:r>
            <a:r>
              <a:rPr lang="it-IT" dirty="0">
                <a:solidFill>
                  <a:srgbClr val="0070C0"/>
                </a:solidFill>
                <a:latin typeface="Calibri" panose="020F0502020204030204" pitchFamily="34" charset="0"/>
                <a:cs typeface="Calibri" panose="020F0502020204030204" pitchFamily="34" charset="0"/>
              </a:rPr>
              <a:t> on </a:t>
            </a:r>
            <a:r>
              <a:rPr lang="it-IT" dirty="0" err="1">
                <a:solidFill>
                  <a:srgbClr val="0070C0"/>
                </a:solidFill>
                <a:latin typeface="Calibri" panose="020F0502020204030204" pitchFamily="34" charset="0"/>
                <a:cs typeface="Calibri" panose="020F0502020204030204" pitchFamily="34" charset="0"/>
              </a:rPr>
              <a:t>nuclear</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charge</a:t>
            </a:r>
            <a:r>
              <a:rPr lang="it-IT" dirty="0">
                <a:solidFill>
                  <a:srgbClr val="0070C0"/>
                </a:solidFill>
                <a:latin typeface="Calibri" panose="020F0502020204030204" pitchFamily="34" charset="0"/>
                <a:cs typeface="Calibri" panose="020F0502020204030204" pitchFamily="34" charset="0"/>
              </a:rPr>
              <a:t> and the </a:t>
            </a:r>
            <a:r>
              <a:rPr lang="it-IT" b="1" dirty="0">
                <a:solidFill>
                  <a:srgbClr val="0070C0"/>
                </a:solidFill>
                <a:latin typeface="Calibri" panose="020F0502020204030204" pitchFamily="34" charset="0"/>
                <a:cs typeface="Calibri" panose="020F0502020204030204" pitchFamily="34" charset="0"/>
              </a:rPr>
              <a:t>m/q </a:t>
            </a:r>
            <a:r>
              <a:rPr lang="it-IT" b="1" dirty="0" err="1">
                <a:solidFill>
                  <a:srgbClr val="0070C0"/>
                </a:solidFill>
                <a:latin typeface="Calibri" panose="020F0502020204030204" pitchFamily="34" charset="0"/>
                <a:cs typeface="Calibri" panose="020F0502020204030204" pitchFamily="34" charset="0"/>
              </a:rPr>
              <a:t>acceptance</a:t>
            </a:r>
            <a:r>
              <a:rPr lang="it-IT" b="1" dirty="0">
                <a:solidFill>
                  <a:srgbClr val="0070C0"/>
                </a:solidFill>
                <a:latin typeface="Calibri" panose="020F0502020204030204" pitchFamily="34" charset="0"/>
                <a:cs typeface="Calibri" panose="020F0502020204030204" pitchFamily="34" charset="0"/>
              </a:rPr>
              <a:t> </a:t>
            </a:r>
            <a:r>
              <a:rPr lang="it-IT" dirty="0">
                <a:solidFill>
                  <a:srgbClr val="0070C0"/>
                </a:solidFill>
                <a:latin typeface="Calibri" panose="020F0502020204030204" pitchFamily="34" charset="0"/>
                <a:cs typeface="Calibri" panose="020F0502020204030204" pitchFamily="34" charset="0"/>
              </a:rPr>
              <a:t>of the ring up to </a:t>
            </a:r>
            <a:r>
              <a:rPr lang="it-IT" dirty="0" err="1">
                <a:solidFill>
                  <a:srgbClr val="0070C0"/>
                </a:solidFill>
                <a:latin typeface="Calibri" panose="020F0502020204030204" pitchFamily="34" charset="0"/>
                <a:cs typeface="Calibri" panose="020F0502020204030204" pitchFamily="34" charset="0"/>
              </a:rPr>
              <a:t>three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charge</a:t>
            </a:r>
            <a:r>
              <a:rPr lang="it-IT" dirty="0">
                <a:solidFill>
                  <a:srgbClr val="0070C0"/>
                </a:solidFill>
                <a:latin typeface="Calibri" panose="020F0502020204030204" pitchFamily="34" charset="0"/>
                <a:cs typeface="Calibri" panose="020F0502020204030204" pitchFamily="34" charset="0"/>
              </a:rPr>
              <a:t> state can be </a:t>
            </a:r>
            <a:r>
              <a:rPr lang="it-IT" dirty="0" err="1">
                <a:solidFill>
                  <a:srgbClr val="0070C0"/>
                </a:solidFill>
                <a:latin typeface="Calibri" panose="020F0502020204030204" pitchFamily="34" charset="0"/>
                <a:cs typeface="Calibri" panose="020F0502020204030204" pitchFamily="34" charset="0"/>
              </a:rPr>
              <a:t>stored</a:t>
            </a:r>
            <a:r>
              <a:rPr lang="it-IT" dirty="0">
                <a:solidFill>
                  <a:srgbClr val="0070C0"/>
                </a:solidFill>
                <a:latin typeface="Calibri" panose="020F0502020204030204" pitchFamily="34" charset="0"/>
                <a:cs typeface="Calibri" panose="020F0502020204030204" pitchFamily="34" charset="0"/>
              </a:rPr>
              <a:t> in the ring</a:t>
            </a:r>
          </a:p>
          <a:p>
            <a:pPr marL="285750" indent="-285750">
              <a:spcAft>
                <a:spcPts val="600"/>
              </a:spcAft>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For </a:t>
            </a:r>
            <a:r>
              <a:rPr lang="it-IT" dirty="0" err="1">
                <a:solidFill>
                  <a:srgbClr val="0070C0"/>
                </a:solidFill>
                <a:latin typeface="Calibri" panose="020F0502020204030204" pitchFamily="34" charset="0"/>
                <a:cs typeface="Calibri" panose="020F0502020204030204" pitchFamily="34" charset="0"/>
              </a:rPr>
              <a:t>cases</a:t>
            </a:r>
            <a:r>
              <a:rPr lang="it-IT" dirty="0">
                <a:solidFill>
                  <a:srgbClr val="0070C0"/>
                </a:solidFill>
                <a:latin typeface="Calibri" panose="020F0502020204030204" pitchFamily="34" charset="0"/>
                <a:cs typeface="Calibri" panose="020F0502020204030204" pitchFamily="34" charset="0"/>
              </a:rPr>
              <a:t> in </a:t>
            </a:r>
            <a:r>
              <a:rPr lang="it-IT" dirty="0" err="1">
                <a:solidFill>
                  <a:srgbClr val="0070C0"/>
                </a:solidFill>
                <a:latin typeface="Calibri" panose="020F0502020204030204" pitchFamily="34" charset="0"/>
                <a:cs typeface="Calibri" panose="020F0502020204030204" pitchFamily="34" charset="0"/>
              </a:rPr>
              <a:t>which</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induces</a:t>
            </a:r>
            <a:r>
              <a:rPr lang="it-IT" dirty="0">
                <a:solidFill>
                  <a:srgbClr val="0070C0"/>
                </a:solidFill>
                <a:latin typeface="Calibri" panose="020F0502020204030204" pitchFamily="34" charset="0"/>
                <a:cs typeface="Calibri" panose="020F0502020204030204" pitchFamily="34" charset="0"/>
              </a:rPr>
              <a:t> a </a:t>
            </a:r>
            <a:r>
              <a:rPr lang="it-IT" dirty="0" err="1">
                <a:solidFill>
                  <a:srgbClr val="0070C0"/>
                </a:solidFill>
                <a:latin typeface="Calibri" panose="020F0502020204030204" pitchFamily="34" charset="0"/>
                <a:cs typeface="Calibri" panose="020F0502020204030204" pitchFamily="34" charset="0"/>
              </a:rPr>
              <a:t>change</a:t>
            </a:r>
            <a:r>
              <a:rPr lang="it-IT" dirty="0">
                <a:solidFill>
                  <a:srgbClr val="0070C0"/>
                </a:solidFill>
                <a:latin typeface="Calibri" panose="020F0502020204030204" pitchFamily="34" charset="0"/>
                <a:cs typeface="Calibri" panose="020F0502020204030204" pitchFamily="34" charset="0"/>
              </a:rPr>
              <a:t> in m/</a:t>
            </a:r>
            <a:r>
              <a:rPr lang="it-IT" dirty="0" err="1">
                <a:solidFill>
                  <a:srgbClr val="0070C0"/>
                </a:solidFill>
                <a:latin typeface="Calibri" panose="020F0502020204030204" pitchFamily="34" charset="0"/>
                <a:cs typeface="Calibri" panose="020F0502020204030204" pitchFamily="34" charset="0"/>
              </a:rPr>
              <a:t>q</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larger</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than</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acceptance</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products can be </a:t>
            </a:r>
            <a:r>
              <a:rPr lang="it-IT" dirty="0" err="1">
                <a:solidFill>
                  <a:srgbClr val="0070C0"/>
                </a:solidFill>
                <a:latin typeface="Calibri" panose="020F0502020204030204" pitchFamily="34" charset="0"/>
                <a:cs typeface="Calibri" panose="020F0502020204030204" pitchFamily="34" charset="0"/>
              </a:rPr>
              <a:t>measured</a:t>
            </a:r>
            <a:r>
              <a:rPr lang="it-IT" dirty="0">
                <a:solidFill>
                  <a:srgbClr val="0070C0"/>
                </a:solidFill>
                <a:latin typeface="Calibri" panose="020F0502020204030204" pitchFamily="34" charset="0"/>
                <a:cs typeface="Calibri" panose="020F0502020204030204" pitchFamily="34" charset="0"/>
              </a:rPr>
              <a:t> by in-ring </a:t>
            </a:r>
            <a:r>
              <a:rPr lang="it-IT" dirty="0" err="1">
                <a:solidFill>
                  <a:srgbClr val="0070C0"/>
                </a:solidFill>
                <a:latin typeface="Calibri" panose="020F0502020204030204" pitchFamily="34" charset="0"/>
                <a:cs typeface="Calibri" panose="020F0502020204030204" pitchFamily="34" charset="0"/>
              </a:rPr>
              <a:t>particle</a:t>
            </a:r>
            <a:r>
              <a:rPr lang="it-IT" dirty="0">
                <a:solidFill>
                  <a:srgbClr val="0070C0"/>
                </a:solidFill>
                <a:latin typeface="Calibri" panose="020F0502020204030204" pitchFamily="34" charset="0"/>
                <a:cs typeface="Calibri" panose="020F0502020204030204" pitchFamily="34" charset="0"/>
              </a:rPr>
              <a:t> detectors (</a:t>
            </a:r>
            <a:r>
              <a:rPr lang="it-IT" dirty="0" err="1">
                <a:solidFill>
                  <a:srgbClr val="0070C0"/>
                </a:solidFill>
                <a:latin typeface="Calibri" panose="020F0502020204030204" pitchFamily="34" charset="0"/>
                <a:cs typeface="Calibri" panose="020F0502020204030204" pitchFamily="34" charset="0"/>
              </a:rPr>
              <a:t>multiwire</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proportional</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chambers</a:t>
            </a:r>
            <a:r>
              <a:rPr lang="it-IT" dirty="0">
                <a:solidFill>
                  <a:srgbClr val="0070C0"/>
                </a:solidFill>
                <a:latin typeface="Calibri" panose="020F0502020204030204" pitchFamily="34" charset="0"/>
                <a:cs typeface="Calibri" panose="020F0502020204030204" pitchFamily="34" charset="0"/>
              </a:rPr>
              <a:t> or Si detector </a:t>
            </a:r>
            <a:r>
              <a:rPr lang="it-IT" dirty="0" err="1">
                <a:solidFill>
                  <a:srgbClr val="0070C0"/>
                </a:solidFill>
                <a:latin typeface="Calibri" panose="020F0502020204030204" pitchFamily="34" charset="0"/>
                <a:cs typeface="Calibri" panose="020F0502020204030204" pitchFamily="34" charset="0"/>
              </a:rPr>
              <a:t>telescopes</a:t>
            </a:r>
            <a:r>
              <a:rPr lang="it-IT" dirty="0">
                <a:solidFill>
                  <a:srgbClr val="0070C0"/>
                </a:solidFill>
                <a:latin typeface="Calibri" panose="020F0502020204030204" pitchFamily="34" charset="0"/>
                <a:cs typeface="Calibri" panose="020F0502020204030204" pitchFamily="34" charset="0"/>
              </a:rPr>
              <a:t>)</a:t>
            </a:r>
          </a:p>
          <a:p>
            <a:pPr marL="285750" indent="-285750">
              <a:spcAft>
                <a:spcPts val="600"/>
              </a:spcAft>
              <a:buFont typeface="Arial" panose="020B0604020202020204" pitchFamily="34" charset="0"/>
              <a:buChar char="•"/>
            </a:pPr>
            <a:r>
              <a:rPr lang="it-IT" dirty="0" err="1">
                <a:solidFill>
                  <a:srgbClr val="0070C0"/>
                </a:solidFill>
                <a:latin typeface="Calibri" panose="020F0502020204030204" pitchFamily="34" charset="0"/>
                <a:cs typeface="Calibri" panose="020F0502020204030204" pitchFamily="34" charset="0"/>
              </a:rPr>
              <a:t>When</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induces</a:t>
            </a:r>
            <a:r>
              <a:rPr lang="it-IT" dirty="0">
                <a:solidFill>
                  <a:srgbClr val="0070C0"/>
                </a:solidFill>
                <a:latin typeface="Calibri" panose="020F0502020204030204" pitchFamily="34" charset="0"/>
                <a:cs typeface="Calibri" panose="020F0502020204030204" pitchFamily="34" charset="0"/>
              </a:rPr>
              <a:t> a </a:t>
            </a:r>
            <a:r>
              <a:rPr lang="it-IT" dirty="0" err="1">
                <a:solidFill>
                  <a:srgbClr val="0070C0"/>
                </a:solidFill>
                <a:latin typeface="Calibri" panose="020F0502020204030204" pitchFamily="34" charset="0"/>
                <a:cs typeface="Calibri" panose="020F0502020204030204" pitchFamily="34" charset="0"/>
              </a:rPr>
              <a:t>change</a:t>
            </a:r>
            <a:r>
              <a:rPr lang="it-IT" dirty="0">
                <a:solidFill>
                  <a:srgbClr val="0070C0"/>
                </a:solidFill>
                <a:latin typeface="Calibri" panose="020F0502020204030204" pitchFamily="34" charset="0"/>
                <a:cs typeface="Calibri" panose="020F0502020204030204" pitchFamily="34" charset="0"/>
              </a:rPr>
              <a:t> inside the </a:t>
            </a:r>
            <a:r>
              <a:rPr lang="it-IT" dirty="0" err="1">
                <a:solidFill>
                  <a:srgbClr val="0070C0"/>
                </a:solidFill>
                <a:latin typeface="Calibri" panose="020F0502020204030204" pitchFamily="34" charset="0"/>
                <a:cs typeface="Calibri" panose="020F0502020204030204" pitchFamily="34" charset="0"/>
              </a:rPr>
              <a:t>acceptance</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variation</a:t>
            </a:r>
            <a:r>
              <a:rPr lang="it-IT" dirty="0">
                <a:solidFill>
                  <a:srgbClr val="0070C0"/>
                </a:solidFill>
                <a:latin typeface="Calibri" panose="020F0502020204030204" pitchFamily="34" charset="0"/>
                <a:cs typeface="Calibri" panose="020F0502020204030204" pitchFamily="34" charset="0"/>
              </a:rPr>
              <a:t> of revolving frequency in the ring </a:t>
            </a:r>
            <a:r>
              <a:rPr lang="it-IT" dirty="0" err="1">
                <a:solidFill>
                  <a:srgbClr val="0070C0"/>
                </a:solidFill>
                <a:latin typeface="Calibri" panose="020F0502020204030204" pitchFamily="34" charset="0"/>
                <a:cs typeface="Calibri" panose="020F0502020204030204" pitchFamily="34" charset="0"/>
              </a:rPr>
              <a:t>is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used</a:t>
            </a:r>
            <a:r>
              <a:rPr lang="it-IT" dirty="0">
                <a:solidFill>
                  <a:srgbClr val="0070C0"/>
                </a:solidFill>
                <a:latin typeface="Calibri" panose="020F0502020204030204" pitchFamily="34" charset="0"/>
                <a:cs typeface="Calibri" panose="020F0502020204030204" pitchFamily="34" charset="0"/>
              </a:rPr>
              <a:t> to </a:t>
            </a:r>
            <a:r>
              <a:rPr lang="it-IT" dirty="0" err="1">
                <a:solidFill>
                  <a:srgbClr val="0070C0"/>
                </a:solidFill>
                <a:latin typeface="Calibri" panose="020F0502020204030204" pitchFamily="34" charset="0"/>
                <a:cs typeface="Calibri" panose="020F0502020204030204" pitchFamily="34" charset="0"/>
              </a:rPr>
              <a:t>detect</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p>
        </p:txBody>
      </p:sp>
      <p:pic>
        <p:nvPicPr>
          <p:cNvPr id="3" name="Immagine 2">
            <a:extLst>
              <a:ext uri="{FF2B5EF4-FFF2-40B4-BE49-F238E27FC236}">
                <a16:creationId xmlns:a16="http://schemas.microsoft.com/office/drawing/2014/main" id="{9D043E3A-2D2B-6446-ACF4-AC525A6A8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469" y="819901"/>
            <a:ext cx="3830947" cy="6017028"/>
          </a:xfrm>
          <a:prstGeom prst="rect">
            <a:avLst/>
          </a:prstGeom>
        </p:spPr>
      </p:pic>
      <p:grpSp>
        <p:nvGrpSpPr>
          <p:cNvPr id="23" name="Gruppo 22">
            <a:extLst>
              <a:ext uri="{FF2B5EF4-FFF2-40B4-BE49-F238E27FC236}">
                <a16:creationId xmlns:a16="http://schemas.microsoft.com/office/drawing/2014/main" id="{06234217-BBBC-9746-95CE-E98C9DB42FD0}"/>
              </a:ext>
            </a:extLst>
          </p:cNvPr>
          <p:cNvGrpSpPr/>
          <p:nvPr/>
        </p:nvGrpSpPr>
        <p:grpSpPr>
          <a:xfrm>
            <a:off x="8530196" y="840973"/>
            <a:ext cx="3661804" cy="6017027"/>
            <a:chOff x="6292906" y="786536"/>
            <a:chExt cx="3661804" cy="6017027"/>
          </a:xfrm>
        </p:grpSpPr>
        <p:sp>
          <p:nvSpPr>
            <p:cNvPr id="22" name="Rettangolo 21">
              <a:extLst>
                <a:ext uri="{FF2B5EF4-FFF2-40B4-BE49-F238E27FC236}">
                  <a16:creationId xmlns:a16="http://schemas.microsoft.com/office/drawing/2014/main" id="{35747EF2-0E81-A640-AD5F-56F13FC3B4AB}"/>
                </a:ext>
              </a:extLst>
            </p:cNvPr>
            <p:cNvSpPr/>
            <p:nvPr/>
          </p:nvSpPr>
          <p:spPr>
            <a:xfrm>
              <a:off x="6292906" y="786536"/>
              <a:ext cx="3661804" cy="601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a:extLst>
                <a:ext uri="{FF2B5EF4-FFF2-40B4-BE49-F238E27FC236}">
                  <a16:creationId xmlns:a16="http://schemas.microsoft.com/office/drawing/2014/main" id="{F64E5E52-65FC-DA4C-AABE-5D24EB6B3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78" y="2050453"/>
              <a:ext cx="3492660" cy="3251297"/>
            </a:xfrm>
            <a:prstGeom prst="rect">
              <a:avLst/>
            </a:prstGeom>
          </p:spPr>
        </p:pic>
      </p:grpSp>
    </p:spTree>
    <p:extLst>
      <p:ext uri="{BB962C8B-B14F-4D97-AF65-F5344CB8AC3E}">
        <p14:creationId xmlns:p14="http://schemas.microsoft.com/office/powerpoint/2010/main" val="36331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D04DAC-37AB-5C49-9D01-A150C366DB8C}"/>
              </a:ext>
            </a:extLst>
          </p:cNvPr>
          <p:cNvSpPr/>
          <p:nvPr/>
        </p:nvSpPr>
        <p:spPr>
          <a:xfrm>
            <a:off x="454870" y="2872443"/>
            <a:ext cx="8270470" cy="3023905"/>
          </a:xfrm>
          <a:prstGeom prst="rect">
            <a:avLst/>
          </a:prstGeom>
          <a:ln>
            <a:noFill/>
          </a:ln>
        </p:spPr>
        <p:txBody>
          <a:bodyPr wrap="square" lIns="68580" tIns="34290" rIns="68580" bIns="34290" anchor="t">
            <a:spAutoFit/>
          </a:bodyPr>
          <a:lstStyle/>
          <a:p>
            <a:pPr marL="514350" lvl="1" indent="-285750" algn="just">
              <a:buFont typeface="Wingdings" pitchFamily="2" charset="2"/>
              <a:buChar char="Ø"/>
            </a:pPr>
            <a:r>
              <a:rPr lang="en-GB" b="1" dirty="0">
                <a:solidFill>
                  <a:srgbClr val="0070C0"/>
                </a:solidFill>
                <a:latin typeface="Calibri" panose="020F0502020204030204" pitchFamily="34" charset="0"/>
                <a:cs typeface="Calibri" panose="020F0502020204030204" pitchFamily="34" charset="0"/>
              </a:rPr>
              <a:t>Bare </a:t>
            </a:r>
            <a:r>
              <a:rPr lang="en-GB" b="1" baseline="30000" dirty="0">
                <a:solidFill>
                  <a:srgbClr val="0070C0"/>
                </a:solidFill>
                <a:latin typeface="Calibri" panose="020F0502020204030204" pitchFamily="34" charset="0"/>
                <a:cs typeface="Calibri" panose="020F0502020204030204" pitchFamily="34" charset="0"/>
              </a:rPr>
              <a:t>163</a:t>
            </a:r>
            <a:r>
              <a:rPr lang="en-GB" b="1" dirty="0">
                <a:solidFill>
                  <a:srgbClr val="0070C0"/>
                </a:solidFill>
                <a:latin typeface="Calibri" panose="020F0502020204030204" pitchFamily="34" charset="0"/>
                <a:cs typeface="Calibri" panose="020F0502020204030204" pitchFamily="34" charset="0"/>
              </a:rPr>
              <a:t>Dy</a:t>
            </a:r>
            <a:r>
              <a:rPr lang="en-GB" b="1" baseline="30000" dirty="0">
                <a:solidFill>
                  <a:srgbClr val="0070C0"/>
                </a:solidFill>
                <a:latin typeface="Calibri" panose="020F0502020204030204" pitchFamily="34" charset="0"/>
                <a:cs typeface="Calibri" panose="020F0502020204030204" pitchFamily="34" charset="0"/>
              </a:rPr>
              <a:t>66+</a:t>
            </a:r>
            <a:r>
              <a:rPr lang="en-GB" b="1" dirty="0">
                <a:solidFill>
                  <a:srgbClr val="0070C0"/>
                </a:solidFill>
                <a:latin typeface="Calibri" panose="020F0502020204030204" pitchFamily="34" charset="0"/>
                <a:cs typeface="Calibri" panose="020F0502020204030204" pitchFamily="34" charset="0"/>
              </a:rPr>
              <a:t> nuclei, </a:t>
            </a:r>
            <a:r>
              <a:rPr lang="en-GB" b="1" dirty="0">
                <a:solidFill>
                  <a:srgbClr val="DD8901"/>
                </a:solidFill>
                <a:latin typeface="Calibri" panose="020F0502020204030204" pitchFamily="34" charset="0"/>
                <a:cs typeface="Calibri" panose="020F0502020204030204" pitchFamily="34" charset="0"/>
              </a:rPr>
              <a:t>being stable as neutral atoms, become radioactive</a:t>
            </a:r>
            <a:r>
              <a:rPr lang="en-GB" dirty="0">
                <a:latin typeface="Calibri" panose="020F0502020204030204" pitchFamily="34" charset="0"/>
                <a:cs typeface="Calibri" panose="020F0502020204030204" pitchFamily="34" charset="0"/>
              </a:rPr>
              <a:t>,</a:t>
            </a:r>
          </a:p>
          <a:p>
            <a:pPr marL="228600" lvl="1" algn="just"/>
            <a:r>
              <a:rPr lang="en-GB" sz="15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thus allowing the s process, </a:t>
            </a:r>
            <a:r>
              <a:rPr lang="en-GB" b="1" dirty="0">
                <a:solidFill>
                  <a:srgbClr val="DD8901"/>
                </a:solidFill>
                <a:latin typeface="Calibri" panose="020F0502020204030204" pitchFamily="34" charset="0"/>
                <a:cs typeface="Calibri" panose="020F0502020204030204" pitchFamily="34" charset="0"/>
              </a:rPr>
              <a:t>with a half-life of 33 days.</a:t>
            </a:r>
            <a:endParaRPr lang="it-IT" b="1" dirty="0">
              <a:solidFill>
                <a:srgbClr val="DD8901"/>
              </a:solidFill>
              <a:latin typeface="Calibri" panose="020F0502020204030204" pitchFamily="34" charset="0"/>
              <a:ea typeface="MS Mincho" panose="02020609040205080304" pitchFamily="49" charset="-128"/>
              <a:cs typeface="Calibri" panose="020F0502020204030204" pitchFamily="34" charset="0"/>
              <a:sym typeface="Wingdings" pitchFamily="2" charset="2"/>
            </a:endParaRPr>
          </a:p>
          <a:p>
            <a:pPr algn="just"/>
            <a:endParaRPr lang="it-IT" sz="1500" b="1" dirty="0">
              <a:solidFill>
                <a:schemeClr val="accent6">
                  <a:lumMod val="75000"/>
                </a:schemeClr>
              </a:solidFill>
              <a:latin typeface="Calibri" panose="020F0502020204030204" pitchFamily="34" charset="0"/>
              <a:ea typeface="MS Mincho" panose="02020609040205080304" pitchFamily="49" charset="-128"/>
              <a:cs typeface="Calibri" panose="020F0502020204030204" pitchFamily="34" charset="0"/>
              <a:sym typeface="Wingdings" pitchFamily="2" charset="2"/>
            </a:endParaRPr>
          </a:p>
          <a:p>
            <a:pPr marL="228600" lvl="1" algn="just"/>
            <a:endParaRPr lang="en-GB" sz="1500" dirty="0">
              <a:latin typeface="Calibri" panose="020F0502020204030204" pitchFamily="34" charset="0"/>
              <a:cs typeface="Calibri" panose="020F0502020204030204" pitchFamily="34" charset="0"/>
            </a:endParaRPr>
          </a:p>
          <a:p>
            <a:pPr marL="514350" lvl="1" indent="-285750" algn="just">
              <a:buFont typeface="Wingdings" pitchFamily="2" charset="2"/>
              <a:buChar char="Ø"/>
            </a:pPr>
            <a:r>
              <a:rPr lang="en-GB" b="1" dirty="0">
                <a:solidFill>
                  <a:srgbClr val="0070C0"/>
                </a:solidFill>
                <a:latin typeface="Calibri" panose="020F0502020204030204" pitchFamily="34" charset="0"/>
                <a:cs typeface="Calibri" panose="020F0502020204030204" pitchFamily="34" charset="0"/>
              </a:rPr>
              <a:t>Bare </a:t>
            </a:r>
            <a:r>
              <a:rPr lang="en-GB" b="1" baseline="30000" dirty="0">
                <a:solidFill>
                  <a:srgbClr val="0070C0"/>
                </a:solidFill>
                <a:latin typeface="Calibri" panose="020F0502020204030204" pitchFamily="34" charset="0"/>
                <a:cs typeface="Calibri" panose="020F0502020204030204" pitchFamily="34" charset="0"/>
              </a:rPr>
              <a:t>187</a:t>
            </a:r>
            <a:r>
              <a:rPr lang="en-GB" b="1" dirty="0">
                <a:solidFill>
                  <a:srgbClr val="0070C0"/>
                </a:solidFill>
                <a:latin typeface="Calibri" panose="020F0502020204030204" pitchFamily="34" charset="0"/>
                <a:cs typeface="Calibri" panose="020F0502020204030204" pitchFamily="34" charset="0"/>
              </a:rPr>
              <a:t>Re</a:t>
            </a:r>
            <a:r>
              <a:rPr lang="en-GB" b="1" baseline="30000" dirty="0">
                <a:solidFill>
                  <a:srgbClr val="0070C0"/>
                </a:solidFill>
                <a:latin typeface="Calibri" panose="020F0502020204030204" pitchFamily="34" charset="0"/>
                <a:cs typeface="Calibri" panose="020F0502020204030204" pitchFamily="34" charset="0"/>
              </a:rPr>
              <a:t>75+</a:t>
            </a:r>
            <a:r>
              <a:rPr lang="en-GB" b="1" dirty="0">
                <a:solidFill>
                  <a:srgbClr val="0070C0"/>
                </a:solidFill>
                <a:latin typeface="Calibri" panose="020F0502020204030204" pitchFamily="34" charset="0"/>
                <a:cs typeface="Calibri" panose="020F0502020204030204" pitchFamily="34" charset="0"/>
              </a:rPr>
              <a:t> ions decay</a:t>
            </a:r>
            <a:r>
              <a:rPr lang="en-GB" dirty="0">
                <a:solidFill>
                  <a:srgbClr val="0070C0"/>
                </a:solidFill>
                <a:latin typeface="Calibri" panose="020F0502020204030204" pitchFamily="34" charset="0"/>
                <a:cs typeface="Calibri" panose="020F0502020204030204" pitchFamily="34" charset="0"/>
              </a:rPr>
              <a:t>,</a:t>
            </a:r>
            <a:r>
              <a:rPr lang="en-GB" b="1" dirty="0">
                <a:solidFill>
                  <a:srgbClr val="0070C0"/>
                </a:solidFill>
                <a:latin typeface="Calibri" panose="020F0502020204030204" pitchFamily="34" charset="0"/>
                <a:cs typeface="Calibri" panose="020F0502020204030204" pitchFamily="34" charset="0"/>
              </a:rPr>
              <a:t> </a:t>
            </a:r>
            <a:r>
              <a:rPr lang="en-GB" dirty="0">
                <a:solidFill>
                  <a:srgbClr val="0070C0"/>
                </a:solidFill>
                <a:latin typeface="Calibri" panose="020F0502020204030204" pitchFamily="34" charset="0"/>
                <a:cs typeface="Calibri" panose="020F0502020204030204" pitchFamily="34" charset="0"/>
              </a:rPr>
              <a:t>due to the bound-state beta decay, </a:t>
            </a:r>
            <a:r>
              <a:rPr lang="en-GB" b="1" dirty="0">
                <a:solidFill>
                  <a:srgbClr val="DD8901"/>
                </a:solidFill>
                <a:latin typeface="Calibri" panose="020F0502020204030204" pitchFamily="34" charset="0"/>
                <a:cs typeface="Calibri" panose="020F0502020204030204" pitchFamily="34" charset="0"/>
              </a:rPr>
              <a:t>becomes 9 orders</a:t>
            </a:r>
          </a:p>
          <a:p>
            <a:pPr marL="228600" lvl="1" algn="just"/>
            <a:r>
              <a:rPr lang="en-GB" b="1" dirty="0">
                <a:solidFill>
                  <a:srgbClr val="DD8901"/>
                </a:solidFill>
                <a:latin typeface="Calibri" panose="020F0502020204030204" pitchFamily="34" charset="0"/>
                <a:cs typeface="Calibri" panose="020F0502020204030204" pitchFamily="34" charset="0"/>
              </a:rPr>
              <a:t>       of magnitude faster than neutral </a:t>
            </a:r>
            <a:r>
              <a:rPr lang="en-GB" b="1" baseline="30000" dirty="0">
                <a:solidFill>
                  <a:srgbClr val="DD8901"/>
                </a:solidFill>
                <a:latin typeface="Calibri" panose="020F0502020204030204" pitchFamily="34" charset="0"/>
                <a:cs typeface="Calibri" panose="020F0502020204030204" pitchFamily="34" charset="0"/>
              </a:rPr>
              <a:t>187</a:t>
            </a:r>
            <a:r>
              <a:rPr lang="en-GB" b="1" dirty="0">
                <a:solidFill>
                  <a:srgbClr val="DD8901"/>
                </a:solidFill>
                <a:latin typeface="Calibri" panose="020F0502020204030204" pitchFamily="34" charset="0"/>
                <a:cs typeface="Calibri" panose="020F0502020204030204" pitchFamily="34" charset="0"/>
              </a:rPr>
              <a:t>Re atoms with a half-life of 42 </a:t>
            </a:r>
            <a:r>
              <a:rPr lang="en-GB" b="1" dirty="0" err="1">
                <a:solidFill>
                  <a:srgbClr val="DD8901"/>
                </a:solidFill>
                <a:latin typeface="Calibri" panose="020F0502020204030204" pitchFamily="34" charset="0"/>
                <a:cs typeface="Calibri" panose="020F0502020204030204" pitchFamily="34" charset="0"/>
              </a:rPr>
              <a:t>Gyr</a:t>
            </a:r>
            <a:r>
              <a:rPr lang="en-GB" b="1" dirty="0">
                <a:solidFill>
                  <a:srgbClr val="DD8901"/>
                </a:solidFill>
                <a:latin typeface="Calibri" panose="020F0502020204030204" pitchFamily="34" charset="0"/>
                <a:cs typeface="Calibri" panose="020F0502020204030204" pitchFamily="34" charset="0"/>
              </a:rPr>
              <a:t>.</a:t>
            </a:r>
          </a:p>
          <a:p>
            <a:pPr marL="228600" lvl="1" algn="just"/>
            <a:endParaRPr lang="en-GB" b="1" dirty="0">
              <a:solidFill>
                <a:srgbClr val="DD8901"/>
              </a:solidFill>
              <a:latin typeface="Calibri" panose="020F0502020204030204" pitchFamily="34" charset="0"/>
              <a:cs typeface="Calibri" panose="020F0502020204030204" pitchFamily="34" charset="0"/>
            </a:endParaRPr>
          </a:p>
          <a:p>
            <a:pPr marL="228600" lvl="1" algn="just"/>
            <a:endParaRPr lang="en-GB" b="1" dirty="0">
              <a:solidFill>
                <a:srgbClr val="DD8901"/>
              </a:solidFill>
              <a:latin typeface="Calibri" panose="020F0502020204030204" pitchFamily="34" charset="0"/>
              <a:cs typeface="Calibri" panose="020F0502020204030204" pitchFamily="34" charset="0"/>
            </a:endParaRPr>
          </a:p>
          <a:p>
            <a:pPr marL="514350" lvl="1" indent="-285750" algn="just">
              <a:buFont typeface="Wingdings" pitchFamily="2" charset="2"/>
              <a:buChar char="Ø"/>
            </a:pPr>
            <a:r>
              <a:rPr lang="en-GB" b="1" baseline="30000" dirty="0">
                <a:solidFill>
                  <a:srgbClr val="0070C0"/>
                </a:solidFill>
                <a:latin typeface="Calibri" panose="020F0502020204030204" pitchFamily="34" charset="0"/>
                <a:cs typeface="Calibri" panose="020F0502020204030204" pitchFamily="34" charset="0"/>
              </a:rPr>
              <a:t> 140</a:t>
            </a:r>
            <a:r>
              <a:rPr lang="en-GB" b="1" dirty="0">
                <a:solidFill>
                  <a:srgbClr val="0070C0"/>
                </a:solidFill>
                <a:latin typeface="Calibri" panose="020F0502020204030204" pitchFamily="34" charset="0"/>
                <a:cs typeface="Calibri" panose="020F0502020204030204" pitchFamily="34" charset="0"/>
              </a:rPr>
              <a:t>Pr</a:t>
            </a:r>
            <a:r>
              <a:rPr lang="en-GB" b="1" baseline="30000" dirty="0">
                <a:solidFill>
                  <a:srgbClr val="0070C0"/>
                </a:solidFill>
                <a:latin typeface="Calibri" panose="020F0502020204030204" pitchFamily="34" charset="0"/>
                <a:cs typeface="Calibri" panose="020F0502020204030204" pitchFamily="34" charset="0"/>
              </a:rPr>
              <a:t>58+</a:t>
            </a:r>
            <a:r>
              <a:rPr lang="en-GB" b="1" dirty="0">
                <a:solidFill>
                  <a:srgbClr val="0070C0"/>
                </a:solidFill>
                <a:latin typeface="Calibri" panose="020F0502020204030204" pitchFamily="34" charset="0"/>
                <a:cs typeface="Calibri" panose="020F0502020204030204" pitchFamily="34" charset="0"/>
              </a:rPr>
              <a:t> ions half-life T</a:t>
            </a:r>
            <a:r>
              <a:rPr lang="en-GB" b="1" baseline="-25000" dirty="0">
                <a:solidFill>
                  <a:srgbClr val="0070C0"/>
                </a:solidFill>
                <a:latin typeface="Calibri" panose="020F0502020204030204" pitchFamily="34" charset="0"/>
                <a:cs typeface="Calibri" panose="020F0502020204030204" pitchFamily="34" charset="0"/>
              </a:rPr>
              <a:t>1/2</a:t>
            </a:r>
            <a:r>
              <a:rPr lang="en-GB" b="1" dirty="0">
                <a:solidFill>
                  <a:srgbClr val="0070C0"/>
                </a:solidFill>
                <a:latin typeface="Calibri" panose="020F0502020204030204" pitchFamily="34" charset="0"/>
                <a:cs typeface="Calibri" panose="020F0502020204030204" pitchFamily="34" charset="0"/>
              </a:rPr>
              <a:t> = 3.04 min </a:t>
            </a:r>
            <a:r>
              <a:rPr lang="en-GB" dirty="0">
                <a:solidFill>
                  <a:srgbClr val="0070C0"/>
                </a:solidFill>
                <a:latin typeface="Calibri" panose="020F0502020204030204" pitchFamily="34" charset="0"/>
                <a:cs typeface="Calibri" panose="020F0502020204030204" pitchFamily="34" charset="0"/>
              </a:rPr>
              <a:t>( with a single orbital electron)</a:t>
            </a:r>
            <a:r>
              <a:rPr lang="en-GB" b="1" dirty="0">
                <a:solidFill>
                  <a:srgbClr val="0070C0"/>
                </a:solidFill>
                <a:latin typeface="Calibri" panose="020F0502020204030204" pitchFamily="34" charset="0"/>
                <a:cs typeface="Calibri" panose="020F0502020204030204" pitchFamily="34" charset="0"/>
              </a:rPr>
              <a:t> </a:t>
            </a:r>
            <a:r>
              <a:rPr lang="en-GB" dirty="0">
                <a:solidFill>
                  <a:srgbClr val="0070C0"/>
                </a:solidFill>
                <a:latin typeface="Calibri" panose="020F0502020204030204" pitchFamily="34" charset="0"/>
                <a:cs typeface="Calibri" panose="020F0502020204030204" pitchFamily="34" charset="0"/>
              </a:rPr>
              <a:t>due to EC   </a:t>
            </a:r>
          </a:p>
          <a:p>
            <a:pPr marL="228600" lvl="1" algn="just"/>
            <a:r>
              <a:rPr lang="en-GB" dirty="0">
                <a:solidFill>
                  <a:srgbClr val="0070C0"/>
                </a:solidFill>
                <a:latin typeface="Calibri" panose="020F0502020204030204" pitchFamily="34" charset="0"/>
                <a:cs typeface="Calibri" panose="020F0502020204030204" pitchFamily="34" charset="0"/>
              </a:rPr>
              <a:t>     decay </a:t>
            </a:r>
            <a:r>
              <a:rPr lang="en-GB" b="1" dirty="0">
                <a:solidFill>
                  <a:srgbClr val="DD8901"/>
                </a:solidFill>
                <a:latin typeface="Calibri" panose="020F0502020204030204" pitchFamily="34" charset="0"/>
                <a:cs typeface="Calibri" panose="020F0502020204030204" pitchFamily="34" charset="0"/>
              </a:rPr>
              <a:t>is shorter than the one of </a:t>
            </a:r>
            <a:r>
              <a:rPr lang="en-GB" b="1" baseline="30000" dirty="0">
                <a:solidFill>
                  <a:srgbClr val="DD8901"/>
                </a:solidFill>
                <a:latin typeface="Calibri" panose="020F0502020204030204" pitchFamily="34" charset="0"/>
                <a:cs typeface="Calibri" panose="020F0502020204030204" pitchFamily="34" charset="0"/>
              </a:rPr>
              <a:t>140</a:t>
            </a:r>
            <a:r>
              <a:rPr lang="en-GB" b="1" dirty="0">
                <a:solidFill>
                  <a:srgbClr val="DD8901"/>
                </a:solidFill>
                <a:latin typeface="Calibri" panose="020F0502020204030204" pitchFamily="34" charset="0"/>
                <a:cs typeface="Calibri" panose="020F0502020204030204" pitchFamily="34" charset="0"/>
              </a:rPr>
              <a:t>Pr</a:t>
            </a:r>
            <a:r>
              <a:rPr lang="en-GB" b="1" baseline="30000" dirty="0">
                <a:solidFill>
                  <a:srgbClr val="DD8901"/>
                </a:solidFill>
                <a:latin typeface="Calibri" panose="020F0502020204030204" pitchFamily="34" charset="0"/>
                <a:cs typeface="Calibri" panose="020F0502020204030204" pitchFamily="34" charset="0"/>
              </a:rPr>
              <a:t>0+ </a:t>
            </a:r>
            <a:r>
              <a:rPr lang="en-GB" b="1" dirty="0">
                <a:solidFill>
                  <a:srgbClr val="DD8901"/>
                </a:solidFill>
                <a:latin typeface="Calibri" panose="020F0502020204030204" pitchFamily="34" charset="0"/>
                <a:cs typeface="Calibri" panose="020F0502020204030204" pitchFamily="34" charset="0"/>
              </a:rPr>
              <a:t>neutral</a:t>
            </a:r>
            <a:r>
              <a:rPr lang="en-GB" b="1" baseline="30000" dirty="0">
                <a:solidFill>
                  <a:srgbClr val="DD8901"/>
                </a:solidFill>
                <a:latin typeface="Calibri" panose="020F0502020204030204" pitchFamily="34" charset="0"/>
                <a:cs typeface="Calibri" panose="020F0502020204030204" pitchFamily="34" charset="0"/>
              </a:rPr>
              <a:t> </a:t>
            </a:r>
            <a:r>
              <a:rPr lang="en-GB" b="1" dirty="0">
                <a:solidFill>
                  <a:srgbClr val="DD8901"/>
                </a:solidFill>
                <a:latin typeface="Calibri" panose="020F0502020204030204" pitchFamily="34" charset="0"/>
                <a:cs typeface="Calibri" panose="020F0502020204030204" pitchFamily="34" charset="0"/>
              </a:rPr>
              <a:t>ions with 59 electrons </a:t>
            </a:r>
            <a:r>
              <a:rPr lang="en-GB" b="1" dirty="0">
                <a:solidFill>
                  <a:srgbClr val="0070C0"/>
                </a:solidFill>
                <a:latin typeface="Calibri" panose="020F0502020204030204" pitchFamily="34" charset="0"/>
                <a:cs typeface="Calibri" panose="020F0502020204030204" pitchFamily="34" charset="0"/>
              </a:rPr>
              <a:t>T</a:t>
            </a:r>
            <a:r>
              <a:rPr lang="en-GB" b="1" baseline="-25000" dirty="0">
                <a:solidFill>
                  <a:srgbClr val="0070C0"/>
                </a:solidFill>
                <a:latin typeface="Calibri" panose="020F0502020204030204" pitchFamily="34" charset="0"/>
                <a:cs typeface="Calibri" panose="020F0502020204030204" pitchFamily="34" charset="0"/>
              </a:rPr>
              <a:t>1/2</a:t>
            </a:r>
            <a:r>
              <a:rPr lang="en-GB" b="1" dirty="0">
                <a:solidFill>
                  <a:srgbClr val="0070C0"/>
                </a:solidFill>
                <a:latin typeface="Calibri" panose="020F0502020204030204" pitchFamily="34" charset="0"/>
                <a:cs typeface="Calibri" panose="020F0502020204030204" pitchFamily="34" charset="0"/>
              </a:rPr>
              <a:t> = 3.39 </a:t>
            </a:r>
          </a:p>
          <a:p>
            <a:pPr marL="228600" lvl="1" algn="just"/>
            <a:r>
              <a:rPr lang="en-GB" b="1" dirty="0">
                <a:solidFill>
                  <a:srgbClr val="0070C0"/>
                </a:solidFill>
                <a:latin typeface="Calibri" panose="020F0502020204030204" pitchFamily="34" charset="0"/>
                <a:cs typeface="Calibri" panose="020F0502020204030204" pitchFamily="34" charset="0"/>
              </a:rPr>
              <a:t>     min </a:t>
            </a:r>
            <a:endParaRPr lang="en-GB" b="1" dirty="0">
              <a:solidFill>
                <a:srgbClr val="DD8901"/>
              </a:solidFill>
              <a:latin typeface="Calibri" panose="020F0502020204030204" pitchFamily="34" charset="0"/>
              <a:cs typeface="Calibri" panose="020F0502020204030204" pitchFamily="34" charset="0"/>
            </a:endParaRPr>
          </a:p>
        </p:txBody>
      </p:sp>
      <p:grpSp>
        <p:nvGrpSpPr>
          <p:cNvPr id="6" name="Gruppo 5">
            <a:extLst>
              <a:ext uri="{FF2B5EF4-FFF2-40B4-BE49-F238E27FC236}">
                <a16:creationId xmlns:a16="http://schemas.microsoft.com/office/drawing/2014/main" id="{A070EE0D-9C9B-A34F-AA13-A954A2116297}"/>
              </a:ext>
            </a:extLst>
          </p:cNvPr>
          <p:cNvGrpSpPr/>
          <p:nvPr/>
        </p:nvGrpSpPr>
        <p:grpSpPr>
          <a:xfrm>
            <a:off x="8304823" y="1785978"/>
            <a:ext cx="3720910" cy="2168942"/>
            <a:chOff x="8208100" y="3377016"/>
            <a:chExt cx="3720910" cy="2168942"/>
          </a:xfrm>
        </p:grpSpPr>
        <p:pic>
          <p:nvPicPr>
            <p:cNvPr id="7" name="pasted-image.png">
              <a:extLst>
                <a:ext uri="{FF2B5EF4-FFF2-40B4-BE49-F238E27FC236}">
                  <a16:creationId xmlns:a16="http://schemas.microsoft.com/office/drawing/2014/main" id="{CA18C9C1-47E3-8E44-82AE-C4BADB39C68D}"/>
                </a:ext>
              </a:extLst>
            </p:cNvPr>
            <p:cNvPicPr>
              <a:picLocks noChangeAspect="1"/>
            </p:cNvPicPr>
            <p:nvPr/>
          </p:nvPicPr>
          <p:blipFill>
            <a:blip r:embed="rId2"/>
            <a:stretch>
              <a:fillRect/>
            </a:stretch>
          </p:blipFill>
          <p:spPr>
            <a:xfrm>
              <a:off x="8264246" y="3377016"/>
              <a:ext cx="3664764" cy="2168942"/>
            </a:xfrm>
            <a:prstGeom prst="rect">
              <a:avLst/>
            </a:prstGeom>
            <a:ln w="25400">
              <a:miter lim="400000"/>
            </a:ln>
            <a:effectLst>
              <a:outerShdw blurRad="254000" dist="127000" dir="5400000" rotWithShape="0">
                <a:srgbClr val="000000">
                  <a:alpha val="70000"/>
                </a:srgbClr>
              </a:outerShdw>
            </a:effectLst>
          </p:spPr>
        </p:pic>
        <p:sp>
          <p:nvSpPr>
            <p:cNvPr id="8" name="Shape 338">
              <a:extLst>
                <a:ext uri="{FF2B5EF4-FFF2-40B4-BE49-F238E27FC236}">
                  <a16:creationId xmlns:a16="http://schemas.microsoft.com/office/drawing/2014/main" id="{9EB4701C-CF50-364D-A703-050A210F1927}"/>
                </a:ext>
              </a:extLst>
            </p:cNvPr>
            <p:cNvSpPr/>
            <p:nvPr/>
          </p:nvSpPr>
          <p:spPr>
            <a:xfrm>
              <a:off x="8208100" y="4738734"/>
              <a:ext cx="984244" cy="2718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300" b="1"/>
              </a:lvl1pPr>
            </a:lstStyle>
            <a:p>
              <a:r>
                <a:rPr sz="1050" dirty="0">
                  <a:solidFill>
                    <a:srgbClr val="C00000"/>
                  </a:solidFill>
                </a:rPr>
                <a:t>free β-decay</a:t>
              </a:r>
            </a:p>
          </p:txBody>
        </p:sp>
        <p:sp>
          <p:nvSpPr>
            <p:cNvPr id="9" name="Shape 339">
              <a:extLst>
                <a:ext uri="{FF2B5EF4-FFF2-40B4-BE49-F238E27FC236}">
                  <a16:creationId xmlns:a16="http://schemas.microsoft.com/office/drawing/2014/main" id="{F1E53674-1549-944F-9656-387E4A0F64EE}"/>
                </a:ext>
              </a:extLst>
            </p:cNvPr>
            <p:cNvSpPr/>
            <p:nvPr/>
          </p:nvSpPr>
          <p:spPr>
            <a:xfrm>
              <a:off x="9804846" y="4742581"/>
              <a:ext cx="1115690" cy="2641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300" b="1"/>
              </a:lvl1pPr>
            </a:lstStyle>
            <a:p>
              <a:r>
                <a:rPr sz="1050" dirty="0">
                  <a:solidFill>
                    <a:srgbClr val="C00000"/>
                  </a:solidFill>
                </a:rPr>
                <a:t>bound β-decay</a:t>
              </a:r>
            </a:p>
          </p:txBody>
        </p:sp>
      </p:grpSp>
      <p:sp>
        <p:nvSpPr>
          <p:cNvPr id="14" name="CasellaDiTesto 13">
            <a:extLst>
              <a:ext uri="{FF2B5EF4-FFF2-40B4-BE49-F238E27FC236}">
                <a16:creationId xmlns:a16="http://schemas.microsoft.com/office/drawing/2014/main" id="{4A34AEA5-3890-6643-A941-21573B17092D}"/>
              </a:ext>
            </a:extLst>
          </p:cNvPr>
          <p:cNvSpPr txBox="1"/>
          <p:nvPr/>
        </p:nvSpPr>
        <p:spPr>
          <a:xfrm>
            <a:off x="3017697" y="3487181"/>
            <a:ext cx="5259063" cy="276999"/>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M. Jung at al., </a:t>
            </a:r>
            <a:r>
              <a:rPr lang="en-US" sz="1200" i="1" dirty="0">
                <a:latin typeface="Calibri" panose="020F0502020204030204" pitchFamily="34" charset="0"/>
                <a:cs typeface="Calibri" panose="020F0502020204030204" pitchFamily="34" charset="0"/>
              </a:rPr>
              <a:t>First observation of bound-state β</a:t>
            </a:r>
            <a:r>
              <a:rPr lang="en-US" sz="1200" i="1" baseline="30000" dirty="0">
                <a:latin typeface="Calibri" panose="020F0502020204030204" pitchFamily="34" charset="0"/>
                <a:cs typeface="Calibri" panose="020F0502020204030204" pitchFamily="34" charset="0"/>
              </a:rPr>
              <a:t>−</a:t>
            </a:r>
            <a:r>
              <a:rPr lang="en-GB" sz="1200" i="1" baseline="300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decay, Phys. Rev. Lett. 69, 1992</a:t>
            </a:r>
            <a:endParaRPr lang="it-IT" sz="1200" i="1" dirty="0"/>
          </a:p>
        </p:txBody>
      </p:sp>
      <p:sp>
        <p:nvSpPr>
          <p:cNvPr id="15" name="CasellaDiTesto 14">
            <a:extLst>
              <a:ext uri="{FF2B5EF4-FFF2-40B4-BE49-F238E27FC236}">
                <a16:creationId xmlns:a16="http://schemas.microsoft.com/office/drawing/2014/main" id="{EEC1F5B9-8EF1-DC4C-BC91-A4AAF3BEEB52}"/>
              </a:ext>
            </a:extLst>
          </p:cNvPr>
          <p:cNvSpPr txBox="1"/>
          <p:nvPr/>
        </p:nvSpPr>
        <p:spPr>
          <a:xfrm>
            <a:off x="2999089" y="4512582"/>
            <a:ext cx="8188999" cy="461665"/>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F. Bosch at al., </a:t>
            </a:r>
            <a:r>
              <a:rPr lang="en-US" sz="1200" i="1" dirty="0">
                <a:latin typeface="Calibri" panose="020F0502020204030204" pitchFamily="34" charset="0"/>
                <a:cs typeface="Calibri" panose="020F0502020204030204" pitchFamily="34" charset="0"/>
              </a:rPr>
              <a:t>Observation of Bound-State β</a:t>
            </a:r>
            <a:r>
              <a:rPr lang="en-US" sz="1200" i="1" baseline="30000" dirty="0">
                <a:latin typeface="Calibri" panose="020F0502020204030204" pitchFamily="34" charset="0"/>
                <a:cs typeface="Calibri" panose="020F0502020204030204" pitchFamily="34" charset="0"/>
              </a:rPr>
              <a:t>−</a:t>
            </a:r>
            <a:r>
              <a:rPr lang="en-US" sz="1200" i="1" dirty="0">
                <a:latin typeface="Calibri" panose="020F0502020204030204" pitchFamily="34" charset="0"/>
                <a:cs typeface="Calibri" panose="020F0502020204030204" pitchFamily="34" charset="0"/>
              </a:rPr>
              <a:t> Decay of Fully Ionized </a:t>
            </a:r>
            <a:r>
              <a:rPr lang="en-US" sz="1200" i="1" baseline="30000" dirty="0">
                <a:latin typeface="Calibri" panose="020F0502020204030204" pitchFamily="34" charset="0"/>
                <a:cs typeface="Calibri" panose="020F0502020204030204" pitchFamily="34" charset="0"/>
              </a:rPr>
              <a:t>187</a:t>
            </a:r>
            <a:r>
              <a:rPr lang="en-US" sz="1200" i="1" dirty="0">
                <a:latin typeface="Calibri" panose="020F0502020204030204" pitchFamily="34" charset="0"/>
                <a:cs typeface="Calibri" panose="020F0502020204030204" pitchFamily="34" charset="0"/>
              </a:rPr>
              <a:t>Re: </a:t>
            </a:r>
            <a:r>
              <a:rPr lang="en-US" sz="1200" i="1" baseline="30000" dirty="0">
                <a:latin typeface="Calibri" panose="020F0502020204030204" pitchFamily="34" charset="0"/>
                <a:cs typeface="Calibri" panose="020F0502020204030204" pitchFamily="34" charset="0"/>
              </a:rPr>
              <a:t>187</a:t>
            </a:r>
            <a:r>
              <a:rPr lang="en-US" sz="1200" i="1" dirty="0">
                <a:latin typeface="Calibri" panose="020F0502020204030204" pitchFamily="34" charset="0"/>
                <a:cs typeface="Calibri" panose="020F0502020204030204" pitchFamily="34" charset="0"/>
              </a:rPr>
              <a:t>Re−</a:t>
            </a:r>
            <a:r>
              <a:rPr lang="en-US" sz="1200" i="1" baseline="30000" dirty="0">
                <a:latin typeface="Calibri" panose="020F0502020204030204" pitchFamily="34" charset="0"/>
                <a:cs typeface="Calibri" panose="020F0502020204030204" pitchFamily="34" charset="0"/>
              </a:rPr>
              <a:t>187</a:t>
            </a:r>
            <a:r>
              <a:rPr lang="en-US" sz="1200" i="1" dirty="0">
                <a:latin typeface="Calibri" panose="020F0502020204030204" pitchFamily="34" charset="0"/>
                <a:cs typeface="Calibri" panose="020F0502020204030204" pitchFamily="34" charset="0"/>
              </a:rPr>
              <a:t>Os </a:t>
            </a:r>
            <a:r>
              <a:rPr lang="en-US" sz="1200" i="1" dirty="0" err="1">
                <a:latin typeface="Calibri" panose="020F0502020204030204" pitchFamily="34" charset="0"/>
                <a:cs typeface="Calibri" panose="020F0502020204030204" pitchFamily="34" charset="0"/>
              </a:rPr>
              <a:t>Cosmochronometry</a:t>
            </a:r>
            <a:r>
              <a:rPr lang="en-GB" sz="1200" i="1" dirty="0">
                <a:latin typeface="Calibri" panose="020F0502020204030204" pitchFamily="34" charset="0"/>
                <a:cs typeface="Calibri" panose="020F0502020204030204" pitchFamily="34" charset="0"/>
              </a:rPr>
              <a:t>, </a:t>
            </a:r>
          </a:p>
          <a:p>
            <a:r>
              <a:rPr lang="en-GB" sz="1200" i="1" dirty="0">
                <a:latin typeface="Calibri" panose="020F0502020204030204" pitchFamily="34" charset="0"/>
                <a:cs typeface="Calibri" panose="020F0502020204030204" pitchFamily="34" charset="0"/>
              </a:rPr>
              <a:t>Phys. Rev. Lett. 77, 1996</a:t>
            </a:r>
            <a:endParaRPr lang="it-IT" sz="1200" i="1" dirty="0"/>
          </a:p>
        </p:txBody>
      </p:sp>
      <p:pic>
        <p:nvPicPr>
          <p:cNvPr id="16" name="Immagine 15">
            <a:extLst>
              <a:ext uri="{FF2B5EF4-FFF2-40B4-BE49-F238E27FC236}">
                <a16:creationId xmlns:a16="http://schemas.microsoft.com/office/drawing/2014/main" id="{50182238-5B30-8249-8DF2-2694933D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524"/>
            <a:ext cx="12192000" cy="714375"/>
          </a:xfrm>
          <a:prstGeom prst="rect">
            <a:avLst/>
          </a:prstGeom>
        </p:spPr>
      </p:pic>
      <p:sp>
        <p:nvSpPr>
          <p:cNvPr id="17" name="CasellaDiTesto 16">
            <a:extLst>
              <a:ext uri="{FF2B5EF4-FFF2-40B4-BE49-F238E27FC236}">
                <a16:creationId xmlns:a16="http://schemas.microsoft.com/office/drawing/2014/main" id="{BE9B0C5F-5831-2744-AB48-875A1CBFBEAF}"/>
              </a:ext>
            </a:extLst>
          </p:cNvPr>
          <p:cNvSpPr txBox="1"/>
          <p:nvPr/>
        </p:nvSpPr>
        <p:spPr>
          <a:xfrm>
            <a:off x="542484" y="109736"/>
            <a:ext cx="3369640"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Storage Ring </a:t>
            </a:r>
            <a:r>
              <a:rPr lang="it-IT" sz="2400" dirty="0" err="1">
                <a:solidFill>
                  <a:schemeClr val="bg1"/>
                </a:solidFill>
                <a:latin typeface="Calibri" panose="020F0502020204030204" pitchFamily="34" charset="0"/>
                <a:cs typeface="Calibri" panose="020F0502020204030204" pitchFamily="34" charset="0"/>
              </a:rPr>
              <a:t>experiments</a:t>
            </a:r>
            <a:endParaRPr lang="it-IT" sz="2400" dirty="0">
              <a:solidFill>
                <a:schemeClr val="bg1"/>
              </a:solidFill>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8DB67B7B-F6FB-A043-8583-1F0214AE89E8}"/>
              </a:ext>
            </a:extLst>
          </p:cNvPr>
          <p:cNvSpPr txBox="1"/>
          <p:nvPr/>
        </p:nvSpPr>
        <p:spPr>
          <a:xfrm>
            <a:off x="850476" y="832524"/>
            <a:ext cx="2238049" cy="400110"/>
          </a:xfrm>
          <a:prstGeom prst="rect">
            <a:avLst/>
          </a:prstGeom>
          <a:noFill/>
        </p:spPr>
        <p:txBody>
          <a:bodyPr wrap="none" rtlCol="0">
            <a:spAutoFit/>
          </a:bodyPr>
          <a:lstStyle/>
          <a:p>
            <a:r>
              <a:rPr lang="it-IT" sz="2000" b="1" dirty="0" err="1">
                <a:solidFill>
                  <a:srgbClr val="0070C0"/>
                </a:solidFill>
                <a:latin typeface="Calibri" panose="020F0502020204030204" pitchFamily="34" charset="0"/>
                <a:cs typeface="Calibri" panose="020F0502020204030204" pitchFamily="34" charset="0"/>
              </a:rPr>
              <a:t>Important</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findings</a:t>
            </a:r>
            <a:r>
              <a:rPr lang="it-IT" sz="2000" b="1" dirty="0">
                <a:solidFill>
                  <a:srgbClr val="0070C0"/>
                </a:solidFill>
                <a:latin typeface="Calibri" panose="020F0502020204030204" pitchFamily="34" charset="0"/>
                <a:cs typeface="Calibri" panose="020F0502020204030204" pitchFamily="34" charset="0"/>
              </a:rPr>
              <a:t>:</a:t>
            </a:r>
          </a:p>
        </p:txBody>
      </p:sp>
      <p:sp>
        <p:nvSpPr>
          <p:cNvPr id="22" name="CasellaDiTesto 21">
            <a:extLst>
              <a:ext uri="{FF2B5EF4-FFF2-40B4-BE49-F238E27FC236}">
                <a16:creationId xmlns:a16="http://schemas.microsoft.com/office/drawing/2014/main" id="{EA94B42C-4676-C84A-B3CC-BC873914C1B0}"/>
              </a:ext>
            </a:extLst>
          </p:cNvPr>
          <p:cNvSpPr txBox="1"/>
          <p:nvPr/>
        </p:nvSpPr>
        <p:spPr>
          <a:xfrm>
            <a:off x="736449" y="1309251"/>
            <a:ext cx="10327956" cy="400110"/>
          </a:xfrm>
          <a:prstGeom prst="rect">
            <a:avLst/>
          </a:prstGeom>
          <a:noFill/>
        </p:spPr>
        <p:txBody>
          <a:bodyPr wrap="none" rtlCol="0">
            <a:spAutoFit/>
          </a:bodyPr>
          <a:lstStyle/>
          <a:p>
            <a:r>
              <a:rPr lang="it-IT" sz="2000" b="1" dirty="0">
                <a:solidFill>
                  <a:srgbClr val="0070C0"/>
                </a:solidFill>
                <a:latin typeface="Calibri" panose="020F0502020204030204" pitchFamily="34" charset="0"/>
                <a:cs typeface="Calibri" panose="020F0502020204030204" pitchFamily="34" charset="0"/>
              </a:rPr>
              <a:t>The beta </a:t>
            </a:r>
            <a:r>
              <a:rPr lang="it-IT" sz="2000" b="1" dirty="0" err="1">
                <a:solidFill>
                  <a:srgbClr val="0070C0"/>
                </a:solidFill>
                <a:latin typeface="Calibri" panose="020F0502020204030204" pitchFamily="34" charset="0"/>
                <a:cs typeface="Calibri" panose="020F0502020204030204" pitchFamily="34" charset="0"/>
              </a:rPr>
              <a:t>decay</a:t>
            </a:r>
            <a:r>
              <a:rPr lang="it-IT" sz="2000" b="1" dirty="0">
                <a:solidFill>
                  <a:srgbClr val="0070C0"/>
                </a:solidFill>
                <a:latin typeface="Calibri" panose="020F0502020204030204" pitchFamily="34" charset="0"/>
                <a:cs typeface="Calibri" panose="020F0502020204030204" pitchFamily="34" charset="0"/>
              </a:rPr>
              <a:t> in </a:t>
            </a:r>
            <a:r>
              <a:rPr lang="it-IT" sz="2000" b="1" dirty="0" err="1">
                <a:solidFill>
                  <a:srgbClr val="0070C0"/>
                </a:solidFill>
                <a:latin typeface="Calibri" panose="020F0502020204030204" pitchFamily="34" charset="0"/>
                <a:cs typeface="Calibri" panose="020F0502020204030204" pitchFamily="34" charset="0"/>
              </a:rPr>
              <a:t>highly</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ionized</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atoms</a:t>
            </a:r>
            <a:r>
              <a:rPr lang="it-IT" sz="2000" b="1" dirty="0">
                <a:solidFill>
                  <a:srgbClr val="0070C0"/>
                </a:solidFill>
                <a:latin typeface="Calibri" panose="020F0502020204030204" pitchFamily="34" charset="0"/>
                <a:cs typeface="Calibri" panose="020F0502020204030204" pitchFamily="34" charset="0"/>
              </a:rPr>
              <a:t> shows </a:t>
            </a:r>
            <a:r>
              <a:rPr lang="it-IT" sz="2000" b="1" dirty="0" err="1">
                <a:solidFill>
                  <a:srgbClr val="0070C0"/>
                </a:solidFill>
                <a:latin typeface="Calibri" panose="020F0502020204030204" pitchFamily="34" charset="0"/>
                <a:cs typeface="Calibri" panose="020F0502020204030204" pitchFamily="34" charset="0"/>
              </a:rPr>
              <a:t>important</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variations</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compared</a:t>
            </a:r>
            <a:r>
              <a:rPr lang="it-IT" sz="2000" b="1" dirty="0">
                <a:solidFill>
                  <a:srgbClr val="0070C0"/>
                </a:solidFill>
                <a:latin typeface="Calibri" panose="020F0502020204030204" pitchFamily="34" charset="0"/>
                <a:cs typeface="Calibri" panose="020F0502020204030204" pitchFamily="34" charset="0"/>
              </a:rPr>
              <a:t> to </a:t>
            </a:r>
            <a:r>
              <a:rPr lang="it-IT" sz="2000" b="1" dirty="0" err="1">
                <a:solidFill>
                  <a:srgbClr val="0070C0"/>
                </a:solidFill>
                <a:latin typeface="Calibri" panose="020F0502020204030204" pitchFamily="34" charset="0"/>
                <a:cs typeface="Calibri" panose="020F0502020204030204" pitchFamily="34" charset="0"/>
              </a:rPr>
              <a:t>neutral</a:t>
            </a:r>
            <a:r>
              <a:rPr lang="it-IT" sz="2000" b="1" dirty="0">
                <a:solidFill>
                  <a:srgbClr val="0070C0"/>
                </a:solidFill>
                <a:latin typeface="Calibri" panose="020F0502020204030204" pitchFamily="34" charset="0"/>
                <a:cs typeface="Calibri" panose="020F0502020204030204" pitchFamily="34" charset="0"/>
              </a:rPr>
              <a:t> </a:t>
            </a:r>
            <a:r>
              <a:rPr lang="it-IT" sz="2000" b="1" dirty="0" err="1">
                <a:solidFill>
                  <a:srgbClr val="0070C0"/>
                </a:solidFill>
                <a:latin typeface="Calibri" panose="020F0502020204030204" pitchFamily="34" charset="0"/>
                <a:cs typeface="Calibri" panose="020F0502020204030204" pitchFamily="34" charset="0"/>
              </a:rPr>
              <a:t>species</a:t>
            </a:r>
            <a:endParaRPr lang="it-IT" sz="2000" b="1" dirty="0">
              <a:solidFill>
                <a:srgbClr val="0070C0"/>
              </a:solidFill>
              <a:latin typeface="Calibri" panose="020F0502020204030204" pitchFamily="34" charset="0"/>
              <a:cs typeface="Calibri" panose="020F0502020204030204" pitchFamily="34" charset="0"/>
            </a:endParaRPr>
          </a:p>
        </p:txBody>
      </p:sp>
      <p:sp>
        <p:nvSpPr>
          <p:cNvPr id="23" name="CasellaDiTesto 22">
            <a:extLst>
              <a:ext uri="{FF2B5EF4-FFF2-40B4-BE49-F238E27FC236}">
                <a16:creationId xmlns:a16="http://schemas.microsoft.com/office/drawing/2014/main" id="{E59DD79B-20CE-B34C-B31C-E4FA9B0CB55D}"/>
              </a:ext>
            </a:extLst>
          </p:cNvPr>
          <p:cNvSpPr txBox="1"/>
          <p:nvPr/>
        </p:nvSpPr>
        <p:spPr>
          <a:xfrm>
            <a:off x="736449" y="1741438"/>
            <a:ext cx="7095939" cy="1015663"/>
          </a:xfrm>
          <a:prstGeom prst="rect">
            <a:avLst/>
          </a:prstGeom>
          <a:noFill/>
        </p:spPr>
        <p:txBody>
          <a:bodyPr wrap="square" rtlCol="0">
            <a:spAutoFit/>
          </a:bodyPr>
          <a:lstStyle/>
          <a:p>
            <a:pPr marL="342900" indent="-342900">
              <a:buFont typeface="Arial" panose="020B0604020202020204" pitchFamily="34" charset="0"/>
              <a:buChar char="•"/>
            </a:pPr>
            <a:r>
              <a:rPr lang="it-IT" sz="2000" b="1" dirty="0">
                <a:solidFill>
                  <a:srgbClr val="002060"/>
                </a:solidFill>
                <a:latin typeface="Calibri" panose="020F0502020204030204" pitchFamily="34" charset="0"/>
                <a:cs typeface="Calibri" panose="020F0502020204030204" pitchFamily="34" charset="0"/>
              </a:rPr>
              <a:t>Electron </a:t>
            </a:r>
            <a:r>
              <a:rPr lang="it-IT" sz="2000" b="1" dirty="0" err="1">
                <a:solidFill>
                  <a:srgbClr val="002060"/>
                </a:solidFill>
                <a:latin typeface="Calibri" panose="020F0502020204030204" pitchFamily="34" charset="0"/>
                <a:cs typeface="Calibri" panose="020F0502020204030204" pitchFamily="34" charset="0"/>
              </a:rPr>
              <a:t>Capture</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becomes</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impossible</a:t>
            </a:r>
            <a:r>
              <a:rPr lang="it-IT" sz="2000" b="1" dirty="0">
                <a:solidFill>
                  <a:srgbClr val="002060"/>
                </a:solidFill>
                <a:latin typeface="Calibri" panose="020F0502020204030204" pitchFamily="34" charset="0"/>
                <a:cs typeface="Calibri" panose="020F0502020204030204" pitchFamily="34" charset="0"/>
              </a:rPr>
              <a:t> in </a:t>
            </a:r>
            <a:r>
              <a:rPr lang="it-IT" sz="2000" b="1" dirty="0" err="1">
                <a:solidFill>
                  <a:srgbClr val="002060"/>
                </a:solidFill>
                <a:latin typeface="Calibri" panose="020F0502020204030204" pitchFamily="34" charset="0"/>
                <a:cs typeface="Calibri" panose="020F0502020204030204" pitchFamily="34" charset="0"/>
              </a:rPr>
              <a:t>fully</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ionized</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atoms</a:t>
            </a:r>
            <a:r>
              <a:rPr lang="it-IT" sz="2000" b="1" dirty="0">
                <a:solidFill>
                  <a:srgbClr val="002060"/>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it-IT" sz="2000" b="1" dirty="0" err="1">
                <a:solidFill>
                  <a:srgbClr val="002060"/>
                </a:solidFill>
                <a:latin typeface="Calibri" panose="020F0502020204030204" pitchFamily="34" charset="0"/>
                <a:cs typeface="Calibri" panose="020F0502020204030204" pitchFamily="34" charset="0"/>
              </a:rPr>
              <a:t>Bound</a:t>
            </a:r>
            <a:r>
              <a:rPr lang="it-IT" sz="2000" b="1" dirty="0">
                <a:solidFill>
                  <a:srgbClr val="002060"/>
                </a:solidFill>
                <a:latin typeface="Calibri" panose="020F0502020204030204" pitchFamily="34" charset="0"/>
                <a:cs typeface="Calibri" panose="020F0502020204030204" pitchFamily="34" charset="0"/>
              </a:rPr>
              <a:t> state beta </a:t>
            </a:r>
            <a:r>
              <a:rPr lang="it-IT" sz="2000" b="1" dirty="0" err="1">
                <a:solidFill>
                  <a:srgbClr val="002060"/>
                </a:solidFill>
                <a:latin typeface="Calibri" panose="020F0502020204030204" pitchFamily="34" charset="0"/>
                <a:cs typeface="Calibri" panose="020F0502020204030204" pitchFamily="34" charset="0"/>
              </a:rPr>
              <a:t>decay</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typically</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marginal</a:t>
            </a:r>
            <a:r>
              <a:rPr lang="it-IT" sz="2000" b="1" dirty="0">
                <a:solidFill>
                  <a:srgbClr val="002060"/>
                </a:solidFill>
                <a:latin typeface="Calibri" panose="020F0502020204030204" pitchFamily="34" charset="0"/>
                <a:cs typeface="Calibri" panose="020F0502020204030204" pitchFamily="34" charset="0"/>
              </a:rPr>
              <a:t> can </a:t>
            </a:r>
            <a:r>
              <a:rPr lang="it-IT" sz="2000" b="1" dirty="0" err="1">
                <a:solidFill>
                  <a:srgbClr val="002060"/>
                </a:solidFill>
                <a:latin typeface="Calibri" panose="020F0502020204030204" pitchFamily="34" charset="0"/>
                <a:cs typeface="Calibri" panose="020F0502020204030204" pitchFamily="34" charset="0"/>
              </a:rPr>
              <a:t>become</a:t>
            </a:r>
            <a:r>
              <a:rPr lang="it-IT" sz="2000" b="1" dirty="0">
                <a:solidFill>
                  <a:srgbClr val="002060"/>
                </a:solidFill>
                <a:latin typeface="Calibri" panose="020F0502020204030204" pitchFamily="34" charset="0"/>
                <a:cs typeface="Calibri" panose="020F0502020204030204" pitchFamily="34" charset="0"/>
              </a:rPr>
              <a:t> </a:t>
            </a:r>
            <a:r>
              <a:rPr lang="it-IT" sz="2000" b="1" dirty="0" err="1">
                <a:solidFill>
                  <a:srgbClr val="002060"/>
                </a:solidFill>
                <a:latin typeface="Calibri" panose="020F0502020204030204" pitchFamily="34" charset="0"/>
                <a:cs typeface="Calibri" panose="020F0502020204030204" pitchFamily="34" charset="0"/>
              </a:rPr>
              <a:t>important</a:t>
            </a:r>
            <a:r>
              <a:rPr lang="it-IT" sz="2000" b="1" dirty="0">
                <a:solidFill>
                  <a:srgbClr val="002060"/>
                </a:solidFill>
                <a:latin typeface="Calibri" panose="020F0502020204030204" pitchFamily="34" charset="0"/>
                <a:cs typeface="Calibri" panose="020F0502020204030204" pitchFamily="34" charset="0"/>
              </a:rPr>
              <a:t>. </a:t>
            </a:r>
          </a:p>
        </p:txBody>
      </p:sp>
      <p:sp>
        <p:nvSpPr>
          <p:cNvPr id="25" name="CasellaDiTesto 24">
            <a:extLst>
              <a:ext uri="{FF2B5EF4-FFF2-40B4-BE49-F238E27FC236}">
                <a16:creationId xmlns:a16="http://schemas.microsoft.com/office/drawing/2014/main" id="{5655B11A-D576-A648-8BF9-B1CACAC8CBCE}"/>
              </a:ext>
            </a:extLst>
          </p:cNvPr>
          <p:cNvSpPr txBox="1"/>
          <p:nvPr/>
        </p:nvSpPr>
        <p:spPr>
          <a:xfrm>
            <a:off x="8392122" y="4164120"/>
            <a:ext cx="3799878" cy="285335"/>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Y. Litvinov and F. Bosh: Rep. Prog. Phys. 74, 016301 (2011)</a:t>
            </a:r>
            <a:endParaRPr lang="it-IT" sz="1200" i="1" dirty="0"/>
          </a:p>
        </p:txBody>
      </p:sp>
      <p:sp>
        <p:nvSpPr>
          <p:cNvPr id="26" name="CasellaDiTesto 25">
            <a:extLst>
              <a:ext uri="{FF2B5EF4-FFF2-40B4-BE49-F238E27FC236}">
                <a16:creationId xmlns:a16="http://schemas.microsoft.com/office/drawing/2014/main" id="{1CF90C3F-3BB9-CB43-9BBD-E8EFD9B14E78}"/>
              </a:ext>
            </a:extLst>
          </p:cNvPr>
          <p:cNvSpPr txBox="1"/>
          <p:nvPr/>
        </p:nvSpPr>
        <p:spPr>
          <a:xfrm>
            <a:off x="3017697" y="5659208"/>
            <a:ext cx="6888778" cy="461665"/>
          </a:xfrm>
          <a:prstGeom prst="rect">
            <a:avLst/>
          </a:prstGeom>
          <a:noFill/>
        </p:spPr>
        <p:txBody>
          <a:bodyPr wrap="square">
            <a:spAutoFit/>
          </a:bodyPr>
          <a:lstStyle/>
          <a:p>
            <a:r>
              <a:rPr lang="en-GB" sz="1200" i="1" dirty="0">
                <a:latin typeface="Calibri" panose="020F0502020204030204" pitchFamily="34" charset="0"/>
                <a:cs typeface="Calibri" panose="020F0502020204030204" pitchFamily="34" charset="0"/>
              </a:rPr>
              <a:t>Y. Litvinov et al., </a:t>
            </a:r>
            <a:r>
              <a:rPr lang="it-IT" sz="1200" i="1" dirty="0" err="1">
                <a:latin typeface="Calibri" panose="020F0502020204030204" pitchFamily="34" charset="0"/>
                <a:cs typeface="Calibri" panose="020F0502020204030204" pitchFamily="34" charset="0"/>
              </a:rPr>
              <a:t>Measurement</a:t>
            </a:r>
            <a:r>
              <a:rPr lang="it-IT" sz="1200" i="1" dirty="0">
                <a:latin typeface="Calibri" panose="020F0502020204030204" pitchFamily="34" charset="0"/>
                <a:cs typeface="Calibri" panose="020F0502020204030204" pitchFamily="34" charset="0"/>
              </a:rPr>
              <a:t> of the </a:t>
            </a:r>
            <a:r>
              <a:rPr lang="it-IT" sz="1200" i="1" dirty="0">
                <a:latin typeface="Symbol" pitchFamily="2" charset="2"/>
                <a:cs typeface="Calibri" panose="020F0502020204030204" pitchFamily="34" charset="0"/>
              </a:rPr>
              <a:t>b</a:t>
            </a:r>
            <a:r>
              <a:rPr lang="it-IT" sz="1200" i="1" dirty="0">
                <a:latin typeface="Calibri" panose="020F0502020204030204" pitchFamily="34" charset="0"/>
                <a:cs typeface="Calibri" panose="020F0502020204030204" pitchFamily="34" charset="0"/>
              </a:rPr>
              <a:t>+ and </a:t>
            </a:r>
            <a:r>
              <a:rPr lang="it-IT" sz="1200" i="1" dirty="0" err="1">
                <a:latin typeface="Calibri" panose="020F0502020204030204" pitchFamily="34" charset="0"/>
                <a:cs typeface="Calibri" panose="020F0502020204030204" pitchFamily="34" charset="0"/>
              </a:rPr>
              <a:t>orbital</a:t>
            </a:r>
            <a:r>
              <a:rPr lang="it-IT" sz="1200" i="1" dirty="0">
                <a:latin typeface="Calibri" panose="020F0502020204030204" pitchFamily="34" charset="0"/>
                <a:cs typeface="Calibri" panose="020F0502020204030204" pitchFamily="34" charset="0"/>
              </a:rPr>
              <a:t> electron </a:t>
            </a:r>
            <a:r>
              <a:rPr lang="it-IT" sz="1200" i="1" dirty="0" err="1">
                <a:latin typeface="Calibri" panose="020F0502020204030204" pitchFamily="34" charset="0"/>
                <a:cs typeface="Calibri" panose="020F0502020204030204" pitchFamily="34" charset="0"/>
              </a:rPr>
              <a:t>capture</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decay</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rates</a:t>
            </a:r>
            <a:r>
              <a:rPr lang="it-IT" sz="1200" i="1" dirty="0">
                <a:latin typeface="Calibri" panose="020F0502020204030204" pitchFamily="34" charset="0"/>
                <a:cs typeface="Calibri" panose="020F0502020204030204" pitchFamily="34" charset="0"/>
              </a:rPr>
              <a:t> in  </a:t>
            </a:r>
            <a:r>
              <a:rPr lang="it-IT" sz="1200" i="1" dirty="0" err="1">
                <a:latin typeface="Calibri" panose="020F0502020204030204" pitchFamily="34" charset="0"/>
                <a:cs typeface="Calibri" panose="020F0502020204030204" pitchFamily="34" charset="0"/>
              </a:rPr>
              <a:t>fully</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ionized</a:t>
            </a:r>
            <a:r>
              <a:rPr lang="it-IT" sz="1200" i="1" dirty="0">
                <a:latin typeface="Calibri" panose="020F0502020204030204" pitchFamily="34" charset="0"/>
                <a:cs typeface="Calibri" panose="020F0502020204030204" pitchFamily="34" charset="0"/>
              </a:rPr>
              <a:t>, </a:t>
            </a:r>
            <a:r>
              <a:rPr lang="it-IT" sz="1200" i="1" dirty="0" err="1">
                <a:latin typeface="Calibri" panose="020F0502020204030204" pitchFamily="34" charset="0"/>
                <a:cs typeface="Calibri" panose="020F0502020204030204" pitchFamily="34" charset="0"/>
              </a:rPr>
              <a:t>hydrogen-like</a:t>
            </a:r>
            <a:r>
              <a:rPr lang="it-IT" sz="1200" i="1" dirty="0">
                <a:latin typeface="Calibri" panose="020F0502020204030204" pitchFamily="34" charset="0"/>
                <a:cs typeface="Calibri" panose="020F0502020204030204" pitchFamily="34" charset="0"/>
              </a:rPr>
              <a:t> and </a:t>
            </a:r>
            <a:r>
              <a:rPr lang="it-IT" sz="1200" i="1" dirty="0" err="1">
                <a:latin typeface="Calibri" panose="020F0502020204030204" pitchFamily="34" charset="0"/>
                <a:cs typeface="Calibri" panose="020F0502020204030204" pitchFamily="34" charset="0"/>
              </a:rPr>
              <a:t>helium-like</a:t>
            </a:r>
            <a:r>
              <a:rPr lang="it-IT" sz="1200" i="1" dirty="0">
                <a:latin typeface="Calibri" panose="020F0502020204030204" pitchFamily="34" charset="0"/>
                <a:cs typeface="Calibri" panose="020F0502020204030204" pitchFamily="34" charset="0"/>
              </a:rPr>
              <a:t> </a:t>
            </a:r>
            <a:r>
              <a:rPr lang="it-IT" sz="1200" i="1" baseline="30000" dirty="0">
                <a:latin typeface="Calibri" panose="020F0502020204030204" pitchFamily="34" charset="0"/>
                <a:cs typeface="Calibri" panose="020F0502020204030204" pitchFamily="34" charset="0"/>
              </a:rPr>
              <a:t>140</a:t>
            </a:r>
            <a:r>
              <a:rPr lang="it-IT" sz="1200" i="1" dirty="0">
                <a:latin typeface="Calibri" panose="020F0502020204030204" pitchFamily="34" charset="0"/>
                <a:cs typeface="Calibri" panose="020F0502020204030204" pitchFamily="34" charset="0"/>
              </a:rPr>
              <a:t>Pr </a:t>
            </a:r>
            <a:r>
              <a:rPr lang="it-IT" sz="1200" i="1" dirty="0" err="1">
                <a:latin typeface="Calibri" panose="020F0502020204030204" pitchFamily="34" charset="0"/>
                <a:cs typeface="Calibri" panose="020F0502020204030204" pitchFamily="34" charset="0"/>
              </a:rPr>
              <a:t>Ions</a:t>
            </a:r>
            <a:r>
              <a:rPr lang="it-IT" sz="1200" i="1"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Phys. Rev. Lett. 99, 2007, 262501</a:t>
            </a:r>
            <a:endParaRPr lang="it-IT" sz="1200" i="1" dirty="0"/>
          </a:p>
        </p:txBody>
      </p:sp>
      <p:sp>
        <p:nvSpPr>
          <p:cNvPr id="30" name="Rettangolo 29">
            <a:extLst>
              <a:ext uri="{FF2B5EF4-FFF2-40B4-BE49-F238E27FC236}">
                <a16:creationId xmlns:a16="http://schemas.microsoft.com/office/drawing/2014/main" id="{AAF3376C-562E-1A49-939E-C3E1CEFDFFBA}"/>
              </a:ext>
            </a:extLst>
          </p:cNvPr>
          <p:cNvSpPr/>
          <p:nvPr/>
        </p:nvSpPr>
        <p:spPr>
          <a:xfrm>
            <a:off x="1823308" y="6275418"/>
            <a:ext cx="8530512" cy="369332"/>
          </a:xfrm>
          <a:prstGeom prst="rect">
            <a:avLst/>
          </a:prstGeom>
          <a:solidFill>
            <a:srgbClr val="C00000"/>
          </a:solidFill>
        </p:spPr>
        <p:txBody>
          <a:bodyPr wrap="square">
            <a:spAutoFit/>
          </a:bodyPr>
          <a:lstStyle/>
          <a:p>
            <a:r>
              <a:rPr lang="it-IT" b="1" dirty="0">
                <a:solidFill>
                  <a:schemeClr val="bg1"/>
                </a:solidFill>
                <a:latin typeface="Calibri" panose="020F0502020204030204" pitchFamily="34" charset="0"/>
                <a:cs typeface="Calibri" panose="020F0502020204030204" pitchFamily="34" charset="0"/>
              </a:rPr>
              <a:t>Storage ring </a:t>
            </a:r>
            <a:r>
              <a:rPr lang="it-IT" b="1" dirty="0" err="1">
                <a:solidFill>
                  <a:schemeClr val="bg1"/>
                </a:solidFill>
                <a:latin typeface="Calibri" panose="020F0502020204030204" pitchFamily="34" charset="0"/>
                <a:cs typeface="Calibri" panose="020F0502020204030204" pitchFamily="34" charset="0"/>
              </a:rPr>
              <a:t>experiments</a:t>
            </a:r>
            <a:r>
              <a:rPr lang="it-IT" b="1" dirty="0">
                <a:solidFill>
                  <a:schemeClr val="bg1"/>
                </a:solidFill>
                <a:latin typeface="Calibri" panose="020F0502020204030204" pitchFamily="34" charset="0"/>
                <a:cs typeface="Calibri" panose="020F0502020204030204" pitchFamily="34" charset="0"/>
              </a:rPr>
              <a:t> are </a:t>
            </a:r>
            <a:r>
              <a:rPr lang="it-IT" b="1" dirty="0" err="1">
                <a:solidFill>
                  <a:schemeClr val="bg1"/>
                </a:solidFill>
                <a:latin typeface="Calibri" panose="020F0502020204030204" pitchFamily="34" charset="0"/>
                <a:cs typeface="Calibri" panose="020F0502020204030204" pitchFamily="34" charset="0"/>
              </a:rPr>
              <a:t>incapable</a:t>
            </a:r>
            <a:r>
              <a:rPr lang="it-IT" b="1" dirty="0">
                <a:solidFill>
                  <a:schemeClr val="bg1"/>
                </a:solidFill>
                <a:latin typeface="Calibri" panose="020F0502020204030204" pitchFamily="34" charset="0"/>
                <a:cs typeface="Calibri" panose="020F0502020204030204" pitchFamily="34" charset="0"/>
              </a:rPr>
              <a:t> of </a:t>
            </a:r>
            <a:r>
              <a:rPr lang="it-IT" b="1" dirty="0" err="1">
                <a:solidFill>
                  <a:schemeClr val="bg1"/>
                </a:solidFill>
                <a:latin typeface="Calibri" panose="020F0502020204030204" pitchFamily="34" charset="0"/>
                <a:cs typeface="Calibri" panose="020F0502020204030204" pitchFamily="34" charset="0"/>
              </a:rPr>
              <a:t>exploring</a:t>
            </a:r>
            <a:r>
              <a:rPr lang="it-IT" b="1" dirty="0">
                <a:solidFill>
                  <a:schemeClr val="bg1"/>
                </a:solidFill>
                <a:latin typeface="Calibri" panose="020F0502020204030204" pitchFamily="34" charset="0"/>
                <a:cs typeface="Calibri" panose="020F0502020204030204" pitchFamily="34" charset="0"/>
              </a:rPr>
              <a:t> the rate </a:t>
            </a:r>
            <a:r>
              <a:rPr lang="it-IT" b="1" dirty="0" err="1">
                <a:solidFill>
                  <a:schemeClr val="bg1"/>
                </a:solidFill>
                <a:latin typeface="Calibri" panose="020F0502020204030204" pitchFamily="34" charset="0"/>
                <a:cs typeface="Calibri" panose="020F0502020204030204" pitchFamily="34" charset="0"/>
              </a:rPr>
              <a:t>modifications</a:t>
            </a:r>
            <a:r>
              <a:rPr lang="it-IT" b="1" dirty="0">
                <a:solidFill>
                  <a:schemeClr val="bg1"/>
                </a:solidFill>
                <a:latin typeface="Calibri" panose="020F0502020204030204" pitchFamily="34" charset="0"/>
                <a:cs typeface="Calibri" panose="020F0502020204030204" pitchFamily="34" charset="0"/>
              </a:rPr>
              <a:t> due to a CSD</a:t>
            </a:r>
            <a:endParaRPr lang="it-IT"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4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5" grpId="0"/>
      <p:bldP spid="26"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0182238-5B30-8249-8DF2-2694933D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917"/>
            <a:ext cx="12192000" cy="714375"/>
          </a:xfrm>
          <a:prstGeom prst="rect">
            <a:avLst/>
          </a:prstGeom>
        </p:spPr>
      </p:pic>
      <p:sp>
        <p:nvSpPr>
          <p:cNvPr id="17" name="CasellaDiTesto 16">
            <a:extLst>
              <a:ext uri="{FF2B5EF4-FFF2-40B4-BE49-F238E27FC236}">
                <a16:creationId xmlns:a16="http://schemas.microsoft.com/office/drawing/2014/main" id="{BE9B0C5F-5831-2744-AB48-875A1CBFBEAF}"/>
              </a:ext>
            </a:extLst>
          </p:cNvPr>
          <p:cNvSpPr txBox="1"/>
          <p:nvPr/>
        </p:nvSpPr>
        <p:spPr>
          <a:xfrm>
            <a:off x="542484" y="109736"/>
            <a:ext cx="2663486"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Beta – </a:t>
            </a:r>
            <a:r>
              <a:rPr lang="it-IT" sz="2400" dirty="0" err="1">
                <a:solidFill>
                  <a:schemeClr val="bg1"/>
                </a:solidFill>
                <a:latin typeface="Calibri" panose="020F0502020204030204" pitchFamily="34" charset="0"/>
                <a:cs typeface="Calibri" panose="020F0502020204030204" pitchFamily="34" charset="0"/>
              </a:rPr>
              <a:t>decay</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theory</a:t>
            </a:r>
            <a:endParaRPr lang="it-IT" sz="2400" dirty="0">
              <a:solidFill>
                <a:schemeClr val="bg1"/>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448CB202-C3BB-3C4C-881E-74FD469DD229}"/>
              </a:ext>
            </a:extLst>
          </p:cNvPr>
          <p:cNvSpPr txBox="1"/>
          <p:nvPr/>
        </p:nvSpPr>
        <p:spPr>
          <a:xfrm>
            <a:off x="356258" y="1134064"/>
            <a:ext cx="11303479" cy="646331"/>
          </a:xfrm>
          <a:prstGeom prst="rect">
            <a:avLst/>
          </a:prstGeom>
          <a:noFill/>
        </p:spPr>
        <p:txBody>
          <a:bodyPr wrap="none" rtlCol="0">
            <a:spAutoFit/>
          </a:bodyPr>
          <a:lstStyle/>
          <a:p>
            <a:r>
              <a:rPr lang="it-IT" b="1" dirty="0">
                <a:solidFill>
                  <a:srgbClr val="0070C0"/>
                </a:solidFill>
                <a:latin typeface="Calibri" panose="020F0502020204030204" pitchFamily="34" charset="0"/>
                <a:cs typeface="Calibri" panose="020F0502020204030204" pitchFamily="34" charset="0"/>
              </a:rPr>
              <a:t>The </a:t>
            </a:r>
            <a:r>
              <a:rPr lang="it-IT" b="1" dirty="0" err="1">
                <a:solidFill>
                  <a:srgbClr val="0070C0"/>
                </a:solidFill>
                <a:latin typeface="Calibri" panose="020F0502020204030204" pitchFamily="34" charset="0"/>
                <a:cs typeface="Calibri" panose="020F0502020204030204" pitchFamily="34" charset="0"/>
              </a:rPr>
              <a:t>comprehension</a:t>
            </a:r>
            <a:r>
              <a:rPr lang="it-IT" b="1" dirty="0">
                <a:solidFill>
                  <a:srgbClr val="0070C0"/>
                </a:solidFill>
                <a:latin typeface="Calibri" panose="020F0502020204030204" pitchFamily="34" charset="0"/>
                <a:cs typeface="Calibri" panose="020F0502020204030204" pitchFamily="34" charset="0"/>
              </a:rPr>
              <a:t> of beta </a:t>
            </a: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theory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is</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central</a:t>
            </a:r>
            <a:r>
              <a:rPr lang="it-IT" b="1" dirty="0">
                <a:solidFill>
                  <a:srgbClr val="0070C0"/>
                </a:solidFill>
                <a:latin typeface="Calibri" panose="020F0502020204030204" pitchFamily="34" charset="0"/>
                <a:cs typeface="Calibri" panose="020F0502020204030204" pitchFamily="34" charset="0"/>
              </a:rPr>
              <a:t> to </a:t>
            </a:r>
            <a:r>
              <a:rPr lang="it-IT" b="1" dirty="0" err="1">
                <a:solidFill>
                  <a:srgbClr val="0070C0"/>
                </a:solidFill>
                <a:latin typeface="Calibri" panose="020F0502020204030204" pitchFamily="34" charset="0"/>
                <a:cs typeface="Calibri" panose="020F0502020204030204" pitchFamily="34" charset="0"/>
              </a:rPr>
              <a:t>understand</a:t>
            </a:r>
            <a:r>
              <a:rPr lang="it-IT" b="1" dirty="0">
                <a:solidFill>
                  <a:srgbClr val="0070C0"/>
                </a:solidFill>
                <a:latin typeface="Calibri" panose="020F0502020204030204" pitchFamily="34" charset="0"/>
                <a:cs typeface="Calibri" panose="020F0502020204030204" pitchFamily="34" charset="0"/>
              </a:rPr>
              <a:t> the </a:t>
            </a:r>
            <a:r>
              <a:rPr lang="it-IT" b="1" dirty="0" err="1">
                <a:solidFill>
                  <a:srgbClr val="0070C0"/>
                </a:solidFill>
                <a:latin typeface="Calibri" panose="020F0502020204030204" pitchFamily="34" charset="0"/>
                <a:cs typeface="Calibri" panose="020F0502020204030204" pitchFamily="34" charset="0"/>
              </a:rPr>
              <a:t>effect</a:t>
            </a:r>
            <a:r>
              <a:rPr lang="it-IT" b="1" dirty="0">
                <a:solidFill>
                  <a:srgbClr val="0070C0"/>
                </a:solidFill>
                <a:latin typeface="Calibri" panose="020F0502020204030204" pitchFamily="34" charset="0"/>
                <a:cs typeface="Calibri" panose="020F0502020204030204" pitchFamily="34" charset="0"/>
              </a:rPr>
              <a:t> of stellar </a:t>
            </a:r>
            <a:r>
              <a:rPr lang="it-IT" b="1" dirty="0" err="1">
                <a:solidFill>
                  <a:srgbClr val="0070C0"/>
                </a:solidFill>
                <a:latin typeface="Calibri" panose="020F0502020204030204" pitchFamily="34" charset="0"/>
                <a:cs typeface="Calibri" panose="020F0502020204030204" pitchFamily="34" charset="0"/>
              </a:rPr>
              <a:t>conditions</a:t>
            </a:r>
            <a:r>
              <a:rPr lang="it-IT" b="1" dirty="0">
                <a:solidFill>
                  <a:srgbClr val="0070C0"/>
                </a:solidFill>
                <a:latin typeface="Calibri" panose="020F0502020204030204" pitchFamily="34" charset="0"/>
                <a:cs typeface="Calibri" panose="020F0502020204030204" pitchFamily="34" charset="0"/>
              </a:rPr>
              <a:t> on </a:t>
            </a:r>
            <a:r>
              <a:rPr lang="it-IT" b="1" dirty="0">
                <a:solidFill>
                  <a:srgbClr val="0070C0"/>
                </a:solidFill>
                <a:latin typeface="Symbol" pitchFamily="2" charset="2"/>
                <a:cs typeface="Calibri" panose="020F0502020204030204" pitchFamily="34" charset="0"/>
              </a:rPr>
              <a:t>b</a:t>
            </a:r>
            <a:r>
              <a:rPr lang="it-IT" b="1" dirty="0">
                <a:solidFill>
                  <a:srgbClr val="0070C0"/>
                </a:solidFill>
                <a:latin typeface="Calibri" panose="020F0502020204030204" pitchFamily="34" charset="0"/>
                <a:cs typeface="Calibri" panose="020F0502020204030204" pitchFamily="34" charset="0"/>
              </a:rPr>
              <a:t>-</a:t>
            </a:r>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lifetimes</a:t>
            </a:r>
            <a:endParaRPr lang="it-IT" b="1" dirty="0">
              <a:solidFill>
                <a:srgbClr val="0070C0"/>
              </a:solidFill>
              <a:latin typeface="Calibri" panose="020F0502020204030204" pitchFamily="34" charset="0"/>
              <a:cs typeface="Calibri" panose="020F0502020204030204" pitchFamily="34" charset="0"/>
            </a:endParaRPr>
          </a:p>
          <a:p>
            <a:endParaRPr lang="it-IT" dirty="0"/>
          </a:p>
        </p:txBody>
      </p:sp>
      <p:sp>
        <p:nvSpPr>
          <p:cNvPr id="13" name="CasellaDiTesto 12">
            <a:extLst>
              <a:ext uri="{FF2B5EF4-FFF2-40B4-BE49-F238E27FC236}">
                <a16:creationId xmlns:a16="http://schemas.microsoft.com/office/drawing/2014/main" id="{B233117A-CD46-C244-BEDA-1B00287266D4}"/>
              </a:ext>
            </a:extLst>
          </p:cNvPr>
          <p:cNvSpPr txBox="1"/>
          <p:nvPr/>
        </p:nvSpPr>
        <p:spPr>
          <a:xfrm>
            <a:off x="1175657" y="1589197"/>
            <a:ext cx="2430858" cy="369332"/>
          </a:xfrm>
          <a:prstGeom prst="rect">
            <a:avLst/>
          </a:prstGeom>
          <a:noFill/>
        </p:spPr>
        <p:txBody>
          <a:bodyPr wrap="none" rtlCol="0">
            <a:spAutoFit/>
          </a:bodyPr>
          <a:lstStyle/>
          <a:p>
            <a:r>
              <a:rPr lang="it-IT" b="1" dirty="0" err="1">
                <a:solidFill>
                  <a:srgbClr val="0070C0"/>
                </a:solidFill>
                <a:latin typeface="Calibri" panose="020F0502020204030204" pitchFamily="34" charset="0"/>
                <a:cs typeface="Calibri" panose="020F0502020204030204" pitchFamily="34" charset="0"/>
              </a:rPr>
              <a:t>Terrestrial</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environment</a:t>
            </a:r>
            <a:endParaRPr lang="it-IT" b="1" dirty="0">
              <a:solidFill>
                <a:srgbClr val="0070C0"/>
              </a:solidFill>
              <a:latin typeface="Calibri" panose="020F0502020204030204" pitchFamily="34" charset="0"/>
              <a:cs typeface="Calibri" panose="020F0502020204030204" pitchFamily="34" charset="0"/>
            </a:endParaRPr>
          </a:p>
        </p:txBody>
      </p:sp>
      <p:sp>
        <p:nvSpPr>
          <p:cNvPr id="29" name="CasellaDiTesto 28">
            <a:extLst>
              <a:ext uri="{FF2B5EF4-FFF2-40B4-BE49-F238E27FC236}">
                <a16:creationId xmlns:a16="http://schemas.microsoft.com/office/drawing/2014/main" id="{DD08F044-9864-CA49-A128-A26A0419A7BD}"/>
              </a:ext>
            </a:extLst>
          </p:cNvPr>
          <p:cNvSpPr txBox="1"/>
          <p:nvPr/>
        </p:nvSpPr>
        <p:spPr>
          <a:xfrm>
            <a:off x="8585487" y="1595729"/>
            <a:ext cx="2078005" cy="369332"/>
          </a:xfrm>
          <a:prstGeom prst="rect">
            <a:avLst/>
          </a:prstGeom>
          <a:noFill/>
        </p:spPr>
        <p:txBody>
          <a:bodyPr wrap="none" rtlCol="0">
            <a:spAutoFit/>
          </a:bodyPr>
          <a:lstStyle/>
          <a:p>
            <a:r>
              <a:rPr lang="it-IT" b="1" dirty="0">
                <a:solidFill>
                  <a:srgbClr val="0070C0"/>
                </a:solidFill>
                <a:latin typeface="Calibri" panose="020F0502020204030204" pitchFamily="34" charset="0"/>
                <a:cs typeface="Calibri" panose="020F0502020204030204" pitchFamily="34" charset="0"/>
              </a:rPr>
              <a:t>Stellar </a:t>
            </a:r>
            <a:r>
              <a:rPr lang="it-IT" b="1" dirty="0" err="1">
                <a:solidFill>
                  <a:srgbClr val="0070C0"/>
                </a:solidFill>
                <a:latin typeface="Calibri" panose="020F0502020204030204" pitchFamily="34" charset="0"/>
                <a:cs typeface="Calibri" panose="020F0502020204030204" pitchFamily="34" charset="0"/>
              </a:rPr>
              <a:t>environment</a:t>
            </a:r>
            <a:endParaRPr lang="it-IT" b="1" dirty="0">
              <a:solidFill>
                <a:srgbClr val="0070C0"/>
              </a:solidFill>
              <a:latin typeface="Calibri" panose="020F0502020204030204" pitchFamily="34" charset="0"/>
              <a:cs typeface="Calibri" panose="020F0502020204030204" pitchFamily="34" charset="0"/>
            </a:endParaRPr>
          </a:p>
        </p:txBody>
      </p:sp>
      <p:pic>
        <p:nvPicPr>
          <p:cNvPr id="36" name="Immagine 35">
            <a:extLst>
              <a:ext uri="{FF2B5EF4-FFF2-40B4-BE49-F238E27FC236}">
                <a16:creationId xmlns:a16="http://schemas.microsoft.com/office/drawing/2014/main" id="{5B22896D-EC21-4042-98EC-4D62B4B06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070" y="5579563"/>
            <a:ext cx="4406900" cy="419100"/>
          </a:xfrm>
          <a:prstGeom prst="rect">
            <a:avLst/>
          </a:prstGeom>
        </p:spPr>
      </p:pic>
      <p:sp>
        <p:nvSpPr>
          <p:cNvPr id="37" name="CasellaDiTesto 36">
            <a:extLst>
              <a:ext uri="{FF2B5EF4-FFF2-40B4-BE49-F238E27FC236}">
                <a16:creationId xmlns:a16="http://schemas.microsoft.com/office/drawing/2014/main" id="{90CBDE22-B6DE-1047-9DD8-296FA4966E6F}"/>
              </a:ext>
            </a:extLst>
          </p:cNvPr>
          <p:cNvSpPr txBox="1"/>
          <p:nvPr/>
        </p:nvSpPr>
        <p:spPr>
          <a:xfrm>
            <a:off x="1112495" y="4806994"/>
            <a:ext cx="6803209" cy="646331"/>
          </a:xfrm>
          <a:prstGeom prst="rect">
            <a:avLst/>
          </a:prstGeom>
          <a:noFill/>
        </p:spPr>
        <p:txBody>
          <a:bodyPr wrap="none" rtlCol="0">
            <a:spAutoFit/>
          </a:bodyPr>
          <a:lstStyle/>
          <a:p>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become</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possible</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when</a:t>
            </a:r>
            <a:r>
              <a:rPr lang="it-IT" b="1" dirty="0">
                <a:solidFill>
                  <a:srgbClr val="0070C0"/>
                </a:solidFill>
                <a:latin typeface="Calibri" panose="020F0502020204030204" pitchFamily="34" charset="0"/>
                <a:cs typeface="Calibri" panose="020F0502020204030204" pitchFamily="34" charset="0"/>
              </a:rPr>
              <a:t> reaction Q </a:t>
            </a:r>
            <a:r>
              <a:rPr lang="it-IT" b="1" dirty="0" err="1">
                <a:solidFill>
                  <a:srgbClr val="0070C0"/>
                </a:solidFill>
                <a:latin typeface="Calibri" panose="020F0502020204030204" pitchFamily="34" charset="0"/>
                <a:cs typeface="Calibri" panose="020F0502020204030204" pitchFamily="34" charset="0"/>
              </a:rPr>
              <a:t>value</a:t>
            </a:r>
            <a:r>
              <a:rPr lang="it-IT" b="1" dirty="0">
                <a:solidFill>
                  <a:srgbClr val="0070C0"/>
                </a:solidFill>
                <a:latin typeface="Calibri" panose="020F0502020204030204" pitchFamily="34" charset="0"/>
                <a:cs typeface="Calibri" panose="020F0502020204030204" pitchFamily="34" charset="0"/>
              </a:rPr>
              <a:t> &gt; 0</a:t>
            </a:r>
          </a:p>
          <a:p>
            <a:r>
              <a:rPr lang="it-IT" b="1" dirty="0">
                <a:solidFill>
                  <a:srgbClr val="0070C0"/>
                </a:solidFill>
                <a:latin typeface="Calibri" panose="020F0502020204030204" pitchFamily="34" charset="0"/>
                <a:cs typeface="Calibri" panose="020F0502020204030204" pitchFamily="34" charset="0"/>
              </a:rPr>
              <a:t>for </a:t>
            </a:r>
            <a:r>
              <a:rPr lang="it-IT" b="1" dirty="0" err="1">
                <a:solidFill>
                  <a:srgbClr val="0070C0"/>
                </a:solidFill>
                <a:latin typeface="Calibri" panose="020F0502020204030204" pitchFamily="34" charset="0"/>
                <a:cs typeface="Calibri" panose="020F0502020204030204" pitchFamily="34" charset="0"/>
              </a:rPr>
              <a:t>neutral</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atomic</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species</a:t>
            </a:r>
            <a:r>
              <a:rPr lang="it-IT" b="1" dirty="0">
                <a:solidFill>
                  <a:srgbClr val="0070C0"/>
                </a:solidFill>
                <a:latin typeface="Calibri" panose="020F0502020204030204" pitchFamily="34" charset="0"/>
                <a:cs typeface="Calibri" panose="020F0502020204030204" pitchFamily="34" charset="0"/>
              </a:rPr>
              <a:t> – </a:t>
            </a:r>
            <a:r>
              <a:rPr lang="it-IT" b="1" dirty="0" err="1">
                <a:solidFill>
                  <a:srgbClr val="0070C0"/>
                </a:solidFill>
                <a:latin typeface="Calibri" panose="020F0502020204030204" pitchFamily="34" charset="0"/>
                <a:cs typeface="Calibri" panose="020F0502020204030204" pitchFamily="34" charset="0"/>
              </a:rPr>
              <a:t>nuclear</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transition</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between</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ground</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states</a:t>
            </a:r>
            <a:r>
              <a:rPr lang="it-IT" b="1" dirty="0">
                <a:solidFill>
                  <a:srgbClr val="0070C0"/>
                </a:solidFill>
                <a:latin typeface="Calibri" panose="020F0502020204030204" pitchFamily="34" charset="0"/>
                <a:cs typeface="Calibri" panose="020F0502020204030204" pitchFamily="34" charset="0"/>
              </a:rPr>
              <a:t>:</a:t>
            </a:r>
          </a:p>
        </p:txBody>
      </p:sp>
      <p:sp>
        <p:nvSpPr>
          <p:cNvPr id="39" name="CasellaDiTesto 38">
            <a:extLst>
              <a:ext uri="{FF2B5EF4-FFF2-40B4-BE49-F238E27FC236}">
                <a16:creationId xmlns:a16="http://schemas.microsoft.com/office/drawing/2014/main" id="{ACA619B7-BD43-9C48-A904-4B082A306DB3}"/>
              </a:ext>
            </a:extLst>
          </p:cNvPr>
          <p:cNvSpPr txBox="1"/>
          <p:nvPr/>
        </p:nvSpPr>
        <p:spPr>
          <a:xfrm>
            <a:off x="2649000" y="6070893"/>
            <a:ext cx="6717993" cy="369332"/>
          </a:xfrm>
          <a:prstGeom prst="rect">
            <a:avLst/>
          </a:prstGeom>
          <a:noFill/>
        </p:spPr>
        <p:txBody>
          <a:bodyPr wrap="none" rtlCol="0">
            <a:spAutoFit/>
          </a:bodyPr>
          <a:lstStyle/>
          <a:p>
            <a:r>
              <a:rPr lang="it-IT" dirty="0" err="1">
                <a:solidFill>
                  <a:srgbClr val="0070C0"/>
                </a:solidFill>
                <a:latin typeface="Calibri" panose="020F0502020204030204" pitchFamily="34" charset="0"/>
                <a:cs typeface="Calibri" panose="020F0502020204030204" pitchFamily="34" charset="0"/>
              </a:rPr>
              <a:t>where</a:t>
            </a:r>
            <a:r>
              <a:rPr lang="it-IT" dirty="0">
                <a:solidFill>
                  <a:srgbClr val="0070C0"/>
                </a:solidFill>
                <a:latin typeface="Calibri" panose="020F0502020204030204" pitchFamily="34" charset="0"/>
                <a:cs typeface="Calibri" panose="020F0502020204030204" pitchFamily="34" charset="0"/>
              </a:rPr>
              <a:t> m(</a:t>
            </a:r>
            <a:r>
              <a:rPr lang="it-IT" baseline="30000" dirty="0">
                <a:solidFill>
                  <a:srgbClr val="0070C0"/>
                </a:solidFill>
                <a:latin typeface="Calibri" panose="020F0502020204030204" pitchFamily="34" charset="0"/>
                <a:cs typeface="Calibri" panose="020F0502020204030204" pitchFamily="34" charset="0"/>
              </a:rPr>
              <a:t>A</a:t>
            </a:r>
            <a:r>
              <a:rPr lang="it-IT" baseline="-25000" dirty="0">
                <a:solidFill>
                  <a:srgbClr val="0070C0"/>
                </a:solidFill>
                <a:latin typeface="Calibri" panose="020F0502020204030204" pitchFamily="34" charset="0"/>
                <a:cs typeface="Calibri" panose="020F0502020204030204" pitchFamily="34" charset="0"/>
              </a:rPr>
              <a:t>Z</a:t>
            </a:r>
            <a:r>
              <a:rPr lang="it-IT" dirty="0">
                <a:solidFill>
                  <a:srgbClr val="0070C0"/>
                </a:solidFill>
                <a:latin typeface="Calibri" panose="020F0502020204030204" pitchFamily="34" charset="0"/>
                <a:cs typeface="Calibri" panose="020F0502020204030204" pitchFamily="34" charset="0"/>
              </a:rPr>
              <a:t>X) </a:t>
            </a:r>
            <a:r>
              <a:rPr lang="it-IT" dirty="0" err="1">
                <a:solidFill>
                  <a:srgbClr val="0070C0"/>
                </a:solidFill>
                <a:latin typeface="Calibri" panose="020F0502020204030204" pitchFamily="34" charset="0"/>
                <a:cs typeface="Calibri" panose="020F0502020204030204" pitchFamily="34" charset="0"/>
              </a:rPr>
              <a:t>is</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atomic</a:t>
            </a:r>
            <a:r>
              <a:rPr lang="it-IT" dirty="0">
                <a:solidFill>
                  <a:srgbClr val="0070C0"/>
                </a:solidFill>
                <a:latin typeface="Calibri" panose="020F0502020204030204" pitchFamily="34" charset="0"/>
                <a:cs typeface="Calibri" panose="020F0502020204030204" pitchFamily="34" charset="0"/>
              </a:rPr>
              <a:t> mass and </a:t>
            </a:r>
            <a:r>
              <a:rPr lang="it-IT" dirty="0" err="1">
                <a:solidFill>
                  <a:srgbClr val="0070C0"/>
                </a:solidFill>
                <a:latin typeface="Calibri" panose="020F0502020204030204" pitchFamily="34" charset="0"/>
                <a:cs typeface="Calibri" panose="020F0502020204030204" pitchFamily="34" charset="0"/>
              </a:rPr>
              <a:t>B</a:t>
            </a:r>
            <a:r>
              <a:rPr lang="it-IT" baseline="-25000" dirty="0" err="1">
                <a:solidFill>
                  <a:srgbClr val="0070C0"/>
                </a:solidFill>
                <a:latin typeface="Calibri" panose="020F0502020204030204" pitchFamily="34" charset="0"/>
                <a:cs typeface="Calibri" panose="020F0502020204030204" pitchFamily="34" charset="0"/>
              </a:rPr>
              <a:t>x</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is</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atomic</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binding</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energy</a:t>
            </a:r>
            <a:r>
              <a:rPr lang="it-IT" dirty="0">
                <a:solidFill>
                  <a:srgbClr val="0070C0"/>
                </a:solidFill>
                <a:latin typeface="Calibri" panose="020F0502020204030204" pitchFamily="34" charset="0"/>
                <a:cs typeface="Calibri" panose="020F0502020204030204" pitchFamily="34" charset="0"/>
              </a:rPr>
              <a:t>.  </a:t>
            </a:r>
          </a:p>
        </p:txBody>
      </p:sp>
      <p:graphicFrame>
        <p:nvGraphicFramePr>
          <p:cNvPr id="2" name="Oggetto 1">
            <a:extLst>
              <a:ext uri="{FF2B5EF4-FFF2-40B4-BE49-F238E27FC236}">
                <a16:creationId xmlns:a16="http://schemas.microsoft.com/office/drawing/2014/main" id="{9FB8D0D4-E4C9-657C-2A3A-0F9B2AEF3276}"/>
              </a:ext>
            </a:extLst>
          </p:cNvPr>
          <p:cNvGraphicFramePr>
            <a:graphicFrameLocks noChangeAspect="1"/>
          </p:cNvGraphicFramePr>
          <p:nvPr>
            <p:extLst>
              <p:ext uri="{D42A27DB-BD31-4B8C-83A1-F6EECF244321}">
                <p14:modId xmlns:p14="http://schemas.microsoft.com/office/powerpoint/2010/main" val="2566135186"/>
              </p:ext>
            </p:extLst>
          </p:nvPr>
        </p:nvGraphicFramePr>
        <p:xfrm>
          <a:off x="1256428" y="1929357"/>
          <a:ext cx="2329538" cy="2525183"/>
        </p:xfrm>
        <a:graphic>
          <a:graphicData uri="http://schemas.openxmlformats.org/presentationml/2006/ole">
            <mc:AlternateContent xmlns:mc="http://schemas.openxmlformats.org/markup-compatibility/2006">
              <mc:Choice xmlns:v="urn:schemas-microsoft-com:vml" Requires="v">
                <p:oleObj spid="_x0000_s1047" r:id="rId5" imgW="4063320" imgH="4406040" progId="">
                  <p:embed/>
                </p:oleObj>
              </mc:Choice>
              <mc:Fallback>
                <p:oleObj r:id="rId5" imgW="4063320" imgH="4406040" progId="">
                  <p:embed/>
                  <p:pic>
                    <p:nvPicPr>
                      <p:cNvPr id="0" name=""/>
                      <p:cNvPicPr/>
                      <p:nvPr/>
                    </p:nvPicPr>
                    <p:blipFill>
                      <a:blip r:embed="rId6"/>
                      <a:stretch>
                        <a:fillRect/>
                      </a:stretch>
                    </p:blipFill>
                    <p:spPr>
                      <a:xfrm>
                        <a:off x="1256428" y="1929357"/>
                        <a:ext cx="2329538" cy="2525183"/>
                      </a:xfrm>
                      <a:prstGeom prst="rect">
                        <a:avLst/>
                      </a:prstGeom>
                    </p:spPr>
                  </p:pic>
                </p:oleObj>
              </mc:Fallback>
            </mc:AlternateContent>
          </a:graphicData>
        </a:graphic>
      </p:graphicFrame>
      <p:sp>
        <p:nvSpPr>
          <p:cNvPr id="4" name="CasellaDiTesto 3">
            <a:extLst>
              <a:ext uri="{FF2B5EF4-FFF2-40B4-BE49-F238E27FC236}">
                <a16:creationId xmlns:a16="http://schemas.microsoft.com/office/drawing/2014/main" id="{FD0C329D-8E3C-2EE4-9F51-671892314352}"/>
              </a:ext>
            </a:extLst>
          </p:cNvPr>
          <p:cNvSpPr txBox="1"/>
          <p:nvPr/>
        </p:nvSpPr>
        <p:spPr>
          <a:xfrm>
            <a:off x="4863707" y="2920390"/>
            <a:ext cx="2218684" cy="369332"/>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a:t>
            </a:r>
            <a:r>
              <a:rPr lang="it-IT" dirty="0" err="1">
                <a:latin typeface="Calibri" panose="020F0502020204030204" pitchFamily="34" charset="0"/>
                <a:cs typeface="Calibri" panose="020F0502020204030204" pitchFamily="34" charset="0"/>
              </a:rPr>
              <a:t>bound</a:t>
            </a:r>
            <a:r>
              <a:rPr lang="it-IT" dirty="0">
                <a:latin typeface="Calibri" panose="020F0502020204030204" pitchFamily="34" charset="0"/>
                <a:cs typeface="Calibri" panose="020F0502020204030204" pitchFamily="34" charset="0"/>
              </a:rPr>
              <a:t> state </a:t>
            </a:r>
            <a:r>
              <a:rPr lang="it-IT" dirty="0">
                <a:latin typeface="Symbol" panose="05050102010706020507" pitchFamily="18" charset="2"/>
                <a:cs typeface="Calibri" panose="020F0502020204030204" pitchFamily="34" charset="0"/>
              </a:rPr>
              <a:t>b</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decay</a:t>
            </a:r>
            <a:r>
              <a:rPr lang="it-IT" dirty="0">
                <a:latin typeface="Calibri" panose="020F0502020204030204" pitchFamily="34" charset="0"/>
                <a:cs typeface="Calibri" panose="020F0502020204030204" pitchFamily="34" charset="0"/>
              </a:rPr>
              <a:t>)</a:t>
            </a:r>
          </a:p>
        </p:txBody>
      </p:sp>
      <p:sp>
        <p:nvSpPr>
          <p:cNvPr id="20" name="CasellaDiTesto 19">
            <a:extLst>
              <a:ext uri="{FF2B5EF4-FFF2-40B4-BE49-F238E27FC236}">
                <a16:creationId xmlns:a16="http://schemas.microsoft.com/office/drawing/2014/main" id="{E1979409-C700-4E82-4952-198284A328A5}"/>
              </a:ext>
            </a:extLst>
          </p:cNvPr>
          <p:cNvSpPr txBox="1"/>
          <p:nvPr/>
        </p:nvSpPr>
        <p:spPr>
          <a:xfrm>
            <a:off x="4594018" y="1938271"/>
            <a:ext cx="2758063" cy="369332"/>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(continuum state </a:t>
            </a:r>
            <a:r>
              <a:rPr lang="it-IT" b="1" dirty="0">
                <a:latin typeface="Symbol" panose="05050102010706020507" pitchFamily="18" charset="2"/>
                <a:cs typeface="Calibri" panose="020F0502020204030204" pitchFamily="34" charset="0"/>
              </a:rPr>
              <a:t>b</a:t>
            </a:r>
            <a:r>
              <a:rPr lang="it-IT" b="1" baseline="30000" dirty="0">
                <a:latin typeface="Symbol" panose="05050102010706020507" pitchFamily="18" charset="2"/>
                <a:cs typeface="Calibri" panose="020F0502020204030204" pitchFamily="34" charset="0"/>
              </a:rPr>
              <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decay</a:t>
            </a:r>
            <a:r>
              <a:rPr lang="it-IT" dirty="0">
                <a:latin typeface="Calibri" panose="020F0502020204030204" pitchFamily="34" charset="0"/>
                <a:cs typeface="Calibri" panose="020F0502020204030204" pitchFamily="34" charset="0"/>
              </a:rPr>
              <a:t>)</a:t>
            </a:r>
          </a:p>
        </p:txBody>
      </p:sp>
      <p:sp>
        <p:nvSpPr>
          <p:cNvPr id="21" name="CasellaDiTesto 20">
            <a:extLst>
              <a:ext uri="{FF2B5EF4-FFF2-40B4-BE49-F238E27FC236}">
                <a16:creationId xmlns:a16="http://schemas.microsoft.com/office/drawing/2014/main" id="{D83E2DCF-D55D-38B2-6A3A-9084BBF20020}"/>
              </a:ext>
            </a:extLst>
          </p:cNvPr>
          <p:cNvSpPr txBox="1"/>
          <p:nvPr/>
        </p:nvSpPr>
        <p:spPr>
          <a:xfrm>
            <a:off x="4594018" y="2431110"/>
            <a:ext cx="2716385" cy="369332"/>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(continuum state </a:t>
            </a:r>
            <a:r>
              <a:rPr lang="it-IT" b="1" dirty="0">
                <a:latin typeface="Symbol" panose="05050102010706020507" pitchFamily="18" charset="2"/>
                <a:cs typeface="Calibri" panose="020F0502020204030204" pitchFamily="34" charset="0"/>
              </a:rPr>
              <a:t>b</a:t>
            </a:r>
            <a:r>
              <a:rPr lang="it-IT" b="1" baseline="30000" dirty="0">
                <a:latin typeface="Symbol" panose="05050102010706020507" pitchFamily="18" charset="2"/>
                <a:cs typeface="Calibri" panose="020F0502020204030204" pitchFamily="34" charset="0"/>
              </a:rPr>
              <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decay</a:t>
            </a:r>
            <a:r>
              <a:rPr lang="it-IT" dirty="0">
                <a:latin typeface="Calibri" panose="020F0502020204030204" pitchFamily="34" charset="0"/>
                <a:cs typeface="Calibri" panose="020F0502020204030204" pitchFamily="34" charset="0"/>
              </a:rPr>
              <a:t>)</a:t>
            </a:r>
          </a:p>
        </p:txBody>
      </p:sp>
      <p:sp>
        <p:nvSpPr>
          <p:cNvPr id="22" name="CasellaDiTesto 21">
            <a:extLst>
              <a:ext uri="{FF2B5EF4-FFF2-40B4-BE49-F238E27FC236}">
                <a16:creationId xmlns:a16="http://schemas.microsoft.com/office/drawing/2014/main" id="{F50A76CE-6381-0F31-E7AF-23A4C288326C}"/>
              </a:ext>
            </a:extLst>
          </p:cNvPr>
          <p:cNvSpPr txBox="1"/>
          <p:nvPr/>
        </p:nvSpPr>
        <p:spPr>
          <a:xfrm>
            <a:off x="5014325" y="3475801"/>
            <a:ext cx="1875770" cy="369332"/>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(electron </a:t>
            </a:r>
            <a:r>
              <a:rPr lang="it-IT" dirty="0" err="1">
                <a:latin typeface="Calibri" panose="020F0502020204030204" pitchFamily="34" charset="0"/>
                <a:cs typeface="Calibri" panose="020F0502020204030204" pitchFamily="34" charset="0"/>
              </a:rPr>
              <a:t>capture</a:t>
            </a:r>
            <a:r>
              <a:rPr lang="it-IT" dirty="0">
                <a:latin typeface="Calibri" panose="020F0502020204030204" pitchFamily="34" charset="0"/>
                <a:cs typeface="Calibri" panose="020F0502020204030204" pitchFamily="34" charset="0"/>
              </a:rPr>
              <a:t>)</a:t>
            </a:r>
          </a:p>
        </p:txBody>
      </p:sp>
      <p:sp>
        <p:nvSpPr>
          <p:cNvPr id="23" name="CasellaDiTesto 22">
            <a:extLst>
              <a:ext uri="{FF2B5EF4-FFF2-40B4-BE49-F238E27FC236}">
                <a16:creationId xmlns:a16="http://schemas.microsoft.com/office/drawing/2014/main" id="{9E32BE9D-54D4-A77A-FC2B-9D648A64D79C}"/>
              </a:ext>
            </a:extLst>
          </p:cNvPr>
          <p:cNvSpPr txBox="1"/>
          <p:nvPr/>
        </p:nvSpPr>
        <p:spPr>
          <a:xfrm>
            <a:off x="4819464" y="3988138"/>
            <a:ext cx="2307170" cy="369332"/>
          </a:xfrm>
          <a:prstGeom prst="rect">
            <a:avLst/>
          </a:prstGeom>
          <a:noFill/>
        </p:spPr>
        <p:txBody>
          <a:bodyPr wrap="none" rtlCol="0">
            <a:spAutoFit/>
          </a:bodyPr>
          <a:lstStyle/>
          <a:p>
            <a:r>
              <a:rPr lang="it-IT" dirty="0">
                <a:latin typeface="Calibri" panose="020F0502020204030204" pitchFamily="34" charset="0"/>
                <a:cs typeface="Calibri" panose="020F0502020204030204" pitchFamily="34" charset="0"/>
              </a:rPr>
              <a:t>(free electron </a:t>
            </a:r>
            <a:r>
              <a:rPr lang="it-IT" dirty="0" err="1">
                <a:latin typeface="Calibri" panose="020F0502020204030204" pitchFamily="34" charset="0"/>
                <a:cs typeface="Calibri" panose="020F0502020204030204" pitchFamily="34" charset="0"/>
              </a:rPr>
              <a:t>capture</a:t>
            </a:r>
            <a:r>
              <a:rPr lang="it-IT" dirty="0">
                <a:latin typeface="Calibri" panose="020F0502020204030204" pitchFamily="34" charset="0"/>
                <a:cs typeface="Calibri" panose="020F0502020204030204" pitchFamily="34" charset="0"/>
              </a:rPr>
              <a:t>)</a:t>
            </a:r>
          </a:p>
        </p:txBody>
      </p:sp>
      <p:graphicFrame>
        <p:nvGraphicFramePr>
          <p:cNvPr id="6" name="Oggetto 5">
            <a:extLst>
              <a:ext uri="{FF2B5EF4-FFF2-40B4-BE49-F238E27FC236}">
                <a16:creationId xmlns:a16="http://schemas.microsoft.com/office/drawing/2014/main" id="{DCA4EAE8-89FB-3F04-A763-3A4353D45F6D}"/>
              </a:ext>
            </a:extLst>
          </p:cNvPr>
          <p:cNvGraphicFramePr>
            <a:graphicFrameLocks noChangeAspect="1"/>
          </p:cNvGraphicFramePr>
          <p:nvPr>
            <p:extLst>
              <p:ext uri="{D42A27DB-BD31-4B8C-83A1-F6EECF244321}">
                <p14:modId xmlns:p14="http://schemas.microsoft.com/office/powerpoint/2010/main" val="4251412223"/>
              </p:ext>
            </p:extLst>
          </p:nvPr>
        </p:nvGraphicFramePr>
        <p:xfrm>
          <a:off x="8025970" y="1912423"/>
          <a:ext cx="3277810" cy="2538633"/>
        </p:xfrm>
        <a:graphic>
          <a:graphicData uri="http://schemas.openxmlformats.org/presentationml/2006/ole">
            <mc:AlternateContent xmlns:mc="http://schemas.openxmlformats.org/markup-compatibility/2006">
              <mc:Choice xmlns:v="urn:schemas-microsoft-com:vml" Requires="v">
                <p:oleObj spid="_x0000_s1048" r:id="rId7" imgW="5688720" imgH="4406040" progId="">
                  <p:embed/>
                </p:oleObj>
              </mc:Choice>
              <mc:Fallback>
                <p:oleObj r:id="rId7" imgW="5688720" imgH="4406040" progId="">
                  <p:embed/>
                  <p:pic>
                    <p:nvPicPr>
                      <p:cNvPr id="0" name=""/>
                      <p:cNvPicPr/>
                      <p:nvPr/>
                    </p:nvPicPr>
                    <p:blipFill>
                      <a:blip r:embed="rId8"/>
                      <a:stretch>
                        <a:fillRect/>
                      </a:stretch>
                    </p:blipFill>
                    <p:spPr>
                      <a:xfrm>
                        <a:off x="8025970" y="1912423"/>
                        <a:ext cx="3277810" cy="2538633"/>
                      </a:xfrm>
                      <a:prstGeom prst="rect">
                        <a:avLst/>
                      </a:prstGeom>
                    </p:spPr>
                  </p:pic>
                </p:oleObj>
              </mc:Fallback>
            </mc:AlternateContent>
          </a:graphicData>
        </a:graphic>
      </p:graphicFrame>
      <p:sp>
        <p:nvSpPr>
          <p:cNvPr id="5" name="Rettangolo 4">
            <a:extLst>
              <a:ext uri="{FF2B5EF4-FFF2-40B4-BE49-F238E27FC236}">
                <a16:creationId xmlns:a16="http://schemas.microsoft.com/office/drawing/2014/main" id="{308E39AB-B454-BDD2-F4D7-F715A175DCE2}"/>
              </a:ext>
            </a:extLst>
          </p:cNvPr>
          <p:cNvSpPr/>
          <p:nvPr/>
        </p:nvSpPr>
        <p:spPr>
          <a:xfrm>
            <a:off x="3293533" y="2514600"/>
            <a:ext cx="220134" cy="6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FA65F4A1-0485-B9BE-BB7A-7FD42B113CD9}"/>
              </a:ext>
            </a:extLst>
          </p:cNvPr>
          <p:cNvSpPr/>
          <p:nvPr/>
        </p:nvSpPr>
        <p:spPr>
          <a:xfrm>
            <a:off x="10982042" y="2505782"/>
            <a:ext cx="220134" cy="6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967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a:extLst>
              <a:ext uri="{FF2B5EF4-FFF2-40B4-BE49-F238E27FC236}">
                <a16:creationId xmlns:a16="http://schemas.microsoft.com/office/drawing/2014/main" id="{A52F6DF1-5F1D-1039-80AA-38E11D85ECB7}"/>
              </a:ext>
            </a:extLst>
          </p:cNvPr>
          <p:cNvPicPr>
            <a:picLocks noChangeAspect="1"/>
          </p:cNvPicPr>
          <p:nvPr/>
        </p:nvPicPr>
        <p:blipFill rotWithShape="1">
          <a:blip r:embed="rId2">
            <a:extLst>
              <a:ext uri="{28A0092B-C50C-407E-A947-70E740481C1C}">
                <a14:useLocalDpi xmlns:a14="http://schemas.microsoft.com/office/drawing/2010/main" val="0"/>
              </a:ext>
            </a:extLst>
          </a:blip>
          <a:srcRect l="52176" r="-49944"/>
          <a:stretch/>
        </p:blipFill>
        <p:spPr>
          <a:xfrm>
            <a:off x="1581417" y="2696868"/>
            <a:ext cx="8568000" cy="495300"/>
          </a:xfrm>
          <a:prstGeom prst="rect">
            <a:avLst/>
          </a:prstGeom>
        </p:spPr>
      </p:pic>
      <p:pic>
        <p:nvPicPr>
          <p:cNvPr id="16" name="Immagine 15">
            <a:extLst>
              <a:ext uri="{FF2B5EF4-FFF2-40B4-BE49-F238E27FC236}">
                <a16:creationId xmlns:a16="http://schemas.microsoft.com/office/drawing/2014/main" id="{50182238-5B30-8249-8DF2-2694933D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917"/>
            <a:ext cx="12192000" cy="714375"/>
          </a:xfrm>
          <a:prstGeom prst="rect">
            <a:avLst/>
          </a:prstGeom>
        </p:spPr>
      </p:pic>
      <p:sp>
        <p:nvSpPr>
          <p:cNvPr id="17" name="CasellaDiTesto 16">
            <a:extLst>
              <a:ext uri="{FF2B5EF4-FFF2-40B4-BE49-F238E27FC236}">
                <a16:creationId xmlns:a16="http://schemas.microsoft.com/office/drawing/2014/main" id="{BE9B0C5F-5831-2744-AB48-875A1CBFBEAF}"/>
              </a:ext>
            </a:extLst>
          </p:cNvPr>
          <p:cNvSpPr txBox="1"/>
          <p:nvPr/>
        </p:nvSpPr>
        <p:spPr>
          <a:xfrm>
            <a:off x="542484" y="109736"/>
            <a:ext cx="2663486"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Beta – </a:t>
            </a:r>
            <a:r>
              <a:rPr lang="it-IT" sz="2400" dirty="0" err="1">
                <a:solidFill>
                  <a:schemeClr val="bg1"/>
                </a:solidFill>
                <a:latin typeface="Calibri" panose="020F0502020204030204" pitchFamily="34" charset="0"/>
                <a:cs typeface="Calibri" panose="020F0502020204030204" pitchFamily="34" charset="0"/>
              </a:rPr>
              <a:t>decay</a:t>
            </a:r>
            <a:r>
              <a:rPr lang="it-IT" sz="2400" dirty="0">
                <a:solidFill>
                  <a:schemeClr val="bg1"/>
                </a:solidFill>
                <a:latin typeface="Calibri" panose="020F0502020204030204" pitchFamily="34" charset="0"/>
                <a:cs typeface="Calibri" panose="020F0502020204030204" pitchFamily="34" charset="0"/>
              </a:rPr>
              <a:t> </a:t>
            </a:r>
            <a:r>
              <a:rPr lang="it-IT" sz="2400" dirty="0" err="1">
                <a:solidFill>
                  <a:schemeClr val="bg1"/>
                </a:solidFill>
                <a:latin typeface="Calibri" panose="020F0502020204030204" pitchFamily="34" charset="0"/>
                <a:cs typeface="Calibri" panose="020F0502020204030204" pitchFamily="34" charset="0"/>
              </a:rPr>
              <a:t>theory</a:t>
            </a:r>
            <a:endParaRPr lang="it-IT" sz="2400" dirty="0">
              <a:solidFill>
                <a:schemeClr val="bg1"/>
              </a:solidFill>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CEDB2C1D-D11C-2241-B940-A41B14718A63}"/>
              </a:ext>
            </a:extLst>
          </p:cNvPr>
          <p:cNvSpPr txBox="1"/>
          <p:nvPr/>
        </p:nvSpPr>
        <p:spPr>
          <a:xfrm>
            <a:off x="1422253" y="6097715"/>
            <a:ext cx="9114931" cy="400110"/>
          </a:xfrm>
          <a:prstGeom prst="rect">
            <a:avLst/>
          </a:prstGeom>
          <a:noFill/>
        </p:spPr>
        <p:txBody>
          <a:bodyPr wrap="none" rtlCol="0">
            <a:spAutoFit/>
          </a:bodyPr>
          <a:lstStyle/>
          <a:p>
            <a:r>
              <a:rPr lang="it-IT" sz="2000" b="1" dirty="0" err="1">
                <a:solidFill>
                  <a:srgbClr val="C00000"/>
                </a:solidFill>
                <a:latin typeface="Calibri" panose="020F0502020204030204" pitchFamily="34" charset="0"/>
                <a:cs typeface="Calibri" panose="020F0502020204030204" pitchFamily="34" charset="0"/>
              </a:rPr>
              <a:t>Terrestrial</a:t>
            </a:r>
            <a:r>
              <a:rPr lang="it-IT" sz="2000" b="1" dirty="0">
                <a:solidFill>
                  <a:srgbClr val="C00000"/>
                </a:solidFill>
                <a:latin typeface="Calibri" panose="020F0502020204030204" pitchFamily="34" charset="0"/>
                <a:cs typeface="Calibri" panose="020F0502020204030204" pitchFamily="34" charset="0"/>
              </a:rPr>
              <a:t> and stellar </a:t>
            </a:r>
            <a:r>
              <a:rPr lang="it-IT" sz="2000" b="1" dirty="0" err="1">
                <a:solidFill>
                  <a:srgbClr val="C00000"/>
                </a:solidFill>
                <a:latin typeface="Calibri" panose="020F0502020204030204" pitchFamily="34" charset="0"/>
                <a:cs typeface="Calibri" panose="020F0502020204030204" pitchFamily="34" charset="0"/>
              </a:rPr>
              <a:t>decays</a:t>
            </a:r>
            <a:r>
              <a:rPr lang="it-IT" sz="2000" b="1" dirty="0">
                <a:solidFill>
                  <a:srgbClr val="C00000"/>
                </a:solidFill>
                <a:latin typeface="Calibri" panose="020F0502020204030204" pitchFamily="34" charset="0"/>
                <a:cs typeface="Calibri" panose="020F0502020204030204" pitchFamily="34" charset="0"/>
              </a:rPr>
              <a:t> can </a:t>
            </a:r>
            <a:r>
              <a:rPr lang="it-IT" sz="2000" b="1" dirty="0" err="1">
                <a:solidFill>
                  <a:srgbClr val="C00000"/>
                </a:solidFill>
                <a:latin typeface="Calibri" panose="020F0502020204030204" pitchFamily="34" charset="0"/>
                <a:cs typeface="Calibri" panose="020F0502020204030204" pitchFamily="34" charset="0"/>
              </a:rPr>
              <a:t>have</a:t>
            </a:r>
            <a:r>
              <a:rPr lang="it-IT" sz="2000" b="1" dirty="0">
                <a:solidFill>
                  <a:srgbClr val="C00000"/>
                </a:solidFill>
                <a:latin typeface="Calibri" panose="020F0502020204030204" pitchFamily="34" charset="0"/>
                <a:cs typeface="Calibri" panose="020F0502020204030204" pitchFamily="34" charset="0"/>
              </a:rPr>
              <a:t> </a:t>
            </a:r>
            <a:r>
              <a:rPr lang="it-IT" sz="2000" b="1" dirty="0" err="1">
                <a:solidFill>
                  <a:srgbClr val="C00000"/>
                </a:solidFill>
                <a:latin typeface="Calibri" panose="020F0502020204030204" pitchFamily="34" charset="0"/>
                <a:cs typeface="Calibri" panose="020F0502020204030204" pitchFamily="34" charset="0"/>
              </a:rPr>
              <a:t>widely</a:t>
            </a:r>
            <a:r>
              <a:rPr lang="it-IT" sz="2000" b="1" dirty="0">
                <a:solidFill>
                  <a:srgbClr val="C00000"/>
                </a:solidFill>
                <a:latin typeface="Calibri" panose="020F0502020204030204" pitchFamily="34" charset="0"/>
                <a:cs typeface="Calibri" panose="020F0502020204030204" pitchFamily="34" charset="0"/>
              </a:rPr>
              <a:t> </a:t>
            </a:r>
            <a:r>
              <a:rPr lang="it-IT" sz="2000" b="1" dirty="0" err="1">
                <a:solidFill>
                  <a:srgbClr val="C00000"/>
                </a:solidFill>
                <a:latin typeface="Calibri" panose="020F0502020204030204" pitchFamily="34" charset="0"/>
                <a:cs typeface="Calibri" panose="020F0502020204030204" pitchFamily="34" charset="0"/>
              </a:rPr>
              <a:t>different</a:t>
            </a:r>
            <a:r>
              <a:rPr lang="it-IT" sz="2000" b="1" dirty="0">
                <a:solidFill>
                  <a:srgbClr val="C00000"/>
                </a:solidFill>
                <a:latin typeface="Calibri" panose="020F0502020204030204" pitchFamily="34" charset="0"/>
                <a:cs typeface="Calibri" panose="020F0502020204030204" pitchFamily="34" charset="0"/>
              </a:rPr>
              <a:t> </a:t>
            </a:r>
            <a:r>
              <a:rPr lang="it-IT" sz="2000" b="1" dirty="0" err="1">
                <a:solidFill>
                  <a:srgbClr val="C00000"/>
                </a:solidFill>
                <a:latin typeface="Calibri" panose="020F0502020204030204" pitchFamily="34" charset="0"/>
                <a:cs typeface="Calibri" panose="020F0502020204030204" pitchFamily="34" charset="0"/>
              </a:rPr>
              <a:t>f</a:t>
            </a:r>
            <a:r>
              <a:rPr lang="it-IT" sz="2000" b="1" baseline="-25000" dirty="0" err="1">
                <a:solidFill>
                  <a:srgbClr val="C00000"/>
                </a:solidFill>
                <a:latin typeface="Calibri" panose="020F0502020204030204" pitchFamily="34" charset="0"/>
                <a:cs typeface="Calibri" panose="020F0502020204030204" pitchFamily="34" charset="0"/>
              </a:rPr>
              <a:t>L</a:t>
            </a:r>
            <a:r>
              <a:rPr lang="it-IT" sz="2000" b="1" dirty="0">
                <a:solidFill>
                  <a:srgbClr val="C00000"/>
                </a:solidFill>
                <a:latin typeface="Calibri" panose="020F0502020204030204" pitchFamily="34" charset="0"/>
                <a:cs typeface="Calibri" panose="020F0502020204030204" pitchFamily="34" charset="0"/>
              </a:rPr>
              <a:t> and </a:t>
            </a:r>
            <a:r>
              <a:rPr lang="it-IT" sz="2000" b="1" dirty="0" err="1">
                <a:solidFill>
                  <a:srgbClr val="C00000"/>
                </a:solidFill>
                <a:latin typeface="Calibri" panose="020F0502020204030204" pitchFamily="34" charset="0"/>
                <a:cs typeface="Calibri" panose="020F0502020204030204" pitchFamily="34" charset="0"/>
              </a:rPr>
              <a:t>therefore</a:t>
            </a:r>
            <a:r>
              <a:rPr lang="it-IT" sz="2000" b="1" dirty="0">
                <a:solidFill>
                  <a:srgbClr val="C00000"/>
                </a:solidFill>
                <a:latin typeface="Calibri" panose="020F0502020204030204" pitchFamily="34" charset="0"/>
                <a:cs typeface="Calibri" panose="020F0502020204030204" pitchFamily="34" charset="0"/>
              </a:rPr>
              <a:t> </a:t>
            </a:r>
            <a:r>
              <a:rPr lang="it-IT" sz="2000" b="1" dirty="0" err="1">
                <a:solidFill>
                  <a:srgbClr val="C00000"/>
                </a:solidFill>
                <a:latin typeface="Calibri" panose="020F0502020204030204" pitchFamily="34" charset="0"/>
                <a:cs typeface="Calibri" panose="020F0502020204030204" pitchFamily="34" charset="0"/>
              </a:rPr>
              <a:t>different</a:t>
            </a:r>
            <a:r>
              <a:rPr lang="it-IT" sz="2000" b="1" dirty="0">
                <a:solidFill>
                  <a:srgbClr val="C00000"/>
                </a:solidFill>
                <a:latin typeface="Calibri" panose="020F0502020204030204" pitchFamily="34" charset="0"/>
                <a:cs typeface="Calibri" panose="020F0502020204030204" pitchFamily="34" charset="0"/>
              </a:rPr>
              <a:t> T</a:t>
            </a:r>
            <a:r>
              <a:rPr lang="it-IT" sz="2000" b="1" baseline="-25000" dirty="0">
                <a:solidFill>
                  <a:srgbClr val="C00000"/>
                </a:solidFill>
                <a:latin typeface="Calibri" panose="020F0502020204030204" pitchFamily="34" charset="0"/>
                <a:cs typeface="Calibri" panose="020F0502020204030204" pitchFamily="34" charset="0"/>
              </a:rPr>
              <a:t>1/2</a:t>
            </a:r>
          </a:p>
        </p:txBody>
      </p:sp>
      <p:sp>
        <p:nvSpPr>
          <p:cNvPr id="4" name="CasellaDiTesto 3">
            <a:extLst>
              <a:ext uri="{FF2B5EF4-FFF2-40B4-BE49-F238E27FC236}">
                <a16:creationId xmlns:a16="http://schemas.microsoft.com/office/drawing/2014/main" id="{D965ADAC-1756-9A4B-9F46-C8FA5863B792}"/>
              </a:ext>
            </a:extLst>
          </p:cNvPr>
          <p:cNvSpPr txBox="1"/>
          <p:nvPr/>
        </p:nvSpPr>
        <p:spPr>
          <a:xfrm>
            <a:off x="758281" y="939333"/>
            <a:ext cx="3638753" cy="1200329"/>
          </a:xfrm>
          <a:prstGeom prst="rect">
            <a:avLst/>
          </a:prstGeom>
          <a:noFill/>
        </p:spPr>
        <p:txBody>
          <a:bodyPr wrap="none" rtlCol="0">
            <a:spAutoFit/>
          </a:bodyPr>
          <a:lstStyle/>
          <a:p>
            <a:r>
              <a:rPr lang="it-IT" dirty="0">
                <a:solidFill>
                  <a:srgbClr val="0070C0"/>
                </a:solidFill>
                <a:latin typeface="Calibri" panose="020F0502020204030204" pitchFamily="34" charset="0"/>
                <a:cs typeface="Calibri" panose="020F0502020204030204" pitchFamily="34" charset="0"/>
              </a:rPr>
              <a:t>A more general </a:t>
            </a:r>
            <a:r>
              <a:rPr lang="it-IT" dirty="0" err="1">
                <a:solidFill>
                  <a:srgbClr val="0070C0"/>
                </a:solidFill>
                <a:latin typeface="Calibri" panose="020F0502020204030204" pitchFamily="34" charset="0"/>
                <a:cs typeface="Calibri" panose="020F0502020204030204" pitchFamily="34" charset="0"/>
              </a:rPr>
              <a:t>form</a:t>
            </a:r>
            <a:r>
              <a:rPr lang="it-IT" dirty="0">
                <a:solidFill>
                  <a:srgbClr val="0070C0"/>
                </a:solidFill>
                <a:latin typeface="Calibri" panose="020F0502020204030204" pitchFamily="34" charset="0"/>
                <a:cs typeface="Calibri" panose="020F0502020204030204" pitchFamily="34" charset="0"/>
              </a:rPr>
              <a:t> the </a:t>
            </a:r>
            <a:r>
              <a:rPr lang="it-IT" dirty="0" err="1">
                <a:solidFill>
                  <a:srgbClr val="0070C0"/>
                </a:solidFill>
                <a:latin typeface="Calibri" panose="020F0502020204030204" pitchFamily="34" charset="0"/>
                <a:cs typeface="Calibri" panose="020F0502020204030204" pitchFamily="34" charset="0"/>
              </a:rPr>
              <a:t>Q</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value</a:t>
            </a:r>
            <a:r>
              <a:rPr lang="it-IT" dirty="0">
                <a:solidFill>
                  <a:srgbClr val="0070C0"/>
                </a:solidFill>
                <a:latin typeface="Calibri" panose="020F0502020204030204" pitchFamily="34" charset="0"/>
                <a:cs typeface="Calibri" panose="020F0502020204030204" pitchFamily="34" charset="0"/>
              </a:rPr>
              <a:t> for:</a:t>
            </a:r>
          </a:p>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 continuum state </a:t>
            </a:r>
            <a:r>
              <a:rPr lang="it-IT" dirty="0">
                <a:solidFill>
                  <a:srgbClr val="0070C0"/>
                </a:solidFill>
                <a:latin typeface="Symbol" pitchFamily="2" charset="2"/>
                <a:cs typeface="Calibri" panose="020F0502020204030204" pitchFamily="34" charset="0"/>
              </a:rPr>
              <a:t>b</a:t>
            </a:r>
            <a:r>
              <a:rPr lang="it-IT" baseline="30000" dirty="0">
                <a:solidFill>
                  <a:srgbClr val="0070C0"/>
                </a:solidFill>
                <a:latin typeface="Calibri" panose="020F0502020204030204" pitchFamily="34" charset="0"/>
                <a:cs typeface="Calibri" panose="020F0502020204030204" pitchFamily="34" charset="0"/>
              </a:rPr>
              <a:t>-</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bound</a:t>
            </a:r>
            <a:r>
              <a:rPr lang="it-IT" dirty="0">
                <a:solidFill>
                  <a:srgbClr val="0070C0"/>
                </a:solidFill>
                <a:latin typeface="Calibri" panose="020F0502020204030204" pitchFamily="34" charset="0"/>
                <a:cs typeface="Calibri" panose="020F0502020204030204" pitchFamily="34" charset="0"/>
              </a:rPr>
              <a:t> state </a:t>
            </a:r>
            <a:r>
              <a:rPr lang="it-IT" dirty="0">
                <a:solidFill>
                  <a:srgbClr val="0070C0"/>
                </a:solidFill>
                <a:latin typeface="Symbol" pitchFamily="2" charset="2"/>
                <a:cs typeface="Calibri" panose="020F0502020204030204" pitchFamily="34" charset="0"/>
              </a:rPr>
              <a:t>b</a:t>
            </a:r>
            <a:r>
              <a:rPr lang="it-IT" baseline="30000" dirty="0">
                <a:solidFill>
                  <a:srgbClr val="0070C0"/>
                </a:solidFill>
                <a:latin typeface="Calibri" panose="020F0502020204030204" pitchFamily="34" charset="0"/>
                <a:cs typeface="Calibri" panose="020F0502020204030204" pitchFamily="34" charset="0"/>
              </a:rPr>
              <a:t>-</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orbital</a:t>
            </a:r>
            <a:r>
              <a:rPr lang="it-IT" dirty="0">
                <a:solidFill>
                  <a:srgbClr val="0070C0"/>
                </a:solidFill>
                <a:latin typeface="Calibri" panose="020F0502020204030204" pitchFamily="34" charset="0"/>
                <a:cs typeface="Calibri" panose="020F0502020204030204" pitchFamily="34" charset="0"/>
              </a:rPr>
              <a:t> EC </a:t>
            </a:r>
          </a:p>
        </p:txBody>
      </p:sp>
      <p:pic>
        <p:nvPicPr>
          <p:cNvPr id="6" name="Immagine 5">
            <a:extLst>
              <a:ext uri="{FF2B5EF4-FFF2-40B4-BE49-F238E27FC236}">
                <a16:creationId xmlns:a16="http://schemas.microsoft.com/office/drawing/2014/main" id="{BE7C5BCD-1C0E-3740-A241-49719EB4EEEE}"/>
              </a:ext>
            </a:extLst>
          </p:cNvPr>
          <p:cNvPicPr>
            <a:picLocks noChangeAspect="1"/>
          </p:cNvPicPr>
          <p:nvPr/>
        </p:nvPicPr>
        <p:blipFill rotWithShape="1">
          <a:blip r:embed="rId2">
            <a:extLst>
              <a:ext uri="{28A0092B-C50C-407E-A947-70E740481C1C}">
                <a14:useLocalDpi xmlns:a14="http://schemas.microsoft.com/office/drawing/2010/main" val="0"/>
              </a:ext>
            </a:extLst>
          </a:blip>
          <a:srcRect l="10" r="47306"/>
          <a:stretch/>
        </p:blipFill>
        <p:spPr>
          <a:xfrm>
            <a:off x="895485" y="2196000"/>
            <a:ext cx="4536000" cy="495300"/>
          </a:xfrm>
          <a:prstGeom prst="rect">
            <a:avLst/>
          </a:prstGeom>
        </p:spPr>
      </p:pic>
      <p:sp>
        <p:nvSpPr>
          <p:cNvPr id="11" name="CasellaDiTesto 10">
            <a:extLst>
              <a:ext uri="{FF2B5EF4-FFF2-40B4-BE49-F238E27FC236}">
                <a16:creationId xmlns:a16="http://schemas.microsoft.com/office/drawing/2014/main" id="{351F82BF-8DD0-DD40-8949-802450B76652}"/>
              </a:ext>
            </a:extLst>
          </p:cNvPr>
          <p:cNvSpPr txBox="1"/>
          <p:nvPr/>
        </p:nvSpPr>
        <p:spPr>
          <a:xfrm>
            <a:off x="1430558" y="3181567"/>
            <a:ext cx="5563433" cy="1077218"/>
          </a:xfrm>
          <a:prstGeom prst="rect">
            <a:avLst/>
          </a:prstGeom>
          <a:noFill/>
        </p:spPr>
        <p:txBody>
          <a:bodyPr wrap="square" rtlCol="0">
            <a:spAutoFit/>
          </a:bodyPr>
          <a:lstStyle/>
          <a:p>
            <a:r>
              <a:rPr lang="it-IT" sz="1600" dirty="0">
                <a:latin typeface="Calibri" panose="020F0502020204030204" pitchFamily="34" charset="0"/>
                <a:cs typeface="Calibri" panose="020F0502020204030204" pitchFamily="34" charset="0"/>
              </a:rPr>
              <a:t>E*</a:t>
            </a:r>
            <a:r>
              <a:rPr lang="it-IT" sz="1600" baseline="-25000" dirty="0">
                <a:latin typeface="Calibri" panose="020F0502020204030204" pitchFamily="34" charset="0"/>
                <a:cs typeface="Calibri" panose="020F0502020204030204" pitchFamily="34" charset="0"/>
              </a:rPr>
              <a:t>X       </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excited</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nuclear</a:t>
            </a:r>
            <a:r>
              <a:rPr lang="it-IT" sz="1600" dirty="0">
                <a:latin typeface="Calibri" panose="020F0502020204030204" pitchFamily="34" charset="0"/>
                <a:cs typeface="Calibri" panose="020F0502020204030204" pitchFamily="34" charset="0"/>
              </a:rPr>
              <a:t> state energy</a:t>
            </a:r>
          </a:p>
          <a:p>
            <a:r>
              <a:rPr lang="it-IT" sz="1600" dirty="0">
                <a:latin typeface="Calibri" panose="020F0502020204030204" pitchFamily="34" charset="0"/>
                <a:cs typeface="Calibri" panose="020F0502020204030204" pitchFamily="34" charset="0"/>
              </a:rPr>
              <a:t>B*</a:t>
            </a:r>
            <a:r>
              <a:rPr lang="it-IT" sz="1600" baseline="-25000" dirty="0">
                <a:latin typeface="Calibri" panose="020F0502020204030204" pitchFamily="34" charset="0"/>
                <a:cs typeface="Calibri" panose="020F0502020204030204" pitchFamily="34" charset="0"/>
              </a:rPr>
              <a:t>x       </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ionisation</a:t>
            </a:r>
            <a:r>
              <a:rPr lang="it-IT" sz="1600" dirty="0">
                <a:latin typeface="Calibri" panose="020F0502020204030204" pitchFamily="34" charset="0"/>
                <a:cs typeface="Calibri" panose="020F0502020204030204" pitchFamily="34" charset="0"/>
              </a:rPr>
              <a:t> energies to </a:t>
            </a:r>
            <a:r>
              <a:rPr lang="it-IT" sz="1600" dirty="0" err="1">
                <a:latin typeface="Calibri" panose="020F0502020204030204" pitchFamily="34" charset="0"/>
                <a:cs typeface="Calibri" panose="020F0502020204030204" pitchFamily="34" charset="0"/>
              </a:rPr>
              <a:t>obtain</a:t>
            </a:r>
            <a:r>
              <a:rPr lang="it-IT" sz="1600" dirty="0">
                <a:latin typeface="Calibri" panose="020F0502020204030204" pitchFamily="34" charset="0"/>
                <a:cs typeface="Calibri" panose="020F0502020204030204" pitchFamily="34" charset="0"/>
              </a:rPr>
              <a:t> a </a:t>
            </a:r>
            <a:r>
              <a:rPr lang="it-IT" sz="1600" dirty="0" err="1">
                <a:latin typeface="Calibri" panose="020F0502020204030204" pitchFamily="34" charset="0"/>
                <a:cs typeface="Calibri" panose="020F0502020204030204" pitchFamily="34" charset="0"/>
              </a:rPr>
              <a:t>charge</a:t>
            </a:r>
            <a:r>
              <a:rPr lang="it-IT" sz="1600" dirty="0">
                <a:latin typeface="Calibri" panose="020F0502020204030204" pitchFamily="34" charset="0"/>
                <a:cs typeface="Calibri" panose="020F0502020204030204" pitchFamily="34" charset="0"/>
              </a:rPr>
              <a:t> state</a:t>
            </a:r>
          </a:p>
          <a:p>
            <a:r>
              <a:rPr lang="it-IT" sz="1600" dirty="0">
                <a:latin typeface="Calibri" panose="020F0502020204030204" pitchFamily="34" charset="0"/>
                <a:cs typeface="Calibri" panose="020F0502020204030204" pitchFamily="34" charset="0"/>
              </a:rPr>
              <a:t>e*</a:t>
            </a:r>
            <a:r>
              <a:rPr lang="it-IT" sz="1600" b="1" baseline="-25000" dirty="0">
                <a:latin typeface="Calibri" panose="020F0502020204030204" pitchFamily="34" charset="0"/>
                <a:cs typeface="Calibri" panose="020F0502020204030204" pitchFamily="34" charset="0"/>
              </a:rPr>
              <a:t>X</a:t>
            </a:r>
            <a:r>
              <a:rPr lang="it-IT" sz="1600" baseline="-25000"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level</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excitation</a:t>
            </a:r>
            <a:r>
              <a:rPr lang="it-IT" sz="1600" dirty="0">
                <a:latin typeface="Calibri" panose="020F0502020204030204" pitchFamily="34" charset="0"/>
                <a:cs typeface="Calibri" panose="020F0502020204030204" pitchFamily="34" charset="0"/>
              </a:rPr>
              <a:t> energies of state </a:t>
            </a:r>
            <a:r>
              <a:rPr lang="it-IT" sz="1600" i="1" dirty="0">
                <a:latin typeface="Calibri" panose="020F0502020204030204" pitchFamily="34" charset="0"/>
                <a:cs typeface="Calibri" panose="020F0502020204030204" pitchFamily="34" charset="0"/>
              </a:rPr>
              <a:t>j</a:t>
            </a:r>
            <a:r>
              <a:rPr lang="it-IT" sz="1600" dirty="0">
                <a:latin typeface="Calibri" panose="020F0502020204030204" pitchFamily="34" charset="0"/>
                <a:cs typeface="Calibri" panose="020F0502020204030204" pitchFamily="34" charset="0"/>
              </a:rPr>
              <a:t> of a </a:t>
            </a:r>
            <a:r>
              <a:rPr lang="it-IT" sz="1600" dirty="0" err="1">
                <a:latin typeface="Calibri" panose="020F0502020204030204" pitchFamily="34" charset="0"/>
                <a:cs typeface="Calibri" panose="020F0502020204030204" pitchFamily="34" charset="0"/>
              </a:rPr>
              <a:t>nucleus</a:t>
            </a:r>
            <a:r>
              <a:rPr lang="it-IT" sz="1600" dirty="0">
                <a:latin typeface="Calibri" panose="020F0502020204030204" pitchFamily="34" charset="0"/>
                <a:cs typeface="Calibri" panose="020F0502020204030204" pitchFamily="34" charset="0"/>
              </a:rPr>
              <a:t> with </a:t>
            </a:r>
            <a:r>
              <a:rPr lang="it-IT" sz="1600" dirty="0" err="1">
                <a:latin typeface="Calibri" panose="020F0502020204030204" pitchFamily="34" charset="0"/>
                <a:cs typeface="Calibri" panose="020F0502020204030204" pitchFamily="34" charset="0"/>
              </a:rPr>
              <a:t>charge</a:t>
            </a:r>
            <a:endParaRPr lang="it-IT" sz="1600" dirty="0">
              <a:latin typeface="Calibri" panose="020F0502020204030204" pitchFamily="34" charset="0"/>
              <a:cs typeface="Calibri" panose="020F0502020204030204" pitchFamily="34" charset="0"/>
            </a:endParaRPr>
          </a:p>
          <a:p>
            <a:r>
              <a:rPr lang="it-IT" sz="1600" dirty="0">
                <a:latin typeface="Calibri" panose="020F0502020204030204" pitchFamily="34" charset="0"/>
                <a:cs typeface="Calibri" panose="020F0502020204030204" pitchFamily="34" charset="0"/>
              </a:rPr>
              <a:t>             state i</a:t>
            </a:r>
          </a:p>
        </p:txBody>
      </p:sp>
      <p:sp>
        <p:nvSpPr>
          <p:cNvPr id="14" name="CasellaDiTesto 13">
            <a:extLst>
              <a:ext uri="{FF2B5EF4-FFF2-40B4-BE49-F238E27FC236}">
                <a16:creationId xmlns:a16="http://schemas.microsoft.com/office/drawing/2014/main" id="{DF131176-1CD3-E445-9840-D3DBC7248B79}"/>
              </a:ext>
            </a:extLst>
          </p:cNvPr>
          <p:cNvSpPr txBox="1"/>
          <p:nvPr/>
        </p:nvSpPr>
        <p:spPr>
          <a:xfrm>
            <a:off x="1731242" y="3796066"/>
            <a:ext cx="306494" cy="261610"/>
          </a:xfrm>
          <a:prstGeom prst="rect">
            <a:avLst/>
          </a:prstGeom>
          <a:noFill/>
        </p:spPr>
        <p:txBody>
          <a:bodyPr wrap="none" rtlCol="0">
            <a:spAutoFit/>
          </a:bodyPr>
          <a:lstStyle/>
          <a:p>
            <a:r>
              <a:rPr lang="it-IT" sz="1100" dirty="0" err="1"/>
              <a:t>i,j</a:t>
            </a:r>
            <a:endParaRPr lang="it-IT" sz="1100" dirty="0"/>
          </a:p>
        </p:txBody>
      </p:sp>
      <p:sp>
        <p:nvSpPr>
          <p:cNvPr id="15" name="CasellaDiTesto 14">
            <a:extLst>
              <a:ext uri="{FF2B5EF4-FFF2-40B4-BE49-F238E27FC236}">
                <a16:creationId xmlns:a16="http://schemas.microsoft.com/office/drawing/2014/main" id="{687369EF-A3D1-244E-91FA-F5AEC27F1D92}"/>
              </a:ext>
            </a:extLst>
          </p:cNvPr>
          <p:cNvSpPr txBox="1"/>
          <p:nvPr/>
        </p:nvSpPr>
        <p:spPr>
          <a:xfrm>
            <a:off x="1096252" y="4101006"/>
            <a:ext cx="3040256" cy="369332"/>
          </a:xfrm>
          <a:prstGeom prst="rect">
            <a:avLst/>
          </a:prstGeom>
          <a:noFill/>
        </p:spPr>
        <p:txBody>
          <a:bodyPr wrap="none" rtlCol="0">
            <a:spAutoFit/>
          </a:bodyPr>
          <a:lstStyle/>
          <a:p>
            <a:r>
              <a:rPr lang="it-IT" dirty="0">
                <a:solidFill>
                  <a:srgbClr val="0070C0"/>
                </a:solidFill>
                <a:latin typeface="Calibri" panose="020F0502020204030204" pitchFamily="34" charset="0"/>
                <a:cs typeface="Calibri" panose="020F0502020204030204" pitchFamily="34" charset="0"/>
              </a:rPr>
              <a:t>For continuum state </a:t>
            </a:r>
            <a:r>
              <a:rPr lang="it-IT" dirty="0">
                <a:solidFill>
                  <a:srgbClr val="0070C0"/>
                </a:solidFill>
                <a:latin typeface="Symbol" pitchFamily="2" charset="2"/>
                <a:cs typeface="Calibri" panose="020F0502020204030204" pitchFamily="34" charset="0"/>
              </a:rPr>
              <a:t>b</a:t>
            </a:r>
            <a:r>
              <a:rPr lang="it-IT" baseline="30000" dirty="0">
                <a:solidFill>
                  <a:srgbClr val="0070C0"/>
                </a:solidFill>
                <a:latin typeface="Calibri" panose="020F0502020204030204" pitchFamily="34" charset="0"/>
                <a:cs typeface="Calibri" panose="020F0502020204030204" pitchFamily="34" charset="0"/>
              </a:rPr>
              <a:t>+</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p>
        </p:txBody>
      </p:sp>
      <p:grpSp>
        <p:nvGrpSpPr>
          <p:cNvPr id="41" name="Gruppo 40">
            <a:extLst>
              <a:ext uri="{FF2B5EF4-FFF2-40B4-BE49-F238E27FC236}">
                <a16:creationId xmlns:a16="http://schemas.microsoft.com/office/drawing/2014/main" id="{AF31B812-ECAE-BB8D-4502-B1324CF89331}"/>
              </a:ext>
            </a:extLst>
          </p:cNvPr>
          <p:cNvGrpSpPr/>
          <p:nvPr/>
        </p:nvGrpSpPr>
        <p:grpSpPr>
          <a:xfrm>
            <a:off x="4232487" y="4154549"/>
            <a:ext cx="1136188" cy="340831"/>
            <a:chOff x="4290153" y="4030979"/>
            <a:chExt cx="1136188" cy="340831"/>
          </a:xfrm>
        </p:grpSpPr>
        <p:pic>
          <p:nvPicPr>
            <p:cNvPr id="22" name="Immagine 21">
              <a:extLst>
                <a:ext uri="{FF2B5EF4-FFF2-40B4-BE49-F238E27FC236}">
                  <a16:creationId xmlns:a16="http://schemas.microsoft.com/office/drawing/2014/main" id="{EED1B9D4-121A-B747-9EAB-FF0A2E759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153" y="4030979"/>
              <a:ext cx="330200" cy="304800"/>
            </a:xfrm>
            <a:prstGeom prst="rect">
              <a:avLst/>
            </a:prstGeom>
          </p:spPr>
        </p:pic>
        <p:pic>
          <p:nvPicPr>
            <p:cNvPr id="27" name="Immagine 26">
              <a:extLst>
                <a:ext uri="{FF2B5EF4-FFF2-40B4-BE49-F238E27FC236}">
                  <a16:creationId xmlns:a16="http://schemas.microsoft.com/office/drawing/2014/main" id="{99B2A980-80CE-4649-B263-63E5F4F91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641" y="4055859"/>
              <a:ext cx="266700" cy="279400"/>
            </a:xfrm>
            <a:prstGeom prst="rect">
              <a:avLst/>
            </a:prstGeom>
          </p:spPr>
        </p:pic>
        <p:pic>
          <p:nvPicPr>
            <p:cNvPr id="25" name="Immagine 24">
              <a:extLst>
                <a:ext uri="{FF2B5EF4-FFF2-40B4-BE49-F238E27FC236}">
                  <a16:creationId xmlns:a16="http://schemas.microsoft.com/office/drawing/2014/main" id="{B255D692-60F3-0A49-BE5A-F09573DFA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900" y="4067010"/>
              <a:ext cx="609600" cy="304800"/>
            </a:xfrm>
            <a:prstGeom prst="rect">
              <a:avLst/>
            </a:prstGeom>
          </p:spPr>
        </p:pic>
      </p:grpSp>
      <p:sp>
        <p:nvSpPr>
          <p:cNvPr id="30" name="CasellaDiTesto 29">
            <a:extLst>
              <a:ext uri="{FF2B5EF4-FFF2-40B4-BE49-F238E27FC236}">
                <a16:creationId xmlns:a16="http://schemas.microsoft.com/office/drawing/2014/main" id="{A46188C1-A512-ED4E-BDB0-1BA1772F8FF2}"/>
              </a:ext>
            </a:extLst>
          </p:cNvPr>
          <p:cNvSpPr txBox="1"/>
          <p:nvPr/>
        </p:nvSpPr>
        <p:spPr>
          <a:xfrm>
            <a:off x="1096252" y="4416169"/>
            <a:ext cx="1321965" cy="369332"/>
          </a:xfrm>
          <a:prstGeom prst="rect">
            <a:avLst/>
          </a:prstGeom>
          <a:noFill/>
        </p:spPr>
        <p:txBody>
          <a:bodyPr wrap="none" rtlCol="0">
            <a:spAutoFit/>
          </a:bodyPr>
          <a:lstStyle/>
          <a:p>
            <a:r>
              <a:rPr lang="it-IT" dirty="0">
                <a:solidFill>
                  <a:srgbClr val="0070C0"/>
                </a:solidFill>
                <a:latin typeface="Calibri" panose="020F0502020204030204" pitchFamily="34" charset="0"/>
                <a:cs typeface="Calibri" panose="020F0502020204030204" pitchFamily="34" charset="0"/>
              </a:rPr>
              <a:t>For free EC: </a:t>
            </a:r>
          </a:p>
        </p:txBody>
      </p:sp>
      <p:pic>
        <p:nvPicPr>
          <p:cNvPr id="31" name="Immagine 30">
            <a:extLst>
              <a:ext uri="{FF2B5EF4-FFF2-40B4-BE49-F238E27FC236}">
                <a16:creationId xmlns:a16="http://schemas.microsoft.com/office/drawing/2014/main" id="{0AD35704-DEEB-494A-A4DB-837FF148B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912" y="4466780"/>
            <a:ext cx="330200" cy="304800"/>
          </a:xfrm>
          <a:prstGeom prst="rect">
            <a:avLst/>
          </a:prstGeom>
        </p:spPr>
      </p:pic>
      <p:pic>
        <p:nvPicPr>
          <p:cNvPr id="34" name="Immagine 33" descr="Immagine che contiene testo, arredamento, sedile&#10;&#10;Descrizione generata automaticamente">
            <a:extLst>
              <a:ext uri="{FF2B5EF4-FFF2-40B4-BE49-F238E27FC236}">
                <a16:creationId xmlns:a16="http://schemas.microsoft.com/office/drawing/2014/main" id="{CD96E04C-B370-314E-92EC-371F92F2D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380" y="4448646"/>
            <a:ext cx="520700" cy="317500"/>
          </a:xfrm>
          <a:prstGeom prst="rect">
            <a:avLst/>
          </a:prstGeom>
        </p:spPr>
      </p:pic>
      <p:grpSp>
        <p:nvGrpSpPr>
          <p:cNvPr id="13" name="Gruppo 12">
            <a:extLst>
              <a:ext uri="{FF2B5EF4-FFF2-40B4-BE49-F238E27FC236}">
                <a16:creationId xmlns:a16="http://schemas.microsoft.com/office/drawing/2014/main" id="{629AA24E-347A-BE8A-20F2-A2AE0FAB1666}"/>
              </a:ext>
            </a:extLst>
          </p:cNvPr>
          <p:cNvGrpSpPr/>
          <p:nvPr/>
        </p:nvGrpSpPr>
        <p:grpSpPr>
          <a:xfrm>
            <a:off x="964229" y="4736677"/>
            <a:ext cx="5827108" cy="1226049"/>
            <a:chOff x="964229" y="4736677"/>
            <a:chExt cx="5827108" cy="1226049"/>
          </a:xfrm>
        </p:grpSpPr>
        <p:sp>
          <p:nvSpPr>
            <p:cNvPr id="35" name="CasellaDiTesto 34">
              <a:extLst>
                <a:ext uri="{FF2B5EF4-FFF2-40B4-BE49-F238E27FC236}">
                  <a16:creationId xmlns:a16="http://schemas.microsoft.com/office/drawing/2014/main" id="{C010C397-3958-0A4B-AE15-AB3C806CEF82}"/>
                </a:ext>
              </a:extLst>
            </p:cNvPr>
            <p:cNvSpPr txBox="1"/>
            <p:nvPr/>
          </p:nvSpPr>
          <p:spPr>
            <a:xfrm>
              <a:off x="964229" y="4736677"/>
              <a:ext cx="5827108" cy="369332"/>
            </a:xfrm>
            <a:prstGeom prst="rect">
              <a:avLst/>
            </a:prstGeom>
            <a:noFill/>
          </p:spPr>
          <p:txBody>
            <a:bodyPr wrap="none" rtlCol="0">
              <a:spAutoFit/>
            </a:bodyPr>
            <a:lstStyle/>
            <a:p>
              <a:r>
                <a:rPr lang="it-IT" dirty="0">
                  <a:solidFill>
                    <a:srgbClr val="0070C0"/>
                  </a:solidFill>
                  <a:latin typeface="Calibri" panose="020F0502020204030204" pitchFamily="34" charset="0"/>
                  <a:cs typeface="Calibri" panose="020F0502020204030204" pitchFamily="34" charset="0"/>
                </a:rPr>
                <a:t>The </a:t>
              </a:r>
              <a:r>
                <a:rPr lang="it-IT" b="1" i="1" dirty="0" err="1">
                  <a:solidFill>
                    <a:srgbClr val="0070C0"/>
                  </a:solidFill>
                  <a:latin typeface="Calibri" panose="020F0502020204030204" pitchFamily="34" charset="0"/>
                  <a:cs typeface="Calibri" panose="020F0502020204030204" pitchFamily="34" charset="0"/>
                </a:rPr>
                <a:t>ft</a:t>
              </a:r>
              <a:r>
                <a:rPr lang="it-IT" dirty="0">
                  <a:solidFill>
                    <a:srgbClr val="0070C0"/>
                  </a:solidFill>
                  <a:latin typeface="Calibri" panose="020F0502020204030204" pitchFamily="34" charset="0"/>
                  <a:cs typeface="Calibri" panose="020F0502020204030204" pitchFamily="34" charset="0"/>
                </a:rPr>
                <a:t> of the </a:t>
              </a:r>
              <a:r>
                <a:rPr lang="it-IT" dirty="0" err="1">
                  <a:solidFill>
                    <a:srgbClr val="0070C0"/>
                  </a:solidFill>
                  <a:latin typeface="Calibri" panose="020F0502020204030204" pitchFamily="34" charset="0"/>
                  <a:cs typeface="Calibri" panose="020F0502020204030204" pitchFamily="34" charset="0"/>
                </a:rPr>
                <a:t>decay</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is</a:t>
              </a:r>
              <a:r>
                <a:rPr lang="it-IT" dirty="0">
                  <a:solidFill>
                    <a:srgbClr val="0070C0"/>
                  </a:solidFill>
                  <a:latin typeface="Calibri" panose="020F0502020204030204" pitchFamily="34" charset="0"/>
                  <a:cs typeface="Calibri" panose="020F0502020204030204" pitchFamily="34" charset="0"/>
                </a:rPr>
                <a:t> </a:t>
              </a:r>
              <a:r>
                <a:rPr lang="it-IT" dirty="0" err="1">
                  <a:solidFill>
                    <a:srgbClr val="0070C0"/>
                  </a:solidFill>
                  <a:latin typeface="Calibri" panose="020F0502020204030204" pitchFamily="34" charset="0"/>
                  <a:cs typeface="Calibri" panose="020F0502020204030204" pitchFamily="34" charset="0"/>
                </a:rPr>
                <a:t>given</a:t>
              </a:r>
              <a:r>
                <a:rPr lang="it-IT" dirty="0">
                  <a:solidFill>
                    <a:srgbClr val="0070C0"/>
                  </a:solidFill>
                  <a:latin typeface="Calibri" panose="020F0502020204030204" pitchFamily="34" charset="0"/>
                  <a:cs typeface="Calibri" panose="020F0502020204030204" pitchFamily="34" charset="0"/>
                </a:rPr>
                <a:t>, from the theory, by the relation:</a:t>
              </a:r>
            </a:p>
          </p:txBody>
        </p:sp>
        <p:pic>
          <p:nvPicPr>
            <p:cNvPr id="37" name="Immagine 36" descr="Immagine che contiene testo&#10;&#10;Descrizione generata automaticamente">
              <a:extLst>
                <a:ext uri="{FF2B5EF4-FFF2-40B4-BE49-F238E27FC236}">
                  <a16:creationId xmlns:a16="http://schemas.microsoft.com/office/drawing/2014/main" id="{B60CA8F3-DD2B-BE4A-9887-AC582F673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7727" y="5124526"/>
              <a:ext cx="3175000" cy="838200"/>
            </a:xfrm>
            <a:prstGeom prst="rect">
              <a:avLst/>
            </a:prstGeom>
          </p:spPr>
        </p:pic>
      </p:grpSp>
      <p:sp>
        <p:nvSpPr>
          <p:cNvPr id="39" name="Ovale 38">
            <a:extLst>
              <a:ext uri="{FF2B5EF4-FFF2-40B4-BE49-F238E27FC236}">
                <a16:creationId xmlns:a16="http://schemas.microsoft.com/office/drawing/2014/main" id="{A132D968-A4CB-B449-900E-EA2F3CBDCDBA}"/>
              </a:ext>
            </a:extLst>
          </p:cNvPr>
          <p:cNvSpPr/>
          <p:nvPr/>
        </p:nvSpPr>
        <p:spPr>
          <a:xfrm>
            <a:off x="1694635" y="5181331"/>
            <a:ext cx="1018923" cy="698885"/>
          </a:xfrm>
          <a:prstGeom prst="ellipse">
            <a:avLst/>
          </a:prstGeom>
          <a:solidFill>
            <a:schemeClr val="tx2">
              <a:lumMod val="50000"/>
              <a:lumOff val="5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9" name="Gruppo 18">
            <a:extLst>
              <a:ext uri="{FF2B5EF4-FFF2-40B4-BE49-F238E27FC236}">
                <a16:creationId xmlns:a16="http://schemas.microsoft.com/office/drawing/2014/main" id="{AF902194-5920-E95E-68DB-FA688941E47C}"/>
              </a:ext>
            </a:extLst>
          </p:cNvPr>
          <p:cNvGrpSpPr/>
          <p:nvPr/>
        </p:nvGrpSpPr>
        <p:grpSpPr>
          <a:xfrm>
            <a:off x="6876350" y="905953"/>
            <a:ext cx="5107018" cy="3247466"/>
            <a:chOff x="6876350" y="905953"/>
            <a:chExt cx="5107018" cy="3247466"/>
          </a:xfrm>
        </p:grpSpPr>
        <p:pic>
          <p:nvPicPr>
            <p:cNvPr id="1026" name="Picture 2">
              <a:extLst>
                <a:ext uri="{FF2B5EF4-FFF2-40B4-BE49-F238E27FC236}">
                  <a16:creationId xmlns:a16="http://schemas.microsoft.com/office/drawing/2014/main" id="{5BB74C28-BE70-8ED0-1896-1101DCEBC8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350" y="1316187"/>
              <a:ext cx="5107018" cy="2837232"/>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B103DE92-0256-37EE-FB44-4B71405A4372}"/>
                </a:ext>
              </a:extLst>
            </p:cNvPr>
            <p:cNvSpPr/>
            <p:nvPr/>
          </p:nvSpPr>
          <p:spPr>
            <a:xfrm>
              <a:off x="7794968" y="905953"/>
              <a:ext cx="3306048" cy="555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baseline="30000" dirty="0">
                  <a:solidFill>
                    <a:schemeClr val="tx1"/>
                  </a:solidFill>
                </a:rPr>
                <a:t>163</a:t>
              </a:r>
              <a:r>
                <a:rPr lang="it-IT" sz="1400" b="1" dirty="0">
                  <a:solidFill>
                    <a:schemeClr val="tx1"/>
                  </a:solidFill>
                </a:rPr>
                <a:t>Dy </a:t>
              </a:r>
              <a:r>
                <a:rPr lang="it-IT" sz="1400" b="1" dirty="0">
                  <a:solidFill>
                    <a:schemeClr val="tx1"/>
                  </a:solidFill>
                  <a:sym typeface="Wingdings" panose="05000000000000000000" pitchFamily="2" charset="2"/>
                </a:rPr>
                <a:t></a:t>
              </a:r>
              <a:r>
                <a:rPr lang="it-IT" sz="1400" b="1" baseline="30000" dirty="0">
                  <a:solidFill>
                    <a:schemeClr val="tx1"/>
                  </a:solidFill>
                  <a:sym typeface="Wingdings" panose="05000000000000000000" pitchFamily="2" charset="2"/>
                </a:rPr>
                <a:t>163</a:t>
              </a:r>
              <a:r>
                <a:rPr lang="it-IT" sz="1400" b="1" dirty="0">
                  <a:solidFill>
                    <a:schemeClr val="tx1"/>
                  </a:solidFill>
                  <a:sym typeface="Wingdings" panose="05000000000000000000" pitchFamily="2" charset="2"/>
                </a:rPr>
                <a:t>Ho </a:t>
              </a:r>
              <a:r>
                <a:rPr lang="it-IT" sz="1400" b="1" dirty="0" err="1">
                  <a:solidFill>
                    <a:schemeClr val="tx1"/>
                  </a:solidFill>
                  <a:sym typeface="Wingdings" panose="05000000000000000000" pitchFamily="2" charset="2"/>
                </a:rPr>
                <a:t>bound</a:t>
              </a:r>
              <a:r>
                <a:rPr lang="it-IT" sz="1400" b="1" dirty="0">
                  <a:solidFill>
                    <a:schemeClr val="tx1"/>
                  </a:solidFill>
                  <a:sym typeface="Wingdings" panose="05000000000000000000" pitchFamily="2" charset="2"/>
                </a:rPr>
                <a:t> state </a:t>
              </a:r>
              <a:r>
                <a:rPr lang="it-IT" sz="1400" b="1" dirty="0">
                  <a:solidFill>
                    <a:schemeClr val="tx1"/>
                  </a:solidFill>
                  <a:latin typeface="Symbol" panose="05050102010706020507" pitchFamily="18" charset="2"/>
                  <a:sym typeface="Wingdings" panose="05000000000000000000" pitchFamily="2" charset="2"/>
                </a:rPr>
                <a:t>b</a:t>
              </a:r>
              <a:r>
                <a:rPr lang="it-IT" sz="1400" b="1" dirty="0">
                  <a:solidFill>
                    <a:schemeClr val="tx1"/>
                  </a:solidFill>
                  <a:sym typeface="Wingdings" panose="05000000000000000000" pitchFamily="2" charset="2"/>
                </a:rPr>
                <a:t> </a:t>
              </a:r>
              <a:r>
                <a:rPr lang="it-IT" sz="1400" b="1" dirty="0" err="1">
                  <a:solidFill>
                    <a:schemeClr val="tx1"/>
                  </a:solidFill>
                  <a:sym typeface="Wingdings" panose="05000000000000000000" pitchFamily="2" charset="2"/>
                </a:rPr>
                <a:t>decay</a:t>
              </a:r>
              <a:endParaRPr lang="it-IT" sz="1400" b="1" dirty="0">
                <a:solidFill>
                  <a:schemeClr val="tx1"/>
                </a:solidFill>
              </a:endParaRPr>
            </a:p>
          </p:txBody>
        </p:sp>
      </p:grpSp>
      <p:grpSp>
        <p:nvGrpSpPr>
          <p:cNvPr id="48" name="Gruppo 47">
            <a:extLst>
              <a:ext uri="{FF2B5EF4-FFF2-40B4-BE49-F238E27FC236}">
                <a16:creationId xmlns:a16="http://schemas.microsoft.com/office/drawing/2014/main" id="{F173A7D9-D6C4-73D4-0BCF-28517BAF2289}"/>
              </a:ext>
            </a:extLst>
          </p:cNvPr>
          <p:cNvGrpSpPr/>
          <p:nvPr/>
        </p:nvGrpSpPr>
        <p:grpSpPr>
          <a:xfrm>
            <a:off x="7160830" y="4661937"/>
            <a:ext cx="4426779" cy="1341711"/>
            <a:chOff x="6876350" y="4780949"/>
            <a:chExt cx="4426779" cy="1341711"/>
          </a:xfrm>
        </p:grpSpPr>
        <p:pic>
          <p:nvPicPr>
            <p:cNvPr id="1028" name="Picture 4">
              <a:extLst>
                <a:ext uri="{FF2B5EF4-FFF2-40B4-BE49-F238E27FC236}">
                  <a16:creationId xmlns:a16="http://schemas.microsoft.com/office/drawing/2014/main" id="{8203BDC4-83F3-4A39-A9B4-67E81BB929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2426" y="5051027"/>
              <a:ext cx="3002915" cy="704910"/>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a:extLst>
                <a:ext uri="{FF2B5EF4-FFF2-40B4-BE49-F238E27FC236}">
                  <a16:creationId xmlns:a16="http://schemas.microsoft.com/office/drawing/2014/main" id="{31CBD86F-407C-9752-CEA2-7FEA90043C8E}"/>
                </a:ext>
              </a:extLst>
            </p:cNvPr>
            <p:cNvSpPr txBox="1"/>
            <p:nvPr/>
          </p:nvSpPr>
          <p:spPr>
            <a:xfrm>
              <a:off x="6876350" y="5753328"/>
              <a:ext cx="2588144" cy="369332"/>
            </a:xfrm>
            <a:prstGeom prst="rect">
              <a:avLst/>
            </a:prstGeom>
            <a:noFill/>
            <a:ln>
              <a:solidFill>
                <a:srgbClr val="FFC000"/>
              </a:solidFill>
            </a:ln>
          </p:spPr>
          <p:txBody>
            <a:bodyPr wrap="none" rtlCol="0">
              <a:spAutoFit/>
            </a:bodyPr>
            <a:lstStyle/>
            <a:p>
              <a:r>
                <a:rPr lang="en-US" sz="1400" b="1" i="0" u="none" strike="noStrike" dirty="0">
                  <a:effectLst/>
                  <a:latin typeface="Calibri" panose="020F0502020204030204" pitchFamily="34" charset="0"/>
                  <a:cs typeface="Calibri" panose="020F0502020204030204" pitchFamily="34" charset="0"/>
                </a:rPr>
                <a:t>CSD and level population of ions</a:t>
              </a:r>
              <a:r>
                <a:rPr lang="en-US" b="0" i="0" dirty="0">
                  <a:effectLst/>
                  <a:latin typeface="Century Schoolbook" panose="02040604050505020304" pitchFamily="18" charset="0"/>
                </a:rPr>
                <a:t>​</a:t>
              </a:r>
              <a:endParaRPr lang="en-US" b="0" i="0" dirty="0">
                <a:effectLst/>
              </a:endParaRPr>
            </a:p>
          </p:txBody>
        </p:sp>
        <p:sp>
          <p:nvSpPr>
            <p:cNvPr id="28" name="CasellaDiTesto 27">
              <a:extLst>
                <a:ext uri="{FF2B5EF4-FFF2-40B4-BE49-F238E27FC236}">
                  <a16:creationId xmlns:a16="http://schemas.microsoft.com/office/drawing/2014/main" id="{3D6AE260-FD3F-9A09-ED76-5D501170C508}"/>
                </a:ext>
              </a:extLst>
            </p:cNvPr>
            <p:cNvSpPr txBox="1"/>
            <p:nvPr/>
          </p:nvSpPr>
          <p:spPr>
            <a:xfrm>
              <a:off x="9825417" y="5786465"/>
              <a:ext cx="1477712" cy="307777"/>
            </a:xfrm>
            <a:prstGeom prst="rect">
              <a:avLst/>
            </a:prstGeom>
            <a:noFill/>
            <a:ln>
              <a:solidFill>
                <a:srgbClr val="FFC000"/>
              </a:solidFill>
            </a:ln>
          </p:spPr>
          <p:txBody>
            <a:bodyPr wrap="none" rtlCol="0">
              <a:spAutoFit/>
            </a:bodyPr>
            <a:lstStyle/>
            <a:p>
              <a:r>
                <a:rPr lang="en-US" sz="1400" b="1" i="0" u="none" strike="noStrike" dirty="0">
                  <a:effectLst/>
                  <a:latin typeface="Calibri" panose="020F0502020204030204" pitchFamily="34" charset="0"/>
                  <a:cs typeface="Calibri" panose="020F0502020204030204" pitchFamily="34" charset="0"/>
                </a:rPr>
                <a:t>EEDF of electrons</a:t>
              </a:r>
              <a:endParaRPr lang="it-IT" sz="1400" dirty="0">
                <a:latin typeface="Calibri" panose="020F0502020204030204" pitchFamily="34" charset="0"/>
                <a:cs typeface="Calibri" panose="020F0502020204030204" pitchFamily="34" charset="0"/>
              </a:endParaRPr>
            </a:p>
          </p:txBody>
        </p:sp>
        <p:sp>
          <p:nvSpPr>
            <p:cNvPr id="29" name="CasellaDiTesto 28">
              <a:extLst>
                <a:ext uri="{FF2B5EF4-FFF2-40B4-BE49-F238E27FC236}">
                  <a16:creationId xmlns:a16="http://schemas.microsoft.com/office/drawing/2014/main" id="{DFBC63C2-B8BB-819D-CDA9-5EEEB262104C}"/>
                </a:ext>
              </a:extLst>
            </p:cNvPr>
            <p:cNvSpPr txBox="1"/>
            <p:nvPr/>
          </p:nvSpPr>
          <p:spPr>
            <a:xfrm>
              <a:off x="7419158" y="4780949"/>
              <a:ext cx="3351943" cy="369332"/>
            </a:xfrm>
            <a:prstGeom prst="rect">
              <a:avLst/>
            </a:prstGeom>
            <a:noFill/>
          </p:spPr>
          <p:txBody>
            <a:bodyPr wrap="none" rtlCol="0">
              <a:spAutoFit/>
            </a:bodyPr>
            <a:lstStyle/>
            <a:p>
              <a:r>
                <a:rPr lang="it-IT" b="1" dirty="0" err="1">
                  <a:solidFill>
                    <a:srgbClr val="0070C0"/>
                  </a:solidFill>
                  <a:latin typeface="Calibri" panose="020F0502020204030204" pitchFamily="34" charset="0"/>
                  <a:cs typeface="Calibri" panose="020F0502020204030204" pitchFamily="34" charset="0"/>
                </a:rPr>
                <a:t>Decay</a:t>
              </a:r>
              <a:r>
                <a:rPr lang="it-IT" b="1" dirty="0">
                  <a:solidFill>
                    <a:srgbClr val="0070C0"/>
                  </a:solidFill>
                  <a:latin typeface="Calibri" panose="020F0502020204030204" pitchFamily="34" charset="0"/>
                  <a:cs typeface="Calibri" panose="020F0502020204030204" pitchFamily="34" charset="0"/>
                </a:rPr>
                <a:t> rate in stellar </a:t>
              </a:r>
              <a:r>
                <a:rPr lang="it-IT" b="1" dirty="0" err="1">
                  <a:solidFill>
                    <a:srgbClr val="0070C0"/>
                  </a:solidFill>
                  <a:latin typeface="Calibri" panose="020F0502020204030204" pitchFamily="34" charset="0"/>
                  <a:cs typeface="Calibri" panose="020F0502020204030204" pitchFamily="34" charset="0"/>
                </a:rPr>
                <a:t>environment</a:t>
              </a:r>
              <a:endParaRPr lang="it-IT" b="1" dirty="0">
                <a:solidFill>
                  <a:srgbClr val="0070C0"/>
                </a:solidFill>
                <a:latin typeface="Calibri" panose="020F0502020204030204" pitchFamily="34" charset="0"/>
                <a:cs typeface="Calibri" panose="020F0502020204030204" pitchFamily="34" charset="0"/>
              </a:endParaRPr>
            </a:p>
          </p:txBody>
        </p:sp>
      </p:grpSp>
      <p:sp>
        <p:nvSpPr>
          <p:cNvPr id="40" name="Rettangolo 39">
            <a:extLst>
              <a:ext uri="{FF2B5EF4-FFF2-40B4-BE49-F238E27FC236}">
                <a16:creationId xmlns:a16="http://schemas.microsoft.com/office/drawing/2014/main" id="{9160E107-68C8-53B7-4CB6-55E754E2CFB9}"/>
              </a:ext>
            </a:extLst>
          </p:cNvPr>
          <p:cNvSpPr/>
          <p:nvPr/>
        </p:nvSpPr>
        <p:spPr>
          <a:xfrm>
            <a:off x="3125559" y="3039522"/>
            <a:ext cx="63935" cy="97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898ED663-AB6B-CEC6-1B54-448549DDA8FD}"/>
              </a:ext>
            </a:extLst>
          </p:cNvPr>
          <p:cNvSpPr/>
          <p:nvPr/>
        </p:nvSpPr>
        <p:spPr>
          <a:xfrm>
            <a:off x="3641124" y="3043638"/>
            <a:ext cx="252707" cy="11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E05899F5-C6EB-D027-AE12-B34B74E14230}"/>
              </a:ext>
            </a:extLst>
          </p:cNvPr>
          <p:cNvSpPr txBox="1"/>
          <p:nvPr/>
        </p:nvSpPr>
        <p:spPr>
          <a:xfrm>
            <a:off x="3037692" y="2983377"/>
            <a:ext cx="925253" cy="261610"/>
          </a:xfrm>
          <a:prstGeom prst="rect">
            <a:avLst/>
          </a:prstGeom>
          <a:noFill/>
        </p:spPr>
        <p:txBody>
          <a:bodyPr wrap="none" rtlCol="0">
            <a:spAutoFit/>
          </a:bodyPr>
          <a:lstStyle/>
          <a:p>
            <a:r>
              <a:rPr lang="it-IT" sz="1100" dirty="0"/>
              <a:t>i               i+1</a:t>
            </a:r>
          </a:p>
        </p:txBody>
      </p:sp>
      <p:sp>
        <p:nvSpPr>
          <p:cNvPr id="42" name="Rettangolo 41">
            <a:extLst>
              <a:ext uri="{FF2B5EF4-FFF2-40B4-BE49-F238E27FC236}">
                <a16:creationId xmlns:a16="http://schemas.microsoft.com/office/drawing/2014/main" id="{E313C0EF-9E62-8661-B38A-1693795A4557}"/>
              </a:ext>
            </a:extLst>
          </p:cNvPr>
          <p:cNvSpPr/>
          <p:nvPr/>
        </p:nvSpPr>
        <p:spPr>
          <a:xfrm>
            <a:off x="4512758" y="3031545"/>
            <a:ext cx="195211" cy="130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27E56325-8D5B-B3CD-486C-C93267EFC80B}"/>
              </a:ext>
            </a:extLst>
          </p:cNvPr>
          <p:cNvSpPr txBox="1"/>
          <p:nvPr/>
        </p:nvSpPr>
        <p:spPr>
          <a:xfrm>
            <a:off x="4426516" y="2974433"/>
            <a:ext cx="306494" cy="261610"/>
          </a:xfrm>
          <a:prstGeom prst="rect">
            <a:avLst/>
          </a:prstGeom>
          <a:noFill/>
        </p:spPr>
        <p:txBody>
          <a:bodyPr wrap="square" rtlCol="0">
            <a:spAutoFit/>
          </a:bodyPr>
          <a:lstStyle/>
          <a:p>
            <a:r>
              <a:rPr lang="it-IT" sz="1100" dirty="0" err="1"/>
              <a:t>i,j</a:t>
            </a:r>
            <a:endParaRPr lang="it-IT" sz="1100" dirty="0"/>
          </a:p>
        </p:txBody>
      </p:sp>
      <p:sp>
        <p:nvSpPr>
          <p:cNvPr id="46" name="Rettangolo 45">
            <a:extLst>
              <a:ext uri="{FF2B5EF4-FFF2-40B4-BE49-F238E27FC236}">
                <a16:creationId xmlns:a16="http://schemas.microsoft.com/office/drawing/2014/main" id="{15F1D1BA-1CEF-11DA-EAC9-1E28C7B7D8BF}"/>
              </a:ext>
            </a:extLst>
          </p:cNvPr>
          <p:cNvSpPr/>
          <p:nvPr/>
        </p:nvSpPr>
        <p:spPr>
          <a:xfrm>
            <a:off x="5101975" y="3039521"/>
            <a:ext cx="329510" cy="23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44">
            <a:extLst>
              <a:ext uri="{FF2B5EF4-FFF2-40B4-BE49-F238E27FC236}">
                <a16:creationId xmlns:a16="http://schemas.microsoft.com/office/drawing/2014/main" id="{3553A149-6478-A90E-DA56-D1BE6B24EB4C}"/>
              </a:ext>
            </a:extLst>
          </p:cNvPr>
          <p:cNvSpPr txBox="1"/>
          <p:nvPr/>
        </p:nvSpPr>
        <p:spPr>
          <a:xfrm>
            <a:off x="4998264" y="2995219"/>
            <a:ext cx="490840" cy="261610"/>
          </a:xfrm>
          <a:prstGeom prst="rect">
            <a:avLst/>
          </a:prstGeom>
          <a:noFill/>
        </p:spPr>
        <p:txBody>
          <a:bodyPr wrap="none" rtlCol="0">
            <a:spAutoFit/>
          </a:bodyPr>
          <a:lstStyle/>
          <a:p>
            <a:r>
              <a:rPr lang="it-IT" sz="1100" dirty="0"/>
              <a:t>i+1,j’</a:t>
            </a:r>
          </a:p>
        </p:txBody>
      </p:sp>
      <p:sp>
        <p:nvSpPr>
          <p:cNvPr id="47" name="Rettangolo 46">
            <a:extLst>
              <a:ext uri="{FF2B5EF4-FFF2-40B4-BE49-F238E27FC236}">
                <a16:creationId xmlns:a16="http://schemas.microsoft.com/office/drawing/2014/main" id="{091D962B-E208-E6A2-4D03-658BC4D60722}"/>
              </a:ext>
            </a:extLst>
          </p:cNvPr>
          <p:cNvSpPr/>
          <p:nvPr/>
        </p:nvSpPr>
        <p:spPr>
          <a:xfrm>
            <a:off x="4733010" y="3137082"/>
            <a:ext cx="306494" cy="10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ABE82465-7892-C149-BC41-436FEB91612D}"/>
              </a:ext>
            </a:extLst>
          </p:cNvPr>
          <p:cNvGrpSpPr/>
          <p:nvPr/>
        </p:nvGrpSpPr>
        <p:grpSpPr>
          <a:xfrm>
            <a:off x="2753365" y="2242538"/>
            <a:ext cx="2782762" cy="970373"/>
            <a:chOff x="3547086" y="2227274"/>
            <a:chExt cx="2782762" cy="970373"/>
          </a:xfrm>
        </p:grpSpPr>
        <p:grpSp>
          <p:nvGrpSpPr>
            <p:cNvPr id="8" name="Gruppo 7">
              <a:extLst>
                <a:ext uri="{FF2B5EF4-FFF2-40B4-BE49-F238E27FC236}">
                  <a16:creationId xmlns:a16="http://schemas.microsoft.com/office/drawing/2014/main" id="{F7E39C56-6407-8A48-8E0C-AE88E37990B0}"/>
                </a:ext>
              </a:extLst>
            </p:cNvPr>
            <p:cNvGrpSpPr/>
            <p:nvPr/>
          </p:nvGrpSpPr>
          <p:grpSpPr>
            <a:xfrm>
              <a:off x="3547086" y="2227274"/>
              <a:ext cx="2474572" cy="959546"/>
              <a:chOff x="3547086" y="2227274"/>
              <a:chExt cx="2474572" cy="959546"/>
            </a:xfrm>
          </p:grpSpPr>
          <p:sp>
            <p:nvSpPr>
              <p:cNvPr id="7" name="Rettangolo 6">
                <a:extLst>
                  <a:ext uri="{FF2B5EF4-FFF2-40B4-BE49-F238E27FC236}">
                    <a16:creationId xmlns:a16="http://schemas.microsoft.com/office/drawing/2014/main" id="{1A49E0CB-4767-314A-AA05-E6D14D5AD709}"/>
                  </a:ext>
                </a:extLst>
              </p:cNvPr>
              <p:cNvSpPr/>
              <p:nvPr/>
            </p:nvSpPr>
            <p:spPr>
              <a:xfrm>
                <a:off x="5098871" y="2227274"/>
                <a:ext cx="922787" cy="440594"/>
              </a:xfrm>
              <a:prstGeom prst="rect">
                <a:avLst/>
              </a:prstGeom>
              <a:solidFill>
                <a:schemeClr val="accent1">
                  <a:alpha val="3665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7C06CFEA-A841-D040-8744-798A8392B3C3}"/>
                  </a:ext>
                </a:extLst>
              </p:cNvPr>
              <p:cNvSpPr/>
              <p:nvPr/>
            </p:nvSpPr>
            <p:spPr>
              <a:xfrm>
                <a:off x="3547086" y="2746226"/>
                <a:ext cx="1224126" cy="440594"/>
              </a:xfrm>
              <a:prstGeom prst="rect">
                <a:avLst/>
              </a:prstGeom>
              <a:solidFill>
                <a:schemeClr val="accent1">
                  <a:alpha val="3665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ttangolo 19">
              <a:extLst>
                <a:ext uri="{FF2B5EF4-FFF2-40B4-BE49-F238E27FC236}">
                  <a16:creationId xmlns:a16="http://schemas.microsoft.com/office/drawing/2014/main" id="{F405E1CD-29D3-C94E-B987-832D1F8EC8E9}"/>
                </a:ext>
              </a:extLst>
            </p:cNvPr>
            <p:cNvSpPr/>
            <p:nvPr/>
          </p:nvSpPr>
          <p:spPr>
            <a:xfrm>
              <a:off x="4997678" y="2757053"/>
              <a:ext cx="1332170" cy="440594"/>
            </a:xfrm>
            <a:prstGeom prst="rect">
              <a:avLst/>
            </a:prstGeom>
            <a:solidFill>
              <a:schemeClr val="accent1">
                <a:alpha val="3665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89029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dissolv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65" name="CasellaDiTesto 64">
            <a:extLst>
              <a:ext uri="{FF2B5EF4-FFF2-40B4-BE49-F238E27FC236}">
                <a16:creationId xmlns:a16="http://schemas.microsoft.com/office/drawing/2014/main" id="{387D8DC0-56CD-4198-931E-9B912781648F}"/>
              </a:ext>
            </a:extLst>
          </p:cNvPr>
          <p:cNvSpPr txBox="1"/>
          <p:nvPr/>
        </p:nvSpPr>
        <p:spPr>
          <a:xfrm>
            <a:off x="3054448" y="3244334"/>
            <a:ext cx="6108894" cy="369332"/>
          </a:xfrm>
          <a:prstGeom prst="rect">
            <a:avLst/>
          </a:prstGeom>
          <a:noFill/>
        </p:spPr>
        <p:txBody>
          <a:bodyPr wrap="square">
            <a:spAutoFit/>
          </a:bodyPr>
          <a:lstStyle/>
          <a:p>
            <a:r>
              <a:rPr lang="it-IT" dirty="0"/>
              <a:t> </a:t>
            </a:r>
          </a:p>
        </p:txBody>
      </p:sp>
      <p:sp>
        <p:nvSpPr>
          <p:cNvPr id="66" name="CasellaDiTesto 65">
            <a:extLst>
              <a:ext uri="{FF2B5EF4-FFF2-40B4-BE49-F238E27FC236}">
                <a16:creationId xmlns:a16="http://schemas.microsoft.com/office/drawing/2014/main" id="{E5442FD7-C746-4EEF-B801-54BE91A989A7}"/>
              </a:ext>
            </a:extLst>
          </p:cNvPr>
          <p:cNvSpPr txBox="1"/>
          <p:nvPr/>
        </p:nvSpPr>
        <p:spPr>
          <a:xfrm>
            <a:off x="3054448" y="3244334"/>
            <a:ext cx="6108894" cy="369332"/>
          </a:xfrm>
          <a:prstGeom prst="rect">
            <a:avLst/>
          </a:prstGeom>
          <a:noFill/>
        </p:spPr>
        <p:txBody>
          <a:bodyPr wrap="square">
            <a:spAutoFit/>
          </a:bodyPr>
          <a:lstStyle/>
          <a:p>
            <a:r>
              <a:rPr lang="it-IT" dirty="0"/>
              <a:t> </a:t>
            </a:r>
          </a:p>
        </p:txBody>
      </p:sp>
      <p:grpSp>
        <p:nvGrpSpPr>
          <p:cNvPr id="76" name="Gruppo 75">
            <a:extLst>
              <a:ext uri="{FF2B5EF4-FFF2-40B4-BE49-F238E27FC236}">
                <a16:creationId xmlns:a16="http://schemas.microsoft.com/office/drawing/2014/main" id="{1C7CE27D-56A7-472D-AF41-F815E3545D84}"/>
              </a:ext>
            </a:extLst>
          </p:cNvPr>
          <p:cNvGrpSpPr/>
          <p:nvPr/>
        </p:nvGrpSpPr>
        <p:grpSpPr>
          <a:xfrm>
            <a:off x="409289" y="2508867"/>
            <a:ext cx="11495440" cy="4349133"/>
            <a:chOff x="3684717" y="803183"/>
            <a:chExt cx="9450213" cy="3870906"/>
          </a:xfrm>
        </p:grpSpPr>
        <p:pic>
          <p:nvPicPr>
            <p:cNvPr id="27650" name="Picture 2">
              <a:extLst>
                <a:ext uri="{FF2B5EF4-FFF2-40B4-BE49-F238E27FC236}">
                  <a16:creationId xmlns:a16="http://schemas.microsoft.com/office/drawing/2014/main" id="{60EE31CB-1A38-4C70-8B53-0C5D2E468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4972" y="803183"/>
              <a:ext cx="5289958" cy="3870906"/>
            </a:xfrm>
            <a:prstGeom prst="rect">
              <a:avLst/>
            </a:prstGeom>
            <a:solidFill>
              <a:schemeClr val="bg1"/>
            </a:solidFill>
          </p:spPr>
        </p:pic>
        <p:sp>
          <p:nvSpPr>
            <p:cNvPr id="74" name="CasellaDiTesto 73">
              <a:extLst>
                <a:ext uri="{FF2B5EF4-FFF2-40B4-BE49-F238E27FC236}">
                  <a16:creationId xmlns:a16="http://schemas.microsoft.com/office/drawing/2014/main" id="{84E7F199-36F8-440E-95D8-8632A0863BA6}"/>
                </a:ext>
              </a:extLst>
            </p:cNvPr>
            <p:cNvSpPr txBox="1"/>
            <p:nvPr/>
          </p:nvSpPr>
          <p:spPr>
            <a:xfrm>
              <a:off x="3684717" y="3221243"/>
              <a:ext cx="2671502" cy="657441"/>
            </a:xfrm>
            <a:prstGeom prst="rect">
              <a:avLst/>
            </a:prstGeom>
            <a:noFill/>
          </p:spPr>
          <p:txBody>
            <a:bodyPr wrap="none" rtlCol="0">
              <a:spAutoFit/>
            </a:bodyPr>
            <a:lstStyle/>
            <a:p>
              <a:r>
                <a:rPr lang="en-US" sz="1200" b="0" i="1" u="none" strike="noStrike" dirty="0">
                  <a:solidFill>
                    <a:srgbClr val="000000"/>
                  </a:solidFill>
                  <a:effectLst/>
                  <a:latin typeface="Calibri" panose="020F0502020204030204" pitchFamily="34" charset="0"/>
                  <a:cs typeface="Calibri" panose="020F0502020204030204" pitchFamily="34" charset="0"/>
                </a:rPr>
                <a:t>Takahashi et al. 1987, Phys Rev </a:t>
              </a:r>
              <a:r>
                <a:rPr lang="en-US" sz="1200" b="1" i="1" u="none" strike="noStrike" dirty="0">
                  <a:solidFill>
                    <a:srgbClr val="000000"/>
                  </a:solidFill>
                  <a:effectLst/>
                  <a:latin typeface="Calibri" panose="020F0502020204030204" pitchFamily="34" charset="0"/>
                  <a:cs typeface="Calibri" panose="020F0502020204030204" pitchFamily="34" charset="0"/>
                </a:rPr>
                <a:t>C36</a:t>
              </a:r>
              <a:r>
                <a:rPr lang="en-US" sz="1200" b="0" i="1" u="none" strike="noStrike" dirty="0">
                  <a:solidFill>
                    <a:srgbClr val="000000"/>
                  </a:solidFill>
                  <a:effectLst/>
                  <a:latin typeface="Calibri" panose="020F0502020204030204" pitchFamily="34" charset="0"/>
                  <a:cs typeface="Calibri" panose="020F0502020204030204" pitchFamily="34" charset="0"/>
                </a:rPr>
                <a:t> (1987) 1522</a:t>
              </a:r>
            </a:p>
            <a:p>
              <a:r>
                <a:rPr lang="en-US" sz="1200" i="1" dirty="0">
                  <a:solidFill>
                    <a:srgbClr val="000000"/>
                  </a:solidFill>
                  <a:latin typeface="Calibri" panose="020F0502020204030204" pitchFamily="34" charset="0"/>
                  <a:cs typeface="Calibri" panose="020F0502020204030204" pitchFamily="34" charset="0"/>
                </a:rPr>
                <a:t>Takahashi and Yokoi, </a:t>
              </a:r>
              <a:r>
                <a:rPr lang="en-US" sz="1200" i="1" dirty="0" err="1">
                  <a:solidFill>
                    <a:srgbClr val="000000"/>
                  </a:solidFill>
                  <a:latin typeface="Calibri" panose="020F0502020204030204" pitchFamily="34" charset="0"/>
                  <a:cs typeface="Calibri" panose="020F0502020204030204" pitchFamily="34" charset="0"/>
                </a:rPr>
                <a:t>Nucl</a:t>
              </a:r>
              <a:r>
                <a:rPr lang="en-US" sz="1200" i="1" dirty="0">
                  <a:solidFill>
                    <a:srgbClr val="000000"/>
                  </a:solidFill>
                  <a:latin typeface="Calibri" panose="020F0502020204030204" pitchFamily="34" charset="0"/>
                  <a:cs typeface="Calibri" panose="020F0502020204030204" pitchFamily="34" charset="0"/>
                </a:rPr>
                <a:t>. Phys</a:t>
              </a:r>
              <a:r>
                <a:rPr lang="en-US" sz="1200" b="0" i="1" u="none" strike="noStrike" dirty="0">
                  <a:solidFill>
                    <a:srgbClr val="000000"/>
                  </a:solidFill>
                  <a:effectLst/>
                  <a:latin typeface="Calibri" panose="020F0502020204030204" pitchFamily="34" charset="0"/>
                  <a:cs typeface="Calibri" panose="020F0502020204030204" pitchFamily="34" charset="0"/>
                </a:rPr>
                <a:t>. </a:t>
              </a:r>
              <a:r>
                <a:rPr lang="en-US" sz="1200" b="1" i="1" u="none" strike="noStrike" dirty="0">
                  <a:solidFill>
                    <a:srgbClr val="000000"/>
                  </a:solidFill>
                  <a:effectLst/>
                  <a:latin typeface="Calibri" panose="020F0502020204030204" pitchFamily="34" charset="0"/>
                  <a:cs typeface="Calibri" panose="020F0502020204030204" pitchFamily="34" charset="0"/>
                </a:rPr>
                <a:t>A404</a:t>
              </a:r>
              <a:r>
                <a:rPr lang="en-US" sz="1200" b="0" i="1" u="none" strike="noStrike" dirty="0">
                  <a:solidFill>
                    <a:srgbClr val="000000"/>
                  </a:solidFill>
                  <a:effectLst/>
                  <a:latin typeface="Calibri" panose="020F0502020204030204" pitchFamily="34" charset="0"/>
                  <a:cs typeface="Calibri" panose="020F0502020204030204" pitchFamily="34" charset="0"/>
                </a:rPr>
                <a:t> (1983) 578</a:t>
              </a:r>
              <a:r>
                <a:rPr lang="it-IT" sz="1200" b="0" i="0" dirty="0">
                  <a:effectLst/>
                  <a:latin typeface="Calibri" panose="020F0502020204030204" pitchFamily="34" charset="0"/>
                  <a:cs typeface="Calibri" panose="020F0502020204030204" pitchFamily="34" charset="0"/>
                </a:rPr>
                <a:t>​</a:t>
              </a:r>
            </a:p>
            <a:p>
              <a:endParaRPr lang="it-IT" dirty="0"/>
            </a:p>
          </p:txBody>
        </p:sp>
      </p:grpSp>
      <p:sp>
        <p:nvSpPr>
          <p:cNvPr id="2" name="CasellaDiTesto 1">
            <a:extLst>
              <a:ext uri="{FF2B5EF4-FFF2-40B4-BE49-F238E27FC236}">
                <a16:creationId xmlns:a16="http://schemas.microsoft.com/office/drawing/2014/main" id="{975F612A-C802-6548-88E2-3A0F0EB81203}"/>
              </a:ext>
            </a:extLst>
          </p:cNvPr>
          <p:cNvSpPr txBox="1"/>
          <p:nvPr/>
        </p:nvSpPr>
        <p:spPr>
          <a:xfrm>
            <a:off x="558140" y="80796"/>
            <a:ext cx="4355872" cy="461665"/>
          </a:xfrm>
          <a:prstGeom prst="rect">
            <a:avLst/>
          </a:prstGeom>
          <a:noFill/>
        </p:spPr>
        <p:txBody>
          <a:bodyPr wrap="none" rtlCol="0">
            <a:spAutoFit/>
          </a:bodyPr>
          <a:lstStyle/>
          <a:p>
            <a:r>
              <a:rPr lang="it-IT" sz="2400" dirty="0">
                <a:solidFill>
                  <a:schemeClr val="bg1"/>
                </a:solidFill>
                <a:latin typeface="Calibri" panose="020F0502020204030204" pitchFamily="34" charset="0"/>
                <a:cs typeface="Calibri" panose="020F0502020204030204" pitchFamily="34" charset="0"/>
              </a:rPr>
              <a:t>Beta </a:t>
            </a:r>
            <a:r>
              <a:rPr lang="it-IT" sz="2400" dirty="0" err="1">
                <a:solidFill>
                  <a:schemeClr val="bg1"/>
                </a:solidFill>
                <a:latin typeface="Calibri" panose="020F0502020204030204" pitchFamily="34" charset="0"/>
                <a:cs typeface="Calibri" panose="020F0502020204030204" pitchFamily="34" charset="0"/>
              </a:rPr>
              <a:t>decay</a:t>
            </a:r>
            <a:r>
              <a:rPr lang="it-IT" sz="2400" dirty="0">
                <a:solidFill>
                  <a:schemeClr val="bg1"/>
                </a:solidFill>
                <a:latin typeface="Calibri" panose="020F0502020204030204" pitchFamily="34" charset="0"/>
                <a:cs typeface="Calibri" panose="020F0502020204030204" pitchFamily="34" charset="0"/>
              </a:rPr>
              <a:t> in stellar </a:t>
            </a:r>
            <a:r>
              <a:rPr lang="it-IT" sz="2400" dirty="0" err="1">
                <a:solidFill>
                  <a:schemeClr val="bg1"/>
                </a:solidFill>
                <a:latin typeface="Calibri" panose="020F0502020204030204" pitchFamily="34" charset="0"/>
                <a:cs typeface="Calibri" panose="020F0502020204030204" pitchFamily="34" charset="0"/>
              </a:rPr>
              <a:t>environment</a:t>
            </a:r>
            <a:endParaRPr lang="it-IT" sz="2400" dirty="0">
              <a:solidFill>
                <a:schemeClr val="bg1"/>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A5A76750-4118-7F4E-BB6E-8F45F6F957EE}"/>
              </a:ext>
            </a:extLst>
          </p:cNvPr>
          <p:cNvSpPr txBox="1"/>
          <p:nvPr/>
        </p:nvSpPr>
        <p:spPr>
          <a:xfrm>
            <a:off x="409288" y="1009895"/>
            <a:ext cx="10663871" cy="1754326"/>
          </a:xfrm>
          <a:prstGeom prst="rect">
            <a:avLst/>
          </a:prstGeom>
          <a:noFill/>
        </p:spPr>
        <p:txBody>
          <a:bodyPr wrap="square" rtlCol="0">
            <a:spAutoFit/>
          </a:bodyPr>
          <a:lstStyle/>
          <a:p>
            <a:r>
              <a:rPr lang="it-IT" dirty="0">
                <a:solidFill>
                  <a:schemeClr val="tx2">
                    <a:lumMod val="75000"/>
                    <a:lumOff val="25000"/>
                  </a:schemeClr>
                </a:solidFill>
                <a:latin typeface="Calibri" panose="020F0502020204030204" pitchFamily="34" charset="0"/>
                <a:cs typeface="Calibri" panose="020F0502020204030204" pitchFamily="34" charset="0"/>
              </a:rPr>
              <a:t>In a stellar plasma, </a:t>
            </a:r>
            <a:r>
              <a:rPr lang="it-IT" dirty="0" err="1">
                <a:solidFill>
                  <a:schemeClr val="tx2">
                    <a:lumMod val="75000"/>
                    <a:lumOff val="25000"/>
                  </a:schemeClr>
                </a:solidFill>
                <a:latin typeface="Calibri" panose="020F0502020204030204" pitchFamily="34" charset="0"/>
                <a:cs typeface="Calibri" panose="020F0502020204030204" pitchFamily="34" charset="0"/>
              </a:rPr>
              <a:t>ions</a:t>
            </a:r>
            <a:r>
              <a:rPr lang="it-IT" dirty="0">
                <a:solidFill>
                  <a:schemeClr val="tx2">
                    <a:lumMod val="75000"/>
                    <a:lumOff val="25000"/>
                  </a:schemeClr>
                </a:solidFill>
                <a:latin typeface="Calibri" panose="020F0502020204030204" pitchFamily="34" charset="0"/>
                <a:cs typeface="Calibri" panose="020F0502020204030204" pitchFamily="34" charset="0"/>
              </a:rPr>
              <a:t> are </a:t>
            </a:r>
            <a:r>
              <a:rPr lang="it-IT" dirty="0" err="1">
                <a:solidFill>
                  <a:schemeClr val="tx2">
                    <a:lumMod val="75000"/>
                    <a:lumOff val="25000"/>
                  </a:schemeClr>
                </a:solidFill>
                <a:latin typeface="Calibri" panose="020F0502020204030204" pitchFamily="34" charset="0"/>
                <a:cs typeface="Calibri" panose="020F0502020204030204" pitchFamily="34" charset="0"/>
              </a:rPr>
              <a:t>embedded</a:t>
            </a:r>
            <a:r>
              <a:rPr lang="it-IT" dirty="0">
                <a:solidFill>
                  <a:schemeClr val="tx2">
                    <a:lumMod val="75000"/>
                    <a:lumOff val="25000"/>
                  </a:schemeClr>
                </a:solidFill>
                <a:latin typeface="Calibri" panose="020F0502020204030204" pitchFamily="34" charset="0"/>
                <a:cs typeface="Calibri" panose="020F0502020204030204" pitchFamily="34" charset="0"/>
              </a:rPr>
              <a:t> in a </a:t>
            </a:r>
            <a:r>
              <a:rPr lang="it-IT" dirty="0" err="1">
                <a:solidFill>
                  <a:schemeClr val="tx2">
                    <a:lumMod val="75000"/>
                    <a:lumOff val="25000"/>
                  </a:schemeClr>
                </a:solidFill>
                <a:latin typeface="Calibri" panose="020F0502020204030204" pitchFamily="34" charset="0"/>
                <a:cs typeface="Calibri" panose="020F0502020204030204" pitchFamily="34" charset="0"/>
              </a:rPr>
              <a:t>cloud</a:t>
            </a:r>
            <a:r>
              <a:rPr lang="it-IT" dirty="0">
                <a:solidFill>
                  <a:schemeClr val="tx2">
                    <a:lumMod val="75000"/>
                    <a:lumOff val="25000"/>
                  </a:schemeClr>
                </a:solidFill>
                <a:latin typeface="Calibri" panose="020F0502020204030204" pitchFamily="34" charset="0"/>
                <a:cs typeface="Calibri" panose="020F0502020204030204" pitchFamily="34" charset="0"/>
              </a:rPr>
              <a:t> of </a:t>
            </a:r>
            <a:r>
              <a:rPr lang="it-IT" dirty="0" err="1">
                <a:solidFill>
                  <a:schemeClr val="tx2">
                    <a:lumMod val="75000"/>
                    <a:lumOff val="25000"/>
                  </a:schemeClr>
                </a:solidFill>
                <a:latin typeface="Calibri" panose="020F0502020204030204" pitchFamily="34" charset="0"/>
                <a:cs typeface="Calibri" panose="020F0502020204030204" pitchFamily="34" charset="0"/>
              </a:rPr>
              <a:t>charges</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both</a:t>
            </a:r>
            <a:r>
              <a:rPr lang="it-IT" dirty="0">
                <a:solidFill>
                  <a:schemeClr val="tx2">
                    <a:lumMod val="75000"/>
                    <a:lumOff val="25000"/>
                  </a:schemeClr>
                </a:solidFill>
                <a:latin typeface="Calibri" panose="020F0502020204030204" pitchFamily="34" charset="0"/>
                <a:cs typeface="Calibri" panose="020F0502020204030204" pitchFamily="34" charset="0"/>
              </a:rPr>
              <a:t> positive and negative. </a:t>
            </a: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r>
              <a:rPr lang="it-IT" dirty="0" err="1">
                <a:solidFill>
                  <a:schemeClr val="tx2">
                    <a:lumMod val="75000"/>
                    <a:lumOff val="25000"/>
                  </a:schemeClr>
                </a:solidFill>
                <a:latin typeface="Calibri" panose="020F0502020204030204" pitchFamily="34" charset="0"/>
                <a:cs typeface="Calibri" panose="020F0502020204030204" pitchFamily="34" charset="0"/>
              </a:rPr>
              <a:t>These</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charges</a:t>
            </a:r>
            <a:r>
              <a:rPr lang="it-IT" dirty="0">
                <a:solidFill>
                  <a:schemeClr val="tx2">
                    <a:lumMod val="75000"/>
                    <a:lumOff val="25000"/>
                  </a:schemeClr>
                </a:solidFill>
                <a:latin typeface="Calibri" panose="020F0502020204030204" pitchFamily="34" charset="0"/>
                <a:cs typeface="Calibri" panose="020F0502020204030204" pitchFamily="34" charset="0"/>
              </a:rPr>
              <a:t> create EM </a:t>
            </a:r>
            <a:r>
              <a:rPr lang="it-IT" dirty="0" err="1">
                <a:solidFill>
                  <a:schemeClr val="tx2">
                    <a:lumMod val="75000"/>
                    <a:lumOff val="25000"/>
                  </a:schemeClr>
                </a:solidFill>
                <a:latin typeface="Calibri" panose="020F0502020204030204" pitchFamily="34" charset="0"/>
                <a:cs typeface="Calibri" panose="020F0502020204030204" pitchFamily="34" charset="0"/>
              </a:rPr>
              <a:t>fields</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which</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act</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as</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perturbation</a:t>
            </a:r>
            <a:r>
              <a:rPr lang="it-IT" dirty="0">
                <a:solidFill>
                  <a:schemeClr val="tx2">
                    <a:lumMod val="75000"/>
                    <a:lumOff val="25000"/>
                  </a:schemeClr>
                </a:solidFill>
                <a:latin typeface="Calibri" panose="020F0502020204030204" pitchFamily="34" charset="0"/>
                <a:cs typeface="Calibri" panose="020F0502020204030204" pitchFamily="34" charset="0"/>
              </a:rPr>
              <a:t> to the </a:t>
            </a:r>
            <a:r>
              <a:rPr lang="it-IT" dirty="0" err="1">
                <a:solidFill>
                  <a:schemeClr val="tx2">
                    <a:lumMod val="75000"/>
                    <a:lumOff val="25000"/>
                  </a:schemeClr>
                </a:solidFill>
                <a:latin typeface="Calibri" panose="020F0502020204030204" pitchFamily="34" charset="0"/>
                <a:cs typeface="Calibri" panose="020F0502020204030204" pitchFamily="34" charset="0"/>
              </a:rPr>
              <a:t>atomic</a:t>
            </a:r>
            <a:r>
              <a:rPr lang="it-IT" dirty="0">
                <a:solidFill>
                  <a:schemeClr val="tx2">
                    <a:lumMod val="75000"/>
                    <a:lumOff val="25000"/>
                  </a:schemeClr>
                </a:solidFill>
                <a:latin typeface="Calibri" panose="020F0502020204030204" pitchFamily="34" charset="0"/>
                <a:cs typeface="Calibri" panose="020F0502020204030204" pitchFamily="34" charset="0"/>
              </a:rPr>
              <a:t>/</a:t>
            </a:r>
            <a:r>
              <a:rPr lang="it-IT" dirty="0" err="1">
                <a:solidFill>
                  <a:schemeClr val="tx2">
                    <a:lumMod val="75000"/>
                    <a:lumOff val="25000"/>
                  </a:schemeClr>
                </a:solidFill>
                <a:latin typeface="Calibri" panose="020F0502020204030204" pitchFamily="34" charset="0"/>
                <a:cs typeface="Calibri" panose="020F0502020204030204" pitchFamily="34" charset="0"/>
              </a:rPr>
              <a:t>ionic</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levels</a:t>
            </a:r>
            <a:r>
              <a:rPr lang="it-IT" dirty="0">
                <a:solidFill>
                  <a:schemeClr val="tx2">
                    <a:lumMod val="75000"/>
                    <a:lumOff val="25000"/>
                  </a:schemeClr>
                </a:solidFill>
                <a:latin typeface="Calibri" panose="020F0502020204030204" pitchFamily="34" charset="0"/>
                <a:cs typeface="Calibri" panose="020F0502020204030204" pitchFamily="34" charset="0"/>
              </a:rPr>
              <a:t>. </a:t>
            </a:r>
          </a:p>
          <a:p>
            <a:endParaRPr lang="it-IT" dirty="0">
              <a:solidFill>
                <a:schemeClr val="tx2">
                  <a:lumMod val="75000"/>
                  <a:lumOff val="25000"/>
                </a:schemeClr>
              </a:solidFill>
              <a:latin typeface="Calibri" panose="020F0502020204030204" pitchFamily="34" charset="0"/>
              <a:cs typeface="Calibri" panose="020F0502020204030204" pitchFamily="34" charset="0"/>
            </a:endParaRPr>
          </a:p>
          <a:p>
            <a:r>
              <a:rPr lang="it-IT" dirty="0">
                <a:solidFill>
                  <a:schemeClr val="tx2">
                    <a:lumMod val="75000"/>
                    <a:lumOff val="25000"/>
                  </a:schemeClr>
                </a:solidFill>
                <a:latin typeface="Calibri" panose="020F0502020204030204" pitchFamily="34" charset="0"/>
                <a:cs typeface="Calibri" panose="020F0502020204030204" pitchFamily="34" charset="0"/>
              </a:rPr>
              <a:t>The net </a:t>
            </a:r>
            <a:r>
              <a:rPr lang="it-IT" dirty="0" err="1">
                <a:solidFill>
                  <a:schemeClr val="tx2">
                    <a:lumMod val="75000"/>
                    <a:lumOff val="25000"/>
                  </a:schemeClr>
                </a:solidFill>
                <a:latin typeface="Calibri" panose="020F0502020204030204" pitchFamily="34" charset="0"/>
                <a:cs typeface="Calibri" panose="020F0502020204030204" pitchFamily="34" charset="0"/>
              </a:rPr>
              <a:t>effect</a:t>
            </a:r>
            <a:r>
              <a:rPr lang="it-IT" dirty="0">
                <a:solidFill>
                  <a:schemeClr val="tx2">
                    <a:lumMod val="75000"/>
                    <a:lumOff val="25000"/>
                  </a:schemeClr>
                </a:solidFill>
                <a:latin typeface="Calibri" panose="020F0502020204030204" pitchFamily="34" charset="0"/>
                <a:cs typeface="Calibri" panose="020F0502020204030204" pitchFamily="34" charset="0"/>
              </a:rPr>
              <a:t> of </a:t>
            </a:r>
            <a:r>
              <a:rPr lang="it-IT" dirty="0" err="1">
                <a:solidFill>
                  <a:schemeClr val="tx2">
                    <a:lumMod val="75000"/>
                    <a:lumOff val="25000"/>
                  </a:schemeClr>
                </a:solidFill>
                <a:latin typeface="Calibri" panose="020F0502020204030204" pitchFamily="34" charset="0"/>
                <a:cs typeface="Calibri" panose="020F0502020204030204" pitchFamily="34" charset="0"/>
              </a:rPr>
              <a:t>these</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perturbations</a:t>
            </a:r>
            <a:r>
              <a:rPr lang="it-IT" dirty="0">
                <a:solidFill>
                  <a:schemeClr val="tx2">
                    <a:lumMod val="75000"/>
                    <a:lumOff val="25000"/>
                  </a:schemeClr>
                </a:solidFill>
                <a:latin typeface="Calibri" panose="020F0502020204030204" pitchFamily="34" charset="0"/>
                <a:cs typeface="Calibri" panose="020F0502020204030204" pitchFamily="34" charset="0"/>
              </a:rPr>
              <a:t> on the </a:t>
            </a:r>
            <a:r>
              <a:rPr lang="it-IT" dirty="0" err="1">
                <a:solidFill>
                  <a:schemeClr val="tx2">
                    <a:lumMod val="75000"/>
                    <a:lumOff val="25000"/>
                  </a:schemeClr>
                </a:solidFill>
                <a:latin typeface="Calibri" panose="020F0502020204030204" pitchFamily="34" charset="0"/>
                <a:cs typeface="Calibri" panose="020F0502020204030204" pitchFamily="34" charset="0"/>
              </a:rPr>
              <a:t>internal</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states</a:t>
            </a:r>
            <a:r>
              <a:rPr lang="it-IT" dirty="0">
                <a:solidFill>
                  <a:schemeClr val="tx2">
                    <a:lumMod val="75000"/>
                    <a:lumOff val="25000"/>
                  </a:schemeClr>
                </a:solidFill>
                <a:latin typeface="Calibri" panose="020F0502020204030204" pitchFamily="34" charset="0"/>
                <a:cs typeface="Calibri" panose="020F0502020204030204" pitchFamily="34" charset="0"/>
              </a:rPr>
              <a:t> of the </a:t>
            </a:r>
            <a:r>
              <a:rPr lang="it-IT" dirty="0" err="1">
                <a:solidFill>
                  <a:schemeClr val="tx2">
                    <a:lumMod val="75000"/>
                    <a:lumOff val="25000"/>
                  </a:schemeClr>
                </a:solidFill>
                <a:latin typeface="Calibri" panose="020F0502020204030204" pitchFamily="34" charset="0"/>
                <a:cs typeface="Calibri" panose="020F0502020204030204" pitchFamily="34" charset="0"/>
              </a:rPr>
              <a:t>ions</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leads</a:t>
            </a:r>
            <a:r>
              <a:rPr lang="it-IT" dirty="0">
                <a:solidFill>
                  <a:schemeClr val="tx2">
                    <a:lumMod val="75000"/>
                    <a:lumOff val="25000"/>
                  </a:schemeClr>
                </a:solidFill>
                <a:latin typeface="Calibri" panose="020F0502020204030204" pitchFamily="34" charset="0"/>
                <a:cs typeface="Calibri" panose="020F0502020204030204" pitchFamily="34" charset="0"/>
              </a:rPr>
              <a:t> to </a:t>
            </a:r>
            <a:r>
              <a:rPr lang="it-IT" dirty="0" err="1">
                <a:solidFill>
                  <a:schemeClr val="tx2">
                    <a:lumMod val="75000"/>
                    <a:lumOff val="25000"/>
                  </a:schemeClr>
                </a:solidFill>
                <a:latin typeface="Calibri" panose="020F0502020204030204" pitchFamily="34" charset="0"/>
                <a:cs typeface="Calibri" panose="020F0502020204030204" pitchFamily="34" charset="0"/>
              </a:rPr>
              <a:t>corrections</a:t>
            </a:r>
            <a:r>
              <a:rPr lang="it-IT" dirty="0">
                <a:solidFill>
                  <a:schemeClr val="tx2">
                    <a:lumMod val="75000"/>
                    <a:lumOff val="25000"/>
                  </a:schemeClr>
                </a:solidFill>
                <a:latin typeface="Calibri" panose="020F0502020204030204" pitchFamily="34" charset="0"/>
                <a:cs typeface="Calibri" panose="020F0502020204030204" pitchFamily="34" charset="0"/>
              </a:rPr>
              <a:t> of </a:t>
            </a:r>
            <a:r>
              <a:rPr lang="it-IT" dirty="0" err="1">
                <a:solidFill>
                  <a:schemeClr val="tx2">
                    <a:lumMod val="75000"/>
                    <a:lumOff val="25000"/>
                  </a:schemeClr>
                </a:solidFill>
                <a:latin typeface="Calibri" panose="020F0502020204030204" pitchFamily="34" charset="0"/>
                <a:cs typeface="Calibri" panose="020F0502020204030204" pitchFamily="34" charset="0"/>
              </a:rPr>
              <a:t>Q</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values</a:t>
            </a:r>
            <a:endParaRPr lang="it-IT" dirty="0">
              <a:solidFill>
                <a:schemeClr val="tx2">
                  <a:lumMod val="75000"/>
                  <a:lumOff val="25000"/>
                </a:schemeClr>
              </a:solidFill>
              <a:latin typeface="Calibri" panose="020F0502020204030204" pitchFamily="34" charset="0"/>
              <a:cs typeface="Calibri" panose="020F0502020204030204" pitchFamily="34" charset="0"/>
            </a:endParaRPr>
          </a:p>
          <a:p>
            <a:r>
              <a:rPr lang="it-IT" dirty="0" err="1">
                <a:solidFill>
                  <a:schemeClr val="tx2">
                    <a:lumMod val="75000"/>
                    <a:lumOff val="25000"/>
                  </a:schemeClr>
                </a:solidFill>
                <a:latin typeface="Calibri" panose="020F0502020204030204" pitchFamily="34" charset="0"/>
                <a:cs typeface="Calibri" panose="020F0502020204030204" pitchFamily="34" charset="0"/>
              </a:rPr>
              <a:t>which</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affects</a:t>
            </a:r>
            <a:r>
              <a:rPr lang="it-IT" dirty="0">
                <a:solidFill>
                  <a:schemeClr val="tx2">
                    <a:lumMod val="75000"/>
                    <a:lumOff val="25000"/>
                  </a:schemeClr>
                </a:solidFill>
                <a:latin typeface="Calibri" panose="020F0502020204030204" pitchFamily="34" charset="0"/>
                <a:cs typeface="Calibri" panose="020F0502020204030204" pitchFamily="34" charset="0"/>
              </a:rPr>
              <a:t> the </a:t>
            </a:r>
            <a:r>
              <a:rPr lang="it-IT" dirty="0" err="1">
                <a:solidFill>
                  <a:schemeClr val="tx2">
                    <a:lumMod val="75000"/>
                    <a:lumOff val="25000"/>
                  </a:schemeClr>
                </a:solidFill>
                <a:latin typeface="Calibri" panose="020F0502020204030204" pitchFamily="34" charset="0"/>
                <a:cs typeface="Calibri" panose="020F0502020204030204" pitchFamily="34" charset="0"/>
              </a:rPr>
              <a:t>decay</a:t>
            </a:r>
            <a:r>
              <a:rPr lang="it-IT" dirty="0">
                <a:solidFill>
                  <a:schemeClr val="tx2">
                    <a:lumMod val="75000"/>
                    <a:lumOff val="25000"/>
                  </a:schemeClr>
                </a:solidFill>
                <a:latin typeface="Calibri" panose="020F0502020204030204" pitchFamily="34" charset="0"/>
                <a:cs typeface="Calibri" panose="020F0502020204030204" pitchFamily="34" charset="0"/>
              </a:rPr>
              <a:t> </a:t>
            </a:r>
            <a:r>
              <a:rPr lang="it-IT" dirty="0" err="1">
                <a:solidFill>
                  <a:schemeClr val="tx2">
                    <a:lumMod val="75000"/>
                    <a:lumOff val="25000"/>
                  </a:schemeClr>
                </a:solidFill>
                <a:latin typeface="Calibri" panose="020F0502020204030204" pitchFamily="34" charset="0"/>
                <a:cs typeface="Calibri" panose="020F0502020204030204" pitchFamily="34" charset="0"/>
              </a:rPr>
              <a:t>rates</a:t>
            </a:r>
            <a:r>
              <a:rPr lang="it-IT" dirty="0">
                <a:solidFill>
                  <a:schemeClr val="tx2">
                    <a:lumMod val="75000"/>
                    <a:lumOff val="25000"/>
                  </a:schemeClr>
                </a:solidFill>
                <a:latin typeface="Calibri" panose="020F0502020204030204" pitchFamily="34" charset="0"/>
                <a:cs typeface="Calibri" panose="020F0502020204030204" pitchFamily="34" charset="0"/>
              </a:rPr>
              <a:t>.</a:t>
            </a:r>
          </a:p>
        </p:txBody>
      </p:sp>
      <p:sp>
        <p:nvSpPr>
          <p:cNvPr id="4" name="CasellaDiTesto 3">
            <a:extLst>
              <a:ext uri="{FF2B5EF4-FFF2-40B4-BE49-F238E27FC236}">
                <a16:creationId xmlns:a16="http://schemas.microsoft.com/office/drawing/2014/main" id="{F484820C-7723-A64C-A6B6-0A237365A9CE}"/>
              </a:ext>
            </a:extLst>
          </p:cNvPr>
          <p:cNvSpPr txBox="1"/>
          <p:nvPr/>
        </p:nvSpPr>
        <p:spPr>
          <a:xfrm>
            <a:off x="409288" y="4178430"/>
            <a:ext cx="4842936" cy="923330"/>
          </a:xfrm>
          <a:prstGeom prst="rect">
            <a:avLst/>
          </a:prstGeom>
          <a:noFill/>
        </p:spPr>
        <p:txBody>
          <a:bodyPr wrap="square" rtlCol="0">
            <a:spAutoFit/>
          </a:bodyPr>
          <a:lstStyle/>
          <a:p>
            <a:r>
              <a:rPr lang="it-IT" dirty="0" err="1">
                <a:latin typeface="Calibri" panose="020F0502020204030204" pitchFamily="34" charset="0"/>
                <a:cs typeface="Calibri" panose="020F0502020204030204" pitchFamily="34" charset="0"/>
              </a:rPr>
              <a:t>Original</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predictions</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modifications</a:t>
            </a:r>
            <a:r>
              <a:rPr lang="it-IT" dirty="0">
                <a:latin typeface="Calibri" panose="020F0502020204030204" pitchFamily="34" charset="0"/>
                <a:cs typeface="Calibri" panose="020F0502020204030204" pitchFamily="34" charset="0"/>
              </a:rPr>
              <a:t> in beta </a:t>
            </a:r>
            <a:r>
              <a:rPr lang="it-IT" dirty="0" err="1">
                <a:latin typeface="Calibri" panose="020F0502020204030204" pitchFamily="34" charset="0"/>
                <a:cs typeface="Calibri" panose="020F0502020204030204" pitchFamily="34" charset="0"/>
              </a:rPr>
              <a:t>decay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rates</a:t>
            </a:r>
            <a:r>
              <a:rPr lang="it-IT" dirty="0">
                <a:latin typeface="Calibri" panose="020F0502020204030204" pitchFamily="34" charset="0"/>
                <a:cs typeface="Calibri" panose="020F0502020204030204" pitchFamily="34" charset="0"/>
              </a:rPr>
              <a:t> in plasma due to the </a:t>
            </a:r>
            <a:r>
              <a:rPr lang="it-IT" dirty="0" err="1">
                <a:latin typeface="Calibri" panose="020F0502020204030204" pitchFamily="34" charset="0"/>
                <a:cs typeface="Calibri" panose="020F0502020204030204" pitchFamily="34" charset="0"/>
              </a:rPr>
              <a:t>effect</a:t>
            </a:r>
            <a:r>
              <a:rPr lang="it-IT" dirty="0">
                <a:latin typeface="Calibri" panose="020F0502020204030204" pitchFamily="34" charset="0"/>
                <a:cs typeface="Calibri" panose="020F0502020204030204" pitchFamily="34" charset="0"/>
              </a:rPr>
              <a:t> of temperature </a:t>
            </a:r>
            <a:r>
              <a:rPr lang="it-IT" dirty="0" err="1">
                <a:latin typeface="Calibri" panose="020F0502020204030204" pitchFamily="34" charset="0"/>
                <a:cs typeface="Calibri" panose="020F0502020204030204" pitchFamily="34" charset="0"/>
              </a:rPr>
              <a:t>were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performed</a:t>
            </a:r>
            <a:r>
              <a:rPr lang="it-IT" dirty="0">
                <a:latin typeface="Calibri" panose="020F0502020204030204" pitchFamily="34" charset="0"/>
                <a:cs typeface="Calibri" panose="020F0502020204030204" pitchFamily="34" charset="0"/>
              </a:rPr>
              <a:t> by </a:t>
            </a:r>
            <a:r>
              <a:rPr lang="it-IT" dirty="0" err="1">
                <a:latin typeface="Calibri" panose="020F0502020204030204" pitchFamily="34" charset="0"/>
                <a:cs typeface="Calibri" panose="020F0502020204030204" pitchFamily="34" charset="0"/>
              </a:rPr>
              <a:t>Takahashi</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Yokoi</a:t>
            </a:r>
            <a:endParaRPr lang="it-IT"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034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 stars, matter is in the plasma state, with temperatures ranging from thousands to hundreds millions of °K, implying that the atoms are strongly ionized;…">
            <a:extLst>
              <a:ext uri="{FF2B5EF4-FFF2-40B4-BE49-F238E27FC236}">
                <a16:creationId xmlns:a16="http://schemas.microsoft.com/office/drawing/2014/main" id="{36E8038C-4170-064E-9F41-0B0FD8F7BBA1}"/>
              </a:ext>
            </a:extLst>
          </p:cNvPr>
          <p:cNvSpPr txBox="1"/>
          <p:nvPr/>
        </p:nvSpPr>
        <p:spPr>
          <a:xfrm>
            <a:off x="430925" y="1593054"/>
            <a:ext cx="4556071" cy="815608"/>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p>
            <a:pPr marL="0" marR="0" lvl="0" indent="0" algn="l" defTabSz="342900" rtl="0" eaLnBrk="1" fontAlgn="auto" latinLnBrk="0" hangingPunct="1">
              <a:lnSpc>
                <a:spcPct val="100000"/>
              </a:lnSpc>
              <a:spcBef>
                <a:spcPts val="0"/>
              </a:spcBef>
              <a:spcAft>
                <a:spcPts val="0"/>
              </a:spcAft>
              <a:buClrTx/>
              <a:buSzPct val="60000"/>
              <a:buFontTx/>
              <a:buNone/>
              <a:tabLst/>
              <a:defRPr sz="2600">
                <a:solidFill>
                  <a:srgbClr val="000000"/>
                </a:solidFill>
                <a:latin typeface="Arial"/>
                <a:ea typeface="Arial"/>
                <a:cs typeface="Arial"/>
                <a:sym typeface="Arial"/>
              </a:defRPr>
            </a:pP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Important branching points in s-processes in the nucleosynthesis chain depend on the “competitive” rates of neutron capture vs. β-decays</a:t>
            </a:r>
            <a:r>
              <a:rPr lang="en-US" sz="1600" i="1" dirty="0">
                <a:solidFill>
                  <a:srgbClr val="C00000"/>
                </a:solidFill>
                <a:latin typeface="Calibri" panose="020F0502020204030204" pitchFamily="34" charset="0"/>
                <a:cs typeface="Calibri" panose="020F0502020204030204" pitchFamily="34" charset="0"/>
                <a:sym typeface="Arial"/>
              </a:rPr>
              <a:t>.</a:t>
            </a:r>
            <a:endParaRPr kumimoji="0" lang="en-US" sz="1600" b="0" i="1"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pic>
        <p:nvPicPr>
          <p:cNvPr id="5" name="Immagine 4">
            <a:extLst>
              <a:ext uri="{FF2B5EF4-FFF2-40B4-BE49-F238E27FC236}">
                <a16:creationId xmlns:a16="http://schemas.microsoft.com/office/drawing/2014/main" id="{DA6A3294-8BB1-4D9E-864C-EC483B56E741}"/>
              </a:ext>
            </a:extLst>
          </p:cNvPr>
          <p:cNvPicPr>
            <a:picLocks noChangeAspect="1"/>
          </p:cNvPicPr>
          <p:nvPr/>
        </p:nvPicPr>
        <p:blipFill rotWithShape="1">
          <a:blip r:embed="rId4"/>
          <a:srcRect r="2901" b="8879"/>
          <a:stretch/>
        </p:blipFill>
        <p:spPr>
          <a:xfrm>
            <a:off x="5061766" y="1340061"/>
            <a:ext cx="7130234" cy="5166246"/>
          </a:xfrm>
          <a:prstGeom prst="rect">
            <a:avLst/>
          </a:prstGeom>
        </p:spPr>
      </p:pic>
      <p:pic>
        <p:nvPicPr>
          <p:cNvPr id="45" name="Immagine 44">
            <a:extLst>
              <a:ext uri="{FF2B5EF4-FFF2-40B4-BE49-F238E27FC236}">
                <a16:creationId xmlns:a16="http://schemas.microsoft.com/office/drawing/2014/main" id="{6DA6F050-4520-4032-A671-4D5C0C735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4002"/>
            <a:ext cx="12192000" cy="714375"/>
          </a:xfrm>
          <a:prstGeom prst="rect">
            <a:avLst/>
          </a:prstGeom>
        </p:spPr>
      </p:pic>
      <p:sp>
        <p:nvSpPr>
          <p:cNvPr id="65" name="CasellaDiTesto 64">
            <a:extLst>
              <a:ext uri="{FF2B5EF4-FFF2-40B4-BE49-F238E27FC236}">
                <a16:creationId xmlns:a16="http://schemas.microsoft.com/office/drawing/2014/main" id="{387D8DC0-56CD-4198-931E-9B912781648F}"/>
              </a:ext>
            </a:extLst>
          </p:cNvPr>
          <p:cNvSpPr txBox="1"/>
          <p:nvPr/>
        </p:nvSpPr>
        <p:spPr>
          <a:xfrm>
            <a:off x="3054448" y="3244334"/>
            <a:ext cx="6108894" cy="369332"/>
          </a:xfrm>
          <a:prstGeom prst="rect">
            <a:avLst/>
          </a:prstGeom>
          <a:noFill/>
        </p:spPr>
        <p:txBody>
          <a:bodyPr wrap="square">
            <a:spAutoFit/>
          </a:bodyPr>
          <a:lstStyle/>
          <a:p>
            <a:r>
              <a:rPr lang="it-IT" dirty="0"/>
              <a:t> </a:t>
            </a:r>
          </a:p>
        </p:txBody>
      </p:sp>
      <p:sp>
        <p:nvSpPr>
          <p:cNvPr id="66" name="CasellaDiTesto 65">
            <a:extLst>
              <a:ext uri="{FF2B5EF4-FFF2-40B4-BE49-F238E27FC236}">
                <a16:creationId xmlns:a16="http://schemas.microsoft.com/office/drawing/2014/main" id="{E5442FD7-C746-4EEF-B801-54BE91A989A7}"/>
              </a:ext>
            </a:extLst>
          </p:cNvPr>
          <p:cNvSpPr txBox="1"/>
          <p:nvPr/>
        </p:nvSpPr>
        <p:spPr>
          <a:xfrm>
            <a:off x="3054448" y="3244334"/>
            <a:ext cx="6108894" cy="369332"/>
          </a:xfrm>
          <a:prstGeom prst="rect">
            <a:avLst/>
          </a:prstGeom>
          <a:noFill/>
        </p:spPr>
        <p:txBody>
          <a:bodyPr wrap="square">
            <a:spAutoFit/>
          </a:bodyPr>
          <a:lstStyle/>
          <a:p>
            <a:r>
              <a:rPr lang="it-IT" dirty="0"/>
              <a:t> </a:t>
            </a:r>
          </a:p>
        </p:txBody>
      </p:sp>
      <p:sp>
        <p:nvSpPr>
          <p:cNvPr id="2" name="CasellaDiTesto 1">
            <a:extLst>
              <a:ext uri="{FF2B5EF4-FFF2-40B4-BE49-F238E27FC236}">
                <a16:creationId xmlns:a16="http://schemas.microsoft.com/office/drawing/2014/main" id="{975F612A-C802-6548-88E2-3A0F0EB81203}"/>
              </a:ext>
            </a:extLst>
          </p:cNvPr>
          <p:cNvSpPr txBox="1"/>
          <p:nvPr/>
        </p:nvSpPr>
        <p:spPr>
          <a:xfrm>
            <a:off x="558140" y="108932"/>
            <a:ext cx="3012363" cy="369332"/>
          </a:xfrm>
          <a:prstGeom prst="rect">
            <a:avLst/>
          </a:prstGeom>
          <a:noFill/>
        </p:spPr>
        <p:txBody>
          <a:bodyPr wrap="none" rtlCol="0">
            <a:spAutoFit/>
          </a:bodyPr>
          <a:lstStyle/>
          <a:p>
            <a:r>
              <a:rPr lang="it-IT" dirty="0" err="1">
                <a:solidFill>
                  <a:schemeClr val="bg1"/>
                </a:solidFill>
              </a:rPr>
              <a:t>S</a:t>
            </a:r>
            <a:r>
              <a:rPr lang="it-IT" dirty="0">
                <a:solidFill>
                  <a:schemeClr val="bg1"/>
                </a:solidFill>
              </a:rPr>
              <a:t>- </a:t>
            </a:r>
            <a:r>
              <a:rPr lang="it-IT" dirty="0" err="1">
                <a:solidFill>
                  <a:schemeClr val="bg1"/>
                </a:solidFill>
              </a:rPr>
              <a:t>process</a:t>
            </a:r>
            <a:r>
              <a:rPr lang="it-IT" dirty="0">
                <a:solidFill>
                  <a:schemeClr val="bg1"/>
                </a:solidFill>
              </a:rPr>
              <a:t> branching </a:t>
            </a:r>
            <a:r>
              <a:rPr lang="it-IT" dirty="0" err="1">
                <a:solidFill>
                  <a:schemeClr val="bg1"/>
                </a:solidFill>
              </a:rPr>
              <a:t>points</a:t>
            </a:r>
            <a:endParaRPr lang="it-IT" dirty="0">
              <a:solidFill>
                <a:schemeClr val="bg1"/>
              </a:solidFill>
            </a:endParaRPr>
          </a:p>
        </p:txBody>
      </p:sp>
    </p:spTree>
    <p:custDataLst>
      <p:tags r:id="rId1"/>
    </p:custDataLst>
    <p:extLst>
      <p:ext uri="{BB962C8B-B14F-4D97-AF65-F5344CB8AC3E}">
        <p14:creationId xmlns:p14="http://schemas.microsoft.com/office/powerpoint/2010/main" val="2738274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10.xml><?xml version="1.0" encoding="utf-8"?>
<p:tagLst xmlns:a="http://schemas.openxmlformats.org/drawingml/2006/main" xmlns:r="http://schemas.openxmlformats.org/officeDocument/2006/relationships" xmlns:p="http://schemas.openxmlformats.org/presentationml/2006/main">
  <p:tag name="TIMING" val="|27.2"/>
</p:tagLst>
</file>

<file path=ppt/tags/tag11.xml><?xml version="1.0" encoding="utf-8"?>
<p:tagLst xmlns:a="http://schemas.openxmlformats.org/drawingml/2006/main" xmlns:r="http://schemas.openxmlformats.org/officeDocument/2006/relationships" xmlns:p="http://schemas.openxmlformats.org/presentationml/2006/main">
  <p:tag name="TIMING" val="|10.3|3.5|28.8"/>
</p:tagLst>
</file>

<file path=ppt/tags/tag12.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34.2|26.8"/>
</p:tagLst>
</file>

<file path=ppt/tags/tag3.xml><?xml version="1.0" encoding="utf-8"?>
<p:tagLst xmlns:a="http://schemas.openxmlformats.org/drawingml/2006/main" xmlns:r="http://schemas.openxmlformats.org/officeDocument/2006/relationships" xmlns:p="http://schemas.openxmlformats.org/presentationml/2006/main">
  <p:tag name="TIMING" val="|34.2|26.8"/>
</p:tagLst>
</file>

<file path=ppt/tags/tag4.xml><?xml version="1.0" encoding="utf-8"?>
<p:tagLst xmlns:a="http://schemas.openxmlformats.org/drawingml/2006/main" xmlns:r="http://schemas.openxmlformats.org/officeDocument/2006/relationships" xmlns:p="http://schemas.openxmlformats.org/presentationml/2006/main">
  <p:tag name="TIMING" val="|34.2|26.8"/>
</p:tagLst>
</file>

<file path=ppt/tags/tag5.xml><?xml version="1.0" encoding="utf-8"?>
<p:tagLst xmlns:a="http://schemas.openxmlformats.org/drawingml/2006/main" xmlns:r="http://schemas.openxmlformats.org/officeDocument/2006/relationships" xmlns:p="http://schemas.openxmlformats.org/presentationml/2006/main">
  <p:tag name="TIMING" val="|34.2|26.8"/>
</p:tagLst>
</file>

<file path=ppt/tags/tag6.xml><?xml version="1.0" encoding="utf-8"?>
<p:tagLst xmlns:a="http://schemas.openxmlformats.org/drawingml/2006/main" xmlns:r="http://schemas.openxmlformats.org/officeDocument/2006/relationships" xmlns:p="http://schemas.openxmlformats.org/presentationml/2006/main">
  <p:tag name="TIMING" val="|34.2|26.8"/>
</p:tagLst>
</file>

<file path=ppt/tags/tag7.xml><?xml version="1.0" encoding="utf-8"?>
<p:tagLst xmlns:a="http://schemas.openxmlformats.org/drawingml/2006/main" xmlns:r="http://schemas.openxmlformats.org/officeDocument/2006/relationships" xmlns:p="http://schemas.openxmlformats.org/presentationml/2006/main">
  <p:tag name="TIMING" val="|34.2|26.8"/>
</p:tagLst>
</file>

<file path=ppt/tags/tag8.xml><?xml version="1.0" encoding="utf-8"?>
<p:tagLst xmlns:a="http://schemas.openxmlformats.org/drawingml/2006/main" xmlns:r="http://schemas.openxmlformats.org/officeDocument/2006/relationships" xmlns:p="http://schemas.openxmlformats.org/presentationml/2006/main">
  <p:tag name="TIMING" val="|22.1"/>
</p:tagLst>
</file>

<file path=ppt/tags/tag9.xml><?xml version="1.0" encoding="utf-8"?>
<p:tagLst xmlns:a="http://schemas.openxmlformats.org/drawingml/2006/main" xmlns:r="http://schemas.openxmlformats.org/officeDocument/2006/relationships" xmlns:p="http://schemas.openxmlformats.org/presentationml/2006/main">
  <p:tag name="TIMING" val="|1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Personalizzato 1">
      <a:dk1>
        <a:sysClr val="windowText" lastClr="000000"/>
      </a:dk1>
      <a:lt1>
        <a:sysClr val="window" lastClr="FFFFFF"/>
      </a:lt1>
      <a:dk2>
        <a:srgbClr val="002948"/>
      </a:dk2>
      <a:lt2>
        <a:srgbClr val="E9E5DC"/>
      </a:lt2>
      <a:accent1>
        <a:srgbClr val="D34817"/>
      </a:accent1>
      <a:accent2>
        <a:srgbClr val="F4B700"/>
      </a:accent2>
      <a:accent3>
        <a:srgbClr val="A28E6A"/>
      </a:accent3>
      <a:accent4>
        <a:srgbClr val="956251"/>
      </a:accent4>
      <a:accent5>
        <a:srgbClr val="918485"/>
      </a:accent5>
      <a:accent6>
        <a:srgbClr val="855D5D"/>
      </a:accent6>
      <a:hlink>
        <a:srgbClr val="CC9900"/>
      </a:hlink>
      <a:folHlink>
        <a:srgbClr val="96A9A9"/>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100307</TotalTime>
  <Words>4456</Words>
  <Application>Microsoft Macintosh PowerPoint</Application>
  <PresentationFormat>Widescreen</PresentationFormat>
  <Paragraphs>481</Paragraphs>
  <Slides>37</Slides>
  <Notes>18</Notes>
  <HiddenSlides>0</HiddenSlides>
  <MMClips>0</MMClips>
  <ScaleCrop>false</ScaleCrop>
  <HeadingPairs>
    <vt:vector size="8" baseType="variant">
      <vt:variant>
        <vt:lpstr>Caratteri utilizzati</vt:lpstr>
      </vt:variant>
      <vt:variant>
        <vt:i4>17</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56" baseType="lpstr">
      <vt:lpstr>Arial Unicode MS</vt:lpstr>
      <vt:lpstr>MS Mincho</vt:lpstr>
      <vt:lpstr>Arial</vt:lpstr>
      <vt:lpstr>Calibri</vt:lpstr>
      <vt:lpstr>Cambria</vt:lpstr>
      <vt:lpstr>Cambria Math</vt:lpstr>
      <vt:lpstr>Century Schoolbook</vt:lpstr>
      <vt:lpstr>Chalkduster</vt:lpstr>
      <vt:lpstr>FreeSerif</vt:lpstr>
      <vt:lpstr>Georgia</vt:lpstr>
      <vt:lpstr>NimbusRomNo9L-ReguItal</vt:lpstr>
      <vt:lpstr>Palatino Linotype</vt:lpstr>
      <vt:lpstr>Symbol</vt:lpstr>
      <vt:lpstr>Times New Roman</vt:lpstr>
      <vt:lpstr>Trebuchet MS</vt:lpstr>
      <vt:lpstr>Wingdings</vt:lpstr>
      <vt:lpstr>Wingdings 2</vt:lpstr>
      <vt:lpstr>Tramonto</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Thanks for your attention</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Domenico Santonocito</cp:lastModifiedBy>
  <cp:revision>1592</cp:revision>
  <dcterms:created xsi:type="dcterms:W3CDTF">2017-10-19T14:12:55Z</dcterms:created>
  <dcterms:modified xsi:type="dcterms:W3CDTF">2023-03-12T09:51:16Z</dcterms:modified>
</cp:coreProperties>
</file>