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DBD"/>
    <a:srgbClr val="202B49"/>
    <a:srgbClr val="F2F2F2"/>
    <a:srgbClr val="4C5181"/>
    <a:srgbClr val="3D8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6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5C0D7-77CE-BA4C-9ADD-9752898F68E2}" type="datetimeFigureOut">
              <a:t>26.09.2022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1EADC-835E-A54A-89E9-E3965F140EF3}" type="slidenum">
              <a:t>‹Nr.›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6448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1EADC-835E-A54A-89E9-E3965F140EF3}" type="slidenum"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577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30A-7F87-4FAD-8A1A-A7020BD353A7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2F4-F4AD-4BA0-BA01-59FDF7434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89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30A-7F87-4FAD-8A1A-A7020BD353A7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2F4-F4AD-4BA0-BA01-59FDF7434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60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30A-7F87-4FAD-8A1A-A7020BD353A7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2F4-F4AD-4BA0-BA01-59FDF7434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96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30A-7F87-4FAD-8A1A-A7020BD353A7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2F4-F4AD-4BA0-BA01-59FDF7434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09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30A-7F87-4FAD-8A1A-A7020BD353A7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2F4-F4AD-4BA0-BA01-59FDF7434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05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30A-7F87-4FAD-8A1A-A7020BD353A7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2F4-F4AD-4BA0-BA01-59FDF7434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30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30A-7F87-4FAD-8A1A-A7020BD353A7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2F4-F4AD-4BA0-BA01-59FDF7434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95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30A-7F87-4FAD-8A1A-A7020BD353A7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2F4-F4AD-4BA0-BA01-59FDF7434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71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30A-7F87-4FAD-8A1A-A7020BD353A7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2F4-F4AD-4BA0-BA01-59FDF7434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05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30A-7F87-4FAD-8A1A-A7020BD353A7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2F4-F4AD-4BA0-BA01-59FDF7434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87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530A-7F87-4FAD-8A1A-A7020BD353A7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D2F4-F4AD-4BA0-BA01-59FDF7434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419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530A-7F87-4FAD-8A1A-A7020BD353A7}" type="datetimeFigureOut">
              <a:rPr lang="de-DE" smtClean="0"/>
              <a:t>26.09.2022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D2F4-F4AD-4BA0-BA01-59FDF7434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18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hyperlink" Target="https://doi.org/10.5281/zenodo.6787200" TargetMode="External"/><Relationship Id="rId18" Type="http://schemas.openxmlformats.org/officeDocument/2006/relationships/image" Target="../media/image14.png"/><Relationship Id="rId3" Type="http://schemas.openxmlformats.org/officeDocument/2006/relationships/image" Target="../media/image1.jpg"/><Relationship Id="rId21" Type="http://schemas.openxmlformats.org/officeDocument/2006/relationships/hyperlink" Target="https://dataservices.gfz-potsdam.de/igsn-new/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s://www.awi.de/" TargetMode="Externa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hyperlink" Target="https://www.igs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9394C6B2-649D-4220-80FE-88885D92D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01201" cy="12801600"/>
          </a:xfr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286D56B6-8224-4F80-B1C3-35DD6FAC3E82}"/>
              </a:ext>
            </a:extLst>
          </p:cNvPr>
          <p:cNvSpPr/>
          <p:nvPr/>
        </p:nvSpPr>
        <p:spPr>
          <a:xfrm>
            <a:off x="207779" y="208683"/>
            <a:ext cx="9187112" cy="12400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7E221B-96D3-D8F9-3AFF-9485B05DD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11" t="94979" r="61809" b="2060"/>
          <a:stretch/>
        </p:blipFill>
        <p:spPr>
          <a:xfrm>
            <a:off x="428399" y="6145257"/>
            <a:ext cx="8744400" cy="4369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6D0A358-53DD-4634-95A5-A4FF968A1D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" r="60997" b="-1863"/>
          <a:stretch/>
        </p:blipFill>
        <p:spPr>
          <a:xfrm>
            <a:off x="5018683" y="12149699"/>
            <a:ext cx="1850457" cy="4087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99E6D09-5B3F-4C99-A9DE-7B21EAF4C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0665" y="11938201"/>
            <a:ext cx="1476000" cy="62024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CDFAC02-CE7F-4499-AC1C-6C1406DFCA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1" y="11795183"/>
            <a:ext cx="1212766" cy="76326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2DEFC45-A9D1-45E4-AEBE-AC24F6929F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45" y="11983543"/>
            <a:ext cx="1516458" cy="57490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D9A62E16-893D-445C-BBC3-2F4B112566A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3295" y="256629"/>
            <a:ext cx="2076632" cy="882569"/>
          </a:xfrm>
          <a:prstGeom prst="rect">
            <a:avLst/>
          </a:prstGeom>
        </p:spPr>
      </p:pic>
      <p:sp>
        <p:nvSpPr>
          <p:cNvPr id="24" name="Titel 8">
            <a:extLst>
              <a:ext uri="{FF2B5EF4-FFF2-40B4-BE49-F238E27FC236}">
                <a16:creationId xmlns:a16="http://schemas.microsoft.com/office/drawing/2014/main" id="{CFB8BC78-DD19-4BF6-8BF6-1A7E643902D5}"/>
              </a:ext>
            </a:extLst>
          </p:cNvPr>
          <p:cNvSpPr txBox="1">
            <a:spLocks/>
          </p:cNvSpPr>
          <p:nvPr/>
        </p:nvSpPr>
        <p:spPr>
          <a:xfrm>
            <a:off x="150409" y="1214287"/>
            <a:ext cx="9601201" cy="51860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300"/>
              </a:spcAft>
            </a:pPr>
            <a:r>
              <a:rPr lang="en-GB" sz="1400" dirty="0"/>
              <a:t>Mareike Wieczorek*, Birgit Heim, Linda Baldewein, Alexander Brauser, Simone </a:t>
            </a:r>
            <a:r>
              <a:rPr lang="en-GB" sz="1400" dirty="0" err="1"/>
              <a:t>Frenzel</a:t>
            </a:r>
            <a:r>
              <a:rPr lang="en-GB" sz="1400" dirty="0"/>
              <a:t>, Ulrike Kleeberg, Kirsten Elger</a:t>
            </a:r>
          </a:p>
          <a:p>
            <a:pPr>
              <a:spcAft>
                <a:spcPts val="300"/>
              </a:spcAft>
            </a:pPr>
            <a:r>
              <a:rPr lang="en-GB" sz="1400" dirty="0"/>
              <a:t>*mareike.wieczorek@awi.de; Alfred-Wegener-</a:t>
            </a:r>
            <a:r>
              <a:rPr lang="en-GB" sz="1400" dirty="0" err="1"/>
              <a:t>Institut</a:t>
            </a:r>
            <a:r>
              <a:rPr lang="en-GB" sz="1400" dirty="0"/>
              <a:t> Helmholtz-</a:t>
            </a:r>
            <a:r>
              <a:rPr lang="en-GB" sz="1400" dirty="0" err="1"/>
              <a:t>Zentrum</a:t>
            </a:r>
            <a:r>
              <a:rPr lang="en-GB" sz="1400" dirty="0"/>
              <a:t> </a:t>
            </a:r>
            <a:r>
              <a:rPr lang="en-GB" sz="1400" dirty="0" err="1"/>
              <a:t>für</a:t>
            </a:r>
            <a:r>
              <a:rPr lang="en-GB" sz="1400" dirty="0"/>
              <a:t> Polar- und </a:t>
            </a:r>
            <a:r>
              <a:rPr lang="en-GB" sz="1400" dirty="0" err="1"/>
              <a:t>Meeresforschung</a:t>
            </a:r>
            <a:r>
              <a:rPr lang="en-GB" sz="1400" dirty="0"/>
              <a:t>; </a:t>
            </a:r>
            <a:r>
              <a:rPr lang="en-GB" sz="1400" dirty="0">
                <a:hlinkClick r:id="rId12"/>
              </a:rPr>
              <a:t>https://www.awi.de/</a:t>
            </a:r>
            <a:r>
              <a:rPr lang="en-GB" sz="1400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108C2A9-8DE8-4D34-83FE-193258D47B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8024" y="352425"/>
            <a:ext cx="724040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FAIR WISH project – Developing templates to register IGSNs for various sample types in E&amp;E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E0130E4-C008-4AF2-9DD5-971CADE31A8E}"/>
              </a:ext>
            </a:extLst>
          </p:cNvPr>
          <p:cNvSpPr txBox="1"/>
          <p:nvPr/>
        </p:nvSpPr>
        <p:spPr>
          <a:xfrm>
            <a:off x="300961" y="1775406"/>
            <a:ext cx="8979859" cy="646331"/>
          </a:xfrm>
          <a:prstGeom prst="rect">
            <a:avLst/>
          </a:prstGeom>
          <a:solidFill>
            <a:srgbClr val="202B49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Aim</a:t>
            </a:r>
          </a:p>
          <a:p>
            <a:r>
              <a:rPr lang="en-GB" b="1" dirty="0">
                <a:solidFill>
                  <a:schemeClr val="bg1"/>
                </a:solidFill>
              </a:rPr>
              <a:t>Facilitate sample IGSN registration with a standardized, user-centric template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2D9560B-9154-421E-A384-3D621E2EA13F}"/>
              </a:ext>
            </a:extLst>
          </p:cNvPr>
          <p:cNvSpPr txBox="1"/>
          <p:nvPr/>
        </p:nvSpPr>
        <p:spPr>
          <a:xfrm>
            <a:off x="300961" y="8385491"/>
            <a:ext cx="4369741" cy="1754326"/>
          </a:xfrm>
          <a:prstGeom prst="rect">
            <a:avLst/>
          </a:prstGeom>
          <a:solidFill>
            <a:srgbClr val="92CDBD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Status</a:t>
            </a:r>
            <a:endParaRPr lang="en-GB" sz="1600" b="1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b="1" dirty="0"/>
              <a:t>Customisable</a:t>
            </a:r>
            <a:r>
              <a:rPr lang="en-GB" dirty="0"/>
              <a:t>, </a:t>
            </a:r>
            <a:r>
              <a:rPr lang="en-GB" b="1" dirty="0">
                <a:sym typeface="Wingdings" panose="05000000000000000000" pitchFamily="2" charset="2"/>
              </a:rPr>
              <a:t>standardised</a:t>
            </a:r>
            <a:r>
              <a:rPr lang="en-GB" dirty="0">
                <a:sym typeface="Wingdings" panose="05000000000000000000" pitchFamily="2" charset="2"/>
              </a:rPr>
              <a:t> templates for IGSN metadata registration at four hierarchy levels </a:t>
            </a:r>
            <a:r>
              <a:rPr lang="en-GB" dirty="0"/>
              <a:t>are ready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/>
              <a:t>Only few mandatory metadata fields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/>
              <a:t>Works in </a:t>
            </a:r>
            <a:r>
              <a:rPr lang="en-GB" b="1" dirty="0"/>
              <a:t>Excel</a:t>
            </a:r>
            <a:r>
              <a:rPr lang="en-GB" dirty="0"/>
              <a:t> and </a:t>
            </a:r>
            <a:r>
              <a:rPr lang="en-GB" b="1" dirty="0"/>
              <a:t>LibreOffice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BAB72B2-2E9E-45C4-9492-AB5871C8A623}"/>
              </a:ext>
            </a:extLst>
          </p:cNvPr>
          <p:cNvSpPr txBox="1"/>
          <p:nvPr/>
        </p:nvSpPr>
        <p:spPr>
          <a:xfrm>
            <a:off x="300987" y="4791831"/>
            <a:ext cx="1698581" cy="1200329"/>
          </a:xfrm>
          <a:prstGeom prst="rect">
            <a:avLst/>
          </a:prstGeom>
          <a:solidFill>
            <a:srgbClr val="F2F2F2">
              <a:alpha val="81176"/>
            </a:srgbClr>
          </a:solidFill>
          <a:ln w="19050">
            <a:solidFill>
              <a:srgbClr val="202B4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dirty="0" err="1"/>
              <a:t>HowTo</a:t>
            </a:r>
            <a:r>
              <a:rPr lang="en-GB" dirty="0"/>
              <a:t>:</a:t>
            </a:r>
          </a:p>
          <a:p>
            <a:r>
              <a:rPr lang="en-GB" dirty="0"/>
              <a:t>Explanations on template use and the “Guide“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A0AE2E89-7869-45A6-AAB0-EE0D1FAF184F}"/>
              </a:ext>
            </a:extLst>
          </p:cNvPr>
          <p:cNvSpPr txBox="1"/>
          <p:nvPr/>
        </p:nvSpPr>
        <p:spPr>
          <a:xfrm>
            <a:off x="300961" y="6892028"/>
            <a:ext cx="4369767" cy="1200329"/>
          </a:xfrm>
          <a:prstGeom prst="rect">
            <a:avLst/>
          </a:prstGeom>
          <a:solidFill>
            <a:srgbClr val="F2F2F2">
              <a:alpha val="81176"/>
            </a:srgbClr>
          </a:solidFill>
          <a:ln w="19050">
            <a:solidFill>
              <a:srgbClr val="202B4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Guide:</a:t>
            </a:r>
          </a:p>
          <a:p>
            <a:r>
              <a:rPr lang="en-GB" dirty="0"/>
              <a:t>Explanations on the variables and possibility to select the variables needed to describe a sample at four hierarchy levels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4B986D5-D6F8-49DB-BAA7-6C81B8254EC7}"/>
              </a:ext>
            </a:extLst>
          </p:cNvPr>
          <p:cNvSpPr txBox="1"/>
          <p:nvPr/>
        </p:nvSpPr>
        <p:spPr>
          <a:xfrm>
            <a:off x="2214067" y="4791831"/>
            <a:ext cx="4705184" cy="1200329"/>
          </a:xfrm>
          <a:prstGeom prst="rect">
            <a:avLst/>
          </a:prstGeom>
          <a:solidFill>
            <a:srgbClr val="F2F2F2">
              <a:alpha val="78824"/>
            </a:srgbClr>
          </a:solidFill>
          <a:ln w="19050">
            <a:solidFill>
              <a:srgbClr val="202B4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Parent, 1.-3. Child:</a:t>
            </a:r>
          </a:p>
          <a:p>
            <a:r>
              <a:rPr lang="en-GB" dirty="0"/>
              <a:t>User generated template for “Parent“ samples and their “(great-grand)-children“ samples (Level 2 to 4)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2DB71AFE-60FB-4696-AF85-E4566CA4A773}"/>
              </a:ext>
            </a:extLst>
          </p:cNvPr>
          <p:cNvSpPr txBox="1"/>
          <p:nvPr/>
        </p:nvSpPr>
        <p:spPr>
          <a:xfrm>
            <a:off x="5055008" y="2542810"/>
            <a:ext cx="4225812" cy="2027068"/>
          </a:xfrm>
          <a:prstGeom prst="rect">
            <a:avLst/>
          </a:prstGeom>
          <a:solidFill>
            <a:srgbClr val="F2F2F2">
              <a:alpha val="81176"/>
            </a:srgbClr>
          </a:solidFill>
          <a:ln w="19050">
            <a:solidFill>
              <a:srgbClr val="202B4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Lists based on recommendations developed in “List of identified linked open data vocabularies to be included in IGSN metadata” (</a:t>
            </a:r>
            <a:r>
              <a:rPr lang="de-DE" dirty="0">
                <a:hlinkClick r:id="rId13"/>
              </a:rPr>
              <a:t>https://doi.org/10.5281/zenodo.6787200</a:t>
            </a:r>
            <a:r>
              <a:rPr lang="de-DE" dirty="0"/>
              <a:t>)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Dynamic,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expanded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required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Focus on </a:t>
            </a:r>
            <a:r>
              <a:rPr lang="de-DE" dirty="0" err="1"/>
              <a:t>usability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complexity</a:t>
            </a:r>
            <a:endParaRPr lang="de-DE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CA18F6A-E166-40EC-AAD2-E659F9CAEDEF}"/>
              </a:ext>
            </a:extLst>
          </p:cNvPr>
          <p:cNvSpPr txBox="1"/>
          <p:nvPr/>
        </p:nvSpPr>
        <p:spPr>
          <a:xfrm>
            <a:off x="7138259" y="4791831"/>
            <a:ext cx="2142561" cy="1200329"/>
          </a:xfrm>
          <a:prstGeom prst="rect">
            <a:avLst/>
          </a:prstGeom>
          <a:solidFill>
            <a:srgbClr val="F2F2F2">
              <a:alpha val="81176"/>
            </a:srgbClr>
          </a:solidFill>
          <a:ln w="19050">
            <a:solidFill>
              <a:srgbClr val="202B4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Sample Type/ Material […]: </a:t>
            </a:r>
          </a:p>
          <a:p>
            <a:r>
              <a:rPr lang="en-GB" dirty="0"/>
              <a:t>Lists with controlled vocabularies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DFF93EDF-1390-4360-A48C-5B1360CC5944}"/>
              </a:ext>
            </a:extLst>
          </p:cNvPr>
          <p:cNvCxnSpPr>
            <a:cxnSpLocks/>
          </p:cNvCxnSpPr>
          <p:nvPr/>
        </p:nvCxnSpPr>
        <p:spPr>
          <a:xfrm flipH="1" flipV="1">
            <a:off x="1166207" y="5993128"/>
            <a:ext cx="246275" cy="243626"/>
          </a:xfrm>
          <a:prstGeom prst="straightConnector1">
            <a:avLst/>
          </a:prstGeom>
          <a:ln>
            <a:solidFill>
              <a:srgbClr val="202B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ABEF8F3-6B14-4CB8-B104-0DECE454CAFE}"/>
              </a:ext>
            </a:extLst>
          </p:cNvPr>
          <p:cNvCxnSpPr>
            <a:cxnSpLocks/>
          </p:cNvCxnSpPr>
          <p:nvPr/>
        </p:nvCxnSpPr>
        <p:spPr>
          <a:xfrm flipH="1" flipV="1">
            <a:off x="3088136" y="5984109"/>
            <a:ext cx="207043" cy="257300"/>
          </a:xfrm>
          <a:prstGeom prst="straightConnector1">
            <a:avLst/>
          </a:prstGeom>
          <a:ln>
            <a:solidFill>
              <a:srgbClr val="202B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FF0CBDAA-106B-4C7E-89F1-A2121BD14E4E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885651" y="5992160"/>
            <a:ext cx="323889" cy="264226"/>
          </a:xfrm>
          <a:prstGeom prst="straightConnector1">
            <a:avLst/>
          </a:prstGeom>
          <a:ln>
            <a:solidFill>
              <a:srgbClr val="202B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96044FC6-D60B-4846-B55E-CA64F62BCBBE}"/>
              </a:ext>
            </a:extLst>
          </p:cNvPr>
          <p:cNvCxnSpPr>
            <a:cxnSpLocks/>
          </p:cNvCxnSpPr>
          <p:nvPr/>
        </p:nvCxnSpPr>
        <p:spPr>
          <a:xfrm>
            <a:off x="2320578" y="6478591"/>
            <a:ext cx="147712" cy="413437"/>
          </a:xfrm>
          <a:prstGeom prst="straightConnector1">
            <a:avLst/>
          </a:prstGeom>
          <a:ln>
            <a:solidFill>
              <a:srgbClr val="202B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10309303-D5AA-4004-A77D-25E0CBAE4B45}"/>
              </a:ext>
            </a:extLst>
          </p:cNvPr>
          <p:cNvSpPr txBox="1"/>
          <p:nvPr/>
        </p:nvSpPr>
        <p:spPr>
          <a:xfrm>
            <a:off x="4800600" y="9661426"/>
            <a:ext cx="4499613" cy="2031325"/>
          </a:xfrm>
          <a:prstGeom prst="rect">
            <a:avLst/>
          </a:prstGeom>
          <a:solidFill>
            <a:srgbClr val="92CDBD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Next Steps</a:t>
            </a:r>
          </a:p>
          <a:p>
            <a:r>
              <a:rPr lang="en-GB" b="0" dirty="0">
                <a:solidFill>
                  <a:schemeClr val="tx1"/>
                </a:solidFill>
              </a:rPr>
              <a:t>Researchers  (E&amp;E  communities) will test the template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b="0" dirty="0">
                <a:solidFill>
                  <a:schemeClr val="tx1"/>
                </a:solidFill>
              </a:rPr>
              <a:t>Video-Tutorial + Questionnaire (in prep.)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b="0" dirty="0">
                <a:solidFill>
                  <a:schemeClr val="tx1"/>
                </a:solidFill>
              </a:rPr>
              <a:t>One on one evaluation with users </a:t>
            </a:r>
          </a:p>
          <a:p>
            <a:r>
              <a:rPr lang="en-GB" b="0" dirty="0">
                <a:solidFill>
                  <a:schemeClr val="tx1"/>
                </a:solidFill>
                <a:sym typeface="Wingdings" panose="05000000000000000000" pitchFamily="2" charset="2"/>
              </a:rPr>
              <a:t>    ‘Is everything understandable?’</a:t>
            </a:r>
          </a:p>
          <a:p>
            <a:r>
              <a:rPr lang="en-GB" b="0" dirty="0">
                <a:solidFill>
                  <a:schemeClr val="tx1"/>
                </a:solidFill>
                <a:sym typeface="Wingdings" panose="05000000000000000000" pitchFamily="2" charset="2"/>
              </a:rPr>
              <a:t>     ‘Is anything missing?’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00FA4A94-61A0-4EF4-8B27-F0E5A412F64F}"/>
              </a:ext>
            </a:extLst>
          </p:cNvPr>
          <p:cNvSpPr txBox="1"/>
          <p:nvPr/>
        </p:nvSpPr>
        <p:spPr>
          <a:xfrm>
            <a:off x="300986" y="10397589"/>
            <a:ext cx="4369716" cy="1292662"/>
          </a:xfrm>
          <a:prstGeom prst="rect">
            <a:avLst/>
          </a:prstGeom>
          <a:solidFill>
            <a:srgbClr val="202B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Want to test the template?</a:t>
            </a:r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Please contact us: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mwieczor@awi.de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bheim@awi.de</a:t>
            </a:r>
          </a:p>
        </p:txBody>
      </p: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84BA39D3-3FBC-43BE-A22E-E9E2CFE4A663}"/>
              </a:ext>
            </a:extLst>
          </p:cNvPr>
          <p:cNvGrpSpPr>
            <a:grpSpLocks noChangeAspect="1"/>
          </p:cNvGrpSpPr>
          <p:nvPr/>
        </p:nvGrpSpPr>
        <p:grpSpPr>
          <a:xfrm>
            <a:off x="4926082" y="6959291"/>
            <a:ext cx="3942342" cy="2677181"/>
            <a:chOff x="227903" y="1749149"/>
            <a:chExt cx="3581666" cy="2432252"/>
          </a:xfrm>
        </p:grpSpPr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80DB73CC-9CAA-4AEB-9D79-CA96AE18ACBF}"/>
                </a:ext>
              </a:extLst>
            </p:cNvPr>
            <p:cNvSpPr txBox="1"/>
            <p:nvPr/>
          </p:nvSpPr>
          <p:spPr>
            <a:xfrm>
              <a:off x="890806" y="2654703"/>
              <a:ext cx="2290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70C0"/>
                  </a:solidFill>
                </a:rPr>
                <a:t>Sediment </a:t>
              </a:r>
              <a:r>
                <a:rPr lang="de-DE" sz="1600" dirty="0" err="1">
                  <a:solidFill>
                    <a:srgbClr val="0070C0"/>
                  </a:solidFill>
                </a:rPr>
                <a:t>core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277C48BC-EC93-4FBD-A99C-5FBD50D62950}"/>
                </a:ext>
              </a:extLst>
            </p:cNvPr>
            <p:cNvSpPr txBox="1"/>
            <p:nvPr/>
          </p:nvSpPr>
          <p:spPr>
            <a:xfrm>
              <a:off x="1174776" y="3232930"/>
              <a:ext cx="2290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70C0"/>
                  </a:solidFill>
                </a:rPr>
                <a:t>Core </a:t>
              </a:r>
              <a:r>
                <a:rPr lang="de-DE" sz="1600" dirty="0" err="1">
                  <a:solidFill>
                    <a:srgbClr val="0070C0"/>
                  </a:solidFill>
                </a:rPr>
                <a:t>sections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F097FB3E-558F-4BE4-8B64-3534B04085E0}"/>
                </a:ext>
              </a:extLst>
            </p:cNvPr>
            <p:cNvSpPr txBox="1"/>
            <p:nvPr/>
          </p:nvSpPr>
          <p:spPr>
            <a:xfrm>
              <a:off x="1518782" y="3842847"/>
              <a:ext cx="2290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0070C0"/>
                  </a:solidFill>
                </a:rPr>
                <a:t>Core </a:t>
              </a:r>
              <a:r>
                <a:rPr lang="de-DE" sz="1600" dirty="0" err="1">
                  <a:solidFill>
                    <a:srgbClr val="0070C0"/>
                  </a:solidFill>
                </a:rPr>
                <a:t>samples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grpSp>
          <p:nvGrpSpPr>
            <p:cNvPr id="95" name="Gruppieren 94">
              <a:extLst>
                <a:ext uri="{FF2B5EF4-FFF2-40B4-BE49-F238E27FC236}">
                  <a16:creationId xmlns:a16="http://schemas.microsoft.com/office/drawing/2014/main" id="{EFF5043C-D6F6-4146-BF0D-A09A23BCEC2F}"/>
                </a:ext>
              </a:extLst>
            </p:cNvPr>
            <p:cNvGrpSpPr/>
            <p:nvPr/>
          </p:nvGrpSpPr>
          <p:grpSpPr>
            <a:xfrm>
              <a:off x="227903" y="1749149"/>
              <a:ext cx="2527403" cy="2242893"/>
              <a:chOff x="227903" y="1749149"/>
              <a:chExt cx="2527403" cy="2242893"/>
            </a:xfrm>
          </p:grpSpPr>
          <p:sp>
            <p:nvSpPr>
              <p:cNvPr id="96" name="Textfeld 95">
                <a:extLst>
                  <a:ext uri="{FF2B5EF4-FFF2-40B4-BE49-F238E27FC236}">
                    <a16:creationId xmlns:a16="http://schemas.microsoft.com/office/drawing/2014/main" id="{FF644F11-8195-4462-920A-650F71ADA16A}"/>
                  </a:ext>
                </a:extLst>
              </p:cNvPr>
              <p:cNvSpPr txBox="1"/>
              <p:nvPr/>
            </p:nvSpPr>
            <p:spPr>
              <a:xfrm>
                <a:off x="440785" y="1749149"/>
                <a:ext cx="13037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parent</a:t>
                </a:r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de-DE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IGSN:</a:t>
                </a:r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97" name="Grafik 96">
                <a:extLst>
                  <a:ext uri="{FF2B5EF4-FFF2-40B4-BE49-F238E27FC236}">
                    <a16:creationId xmlns:a16="http://schemas.microsoft.com/office/drawing/2014/main" id="{550E009E-9675-4CBE-88C8-B064285C3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463" y="2497874"/>
                <a:ext cx="177778" cy="203175"/>
              </a:xfrm>
              <a:prstGeom prst="rect">
                <a:avLst/>
              </a:prstGeom>
            </p:spPr>
          </p:pic>
          <p:sp>
            <p:nvSpPr>
              <p:cNvPr id="98" name="Textfeld 97">
                <a:extLst>
                  <a:ext uri="{FF2B5EF4-FFF2-40B4-BE49-F238E27FC236}">
                    <a16:creationId xmlns:a16="http://schemas.microsoft.com/office/drawing/2014/main" id="{20A33FC9-F106-4E9C-801C-48B39F05B3A9}"/>
                  </a:ext>
                </a:extLst>
              </p:cNvPr>
              <p:cNvSpPr txBox="1"/>
              <p:nvPr/>
            </p:nvSpPr>
            <p:spPr>
              <a:xfrm>
                <a:off x="701842" y="2458626"/>
                <a:ext cx="13484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1. </a:t>
                </a:r>
                <a:r>
                  <a:rPr lang="de-DE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child</a:t>
                </a:r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de-DE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IGSN:</a:t>
                </a:r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CD6BCAB1-1A39-479A-9090-0C5391BCE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03" y="1777150"/>
                <a:ext cx="241300" cy="241300"/>
              </a:xfrm>
              <a:prstGeom prst="rect">
                <a:avLst/>
              </a:prstGeom>
            </p:spPr>
          </p:pic>
          <p:sp>
            <p:nvSpPr>
              <p:cNvPr id="100" name="Textfeld 99">
                <a:extLst>
                  <a:ext uri="{FF2B5EF4-FFF2-40B4-BE49-F238E27FC236}">
                    <a16:creationId xmlns:a16="http://schemas.microsoft.com/office/drawing/2014/main" id="{AC5545D2-B3B6-4FEB-A80A-38F430166691}"/>
                  </a:ext>
                </a:extLst>
              </p:cNvPr>
              <p:cNvSpPr txBox="1"/>
              <p:nvPr/>
            </p:nvSpPr>
            <p:spPr>
              <a:xfrm>
                <a:off x="481344" y="2007796"/>
                <a:ext cx="5579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dirty="0"/>
                  <a:t>Lake</a:t>
                </a:r>
                <a:endParaRPr lang="en-US" sz="1600" dirty="0"/>
              </a:p>
            </p:txBody>
          </p:sp>
          <p:cxnSp>
            <p:nvCxnSpPr>
              <p:cNvPr id="101" name="Verbinder: gewinkelt 100">
                <a:extLst>
                  <a:ext uri="{FF2B5EF4-FFF2-40B4-BE49-F238E27FC236}">
                    <a16:creationId xmlns:a16="http://schemas.microsoft.com/office/drawing/2014/main" id="{AA39A2DE-0416-48DF-98BD-C9048039FC4D}"/>
                  </a:ext>
                </a:extLst>
              </p:cNvPr>
              <p:cNvCxnSpPr>
                <a:cxnSpLocks/>
                <a:stCxn id="99" idx="1"/>
                <a:endCxn id="97" idx="1"/>
              </p:cNvCxnSpPr>
              <p:nvPr/>
            </p:nvCxnSpPr>
            <p:spPr>
              <a:xfrm rot="10800000" flipH="1" flipV="1">
                <a:off x="227903" y="1897800"/>
                <a:ext cx="321560" cy="701662"/>
              </a:xfrm>
              <a:prstGeom prst="bentConnector3">
                <a:avLst>
                  <a:gd name="adj1" fmla="val -35545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feld 101">
                <a:extLst>
                  <a:ext uri="{FF2B5EF4-FFF2-40B4-BE49-F238E27FC236}">
                    <a16:creationId xmlns:a16="http://schemas.microsoft.com/office/drawing/2014/main" id="{E9F497EB-EE50-4AB4-B43F-48AADB3E00C9}"/>
                  </a:ext>
                </a:extLst>
              </p:cNvPr>
              <p:cNvSpPr txBox="1"/>
              <p:nvPr/>
            </p:nvSpPr>
            <p:spPr>
              <a:xfrm>
                <a:off x="958689" y="2992499"/>
                <a:ext cx="1300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2. </a:t>
                </a:r>
                <a:r>
                  <a:rPr lang="de-DE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child</a:t>
                </a:r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de-DE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IGSN</a:t>
                </a:r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03" name="Verbinder: gewinkelt 102">
                <a:extLst>
                  <a:ext uri="{FF2B5EF4-FFF2-40B4-BE49-F238E27FC236}">
                    <a16:creationId xmlns:a16="http://schemas.microsoft.com/office/drawing/2014/main" id="{C1D33C39-3906-459D-8B85-6F04E1DCD1D7}"/>
                  </a:ext>
                </a:extLst>
              </p:cNvPr>
              <p:cNvCxnSpPr>
                <a:cxnSpLocks/>
                <a:stCxn id="105" idx="1"/>
                <a:endCxn id="107" idx="1"/>
              </p:cNvCxnSpPr>
              <p:nvPr/>
            </p:nvCxnSpPr>
            <p:spPr>
              <a:xfrm rot="10800000" flipH="1" flipV="1">
                <a:off x="770156" y="3210530"/>
                <a:ext cx="417632" cy="640357"/>
              </a:xfrm>
              <a:prstGeom prst="bentConnector3">
                <a:avLst>
                  <a:gd name="adj1" fmla="val -5473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feld 103">
                <a:extLst>
                  <a:ext uri="{FF2B5EF4-FFF2-40B4-BE49-F238E27FC236}">
                    <a16:creationId xmlns:a16="http://schemas.microsoft.com/office/drawing/2014/main" id="{A1A957CA-66B1-4349-81E8-9AA348F997A4}"/>
                  </a:ext>
                </a:extLst>
              </p:cNvPr>
              <p:cNvSpPr txBox="1"/>
              <p:nvPr/>
            </p:nvSpPr>
            <p:spPr>
              <a:xfrm>
                <a:off x="1454950" y="3605892"/>
                <a:ext cx="1300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3. </a:t>
                </a:r>
                <a:r>
                  <a:rPr lang="de-DE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child</a:t>
                </a:r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de-DE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IGSN</a:t>
                </a:r>
                <a:r>
                  <a:rPr lang="de-DE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: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pic>
            <p:nvPicPr>
              <p:cNvPr id="105" name="Grafik 104">
                <a:extLst>
                  <a:ext uri="{FF2B5EF4-FFF2-40B4-BE49-F238E27FC236}">
                    <a16:creationId xmlns:a16="http://schemas.microsoft.com/office/drawing/2014/main" id="{0BD76297-07CB-4860-ABD5-7375B054C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156" y="3089881"/>
                <a:ext cx="241300" cy="241300"/>
              </a:xfrm>
              <a:prstGeom prst="rect">
                <a:avLst/>
              </a:prstGeom>
            </p:spPr>
          </p:pic>
          <p:cxnSp>
            <p:nvCxnSpPr>
              <p:cNvPr id="106" name="Verbinder: gewinkelt 105">
                <a:extLst>
                  <a:ext uri="{FF2B5EF4-FFF2-40B4-BE49-F238E27FC236}">
                    <a16:creationId xmlns:a16="http://schemas.microsoft.com/office/drawing/2014/main" id="{550459BA-96B0-4183-A161-1D15020C05F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548218" y="2599462"/>
                <a:ext cx="486304" cy="611069"/>
              </a:xfrm>
              <a:prstGeom prst="bentConnector3">
                <a:avLst>
                  <a:gd name="adj1" fmla="val -2872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7" name="Grafik 106">
                <a:extLst>
                  <a:ext uri="{FF2B5EF4-FFF2-40B4-BE49-F238E27FC236}">
                    <a16:creationId xmlns:a16="http://schemas.microsoft.com/office/drawing/2014/main" id="{38EFB6A7-6760-4714-9C39-BB2131E5B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788" y="3709734"/>
                <a:ext cx="282308" cy="282308"/>
              </a:xfrm>
              <a:prstGeom prst="rect">
                <a:avLst/>
              </a:prstGeom>
            </p:spPr>
          </p:pic>
        </p:grpSp>
      </p:grpSp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81022B24-FAF3-4E27-8426-570812270549}"/>
              </a:ext>
            </a:extLst>
          </p:cNvPr>
          <p:cNvGrpSpPr>
            <a:grpSpLocks noChangeAspect="1"/>
          </p:cNvGrpSpPr>
          <p:nvPr/>
        </p:nvGrpSpPr>
        <p:grpSpPr>
          <a:xfrm>
            <a:off x="7132911" y="6701699"/>
            <a:ext cx="2166770" cy="2450418"/>
            <a:chOff x="4158538" y="4532200"/>
            <a:chExt cx="2087252" cy="2432462"/>
          </a:xfrm>
        </p:grpSpPr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id="{FCF97504-81EA-492D-AAE8-71E1788AB616}"/>
                </a:ext>
              </a:extLst>
            </p:cNvPr>
            <p:cNvGrpSpPr/>
            <p:nvPr/>
          </p:nvGrpSpPr>
          <p:grpSpPr>
            <a:xfrm>
              <a:off x="4158538" y="4532200"/>
              <a:ext cx="1181396" cy="841599"/>
              <a:chOff x="1137573" y="5150733"/>
              <a:chExt cx="1181396" cy="841599"/>
            </a:xfrm>
          </p:grpSpPr>
          <p:sp>
            <p:nvSpPr>
              <p:cNvPr id="122" name="Freihandform 4">
                <a:extLst>
                  <a:ext uri="{FF2B5EF4-FFF2-40B4-BE49-F238E27FC236}">
                    <a16:creationId xmlns:a16="http://schemas.microsoft.com/office/drawing/2014/main" id="{1C54A0BC-43B9-4F1B-B23D-EB156E133074}"/>
                  </a:ext>
                </a:extLst>
              </p:cNvPr>
              <p:cNvSpPr/>
              <p:nvPr/>
            </p:nvSpPr>
            <p:spPr>
              <a:xfrm>
                <a:off x="1137573" y="5150733"/>
                <a:ext cx="1181396" cy="841599"/>
              </a:xfrm>
              <a:custGeom>
                <a:avLst/>
                <a:gdLst>
                  <a:gd name="connsiteX0" fmla="*/ 840260 w 2339546"/>
                  <a:gd name="connsiteY0" fmla="*/ 83861 h 1385439"/>
                  <a:gd name="connsiteX1" fmla="*/ 807308 w 2339546"/>
                  <a:gd name="connsiteY1" fmla="*/ 42671 h 1385439"/>
                  <a:gd name="connsiteX2" fmla="*/ 782595 w 2339546"/>
                  <a:gd name="connsiteY2" fmla="*/ 34434 h 1385439"/>
                  <a:gd name="connsiteX3" fmla="*/ 255373 w 2339546"/>
                  <a:gd name="connsiteY3" fmla="*/ 42671 h 1385439"/>
                  <a:gd name="connsiteX4" fmla="*/ 197708 w 2339546"/>
                  <a:gd name="connsiteY4" fmla="*/ 59147 h 1385439"/>
                  <a:gd name="connsiteX5" fmla="*/ 148281 w 2339546"/>
                  <a:gd name="connsiteY5" fmla="*/ 100336 h 1385439"/>
                  <a:gd name="connsiteX6" fmla="*/ 131806 w 2339546"/>
                  <a:gd name="connsiteY6" fmla="*/ 125050 h 1385439"/>
                  <a:gd name="connsiteX7" fmla="*/ 107092 w 2339546"/>
                  <a:gd name="connsiteY7" fmla="*/ 158001 h 1385439"/>
                  <a:gd name="connsiteX8" fmla="*/ 82379 w 2339546"/>
                  <a:gd name="connsiteY8" fmla="*/ 207428 h 1385439"/>
                  <a:gd name="connsiteX9" fmla="*/ 49427 w 2339546"/>
                  <a:gd name="connsiteY9" fmla="*/ 273331 h 1385439"/>
                  <a:gd name="connsiteX10" fmla="*/ 41189 w 2339546"/>
                  <a:gd name="connsiteY10" fmla="*/ 339234 h 1385439"/>
                  <a:gd name="connsiteX11" fmla="*/ 24714 w 2339546"/>
                  <a:gd name="connsiteY11" fmla="*/ 438088 h 1385439"/>
                  <a:gd name="connsiteX12" fmla="*/ 8238 w 2339546"/>
                  <a:gd name="connsiteY12" fmla="*/ 553417 h 1385439"/>
                  <a:gd name="connsiteX13" fmla="*/ 0 w 2339546"/>
                  <a:gd name="connsiteY13" fmla="*/ 586369 h 1385439"/>
                  <a:gd name="connsiteX14" fmla="*/ 24714 w 2339546"/>
                  <a:gd name="connsiteY14" fmla="*/ 709936 h 1385439"/>
                  <a:gd name="connsiteX15" fmla="*/ 32952 w 2339546"/>
                  <a:gd name="connsiteY15" fmla="*/ 734650 h 1385439"/>
                  <a:gd name="connsiteX16" fmla="*/ 57665 w 2339546"/>
                  <a:gd name="connsiteY16" fmla="*/ 751125 h 1385439"/>
                  <a:gd name="connsiteX17" fmla="*/ 74141 w 2339546"/>
                  <a:gd name="connsiteY17" fmla="*/ 784077 h 1385439"/>
                  <a:gd name="connsiteX18" fmla="*/ 98854 w 2339546"/>
                  <a:gd name="connsiteY18" fmla="*/ 800552 h 1385439"/>
                  <a:gd name="connsiteX19" fmla="*/ 148281 w 2339546"/>
                  <a:gd name="connsiteY19" fmla="*/ 841742 h 1385439"/>
                  <a:gd name="connsiteX20" fmla="*/ 197708 w 2339546"/>
                  <a:gd name="connsiteY20" fmla="*/ 882931 h 1385439"/>
                  <a:gd name="connsiteX21" fmla="*/ 230660 w 2339546"/>
                  <a:gd name="connsiteY21" fmla="*/ 907644 h 1385439"/>
                  <a:gd name="connsiteX22" fmla="*/ 255373 w 2339546"/>
                  <a:gd name="connsiteY22" fmla="*/ 932358 h 1385439"/>
                  <a:gd name="connsiteX23" fmla="*/ 288325 w 2339546"/>
                  <a:gd name="connsiteY23" fmla="*/ 940596 h 1385439"/>
                  <a:gd name="connsiteX24" fmla="*/ 337752 w 2339546"/>
                  <a:gd name="connsiteY24" fmla="*/ 990023 h 1385439"/>
                  <a:gd name="connsiteX25" fmla="*/ 403654 w 2339546"/>
                  <a:gd name="connsiteY25" fmla="*/ 1064163 h 1385439"/>
                  <a:gd name="connsiteX26" fmla="*/ 403654 w 2339546"/>
                  <a:gd name="connsiteY26" fmla="*/ 1245396 h 1385439"/>
                  <a:gd name="connsiteX27" fmla="*/ 477795 w 2339546"/>
                  <a:gd name="connsiteY27" fmla="*/ 1311298 h 1385439"/>
                  <a:gd name="connsiteX28" fmla="*/ 510746 w 2339546"/>
                  <a:gd name="connsiteY28" fmla="*/ 1336012 h 1385439"/>
                  <a:gd name="connsiteX29" fmla="*/ 543698 w 2339546"/>
                  <a:gd name="connsiteY29" fmla="*/ 1352488 h 1385439"/>
                  <a:gd name="connsiteX30" fmla="*/ 634314 w 2339546"/>
                  <a:gd name="connsiteY30" fmla="*/ 1377201 h 1385439"/>
                  <a:gd name="connsiteX31" fmla="*/ 700216 w 2339546"/>
                  <a:gd name="connsiteY31" fmla="*/ 1385439 h 1385439"/>
                  <a:gd name="connsiteX32" fmla="*/ 881449 w 2339546"/>
                  <a:gd name="connsiteY32" fmla="*/ 1377201 h 1385439"/>
                  <a:gd name="connsiteX33" fmla="*/ 906162 w 2339546"/>
                  <a:gd name="connsiteY33" fmla="*/ 1368963 h 1385439"/>
                  <a:gd name="connsiteX34" fmla="*/ 980303 w 2339546"/>
                  <a:gd name="connsiteY34" fmla="*/ 1352488 h 1385439"/>
                  <a:gd name="connsiteX35" fmla="*/ 1013254 w 2339546"/>
                  <a:gd name="connsiteY35" fmla="*/ 1344250 h 1385439"/>
                  <a:gd name="connsiteX36" fmla="*/ 1037968 w 2339546"/>
                  <a:gd name="connsiteY36" fmla="*/ 1336012 h 1385439"/>
                  <a:gd name="connsiteX37" fmla="*/ 1260389 w 2339546"/>
                  <a:gd name="connsiteY37" fmla="*/ 1311298 h 1385439"/>
                  <a:gd name="connsiteX38" fmla="*/ 1342768 w 2339546"/>
                  <a:gd name="connsiteY38" fmla="*/ 1294823 h 1385439"/>
                  <a:gd name="connsiteX39" fmla="*/ 1383957 w 2339546"/>
                  <a:gd name="connsiteY39" fmla="*/ 1286585 h 1385439"/>
                  <a:gd name="connsiteX40" fmla="*/ 1408670 w 2339546"/>
                  <a:gd name="connsiteY40" fmla="*/ 1278347 h 1385439"/>
                  <a:gd name="connsiteX41" fmla="*/ 1474573 w 2339546"/>
                  <a:gd name="connsiteY41" fmla="*/ 1270109 h 1385439"/>
                  <a:gd name="connsiteX42" fmla="*/ 1820562 w 2339546"/>
                  <a:gd name="connsiteY42" fmla="*/ 1253634 h 1385439"/>
                  <a:gd name="connsiteX43" fmla="*/ 1853514 w 2339546"/>
                  <a:gd name="connsiteY43" fmla="*/ 1245396 h 1385439"/>
                  <a:gd name="connsiteX44" fmla="*/ 1894703 w 2339546"/>
                  <a:gd name="connsiteY44" fmla="*/ 1237158 h 1385439"/>
                  <a:gd name="connsiteX45" fmla="*/ 1919416 w 2339546"/>
                  <a:gd name="connsiteY45" fmla="*/ 1220682 h 1385439"/>
                  <a:gd name="connsiteX46" fmla="*/ 1968843 w 2339546"/>
                  <a:gd name="connsiteY46" fmla="*/ 1204207 h 1385439"/>
                  <a:gd name="connsiteX47" fmla="*/ 1993557 w 2339546"/>
                  <a:gd name="connsiteY47" fmla="*/ 1187731 h 1385439"/>
                  <a:gd name="connsiteX48" fmla="*/ 2018270 w 2339546"/>
                  <a:gd name="connsiteY48" fmla="*/ 1163017 h 1385439"/>
                  <a:gd name="connsiteX49" fmla="*/ 2051222 w 2339546"/>
                  <a:gd name="connsiteY49" fmla="*/ 1105352 h 1385439"/>
                  <a:gd name="connsiteX50" fmla="*/ 2059460 w 2339546"/>
                  <a:gd name="connsiteY50" fmla="*/ 1080639 h 1385439"/>
                  <a:gd name="connsiteX51" fmla="*/ 2084173 w 2339546"/>
                  <a:gd name="connsiteY51" fmla="*/ 948834 h 1385439"/>
                  <a:gd name="connsiteX52" fmla="*/ 2100649 w 2339546"/>
                  <a:gd name="connsiteY52" fmla="*/ 924120 h 1385439"/>
                  <a:gd name="connsiteX53" fmla="*/ 2108887 w 2339546"/>
                  <a:gd name="connsiteY53" fmla="*/ 899407 h 1385439"/>
                  <a:gd name="connsiteX54" fmla="*/ 2133600 w 2339546"/>
                  <a:gd name="connsiteY54" fmla="*/ 874693 h 1385439"/>
                  <a:gd name="connsiteX55" fmla="*/ 2199503 w 2339546"/>
                  <a:gd name="connsiteY55" fmla="*/ 817028 h 1385439"/>
                  <a:gd name="connsiteX56" fmla="*/ 2224216 w 2339546"/>
                  <a:gd name="connsiteY56" fmla="*/ 800552 h 1385439"/>
                  <a:gd name="connsiteX57" fmla="*/ 2265406 w 2339546"/>
                  <a:gd name="connsiteY57" fmla="*/ 751125 h 1385439"/>
                  <a:gd name="connsiteX58" fmla="*/ 2298357 w 2339546"/>
                  <a:gd name="connsiteY58" fmla="*/ 701698 h 1385439"/>
                  <a:gd name="connsiteX59" fmla="*/ 2314833 w 2339546"/>
                  <a:gd name="connsiteY59" fmla="*/ 676985 h 1385439"/>
                  <a:gd name="connsiteX60" fmla="*/ 2323070 w 2339546"/>
                  <a:gd name="connsiteY60" fmla="*/ 644034 h 1385439"/>
                  <a:gd name="connsiteX61" fmla="*/ 2339546 w 2339546"/>
                  <a:gd name="connsiteY61" fmla="*/ 594607 h 1385439"/>
                  <a:gd name="connsiteX62" fmla="*/ 2314833 w 2339546"/>
                  <a:gd name="connsiteY62" fmla="*/ 396898 h 1385439"/>
                  <a:gd name="connsiteX63" fmla="*/ 2232454 w 2339546"/>
                  <a:gd name="connsiteY63" fmla="*/ 298044 h 1385439"/>
                  <a:gd name="connsiteX64" fmla="*/ 2174789 w 2339546"/>
                  <a:gd name="connsiteY64" fmla="*/ 265093 h 1385439"/>
                  <a:gd name="connsiteX65" fmla="*/ 2117125 w 2339546"/>
                  <a:gd name="connsiteY65" fmla="*/ 240379 h 1385439"/>
                  <a:gd name="connsiteX66" fmla="*/ 2092411 w 2339546"/>
                  <a:gd name="connsiteY66" fmla="*/ 232142 h 1385439"/>
                  <a:gd name="connsiteX67" fmla="*/ 1960606 w 2339546"/>
                  <a:gd name="connsiteY67" fmla="*/ 223904 h 1385439"/>
                  <a:gd name="connsiteX68" fmla="*/ 1878227 w 2339546"/>
                  <a:gd name="connsiteY68" fmla="*/ 215666 h 1385439"/>
                  <a:gd name="connsiteX69" fmla="*/ 1556952 w 2339546"/>
                  <a:gd name="connsiteY69" fmla="*/ 207428 h 1385439"/>
                  <a:gd name="connsiteX70" fmla="*/ 1482811 w 2339546"/>
                  <a:gd name="connsiteY70" fmla="*/ 174477 h 1385439"/>
                  <a:gd name="connsiteX71" fmla="*/ 1466335 w 2339546"/>
                  <a:gd name="connsiteY71" fmla="*/ 149763 h 1385439"/>
                  <a:gd name="connsiteX72" fmla="*/ 1441622 w 2339546"/>
                  <a:gd name="connsiteY72" fmla="*/ 133288 h 1385439"/>
                  <a:gd name="connsiteX73" fmla="*/ 1408670 w 2339546"/>
                  <a:gd name="connsiteY73" fmla="*/ 92098 h 1385439"/>
                  <a:gd name="connsiteX74" fmla="*/ 1392195 w 2339546"/>
                  <a:gd name="connsiteY74" fmla="*/ 67385 h 1385439"/>
                  <a:gd name="connsiteX75" fmla="*/ 848498 w 2339546"/>
                  <a:gd name="connsiteY75" fmla="*/ 26196 h 1385439"/>
                  <a:gd name="connsiteX76" fmla="*/ 790833 w 2339546"/>
                  <a:gd name="connsiteY76" fmla="*/ 50909 h 138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2339546" h="1385439">
                    <a:moveTo>
                      <a:pt x="840260" y="83861"/>
                    </a:moveTo>
                    <a:cubicBezTo>
                      <a:pt x="829276" y="70131"/>
                      <a:pt x="820658" y="54114"/>
                      <a:pt x="807308" y="42671"/>
                    </a:cubicBezTo>
                    <a:cubicBezTo>
                      <a:pt x="800715" y="37020"/>
                      <a:pt x="791278" y="34434"/>
                      <a:pt x="782595" y="34434"/>
                    </a:cubicBezTo>
                    <a:cubicBezTo>
                      <a:pt x="606833" y="34434"/>
                      <a:pt x="431114" y="39925"/>
                      <a:pt x="255373" y="42671"/>
                    </a:cubicBezTo>
                    <a:cubicBezTo>
                      <a:pt x="244817" y="45310"/>
                      <a:pt x="209525" y="53238"/>
                      <a:pt x="197708" y="59147"/>
                    </a:cubicBezTo>
                    <a:cubicBezTo>
                      <a:pt x="179197" y="68403"/>
                      <a:pt x="161292" y="84723"/>
                      <a:pt x="148281" y="100336"/>
                    </a:cubicBezTo>
                    <a:cubicBezTo>
                      <a:pt x="141943" y="107942"/>
                      <a:pt x="137561" y="116993"/>
                      <a:pt x="131806" y="125050"/>
                    </a:cubicBezTo>
                    <a:cubicBezTo>
                      <a:pt x="123826" y="136222"/>
                      <a:pt x="115330" y="147017"/>
                      <a:pt x="107092" y="158001"/>
                    </a:cubicBezTo>
                    <a:cubicBezTo>
                      <a:pt x="86386" y="220118"/>
                      <a:pt x="114316" y="143554"/>
                      <a:pt x="82379" y="207428"/>
                    </a:cubicBezTo>
                    <a:cubicBezTo>
                      <a:pt x="42075" y="288036"/>
                      <a:pt x="87597" y="216075"/>
                      <a:pt x="49427" y="273331"/>
                    </a:cubicBezTo>
                    <a:cubicBezTo>
                      <a:pt x="46681" y="295299"/>
                      <a:pt x="43776" y="317247"/>
                      <a:pt x="41189" y="339234"/>
                    </a:cubicBezTo>
                    <a:cubicBezTo>
                      <a:pt x="31156" y="424515"/>
                      <a:pt x="41107" y="388908"/>
                      <a:pt x="24714" y="438088"/>
                    </a:cubicBezTo>
                    <a:cubicBezTo>
                      <a:pt x="19652" y="478585"/>
                      <a:pt x="16156" y="513826"/>
                      <a:pt x="8238" y="553417"/>
                    </a:cubicBezTo>
                    <a:cubicBezTo>
                      <a:pt x="6018" y="564519"/>
                      <a:pt x="2746" y="575385"/>
                      <a:pt x="0" y="586369"/>
                    </a:cubicBezTo>
                    <a:cubicBezTo>
                      <a:pt x="14875" y="764862"/>
                      <a:pt x="-11845" y="636820"/>
                      <a:pt x="24714" y="709936"/>
                    </a:cubicBezTo>
                    <a:cubicBezTo>
                      <a:pt x="28597" y="717703"/>
                      <a:pt x="27527" y="727869"/>
                      <a:pt x="32952" y="734650"/>
                    </a:cubicBezTo>
                    <a:cubicBezTo>
                      <a:pt x="39137" y="742381"/>
                      <a:pt x="49427" y="745633"/>
                      <a:pt x="57665" y="751125"/>
                    </a:cubicBezTo>
                    <a:cubicBezTo>
                      <a:pt x="63157" y="762109"/>
                      <a:pt x="66279" y="774643"/>
                      <a:pt x="74141" y="784077"/>
                    </a:cubicBezTo>
                    <a:cubicBezTo>
                      <a:pt x="80479" y="791683"/>
                      <a:pt x="91248" y="794214"/>
                      <a:pt x="98854" y="800552"/>
                    </a:cubicBezTo>
                    <a:cubicBezTo>
                      <a:pt x="162290" y="853415"/>
                      <a:pt x="86917" y="800831"/>
                      <a:pt x="148281" y="841742"/>
                    </a:cubicBezTo>
                    <a:cubicBezTo>
                      <a:pt x="176384" y="883894"/>
                      <a:pt x="149930" y="853070"/>
                      <a:pt x="197708" y="882931"/>
                    </a:cubicBezTo>
                    <a:cubicBezTo>
                      <a:pt x="209351" y="890208"/>
                      <a:pt x="220236" y="898709"/>
                      <a:pt x="230660" y="907644"/>
                    </a:cubicBezTo>
                    <a:cubicBezTo>
                      <a:pt x="239505" y="915226"/>
                      <a:pt x="245258" y="926578"/>
                      <a:pt x="255373" y="932358"/>
                    </a:cubicBezTo>
                    <a:cubicBezTo>
                      <a:pt x="265203" y="937975"/>
                      <a:pt x="277341" y="937850"/>
                      <a:pt x="288325" y="940596"/>
                    </a:cubicBezTo>
                    <a:cubicBezTo>
                      <a:pt x="321275" y="1006497"/>
                      <a:pt x="282833" y="946088"/>
                      <a:pt x="337752" y="990023"/>
                    </a:cubicBezTo>
                    <a:cubicBezTo>
                      <a:pt x="378058" y="1022268"/>
                      <a:pt x="381105" y="1030339"/>
                      <a:pt x="403654" y="1064163"/>
                    </a:cubicBezTo>
                    <a:cubicBezTo>
                      <a:pt x="394957" y="1125043"/>
                      <a:pt x="382689" y="1182501"/>
                      <a:pt x="403654" y="1245396"/>
                    </a:cubicBezTo>
                    <a:cubicBezTo>
                      <a:pt x="412871" y="1273048"/>
                      <a:pt x="453754" y="1294126"/>
                      <a:pt x="477795" y="1311298"/>
                    </a:cubicBezTo>
                    <a:cubicBezTo>
                      <a:pt x="488967" y="1319278"/>
                      <a:pt x="499103" y="1328735"/>
                      <a:pt x="510746" y="1336012"/>
                    </a:cubicBezTo>
                    <a:cubicBezTo>
                      <a:pt x="521160" y="1342521"/>
                      <a:pt x="532296" y="1347927"/>
                      <a:pt x="543698" y="1352488"/>
                    </a:cubicBezTo>
                    <a:cubicBezTo>
                      <a:pt x="575881" y="1365361"/>
                      <a:pt x="600707" y="1372031"/>
                      <a:pt x="634314" y="1377201"/>
                    </a:cubicBezTo>
                    <a:cubicBezTo>
                      <a:pt x="656195" y="1380567"/>
                      <a:pt x="678249" y="1382693"/>
                      <a:pt x="700216" y="1385439"/>
                    </a:cubicBezTo>
                    <a:cubicBezTo>
                      <a:pt x="760627" y="1382693"/>
                      <a:pt x="821168" y="1382024"/>
                      <a:pt x="881449" y="1377201"/>
                    </a:cubicBezTo>
                    <a:cubicBezTo>
                      <a:pt x="890105" y="1376509"/>
                      <a:pt x="897813" y="1371349"/>
                      <a:pt x="906162" y="1368963"/>
                    </a:cubicBezTo>
                    <a:cubicBezTo>
                      <a:pt x="941327" y="1358916"/>
                      <a:pt x="942073" y="1360983"/>
                      <a:pt x="980303" y="1352488"/>
                    </a:cubicBezTo>
                    <a:cubicBezTo>
                      <a:pt x="991355" y="1350032"/>
                      <a:pt x="1002368" y="1347360"/>
                      <a:pt x="1013254" y="1344250"/>
                    </a:cubicBezTo>
                    <a:cubicBezTo>
                      <a:pt x="1021603" y="1341864"/>
                      <a:pt x="1029351" y="1337089"/>
                      <a:pt x="1037968" y="1336012"/>
                    </a:cubicBezTo>
                    <a:cubicBezTo>
                      <a:pt x="1272701" y="1306670"/>
                      <a:pt x="1013169" y="1352497"/>
                      <a:pt x="1260389" y="1311298"/>
                    </a:cubicBezTo>
                    <a:cubicBezTo>
                      <a:pt x="1357226" y="1295160"/>
                      <a:pt x="1269045" y="1311206"/>
                      <a:pt x="1342768" y="1294823"/>
                    </a:cubicBezTo>
                    <a:cubicBezTo>
                      <a:pt x="1356436" y="1291786"/>
                      <a:pt x="1370373" y="1289981"/>
                      <a:pt x="1383957" y="1286585"/>
                    </a:cubicBezTo>
                    <a:cubicBezTo>
                      <a:pt x="1392381" y="1284479"/>
                      <a:pt x="1400127" y="1279900"/>
                      <a:pt x="1408670" y="1278347"/>
                    </a:cubicBezTo>
                    <a:cubicBezTo>
                      <a:pt x="1430452" y="1274387"/>
                      <a:pt x="1452586" y="1272696"/>
                      <a:pt x="1474573" y="1270109"/>
                    </a:cubicBezTo>
                    <a:cubicBezTo>
                      <a:pt x="1626527" y="1252232"/>
                      <a:pt x="1568668" y="1261266"/>
                      <a:pt x="1820562" y="1253634"/>
                    </a:cubicBezTo>
                    <a:cubicBezTo>
                      <a:pt x="1831546" y="1250888"/>
                      <a:pt x="1842462" y="1247852"/>
                      <a:pt x="1853514" y="1245396"/>
                    </a:cubicBezTo>
                    <a:cubicBezTo>
                      <a:pt x="1867182" y="1242359"/>
                      <a:pt x="1881593" y="1242074"/>
                      <a:pt x="1894703" y="1237158"/>
                    </a:cubicBezTo>
                    <a:cubicBezTo>
                      <a:pt x="1903973" y="1233682"/>
                      <a:pt x="1910369" y="1224703"/>
                      <a:pt x="1919416" y="1220682"/>
                    </a:cubicBezTo>
                    <a:cubicBezTo>
                      <a:pt x="1935286" y="1213629"/>
                      <a:pt x="1968843" y="1204207"/>
                      <a:pt x="1968843" y="1204207"/>
                    </a:cubicBezTo>
                    <a:cubicBezTo>
                      <a:pt x="1977081" y="1198715"/>
                      <a:pt x="1985951" y="1194069"/>
                      <a:pt x="1993557" y="1187731"/>
                    </a:cubicBezTo>
                    <a:cubicBezTo>
                      <a:pt x="2002507" y="1180273"/>
                      <a:pt x="2010812" y="1171967"/>
                      <a:pt x="2018270" y="1163017"/>
                    </a:cubicBezTo>
                    <a:cubicBezTo>
                      <a:pt x="2030439" y="1148415"/>
                      <a:pt x="2044111" y="1121944"/>
                      <a:pt x="2051222" y="1105352"/>
                    </a:cubicBezTo>
                    <a:cubicBezTo>
                      <a:pt x="2054643" y="1097371"/>
                      <a:pt x="2056714" y="1088877"/>
                      <a:pt x="2059460" y="1080639"/>
                    </a:cubicBezTo>
                    <a:cubicBezTo>
                      <a:pt x="2062358" y="1051655"/>
                      <a:pt x="2063419" y="979964"/>
                      <a:pt x="2084173" y="948834"/>
                    </a:cubicBezTo>
                    <a:cubicBezTo>
                      <a:pt x="2089665" y="940596"/>
                      <a:pt x="2096221" y="932976"/>
                      <a:pt x="2100649" y="924120"/>
                    </a:cubicBezTo>
                    <a:cubicBezTo>
                      <a:pt x="2104532" y="916353"/>
                      <a:pt x="2104070" y="906632"/>
                      <a:pt x="2108887" y="899407"/>
                    </a:cubicBezTo>
                    <a:cubicBezTo>
                      <a:pt x="2115349" y="889714"/>
                      <a:pt x="2126142" y="883643"/>
                      <a:pt x="2133600" y="874693"/>
                    </a:cubicBezTo>
                    <a:cubicBezTo>
                      <a:pt x="2176504" y="823207"/>
                      <a:pt x="2110950" y="876064"/>
                      <a:pt x="2199503" y="817028"/>
                    </a:cubicBezTo>
                    <a:lnTo>
                      <a:pt x="2224216" y="800552"/>
                    </a:lnTo>
                    <a:cubicBezTo>
                      <a:pt x="2283102" y="712227"/>
                      <a:pt x="2191391" y="846287"/>
                      <a:pt x="2265406" y="751125"/>
                    </a:cubicBezTo>
                    <a:cubicBezTo>
                      <a:pt x="2277563" y="735495"/>
                      <a:pt x="2287373" y="718174"/>
                      <a:pt x="2298357" y="701698"/>
                    </a:cubicBezTo>
                    <a:lnTo>
                      <a:pt x="2314833" y="676985"/>
                    </a:lnTo>
                    <a:cubicBezTo>
                      <a:pt x="2317579" y="666001"/>
                      <a:pt x="2319817" y="654878"/>
                      <a:pt x="2323070" y="644034"/>
                    </a:cubicBezTo>
                    <a:cubicBezTo>
                      <a:pt x="2328060" y="627399"/>
                      <a:pt x="2339546" y="594607"/>
                      <a:pt x="2339546" y="594607"/>
                    </a:cubicBezTo>
                    <a:cubicBezTo>
                      <a:pt x="2338671" y="578862"/>
                      <a:pt x="2344041" y="440709"/>
                      <a:pt x="2314833" y="396898"/>
                    </a:cubicBezTo>
                    <a:cubicBezTo>
                      <a:pt x="2290519" y="360428"/>
                      <a:pt x="2270510" y="323414"/>
                      <a:pt x="2232454" y="298044"/>
                    </a:cubicBezTo>
                    <a:cubicBezTo>
                      <a:pt x="2172235" y="257899"/>
                      <a:pt x="2247964" y="306908"/>
                      <a:pt x="2174789" y="265093"/>
                    </a:cubicBezTo>
                    <a:cubicBezTo>
                      <a:pt x="2124628" y="236429"/>
                      <a:pt x="2178009" y="257774"/>
                      <a:pt x="2117125" y="240379"/>
                    </a:cubicBezTo>
                    <a:cubicBezTo>
                      <a:pt x="2108776" y="237994"/>
                      <a:pt x="2101047" y="233051"/>
                      <a:pt x="2092411" y="232142"/>
                    </a:cubicBezTo>
                    <a:cubicBezTo>
                      <a:pt x="2048632" y="227534"/>
                      <a:pt x="2004497" y="227280"/>
                      <a:pt x="1960606" y="223904"/>
                    </a:cubicBezTo>
                    <a:cubicBezTo>
                      <a:pt x="1933091" y="221787"/>
                      <a:pt x="1905801" y="216791"/>
                      <a:pt x="1878227" y="215666"/>
                    </a:cubicBezTo>
                    <a:cubicBezTo>
                      <a:pt x="1771189" y="211297"/>
                      <a:pt x="1664044" y="210174"/>
                      <a:pt x="1556952" y="207428"/>
                    </a:cubicBezTo>
                    <a:cubicBezTo>
                      <a:pt x="1498132" y="187821"/>
                      <a:pt x="1521975" y="200585"/>
                      <a:pt x="1482811" y="174477"/>
                    </a:cubicBezTo>
                    <a:cubicBezTo>
                      <a:pt x="1477319" y="166239"/>
                      <a:pt x="1473336" y="156764"/>
                      <a:pt x="1466335" y="149763"/>
                    </a:cubicBezTo>
                    <a:cubicBezTo>
                      <a:pt x="1459334" y="142762"/>
                      <a:pt x="1447807" y="141019"/>
                      <a:pt x="1441622" y="133288"/>
                    </a:cubicBezTo>
                    <a:cubicBezTo>
                      <a:pt x="1396147" y="76444"/>
                      <a:pt x="1479496" y="139315"/>
                      <a:pt x="1408670" y="92098"/>
                    </a:cubicBezTo>
                    <a:cubicBezTo>
                      <a:pt x="1403178" y="83860"/>
                      <a:pt x="1399646" y="73904"/>
                      <a:pt x="1392195" y="67385"/>
                    </a:cubicBezTo>
                    <a:cubicBezTo>
                      <a:pt x="1250938" y="-56214"/>
                      <a:pt x="985796" y="28484"/>
                      <a:pt x="848498" y="26196"/>
                    </a:cubicBezTo>
                    <a:cubicBezTo>
                      <a:pt x="799692" y="35957"/>
                      <a:pt x="817209" y="24533"/>
                      <a:pt x="790833" y="50909"/>
                    </a:cubicBezTo>
                  </a:path>
                </a:pathLst>
              </a:cu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50"/>
              </a:p>
            </p:txBody>
          </p:sp>
          <p:pic>
            <p:nvPicPr>
              <p:cNvPr id="123" name="Grafik 122">
                <a:extLst>
                  <a:ext uri="{FF2B5EF4-FFF2-40B4-BE49-F238E27FC236}">
                    <a16:creationId xmlns:a16="http://schemas.microsoft.com/office/drawing/2014/main" id="{3A64BF7D-F78A-40BF-BEF0-A0E8F7BA94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5277" y="5450882"/>
                <a:ext cx="241300" cy="2413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10" name="Gruppieren 109">
              <a:extLst>
                <a:ext uri="{FF2B5EF4-FFF2-40B4-BE49-F238E27FC236}">
                  <a16:creationId xmlns:a16="http://schemas.microsoft.com/office/drawing/2014/main" id="{98EE20F3-2C40-4347-AB68-29D16417BA2C}"/>
                </a:ext>
              </a:extLst>
            </p:cNvPr>
            <p:cNvGrpSpPr/>
            <p:nvPr/>
          </p:nvGrpSpPr>
          <p:grpSpPr>
            <a:xfrm>
              <a:off x="4436685" y="5628303"/>
              <a:ext cx="377104" cy="1276755"/>
              <a:chOff x="2428896" y="5654315"/>
              <a:chExt cx="377104" cy="1276755"/>
            </a:xfrm>
          </p:grpSpPr>
          <p:pic>
            <p:nvPicPr>
              <p:cNvPr id="120" name="Grafik 119">
                <a:extLst>
                  <a:ext uri="{FF2B5EF4-FFF2-40B4-BE49-F238E27FC236}">
                    <a16:creationId xmlns:a16="http://schemas.microsoft.com/office/drawing/2014/main" id="{81B22E16-D331-4D16-B941-3CD1937EA3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544" t="32506" r="63803" b="9473"/>
              <a:stretch/>
            </p:blipFill>
            <p:spPr bwMode="auto">
              <a:xfrm>
                <a:off x="2428896" y="5654315"/>
                <a:ext cx="377104" cy="12767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1" name="Grafik 120">
                <a:extLst>
                  <a:ext uri="{FF2B5EF4-FFF2-40B4-BE49-F238E27FC236}">
                    <a16:creationId xmlns:a16="http://schemas.microsoft.com/office/drawing/2014/main" id="{3469225F-356E-4DC5-93B7-DFC5ADFD9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8559" y="5837342"/>
                <a:ext cx="177778" cy="203175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11" name="Gruppieren 110">
              <a:extLst>
                <a:ext uri="{FF2B5EF4-FFF2-40B4-BE49-F238E27FC236}">
                  <a16:creationId xmlns:a16="http://schemas.microsoft.com/office/drawing/2014/main" id="{EF9A878A-C2BA-4A3A-8FF1-3B22B5E87F93}"/>
                </a:ext>
              </a:extLst>
            </p:cNvPr>
            <p:cNvGrpSpPr/>
            <p:nvPr/>
          </p:nvGrpSpPr>
          <p:grpSpPr>
            <a:xfrm>
              <a:off x="5197999" y="5920785"/>
              <a:ext cx="377104" cy="338554"/>
              <a:chOff x="3041024" y="5724600"/>
              <a:chExt cx="377104" cy="338554"/>
            </a:xfrm>
          </p:grpSpPr>
          <p:pic>
            <p:nvPicPr>
              <p:cNvPr id="118" name="Grafik 117">
                <a:extLst>
                  <a:ext uri="{FF2B5EF4-FFF2-40B4-BE49-F238E27FC236}">
                    <a16:creationId xmlns:a16="http://schemas.microsoft.com/office/drawing/2014/main" id="{696378BE-E948-4A2A-832A-163F27FA0E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729" t="35062" r="64618" b="49553"/>
              <a:stretch/>
            </p:blipFill>
            <p:spPr bwMode="auto">
              <a:xfrm>
                <a:off x="3041024" y="5724600"/>
                <a:ext cx="37710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9" name="Grafik 118">
                <a:extLst>
                  <a:ext uri="{FF2B5EF4-FFF2-40B4-BE49-F238E27FC236}">
                    <a16:creationId xmlns:a16="http://schemas.microsoft.com/office/drawing/2014/main" id="{1A5F82A5-8527-489C-8B81-202F849B28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8926" y="5775281"/>
                <a:ext cx="241300" cy="24130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3D9BB507-1094-494C-8958-FB243099CC70}"/>
                </a:ext>
              </a:extLst>
            </p:cNvPr>
            <p:cNvGrpSpPr/>
            <p:nvPr/>
          </p:nvGrpSpPr>
          <p:grpSpPr>
            <a:xfrm>
              <a:off x="5487630" y="6346970"/>
              <a:ext cx="758160" cy="617692"/>
              <a:chOff x="3998814" y="5882258"/>
              <a:chExt cx="758160" cy="617692"/>
            </a:xfrm>
          </p:grpSpPr>
          <p:pic>
            <p:nvPicPr>
              <p:cNvPr id="116" name="Grafik 115">
                <a:extLst>
                  <a:ext uri="{FF2B5EF4-FFF2-40B4-BE49-F238E27FC236}">
                    <a16:creationId xmlns:a16="http://schemas.microsoft.com/office/drawing/2014/main" id="{5D3604FD-F93A-4311-A2B0-EB034263CD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40383" r="67510" b="24852"/>
              <a:stretch/>
            </p:blipFill>
            <p:spPr>
              <a:xfrm>
                <a:off x="3998814" y="5882258"/>
                <a:ext cx="758160" cy="617692"/>
              </a:xfrm>
              <a:prstGeom prst="rect">
                <a:avLst/>
              </a:prstGeom>
            </p:spPr>
          </p:pic>
          <p:pic>
            <p:nvPicPr>
              <p:cNvPr id="117" name="Grafik 116">
                <a:extLst>
                  <a:ext uri="{FF2B5EF4-FFF2-40B4-BE49-F238E27FC236}">
                    <a16:creationId xmlns:a16="http://schemas.microsoft.com/office/drawing/2014/main" id="{D41FCFF1-B57E-40AD-9484-6ED7C4D5C9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2829" y="6034574"/>
                <a:ext cx="282308" cy="282308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cxnSp>
          <p:nvCxnSpPr>
            <p:cNvPr id="113" name="Verbinder: gewinkelt 112">
              <a:extLst>
                <a:ext uri="{FF2B5EF4-FFF2-40B4-BE49-F238E27FC236}">
                  <a16:creationId xmlns:a16="http://schemas.microsoft.com/office/drawing/2014/main" id="{F654E1C3-CCFF-43BA-B632-02AF95DFF106}"/>
                </a:ext>
              </a:extLst>
            </p:cNvPr>
            <p:cNvCxnSpPr>
              <a:cxnSpLocks/>
              <a:stCxn id="122" idx="14"/>
              <a:endCxn id="120" idx="0"/>
            </p:cNvCxnSpPr>
            <p:nvPr/>
          </p:nvCxnSpPr>
          <p:spPr>
            <a:xfrm>
              <a:off x="4171018" y="4963458"/>
              <a:ext cx="454219" cy="664845"/>
            </a:xfrm>
            <a:prstGeom prst="bentConnector4">
              <a:avLst>
                <a:gd name="adj1" fmla="val -18204"/>
                <a:gd name="adj2" fmla="val 8086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Verbinder: gewinkelt 113">
              <a:extLst>
                <a:ext uri="{FF2B5EF4-FFF2-40B4-BE49-F238E27FC236}">
                  <a16:creationId xmlns:a16="http://schemas.microsoft.com/office/drawing/2014/main" id="{628082D0-F3CF-4D42-9BB5-3AC8B46A66D0}"/>
                </a:ext>
              </a:extLst>
            </p:cNvPr>
            <p:cNvCxnSpPr>
              <a:cxnSpLocks/>
              <a:stCxn id="120" idx="3"/>
              <a:endCxn id="118" idx="1"/>
            </p:cNvCxnSpPr>
            <p:nvPr/>
          </p:nvCxnSpPr>
          <p:spPr>
            <a:xfrm flipV="1">
              <a:off x="4813789" y="6090062"/>
              <a:ext cx="384210" cy="17661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Verbinder: gewinkelt 114">
              <a:extLst>
                <a:ext uri="{FF2B5EF4-FFF2-40B4-BE49-F238E27FC236}">
                  <a16:creationId xmlns:a16="http://schemas.microsoft.com/office/drawing/2014/main" id="{389DD521-9159-457A-BC11-25518086D154}"/>
                </a:ext>
              </a:extLst>
            </p:cNvPr>
            <p:cNvCxnSpPr>
              <a:cxnSpLocks/>
              <a:stCxn id="118" idx="3"/>
              <a:endCxn id="116" idx="0"/>
            </p:cNvCxnSpPr>
            <p:nvPr/>
          </p:nvCxnSpPr>
          <p:spPr>
            <a:xfrm>
              <a:off x="5575103" y="6090062"/>
              <a:ext cx="291607" cy="256908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feld 123">
            <a:extLst>
              <a:ext uri="{FF2B5EF4-FFF2-40B4-BE49-F238E27FC236}">
                <a16:creationId xmlns:a16="http://schemas.microsoft.com/office/drawing/2014/main" id="{2A805CE0-AC06-474C-965C-39542BB9761B}"/>
              </a:ext>
            </a:extLst>
          </p:cNvPr>
          <p:cNvSpPr txBox="1"/>
          <p:nvPr/>
        </p:nvSpPr>
        <p:spPr>
          <a:xfrm>
            <a:off x="300987" y="2539149"/>
            <a:ext cx="4615572" cy="2031325"/>
          </a:xfrm>
          <a:prstGeom prst="rect">
            <a:avLst/>
          </a:prstGeom>
          <a:solidFill>
            <a:srgbClr val="92CDBD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Introduction</a:t>
            </a:r>
          </a:p>
          <a:p>
            <a:r>
              <a:rPr lang="en-GB" dirty="0"/>
              <a:t>IGSN – </a:t>
            </a:r>
            <a:r>
              <a:rPr lang="en-GB" b="1" dirty="0"/>
              <a:t>I</a:t>
            </a:r>
            <a:r>
              <a:rPr lang="en-GB" dirty="0"/>
              <a:t>nternational </a:t>
            </a:r>
            <a:r>
              <a:rPr lang="en-GB" b="1" dirty="0"/>
              <a:t>G</a:t>
            </a:r>
            <a:r>
              <a:rPr lang="en-GB" dirty="0"/>
              <a:t>eneric </a:t>
            </a:r>
            <a:r>
              <a:rPr lang="en-GB" b="1" dirty="0"/>
              <a:t>S</a:t>
            </a:r>
            <a:r>
              <a:rPr lang="en-GB" dirty="0"/>
              <a:t>ample </a:t>
            </a:r>
            <a:r>
              <a:rPr lang="en-GB" b="1" dirty="0"/>
              <a:t>N</a:t>
            </a:r>
            <a:r>
              <a:rPr lang="en-GB" dirty="0"/>
              <a:t>umber  </a:t>
            </a:r>
          </a:p>
          <a:p>
            <a:r>
              <a:rPr lang="en-GB" dirty="0">
                <a:hlinkClick r:id="rId20"/>
              </a:rPr>
              <a:t>https://www.igsn.org/</a:t>
            </a:r>
            <a:endParaRPr lang="en-GB" dirty="0"/>
          </a:p>
          <a:p>
            <a:r>
              <a:rPr lang="en-GB" dirty="0">
                <a:hlinkClick r:id="rId21"/>
              </a:rPr>
              <a:t>https://dataservices.gfz-potsdam.de/igsn-new/</a:t>
            </a:r>
            <a:endParaRPr lang="en-GB" i="1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Persistent and citable identifier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Connects sample and online description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Upcoming merge with DataCite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1922206-B660-8C1A-BCB0-53BD19E75159}"/>
              </a:ext>
            </a:extLst>
          </p:cNvPr>
          <p:cNvCxnSpPr>
            <a:cxnSpLocks/>
          </p:cNvCxnSpPr>
          <p:nvPr/>
        </p:nvCxnSpPr>
        <p:spPr>
          <a:xfrm flipV="1">
            <a:off x="4148225" y="5984111"/>
            <a:ext cx="0" cy="257298"/>
          </a:xfrm>
          <a:prstGeom prst="straightConnector1">
            <a:avLst/>
          </a:prstGeom>
          <a:ln>
            <a:solidFill>
              <a:srgbClr val="202B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799972C2-D2F8-D4D0-0C9C-6582B9CEEF52}"/>
              </a:ext>
            </a:extLst>
          </p:cNvPr>
          <p:cNvCxnSpPr>
            <a:cxnSpLocks/>
          </p:cNvCxnSpPr>
          <p:nvPr/>
        </p:nvCxnSpPr>
        <p:spPr>
          <a:xfrm flipV="1">
            <a:off x="5045039" y="5984109"/>
            <a:ext cx="0" cy="257300"/>
          </a:xfrm>
          <a:prstGeom prst="straightConnector1">
            <a:avLst/>
          </a:prstGeom>
          <a:ln>
            <a:solidFill>
              <a:srgbClr val="202B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E7B5F8E-8B04-69DC-A61C-B41C1DE0C49B}"/>
              </a:ext>
            </a:extLst>
          </p:cNvPr>
          <p:cNvCxnSpPr>
            <a:cxnSpLocks/>
          </p:cNvCxnSpPr>
          <p:nvPr/>
        </p:nvCxnSpPr>
        <p:spPr>
          <a:xfrm flipV="1">
            <a:off x="5952400" y="5981841"/>
            <a:ext cx="257597" cy="242150"/>
          </a:xfrm>
          <a:prstGeom prst="straightConnector1">
            <a:avLst/>
          </a:prstGeom>
          <a:ln>
            <a:solidFill>
              <a:srgbClr val="202B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169AF8B7-3052-F67C-6B06-D7F8D81FD4AD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7161762" y="4586040"/>
            <a:ext cx="1047778" cy="205791"/>
          </a:xfrm>
          <a:prstGeom prst="straightConnector1">
            <a:avLst/>
          </a:prstGeom>
          <a:ln>
            <a:solidFill>
              <a:srgbClr val="202B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63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336</Words>
  <Application>Microsoft Office PowerPoint</Application>
  <PresentationFormat>A3-Papier (297 x 420 mm)</PresentationFormat>
  <Paragraphs>46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</vt:lpstr>
      <vt:lpstr>FAIR WISH project – Developing templates to register IGSNs for various sample types in E&amp;E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WISH project – Developing templates to register IGSNs for various sample types.</dc:title>
  <dc:creator>Mareike Wieczorek</dc:creator>
  <cp:lastModifiedBy>Monika Wieczorek</cp:lastModifiedBy>
  <cp:revision>40</cp:revision>
  <dcterms:created xsi:type="dcterms:W3CDTF">2022-09-08T12:11:12Z</dcterms:created>
  <dcterms:modified xsi:type="dcterms:W3CDTF">2022-09-26T17:53:05Z</dcterms:modified>
</cp:coreProperties>
</file>