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42803763" cy="30275213"/>
  <p:defaultTextStyle>
    <a:defPPr>
      <a:defRPr lang="de-DE"/>
    </a:defPPr>
    <a:lvl1pPr marL="0" algn="l" defTabSz="3506633">
      <a:defRPr sz="6900">
        <a:solidFill>
          <a:schemeClr val="tx1"/>
        </a:solidFill>
        <a:latin typeface="+mn-lt"/>
        <a:ea typeface="+mn-ea"/>
        <a:cs typeface="+mn-cs"/>
      </a:defRPr>
    </a:lvl1pPr>
    <a:lvl2pPr marL="1753316" algn="l" defTabSz="3506633">
      <a:defRPr sz="6900">
        <a:solidFill>
          <a:schemeClr val="tx1"/>
        </a:solidFill>
        <a:latin typeface="+mn-lt"/>
        <a:ea typeface="+mn-ea"/>
        <a:cs typeface="+mn-cs"/>
      </a:defRPr>
    </a:lvl2pPr>
    <a:lvl3pPr marL="3506633" algn="l" defTabSz="3506633">
      <a:defRPr sz="6900">
        <a:solidFill>
          <a:schemeClr val="tx1"/>
        </a:solidFill>
        <a:latin typeface="+mn-lt"/>
        <a:ea typeface="+mn-ea"/>
        <a:cs typeface="+mn-cs"/>
      </a:defRPr>
    </a:lvl3pPr>
    <a:lvl4pPr marL="5259953" algn="l" defTabSz="3506633">
      <a:defRPr sz="6900">
        <a:solidFill>
          <a:schemeClr val="tx1"/>
        </a:solidFill>
        <a:latin typeface="+mn-lt"/>
        <a:ea typeface="+mn-ea"/>
        <a:cs typeface="+mn-cs"/>
      </a:defRPr>
    </a:lvl4pPr>
    <a:lvl5pPr marL="7013269" algn="l" defTabSz="3506633">
      <a:defRPr sz="6900">
        <a:solidFill>
          <a:schemeClr val="tx1"/>
        </a:solidFill>
        <a:latin typeface="+mn-lt"/>
        <a:ea typeface="+mn-ea"/>
        <a:cs typeface="+mn-cs"/>
      </a:defRPr>
    </a:lvl5pPr>
    <a:lvl6pPr marL="8766586" algn="l" defTabSz="3506633">
      <a:defRPr sz="6900">
        <a:solidFill>
          <a:schemeClr val="tx1"/>
        </a:solidFill>
        <a:latin typeface="+mn-lt"/>
        <a:ea typeface="+mn-ea"/>
        <a:cs typeface="+mn-cs"/>
      </a:defRPr>
    </a:lvl6pPr>
    <a:lvl7pPr marL="10519902" algn="l" defTabSz="3506633">
      <a:defRPr sz="6900">
        <a:solidFill>
          <a:schemeClr val="tx1"/>
        </a:solidFill>
        <a:latin typeface="+mn-lt"/>
        <a:ea typeface="+mn-ea"/>
        <a:cs typeface="+mn-cs"/>
      </a:defRPr>
    </a:lvl7pPr>
    <a:lvl8pPr marL="12273218" algn="l" defTabSz="3506633">
      <a:defRPr sz="6900">
        <a:solidFill>
          <a:schemeClr val="tx1"/>
        </a:solidFill>
        <a:latin typeface="+mn-lt"/>
        <a:ea typeface="+mn-ea"/>
        <a:cs typeface="+mn-cs"/>
      </a:defRPr>
    </a:lvl8pPr>
    <a:lvl9pPr marL="14026535" algn="l" defTabSz="3506633">
      <a:defRPr sz="6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lden, Marco" initials="NM" lastIdx="5" clrIdx="0"/>
  <p:cmAuthor id="2" name="Lehmann, Jos" initials="LJ" lastIdx="4" clrIdx="1">
    <p:extLst>
      <p:ext uri="{19B8F6BF-5375-455C-9EA6-DF929625EA0E}">
        <p15:presenceInfo xmlns:p15="http://schemas.microsoft.com/office/powerpoint/2012/main" userId="Lehmann, J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234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548350" cy="1517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4245888" y="0"/>
            <a:ext cx="18548350" cy="1517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D12B6-76F7-41B3-B969-5FC0231E47D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9550" y="3784600"/>
            <a:ext cx="14444663" cy="10217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79900" y="14570075"/>
            <a:ext cx="34243963" cy="11920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757563"/>
            <a:ext cx="18548350" cy="151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245888" y="28757563"/>
            <a:ext cx="18548350" cy="151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91EDF-9206-45B6-A3D3-C8A21F63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1EDF-9206-45B6-A3D3-C8A21F631C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646745">
        <a:lnSpc>
          <a:spcPct val="90000"/>
        </a:lnSpc>
        <a:spcBef>
          <a:spcPts val="0"/>
        </a:spcBef>
        <a:buNone/>
        <a:defRPr sz="1750" b="0">
          <a:solidFill>
            <a:srgbClr val="1B93B0"/>
          </a:solidFill>
          <a:latin typeface="+mj-lt"/>
          <a:ea typeface="+mj-ea"/>
          <a:cs typeface="+mj-cs"/>
        </a:defRPr>
      </a:lvl1pPr>
    </p:titleStyle>
    <p:bodyStyle>
      <a:lvl1pPr marL="0" indent="0" algn="l" defTabSz="646745">
        <a:lnSpc>
          <a:spcPct val="90000"/>
        </a:lnSpc>
        <a:spcBef>
          <a:spcPts val="707"/>
        </a:spcBef>
        <a:buClr>
          <a:srgbClr val="B1C9A8"/>
        </a:buClr>
        <a:buSzPct val="80000"/>
        <a:buFont typeface=".Lucida Grande UI Regular"/>
        <a:buNone/>
        <a:defRPr sz="1250">
          <a:solidFill>
            <a:schemeClr val="tx1"/>
          </a:solidFill>
          <a:latin typeface="Arial"/>
          <a:ea typeface="+mn-ea"/>
          <a:cs typeface="+mn-cs"/>
        </a:defRPr>
      </a:lvl1pPr>
      <a:lvl2pPr marL="485059" indent="-161687" algn="l" defTabSz="646745">
        <a:lnSpc>
          <a:spcPct val="90000"/>
        </a:lnSpc>
        <a:spcBef>
          <a:spcPts val="354"/>
        </a:spcBef>
        <a:buClr>
          <a:srgbClr val="B1C9A8"/>
        </a:buClr>
        <a:buSzPct val="80000"/>
        <a:buFont typeface=".Lucida Grande UI Regular"/>
        <a:buChar char="►"/>
        <a:defRPr sz="1250">
          <a:solidFill>
            <a:schemeClr val="tx1"/>
          </a:solidFill>
          <a:latin typeface="+mn-lt"/>
          <a:ea typeface="+mn-ea"/>
          <a:cs typeface="+mn-cs"/>
        </a:defRPr>
      </a:lvl2pPr>
      <a:lvl3pPr marL="808432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31804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4pPr>
      <a:lvl5pPr marL="1455177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5pPr>
      <a:lvl6pPr marL="1778549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6pPr>
      <a:lvl7pPr marL="2101922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7pPr>
      <a:lvl8pPr marL="2425294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8pPr>
      <a:lvl9pPr marL="2748667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1pPr>
      <a:lvl2pPr marL="323372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2pPr>
      <a:lvl3pPr marL="646745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3pPr>
      <a:lvl4pPr marL="970118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4pPr>
      <a:lvl5pPr marL="1293490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5pPr>
      <a:lvl6pPr marL="1616863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6pPr>
      <a:lvl7pPr marL="1940236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7pPr>
      <a:lvl8pPr marL="2263608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8pPr>
      <a:lvl9pPr marL="2586981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Pentagon 151"/>
          <p:cNvSpPr/>
          <p:nvPr/>
        </p:nvSpPr>
        <p:spPr bwMode="auto">
          <a:xfrm>
            <a:off x="25218945" y="27768042"/>
            <a:ext cx="7236000" cy="324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Pentagon 172"/>
          <p:cNvSpPr/>
          <p:nvPr/>
        </p:nvSpPr>
        <p:spPr bwMode="auto">
          <a:xfrm>
            <a:off x="24227264" y="27768042"/>
            <a:ext cx="1224000" cy="324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Pentagon 70"/>
          <p:cNvSpPr/>
          <p:nvPr/>
        </p:nvSpPr>
        <p:spPr bwMode="auto">
          <a:xfrm>
            <a:off x="28170985" y="16986860"/>
            <a:ext cx="3168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Pentagon 73"/>
          <p:cNvSpPr/>
          <p:nvPr/>
        </p:nvSpPr>
        <p:spPr bwMode="auto">
          <a:xfrm>
            <a:off x="25902672" y="16986860"/>
            <a:ext cx="2988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Pentagon 74"/>
          <p:cNvSpPr/>
          <p:nvPr/>
        </p:nvSpPr>
        <p:spPr bwMode="auto">
          <a:xfrm>
            <a:off x="23922161" y="16988180"/>
            <a:ext cx="2340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942552" y="19698091"/>
            <a:ext cx="6660000" cy="299189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787257" y="24162229"/>
            <a:ext cx="8172000" cy="4656897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 bwMode="auto">
          <a:xfrm>
            <a:off x="20537785" y="16986860"/>
            <a:ext cx="3672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entagon 89"/>
          <p:cNvSpPr/>
          <p:nvPr/>
        </p:nvSpPr>
        <p:spPr bwMode="auto">
          <a:xfrm>
            <a:off x="18089512" y="16986860"/>
            <a:ext cx="6012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Pentagon 94"/>
          <p:cNvSpPr/>
          <p:nvPr/>
        </p:nvSpPr>
        <p:spPr bwMode="auto">
          <a:xfrm>
            <a:off x="14633128" y="16986860"/>
            <a:ext cx="4068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0" y="1779199"/>
            <a:ext cx="42803763" cy="5276846"/>
          </a:xfrm>
          <a:prstGeom prst="roundRect">
            <a:avLst>
              <a:gd name="adj" fmla="val 0"/>
            </a:avLst>
          </a:prstGeom>
          <a:solidFill>
            <a:srgbClr val="0836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63" y="944723"/>
            <a:ext cx="42799000" cy="35941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381" y="0"/>
            <a:ext cx="42799000" cy="25781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0" y="29081413"/>
            <a:ext cx="42773600" cy="1193800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 bwMode="auto">
          <a:xfrm>
            <a:off x="879475" y="4084693"/>
            <a:ext cx="29883555" cy="320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200"/>
              </a:lnSpc>
              <a:defRPr/>
            </a:pPr>
            <a:r>
              <a:rPr lang="en-US" sz="6500" b="1">
                <a:solidFill>
                  <a:schemeClr val="bg1"/>
                </a:solidFill>
                <a:latin typeface="Arial"/>
                <a:cs typeface="Arial"/>
              </a:rPr>
              <a:t>Medical Imaging as a Case Study of the Use of Metadata in Health Research Data Management</a:t>
            </a:r>
            <a:endParaRPr/>
          </a:p>
          <a:p>
            <a:pPr>
              <a:lnSpc>
                <a:spcPct val="60000"/>
              </a:lnSpc>
              <a:defRPr/>
            </a:pPr>
            <a:endParaRPr lang="de-DE" sz="3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Jos Lehmann</a:t>
            </a: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1,2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// Philipp Schader</a:t>
            </a: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// Lucas Kulla</a:t>
            </a: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1,2 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// Klaus Maier-Hein</a:t>
            </a: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1,2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// Marco Nolden</a:t>
            </a: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1,2</a:t>
            </a:r>
            <a:endParaRPr/>
          </a:p>
          <a:p>
            <a:pPr>
              <a:defRPr/>
            </a:pP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/>
          </a:p>
        </p:txBody>
      </p:sp>
      <p:grpSp>
        <p:nvGrpSpPr>
          <p:cNvPr id="39" name="Gruppierung 65"/>
          <p:cNvGrpSpPr/>
          <p:nvPr/>
        </p:nvGrpSpPr>
        <p:grpSpPr bwMode="auto">
          <a:xfrm>
            <a:off x="-3175" y="0"/>
            <a:ext cx="30282108" cy="42805896"/>
            <a:chOff x="-3175" y="0"/>
            <a:chExt cx="30282108" cy="42805896"/>
          </a:xfrm>
        </p:grpSpPr>
        <p:sp>
          <p:nvSpPr>
            <p:cNvPr id="40" name="Rechteck 39"/>
            <p:cNvSpPr/>
            <p:nvPr/>
          </p:nvSpPr>
          <p:spPr bwMode="auto">
            <a:xfrm>
              <a:off x="30194250" y="0"/>
              <a:ext cx="84683" cy="88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latin typeface="Arial"/>
                <a:cs typeface="Arial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0" y="0"/>
              <a:ext cx="762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latin typeface="Arial"/>
                  <a:cs typeface="Arial"/>
                </a:rPr>
                <a:t>               </a:t>
              </a:r>
              <a:endParaRPr/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30187900" y="42715496"/>
              <a:ext cx="90400" cy="9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latin typeface="Arial"/>
                <a:cs typeface="Arial"/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-3175" y="42710645"/>
              <a:ext cx="95250" cy="95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latin typeface="Arial"/>
                  <a:cs typeface="Arial"/>
                </a:rPr>
                <a:t>               </a:t>
              </a:r>
              <a:endParaRPr/>
            </a:p>
          </p:txBody>
        </p:sp>
      </p:grpSp>
      <p:pic>
        <p:nvPicPr>
          <p:cNvPr id="44" name="Grafik 4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93893" y="527389"/>
            <a:ext cx="9020789" cy="1445581"/>
          </a:xfrm>
          <a:prstGeom prst="rect">
            <a:avLst/>
          </a:prstGeom>
        </p:spPr>
      </p:pic>
      <p:cxnSp>
        <p:nvCxnSpPr>
          <p:cNvPr id="91" name="Gerade Verbindung 90"/>
          <p:cNvCxnSpPr>
            <a:cxnSpLocks/>
          </p:cNvCxnSpPr>
          <p:nvPr/>
        </p:nvCxnSpPr>
        <p:spPr bwMode="auto">
          <a:xfrm>
            <a:off x="7288313" y="7434000"/>
            <a:ext cx="0" cy="212400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>
            <a:cxnSpLocks/>
          </p:cNvCxnSpPr>
          <p:nvPr/>
        </p:nvCxnSpPr>
        <p:spPr bwMode="auto">
          <a:xfrm>
            <a:off x="32707137" y="7432750"/>
            <a:ext cx="0" cy="212400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 bwMode="auto">
          <a:xfrm>
            <a:off x="32238950" y="4248000"/>
            <a:ext cx="986400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400">
                <a:solidFill>
                  <a:schemeClr val="bg1"/>
                </a:solidFill>
                <a:latin typeface="Arial"/>
                <a:cs typeface="Arial"/>
              </a:rPr>
              <a:t>Hub Health </a:t>
            </a:r>
            <a:endParaRPr/>
          </a:p>
          <a:p>
            <a:pPr>
              <a:defRPr/>
            </a:pPr>
            <a:r>
              <a:rPr lang="en-US" sz="3400">
                <a:solidFill>
                  <a:schemeClr val="bg1"/>
                </a:solidFill>
                <a:latin typeface="Arial"/>
                <a:cs typeface="Arial"/>
              </a:rPr>
              <a:t>  Helmholtz Metadata Collaboration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//</a:t>
            </a:r>
            <a:endParaRPr/>
          </a:p>
          <a:p>
            <a:pPr>
              <a:defRPr/>
            </a:pPr>
            <a:r>
              <a:rPr lang="de-DE" sz="3400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Division of Medical Image Computing</a:t>
            </a:r>
            <a:endParaRPr/>
          </a:p>
          <a:p>
            <a:pPr>
              <a:defRPr/>
            </a:pP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 German Cancer Research Center </a:t>
            </a:r>
            <a:endParaRPr/>
          </a:p>
          <a:p>
            <a:pPr>
              <a:defRPr/>
            </a:pPr>
            <a:r>
              <a:rPr lang="de-DE" sz="3400">
                <a:solidFill>
                  <a:schemeClr val="bg1"/>
                </a:solidFill>
                <a:latin typeface="Arial"/>
                <a:cs typeface="Arial"/>
              </a:rPr>
              <a:t>  (Deutsches Krebsforschungszentrum, DKFZ)</a:t>
            </a:r>
            <a:endParaRPr/>
          </a:p>
        </p:txBody>
      </p:sp>
      <p:cxnSp>
        <p:nvCxnSpPr>
          <p:cNvPr id="49" name="Gerade Verbindung 48"/>
          <p:cNvCxnSpPr>
            <a:cxnSpLocks/>
          </p:cNvCxnSpPr>
          <p:nvPr/>
        </p:nvCxnSpPr>
        <p:spPr bwMode="auto">
          <a:xfrm>
            <a:off x="31861426" y="4297680"/>
            <a:ext cx="0" cy="23447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 bwMode="auto">
          <a:xfrm>
            <a:off x="73105" y="7434363"/>
            <a:ext cx="8280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de-DE" sz="6000" b="1">
                <a:solidFill>
                  <a:srgbClr val="145AA0"/>
                </a:solidFill>
                <a:latin typeface="Arial"/>
                <a:cs typeface="Arial"/>
              </a:rPr>
              <a:t>Background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9835929" y="52134"/>
            <a:ext cx="1691532" cy="2016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auto">
          <a:xfrm>
            <a:off x="21490370" y="28746000"/>
            <a:ext cx="4536424" cy="720000"/>
            <a:chOff x="13480680" y="28283030"/>
            <a:chExt cx="4536424" cy="720000"/>
          </a:xfrm>
        </p:grpSpPr>
        <p:pic>
          <p:nvPicPr>
            <p:cNvPr id="27" name="Grafik 15"/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3480680" y="28283030"/>
              <a:ext cx="720000" cy="720000"/>
            </a:xfrm>
            <a:prstGeom prst="rect">
              <a:avLst/>
            </a:prstGeom>
          </p:spPr>
        </p:pic>
        <p:sp>
          <p:nvSpPr>
            <p:cNvPr id="28" name="Rechteck 32"/>
            <p:cNvSpPr/>
            <p:nvPr/>
          </p:nvSpPr>
          <p:spPr bwMode="auto">
            <a:xfrm>
              <a:off x="14195224" y="28445046"/>
              <a:ext cx="3821880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>
                  <a:latin typeface="Arial"/>
                  <a:cs typeface="Arial"/>
                </a:rPr>
                <a:t>hmc-health@dkfz-heidelberg.de</a:t>
              </a:r>
              <a:endParaRPr sz="2000"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13264977" y="28567214"/>
            <a:ext cx="7848096" cy="1044000"/>
            <a:chOff x="622474" y="28135166"/>
            <a:chExt cx="7848096" cy="1044000"/>
          </a:xfrm>
        </p:grpSpPr>
        <p:sp>
          <p:nvSpPr>
            <p:cNvPr id="31" name="Ellipse 30"/>
            <p:cNvSpPr>
              <a:spLocks noChangeAspect="1"/>
            </p:cNvSpPr>
            <p:nvPr/>
          </p:nvSpPr>
          <p:spPr bwMode="auto">
            <a:xfrm>
              <a:off x="782891" y="28315150"/>
              <a:ext cx="702000" cy="70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3200" b="1"/>
            </a:p>
          </p:txBody>
        </p:sp>
        <p:pic>
          <p:nvPicPr>
            <p:cNvPr id="32" name="Grafik 29"/>
            <p:cNvPicPr>
              <a:picLocks noChangeAspect="1"/>
            </p:cNvPicPr>
            <p:nvPr/>
          </p:nvPicPr>
          <p:blipFill>
            <a:blip r:embed="rId11">
              <a:biLevel thresh="25000"/>
            </a:blip>
            <a:stretch/>
          </p:blipFill>
          <p:spPr bwMode="auto">
            <a:xfrm>
              <a:off x="622474" y="28135166"/>
              <a:ext cx="1044000" cy="1044000"/>
            </a:xfrm>
            <a:prstGeom prst="rect">
              <a:avLst/>
            </a:prstGeom>
          </p:spPr>
        </p:pic>
        <p:sp>
          <p:nvSpPr>
            <p:cNvPr id="30" name="Textfeld 34"/>
            <p:cNvSpPr/>
            <p:nvPr/>
          </p:nvSpPr>
          <p:spPr bwMode="auto">
            <a:xfrm>
              <a:off x="1486570" y="28315070"/>
              <a:ext cx="6984000" cy="8043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de-DE" sz="2000" dirty="0">
                  <a:latin typeface="Arial"/>
                  <a:cs typeface="Arial"/>
                </a:rPr>
                <a:t>https://helmholtz-metadaten.de/en/health/overview</a:t>
              </a:r>
              <a:endParaRPr sz="2000" dirty="0">
                <a:latin typeface="Arial"/>
                <a:cs typeface="Arial"/>
              </a:endParaRPr>
            </a:p>
            <a:p>
              <a:pPr>
                <a:defRPr/>
              </a:pPr>
              <a:r>
                <a:rPr lang="de-DE" sz="2000" dirty="0">
                  <a:latin typeface="Arial"/>
                  <a:cs typeface="Arial"/>
                </a:rPr>
                <a:t>https://helmholtz-metadaten.de/en/health/hub-health-contact </a:t>
              </a:r>
              <a:endParaRPr sz="2000" dirty="0"/>
            </a:p>
          </p:txBody>
        </p:sp>
      </p:grpSp>
      <p:sp>
        <p:nvSpPr>
          <p:cNvPr id="36" name="Textfeld 53"/>
          <p:cNvSpPr txBox="1"/>
          <p:nvPr/>
        </p:nvSpPr>
        <p:spPr bwMode="auto">
          <a:xfrm>
            <a:off x="7648353" y="7432750"/>
            <a:ext cx="21600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6000" b="1">
                <a:solidFill>
                  <a:srgbClr val="145AA0"/>
                </a:solidFill>
                <a:latin typeface="Arial"/>
                <a:cs typeface="Arial"/>
              </a:rPr>
              <a:t>Framework for metadata use cases in health data analysis</a:t>
            </a:r>
            <a:endParaRPr sz="6000" b="1">
              <a:solidFill>
                <a:srgbClr val="145AA0"/>
              </a:solidFill>
              <a:latin typeface="Arial"/>
              <a:cs typeface="Arial"/>
            </a:endParaRPr>
          </a:p>
        </p:txBody>
      </p:sp>
      <p:sp>
        <p:nvSpPr>
          <p:cNvPr id="37" name="Textfeld 53"/>
          <p:cNvSpPr txBox="1"/>
          <p:nvPr/>
        </p:nvSpPr>
        <p:spPr bwMode="auto">
          <a:xfrm>
            <a:off x="16640" y="17945918"/>
            <a:ext cx="7164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 dirty="0">
                <a:solidFill>
                  <a:srgbClr val="145AA0"/>
                </a:solidFill>
              </a:rPr>
              <a:t>Metadata characterization </a:t>
            </a:r>
            <a:r>
              <a:rPr lang="de-DE" sz="4200" baseline="30000" dirty="0">
                <a:solidFill>
                  <a:srgbClr val="145AA0"/>
                </a:solidFill>
              </a:rPr>
              <a:t>5.</a:t>
            </a:r>
            <a:endParaRPr sz="4200" dirty="0">
              <a:solidFill>
                <a:srgbClr val="145AA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9601680" y="14097860"/>
            <a:ext cx="18720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Cohort Selection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3625160" y="12497939"/>
            <a:ext cx="1620000" cy="151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PACS</a:t>
            </a:r>
            <a:endParaRPr/>
          </a:p>
          <a:p>
            <a:pPr algn="ctr">
              <a:defRPr/>
            </a:pPr>
            <a:r>
              <a:rPr lang="en-US" sz="1600">
                <a:latin typeface="Arial"/>
                <a:cs typeface="Arial"/>
              </a:rPr>
              <a:t>Picture</a:t>
            </a:r>
            <a:endParaRPr/>
          </a:p>
          <a:p>
            <a:pPr algn="ctr">
              <a:defRPr/>
            </a:pPr>
            <a:r>
              <a:rPr lang="en-US" sz="1600">
                <a:latin typeface="Arial"/>
                <a:cs typeface="Arial"/>
              </a:rPr>
              <a:t>Archiving and Communication System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11464976" y="12551939"/>
            <a:ext cx="18000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Medical </a:t>
            </a:r>
            <a:endParaRPr sz="28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Imaging Device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15964998" y="12641939"/>
            <a:ext cx="1944000" cy="12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DICOM</a:t>
            </a:r>
            <a:endParaRPr/>
          </a:p>
          <a:p>
            <a:pPr algn="ctr">
              <a:defRPr/>
            </a:pPr>
            <a:r>
              <a:rPr lang="en-US" sz="1600">
                <a:latin typeface="Arial"/>
                <a:cs typeface="Arial"/>
              </a:rPr>
              <a:t>Digital Imaging and Communications in Medicine</a:t>
            </a:r>
            <a:endParaRPr/>
          </a:p>
        </p:txBody>
      </p:sp>
      <p:sp>
        <p:nvSpPr>
          <p:cNvPr id="57" name="TextBox 56"/>
          <p:cNvSpPr txBox="1"/>
          <p:nvPr/>
        </p:nvSpPr>
        <p:spPr bwMode="auto">
          <a:xfrm>
            <a:off x="11356992" y="15632211"/>
            <a:ext cx="2052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Practitioner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14273088" y="15269939"/>
            <a:ext cx="1224586" cy="1261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EHR</a:t>
            </a:r>
            <a:endParaRPr/>
          </a:p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Electronic Health Record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16073289" y="15143939"/>
            <a:ext cx="1548000" cy="151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FHIR</a:t>
            </a:r>
            <a:endParaRPr/>
          </a:p>
          <a:p>
            <a:pPr algn="ctr">
              <a:defRPr/>
            </a:pPr>
            <a:r>
              <a:rPr lang="en-US" sz="1600">
                <a:latin typeface="Arial"/>
                <a:cs typeface="Arial"/>
              </a:rPr>
              <a:t>Fast Interoperability Healthcare Resources</a:t>
            </a:r>
            <a:endParaRPr lang="en-US" sz="1600" baseline="-2500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>
            <a:cxnSpLocks/>
            <a:stCxn id="51" idx="1"/>
            <a:endCxn id="66" idx="3"/>
          </p:cNvCxnSpPr>
          <p:nvPr/>
        </p:nvCxnSpPr>
        <p:spPr bwMode="auto">
          <a:xfrm flipH="1">
            <a:off x="11140567" y="13244437"/>
            <a:ext cx="324408" cy="111503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1" idx="3"/>
            <a:endCxn id="50" idx="1"/>
          </p:cNvCxnSpPr>
          <p:nvPr/>
        </p:nvCxnSpPr>
        <p:spPr bwMode="auto">
          <a:xfrm>
            <a:off x="13264976" y="13244437"/>
            <a:ext cx="360184" cy="9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 bwMode="auto">
          <a:xfrm>
            <a:off x="9592567" y="14097860"/>
            <a:ext cx="1548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Patient</a:t>
            </a:r>
            <a:endParaRPr lang="en-US" sz="2800">
              <a:latin typeface="Arial"/>
              <a:cs typeface="Arial"/>
            </a:endParaRPr>
          </a:p>
        </p:txBody>
      </p:sp>
      <p:cxnSp>
        <p:nvCxnSpPr>
          <p:cNvPr id="67" name="Straight Arrow Connector 66"/>
          <p:cNvCxnSpPr>
            <a:cxnSpLocks/>
            <a:stCxn id="57" idx="1"/>
            <a:endCxn id="66" idx="3"/>
          </p:cNvCxnSpPr>
          <p:nvPr/>
        </p:nvCxnSpPr>
        <p:spPr bwMode="auto">
          <a:xfrm flipH="1" flipV="1">
            <a:off x="11140567" y="14359471"/>
            <a:ext cx="216424" cy="15343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 bwMode="auto">
          <a:xfrm>
            <a:off x="23922289" y="12724261"/>
            <a:ext cx="252015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 dirty="0">
                <a:latin typeface="Arial"/>
                <a:cs typeface="Arial"/>
              </a:rPr>
              <a:t>Manual</a:t>
            </a:r>
            <a:endParaRPr dirty="0"/>
          </a:p>
          <a:p>
            <a:pPr algn="ctr">
              <a:defRPr/>
            </a:pPr>
            <a:r>
              <a:rPr lang="de-DE" sz="2800" dirty="0">
                <a:latin typeface="Arial"/>
                <a:cs typeface="Arial"/>
              </a:rPr>
              <a:t>Segmentation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786256" y="14295241"/>
            <a:ext cx="30240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 dirty="0">
                <a:latin typeface="Arial"/>
                <a:cs typeface="Arial"/>
              </a:rPr>
              <a:t>Semi-automatic Segmentation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26226417" y="15889710"/>
            <a:ext cx="242830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>
                <a:latin typeface="Arial"/>
                <a:cs typeface="Arial"/>
              </a:rPr>
              <a:t>Automatic Segmentation</a:t>
            </a:r>
            <a:endParaRPr/>
          </a:p>
        </p:txBody>
      </p:sp>
      <p:sp>
        <p:nvSpPr>
          <p:cNvPr id="87" name="Pentagon 86"/>
          <p:cNvSpPr/>
          <p:nvPr/>
        </p:nvSpPr>
        <p:spPr bwMode="auto">
          <a:xfrm>
            <a:off x="9824247" y="16986860"/>
            <a:ext cx="5868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entagon 87"/>
          <p:cNvSpPr/>
          <p:nvPr/>
        </p:nvSpPr>
        <p:spPr bwMode="auto">
          <a:xfrm>
            <a:off x="9969162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TextBox 88"/>
          <p:cNvSpPr txBox="1"/>
          <p:nvPr/>
        </p:nvSpPr>
        <p:spPr bwMode="auto">
          <a:xfrm>
            <a:off x="10508247" y="17092347"/>
            <a:ext cx="1980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Acquisition</a:t>
            </a:r>
            <a:endParaRPr sz="1900" dirty="0"/>
          </a:p>
        </p:txBody>
      </p:sp>
      <p:sp>
        <p:nvSpPr>
          <p:cNvPr id="77" name="Pentagon 76"/>
          <p:cNvSpPr/>
          <p:nvPr/>
        </p:nvSpPr>
        <p:spPr bwMode="auto">
          <a:xfrm>
            <a:off x="7736914" y="16986860"/>
            <a:ext cx="2700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entagon 23"/>
          <p:cNvSpPr/>
          <p:nvPr/>
        </p:nvSpPr>
        <p:spPr bwMode="auto">
          <a:xfrm>
            <a:off x="7736914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75"/>
          <p:cNvSpPr txBox="1"/>
          <p:nvPr/>
        </p:nvSpPr>
        <p:spPr bwMode="auto">
          <a:xfrm>
            <a:off x="8096247" y="17091779"/>
            <a:ext cx="1980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Discovery</a:t>
            </a:r>
            <a:endParaRPr sz="1900" dirty="0"/>
          </a:p>
        </p:txBody>
      </p:sp>
      <p:sp>
        <p:nvSpPr>
          <p:cNvPr id="93" name="Pentagon 92"/>
          <p:cNvSpPr/>
          <p:nvPr/>
        </p:nvSpPr>
        <p:spPr bwMode="auto">
          <a:xfrm>
            <a:off x="17097954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TextBox 93"/>
          <p:cNvSpPr txBox="1"/>
          <p:nvPr/>
        </p:nvSpPr>
        <p:spPr bwMode="auto">
          <a:xfrm>
            <a:off x="18665824" y="17092347"/>
            <a:ext cx="2232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Exploration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6" name="Pentagon 95"/>
          <p:cNvSpPr/>
          <p:nvPr/>
        </p:nvSpPr>
        <p:spPr bwMode="auto">
          <a:xfrm>
            <a:off x="14865706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TextBox 97"/>
          <p:cNvSpPr txBox="1"/>
          <p:nvPr/>
        </p:nvSpPr>
        <p:spPr bwMode="auto">
          <a:xfrm>
            <a:off x="15714223" y="16951742"/>
            <a:ext cx="3167377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Integration /</a:t>
            </a:r>
            <a:endParaRPr sz="19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Harmonization</a:t>
            </a:r>
            <a:endParaRPr sz="1900" dirty="0"/>
          </a:p>
        </p:txBody>
      </p:sp>
      <p:sp>
        <p:nvSpPr>
          <p:cNvPr id="78" name="Pentagon 77"/>
          <p:cNvSpPr/>
          <p:nvPr/>
        </p:nvSpPr>
        <p:spPr bwMode="auto">
          <a:xfrm>
            <a:off x="22570562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Pentagon 80"/>
          <p:cNvSpPr/>
          <p:nvPr/>
        </p:nvSpPr>
        <p:spPr bwMode="auto">
          <a:xfrm>
            <a:off x="27467106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TextBox 82"/>
          <p:cNvSpPr txBox="1"/>
          <p:nvPr/>
        </p:nvSpPr>
        <p:spPr bwMode="auto">
          <a:xfrm>
            <a:off x="28890713" y="17092347"/>
            <a:ext cx="2232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Publishing</a:t>
            </a:r>
            <a:endParaRPr sz="1900" dirty="0"/>
          </a:p>
        </p:txBody>
      </p:sp>
      <p:sp>
        <p:nvSpPr>
          <p:cNvPr id="85" name="Pentagon 84"/>
          <p:cNvSpPr/>
          <p:nvPr/>
        </p:nvSpPr>
        <p:spPr bwMode="auto">
          <a:xfrm>
            <a:off x="25234857" y="17771893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TextBox 85"/>
          <p:cNvSpPr txBox="1"/>
          <p:nvPr/>
        </p:nvSpPr>
        <p:spPr bwMode="auto">
          <a:xfrm>
            <a:off x="26298425" y="17092347"/>
            <a:ext cx="1800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Analysis</a:t>
            </a:r>
            <a:endParaRPr sz="19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3211193" y="16807121"/>
            <a:ext cx="9203099" cy="279149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432329" y="21060722"/>
            <a:ext cx="12600000" cy="379123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4930273" y="19170962"/>
            <a:ext cx="7560000" cy="418011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25075129" y="23169799"/>
            <a:ext cx="7560000" cy="4180131"/>
          </a:xfrm>
          <a:prstGeom prst="rect">
            <a:avLst/>
          </a:prstGeom>
        </p:spPr>
      </p:pic>
      <p:sp>
        <p:nvSpPr>
          <p:cNvPr id="106" name="Textfeld 53"/>
          <p:cNvSpPr txBox="1"/>
          <p:nvPr/>
        </p:nvSpPr>
        <p:spPr bwMode="auto">
          <a:xfrm>
            <a:off x="33230163" y="7432750"/>
            <a:ext cx="838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de-DE" sz="6000" b="1">
                <a:solidFill>
                  <a:srgbClr val="145AA0"/>
                </a:solidFill>
                <a:latin typeface="Arial"/>
                <a:cs typeface="Arial"/>
              </a:rPr>
              <a:t>Application in Projects</a:t>
            </a:r>
            <a:endParaRPr/>
          </a:p>
        </p:txBody>
      </p:sp>
      <p:sp>
        <p:nvSpPr>
          <p:cNvPr id="107" name="Textfeld 53"/>
          <p:cNvSpPr txBox="1"/>
          <p:nvPr/>
        </p:nvSpPr>
        <p:spPr bwMode="auto">
          <a:xfrm>
            <a:off x="33228390" y="23204243"/>
            <a:ext cx="5688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>
                <a:solidFill>
                  <a:srgbClr val="145AA0"/>
                </a:solidFill>
              </a:rPr>
              <a:t>Federated Learning</a:t>
            </a:r>
            <a:endParaRPr sz="4200">
              <a:solidFill>
                <a:srgbClr val="145AA0"/>
              </a:solidFill>
            </a:endParaRPr>
          </a:p>
        </p:txBody>
      </p:sp>
      <p:sp>
        <p:nvSpPr>
          <p:cNvPr id="109" name="Textfeld 53"/>
          <p:cNvSpPr txBox="1"/>
          <p:nvPr/>
        </p:nvSpPr>
        <p:spPr bwMode="auto">
          <a:xfrm>
            <a:off x="7667975" y="8694000"/>
            <a:ext cx="854892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 dirty="0">
                <a:solidFill>
                  <a:srgbClr val="145AA0"/>
                </a:solidFill>
              </a:rPr>
              <a:t>Data and Metadata Workflow </a:t>
            </a:r>
            <a:r>
              <a:rPr lang="de-DE" sz="4200" baseline="30000" dirty="0" smtClean="0">
                <a:solidFill>
                  <a:srgbClr val="145AA0"/>
                </a:solidFill>
              </a:rPr>
              <a:t>b.</a:t>
            </a:r>
            <a:endParaRPr sz="4200" dirty="0">
              <a:solidFill>
                <a:srgbClr val="145AA0"/>
              </a:solidFill>
            </a:endParaRPr>
          </a:p>
        </p:txBody>
      </p:sp>
      <p:sp>
        <p:nvSpPr>
          <p:cNvPr id="110" name="Textfeld 53"/>
          <p:cNvSpPr txBox="1"/>
          <p:nvPr/>
        </p:nvSpPr>
        <p:spPr bwMode="auto">
          <a:xfrm>
            <a:off x="7659769" y="11653928"/>
            <a:ext cx="9258605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 dirty="0">
                <a:solidFill>
                  <a:srgbClr val="145AA0"/>
                </a:solidFill>
              </a:rPr>
              <a:t>Example: segmentation workflow</a:t>
            </a:r>
            <a:endParaRPr sz="4200" dirty="0">
              <a:solidFill>
                <a:srgbClr val="145AA0"/>
              </a:solidFill>
            </a:endParaRPr>
          </a:p>
        </p:txBody>
      </p:sp>
      <p:sp>
        <p:nvSpPr>
          <p:cNvPr id="111" name="Textfeld 53"/>
          <p:cNvSpPr txBox="1"/>
          <p:nvPr/>
        </p:nvSpPr>
        <p:spPr bwMode="auto">
          <a:xfrm>
            <a:off x="7648351" y="18463910"/>
            <a:ext cx="1800200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>
                <a:solidFill>
                  <a:srgbClr val="145AA0"/>
                </a:solidFill>
              </a:rPr>
              <a:t>Benchmarking the use of health metadata for segmentation in Kaapana </a:t>
            </a:r>
            <a:r>
              <a:rPr lang="de-DE" sz="4200" baseline="30000">
                <a:solidFill>
                  <a:srgbClr val="145AA0"/>
                </a:solidFill>
              </a:rPr>
              <a:t>4.</a:t>
            </a:r>
            <a:endParaRPr sz="4200">
              <a:solidFill>
                <a:srgbClr val="145AA0"/>
              </a:solidFill>
            </a:endParaRPr>
          </a:p>
        </p:txBody>
      </p:sp>
      <p:cxnSp>
        <p:nvCxnSpPr>
          <p:cNvPr id="116" name="Straight Arrow Connector 115"/>
          <p:cNvCxnSpPr>
            <a:cxnSpLocks/>
            <a:stCxn id="57" idx="0"/>
            <a:endCxn id="51" idx="2"/>
          </p:cNvCxnSpPr>
          <p:nvPr/>
        </p:nvCxnSpPr>
        <p:spPr bwMode="auto">
          <a:xfrm flipH="1" flipV="1">
            <a:off x="12364976" y="13936934"/>
            <a:ext cx="18016" cy="1695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cxnSpLocks/>
            <a:stCxn id="57" idx="3"/>
            <a:endCxn id="61" idx="1"/>
          </p:cNvCxnSpPr>
          <p:nvPr/>
        </p:nvCxnSpPr>
        <p:spPr bwMode="auto">
          <a:xfrm>
            <a:off x="13408992" y="15893821"/>
            <a:ext cx="864096" cy="7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cxnSpLocks/>
            <a:stCxn id="50" idx="3"/>
            <a:endCxn id="52" idx="1"/>
          </p:cNvCxnSpPr>
          <p:nvPr/>
        </p:nvCxnSpPr>
        <p:spPr bwMode="auto">
          <a:xfrm>
            <a:off x="15245160" y="13253939"/>
            <a:ext cx="719838" cy="1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  <a:stCxn id="61" idx="3"/>
            <a:endCxn id="64" idx="1"/>
          </p:cNvCxnSpPr>
          <p:nvPr/>
        </p:nvCxnSpPr>
        <p:spPr bwMode="auto">
          <a:xfrm flipV="1">
            <a:off x="15497674" y="15899939"/>
            <a:ext cx="575614" cy="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cxnSpLocks/>
            <a:stCxn id="64" idx="3"/>
            <a:endCxn id="5" idx="1"/>
          </p:cNvCxnSpPr>
          <p:nvPr/>
        </p:nvCxnSpPr>
        <p:spPr bwMode="auto">
          <a:xfrm flipV="1">
            <a:off x="17621289" y="14574914"/>
            <a:ext cx="1980391" cy="1325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cxnSpLocks/>
            <a:stCxn id="52" idx="3"/>
            <a:endCxn id="5" idx="1"/>
          </p:cNvCxnSpPr>
          <p:nvPr/>
        </p:nvCxnSpPr>
        <p:spPr bwMode="auto">
          <a:xfrm>
            <a:off x="17908998" y="13271939"/>
            <a:ext cx="1692682" cy="1302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cxnSpLocks/>
            <a:stCxn id="5" idx="3"/>
            <a:endCxn id="70" idx="1"/>
          </p:cNvCxnSpPr>
          <p:nvPr/>
        </p:nvCxnSpPr>
        <p:spPr bwMode="auto">
          <a:xfrm flipV="1">
            <a:off x="21473680" y="13201315"/>
            <a:ext cx="2448609" cy="1373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cxnSpLocks/>
            <a:stCxn id="5" idx="3"/>
            <a:endCxn id="73" idx="1"/>
          </p:cNvCxnSpPr>
          <p:nvPr/>
        </p:nvCxnSpPr>
        <p:spPr bwMode="auto">
          <a:xfrm>
            <a:off x="21473680" y="14574914"/>
            <a:ext cx="4752737" cy="1791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cxnSpLocks/>
            <a:stCxn id="5" idx="3"/>
            <a:endCxn id="72" idx="1"/>
          </p:cNvCxnSpPr>
          <p:nvPr/>
        </p:nvCxnSpPr>
        <p:spPr bwMode="auto">
          <a:xfrm>
            <a:off x="21473680" y="14574914"/>
            <a:ext cx="3312576" cy="197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 bwMode="auto">
          <a:xfrm>
            <a:off x="16774361" y="23384732"/>
            <a:ext cx="1933816" cy="1635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/>
          <p:cNvSpPr/>
          <p:nvPr/>
        </p:nvSpPr>
        <p:spPr bwMode="auto">
          <a:xfrm>
            <a:off x="17873489" y="21060916"/>
            <a:ext cx="583544" cy="82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 bwMode="auto">
          <a:xfrm>
            <a:off x="18089513" y="21375009"/>
            <a:ext cx="353657" cy="881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Textfeld 53"/>
          <p:cNvSpPr txBox="1"/>
          <p:nvPr/>
        </p:nvSpPr>
        <p:spPr bwMode="auto">
          <a:xfrm>
            <a:off x="669319" y="10938098"/>
            <a:ext cx="5611569" cy="6873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Multi-, Inter-, Trans-disciplinary Indexing and Retrieval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Versioning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Provenance tracking 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Data Contextualization 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Workflow Reproduction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Compliance Assessment 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Publication</a:t>
            </a:r>
            <a:endParaRPr dirty="0"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 dirty="0">
                <a:latin typeface="Arial"/>
                <a:cs typeface="Arial"/>
              </a:rPr>
              <a:t>Machine Learning Trainability and </a:t>
            </a:r>
            <a:r>
              <a:rPr lang="en-US" sz="3200" dirty="0" err="1" smtClean="0">
                <a:latin typeface="Arial"/>
                <a:cs typeface="Arial"/>
              </a:rPr>
              <a:t>Explainability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de-DE" sz="3200" baseline="30000" dirty="0" smtClean="0"/>
              <a:t>a.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78" name="Textfeld 53"/>
          <p:cNvSpPr txBox="1"/>
          <p:nvPr/>
        </p:nvSpPr>
        <p:spPr bwMode="auto">
          <a:xfrm>
            <a:off x="670705" y="18882022"/>
            <a:ext cx="5612400" cy="434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en-US" sz="3200">
                <a:latin typeface="Arial"/>
                <a:cs typeface="Arial"/>
              </a:rPr>
              <a:t>Intrinsic Metadata</a:t>
            </a:r>
            <a:endParaRPr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de-DE" sz="2400">
                <a:latin typeface="Arial"/>
                <a:cs typeface="Arial"/>
              </a:rPr>
              <a:t>e.g. Column Properties, Cardinalities, Patterns, Correlations, Data Rules. Semantics etc.</a:t>
            </a:r>
            <a:endParaRPr sz="2400">
              <a:latin typeface="Arial"/>
              <a:cs typeface="Arial"/>
            </a:endParaRPr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de-DE" sz="3200">
                <a:latin typeface="Arial"/>
                <a:cs typeface="Arial"/>
              </a:rPr>
              <a:t>Extrinsic Metadata</a:t>
            </a:r>
            <a:endParaRPr/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de-DE" sz="2400">
                <a:latin typeface="Arial"/>
                <a:cs typeface="Arial"/>
              </a:rPr>
              <a:t>e.g. Provenance, Privileges, Location, Completeness, etc.</a:t>
            </a:r>
          </a:p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endParaRPr lang="en-US" sz="3200">
              <a:latin typeface="Arial"/>
              <a:cs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8377545" y="20932443"/>
            <a:ext cx="6480000" cy="3826942"/>
          </a:xfrm>
          <a:prstGeom prst="rect">
            <a:avLst/>
          </a:prstGeom>
        </p:spPr>
      </p:pic>
      <p:sp>
        <p:nvSpPr>
          <p:cNvPr id="179" name="Textfeld 53"/>
          <p:cNvSpPr txBox="1"/>
          <p:nvPr/>
        </p:nvSpPr>
        <p:spPr bwMode="auto">
          <a:xfrm>
            <a:off x="15505" y="8693681"/>
            <a:ext cx="786126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 dirty="0">
                <a:solidFill>
                  <a:srgbClr val="145AA0"/>
                </a:solidFill>
              </a:rPr>
              <a:t>Metadata-enabled functionalities identified in HMC </a:t>
            </a:r>
            <a:r>
              <a:rPr lang="de-DE" sz="4200" baseline="30000" dirty="0">
                <a:solidFill>
                  <a:srgbClr val="145AA0"/>
                </a:solidFill>
              </a:rPr>
              <a:t>1., 2.</a:t>
            </a:r>
            <a:endParaRPr sz="4200" baseline="30000" dirty="0">
              <a:solidFill>
                <a:srgbClr val="145AA0"/>
              </a:solidFill>
            </a:endParaRPr>
          </a:p>
        </p:txBody>
      </p:sp>
      <p:sp>
        <p:nvSpPr>
          <p:cNvPr id="180" name="Textfeld 53"/>
          <p:cNvSpPr txBox="1"/>
          <p:nvPr/>
        </p:nvSpPr>
        <p:spPr bwMode="auto">
          <a:xfrm>
            <a:off x="33211192" y="8694000"/>
            <a:ext cx="793735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>
                <a:solidFill>
                  <a:srgbClr val="145AA0"/>
                </a:solidFill>
              </a:rPr>
              <a:t>Architectural base: Kaapana </a:t>
            </a:r>
            <a:r>
              <a:rPr lang="de-DE" sz="4200" baseline="30000">
                <a:solidFill>
                  <a:srgbClr val="145AA0"/>
                </a:solidFill>
              </a:rPr>
              <a:t>4.</a:t>
            </a:r>
            <a:endParaRPr sz="4200">
              <a:solidFill>
                <a:srgbClr val="145AA0"/>
              </a:solidFill>
            </a:endParaRPr>
          </a:p>
        </p:txBody>
      </p:sp>
      <p:cxnSp>
        <p:nvCxnSpPr>
          <p:cNvPr id="184" name="Straight Arrow Connector 183"/>
          <p:cNvCxnSpPr>
            <a:cxnSpLocks/>
          </p:cNvCxnSpPr>
          <p:nvPr/>
        </p:nvCxnSpPr>
        <p:spPr bwMode="auto">
          <a:xfrm>
            <a:off x="37540096" y="19077627"/>
            <a:ext cx="667123" cy="875804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611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40123961" y="23349156"/>
            <a:ext cx="2016000" cy="647829"/>
          </a:xfrm>
          <a:prstGeom prst="rect">
            <a:avLst/>
          </a:prstGeom>
          <a:ln>
            <a:noFill/>
          </a:ln>
        </p:spPr>
      </p:pic>
      <p:pic>
        <p:nvPicPr>
          <p:cNvPr id="192" name="Google Shape;164;ga15b015fe0_0_15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8934887" y="23254555"/>
            <a:ext cx="936000" cy="657241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32852265" y="9555874"/>
            <a:ext cx="9864000" cy="5345986"/>
          </a:xfrm>
          <a:prstGeom prst="rect">
            <a:avLst/>
          </a:prstGeom>
          <a:ln w="25400">
            <a:noFill/>
          </a:ln>
        </p:spPr>
      </p:pic>
      <p:sp>
        <p:nvSpPr>
          <p:cNvPr id="118" name="Textfeld 53"/>
          <p:cNvSpPr txBox="1"/>
          <p:nvPr/>
        </p:nvSpPr>
        <p:spPr bwMode="auto">
          <a:xfrm>
            <a:off x="33225117" y="15425638"/>
            <a:ext cx="95040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 dirty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Metadata Extraction        </a:t>
            </a:r>
            <a:r>
              <a:rPr lang="de-DE" sz="4200" dirty="0" smtClean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smtClean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800" dirty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via Hub </a:t>
            </a:r>
            <a:r>
              <a:rPr lang="de-DE" sz="2800" dirty="0" smtClean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de-DE" sz="2800" dirty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2800" dirty="0" smtClean="0">
                <a:solidFill>
                  <a:srgbClr val="14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and/or BioPortal)</a:t>
            </a:r>
            <a:endParaRPr sz="2800" dirty="0">
              <a:solidFill>
                <a:srgbClr val="14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99825" y="23830829"/>
            <a:ext cx="100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b="1"/>
              <a:t>RACOON</a:t>
            </a:r>
            <a:endParaRPr lang="en-US" sz="1400" b="1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33084000" y="17657887"/>
            <a:ext cx="972000" cy="805370"/>
          </a:xfrm>
          <a:prstGeom prst="rect">
            <a:avLst/>
          </a:prstGeom>
        </p:spPr>
      </p:pic>
      <p:sp>
        <p:nvSpPr>
          <p:cNvPr id="127" name="Textfeld 53"/>
          <p:cNvSpPr txBox="1"/>
          <p:nvPr/>
        </p:nvSpPr>
        <p:spPr bwMode="auto">
          <a:xfrm>
            <a:off x="35613" y="22770454"/>
            <a:ext cx="674933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spcAft>
                <a:spcPts val="2000"/>
              </a:spcAft>
              <a:buClr>
                <a:srgbClr val="93C12B"/>
              </a:buClr>
              <a:buFont typeface="Wingdings"/>
              <a:buChar char="§"/>
              <a:defRPr/>
            </a:pPr>
            <a:r>
              <a:rPr lang="de-DE" sz="4200">
                <a:solidFill>
                  <a:srgbClr val="145AA0"/>
                </a:solidFill>
              </a:rPr>
              <a:t>References &amp; Literature</a:t>
            </a:r>
            <a:endParaRPr sz="4200">
              <a:solidFill>
                <a:srgbClr val="145AA0"/>
              </a:solidFill>
            </a:endParaRPr>
          </a:p>
        </p:txBody>
      </p:sp>
      <p:sp>
        <p:nvSpPr>
          <p:cNvPr id="128" name="Textfeld 53"/>
          <p:cNvSpPr txBox="1"/>
          <p:nvPr/>
        </p:nvSpPr>
        <p:spPr bwMode="auto">
          <a:xfrm>
            <a:off x="689676" y="23649160"/>
            <a:ext cx="6078896" cy="330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500" dirty="0">
                <a:latin typeface="Arial"/>
                <a:cs typeface="Arial"/>
              </a:rPr>
              <a:t>HMC Cross-cutting topic 1 - Mapping, "HMC Community Survey 2021“ 2022.</a:t>
            </a:r>
            <a:endParaRPr sz="15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500" dirty="0">
                <a:latin typeface="Arial"/>
                <a:cs typeface="Arial"/>
              </a:rPr>
              <a:t>HMC Cross-cutting topic 3 - FAIR concepts and implementation, "An interpretation of the FAIR principles to guide implementations in the HMC digital ecosystem" 2022.</a:t>
            </a:r>
            <a:endParaRPr sz="15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500" dirty="0">
                <a:latin typeface="Arial"/>
                <a:cs typeface="Arial"/>
              </a:rPr>
              <a:t>M. </a:t>
            </a:r>
            <a:r>
              <a:rPr lang="en-US" sz="1500" dirty="0" err="1">
                <a:latin typeface="Arial"/>
                <a:cs typeface="Arial"/>
              </a:rPr>
              <a:t>Ligero</a:t>
            </a:r>
            <a:r>
              <a:rPr lang="en-US" sz="1500" dirty="0">
                <a:latin typeface="Arial"/>
                <a:cs typeface="Arial"/>
              </a:rPr>
              <a:t> et al. "A CT-based </a:t>
            </a:r>
            <a:r>
              <a:rPr lang="en-US" sz="1500" dirty="0" err="1">
                <a:latin typeface="Arial"/>
                <a:cs typeface="Arial"/>
              </a:rPr>
              <a:t>Radiomics</a:t>
            </a:r>
            <a:r>
              <a:rPr lang="en-US" sz="1500" dirty="0">
                <a:latin typeface="Arial"/>
                <a:cs typeface="Arial"/>
              </a:rPr>
              <a:t> Signature Is Associated with Response to Immune Checkpoint Inhibitors in Advanced Solid Tumors“, Radiology 2021; 00:1–11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1500" dirty="0" smtClean="0"/>
              <a:t>J. Scherer et al. </a:t>
            </a:r>
            <a:r>
              <a:rPr lang="en-US" sz="1500" dirty="0"/>
              <a:t>"Joint Imaging Platform for Federated Clinical Data Analytics “, </a:t>
            </a:r>
            <a:r>
              <a:rPr lang="en-US" sz="1500" dirty="0" smtClean="0"/>
              <a:t>JCO </a:t>
            </a:r>
            <a:r>
              <a:rPr lang="en-US" sz="1500" dirty="0" err="1"/>
              <a:t>Clin</a:t>
            </a:r>
            <a:r>
              <a:rPr lang="en-US" sz="1500" dirty="0"/>
              <a:t> Cancer </a:t>
            </a:r>
            <a:r>
              <a:rPr lang="en-US" sz="1500" dirty="0" smtClean="0"/>
              <a:t>Inform 2020 </a:t>
            </a:r>
            <a:r>
              <a:rPr lang="en-US" sz="1500" dirty="0"/>
              <a:t>Nov;4:1027-1038</a:t>
            </a:r>
            <a:r>
              <a:rPr lang="en-US" sz="1500" dirty="0" smtClean="0"/>
              <a:t>.</a:t>
            </a:r>
            <a:endParaRPr lang="en-US" sz="1500" dirty="0"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1500" dirty="0">
                <a:latin typeface="Arial"/>
                <a:cs typeface="Arial"/>
              </a:rPr>
              <a:t>F. Schomm-von Auenmüller, "Profiling Data and Beyond: Gaining Insights from Metadata," 05 2018</a:t>
            </a:r>
            <a:r>
              <a:rPr lang="de-DE" sz="1500" dirty="0"/>
              <a:t>. </a:t>
            </a:r>
            <a:r>
              <a:rPr lang="de-DE" sz="1500" dirty="0" smtClean="0"/>
              <a:t>(Doctoral Dissertation) https</a:t>
            </a:r>
            <a:r>
              <a:rPr lang="de-DE" sz="1500" dirty="0"/>
              <a:t>://d-nb.info/1213805287/34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14" name="Textfeld 53"/>
          <p:cNvSpPr txBox="1"/>
          <p:nvPr/>
        </p:nvSpPr>
        <p:spPr bwMode="auto">
          <a:xfrm>
            <a:off x="670705" y="27234950"/>
            <a:ext cx="607889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1500" dirty="0">
                <a:latin typeface="Arial"/>
                <a:cs typeface="Arial"/>
              </a:rPr>
              <a:t>A. Flynn, C. et al. "The Knowledge Object Reference Ontology (KORO): A formalism to support management and sharing of computable biomedical knowledge for learning health systems" </a:t>
            </a:r>
            <a:r>
              <a:rPr lang="en-US" sz="1500" i="1" dirty="0" err="1">
                <a:latin typeface="Arial"/>
                <a:cs typeface="Arial"/>
              </a:rPr>
              <a:t>Eur</a:t>
            </a:r>
            <a:r>
              <a:rPr lang="en-US" sz="1500" i="1" dirty="0">
                <a:latin typeface="Arial"/>
                <a:cs typeface="Arial"/>
              </a:rPr>
              <a:t> </a:t>
            </a:r>
            <a:r>
              <a:rPr lang="en-US" sz="1500" i="1" dirty="0" err="1">
                <a:latin typeface="Arial"/>
                <a:cs typeface="Arial"/>
              </a:rPr>
              <a:t>Radiol</a:t>
            </a:r>
            <a:r>
              <a:rPr lang="en-US" sz="1500" i="1" dirty="0">
                <a:latin typeface="Arial"/>
                <a:cs typeface="Arial"/>
              </a:rPr>
              <a:t> </a:t>
            </a:r>
            <a:r>
              <a:rPr lang="en-US" sz="1500" i="1" dirty="0" err="1">
                <a:latin typeface="Arial"/>
                <a:cs typeface="Arial"/>
              </a:rPr>
              <a:t>Exp</a:t>
            </a:r>
            <a:r>
              <a:rPr lang="en-US" sz="1500" i="1" dirty="0">
                <a:latin typeface="Arial"/>
                <a:cs typeface="Arial"/>
              </a:rPr>
              <a:t>, </a:t>
            </a:r>
            <a:r>
              <a:rPr lang="en-US" sz="1500" dirty="0">
                <a:latin typeface="Arial"/>
                <a:cs typeface="Arial"/>
              </a:rPr>
              <a:t>vol. 6, no. 29, 2022</a:t>
            </a:r>
            <a:endParaRPr sz="1500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1500" dirty="0">
                <a:latin typeface="Arial"/>
                <a:cs typeface="Arial"/>
              </a:rPr>
              <a:t>H. </a:t>
            </a:r>
            <a:r>
              <a:rPr lang="en-US" sz="1500" dirty="0" err="1">
                <a:latin typeface="Arial"/>
                <a:cs typeface="Arial"/>
              </a:rPr>
              <a:t>Kondylakis</a:t>
            </a:r>
            <a:r>
              <a:rPr lang="en-US" sz="1500" dirty="0">
                <a:latin typeface="Arial"/>
                <a:cs typeface="Arial"/>
              </a:rPr>
              <a:t>, E. </a:t>
            </a:r>
            <a:r>
              <a:rPr lang="en-US" sz="1500" dirty="0" err="1">
                <a:latin typeface="Arial"/>
                <a:cs typeface="Arial"/>
              </a:rPr>
              <a:t>Ciarrocchi</a:t>
            </a:r>
            <a:r>
              <a:rPr lang="en-US" sz="1500" dirty="0">
                <a:latin typeface="Arial"/>
                <a:cs typeface="Arial"/>
              </a:rPr>
              <a:t>, L. Cerda-</a:t>
            </a:r>
            <a:r>
              <a:rPr lang="en-US" sz="1500" dirty="0" err="1">
                <a:latin typeface="Arial"/>
                <a:cs typeface="Arial"/>
              </a:rPr>
              <a:t>Alberich</a:t>
            </a:r>
            <a:r>
              <a:rPr lang="en-US" sz="1500" dirty="0">
                <a:latin typeface="Arial"/>
                <a:cs typeface="Arial"/>
              </a:rPr>
              <a:t>, I. </a:t>
            </a:r>
            <a:r>
              <a:rPr lang="en-US" sz="1500" dirty="0" err="1">
                <a:latin typeface="Arial"/>
                <a:cs typeface="Arial"/>
              </a:rPr>
              <a:t>Chouvarda</a:t>
            </a:r>
            <a:r>
              <a:rPr lang="en-US" sz="1500" dirty="0">
                <a:latin typeface="Arial"/>
                <a:cs typeface="Arial"/>
              </a:rPr>
              <a:t>, L. A. </a:t>
            </a:r>
            <a:r>
              <a:rPr lang="en-US" sz="1500" dirty="0" err="1">
                <a:latin typeface="Arial"/>
                <a:cs typeface="Arial"/>
              </a:rPr>
              <a:t>Fromont</a:t>
            </a:r>
            <a:r>
              <a:rPr lang="en-US" sz="1500" dirty="0">
                <a:latin typeface="Arial"/>
                <a:cs typeface="Arial"/>
              </a:rPr>
              <a:t>, J. M. Garcia-Aznar, V. </a:t>
            </a:r>
            <a:r>
              <a:rPr lang="en-US" sz="1500" dirty="0" err="1">
                <a:latin typeface="Arial"/>
                <a:cs typeface="Arial"/>
              </a:rPr>
              <a:t>Kalokyri</a:t>
            </a:r>
            <a:r>
              <a:rPr lang="en-US" sz="1500" dirty="0">
                <a:latin typeface="Arial"/>
                <a:cs typeface="Arial"/>
              </a:rPr>
              <a:t>, A. </a:t>
            </a:r>
            <a:r>
              <a:rPr lang="en-US" sz="1500" dirty="0" err="1">
                <a:latin typeface="Arial"/>
                <a:cs typeface="Arial"/>
              </a:rPr>
              <a:t>Kosvyra</a:t>
            </a:r>
            <a:r>
              <a:rPr lang="en-US" sz="1500" dirty="0">
                <a:latin typeface="Arial"/>
                <a:cs typeface="Arial"/>
              </a:rPr>
              <a:t>, D. Walker, G. Yang and E. </a:t>
            </a:r>
            <a:r>
              <a:rPr lang="en-US" sz="1500" dirty="0" err="1">
                <a:latin typeface="Arial"/>
                <a:cs typeface="Arial"/>
              </a:rPr>
              <a:t>Neri</a:t>
            </a:r>
            <a:r>
              <a:rPr lang="en-US" sz="1500" dirty="0">
                <a:latin typeface="Arial"/>
                <a:cs typeface="Arial"/>
              </a:rPr>
              <a:t>, "Position of the AI for Health Imaging (AI4HI) network on metadata models for imaging biobanks," </a:t>
            </a:r>
            <a:r>
              <a:rPr lang="en-US" sz="1500" i="1" dirty="0">
                <a:latin typeface="Arial"/>
                <a:cs typeface="Arial"/>
              </a:rPr>
              <a:t>Learning Health System, </a:t>
            </a:r>
            <a:r>
              <a:rPr lang="en-US" sz="1500" dirty="0">
                <a:latin typeface="Arial"/>
                <a:cs typeface="Arial"/>
              </a:rPr>
              <a:t>vol. 2, no. 2, 2018</a:t>
            </a:r>
          </a:p>
        </p:txBody>
      </p:sp>
      <p:sp>
        <p:nvSpPr>
          <p:cNvPr id="115" name="Textfeld 53"/>
          <p:cNvSpPr txBox="1"/>
          <p:nvPr/>
        </p:nvSpPr>
        <p:spPr bwMode="auto">
          <a:xfrm>
            <a:off x="42264000" y="23205600"/>
            <a:ext cx="324000" cy="46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  <a:buClr>
                <a:srgbClr val="93C12B"/>
              </a:buClr>
              <a:defRPr/>
            </a:pPr>
            <a:r>
              <a:rPr lang="de-DE" sz="4200" baseline="30000">
                <a:solidFill>
                  <a:srgbClr val="145AA0"/>
                </a:solidFill>
              </a:rPr>
              <a:t>3.</a:t>
            </a:r>
            <a:endParaRPr sz="4200">
              <a:solidFill>
                <a:srgbClr val="145AA0"/>
              </a:solidFill>
            </a:endParaRPr>
          </a:p>
        </p:txBody>
      </p:sp>
      <p:sp>
        <p:nvSpPr>
          <p:cNvPr id="396668212" name=" 396668211"/>
          <p:cNvSpPr/>
          <p:nvPr/>
        </p:nvSpPr>
        <p:spPr bwMode="auto">
          <a:xfrm>
            <a:off x="54786566" y="15092899"/>
            <a:ext cx="56165" cy="11430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55917884" name="Picture 2055917883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33512124" y="401698"/>
            <a:ext cx="5984715" cy="1685375"/>
          </a:xfrm>
          <a:prstGeom prst="rect">
            <a:avLst/>
          </a:prstGeom>
        </p:spPr>
      </p:pic>
      <p:sp>
        <p:nvSpPr>
          <p:cNvPr id="113" name="Pentagon 112"/>
          <p:cNvSpPr/>
          <p:nvPr/>
        </p:nvSpPr>
        <p:spPr bwMode="auto">
          <a:xfrm>
            <a:off x="27036716" y="9737006"/>
            <a:ext cx="3168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Pentagon 116"/>
          <p:cNvSpPr/>
          <p:nvPr/>
        </p:nvSpPr>
        <p:spPr bwMode="auto">
          <a:xfrm>
            <a:off x="25056788" y="9737006"/>
            <a:ext cx="2628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Pentagon 118"/>
          <p:cNvSpPr/>
          <p:nvPr/>
        </p:nvSpPr>
        <p:spPr bwMode="auto">
          <a:xfrm>
            <a:off x="23076580" y="9737006"/>
            <a:ext cx="2736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Pentagon 119"/>
          <p:cNvSpPr/>
          <p:nvPr/>
        </p:nvSpPr>
        <p:spPr bwMode="auto">
          <a:xfrm>
            <a:off x="19763908" y="9737006"/>
            <a:ext cx="4068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Pentagon 120"/>
          <p:cNvSpPr/>
          <p:nvPr/>
        </p:nvSpPr>
        <p:spPr bwMode="auto">
          <a:xfrm>
            <a:off x="17243628" y="9737006"/>
            <a:ext cx="3168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Pentagon 121"/>
          <p:cNvSpPr/>
          <p:nvPr/>
        </p:nvSpPr>
        <p:spPr bwMode="auto">
          <a:xfrm>
            <a:off x="13787244" y="9737006"/>
            <a:ext cx="4068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Pentagon 122"/>
          <p:cNvSpPr/>
          <p:nvPr/>
        </p:nvSpPr>
        <p:spPr bwMode="auto">
          <a:xfrm>
            <a:off x="11807364" y="9737006"/>
            <a:ext cx="3060000" cy="871232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Pentagon 123"/>
          <p:cNvSpPr/>
          <p:nvPr/>
        </p:nvSpPr>
        <p:spPr bwMode="auto">
          <a:xfrm>
            <a:off x="9376545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TextBox 124"/>
          <p:cNvSpPr txBox="1"/>
          <p:nvPr/>
        </p:nvSpPr>
        <p:spPr bwMode="auto">
          <a:xfrm>
            <a:off x="12491364" y="9881888"/>
            <a:ext cx="216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/>
                <a:cs typeface="Arial"/>
              </a:rPr>
              <a:t>Acquisition</a:t>
            </a:r>
            <a:endParaRPr sz="2800" dirty="0"/>
          </a:p>
        </p:txBody>
      </p:sp>
      <p:sp>
        <p:nvSpPr>
          <p:cNvPr id="130" name="Pentagon 129"/>
          <p:cNvSpPr/>
          <p:nvPr/>
        </p:nvSpPr>
        <p:spPr bwMode="auto">
          <a:xfrm>
            <a:off x="9720031" y="9737006"/>
            <a:ext cx="2700000" cy="8712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Pentagon 130"/>
          <p:cNvSpPr/>
          <p:nvPr/>
        </p:nvSpPr>
        <p:spPr bwMode="auto">
          <a:xfrm>
            <a:off x="7736915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TextBox 132"/>
          <p:cNvSpPr txBox="1"/>
          <p:nvPr/>
        </p:nvSpPr>
        <p:spPr bwMode="auto">
          <a:xfrm>
            <a:off x="10079364" y="9881022"/>
            <a:ext cx="198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/>
                <a:cs typeface="Arial"/>
              </a:rPr>
              <a:t>Discovery</a:t>
            </a:r>
            <a:endParaRPr sz="2800" dirty="0"/>
          </a:p>
        </p:txBody>
      </p:sp>
      <p:sp>
        <p:nvSpPr>
          <p:cNvPr id="134" name="Pentagon 133"/>
          <p:cNvSpPr/>
          <p:nvPr/>
        </p:nvSpPr>
        <p:spPr bwMode="auto">
          <a:xfrm>
            <a:off x="16252070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TextBox 135"/>
          <p:cNvSpPr txBox="1"/>
          <p:nvPr/>
        </p:nvSpPr>
        <p:spPr bwMode="auto">
          <a:xfrm>
            <a:off x="17819940" y="9881888"/>
            <a:ext cx="223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Pentagon 136"/>
          <p:cNvSpPr/>
          <p:nvPr/>
        </p:nvSpPr>
        <p:spPr bwMode="auto">
          <a:xfrm>
            <a:off x="14019822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TextBox 138"/>
          <p:cNvSpPr txBox="1"/>
          <p:nvPr/>
        </p:nvSpPr>
        <p:spPr bwMode="auto">
          <a:xfrm>
            <a:off x="14868339" y="9701888"/>
            <a:ext cx="316737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Integration /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20484964" y="9701888"/>
            <a:ext cx="26573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Integration /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</a:p>
        </p:txBody>
      </p:sp>
      <p:sp>
        <p:nvSpPr>
          <p:cNvPr id="141" name="Pentagon 140"/>
          <p:cNvSpPr/>
          <p:nvPr/>
        </p:nvSpPr>
        <p:spPr bwMode="auto">
          <a:xfrm>
            <a:off x="21724678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TextBox 141"/>
          <p:cNvSpPr txBox="1"/>
          <p:nvPr/>
        </p:nvSpPr>
        <p:spPr bwMode="auto">
          <a:xfrm>
            <a:off x="23796548" y="9881888"/>
            <a:ext cx="172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Curation</a:t>
            </a:r>
          </a:p>
        </p:txBody>
      </p:sp>
      <p:sp>
        <p:nvSpPr>
          <p:cNvPr id="143" name="Pentagon 142"/>
          <p:cNvSpPr/>
          <p:nvPr/>
        </p:nvSpPr>
        <p:spPr bwMode="auto">
          <a:xfrm>
            <a:off x="26621222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TextBox 143"/>
          <p:cNvSpPr txBox="1"/>
          <p:nvPr/>
        </p:nvSpPr>
        <p:spPr bwMode="auto">
          <a:xfrm>
            <a:off x="27719963" y="9881888"/>
            <a:ext cx="223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</a:p>
        </p:txBody>
      </p:sp>
      <p:sp>
        <p:nvSpPr>
          <p:cNvPr id="145" name="Pentagon 144"/>
          <p:cNvSpPr/>
          <p:nvPr/>
        </p:nvSpPr>
        <p:spPr bwMode="auto">
          <a:xfrm>
            <a:off x="24388974" y="9737006"/>
            <a:ext cx="2844144" cy="1224136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TextBox 145"/>
          <p:cNvSpPr txBox="1"/>
          <p:nvPr/>
        </p:nvSpPr>
        <p:spPr bwMode="auto">
          <a:xfrm>
            <a:off x="25812580" y="9881888"/>
            <a:ext cx="180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47" name="TextBox 146"/>
          <p:cNvSpPr txBox="1"/>
          <p:nvPr/>
        </p:nvSpPr>
        <p:spPr bwMode="auto">
          <a:xfrm>
            <a:off x="28890713" y="14287820"/>
            <a:ext cx="18000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/>
              <a:t>FAIR data sharing</a:t>
            </a:r>
          </a:p>
        </p:txBody>
      </p:sp>
      <p:cxnSp>
        <p:nvCxnSpPr>
          <p:cNvPr id="148" name="Straight Arrow Connector 147"/>
          <p:cNvCxnSpPr>
            <a:cxnSpLocks/>
            <a:stCxn id="70" idx="3"/>
            <a:endCxn id="147" idx="1"/>
          </p:cNvCxnSpPr>
          <p:nvPr/>
        </p:nvCxnSpPr>
        <p:spPr bwMode="auto">
          <a:xfrm>
            <a:off x="26442441" y="13201315"/>
            <a:ext cx="2448272" cy="1563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  <a:stCxn id="72" idx="3"/>
            <a:endCxn id="147" idx="1"/>
          </p:cNvCxnSpPr>
          <p:nvPr/>
        </p:nvCxnSpPr>
        <p:spPr bwMode="auto">
          <a:xfrm flipV="1">
            <a:off x="27810256" y="14764874"/>
            <a:ext cx="1080457" cy="74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cxnSpLocks/>
            <a:stCxn id="73" idx="3"/>
            <a:endCxn id="147" idx="1"/>
          </p:cNvCxnSpPr>
          <p:nvPr/>
        </p:nvCxnSpPr>
        <p:spPr bwMode="auto">
          <a:xfrm flipV="1">
            <a:off x="28654725" y="14764874"/>
            <a:ext cx="235988" cy="1601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Pentagon 152"/>
          <p:cNvSpPr/>
          <p:nvPr/>
        </p:nvSpPr>
        <p:spPr bwMode="auto">
          <a:xfrm>
            <a:off x="24074864" y="27486092"/>
            <a:ext cx="8136000" cy="324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Pentagon 153"/>
          <p:cNvSpPr/>
          <p:nvPr/>
        </p:nvSpPr>
        <p:spPr bwMode="auto">
          <a:xfrm>
            <a:off x="20762193" y="27486092"/>
            <a:ext cx="4068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Pentagon 154"/>
          <p:cNvSpPr/>
          <p:nvPr/>
        </p:nvSpPr>
        <p:spPr bwMode="auto">
          <a:xfrm>
            <a:off x="18241912" y="27486092"/>
            <a:ext cx="6444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Pentagon 156"/>
          <p:cNvSpPr/>
          <p:nvPr/>
        </p:nvSpPr>
        <p:spPr bwMode="auto">
          <a:xfrm>
            <a:off x="10600681" y="27486092"/>
            <a:ext cx="7992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Pentagon 157"/>
          <p:cNvSpPr/>
          <p:nvPr/>
        </p:nvSpPr>
        <p:spPr bwMode="auto">
          <a:xfrm>
            <a:off x="7736400" y="27486092"/>
            <a:ext cx="3168000" cy="6120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TextBox 158"/>
          <p:cNvSpPr txBox="1"/>
          <p:nvPr/>
        </p:nvSpPr>
        <p:spPr bwMode="auto">
          <a:xfrm>
            <a:off x="8096400" y="27591579"/>
            <a:ext cx="1980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Acquisition</a:t>
            </a:r>
            <a:endParaRPr sz="1900" dirty="0"/>
          </a:p>
        </p:txBody>
      </p:sp>
      <p:sp>
        <p:nvSpPr>
          <p:cNvPr id="164" name="TextBox 163"/>
          <p:cNvSpPr txBox="1"/>
          <p:nvPr/>
        </p:nvSpPr>
        <p:spPr bwMode="auto">
          <a:xfrm>
            <a:off x="18818224" y="27591579"/>
            <a:ext cx="2232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Exploration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65" name="TextBox 164"/>
          <p:cNvSpPr txBox="1"/>
          <p:nvPr/>
        </p:nvSpPr>
        <p:spPr bwMode="auto">
          <a:xfrm>
            <a:off x="10889688" y="27450974"/>
            <a:ext cx="3167377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Integration /</a:t>
            </a:r>
            <a:endParaRPr sz="19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Harmonization</a:t>
            </a:r>
            <a:endParaRPr sz="1900" dirty="0"/>
          </a:p>
        </p:txBody>
      </p:sp>
      <p:sp>
        <p:nvSpPr>
          <p:cNvPr id="170" name="TextBox 169"/>
          <p:cNvSpPr txBox="1"/>
          <p:nvPr/>
        </p:nvSpPr>
        <p:spPr bwMode="auto">
          <a:xfrm>
            <a:off x="24794832" y="27455329"/>
            <a:ext cx="1728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Curation</a:t>
            </a:r>
            <a:endParaRPr sz="1900" dirty="0"/>
          </a:p>
        </p:txBody>
      </p:sp>
      <p:sp>
        <p:nvSpPr>
          <p:cNvPr id="172" name="TextBox 171"/>
          <p:cNvSpPr txBox="1"/>
          <p:nvPr/>
        </p:nvSpPr>
        <p:spPr bwMode="auto">
          <a:xfrm>
            <a:off x="25407056" y="27743361"/>
            <a:ext cx="1800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Analysis</a:t>
            </a:r>
            <a:endParaRPr sz="1900" dirty="0"/>
          </a:p>
        </p:txBody>
      </p:sp>
      <p:sp>
        <p:nvSpPr>
          <p:cNvPr id="79" name="TextBox 78"/>
          <p:cNvSpPr txBox="1"/>
          <p:nvPr/>
        </p:nvSpPr>
        <p:spPr bwMode="auto">
          <a:xfrm>
            <a:off x="24210385" y="17092580"/>
            <a:ext cx="17280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900" dirty="0">
                <a:latin typeface="Arial"/>
                <a:cs typeface="Arial"/>
              </a:rPr>
              <a:t>Curation</a:t>
            </a: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nets">
  <a:themeElements>
    <a:clrScheme name="HMC Farben">
      <a:dk1>
        <a:srgbClr val="000000"/>
      </a:dk1>
      <a:lt1>
        <a:srgbClr val="FFFFFF"/>
      </a:lt1>
      <a:dk2>
        <a:srgbClr val="0F4081"/>
      </a:dk2>
      <a:lt2>
        <a:srgbClr val="80C327"/>
      </a:lt2>
      <a:accent1>
        <a:srgbClr val="336369"/>
      </a:accent1>
      <a:accent2>
        <a:srgbClr val="9B2357"/>
      </a:accent2>
      <a:accent3>
        <a:srgbClr val="C32F5D"/>
      </a:accent3>
      <a:accent4>
        <a:srgbClr val="E9731E"/>
      </a:accent4>
      <a:accent5>
        <a:srgbClr val="F8CE25"/>
      </a:accent5>
      <a:accent6>
        <a:srgbClr val="49BA9E"/>
      </a:accent6>
      <a:hlink>
        <a:srgbClr val="5E3A99"/>
      </a:hlink>
      <a:folHlink>
        <a:srgbClr val="2EB1F9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514</Words>
  <Application>Microsoft Office PowerPoint</Application>
  <DocSecurity>0</DocSecurity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.Lucida Grande UI Regular</vt:lpstr>
      <vt:lpstr>Arial</vt:lpstr>
      <vt:lpstr>Calibri</vt:lpstr>
      <vt:lpstr>Wingdings</vt:lpstr>
      <vt:lpstr>oceannets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NETS</dc:title>
  <dc:subject/>
  <dc:creator>Rita</dc:creator>
  <cp:keywords/>
  <dc:description/>
  <cp:lastModifiedBy>Lehmann, Jos</cp:lastModifiedBy>
  <cp:revision>678</cp:revision>
  <dcterms:created xsi:type="dcterms:W3CDTF">2020-07-06T12:21:55Z</dcterms:created>
  <dcterms:modified xsi:type="dcterms:W3CDTF">2022-09-28T15:10:56Z</dcterms:modified>
  <cp:category/>
  <dc:identifier/>
  <cp:contentStatus/>
  <dc:language/>
  <cp:version/>
</cp:coreProperties>
</file>