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803763" cy="30275213"/>
  <p:notesSz cx="29819600" cy="42341800"/>
  <p:defaultTextStyle>
    <a:defPPr>
      <a:defRPr lang="de-DE"/>
    </a:defPPr>
    <a:lvl1pPr marL="0" algn="l" defTabSz="3506633">
      <a:defRPr sz="6900">
        <a:solidFill>
          <a:schemeClr val="tx1"/>
        </a:solidFill>
        <a:latin typeface="+mn-lt"/>
        <a:ea typeface="+mn-ea"/>
        <a:cs typeface="+mn-cs"/>
      </a:defRPr>
    </a:lvl1pPr>
    <a:lvl2pPr marL="1753316" algn="l" defTabSz="3506633">
      <a:defRPr sz="6900">
        <a:solidFill>
          <a:schemeClr val="tx1"/>
        </a:solidFill>
        <a:latin typeface="+mn-lt"/>
        <a:ea typeface="+mn-ea"/>
        <a:cs typeface="+mn-cs"/>
      </a:defRPr>
    </a:lvl2pPr>
    <a:lvl3pPr marL="3506633" algn="l" defTabSz="3506633">
      <a:defRPr sz="6900">
        <a:solidFill>
          <a:schemeClr val="tx1"/>
        </a:solidFill>
        <a:latin typeface="+mn-lt"/>
        <a:ea typeface="+mn-ea"/>
        <a:cs typeface="+mn-cs"/>
      </a:defRPr>
    </a:lvl3pPr>
    <a:lvl4pPr marL="5259953" algn="l" defTabSz="3506633">
      <a:defRPr sz="6900">
        <a:solidFill>
          <a:schemeClr val="tx1"/>
        </a:solidFill>
        <a:latin typeface="+mn-lt"/>
        <a:ea typeface="+mn-ea"/>
        <a:cs typeface="+mn-cs"/>
      </a:defRPr>
    </a:lvl4pPr>
    <a:lvl5pPr marL="7013269" algn="l" defTabSz="3506633">
      <a:defRPr sz="6900">
        <a:solidFill>
          <a:schemeClr val="tx1"/>
        </a:solidFill>
        <a:latin typeface="+mn-lt"/>
        <a:ea typeface="+mn-ea"/>
        <a:cs typeface="+mn-cs"/>
      </a:defRPr>
    </a:lvl5pPr>
    <a:lvl6pPr marL="8766586" algn="l" defTabSz="3506633">
      <a:defRPr sz="6900">
        <a:solidFill>
          <a:schemeClr val="tx1"/>
        </a:solidFill>
        <a:latin typeface="+mn-lt"/>
        <a:ea typeface="+mn-ea"/>
        <a:cs typeface="+mn-cs"/>
      </a:defRPr>
    </a:lvl6pPr>
    <a:lvl7pPr marL="10519902" algn="l" defTabSz="3506633">
      <a:defRPr sz="6900">
        <a:solidFill>
          <a:schemeClr val="tx1"/>
        </a:solidFill>
        <a:latin typeface="+mn-lt"/>
        <a:ea typeface="+mn-ea"/>
        <a:cs typeface="+mn-cs"/>
      </a:defRPr>
    </a:lvl7pPr>
    <a:lvl8pPr marL="12273218" algn="l" defTabSz="3506633">
      <a:defRPr sz="6900">
        <a:solidFill>
          <a:schemeClr val="tx1"/>
        </a:solidFill>
        <a:latin typeface="+mn-lt"/>
        <a:ea typeface="+mn-ea"/>
        <a:cs typeface="+mn-cs"/>
      </a:defRPr>
    </a:lvl8pPr>
    <a:lvl9pPr marL="14026535" algn="l" defTabSz="3506633">
      <a:defRPr sz="6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195898"/>
    <a:srgbClr val="CCCCCC"/>
    <a:srgbClr val="005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22" autoAdjust="0"/>
  </p:normalViewPr>
  <p:slideViewPr>
    <p:cSldViewPr>
      <p:cViewPr varScale="1">
        <p:scale>
          <a:sx n="35" d="100"/>
          <a:sy n="35" d="100"/>
        </p:scale>
        <p:origin x="109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2250" cy="2122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6891000" y="0"/>
            <a:ext cx="12922250" cy="2122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CF622-85EC-4A68-90DB-342B9182B733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06950" y="5292725"/>
            <a:ext cx="20205700" cy="14290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81325" y="20377150"/>
            <a:ext cx="23856950" cy="16671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0219313"/>
            <a:ext cx="12922250" cy="2122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6891000" y="40219313"/>
            <a:ext cx="12922250" cy="2122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5A554-E29B-40DD-8679-5D9AA4AEDE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5A554-E29B-40DD-8679-5D9AA4AEDE0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9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646745">
        <a:lnSpc>
          <a:spcPct val="90000"/>
        </a:lnSpc>
        <a:spcBef>
          <a:spcPts val="0"/>
        </a:spcBef>
        <a:buNone/>
        <a:defRPr sz="1750" b="0">
          <a:solidFill>
            <a:srgbClr val="1B93B0"/>
          </a:solidFill>
          <a:latin typeface="+mj-lt"/>
          <a:ea typeface="+mj-ea"/>
          <a:cs typeface="+mj-cs"/>
        </a:defRPr>
      </a:lvl1pPr>
    </p:titleStyle>
    <p:bodyStyle>
      <a:lvl1pPr marL="0" indent="0" algn="l" defTabSz="646745">
        <a:lnSpc>
          <a:spcPct val="90000"/>
        </a:lnSpc>
        <a:spcBef>
          <a:spcPts val="707"/>
        </a:spcBef>
        <a:buClr>
          <a:srgbClr val="B1C9A8"/>
        </a:buClr>
        <a:buSzPct val="80000"/>
        <a:buFont typeface=".Lucida Grande UI Regular"/>
        <a:buNone/>
        <a:defRPr sz="1250">
          <a:solidFill>
            <a:schemeClr val="tx1"/>
          </a:solidFill>
          <a:latin typeface="Arial"/>
          <a:ea typeface="+mn-ea"/>
          <a:cs typeface="+mn-cs"/>
        </a:defRPr>
      </a:lvl1pPr>
      <a:lvl2pPr marL="485059" indent="-161687" algn="l" defTabSz="646745">
        <a:lnSpc>
          <a:spcPct val="90000"/>
        </a:lnSpc>
        <a:spcBef>
          <a:spcPts val="354"/>
        </a:spcBef>
        <a:buClr>
          <a:srgbClr val="B1C9A8"/>
        </a:buClr>
        <a:buSzPct val="80000"/>
        <a:buFont typeface=".Lucida Grande UI Regular"/>
        <a:buChar char="►"/>
        <a:defRPr sz="1250">
          <a:solidFill>
            <a:schemeClr val="tx1"/>
          </a:solidFill>
          <a:latin typeface="+mn-lt"/>
          <a:ea typeface="+mn-ea"/>
          <a:cs typeface="+mn-cs"/>
        </a:defRPr>
      </a:lvl2pPr>
      <a:lvl3pPr marL="808432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31804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4pPr>
      <a:lvl5pPr marL="1455177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5pPr>
      <a:lvl6pPr marL="1778549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6pPr>
      <a:lvl7pPr marL="2101922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7pPr>
      <a:lvl8pPr marL="2425294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8pPr>
      <a:lvl9pPr marL="2748667" indent="-161687" algn="l" defTabSz="646745">
        <a:lnSpc>
          <a:spcPct val="90000"/>
        </a:lnSpc>
        <a:spcBef>
          <a:spcPts val="354"/>
        </a:spcBef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1pPr>
      <a:lvl2pPr marL="323372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2pPr>
      <a:lvl3pPr marL="646745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3pPr>
      <a:lvl4pPr marL="970118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4pPr>
      <a:lvl5pPr marL="1293490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5pPr>
      <a:lvl6pPr marL="1616863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6pPr>
      <a:lvl7pPr marL="1940236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7pPr>
      <a:lvl8pPr marL="2263608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8pPr>
      <a:lvl9pPr marL="2586981" algn="l" defTabSz="646745">
        <a:defRPr sz="12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" name="Grafik 125">
            <a:extLst>
              <a:ext uri="{FF2B5EF4-FFF2-40B4-BE49-F238E27FC236}">
                <a16:creationId xmlns:a16="http://schemas.microsoft.com/office/drawing/2014/main" id="{2A98E5B2-C226-4B1A-9D5B-041E648AE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t="13011" r="17801" b="7946"/>
          <a:stretch/>
        </p:blipFill>
        <p:spPr>
          <a:xfrm>
            <a:off x="35527301" y="19139658"/>
            <a:ext cx="6023588" cy="4387500"/>
          </a:xfrm>
          <a:prstGeom prst="rect">
            <a:avLst/>
          </a:prstGeom>
        </p:spPr>
      </p:pic>
      <p:sp>
        <p:nvSpPr>
          <p:cNvPr id="4" name="Abgerundetes Rechteck 32"/>
          <p:cNvSpPr/>
          <p:nvPr/>
        </p:nvSpPr>
        <p:spPr bwMode="auto">
          <a:xfrm>
            <a:off x="0" y="1779199"/>
            <a:ext cx="42803763" cy="5276846"/>
          </a:xfrm>
          <a:prstGeom prst="roundRect">
            <a:avLst>
              <a:gd name="adj" fmla="val 0"/>
            </a:avLst>
          </a:prstGeom>
          <a:solidFill>
            <a:srgbClr val="0836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63" y="944723"/>
            <a:ext cx="42799000" cy="3594100"/>
          </a:xfrm>
          <a:prstGeom prst="rect">
            <a:avLst/>
          </a:prstGeom>
        </p:spPr>
      </p:pic>
      <p:pic>
        <p:nvPicPr>
          <p:cNvPr id="6" name="Grafik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81" y="0"/>
            <a:ext cx="42799000" cy="2578100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29081413"/>
            <a:ext cx="42773600" cy="1193800"/>
          </a:xfrm>
          <a:prstGeom prst="rect">
            <a:avLst/>
          </a:prstGeom>
        </p:spPr>
      </p:pic>
      <p:sp>
        <p:nvSpPr>
          <p:cNvPr id="8" name="Textfeld 44"/>
          <p:cNvSpPr>
            <a:spLocks/>
          </p:cNvSpPr>
          <p:nvPr/>
        </p:nvSpPr>
        <p:spPr bwMode="auto">
          <a:xfrm>
            <a:off x="879475" y="3904358"/>
            <a:ext cx="29883555" cy="1856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6600" b="1" dirty="0">
                <a:solidFill>
                  <a:schemeClr val="bg1"/>
                </a:solidFill>
              </a:rPr>
              <a:t>inst.dlr: a semantic instrument database for scientific large-scale facilities</a:t>
            </a:r>
          </a:p>
          <a:p>
            <a:pPr>
              <a:lnSpc>
                <a:spcPct val="60000"/>
              </a:lnSpc>
              <a:defRPr/>
            </a:pPr>
            <a:endParaRPr lang="de-DE" sz="3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60000"/>
              </a:lnSpc>
              <a:defRPr/>
            </a:pPr>
            <a:r>
              <a:rPr lang="de-DE" sz="3400" dirty="0">
                <a:solidFill>
                  <a:schemeClr val="bg1"/>
                </a:solidFill>
                <a:latin typeface="Arial"/>
                <a:cs typeface="Arial"/>
              </a:rPr>
              <a:t>Witold Arndt</a:t>
            </a:r>
            <a:r>
              <a:rPr lang="de-DE" sz="34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de-DE" sz="3400" dirty="0">
                <a:solidFill>
                  <a:schemeClr val="bg1"/>
                </a:solidFill>
                <a:latin typeface="Arial"/>
                <a:cs typeface="Arial"/>
              </a:rPr>
              <a:t> // Christian Langenbach</a:t>
            </a:r>
            <a:r>
              <a:rPr lang="de-DE" sz="34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dirty="0"/>
          </a:p>
        </p:txBody>
      </p:sp>
      <p:grpSp>
        <p:nvGrpSpPr>
          <p:cNvPr id="10" name="Gruppierung 65"/>
          <p:cNvGrpSpPr/>
          <p:nvPr/>
        </p:nvGrpSpPr>
        <p:grpSpPr bwMode="auto">
          <a:xfrm>
            <a:off x="-3175" y="0"/>
            <a:ext cx="30282108" cy="42805896"/>
            <a:chOff x="-3175" y="0"/>
            <a:chExt cx="30282108" cy="42805896"/>
          </a:xfrm>
        </p:grpSpPr>
        <p:sp>
          <p:nvSpPr>
            <p:cNvPr id="11" name="Rechteck 39"/>
            <p:cNvSpPr/>
            <p:nvPr/>
          </p:nvSpPr>
          <p:spPr bwMode="auto">
            <a:xfrm>
              <a:off x="30194250" y="0"/>
              <a:ext cx="84683" cy="88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12" name="Rechteck 40"/>
            <p:cNvSpPr/>
            <p:nvPr/>
          </p:nvSpPr>
          <p:spPr bwMode="auto">
            <a:xfrm>
              <a:off x="0" y="0"/>
              <a:ext cx="762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>
                  <a:latin typeface="Arial"/>
                  <a:cs typeface="Arial"/>
                </a:rPr>
                <a:t>               </a:t>
              </a:r>
              <a:endParaRPr dirty="0"/>
            </a:p>
          </p:txBody>
        </p:sp>
        <p:sp>
          <p:nvSpPr>
            <p:cNvPr id="13" name="Rechteck 41"/>
            <p:cNvSpPr/>
            <p:nvPr/>
          </p:nvSpPr>
          <p:spPr bwMode="auto">
            <a:xfrm>
              <a:off x="30187900" y="42715496"/>
              <a:ext cx="90400" cy="9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14" name="Rechteck 42"/>
            <p:cNvSpPr/>
            <p:nvPr/>
          </p:nvSpPr>
          <p:spPr bwMode="auto">
            <a:xfrm>
              <a:off x="-3175" y="42710645"/>
              <a:ext cx="95250" cy="95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dirty="0">
                  <a:latin typeface="Arial"/>
                  <a:cs typeface="Arial"/>
                </a:rPr>
                <a:t>               </a:t>
              </a:r>
              <a:endParaRPr dirty="0"/>
            </a:p>
          </p:txBody>
        </p:sp>
      </p:grpSp>
      <p:pic>
        <p:nvPicPr>
          <p:cNvPr id="15" name="Grafik 4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93893" y="527389"/>
            <a:ext cx="9020789" cy="1445581"/>
          </a:xfrm>
          <a:prstGeom prst="rect">
            <a:avLst/>
          </a:prstGeom>
        </p:spPr>
      </p:pic>
      <p:cxnSp>
        <p:nvCxnSpPr>
          <p:cNvPr id="21" name="Gerade Verbindung 90"/>
          <p:cNvCxnSpPr>
            <a:cxnSpLocks/>
          </p:cNvCxnSpPr>
          <p:nvPr/>
        </p:nvCxnSpPr>
        <p:spPr bwMode="auto">
          <a:xfrm>
            <a:off x="10974178" y="7772400"/>
            <a:ext cx="0" cy="1262179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91"/>
          <p:cNvCxnSpPr>
            <a:cxnSpLocks/>
          </p:cNvCxnSpPr>
          <p:nvPr/>
        </p:nvCxnSpPr>
        <p:spPr bwMode="auto">
          <a:xfrm>
            <a:off x="21408171" y="7772400"/>
            <a:ext cx="0" cy="2114162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96"/>
          <p:cNvCxnSpPr>
            <a:cxnSpLocks/>
          </p:cNvCxnSpPr>
          <p:nvPr/>
        </p:nvCxnSpPr>
        <p:spPr bwMode="auto">
          <a:xfrm>
            <a:off x="32779145" y="7928668"/>
            <a:ext cx="0" cy="20943487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45"/>
          <p:cNvSpPr>
            <a:spLocks/>
          </p:cNvSpPr>
          <p:nvPr/>
        </p:nvSpPr>
        <p:spPr bwMode="auto">
          <a:xfrm>
            <a:off x="32077088" y="4297680"/>
            <a:ext cx="984707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de-DE" sz="34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de-DE" sz="3400" dirty="0">
                <a:solidFill>
                  <a:schemeClr val="bg1"/>
                </a:solidFill>
                <a:latin typeface="Arial"/>
                <a:cs typeface="Arial"/>
              </a:rPr>
              <a:t> DLR </a:t>
            </a:r>
            <a:r>
              <a:rPr lang="de-DE" sz="3400" dirty="0">
                <a:solidFill>
                  <a:schemeClr val="bg1"/>
                </a:solidFill>
              </a:rPr>
              <a:t>German Aerospace Center – Research Data Management</a:t>
            </a:r>
            <a:endParaRPr dirty="0"/>
          </a:p>
        </p:txBody>
      </p:sp>
      <p:cxnSp>
        <p:nvCxnSpPr>
          <p:cNvPr id="25" name="Gerade Verbindung 48"/>
          <p:cNvCxnSpPr>
            <a:cxnSpLocks/>
          </p:cNvCxnSpPr>
          <p:nvPr/>
        </p:nvCxnSpPr>
        <p:spPr bwMode="auto">
          <a:xfrm>
            <a:off x="31861426" y="4297680"/>
            <a:ext cx="0" cy="23447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feld 53"/>
          <p:cNvSpPr>
            <a:spLocks/>
          </p:cNvSpPr>
          <p:nvPr/>
        </p:nvSpPr>
        <p:spPr bwMode="auto">
          <a:xfrm>
            <a:off x="908846" y="8839628"/>
            <a:ext cx="9779923" cy="5116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3200" dirty="0"/>
              <a:t>High-quality metadata is the key to sustainable use and an essential prerequisite for the efficient and reproducible re-use of research data - whether by third parties after publication, by colleagues in the same department or, not least, by the researchers themselves a few years later.</a:t>
            </a:r>
          </a:p>
          <a:p>
            <a:pPr>
              <a:spcAft>
                <a:spcPts val="1500"/>
              </a:spcAft>
              <a:defRPr/>
            </a:pPr>
            <a:r>
              <a:rPr lang="en-US" sz="3200" dirty="0"/>
              <a:t>The most efficient solution is to link the creation of data directly with the description and semantically precise linking of machine-readable and schema-compliant metadata.</a:t>
            </a:r>
            <a:endParaRPr lang="de-DE" sz="3200" dirty="0"/>
          </a:p>
        </p:txBody>
      </p:sp>
      <p:sp>
        <p:nvSpPr>
          <p:cNvPr id="131" name="Textfeld 53"/>
          <p:cNvSpPr>
            <a:spLocks/>
          </p:cNvSpPr>
          <p:nvPr/>
        </p:nvSpPr>
        <p:spPr bwMode="auto">
          <a:xfrm>
            <a:off x="33395178" y="13790264"/>
            <a:ext cx="1011183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5400" b="1" dirty="0">
                <a:solidFill>
                  <a:srgbClr val="145AA0"/>
                </a:solidFill>
              </a:rPr>
              <a:t>Pilot Infrastructures </a:t>
            </a:r>
          </a:p>
        </p:txBody>
      </p:sp>
      <p:sp>
        <p:nvSpPr>
          <p:cNvPr id="136" name="Textfeld 52">
            <a:extLst>
              <a:ext uri="{FF2B5EF4-FFF2-40B4-BE49-F238E27FC236}">
                <a16:creationId xmlns:a16="http://schemas.microsoft.com/office/drawing/2014/main" id="{39A6975D-EA39-4E0B-A618-DB89407101FB}"/>
              </a:ext>
            </a:extLst>
          </p:cNvPr>
          <p:cNvSpPr>
            <a:spLocks/>
          </p:cNvSpPr>
          <p:nvPr/>
        </p:nvSpPr>
        <p:spPr bwMode="auto">
          <a:xfrm>
            <a:off x="908846" y="7580039"/>
            <a:ext cx="9685338" cy="1267416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noAutofit/>
          </a:bodyPr>
          <a:lstStyle/>
          <a:p>
            <a:pPr algn="just">
              <a:spcAft>
                <a:spcPts val="1500"/>
              </a:spcAft>
              <a:defRPr/>
            </a:pPr>
            <a:r>
              <a:rPr lang="de-DE" sz="5400" b="1" dirty="0">
                <a:solidFill>
                  <a:srgbClr val="145AA0"/>
                </a:solidFill>
                <a:latin typeface="Arial"/>
                <a:cs typeface="Arial"/>
              </a:rPr>
              <a:t>Motivation </a:t>
            </a:r>
            <a:r>
              <a:rPr lang="en-GB" sz="5400" b="1" dirty="0">
                <a:solidFill>
                  <a:srgbClr val="145AA0"/>
                </a:solidFill>
                <a:latin typeface="Arial"/>
                <a:cs typeface="Arial"/>
              </a:rPr>
              <a:t>for</a:t>
            </a:r>
            <a:r>
              <a:rPr lang="de-DE" sz="5400" b="1" dirty="0">
                <a:solidFill>
                  <a:srgbClr val="145AA0"/>
                </a:solidFill>
                <a:latin typeface="Arial"/>
                <a:cs typeface="Arial"/>
              </a:rPr>
              <a:t> inst.dlr</a:t>
            </a:r>
            <a:endParaRPr sz="5400" dirty="0"/>
          </a:p>
        </p:txBody>
      </p:sp>
      <p:sp>
        <p:nvSpPr>
          <p:cNvPr id="139" name="Textfeld 52">
            <a:extLst>
              <a:ext uri="{FF2B5EF4-FFF2-40B4-BE49-F238E27FC236}">
                <a16:creationId xmlns:a16="http://schemas.microsoft.com/office/drawing/2014/main" id="{0F42291C-1B4E-4059-B76F-083DDA6C75ED}"/>
              </a:ext>
            </a:extLst>
          </p:cNvPr>
          <p:cNvSpPr>
            <a:spLocks/>
          </p:cNvSpPr>
          <p:nvPr/>
        </p:nvSpPr>
        <p:spPr bwMode="auto">
          <a:xfrm>
            <a:off x="878983" y="14129494"/>
            <a:ext cx="9685338" cy="1267416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noAutofit/>
          </a:bodyPr>
          <a:lstStyle/>
          <a:p>
            <a:pPr algn="just">
              <a:spcAft>
                <a:spcPts val="1500"/>
              </a:spcAft>
              <a:defRPr/>
            </a:pPr>
            <a:r>
              <a:rPr lang="de-DE" sz="5400" b="1" dirty="0">
                <a:solidFill>
                  <a:srgbClr val="145AA0"/>
                </a:solidFill>
                <a:latin typeface="Arial"/>
                <a:cs typeface="Arial"/>
              </a:rPr>
              <a:t>Key </a:t>
            </a:r>
            <a:r>
              <a:rPr lang="en-GB" sz="5400" b="1" dirty="0">
                <a:solidFill>
                  <a:srgbClr val="145AA0"/>
                </a:solidFill>
                <a:latin typeface="Arial"/>
                <a:cs typeface="Arial"/>
              </a:rPr>
              <a:t>points</a:t>
            </a:r>
            <a:endParaRPr lang="en-GB" sz="5400" dirty="0"/>
          </a:p>
        </p:txBody>
      </p:sp>
      <p:sp>
        <p:nvSpPr>
          <p:cNvPr id="140" name="Textfeld 52">
            <a:extLst>
              <a:ext uri="{FF2B5EF4-FFF2-40B4-BE49-F238E27FC236}">
                <a16:creationId xmlns:a16="http://schemas.microsoft.com/office/drawing/2014/main" id="{540211A6-08F3-4511-B430-301506CEF113}"/>
              </a:ext>
            </a:extLst>
          </p:cNvPr>
          <p:cNvSpPr>
            <a:spLocks/>
          </p:cNvSpPr>
          <p:nvPr/>
        </p:nvSpPr>
        <p:spPr bwMode="auto">
          <a:xfrm>
            <a:off x="11612365" y="7578344"/>
            <a:ext cx="9685338" cy="1267416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noAutofit/>
          </a:bodyPr>
          <a:lstStyle/>
          <a:p>
            <a:pPr algn="just">
              <a:spcAft>
                <a:spcPts val="1500"/>
              </a:spcAft>
              <a:defRPr/>
            </a:pPr>
            <a:r>
              <a:rPr lang="de-DE" sz="5400" b="1" dirty="0">
                <a:solidFill>
                  <a:srgbClr val="145AA0"/>
                </a:solidFill>
                <a:latin typeface="Arial"/>
                <a:cs typeface="Arial"/>
              </a:rPr>
              <a:t>Main Technical </a:t>
            </a:r>
            <a:r>
              <a:rPr lang="en-GB" sz="5400" b="1" dirty="0">
                <a:solidFill>
                  <a:srgbClr val="145AA0"/>
                </a:solidFill>
                <a:latin typeface="Arial"/>
                <a:cs typeface="Arial"/>
              </a:rPr>
              <a:t>Challenges</a:t>
            </a:r>
            <a:endParaRPr lang="en-GB" sz="5400" dirty="0"/>
          </a:p>
        </p:txBody>
      </p:sp>
      <p:sp>
        <p:nvSpPr>
          <p:cNvPr id="141" name="Textfeld 52">
            <a:extLst>
              <a:ext uri="{FF2B5EF4-FFF2-40B4-BE49-F238E27FC236}">
                <a16:creationId xmlns:a16="http://schemas.microsoft.com/office/drawing/2014/main" id="{69EECC5B-9C83-48A7-92CF-B74B0A2A5056}"/>
              </a:ext>
            </a:extLst>
          </p:cNvPr>
          <p:cNvSpPr>
            <a:spLocks/>
          </p:cNvSpPr>
          <p:nvPr/>
        </p:nvSpPr>
        <p:spPr bwMode="auto">
          <a:xfrm>
            <a:off x="21909962" y="24848062"/>
            <a:ext cx="10000241" cy="1267416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noAutofit/>
          </a:bodyPr>
          <a:lstStyle/>
          <a:p>
            <a:pPr>
              <a:spcAft>
                <a:spcPts val="1500"/>
              </a:spcAft>
              <a:defRPr/>
            </a:pPr>
            <a:r>
              <a:rPr lang="de-DE" sz="5400" b="1" dirty="0">
                <a:solidFill>
                  <a:srgbClr val="145AA0"/>
                </a:solidFill>
                <a:latin typeface="Arial"/>
                <a:cs typeface="Arial"/>
              </a:rPr>
              <a:t>DLR, inst.dlr and HMC</a:t>
            </a:r>
            <a:endParaRPr sz="5400" dirty="0"/>
          </a:p>
        </p:txBody>
      </p:sp>
      <p:sp>
        <p:nvSpPr>
          <p:cNvPr id="84" name="Textfeld 52"/>
          <p:cNvSpPr>
            <a:spLocks/>
          </p:cNvSpPr>
          <p:nvPr/>
        </p:nvSpPr>
        <p:spPr bwMode="auto">
          <a:xfrm>
            <a:off x="1363181" y="21359022"/>
            <a:ext cx="17158380" cy="1267416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noAutofit/>
          </a:bodyPr>
          <a:lstStyle/>
          <a:p>
            <a:pPr>
              <a:spcAft>
                <a:spcPts val="1500"/>
              </a:spcAft>
              <a:defRPr/>
            </a:pPr>
            <a:r>
              <a:rPr lang="de-DE" sz="4800" b="1" dirty="0">
                <a:solidFill>
                  <a:srgbClr val="145AA0"/>
                </a:solidFill>
                <a:latin typeface="Arial"/>
                <a:cs typeface="Arial"/>
              </a:rPr>
              <a:t>DLR </a:t>
            </a:r>
            <a:r>
              <a:rPr lang="en-GB" sz="4800" b="1" dirty="0">
                <a:solidFill>
                  <a:srgbClr val="145AA0"/>
                </a:solidFill>
                <a:latin typeface="Arial"/>
                <a:cs typeface="Arial"/>
              </a:rPr>
              <a:t>locations</a:t>
            </a:r>
            <a:r>
              <a:rPr lang="de-DE" sz="4800" b="1" dirty="0">
                <a:solidFill>
                  <a:srgbClr val="145AA0"/>
                </a:solidFill>
                <a:latin typeface="Arial"/>
                <a:cs typeface="Arial"/>
              </a:rPr>
              <a:t> and </a:t>
            </a:r>
            <a:r>
              <a:rPr lang="en-GB" sz="4800" b="1" dirty="0">
                <a:solidFill>
                  <a:srgbClr val="145AA0"/>
                </a:solidFill>
                <a:latin typeface="Arial"/>
                <a:cs typeface="Arial"/>
              </a:rPr>
              <a:t>mission</a:t>
            </a:r>
            <a:endParaRPr lang="en-GB" sz="4800" dirty="0"/>
          </a:p>
        </p:txBody>
      </p:sp>
      <p:sp>
        <p:nvSpPr>
          <p:cNvPr id="2" name="Textfeld 1"/>
          <p:cNvSpPr txBox="1"/>
          <p:nvPr/>
        </p:nvSpPr>
        <p:spPr>
          <a:xfrm>
            <a:off x="8490825" y="22329842"/>
            <a:ext cx="11835072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GB" sz="3200" b="1" dirty="0">
                <a:solidFill>
                  <a:srgbClr val="005AA0"/>
                </a:solidFill>
              </a:rPr>
              <a:t>DLR is the Federal Republic of Germany's research centre for aeronautics and space</a:t>
            </a:r>
            <a:r>
              <a:rPr lang="en-GB" sz="3200" dirty="0"/>
              <a:t>.</a:t>
            </a:r>
          </a:p>
          <a:p>
            <a:pPr>
              <a:spcAft>
                <a:spcPts val="1500"/>
              </a:spcAft>
              <a:defRPr/>
            </a:pPr>
            <a:r>
              <a:rPr lang="en-GB" sz="3200" dirty="0"/>
              <a:t>We conduct research and development activities in the fields of </a:t>
            </a:r>
            <a:r>
              <a:rPr lang="en-GB" sz="3200" b="1" dirty="0"/>
              <a:t>aeronautics</a:t>
            </a:r>
            <a:r>
              <a:rPr lang="en-GB" sz="3200" dirty="0"/>
              <a:t>, </a:t>
            </a:r>
            <a:r>
              <a:rPr lang="en-GB" sz="3200" b="1" dirty="0"/>
              <a:t>space</a:t>
            </a:r>
            <a:r>
              <a:rPr lang="en-GB" sz="3200" dirty="0"/>
              <a:t>, </a:t>
            </a:r>
            <a:r>
              <a:rPr lang="en-GB" sz="3200" b="1" dirty="0"/>
              <a:t>energy</a:t>
            </a:r>
            <a:r>
              <a:rPr lang="en-GB" sz="3200" dirty="0"/>
              <a:t>, </a:t>
            </a:r>
            <a:r>
              <a:rPr lang="en-GB" sz="3200" b="1" dirty="0"/>
              <a:t>transport</a:t>
            </a:r>
            <a:r>
              <a:rPr lang="en-GB" sz="3200" dirty="0"/>
              <a:t>, </a:t>
            </a:r>
            <a:r>
              <a:rPr lang="en-GB" sz="3200" b="1" dirty="0"/>
              <a:t>security</a:t>
            </a:r>
            <a:r>
              <a:rPr lang="en-GB" sz="3200" dirty="0"/>
              <a:t> and </a:t>
            </a:r>
            <a:r>
              <a:rPr lang="en-GB" sz="3200" b="1" dirty="0"/>
              <a:t>digitalisation</a:t>
            </a:r>
            <a:r>
              <a:rPr lang="en-GB" sz="3200" dirty="0"/>
              <a:t>. The German Space Agency at DLR plans and implements the </a:t>
            </a:r>
            <a:r>
              <a:rPr lang="en-GB" sz="3200" b="1" dirty="0"/>
              <a:t>national space programme </a:t>
            </a:r>
            <a:r>
              <a:rPr lang="en-GB" sz="3200" dirty="0"/>
              <a:t>on behalf of the federal government. Two DLR </a:t>
            </a:r>
            <a:r>
              <a:rPr lang="en-GB" sz="3200" b="1" dirty="0"/>
              <a:t>project management agencies </a:t>
            </a:r>
            <a:r>
              <a:rPr lang="en-GB" sz="3200" dirty="0"/>
              <a:t>oversee funding programmes and support knowledge transfer.</a:t>
            </a:r>
          </a:p>
          <a:p>
            <a:pPr>
              <a:spcAft>
                <a:spcPts val="1500"/>
              </a:spcAft>
              <a:defRPr/>
            </a:pPr>
            <a:r>
              <a:rPr lang="en-GB" sz="3200" dirty="0"/>
              <a:t>DLR operates </a:t>
            </a:r>
            <a:r>
              <a:rPr lang="en-GB" sz="3200" b="1" dirty="0"/>
              <a:t>150+ large-scale research facilities</a:t>
            </a:r>
            <a:r>
              <a:rPr lang="en-GB" sz="3200" dirty="0"/>
              <a:t>, national and international </a:t>
            </a:r>
            <a:r>
              <a:rPr lang="en-GB" sz="3200" b="1" dirty="0"/>
              <a:t>missions and projects at 50+ sites and offices</a:t>
            </a:r>
            <a:r>
              <a:rPr lang="en-GB" sz="3200" dirty="0"/>
              <a:t>. This is operated and established by 11k employees (5.8k scientists) on a yearly budget of ~1350 MEUR.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51433" y="15124864"/>
            <a:ext cx="1009864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0550" indent="-51435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en-GB" sz="3200" b="1" dirty="0"/>
              <a:t>Duration</a:t>
            </a:r>
            <a:r>
              <a:rPr lang="en-GB" sz="3200" dirty="0"/>
              <a:t>: 2023 – 2025 (36 </a:t>
            </a:r>
            <a:r>
              <a:rPr lang="en-GB" sz="3200" dirty="0" err="1"/>
              <a:t>mo</a:t>
            </a:r>
            <a:r>
              <a:rPr lang="en-GB" sz="3200" dirty="0"/>
              <a:t>)</a:t>
            </a:r>
          </a:p>
          <a:p>
            <a:pPr marL="590550" indent="-51435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en-GB" sz="3200" b="1" dirty="0"/>
              <a:t>Budget</a:t>
            </a:r>
            <a:r>
              <a:rPr lang="en-GB" sz="3200" dirty="0"/>
              <a:t>:~1 MEUR</a:t>
            </a:r>
          </a:p>
          <a:p>
            <a:pPr marL="590550" indent="-51435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en-GB" sz="3200" b="1" dirty="0"/>
              <a:t>Personnel</a:t>
            </a:r>
            <a:r>
              <a:rPr lang="en-GB" sz="3200" dirty="0"/>
              <a:t>: 3 FTE</a:t>
            </a:r>
          </a:p>
          <a:p>
            <a:pPr marL="590550" indent="-51435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en-GB" sz="3200" b="1" dirty="0"/>
              <a:t>Scope</a:t>
            </a:r>
            <a:r>
              <a:rPr lang="en-GB" sz="3200" dirty="0"/>
              <a:t>: Internal metadata reuse and 3</a:t>
            </a:r>
            <a:r>
              <a:rPr lang="en-GB" sz="3200" baseline="30000" dirty="0"/>
              <a:t>rd</a:t>
            </a:r>
            <a:r>
              <a:rPr lang="en-GB" sz="3200" dirty="0"/>
              <a:t> party reuse, e.g. technology transfer, marketing, accounting, potentially other research orgs</a:t>
            </a:r>
          </a:p>
          <a:p>
            <a:pPr marL="590550" indent="-51435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en-GB" sz="3200" b="1" dirty="0"/>
              <a:t>Implementation</a:t>
            </a:r>
            <a:r>
              <a:rPr lang="en-GB" sz="3200" dirty="0"/>
              <a:t>: 3 pilot institutes, central IT services</a:t>
            </a:r>
          </a:p>
          <a:p>
            <a:pPr marL="590550" indent="-51435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tabLst>
                <a:tab pos="2247900" algn="l"/>
              </a:tabLst>
              <a:defRPr/>
            </a:pPr>
            <a:r>
              <a:rPr lang="en-GB" sz="3200" b="1" dirty="0"/>
              <a:t>Funding</a:t>
            </a:r>
            <a:r>
              <a:rPr lang="en-GB" sz="3200" dirty="0"/>
              <a:t>: 100% DLR internal digitalisation programme (PK-D)</a:t>
            </a:r>
          </a:p>
        </p:txBody>
      </p:sp>
      <p:sp>
        <p:nvSpPr>
          <p:cNvPr id="17" name="Rechteck 16"/>
          <p:cNvSpPr/>
          <p:nvPr/>
        </p:nvSpPr>
        <p:spPr>
          <a:xfrm>
            <a:off x="579056" y="20998534"/>
            <a:ext cx="20231556" cy="8317959"/>
          </a:xfrm>
          <a:prstGeom prst="rect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612365" y="8838813"/>
            <a:ext cx="910654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1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</a:pPr>
            <a:r>
              <a:rPr lang="en-US" sz="3200" dirty="0"/>
              <a:t>Compared to commercial systems: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Almost always individual items / configurations 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High complexity through modular design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Iterative changes in set-up and operation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Long-term usage of components and different life cycles for sub-assemblies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Components and instruments built by different suppliers and again not off-the-shelf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Very heterogeneous documentation of components, their maintenance and interactions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1909962" y="25973786"/>
            <a:ext cx="10089563" cy="3639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1500"/>
              </a:spcAft>
              <a:defRPr sz="3200"/>
            </a:lvl1pPr>
          </a:lstStyle>
          <a:p>
            <a:pPr>
              <a:buClr>
                <a:schemeClr val="bg2"/>
              </a:buClr>
            </a:pPr>
            <a:r>
              <a:rPr lang="en-US" dirty="0"/>
              <a:t>inst.dlr is a contribution to develop and deploy tools, processes and training in metadata generation, data publication and data </a:t>
            </a:r>
            <a:r>
              <a:rPr lang="en-US" b="1" dirty="0"/>
              <a:t>re-use for large-scale facilities </a:t>
            </a:r>
            <a:r>
              <a:rPr lang="en-US" dirty="0"/>
              <a:t>with a link between </a:t>
            </a:r>
            <a:r>
              <a:rPr lang="en-US" b="1" dirty="0"/>
              <a:t>industry</a:t>
            </a:r>
            <a:r>
              <a:rPr lang="en-US" dirty="0"/>
              <a:t> and </a:t>
            </a:r>
            <a:r>
              <a:rPr lang="en-US" b="1" dirty="0"/>
              <a:t>research</a:t>
            </a:r>
            <a:r>
              <a:rPr lang="en-US" dirty="0"/>
              <a:t>.</a:t>
            </a:r>
          </a:p>
          <a:p>
            <a:pPr>
              <a:buClr>
                <a:schemeClr val="bg2"/>
              </a:buClr>
            </a:pPr>
            <a:r>
              <a:rPr lang="en-US" b="1" dirty="0">
                <a:solidFill>
                  <a:srgbClr val="0070C0"/>
                </a:solidFill>
              </a:rPr>
              <a:t>HMC / DLR Contact: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Witold Arndt &lt;witold.arndt@dlr.de&gt;</a:t>
            </a:r>
            <a:br>
              <a:rPr lang="en-US" b="1" dirty="0"/>
            </a:br>
            <a:endParaRPr lang="de-DE" b="1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548B978-86E9-4ACE-8BF7-6E20D701BC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4041" y="285279"/>
            <a:ext cx="1746871" cy="174687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7337B6B-8BF9-4ED3-8AB3-D20F9A13A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983" y="22135463"/>
            <a:ext cx="7032786" cy="6784113"/>
          </a:xfrm>
          <a:prstGeom prst="rect">
            <a:avLst/>
          </a:prstGeom>
        </p:spPr>
      </p:pic>
      <p:sp>
        <p:nvSpPr>
          <p:cNvPr id="86" name="Textfeld 52">
            <a:extLst>
              <a:ext uri="{FF2B5EF4-FFF2-40B4-BE49-F238E27FC236}">
                <a16:creationId xmlns:a16="http://schemas.microsoft.com/office/drawing/2014/main" id="{1742F57D-8489-48B8-9D52-A8CE3891C40C}"/>
              </a:ext>
            </a:extLst>
          </p:cNvPr>
          <p:cNvSpPr>
            <a:spLocks/>
          </p:cNvSpPr>
          <p:nvPr/>
        </p:nvSpPr>
        <p:spPr bwMode="auto">
          <a:xfrm>
            <a:off x="11434274" y="15597331"/>
            <a:ext cx="9685338" cy="917673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noAutofit/>
          </a:bodyPr>
          <a:lstStyle/>
          <a:p>
            <a:pPr algn="just">
              <a:spcAft>
                <a:spcPts val="1500"/>
              </a:spcAft>
              <a:defRPr/>
            </a:pPr>
            <a:r>
              <a:rPr lang="de-DE" sz="4800" b="1" dirty="0">
                <a:solidFill>
                  <a:srgbClr val="145AA0"/>
                </a:solidFill>
                <a:latin typeface="Arial"/>
                <a:cs typeface="Arial"/>
              </a:rPr>
              <a:t>Main Organisational  </a:t>
            </a:r>
            <a:r>
              <a:rPr lang="en-GB" sz="4800" b="1" dirty="0">
                <a:solidFill>
                  <a:srgbClr val="145AA0"/>
                </a:solidFill>
                <a:latin typeface="Arial"/>
                <a:cs typeface="Arial"/>
              </a:rPr>
              <a:t>Challenges</a:t>
            </a:r>
            <a:endParaRPr lang="en-GB" sz="60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4D1B4290-6C92-4738-9590-97AEC988D7F5}"/>
              </a:ext>
            </a:extLst>
          </p:cNvPr>
          <p:cNvSpPr/>
          <p:nvPr/>
        </p:nvSpPr>
        <p:spPr>
          <a:xfrm>
            <a:off x="11434274" y="16857800"/>
            <a:ext cx="910654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Unclear and heterogenous processes for data retention and data exchange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Concerns regarding data protection and secrecy, NDAs, embargoes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Limited resources for data annotation, scientists’ training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5A38B15-7E8D-40BD-87CE-6130EA778AD3}"/>
              </a:ext>
            </a:extLst>
          </p:cNvPr>
          <p:cNvGrpSpPr/>
          <p:nvPr/>
        </p:nvGrpSpPr>
        <p:grpSpPr>
          <a:xfrm>
            <a:off x="21586262" y="7504758"/>
            <a:ext cx="11607453" cy="11603437"/>
            <a:chOff x="31627017" y="7734474"/>
            <a:chExt cx="11607453" cy="11603437"/>
          </a:xfrm>
        </p:grpSpPr>
        <p:sp>
          <p:nvSpPr>
            <p:cNvPr id="110" name="Textfeld 52"/>
            <p:cNvSpPr>
              <a:spLocks/>
            </p:cNvSpPr>
            <p:nvPr/>
          </p:nvSpPr>
          <p:spPr bwMode="auto">
            <a:xfrm>
              <a:off x="31955698" y="7734474"/>
              <a:ext cx="11278772" cy="5325187"/>
            </a:xfrm>
            <a:prstGeom prst="rect">
              <a:avLst/>
            </a:prstGeom>
            <a:noFill/>
          </p:spPr>
          <p:txBody>
            <a:bodyPr wrap="square" lIns="0" tIns="0" rIns="0" bIns="0" numCol="1" spcCol="720000" rtlCol="0">
              <a:noAutofit/>
            </a:bodyPr>
            <a:lstStyle/>
            <a:p>
              <a:pPr>
                <a:spcAft>
                  <a:spcPts val="1500"/>
                </a:spcAft>
                <a:defRPr/>
              </a:pPr>
              <a:r>
                <a:rPr lang="en-US" sz="5400" b="1" dirty="0">
                  <a:solidFill>
                    <a:srgbClr val="145AA0"/>
                  </a:solidFill>
                </a:rPr>
                <a:t>System Structure</a:t>
              </a:r>
              <a:endParaRPr lang="en-US" sz="5400" b="1" dirty="0">
                <a:solidFill>
                  <a:srgbClr val="145AA0"/>
                </a:solidFill>
                <a:latin typeface="Arial"/>
                <a:cs typeface="Arial"/>
              </a:endParaRP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4C3058D-805F-480D-BDC4-B3089E118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627017" y="8888015"/>
              <a:ext cx="10991420" cy="6479429"/>
            </a:xfrm>
            <a:prstGeom prst="rect">
              <a:avLst/>
            </a:prstGeom>
          </p:spPr>
        </p:pic>
        <p:sp>
          <p:nvSpPr>
            <p:cNvPr id="121" name="Textfeld 53">
              <a:extLst>
                <a:ext uri="{FF2B5EF4-FFF2-40B4-BE49-F238E27FC236}">
                  <a16:creationId xmlns:a16="http://schemas.microsoft.com/office/drawing/2014/main" id="{779F66AC-CF07-4F79-923E-1AE7412D4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0610" y="15698453"/>
              <a:ext cx="9779923" cy="3639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500"/>
                </a:spcAft>
                <a:defRPr/>
              </a:pPr>
              <a:r>
                <a:rPr lang="en-US" sz="3200" dirty="0"/>
                <a:t>The instrument as the central element in the data model is referenced via PIDINST and provides further metadata as </a:t>
              </a:r>
              <a:r>
                <a:rPr lang="en-US" sz="3200" dirty="0" err="1"/>
                <a:t>InstrumentData</a:t>
              </a:r>
              <a:r>
                <a:rPr lang="en-US" sz="3200" dirty="0"/>
                <a:t>. The two help services for handle and data sheet are connected.</a:t>
              </a:r>
            </a:p>
            <a:p>
              <a:pPr>
                <a:spcAft>
                  <a:spcPts val="1500"/>
                </a:spcAft>
                <a:defRPr/>
              </a:pPr>
              <a:r>
                <a:rPr lang="en-US" sz="3200" dirty="0"/>
                <a:t>Via an API, metadata of the system, devices, groups or instruments can be passed on to internal or external services with controlled granularity.</a:t>
              </a:r>
              <a:endParaRPr lang="de-DE" sz="3200" dirty="0"/>
            </a:p>
          </p:txBody>
        </p:sp>
      </p:grpSp>
      <p:pic>
        <p:nvPicPr>
          <p:cNvPr id="122" name="Grafik 121">
            <a:extLst>
              <a:ext uri="{FF2B5EF4-FFF2-40B4-BE49-F238E27FC236}">
                <a16:creationId xmlns:a16="http://schemas.microsoft.com/office/drawing/2014/main" id="{386DAAE7-E6FC-4F8A-A420-02BC8A4F6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87457" y="15104649"/>
            <a:ext cx="6894461" cy="3518692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BCCF29FA-FA89-4143-9CAF-ADF1E0ED51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6551" b="2665"/>
          <a:stretch/>
        </p:blipFill>
        <p:spPr>
          <a:xfrm>
            <a:off x="35527301" y="15899508"/>
            <a:ext cx="2685428" cy="3058204"/>
          </a:xfrm>
          <a:prstGeom prst="rect">
            <a:avLst/>
          </a:prstGeom>
          <a:ln>
            <a:noFill/>
          </a:ln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C2AFFED-E6DB-416A-81AC-F6B4BD378F5F}"/>
              </a:ext>
            </a:extLst>
          </p:cNvPr>
          <p:cNvGrpSpPr/>
          <p:nvPr/>
        </p:nvGrpSpPr>
        <p:grpSpPr>
          <a:xfrm>
            <a:off x="35489553" y="23768283"/>
            <a:ext cx="4856141" cy="5145741"/>
            <a:chOff x="19959420" y="23607847"/>
            <a:chExt cx="4856141" cy="5145741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4E5E75F-8AC9-4921-87E8-DA42AA64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8056" r="11121"/>
            <a:stretch/>
          </p:blipFill>
          <p:spPr>
            <a:xfrm>
              <a:off x="19959420" y="23607847"/>
              <a:ext cx="4856141" cy="338362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2A5C4CEC-19F0-4574-9D6B-E0D47F167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1357" r="5264"/>
            <a:stretch/>
          </p:blipFill>
          <p:spPr>
            <a:xfrm>
              <a:off x="19959420" y="25788525"/>
              <a:ext cx="3316277" cy="296506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9364EA1-EA27-4018-BC0C-84688CDA39B7}"/>
              </a:ext>
            </a:extLst>
          </p:cNvPr>
          <p:cNvGrpSpPr/>
          <p:nvPr/>
        </p:nvGrpSpPr>
        <p:grpSpPr>
          <a:xfrm>
            <a:off x="33395178" y="7504758"/>
            <a:ext cx="9685338" cy="5925118"/>
            <a:chOff x="21935889" y="7581238"/>
            <a:chExt cx="9685338" cy="5925118"/>
          </a:xfrm>
        </p:grpSpPr>
        <p:sp>
          <p:nvSpPr>
            <p:cNvPr id="102" name="Textfeld 52">
              <a:extLst>
                <a:ext uri="{FF2B5EF4-FFF2-40B4-BE49-F238E27FC236}">
                  <a16:creationId xmlns:a16="http://schemas.microsoft.com/office/drawing/2014/main" id="{C08F1CE0-0B62-4629-9DFB-86D637052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5889" y="7581238"/>
              <a:ext cx="9685338" cy="1267416"/>
            </a:xfrm>
            <a:prstGeom prst="rect">
              <a:avLst/>
            </a:prstGeom>
            <a:noFill/>
          </p:spPr>
          <p:txBody>
            <a:bodyPr wrap="square" lIns="0" tIns="0" rIns="0" bIns="0" numCol="1" spcCol="720000" rtlCol="0">
              <a:noAutofit/>
            </a:bodyPr>
            <a:lstStyle/>
            <a:p>
              <a:pPr algn="just">
                <a:spcAft>
                  <a:spcPts val="1500"/>
                </a:spcAft>
                <a:defRPr/>
              </a:pPr>
              <a:r>
                <a:rPr lang="en-GB" sz="5400" b="1" dirty="0">
                  <a:solidFill>
                    <a:srgbClr val="145AA0"/>
                  </a:solidFill>
                  <a:latin typeface="Arial"/>
                  <a:cs typeface="Arial"/>
                </a:rPr>
                <a:t>Foundation</a:t>
              </a:r>
              <a:endParaRPr lang="en-GB" sz="5400" dirty="0"/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B20255C2-12AB-4436-9AE9-65A99F60A888}"/>
                </a:ext>
              </a:extLst>
            </p:cNvPr>
            <p:cNvSpPr/>
            <p:nvPr/>
          </p:nvSpPr>
          <p:spPr>
            <a:xfrm>
              <a:off x="21935889" y="8841707"/>
              <a:ext cx="9106543" cy="2523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lvl="1">
                <a:lnSpc>
                  <a:spcPct val="100000"/>
                </a:lnSpc>
                <a:spcAft>
                  <a:spcPts val="1200"/>
                </a:spcAft>
                <a:buClr>
                  <a:schemeClr val="bg2"/>
                </a:buClr>
              </a:pPr>
              <a:r>
                <a:rPr lang="en-US" sz="3200" dirty="0"/>
                <a:t>inst.dlr builds upon preliminary work:</a:t>
              </a:r>
            </a:p>
            <a:p>
              <a:pPr marL="466725" lvl="1" indent="-457200">
                <a:lnSpc>
                  <a:spcPct val="100000"/>
                </a:lnSpc>
                <a:spcAft>
                  <a:spcPts val="12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</a:pPr>
              <a:r>
                <a:rPr lang="en-US" sz="3200" dirty="0"/>
                <a:t>RDO PIDNINST standard</a:t>
              </a:r>
            </a:p>
            <a:p>
              <a:pPr marL="466725" lvl="1" indent="-457200">
                <a:lnSpc>
                  <a:spcPct val="100000"/>
                </a:lnSpc>
                <a:spcAft>
                  <a:spcPts val="12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</a:pPr>
              <a:r>
                <a:rPr lang="en-US" sz="3200" dirty="0"/>
                <a:t>HZB/HMC RDMinfoPool</a:t>
              </a:r>
            </a:p>
            <a:p>
              <a:pPr marL="466725" lvl="1" indent="-457200">
                <a:lnSpc>
                  <a:spcPct val="100000"/>
                </a:lnSpc>
                <a:spcAft>
                  <a:spcPts val="12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</a:pPr>
              <a:r>
                <a:rPr lang="en-US" sz="3200" dirty="0"/>
                <a:t>NFDI4Ing OntoHuman </a:t>
              </a:r>
            </a:p>
          </p:txBody>
        </p:sp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0C1C569A-4509-4B80-9C7B-EDFF436CC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62831" y="11651729"/>
              <a:ext cx="1839300" cy="1854627"/>
            </a:xfrm>
            <a:prstGeom prst="rect">
              <a:avLst/>
            </a:prstGeom>
          </p:spPr>
        </p:pic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61F27380-DB54-4CAB-9C7A-2668D5609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8374" y="11651729"/>
              <a:ext cx="2838771" cy="1854627"/>
            </a:xfrm>
            <a:prstGeom prst="rect">
              <a:avLst/>
            </a:prstGeom>
          </p:spPr>
        </p:pic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F9583B25-67DB-4BC8-9707-D8976B2D0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2342" y="11527312"/>
              <a:ext cx="3627724" cy="1844092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0CBBAA5-3CF7-46E6-9FA1-C63A61E1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168733" y="9795490"/>
              <a:ext cx="2808023" cy="1583413"/>
            </a:xfrm>
            <a:prstGeom prst="rect">
              <a:avLst/>
            </a:prstGeom>
          </p:spPr>
        </p:pic>
      </p:grpSp>
      <p:sp>
        <p:nvSpPr>
          <p:cNvPr id="58" name="Rechteck 57">
            <a:extLst>
              <a:ext uri="{FF2B5EF4-FFF2-40B4-BE49-F238E27FC236}">
                <a16:creationId xmlns:a16="http://schemas.microsoft.com/office/drawing/2014/main" id="{97B71662-7A0E-438C-B5BA-D11F5FA11C18}"/>
              </a:ext>
            </a:extLst>
          </p:cNvPr>
          <p:cNvSpPr/>
          <p:nvPr/>
        </p:nvSpPr>
        <p:spPr>
          <a:xfrm>
            <a:off x="35495575" y="28472045"/>
            <a:ext cx="3310255" cy="400110"/>
          </a:xfrm>
          <a:prstGeom prst="rect">
            <a:avLst/>
          </a:prstGeom>
          <a:solidFill>
            <a:srgbClr val="195898"/>
          </a:solidFill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DLR Flight Experiments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193C49C-8C2C-4A32-A325-4C14CCDA2513}"/>
              </a:ext>
            </a:extLst>
          </p:cNvPr>
          <p:cNvSpPr/>
          <p:nvPr/>
        </p:nvSpPr>
        <p:spPr>
          <a:xfrm>
            <a:off x="35527300" y="18625928"/>
            <a:ext cx="6954617" cy="400110"/>
          </a:xfrm>
          <a:prstGeom prst="rect">
            <a:avLst/>
          </a:prstGeom>
          <a:solidFill>
            <a:srgbClr val="195898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MEGraMa (Magnetically Excited  Granular Matter)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CD5DA676-AD12-42C9-B9FE-8E4477F1AC94}"/>
              </a:ext>
            </a:extLst>
          </p:cNvPr>
          <p:cNvSpPr/>
          <p:nvPr/>
        </p:nvSpPr>
        <p:spPr>
          <a:xfrm>
            <a:off x="35535359" y="22825476"/>
            <a:ext cx="6015529" cy="707886"/>
          </a:xfrm>
          <a:prstGeom prst="rect">
            <a:avLst/>
          </a:prstGeom>
          <a:solidFill>
            <a:srgbClr val="195898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Test Fa­cil­i­ty for Ther­mal En­er­gy Stor­age in Molten Salt (</a:t>
            </a:r>
            <a:r>
              <a:rPr lang="en-US" sz="2000" dirty="0" err="1">
                <a:solidFill>
                  <a:schemeClr val="bg1"/>
                </a:solidFill>
              </a:rPr>
              <a:t>TESIS:com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9" name="Textfeld 52">
            <a:extLst>
              <a:ext uri="{FF2B5EF4-FFF2-40B4-BE49-F238E27FC236}">
                <a16:creationId xmlns:a16="http://schemas.microsoft.com/office/drawing/2014/main" id="{52D83887-A1D3-4233-BFBD-D218407213FE}"/>
              </a:ext>
            </a:extLst>
          </p:cNvPr>
          <p:cNvSpPr>
            <a:spLocks/>
          </p:cNvSpPr>
          <p:nvPr/>
        </p:nvSpPr>
        <p:spPr bwMode="auto">
          <a:xfrm>
            <a:off x="21868266" y="19523612"/>
            <a:ext cx="9685338" cy="917673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noAutofit/>
          </a:bodyPr>
          <a:lstStyle/>
          <a:p>
            <a:pPr algn="just">
              <a:spcAft>
                <a:spcPts val="1500"/>
              </a:spcAft>
              <a:defRPr/>
            </a:pPr>
            <a:r>
              <a:rPr lang="de-DE" sz="4800" b="1" dirty="0">
                <a:solidFill>
                  <a:srgbClr val="145AA0"/>
                </a:solidFill>
                <a:latin typeface="Arial"/>
                <a:cs typeface="Arial"/>
              </a:rPr>
              <a:t>Main Organisational  </a:t>
            </a:r>
            <a:r>
              <a:rPr lang="en-GB" sz="4800" b="1" dirty="0">
                <a:solidFill>
                  <a:srgbClr val="145AA0"/>
                </a:solidFill>
                <a:latin typeface="Arial"/>
                <a:cs typeface="Arial"/>
              </a:rPr>
              <a:t>Challenges</a:t>
            </a:r>
            <a:endParaRPr lang="en-GB" sz="6000" dirty="0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F83B6B86-9AD6-44C1-A2EB-34D0321DECF8}"/>
              </a:ext>
            </a:extLst>
          </p:cNvPr>
          <p:cNvSpPr/>
          <p:nvPr/>
        </p:nvSpPr>
        <p:spPr>
          <a:xfrm>
            <a:off x="21868266" y="20784081"/>
            <a:ext cx="910654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Unclear and heterogenous processes for data retention and data exchange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Concerns regarding data protection and secrecy, NDAs, embargoes</a:t>
            </a:r>
          </a:p>
          <a:p>
            <a:pPr marL="466725" lvl="1" indent="-45720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Limited resources for data annotation, scientists’ training</a:t>
            </a:r>
          </a:p>
        </p:txBody>
      </p:sp>
      <p:sp>
        <p:nvSpPr>
          <p:cNvPr id="67" name="Pfeil: gestreift nach rechts 66">
            <a:extLst>
              <a:ext uri="{FF2B5EF4-FFF2-40B4-BE49-F238E27FC236}">
                <a16:creationId xmlns:a16="http://schemas.microsoft.com/office/drawing/2014/main" id="{8B2306A9-9934-43A7-88F0-C5C1D88430BA}"/>
              </a:ext>
            </a:extLst>
          </p:cNvPr>
          <p:cNvSpPr/>
          <p:nvPr/>
        </p:nvSpPr>
        <p:spPr>
          <a:xfrm rot="5400000">
            <a:off x="28757312" y="21244284"/>
            <a:ext cx="10863962" cy="1405401"/>
          </a:xfrm>
          <a:prstGeom prst="strip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4000" dirty="0" err="1"/>
              <a:t>Increasing</a:t>
            </a:r>
            <a:r>
              <a:rPr lang="de-DE" sz="4000" dirty="0"/>
              <a:t> </a:t>
            </a:r>
            <a:r>
              <a:rPr lang="de-DE" sz="4000" dirty="0" err="1"/>
              <a:t>complexity</a:t>
            </a:r>
            <a:r>
              <a:rPr lang="de-DE" sz="4000" dirty="0"/>
              <a:t>, #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interfaces</a:t>
            </a:r>
            <a:endParaRPr lang="de-DE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nets">
  <a:themeElements>
    <a:clrScheme name="HMC Farben">
      <a:dk1>
        <a:srgbClr val="000000"/>
      </a:dk1>
      <a:lt1>
        <a:srgbClr val="FFFFFF"/>
      </a:lt1>
      <a:dk2>
        <a:srgbClr val="0F4081"/>
      </a:dk2>
      <a:lt2>
        <a:srgbClr val="80C327"/>
      </a:lt2>
      <a:accent1>
        <a:srgbClr val="336369"/>
      </a:accent1>
      <a:accent2>
        <a:srgbClr val="9B2357"/>
      </a:accent2>
      <a:accent3>
        <a:srgbClr val="C32F5D"/>
      </a:accent3>
      <a:accent4>
        <a:srgbClr val="E9731E"/>
      </a:accent4>
      <a:accent5>
        <a:srgbClr val="F8CE25"/>
      </a:accent5>
      <a:accent6>
        <a:srgbClr val="49BA9E"/>
      </a:accent6>
      <a:hlink>
        <a:srgbClr val="5E3A99"/>
      </a:hlink>
      <a:folHlink>
        <a:srgbClr val="2EB1F9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DocSecurity>0</DocSecurity>
  <PresentationFormat>Benutzerdefiniert</PresentationFormat>
  <Paragraphs>53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.Lucida Grande UI Regular</vt:lpstr>
      <vt:lpstr>Arial</vt:lpstr>
      <vt:lpstr>Calibri</vt:lpstr>
      <vt:lpstr>Wingdings</vt:lpstr>
      <vt:lpstr>oceannets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inst.dlr</dc:title>
  <dc:subject/>
  <dc:creator/>
  <cp:keywords/>
  <dc:description/>
  <cp:lastModifiedBy>Arndt, Witold</cp:lastModifiedBy>
  <cp:revision>521</cp:revision>
  <cp:lastPrinted>2021-07-14T20:22:29Z</cp:lastPrinted>
  <dcterms:created xsi:type="dcterms:W3CDTF">2020-07-06T12:21:55Z</dcterms:created>
  <dcterms:modified xsi:type="dcterms:W3CDTF">2022-10-04T15:27:11Z</dcterms:modified>
  <cp:category/>
  <dc:identifier/>
  <cp:contentStatus/>
  <dc:language/>
  <cp:version/>
</cp:coreProperties>
</file>