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23"/>
  </p:notesMasterIdLst>
  <p:sldIdLst>
    <p:sldId id="284" r:id="rId2"/>
    <p:sldId id="525" r:id="rId3"/>
    <p:sldId id="264" r:id="rId4"/>
    <p:sldId id="325" r:id="rId5"/>
    <p:sldId id="326" r:id="rId6"/>
    <p:sldId id="286" r:id="rId7"/>
    <p:sldId id="320" r:id="rId8"/>
    <p:sldId id="527" r:id="rId9"/>
    <p:sldId id="322" r:id="rId10"/>
    <p:sldId id="258" r:id="rId11"/>
    <p:sldId id="285" r:id="rId12"/>
    <p:sldId id="524" r:id="rId13"/>
    <p:sldId id="263" r:id="rId14"/>
    <p:sldId id="526" r:id="rId15"/>
    <p:sldId id="259" r:id="rId16"/>
    <p:sldId id="269" r:id="rId17"/>
    <p:sldId id="281" r:id="rId18"/>
    <p:sldId id="282" r:id="rId19"/>
    <p:sldId id="266" r:id="rId20"/>
    <p:sldId id="283" r:id="rId21"/>
    <p:sldId id="278" r:id="rId22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D7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2" autoAdjust="0"/>
    <p:restoredTop sz="91853" autoAdjust="0"/>
  </p:normalViewPr>
  <p:slideViewPr>
    <p:cSldViewPr snapToGrid="0">
      <p:cViewPr>
        <p:scale>
          <a:sx n="169" d="100"/>
          <a:sy n="169" d="100"/>
        </p:scale>
        <p:origin x="-1456" y="-9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96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22DDC-124E-8442-A6FF-07285ED93F39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</dgm:pt>
    <dgm:pt modelId="{2B0EE7BB-E950-DB43-9E0C-239C6424AEB8}">
      <dgm:prSet phldrT="[Text]" custT="1"/>
      <dgm:spPr>
        <a:solidFill>
          <a:srgbClr val="00717E"/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000" dirty="0"/>
            <a:t>1. Videos</a:t>
          </a:r>
        </a:p>
      </dgm:t>
    </dgm:pt>
    <dgm:pt modelId="{0DB42FCF-8306-9C41-BC90-6A6F22710A5D}" type="parTrans" cxnId="{D7B03FD5-E399-5146-948D-A7E8ADEF1288}">
      <dgm:prSet/>
      <dgm:spPr/>
      <dgm:t>
        <a:bodyPr/>
        <a:lstStyle/>
        <a:p>
          <a:endParaRPr lang="en-GB" sz="1400"/>
        </a:p>
      </dgm:t>
    </dgm:pt>
    <dgm:pt modelId="{B15F8BE1-B224-CA42-8537-E782494780D8}" type="sibTrans" cxnId="{D7B03FD5-E399-5146-948D-A7E8ADEF1288}">
      <dgm:prSet/>
      <dgm:spPr/>
      <dgm:t>
        <a:bodyPr/>
        <a:lstStyle/>
        <a:p>
          <a:endParaRPr lang="en-GB" sz="1400"/>
        </a:p>
      </dgm:t>
    </dgm:pt>
    <dgm:pt modelId="{D35C75C8-B58B-D844-9434-E00AA8BB127A}">
      <dgm:prSet phldrT="[Text]" custT="1"/>
      <dgm:spPr>
        <a:solidFill>
          <a:srgbClr val="00717E"/>
        </a:solidFill>
      </dgm:spPr>
      <dgm:t>
        <a:bodyPr/>
        <a:lstStyle/>
        <a:p>
          <a:pPr algn="l"/>
          <a:r>
            <a:rPr lang="en-GB" sz="1000" dirty="0"/>
            <a:t>2.a. Stand der Technik</a:t>
          </a:r>
        </a:p>
      </dgm:t>
    </dgm:pt>
    <dgm:pt modelId="{241B1BAD-3E0D-374F-B61F-1D34C42E3C22}" type="parTrans" cxnId="{92DC2A51-B9DD-1C47-A216-16EE672EB1CB}">
      <dgm:prSet/>
      <dgm:spPr/>
      <dgm:t>
        <a:bodyPr/>
        <a:lstStyle/>
        <a:p>
          <a:endParaRPr lang="en-GB" sz="1400"/>
        </a:p>
      </dgm:t>
    </dgm:pt>
    <dgm:pt modelId="{FCBEF5F6-C4FC-854F-A52F-F64C2A074D61}" type="sibTrans" cxnId="{92DC2A51-B9DD-1C47-A216-16EE672EB1CB}">
      <dgm:prSet/>
      <dgm:spPr/>
      <dgm:t>
        <a:bodyPr/>
        <a:lstStyle/>
        <a:p>
          <a:endParaRPr lang="en-GB" sz="1400"/>
        </a:p>
      </dgm:t>
    </dgm:pt>
    <dgm:pt modelId="{930F47EA-FED7-0E47-930D-1C282A1BA769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l"/>
          <a:r>
            <a:rPr lang="en-GB" sz="1000" dirty="0"/>
            <a:t>2.c. </a:t>
          </a:r>
          <a:r>
            <a:rPr lang="en-GB" sz="1000" dirty="0" err="1"/>
            <a:t>Modelisierung</a:t>
          </a:r>
          <a:endParaRPr lang="en-GB" sz="1000" dirty="0"/>
        </a:p>
      </dgm:t>
    </dgm:pt>
    <dgm:pt modelId="{B9635B37-48F1-2746-9F57-BF54AB42FFBA}" type="parTrans" cxnId="{24494044-BCFB-7A47-AF16-4A38B1DB3424}">
      <dgm:prSet/>
      <dgm:spPr/>
      <dgm:t>
        <a:bodyPr/>
        <a:lstStyle/>
        <a:p>
          <a:endParaRPr lang="en-GB" sz="1400"/>
        </a:p>
      </dgm:t>
    </dgm:pt>
    <dgm:pt modelId="{CBFE229D-F6AB-E94D-A101-16B558B37870}" type="sibTrans" cxnId="{24494044-BCFB-7A47-AF16-4A38B1DB3424}">
      <dgm:prSet/>
      <dgm:spPr/>
      <dgm:t>
        <a:bodyPr/>
        <a:lstStyle/>
        <a:p>
          <a:endParaRPr lang="en-GB" sz="1400"/>
        </a:p>
      </dgm:t>
    </dgm:pt>
    <dgm:pt modelId="{3FA12921-0168-364A-AB7C-20D3E2AE291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n-GB" sz="1000" dirty="0"/>
            <a:t>2.b. </a:t>
          </a:r>
          <a:r>
            <a:rPr lang="en-GB" sz="1000" dirty="0" err="1"/>
            <a:t>Verarbeitung</a:t>
          </a:r>
          <a:endParaRPr lang="en-GB" sz="1000" dirty="0"/>
        </a:p>
      </dgm:t>
    </dgm:pt>
    <dgm:pt modelId="{0249B61C-E87A-C144-A55F-19D0F96EEEDE}" type="parTrans" cxnId="{AF42D914-9565-1E44-85CF-F11B7FE91DD0}">
      <dgm:prSet/>
      <dgm:spPr/>
      <dgm:t>
        <a:bodyPr/>
        <a:lstStyle/>
        <a:p>
          <a:endParaRPr lang="en-GB"/>
        </a:p>
      </dgm:t>
    </dgm:pt>
    <dgm:pt modelId="{8E2909A2-E67F-D84D-A4EC-571E0C52A7A8}" type="sibTrans" cxnId="{AF42D914-9565-1E44-85CF-F11B7FE91DD0}">
      <dgm:prSet/>
      <dgm:spPr/>
      <dgm:t>
        <a:bodyPr/>
        <a:lstStyle/>
        <a:p>
          <a:endParaRPr lang="en-GB"/>
        </a:p>
      </dgm:t>
    </dgm:pt>
    <dgm:pt modelId="{C5A4C91E-CFDF-7C4B-AC68-DBB9D7A3F9B4}" type="pres">
      <dgm:prSet presAssocID="{7DA22DDC-124E-8442-A6FF-07285ED93F39}" presName="Name0" presStyleCnt="0">
        <dgm:presLayoutVars>
          <dgm:dir/>
          <dgm:resizeHandles val="exact"/>
        </dgm:presLayoutVars>
      </dgm:prSet>
      <dgm:spPr/>
    </dgm:pt>
    <dgm:pt modelId="{11ABF542-8E7F-BC4F-8F46-CAD6C4155155}" type="pres">
      <dgm:prSet presAssocID="{2B0EE7BB-E950-DB43-9E0C-239C6424AEB8}" presName="parTxOnly" presStyleLbl="node1" presStyleIdx="0" presStyleCnt="4" custLinFactNeighborX="0">
        <dgm:presLayoutVars>
          <dgm:bulletEnabled val="1"/>
        </dgm:presLayoutVars>
      </dgm:prSet>
      <dgm:spPr/>
    </dgm:pt>
    <dgm:pt modelId="{82EBFC70-3A1E-5645-AC61-1E37EE690F34}" type="pres">
      <dgm:prSet presAssocID="{B15F8BE1-B224-CA42-8537-E782494780D8}" presName="parSpace" presStyleCnt="0"/>
      <dgm:spPr/>
    </dgm:pt>
    <dgm:pt modelId="{3A6F4D04-000C-7C46-B076-8A6592CF2F84}" type="pres">
      <dgm:prSet presAssocID="{D35C75C8-B58B-D844-9434-E00AA8BB127A}" presName="parTxOnly" presStyleLbl="node1" presStyleIdx="1" presStyleCnt="4">
        <dgm:presLayoutVars>
          <dgm:bulletEnabled val="1"/>
        </dgm:presLayoutVars>
      </dgm:prSet>
      <dgm:spPr/>
    </dgm:pt>
    <dgm:pt modelId="{6258A6E9-5C14-EF40-8D42-8A61A2D2CAE8}" type="pres">
      <dgm:prSet presAssocID="{FCBEF5F6-C4FC-854F-A52F-F64C2A074D61}" presName="parSpace" presStyleCnt="0"/>
      <dgm:spPr/>
    </dgm:pt>
    <dgm:pt modelId="{A005237E-A29E-7542-8997-E709E8AED9A6}" type="pres">
      <dgm:prSet presAssocID="{3FA12921-0168-364A-AB7C-20D3E2AE291E}" presName="parTxOnly" presStyleLbl="node1" presStyleIdx="2" presStyleCnt="4">
        <dgm:presLayoutVars>
          <dgm:bulletEnabled val="1"/>
        </dgm:presLayoutVars>
      </dgm:prSet>
      <dgm:spPr/>
    </dgm:pt>
    <dgm:pt modelId="{6EA0710A-8327-1041-801F-8796C509C6AC}" type="pres">
      <dgm:prSet presAssocID="{8E2909A2-E67F-D84D-A4EC-571E0C52A7A8}" presName="parSpace" presStyleCnt="0"/>
      <dgm:spPr/>
    </dgm:pt>
    <dgm:pt modelId="{D184EC3E-C8AA-1E4E-A97C-661421AFB184}" type="pres">
      <dgm:prSet presAssocID="{930F47EA-FED7-0E47-930D-1C282A1BA769}" presName="parTxOnly" presStyleLbl="node1" presStyleIdx="3" presStyleCnt="4" custLinFactNeighborY="-4673">
        <dgm:presLayoutVars>
          <dgm:bulletEnabled val="1"/>
        </dgm:presLayoutVars>
      </dgm:prSet>
      <dgm:spPr/>
    </dgm:pt>
  </dgm:ptLst>
  <dgm:cxnLst>
    <dgm:cxn modelId="{AF42D914-9565-1E44-85CF-F11B7FE91DD0}" srcId="{7DA22DDC-124E-8442-A6FF-07285ED93F39}" destId="{3FA12921-0168-364A-AB7C-20D3E2AE291E}" srcOrd="2" destOrd="0" parTransId="{0249B61C-E87A-C144-A55F-19D0F96EEEDE}" sibTransId="{8E2909A2-E67F-D84D-A4EC-571E0C52A7A8}"/>
    <dgm:cxn modelId="{24494044-BCFB-7A47-AF16-4A38B1DB3424}" srcId="{7DA22DDC-124E-8442-A6FF-07285ED93F39}" destId="{930F47EA-FED7-0E47-930D-1C282A1BA769}" srcOrd="3" destOrd="0" parTransId="{B9635B37-48F1-2746-9F57-BF54AB42FFBA}" sibTransId="{CBFE229D-F6AB-E94D-A101-16B558B37870}"/>
    <dgm:cxn modelId="{AE84714E-5B09-8C4E-A59A-2F1524CC5185}" type="presOf" srcId="{930F47EA-FED7-0E47-930D-1C282A1BA769}" destId="{D184EC3E-C8AA-1E4E-A97C-661421AFB184}" srcOrd="0" destOrd="0" presId="urn:microsoft.com/office/officeart/2005/8/layout/hChevron3"/>
    <dgm:cxn modelId="{92DC2A51-B9DD-1C47-A216-16EE672EB1CB}" srcId="{7DA22DDC-124E-8442-A6FF-07285ED93F39}" destId="{D35C75C8-B58B-D844-9434-E00AA8BB127A}" srcOrd="1" destOrd="0" parTransId="{241B1BAD-3E0D-374F-B61F-1D34C42E3C22}" sibTransId="{FCBEF5F6-C4FC-854F-A52F-F64C2A074D61}"/>
    <dgm:cxn modelId="{86EEA163-B01B-A742-9B4B-2CBBD2FEDF98}" type="presOf" srcId="{7DA22DDC-124E-8442-A6FF-07285ED93F39}" destId="{C5A4C91E-CFDF-7C4B-AC68-DBB9D7A3F9B4}" srcOrd="0" destOrd="0" presId="urn:microsoft.com/office/officeart/2005/8/layout/hChevron3"/>
    <dgm:cxn modelId="{9870947B-5B9D-6B4D-AD9C-97AB695CC4CE}" type="presOf" srcId="{2B0EE7BB-E950-DB43-9E0C-239C6424AEB8}" destId="{11ABF542-8E7F-BC4F-8F46-CAD6C4155155}" srcOrd="0" destOrd="0" presId="urn:microsoft.com/office/officeart/2005/8/layout/hChevron3"/>
    <dgm:cxn modelId="{40B1C083-2762-A540-A1F1-5CFEEA9C053B}" type="presOf" srcId="{3FA12921-0168-364A-AB7C-20D3E2AE291E}" destId="{A005237E-A29E-7542-8997-E709E8AED9A6}" srcOrd="0" destOrd="0" presId="urn:microsoft.com/office/officeart/2005/8/layout/hChevron3"/>
    <dgm:cxn modelId="{57A1D9C9-C3F3-CE4C-9A3E-18354EF5C6F8}" type="presOf" srcId="{D35C75C8-B58B-D844-9434-E00AA8BB127A}" destId="{3A6F4D04-000C-7C46-B076-8A6592CF2F84}" srcOrd="0" destOrd="0" presId="urn:microsoft.com/office/officeart/2005/8/layout/hChevron3"/>
    <dgm:cxn modelId="{D7B03FD5-E399-5146-948D-A7E8ADEF1288}" srcId="{7DA22DDC-124E-8442-A6FF-07285ED93F39}" destId="{2B0EE7BB-E950-DB43-9E0C-239C6424AEB8}" srcOrd="0" destOrd="0" parTransId="{0DB42FCF-8306-9C41-BC90-6A6F22710A5D}" sibTransId="{B15F8BE1-B224-CA42-8537-E782494780D8}"/>
    <dgm:cxn modelId="{C42AA06D-D10D-AE4C-A512-27BFBCC85BBB}" type="presParOf" srcId="{C5A4C91E-CFDF-7C4B-AC68-DBB9D7A3F9B4}" destId="{11ABF542-8E7F-BC4F-8F46-CAD6C4155155}" srcOrd="0" destOrd="0" presId="urn:microsoft.com/office/officeart/2005/8/layout/hChevron3"/>
    <dgm:cxn modelId="{97A5B099-1399-8E48-B09C-38B510F45FAE}" type="presParOf" srcId="{C5A4C91E-CFDF-7C4B-AC68-DBB9D7A3F9B4}" destId="{82EBFC70-3A1E-5645-AC61-1E37EE690F34}" srcOrd="1" destOrd="0" presId="urn:microsoft.com/office/officeart/2005/8/layout/hChevron3"/>
    <dgm:cxn modelId="{3E415C47-14B0-F243-8E4F-8F778CC6E395}" type="presParOf" srcId="{C5A4C91E-CFDF-7C4B-AC68-DBB9D7A3F9B4}" destId="{3A6F4D04-000C-7C46-B076-8A6592CF2F84}" srcOrd="2" destOrd="0" presId="urn:microsoft.com/office/officeart/2005/8/layout/hChevron3"/>
    <dgm:cxn modelId="{0D84CB06-79BD-4A41-B18C-C18DBF29C448}" type="presParOf" srcId="{C5A4C91E-CFDF-7C4B-AC68-DBB9D7A3F9B4}" destId="{6258A6E9-5C14-EF40-8D42-8A61A2D2CAE8}" srcOrd="3" destOrd="0" presId="urn:microsoft.com/office/officeart/2005/8/layout/hChevron3"/>
    <dgm:cxn modelId="{E2088FAC-EE09-8A4A-A60B-347046A0B258}" type="presParOf" srcId="{C5A4C91E-CFDF-7C4B-AC68-DBB9D7A3F9B4}" destId="{A005237E-A29E-7542-8997-E709E8AED9A6}" srcOrd="4" destOrd="0" presId="urn:microsoft.com/office/officeart/2005/8/layout/hChevron3"/>
    <dgm:cxn modelId="{CE767DE0-5884-4A47-B2CD-AB62E6E1C3F2}" type="presParOf" srcId="{C5A4C91E-CFDF-7C4B-AC68-DBB9D7A3F9B4}" destId="{6EA0710A-8327-1041-801F-8796C509C6AC}" srcOrd="5" destOrd="0" presId="urn:microsoft.com/office/officeart/2005/8/layout/hChevron3"/>
    <dgm:cxn modelId="{6AE9462B-2EC5-A448-AD86-D43D9107328B}" type="presParOf" srcId="{C5A4C91E-CFDF-7C4B-AC68-DBB9D7A3F9B4}" destId="{D184EC3E-C8AA-1E4E-A97C-661421AFB184}" srcOrd="6" destOrd="0" presId="urn:microsoft.com/office/officeart/2005/8/layout/hChevron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F542-8E7F-BC4F-8F46-CAD6C4155155}">
      <dsp:nvSpPr>
        <dsp:cNvPr id="0" name=""/>
        <dsp:cNvSpPr/>
      </dsp:nvSpPr>
      <dsp:spPr>
        <a:xfrm>
          <a:off x="1688" y="0"/>
          <a:ext cx="1694067" cy="199700"/>
        </a:xfrm>
        <a:prstGeom prst="homePlate">
          <a:avLst/>
        </a:prstGeom>
        <a:solidFill>
          <a:srgbClr val="00717E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1. Videos</a:t>
          </a:r>
        </a:p>
      </dsp:txBody>
      <dsp:txXfrm>
        <a:off x="1688" y="0"/>
        <a:ext cx="1644142" cy="199700"/>
      </dsp:txXfrm>
    </dsp:sp>
    <dsp:sp modelId="{3A6F4D04-000C-7C46-B076-8A6592CF2F84}">
      <dsp:nvSpPr>
        <dsp:cNvPr id="0" name=""/>
        <dsp:cNvSpPr/>
      </dsp:nvSpPr>
      <dsp:spPr>
        <a:xfrm>
          <a:off x="1356942" y="0"/>
          <a:ext cx="1694067" cy="199700"/>
        </a:xfrm>
        <a:prstGeom prst="chevron">
          <a:avLst/>
        </a:prstGeom>
        <a:solidFill>
          <a:srgbClr val="0071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2.a. Stand der Technik</a:t>
          </a:r>
        </a:p>
      </dsp:txBody>
      <dsp:txXfrm>
        <a:off x="1456792" y="0"/>
        <a:ext cx="1494367" cy="199700"/>
      </dsp:txXfrm>
    </dsp:sp>
    <dsp:sp modelId="{A005237E-A29E-7542-8997-E709E8AED9A6}">
      <dsp:nvSpPr>
        <dsp:cNvPr id="0" name=""/>
        <dsp:cNvSpPr/>
      </dsp:nvSpPr>
      <dsp:spPr>
        <a:xfrm>
          <a:off x="2712197" y="0"/>
          <a:ext cx="1694067" cy="199700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2.b. </a:t>
          </a:r>
          <a:r>
            <a:rPr lang="en-GB" sz="1000" kern="1200" dirty="0" err="1"/>
            <a:t>Verarbeitung</a:t>
          </a:r>
          <a:endParaRPr lang="en-GB" sz="1000" kern="1200" dirty="0"/>
        </a:p>
      </dsp:txBody>
      <dsp:txXfrm>
        <a:off x="2812047" y="0"/>
        <a:ext cx="1494367" cy="199700"/>
      </dsp:txXfrm>
    </dsp:sp>
    <dsp:sp modelId="{D184EC3E-C8AA-1E4E-A97C-661421AFB184}">
      <dsp:nvSpPr>
        <dsp:cNvPr id="0" name=""/>
        <dsp:cNvSpPr/>
      </dsp:nvSpPr>
      <dsp:spPr>
        <a:xfrm>
          <a:off x="4067451" y="0"/>
          <a:ext cx="1694067" cy="199700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2.c. </a:t>
          </a:r>
          <a:r>
            <a:rPr lang="en-GB" sz="1000" kern="1200" dirty="0" err="1"/>
            <a:t>Modelisierung</a:t>
          </a:r>
          <a:endParaRPr lang="en-GB" sz="1000" kern="1200" dirty="0"/>
        </a:p>
      </dsp:txBody>
      <dsp:txXfrm>
        <a:off x="4167301" y="0"/>
        <a:ext cx="1494367" cy="199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67E64-4469-4E0E-BCF3-998B0123AA3D}" type="datetimeFigureOut">
              <a:rPr lang="de-AT" smtClean="0"/>
              <a:t>26.04.22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D08A4-1B1E-4E2D-B8CD-3DDC14C0EB6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676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D08A4-1B1E-4E2D-B8CD-3DDC14C0EB61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470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D08A4-1B1E-4E2D-B8CD-3DDC14C0EB61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76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8.5 inch inclined hole</a:t>
            </a:r>
          </a:p>
          <a:p>
            <a:pPr marL="171450" indent="-171450">
              <a:buFontTx/>
              <a:buChar char="-"/>
            </a:pPr>
            <a:r>
              <a:rPr lang="en-CA" dirty="0"/>
              <a:t>Roller cone bits</a:t>
            </a:r>
          </a:p>
          <a:p>
            <a:pPr marL="171450" indent="-171450">
              <a:buFontTx/>
              <a:buChar char="-"/>
            </a:pPr>
            <a:r>
              <a:rPr lang="en-CA" dirty="0"/>
              <a:t>Baseline drilling included changing parameters to optimise ROP</a:t>
            </a:r>
          </a:p>
          <a:p>
            <a:pPr marL="171450" indent="-171450">
              <a:buFontTx/>
              <a:buChar char="-"/>
            </a:pPr>
            <a:r>
              <a:rPr lang="en-CA" dirty="0"/>
              <a:t>With WOB held constant, ROP relatively constant</a:t>
            </a:r>
          </a:p>
          <a:p>
            <a:pPr marL="171450" indent="-171450">
              <a:buFontTx/>
              <a:buChar char="-"/>
            </a:pPr>
            <a:r>
              <a:rPr lang="en-CA" dirty="0" err="1"/>
              <a:t>ThermoDrill</a:t>
            </a:r>
            <a:r>
              <a:rPr lang="en-CA" dirty="0"/>
              <a:t> drilling included high ROP with WOB=0 at start up, similar to baseline drilling</a:t>
            </a:r>
          </a:p>
          <a:p>
            <a:pPr marL="171450" indent="-171450">
              <a:buFontTx/>
              <a:buChar char="-"/>
            </a:pPr>
            <a:r>
              <a:rPr lang="en-CA" dirty="0"/>
              <a:t>Constant drilling at 3.4 m/h with constant WOB is the </a:t>
            </a:r>
            <a:r>
              <a:rPr lang="en-CA" dirty="0" err="1"/>
              <a:t>ThermoDrill</a:t>
            </a:r>
            <a:r>
              <a:rPr lang="en-CA" dirty="0"/>
              <a:t> rate in this rock</a:t>
            </a:r>
          </a:p>
          <a:p>
            <a:pPr marL="171450" indent="-171450">
              <a:buFontTx/>
              <a:buChar char="-"/>
            </a:pPr>
            <a:r>
              <a:rPr lang="en-CA" dirty="0"/>
              <a:t>Decrease in ROP at end due to some malfunction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225D72-88F4-4A87-9EEA-423D88E0A56A}" type="slidenum">
              <a:rPr lang="de-AT" altLang="de-DE" smtClean="0"/>
              <a:pPr>
                <a:defRPr/>
              </a:pPr>
              <a:t>18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8044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 Based on lab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225D72-88F4-4A87-9EEA-423D88E0A56A}" type="slidenum">
              <a:rPr lang="de-AT" altLang="de-DE" smtClean="0"/>
              <a:pPr>
                <a:defRPr/>
              </a:pPr>
              <a:t>19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99433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D08A4-1B1E-4E2D-B8CD-3DDC14C0EB61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926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8178"/>
            <a:ext cx="6858000" cy="1434293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F8529-DCAC-4F2D-B8EE-DF96D8553EFF}" type="datetime1">
              <a:rPr lang="de-AT" smtClean="0"/>
              <a:t>26.04.22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C2C9F-468C-4C70-863D-C9BDD46DDD66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66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144" y="273844"/>
            <a:ext cx="5701205" cy="309480"/>
          </a:xfrm>
        </p:spPr>
        <p:txBody>
          <a:bodyPr>
            <a:normAutofit/>
          </a:bodyPr>
          <a:lstStyle>
            <a:lvl1pPr>
              <a:defRPr sz="2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5703"/>
            <a:ext cx="7886700" cy="353702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fld id="{93C6959A-31F1-4257-9A52-39BA984754BC}" type="datetime1">
              <a:rPr lang="de-AT" smtClean="0"/>
              <a:t>26.04.22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fld id="{6B9890ED-2105-48C5-8687-53FB38C7DE4A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7" name="Bild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5293" y="384048"/>
            <a:ext cx="25521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9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8E8B-5B96-4500-A785-19E87876310B}" type="datetime1">
              <a:rPr lang="de-AT" smtClean="0"/>
              <a:t>26.04.22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0ED-2105-48C5-8687-53FB38C7DE4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364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F7C2-0E09-4D8F-BF94-B54144357406}" type="datetime1">
              <a:rPr lang="de-AT" smtClean="0"/>
              <a:t>26.04.22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0ED-2105-48C5-8687-53FB38C7DE4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02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F6DC-8D5C-493E-AD32-B26B7770519B}" type="datetime1">
              <a:rPr lang="de-AT" smtClean="0"/>
              <a:t>26.04.22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0ED-2105-48C5-8687-53FB38C7DE4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2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58AA-1DBC-4D4C-80AE-0DD31A5E6F41}" type="datetime1">
              <a:rPr lang="de-AT" smtClean="0"/>
              <a:t>26.04.22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0ED-2105-48C5-8687-53FB38C7DE4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08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EE48-4E90-5E45-B6C7-9B7C18D8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EF15D-55FD-6C47-829D-F6A2D4E06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C709C-D762-AE41-878D-7A89AFF92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F457-6BEC-CD4B-90F3-F362555221E5}" type="datetimeFigureOut">
              <a:rPr lang="en-CA" smtClean="0"/>
              <a:t>2022-04-26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4E740-5ECF-4B49-B1C6-D97CC102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880A-91F5-B54B-B55E-8CFD35CA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551A-2166-4741-A2F0-C2C714507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28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28950" y="273844"/>
            <a:ext cx="5314949" cy="285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B943-A3BB-49FE-8568-CDAF4AD85D26}" type="datetime1">
              <a:rPr lang="de-AT" smtClean="0"/>
              <a:t>26.04.22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890ED-2105-48C5-8687-53FB38C7DE4A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0925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8" r:id="rId5"/>
    <p:sldLayoutId id="2147483739" r:id="rId6"/>
    <p:sldLayoutId id="2147483740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hyperlink" Target="http://hub.slb.com/integration/Smith_Bits_and_Advanced_Technology_Groups/bat_logo.aspx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36.png"/><Relationship Id="rId5" Type="http://schemas.openxmlformats.org/officeDocument/2006/relationships/image" Target="../media/image30.jpg"/><Relationship Id="rId15" Type="http://schemas.openxmlformats.org/officeDocument/2006/relationships/image" Target="../media/image39.png"/><Relationship Id="rId10" Type="http://schemas.openxmlformats.org/officeDocument/2006/relationships/image" Target="../media/image35.jp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://www.thermodrill-h2020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5258-71CA-164D-AEF1-2B92F35EE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713297"/>
            <a:ext cx="6858000" cy="1169431"/>
          </a:xfrm>
        </p:spPr>
        <p:txBody>
          <a:bodyPr/>
          <a:lstStyle/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On Using Drilling Data to Interpret Rock Mass Conditions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70082-FB5B-E040-A16A-DF11D2BA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83832"/>
            <a:ext cx="6858000" cy="959518"/>
          </a:xfrm>
        </p:spPr>
        <p:txBody>
          <a:bodyPr/>
          <a:lstStyle/>
          <a:p>
            <a:r>
              <a:rPr lang="en-CA" dirty="0" err="1"/>
              <a:t>Marlène</a:t>
            </a:r>
            <a:r>
              <a:rPr lang="en-CA" dirty="0"/>
              <a:t> Villeneuve</a:t>
            </a:r>
          </a:p>
          <a:p>
            <a:r>
              <a:rPr lang="en-CA" dirty="0" err="1"/>
              <a:t>Montanuniversität</a:t>
            </a:r>
            <a:r>
              <a:rPr lang="en-CA" dirty="0"/>
              <a:t> </a:t>
            </a:r>
            <a:r>
              <a:rPr lang="en-CA" dirty="0" err="1"/>
              <a:t>Leoben</a:t>
            </a:r>
            <a:r>
              <a:rPr lang="en-CA" dirty="0"/>
              <a:t>, Austria</a:t>
            </a:r>
          </a:p>
        </p:txBody>
      </p:sp>
      <p:pic>
        <p:nvPicPr>
          <p:cNvPr id="5" name="Picture 2" descr="MU Logo">
            <a:extLst>
              <a:ext uri="{FF2B5EF4-FFF2-40B4-BE49-F238E27FC236}">
                <a16:creationId xmlns:a16="http://schemas.microsoft.com/office/drawing/2014/main" id="{2D7B23A0-8A9C-6149-ABC1-155A0E9A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6501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16FCD-BC46-074E-BC9B-0E3CECAE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3844"/>
            <a:ext cx="6515099" cy="285832"/>
          </a:xfrm>
        </p:spPr>
        <p:txBody>
          <a:bodyPr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Data Processing – Indices and event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86EF6-BD7E-194F-9684-3E76A0DD2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BC3F1-9330-6A4D-923D-55FE9443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9" y="1837644"/>
            <a:ext cx="3620856" cy="744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6BE47-55A1-4B46-A521-999ECD3B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9" y="2582605"/>
            <a:ext cx="131445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657B3A-56D5-8441-BE78-A7F86CC3E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485" y="1497869"/>
            <a:ext cx="5260137" cy="287818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C716921-CD4F-3A43-9D9F-CB3347564ACE}"/>
              </a:ext>
            </a:extLst>
          </p:cNvPr>
          <p:cNvSpPr/>
          <p:nvPr/>
        </p:nvSpPr>
        <p:spPr>
          <a:xfrm>
            <a:off x="5742992" y="1679510"/>
            <a:ext cx="998376" cy="2696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A43B186-DAAD-C648-A70D-9B6E939D076A}"/>
              </a:ext>
            </a:extLst>
          </p:cNvPr>
          <p:cNvSpPr txBox="1"/>
          <p:nvPr/>
        </p:nvSpPr>
        <p:spPr>
          <a:xfrm>
            <a:off x="5116481" y="4230275"/>
            <a:ext cx="864112" cy="49271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Artificial fracture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27AA51F-0C02-B144-A837-3C94C4FF09CF}"/>
              </a:ext>
            </a:extLst>
          </p:cNvPr>
          <p:cNvSpPr txBox="1"/>
          <p:nvPr/>
        </p:nvSpPr>
        <p:spPr>
          <a:xfrm>
            <a:off x="2713386" y="2666371"/>
            <a:ext cx="844352" cy="60352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/>
              <a:t>"normal" drilling range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E55BB-08EE-7943-BBCA-86DFFB5DBE9D}"/>
              </a:ext>
            </a:extLst>
          </p:cNvPr>
          <p:cNvSpPr txBox="1"/>
          <p:nvPr/>
        </p:nvSpPr>
        <p:spPr>
          <a:xfrm>
            <a:off x="251424" y="3091495"/>
            <a:ext cx="2267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Lab experiments: Artificial fractures in pre-cast concrete blocks</a:t>
            </a:r>
          </a:p>
        </p:txBody>
      </p:sp>
      <p:pic>
        <p:nvPicPr>
          <p:cNvPr id="14" name="Picture 2" descr="MU Logo">
            <a:extLst>
              <a:ext uri="{FF2B5EF4-FFF2-40B4-BE49-F238E27FC236}">
                <a16:creationId xmlns:a16="http://schemas.microsoft.com/office/drawing/2014/main" id="{D8DC23C6-F933-624E-A258-E07D3712B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6478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27AA0-9AAD-094B-8623-1679B707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Signal Processing - Filtering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0D6AAB0-BBD5-6547-8174-CC67CEDD0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5" y="1844158"/>
            <a:ext cx="4437194" cy="26562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D266-07F1-B541-8E60-F753D550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0ED-2105-48C5-8687-53FB38C7DE4A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DBC834-C2FB-DF43-A16A-C34A15E3215C}"/>
              </a:ext>
            </a:extLst>
          </p:cNvPr>
          <p:cNvSpPr/>
          <p:nvPr/>
        </p:nvSpPr>
        <p:spPr>
          <a:xfrm>
            <a:off x="7075970" y="1926104"/>
            <a:ext cx="380237" cy="25743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F0313C-EB41-E040-B1C3-98ABB448B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7" y="1885131"/>
            <a:ext cx="4430512" cy="2656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14B1E6-F045-E447-B94D-098A0FDEFD9F}"/>
              </a:ext>
            </a:extLst>
          </p:cNvPr>
          <p:cNvSpPr txBox="1"/>
          <p:nvPr/>
        </p:nvSpPr>
        <p:spPr>
          <a:xfrm>
            <a:off x="1607416" y="139071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Events?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C2D5CE-312A-F54A-BE05-C256B60F6829}"/>
              </a:ext>
            </a:extLst>
          </p:cNvPr>
          <p:cNvSpPr txBox="1"/>
          <p:nvPr/>
        </p:nvSpPr>
        <p:spPr>
          <a:xfrm>
            <a:off x="6870776" y="1410664"/>
            <a:ext cx="6158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Event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27DAA-2406-994C-98AC-267BE6B6CD38}"/>
              </a:ext>
            </a:extLst>
          </p:cNvPr>
          <p:cNvSpPr txBox="1"/>
          <p:nvPr/>
        </p:nvSpPr>
        <p:spPr>
          <a:xfrm>
            <a:off x="1677259" y="3696208"/>
            <a:ext cx="11370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Rod change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4CE13A-5DB1-1A4F-874B-A5224CD9B0DC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245778" y="3268998"/>
            <a:ext cx="292716" cy="427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83FA62D-0159-2C4A-B387-0B403A803E90}"/>
              </a:ext>
            </a:extLst>
          </p:cNvPr>
          <p:cNvCxnSpPr>
            <a:cxnSpLocks/>
          </p:cNvCxnSpPr>
          <p:nvPr/>
        </p:nvCxnSpPr>
        <p:spPr>
          <a:xfrm flipH="1" flipV="1">
            <a:off x="1456862" y="3529232"/>
            <a:ext cx="462602" cy="166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F163C9E-BA14-544D-A9F2-1BDDBBE00958}"/>
              </a:ext>
            </a:extLst>
          </p:cNvPr>
          <p:cNvSpPr txBox="1"/>
          <p:nvPr/>
        </p:nvSpPr>
        <p:spPr>
          <a:xfrm>
            <a:off x="581698" y="2261509"/>
            <a:ext cx="11370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collaring</a:t>
            </a:r>
          </a:p>
        </p:txBody>
      </p:sp>
      <p:pic>
        <p:nvPicPr>
          <p:cNvPr id="27" name="Picture 2" descr="MU Logo">
            <a:extLst>
              <a:ext uri="{FF2B5EF4-FFF2-40B4-BE49-F238E27FC236}">
                <a16:creationId xmlns:a16="http://schemas.microsoft.com/office/drawing/2014/main" id="{D86EC21E-37E2-0B49-9146-C485F8530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248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8927CCE-B23A-9E4E-AD99-014DFD65D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46" y="2137965"/>
            <a:ext cx="3308235" cy="2266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293DB-CB21-9349-ABD1-60B6B52C8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Signal Processing - Indices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BEF1D-EC76-CE49-96E5-796B4960F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Objective is to emphasize the “events”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5E806-32AA-D840-AD27-E98EAD46A487}"/>
              </a:ext>
            </a:extLst>
          </p:cNvPr>
          <p:cNvSpPr txBox="1"/>
          <p:nvPr/>
        </p:nvSpPr>
        <p:spPr>
          <a:xfrm>
            <a:off x="0" y="3391334"/>
            <a:ext cx="202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rgbClr val="7030A0"/>
                </a:solidFill>
              </a:rPr>
              <a:t>Damping Pressure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29B8F-FDCB-A04B-AC2B-1233D348A05E}"/>
              </a:ext>
            </a:extLst>
          </p:cNvPr>
          <p:cNvSpPr txBox="1"/>
          <p:nvPr/>
        </p:nvSpPr>
        <p:spPr>
          <a:xfrm>
            <a:off x="-45128" y="2500086"/>
            <a:ext cx="2476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chemeClr val="accent6">
                    <a:lumMod val="75000"/>
                  </a:schemeClr>
                </a:solidFill>
              </a:rPr>
              <a:t>Rotation Pressure (torque)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1A837-BDF5-C44A-8071-67EED6A44D63}"/>
              </a:ext>
            </a:extLst>
          </p:cNvPr>
          <p:cNvSpPr txBox="1"/>
          <p:nvPr/>
        </p:nvSpPr>
        <p:spPr>
          <a:xfrm>
            <a:off x="-165525" y="2747335"/>
            <a:ext cx="240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chemeClr val="accent1"/>
                </a:solidFill>
              </a:rPr>
              <a:t>Penetration Rate (ROP)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9A9F3-9FCF-0547-A15D-F9D7B709E16D}"/>
              </a:ext>
            </a:extLst>
          </p:cNvPr>
          <p:cNvSpPr txBox="1"/>
          <p:nvPr/>
        </p:nvSpPr>
        <p:spPr>
          <a:xfrm>
            <a:off x="-135294" y="3642120"/>
            <a:ext cx="22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chemeClr val="accent2"/>
                </a:solidFill>
              </a:rPr>
              <a:t>Feed Pressure (thrust)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45F3FE0A-20A9-344F-AF22-B8A8129A2241}"/>
              </a:ext>
            </a:extLst>
          </p:cNvPr>
          <p:cNvSpPr/>
          <p:nvPr/>
        </p:nvSpPr>
        <p:spPr>
          <a:xfrm flipH="1">
            <a:off x="1238886" y="3102320"/>
            <a:ext cx="223935" cy="29255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AB72A58-01C9-A349-A768-D45D51FF29DF}"/>
              </a:ext>
            </a:extLst>
          </p:cNvPr>
          <p:cNvSpPr/>
          <p:nvPr/>
        </p:nvSpPr>
        <p:spPr>
          <a:xfrm flipV="1">
            <a:off x="1238885" y="2198594"/>
            <a:ext cx="223935" cy="29255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173323-D948-D448-B5E5-FE28221A6DC1}"/>
              </a:ext>
            </a:extLst>
          </p:cNvPr>
          <p:cNvSpPr txBox="1"/>
          <p:nvPr/>
        </p:nvSpPr>
        <p:spPr>
          <a:xfrm>
            <a:off x="2746091" y="225852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Modified </a:t>
            </a:r>
            <a:r>
              <a:rPr lang="en-CA" dirty="0" err="1"/>
              <a:t>Drillability</a:t>
            </a:r>
            <a:r>
              <a:rPr lang="en-CA" dirty="0"/>
              <a:t> Index: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02CE1-4FAA-DF43-9430-4A324C4BBE03}"/>
                  </a:ext>
                </a:extLst>
              </p:cNvPr>
              <p:cNvSpPr txBox="1"/>
              <p:nvPr/>
            </p:nvSpPr>
            <p:spPr>
              <a:xfrm>
                <a:off x="2728318" y="2818741"/>
                <a:ext cx="2853217" cy="452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𝑅𝑜𝑡𝑎𝑡𝑖𝑜𝑛</m:t>
                              </m:r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𝑃𝑟𝑒𝑠𝑠𝑢𝑟𝑒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𝑅𝑂𝑃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𝐷𝑎𝑚𝑝𝑖𝑛𝑔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𝑃𝑟𝑒𝑠𝑠𝑢𝑟𝑒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𝐹𝑒𝑒𝑑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𝑃𝑟𝑒𝑠𝑠𝑢𝑟𝑒</m:t>
                          </m:r>
                        </m:den>
                      </m:f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02CE1-4FAA-DF43-9430-4A324C4BB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318" y="2818741"/>
                <a:ext cx="2853217" cy="452432"/>
              </a:xfrm>
              <a:prstGeom prst="rect">
                <a:avLst/>
              </a:prstGeom>
              <a:blipFill>
                <a:blip r:embed="rId3"/>
                <a:stretch>
                  <a:fillRect l="-1778" t="-2703" r="-889" b="-1891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CC8A0F7-2534-4945-BB38-21EEA6868AEF}"/>
              </a:ext>
            </a:extLst>
          </p:cNvPr>
          <p:cNvSpPr txBox="1"/>
          <p:nvPr/>
        </p:nvSpPr>
        <p:spPr>
          <a:xfrm>
            <a:off x="6462282" y="225852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Events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CF845F-32FF-734E-8055-F3A9A733FC3F}"/>
              </a:ext>
            </a:extLst>
          </p:cNvPr>
          <p:cNvCxnSpPr>
            <a:cxnSpLocks/>
          </p:cNvCxnSpPr>
          <p:nvPr/>
        </p:nvCxnSpPr>
        <p:spPr>
          <a:xfrm flipH="1">
            <a:off x="6562355" y="2515647"/>
            <a:ext cx="141721" cy="624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DAC813-57BB-F143-83EE-9BDEF25D0FF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907276" y="2627853"/>
            <a:ext cx="35951" cy="675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09A86C5-4BCB-A145-9CB9-11CACD2AFD1D}"/>
              </a:ext>
            </a:extLst>
          </p:cNvPr>
          <p:cNvCxnSpPr>
            <a:cxnSpLocks/>
          </p:cNvCxnSpPr>
          <p:nvPr/>
        </p:nvCxnSpPr>
        <p:spPr>
          <a:xfrm>
            <a:off x="7078457" y="2490199"/>
            <a:ext cx="294842" cy="51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FD9E415-4BE0-6E4F-BA73-C88EA6783D86}"/>
              </a:ext>
            </a:extLst>
          </p:cNvPr>
          <p:cNvSpPr txBox="1"/>
          <p:nvPr/>
        </p:nvSpPr>
        <p:spPr>
          <a:xfrm>
            <a:off x="3069076" y="3789094"/>
            <a:ext cx="1702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Liu et al. 2017 method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C5DBC014-9B11-9F41-8461-DC02DBA22ADB}"/>
              </a:ext>
            </a:extLst>
          </p:cNvPr>
          <p:cNvGraphicFramePr/>
          <p:nvPr/>
        </p:nvGraphicFramePr>
        <p:xfrm>
          <a:off x="0" y="4761588"/>
          <a:ext cx="5763208" cy="19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4ED2AFE-B1A9-924F-B3B4-7FEEA5D7EC7B}"/>
              </a:ext>
            </a:extLst>
          </p:cNvPr>
          <p:cNvCxnSpPr>
            <a:cxnSpLocks/>
          </p:cNvCxnSpPr>
          <p:nvPr/>
        </p:nvCxnSpPr>
        <p:spPr>
          <a:xfrm>
            <a:off x="6948491" y="2547103"/>
            <a:ext cx="357957" cy="809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MU Logo">
            <a:extLst>
              <a:ext uri="{FF2B5EF4-FFF2-40B4-BE49-F238E27FC236}">
                <a16:creationId xmlns:a16="http://schemas.microsoft.com/office/drawing/2014/main" id="{ACFBCE51-7AC9-2948-904B-C3B96755B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48589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52DD-B31D-9C49-8929-87EC58AF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Peak Detection Algorithms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9C7A9F92-8816-4749-A710-7E924BD79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6" name="Picture 2" descr="MU Logo">
            <a:extLst>
              <a:ext uri="{FF2B5EF4-FFF2-40B4-BE49-F238E27FC236}">
                <a16:creationId xmlns:a16="http://schemas.microsoft.com/office/drawing/2014/main" id="{808416BC-FB5C-244E-9F63-10D69BE8F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7938F8-D6A0-AA41-81CC-64F2C49A4FD5}"/>
              </a:ext>
            </a:extLst>
          </p:cNvPr>
          <p:cNvSpPr txBox="1"/>
          <p:nvPr/>
        </p:nvSpPr>
        <p:spPr>
          <a:xfrm>
            <a:off x="197488" y="1089089"/>
            <a:ext cx="5381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Peak detection using cumulative sums and peak-finding algorithms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87890-1466-B443-A59F-B170C2DC8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4" y="1542256"/>
            <a:ext cx="5219700" cy="3327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49E1DE-F2CF-7043-B4F8-7D16BF55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249" y="2101582"/>
            <a:ext cx="24511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99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52DD-B31D-9C49-8929-87EC58AF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79D21-6ED9-214F-963B-916E6803C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Drilling response has been shown to correlate to changing ground conditions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Several methods exist to compute indices based on drilling parameters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Ongoing development of algorithms to automate event detection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Manual relation of events to observed conditions: cuttings, wireline, fluid losses: requires complete datasets for several wells to develop correlations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Eventual potential to use AI to help identify events, maybe even in real time</a:t>
            </a:r>
          </a:p>
        </p:txBody>
      </p:sp>
      <p:pic>
        <p:nvPicPr>
          <p:cNvPr id="26" name="Picture 2" descr="MU Logo">
            <a:extLst>
              <a:ext uri="{FF2B5EF4-FFF2-40B4-BE49-F238E27FC236}">
                <a16:creationId xmlns:a16="http://schemas.microsoft.com/office/drawing/2014/main" id="{808416BC-FB5C-244E-9F63-10D69BE8F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7712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4"/>
          <p:cNvSpPr txBox="1">
            <a:spLocks/>
          </p:cNvSpPr>
          <p:nvPr/>
        </p:nvSpPr>
        <p:spPr>
          <a:xfrm>
            <a:off x="2897205" y="317804"/>
            <a:ext cx="5467150" cy="866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Fast track innovative drilling system for deep geothermal challenges in Europe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3603D481-45A3-FF43-9D42-7AC99D4DE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1" y="3616063"/>
            <a:ext cx="842963" cy="1188720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983C22F9-6F68-8142-9910-5562DA1D9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81" y="4061289"/>
            <a:ext cx="1057275" cy="556260"/>
          </a:xfrm>
          <a:prstGeom prst="rect">
            <a:avLst/>
          </a:prstGeom>
        </p:spPr>
      </p:pic>
      <p:pic>
        <p:nvPicPr>
          <p:cNvPr id="11" name="Grafik 13">
            <a:extLst>
              <a:ext uri="{FF2B5EF4-FFF2-40B4-BE49-F238E27FC236}">
                <a16:creationId xmlns:a16="http://schemas.microsoft.com/office/drawing/2014/main" id="{72E418A8-92D9-0143-A6F0-894954495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99" y="4061289"/>
            <a:ext cx="781526" cy="60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4">
            <a:extLst>
              <a:ext uri="{FF2B5EF4-FFF2-40B4-BE49-F238E27FC236}">
                <a16:creationId xmlns:a16="http://schemas.microsoft.com/office/drawing/2014/main" id="{2F092290-7B21-6045-AB9A-EBD3AA458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83" y="3749618"/>
            <a:ext cx="1989296" cy="1036320"/>
          </a:xfrm>
          <a:prstGeom prst="rect">
            <a:avLst/>
          </a:prstGeom>
        </p:spPr>
      </p:pic>
      <p:pic>
        <p:nvPicPr>
          <p:cNvPr id="13" name="Grafik 9">
            <a:extLst>
              <a:ext uri="{FF2B5EF4-FFF2-40B4-BE49-F238E27FC236}">
                <a16:creationId xmlns:a16="http://schemas.microsoft.com/office/drawing/2014/main" id="{E3EADCCA-DFE3-5946-9B3C-C64A43002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01" y="4012712"/>
            <a:ext cx="1321594" cy="703898"/>
          </a:xfrm>
          <a:prstGeom prst="rect">
            <a:avLst/>
          </a:prstGeom>
        </p:spPr>
      </p:pic>
      <p:pic>
        <p:nvPicPr>
          <p:cNvPr id="14" name="Bild 1">
            <a:extLst>
              <a:ext uri="{FF2B5EF4-FFF2-40B4-BE49-F238E27FC236}">
                <a16:creationId xmlns:a16="http://schemas.microsoft.com/office/drawing/2014/main" id="{8A5B3815-F075-E345-B70F-D455C698C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52" y="3816293"/>
            <a:ext cx="1991678" cy="96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8">
            <a:extLst>
              <a:ext uri="{FF2B5EF4-FFF2-40B4-BE49-F238E27FC236}">
                <a16:creationId xmlns:a16="http://schemas.microsoft.com/office/drawing/2014/main" id="{273DC29F-E36A-554E-8042-0E130015BE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0" y="2811392"/>
            <a:ext cx="1685925" cy="446246"/>
          </a:xfrm>
          <a:prstGeom prst="rect">
            <a:avLst/>
          </a:prstGeom>
        </p:spPr>
      </p:pic>
      <p:pic>
        <p:nvPicPr>
          <p:cNvPr id="16" name="Grafik 7">
            <a:extLst>
              <a:ext uri="{FF2B5EF4-FFF2-40B4-BE49-F238E27FC236}">
                <a16:creationId xmlns:a16="http://schemas.microsoft.com/office/drawing/2014/main" id="{AE5B3CD3-FD05-5945-B7B8-1780806393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95" y="2770299"/>
            <a:ext cx="1719739" cy="74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5">
            <a:extLst>
              <a:ext uri="{FF2B5EF4-FFF2-40B4-BE49-F238E27FC236}">
                <a16:creationId xmlns:a16="http://schemas.microsoft.com/office/drawing/2014/main" id="{63B1A00B-7C10-1D44-BC4A-C8C13EE9E2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62" y="2955654"/>
            <a:ext cx="1991678" cy="160496"/>
          </a:xfrm>
          <a:prstGeom prst="rect">
            <a:avLst/>
          </a:prstGeom>
        </p:spPr>
      </p:pic>
      <p:pic>
        <p:nvPicPr>
          <p:cNvPr id="18" name="Picture 17" descr="Smith Bits Logo">
            <a:hlinkClick r:id="rId13"/>
            <a:extLst>
              <a:ext uri="{FF2B5EF4-FFF2-40B4-BE49-F238E27FC236}">
                <a16:creationId xmlns:a16="http://schemas.microsoft.com/office/drawing/2014/main" id="{D33E57FD-2855-2441-9BDD-3F5078C1E6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5" y="2896207"/>
            <a:ext cx="1507331" cy="431959"/>
          </a:xfrm>
          <a:prstGeom prst="rect">
            <a:avLst/>
          </a:prstGeom>
          <a:noFill/>
        </p:spPr>
      </p:pic>
      <p:pic>
        <p:nvPicPr>
          <p:cNvPr id="19" name="Bild 2" descr="eu02.gif">
            <a:extLst>
              <a:ext uri="{FF2B5EF4-FFF2-40B4-BE49-F238E27FC236}">
                <a16:creationId xmlns:a16="http://schemas.microsoft.com/office/drawing/2014/main" id="{EACAA7B3-DE3C-9245-B178-307D1524B1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83"/>
            <a:ext cx="796101" cy="54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83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0ED-2105-48C5-8687-53FB38C7DE4A}" type="slidenum">
              <a:rPr lang="de-AT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000" y="3055087"/>
            <a:ext cx="3240000" cy="19435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406" y="940305"/>
            <a:ext cx="2243871" cy="214511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191632" y="1687214"/>
            <a:ext cx="10349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Sandstone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28499" y="4505404"/>
            <a:ext cx="10349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Granite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36702" y="270238"/>
            <a:ext cx="5454930" cy="309480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High Pressure Fluid Jetting</a:t>
            </a:r>
          </a:p>
        </p:txBody>
      </p:sp>
      <p:pic>
        <p:nvPicPr>
          <p:cNvPr id="12" name="Grafik 9">
            <a:extLst>
              <a:ext uri="{FF2B5EF4-FFF2-40B4-BE49-F238E27FC236}">
                <a16:creationId xmlns:a16="http://schemas.microsoft.com/office/drawing/2014/main" id="{544B6196-3349-6742-9EEA-95FD8C9A5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51" y="3120640"/>
            <a:ext cx="2278259" cy="1920467"/>
          </a:xfrm>
          <a:prstGeom prst="rect">
            <a:avLst/>
          </a:prstGeom>
        </p:spPr>
      </p:pic>
      <p:pic>
        <p:nvPicPr>
          <p:cNvPr id="21" name="Grafik 8">
            <a:extLst>
              <a:ext uri="{FF2B5EF4-FFF2-40B4-BE49-F238E27FC236}">
                <a16:creationId xmlns:a16="http://schemas.microsoft.com/office/drawing/2014/main" id="{23B341DA-976C-2E40-89E7-2A15950DFF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7"/>
          <a:stretch/>
        </p:blipFill>
        <p:spPr>
          <a:xfrm>
            <a:off x="2686051" y="979806"/>
            <a:ext cx="2146940" cy="2056499"/>
          </a:xfrm>
          <a:prstGeom prst="rect">
            <a:avLst/>
          </a:prstGeom>
        </p:spPr>
      </p:pic>
      <p:pic>
        <p:nvPicPr>
          <p:cNvPr id="30" name="Grafik 4">
            <a:extLst>
              <a:ext uri="{FF2B5EF4-FFF2-40B4-BE49-F238E27FC236}">
                <a16:creationId xmlns:a16="http://schemas.microsoft.com/office/drawing/2014/main" id="{458DE08D-C5BC-B14A-A3C8-BDDA15EAA7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5" r="48335"/>
          <a:stretch/>
        </p:blipFill>
        <p:spPr>
          <a:xfrm>
            <a:off x="181387" y="1265404"/>
            <a:ext cx="2146941" cy="32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28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4021-0AB5-2949-9093-36F1F975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Drilling System Prototype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B2A41-F85A-A947-93F7-3286A0C4F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2" y="1020825"/>
            <a:ext cx="3456384" cy="4122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7955B-5BC2-1045-824C-C7D0D49EF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0" r="943" b="50000"/>
          <a:stretch/>
        </p:blipFill>
        <p:spPr bwMode="auto">
          <a:xfrm rot="10800000">
            <a:off x="4025437" y="1936047"/>
            <a:ext cx="1923406" cy="2637839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7F44A0D-3A2E-8E42-B917-2130E1BC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71" y="1261519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42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2">
            <a:extLst>
              <a:ext uri="{FF2B5EF4-FFF2-40B4-BE49-F238E27FC236}">
                <a16:creationId xmlns:a16="http://schemas.microsoft.com/office/drawing/2014/main" id="{838740FC-B75F-2045-81B3-CF99B2CC6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7" y="1568918"/>
            <a:ext cx="8095899" cy="3303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75AB74-4462-6D41-A465-3E403DFA3A55}"/>
              </a:ext>
            </a:extLst>
          </p:cNvPr>
          <p:cNvSpPr txBox="1"/>
          <p:nvPr/>
        </p:nvSpPr>
        <p:spPr>
          <a:xfrm>
            <a:off x="820413" y="1186792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Standard Roller Cone Baseline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2C4AD-A477-5348-97C9-B4DF3A6A0599}"/>
              </a:ext>
            </a:extLst>
          </p:cNvPr>
          <p:cNvSpPr txBox="1"/>
          <p:nvPr/>
        </p:nvSpPr>
        <p:spPr>
          <a:xfrm>
            <a:off x="4788024" y="1173997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ThermoDrill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Roller Cone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8554E2-B35B-1B43-BAFB-4ACE97B9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Field Validation</a:t>
            </a:r>
          </a:p>
        </p:txBody>
      </p:sp>
    </p:spTree>
    <p:extLst>
      <p:ext uri="{BB962C8B-B14F-4D97-AF65-F5344CB8AC3E}">
        <p14:creationId xmlns:p14="http://schemas.microsoft.com/office/powerpoint/2010/main" val="2437686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61">
            <a:extLst>
              <a:ext uri="{FF2B5EF4-FFF2-40B4-BE49-F238E27FC236}">
                <a16:creationId xmlns:a16="http://schemas.microsoft.com/office/drawing/2014/main" id="{6AE6C8E2-E202-8F41-ACFF-A6FE08EA3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7" t="15797" r="11438" b="6235"/>
          <a:stretch/>
        </p:blipFill>
        <p:spPr bwMode="auto">
          <a:xfrm>
            <a:off x="1925706" y="889294"/>
            <a:ext cx="5400600" cy="4257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w16cid="http://schemas.microsoft.com/office/word/2016/wordml/cid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0EA0CE-37ED-2843-84B5-6F5008B5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Indicative Improved Efficiency</a:t>
            </a:r>
          </a:p>
        </p:txBody>
      </p:sp>
    </p:spTree>
    <p:extLst>
      <p:ext uri="{BB962C8B-B14F-4D97-AF65-F5344CB8AC3E}">
        <p14:creationId xmlns:p14="http://schemas.microsoft.com/office/powerpoint/2010/main" val="38215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happens at the well bottom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63229"/>
            <a:ext cx="6858000" cy="3863173"/>
          </a:xfrm>
          <a:prstGeom prst="rect">
            <a:avLst/>
          </a:prstGeom>
        </p:spPr>
      </p:pic>
      <p:pic>
        <p:nvPicPr>
          <p:cNvPr id="7" name="Picture 2" descr="MU Logo">
            <a:extLst>
              <a:ext uri="{FF2B5EF4-FFF2-40B4-BE49-F238E27FC236}">
                <a16:creationId xmlns:a16="http://schemas.microsoft.com/office/drawing/2014/main" id="{6F2F03A5-A484-214D-9D28-7FE4D0443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20E2ED-F9F7-8A46-8536-C7E6312F63F2}"/>
              </a:ext>
            </a:extLst>
          </p:cNvPr>
          <p:cNvSpPr txBox="1"/>
          <p:nvPr/>
        </p:nvSpPr>
        <p:spPr>
          <a:xfrm>
            <a:off x="3807268" y="4741736"/>
            <a:ext cx="334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Millett et al., 2016</a:t>
            </a:r>
          </a:p>
        </p:txBody>
      </p:sp>
    </p:spTree>
    <p:extLst>
      <p:ext uri="{BB962C8B-B14F-4D97-AF65-F5344CB8AC3E}">
        <p14:creationId xmlns:p14="http://schemas.microsoft.com/office/powerpoint/2010/main" val="153927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8C825-5675-9945-A562-2C1D336D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5B00-DB73-4547-86FC-0605A20BA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Increase in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ROP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Preconditioning of the rock by the jetting reduces bit wear, allowing an increase on the running time of each bit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Reduction of the number of bits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Reduction of the overall tripping time</a:t>
            </a:r>
            <a:endParaRPr lang="en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B1EB0-0AA7-3A42-851F-D06D3BA4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551A-2166-4741-A2F0-C2C7145078F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6483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4"/>
          <p:cNvSpPr txBox="1">
            <a:spLocks/>
          </p:cNvSpPr>
          <p:nvPr/>
        </p:nvSpPr>
        <p:spPr>
          <a:xfrm>
            <a:off x="841171" y="676073"/>
            <a:ext cx="8157184" cy="238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57397" y="2608289"/>
            <a:ext cx="8724275" cy="1573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130000"/>
            </a:pPr>
            <a:r>
              <a:rPr lang="en-US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Visit us under </a:t>
            </a:r>
            <a:r>
              <a:rPr lang="en-GB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4"/>
              </a:rPr>
              <a:t>http://www.thermodrill-h2020.org/</a:t>
            </a:r>
            <a:endParaRPr lang="en-GB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130000"/>
            </a:pPr>
            <a:r>
              <a:rPr lang="en-US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Financial &amp; Administrative Coordinator: Karin </a:t>
            </a:r>
            <a:r>
              <a:rPr lang="en-US" sz="16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Rehatschek</a:t>
            </a:r>
            <a:r>
              <a:rPr lang="en-US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(karin.rehatschek@unileoben.ac.at)</a:t>
            </a:r>
          </a:p>
          <a:p>
            <a:pPr>
              <a:lnSpc>
                <a:spcPct val="150000"/>
              </a:lnSpc>
              <a:buSzPct val="130000"/>
            </a:pPr>
            <a:r>
              <a:rPr lang="en-US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Scientific &amp; Technical Coordinator : Thomas Stoxreiter (thomas.stoxreiter@unileoben.ac.at)</a:t>
            </a:r>
            <a:endParaRPr lang="en-GB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70403" y="4337585"/>
            <a:ext cx="609177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130000"/>
            </a:pPr>
            <a:r>
              <a:rPr lang="en-US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This project has received funding from the European Union's Horizon 2020 research and innovation </a:t>
            </a:r>
            <a:r>
              <a:rPr lang="en-US" sz="1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programme</a:t>
            </a:r>
            <a:r>
              <a:rPr lang="en-US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under grant agreement No. 641202.</a:t>
            </a:r>
            <a:endParaRPr lang="en-US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d 2" descr="eu0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81" y="4300284"/>
            <a:ext cx="1004122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63B9A-5782-2348-877D-049AA65F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7F8B2-F166-B446-A73B-6AC78E36F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91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780683"/>
              </p:ext>
            </p:extLst>
          </p:nvPr>
        </p:nvGraphicFramePr>
        <p:xfrm>
          <a:off x="410703" y="1746032"/>
          <a:ext cx="6551545" cy="308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3" imgW="5905500" imgH="2781300" progId="Word.Document.12">
                  <p:embed/>
                </p:oleObj>
              </mc:Choice>
              <mc:Fallback>
                <p:oleObj name="Document" r:id="rId3" imgW="5905500" imgH="278130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0703" y="1746032"/>
                        <a:ext cx="6551545" cy="3085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Blind Zones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9A169-ADCF-284B-85D9-0039EE0CE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278" y="11493"/>
            <a:ext cx="3462845" cy="16284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A968DBB-72FE-3942-B1A9-68438DD5B006}"/>
              </a:ext>
            </a:extLst>
          </p:cNvPr>
          <p:cNvSpPr/>
          <p:nvPr/>
        </p:nvSpPr>
        <p:spPr>
          <a:xfrm>
            <a:off x="7765097" y="11493"/>
            <a:ext cx="1446280" cy="95680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U Logo">
            <a:extLst>
              <a:ext uri="{FF2B5EF4-FFF2-40B4-BE49-F238E27FC236}">
                <a16:creationId xmlns:a16="http://schemas.microsoft.com/office/drawing/2014/main" id="{605F6589-A96B-0A46-BFDA-05DA9BFD6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67A77C-19D2-3849-9C6C-A2D3A4A05F6A}"/>
              </a:ext>
            </a:extLst>
          </p:cNvPr>
          <p:cNvSpPr txBox="1"/>
          <p:nvPr/>
        </p:nvSpPr>
        <p:spPr>
          <a:xfrm>
            <a:off x="7061970" y="1746032"/>
            <a:ext cx="334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Millett et al., 2016</a:t>
            </a:r>
          </a:p>
        </p:txBody>
      </p:sp>
    </p:spTree>
    <p:extLst>
      <p:ext uri="{BB962C8B-B14F-4D97-AF65-F5344CB8AC3E}">
        <p14:creationId xmlns:p14="http://schemas.microsoft.com/office/powerpoint/2010/main" val="203814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1070" y="273844"/>
            <a:ext cx="5802830" cy="2858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Borehole washout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046" y="1986979"/>
            <a:ext cx="3659655" cy="2890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91" y="1361856"/>
            <a:ext cx="2476500" cy="3571875"/>
          </a:xfrm>
          <a:prstGeom prst="rect">
            <a:avLst/>
          </a:prstGeom>
        </p:spPr>
      </p:pic>
      <p:pic>
        <p:nvPicPr>
          <p:cNvPr id="5" name="Picture 2" descr="MU Logo">
            <a:extLst>
              <a:ext uri="{FF2B5EF4-FFF2-40B4-BE49-F238E27FC236}">
                <a16:creationId xmlns:a16="http://schemas.microsoft.com/office/drawing/2014/main" id="{74FD34BD-247D-BE43-8AB1-D0BB9952F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42800A-4B27-B749-AD9F-3CE5A3BD8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278" y="11493"/>
            <a:ext cx="3462845" cy="16284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1216C75-4EA1-844A-BC9B-FD3026049DF9}"/>
              </a:ext>
            </a:extLst>
          </p:cNvPr>
          <p:cNvSpPr/>
          <p:nvPr/>
        </p:nvSpPr>
        <p:spPr>
          <a:xfrm>
            <a:off x="7774722" y="789226"/>
            <a:ext cx="1446280" cy="95680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869E60-5CFC-8243-9F05-FBD821C48137}"/>
              </a:ext>
            </a:extLst>
          </p:cNvPr>
          <p:cNvSpPr txBox="1"/>
          <p:nvPr/>
        </p:nvSpPr>
        <p:spPr>
          <a:xfrm>
            <a:off x="7061970" y="1746032"/>
            <a:ext cx="334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Millett et al., 2016</a:t>
            </a:r>
          </a:p>
        </p:txBody>
      </p:sp>
    </p:spTree>
    <p:extLst>
      <p:ext uri="{BB962C8B-B14F-4D97-AF65-F5344CB8AC3E}">
        <p14:creationId xmlns:p14="http://schemas.microsoft.com/office/powerpoint/2010/main" val="4141560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372" y="139051"/>
            <a:ext cx="7566505" cy="67909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Drilling into partially cooled, extremely viscous magma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860" y="2954742"/>
            <a:ext cx="1858777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broken box from 2101 m depth (magma interception)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1" y="1133223"/>
            <a:ext cx="1858776" cy="1729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B0002C-8253-4EC8-BD18-91E1BB37D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99" y="1538458"/>
            <a:ext cx="3896702" cy="3488795"/>
          </a:xfrm>
          <a:prstGeom prst="rect">
            <a:avLst/>
          </a:prstGeom>
        </p:spPr>
      </p:pic>
      <p:sp>
        <p:nvSpPr>
          <p:cNvPr id="7" name="Curved Up Arrow 6"/>
          <p:cNvSpPr/>
          <p:nvPr/>
        </p:nvSpPr>
        <p:spPr>
          <a:xfrm>
            <a:off x="5777759" y="2857638"/>
            <a:ext cx="1563499" cy="593092"/>
          </a:xfrm>
          <a:prstGeom prst="curvedUpArrow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0371" y="2740816"/>
            <a:ext cx="1042333" cy="2482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High Torque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30" y="3527335"/>
            <a:ext cx="3141101" cy="147711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64958" y="4235890"/>
            <a:ext cx="1311902" cy="90761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2" descr="MU Logo">
            <a:extLst>
              <a:ext uri="{FF2B5EF4-FFF2-40B4-BE49-F238E27FC236}">
                <a16:creationId xmlns:a16="http://schemas.microsoft.com/office/drawing/2014/main" id="{C29973BB-973E-9B42-B300-CA51860D3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EC44B6-D77A-BE46-88F2-34FB56520F9A}"/>
              </a:ext>
            </a:extLst>
          </p:cNvPr>
          <p:cNvSpPr txBox="1"/>
          <p:nvPr/>
        </p:nvSpPr>
        <p:spPr>
          <a:xfrm>
            <a:off x="2076637" y="4904142"/>
            <a:ext cx="33426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Millett et al., 2016</a:t>
            </a:r>
          </a:p>
        </p:txBody>
      </p:sp>
    </p:spTree>
    <p:extLst>
      <p:ext uri="{BB962C8B-B14F-4D97-AF65-F5344CB8AC3E}">
        <p14:creationId xmlns:p14="http://schemas.microsoft.com/office/powerpoint/2010/main" val="90167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B301-7A17-5E44-BCF5-F84CA672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992" y="273844"/>
            <a:ext cx="6029907" cy="285832"/>
          </a:xfrm>
        </p:spPr>
        <p:txBody>
          <a:bodyPr>
            <a:no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Signal Processing - Key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11A88-DECF-AD4A-B590-021D79BCD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6" y="1658482"/>
            <a:ext cx="3676650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444B5-CF6A-C34E-A128-33548F25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6" y="2215580"/>
            <a:ext cx="1476375" cy="161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1A5D5-1846-AD45-9629-E8C2F088B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872" y="1354820"/>
            <a:ext cx="4724833" cy="3103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8725F-E20F-2D48-A73F-6BBEA5E98590}"/>
              </a:ext>
            </a:extLst>
          </p:cNvPr>
          <p:cNvSpPr txBox="1"/>
          <p:nvPr/>
        </p:nvSpPr>
        <p:spPr>
          <a:xfrm>
            <a:off x="2715209" y="2951619"/>
            <a:ext cx="1745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rgbClr val="00B050"/>
                </a:solidFill>
              </a:rPr>
              <a:t>Feed Pressure (thrust)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889D3-BEFC-A84E-BA8B-5F142147BF0D}"/>
              </a:ext>
            </a:extLst>
          </p:cNvPr>
          <p:cNvSpPr txBox="1"/>
          <p:nvPr/>
        </p:nvSpPr>
        <p:spPr>
          <a:xfrm>
            <a:off x="3023430" y="3135433"/>
            <a:ext cx="143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rgbClr val="00B050"/>
                </a:solidFill>
              </a:rPr>
              <a:t>Damper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06513-04F8-4744-8185-15D7FC22F92A}"/>
              </a:ext>
            </a:extLst>
          </p:cNvPr>
          <p:cNvSpPr txBox="1"/>
          <p:nvPr/>
        </p:nvSpPr>
        <p:spPr>
          <a:xfrm>
            <a:off x="2313992" y="3318155"/>
            <a:ext cx="214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rgbClr val="00B050"/>
                </a:solidFill>
              </a:rPr>
              <a:t>Rotation Pressure (torque)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67989-B6B1-0A46-A830-39AF7108F96E}"/>
              </a:ext>
            </a:extLst>
          </p:cNvPr>
          <p:cNvSpPr txBox="1"/>
          <p:nvPr/>
        </p:nvSpPr>
        <p:spPr>
          <a:xfrm>
            <a:off x="3023430" y="3525980"/>
            <a:ext cx="143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solidFill>
                  <a:srgbClr val="00B050"/>
                </a:solidFill>
              </a:rPr>
              <a:t>Penetration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E74B5-E222-E14E-9DFE-0CBFA1C47866}"/>
              </a:ext>
            </a:extLst>
          </p:cNvPr>
          <p:cNvSpPr txBox="1"/>
          <p:nvPr/>
        </p:nvSpPr>
        <p:spPr>
          <a:xfrm>
            <a:off x="3145559" y="3709794"/>
            <a:ext cx="1315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/>
              <a:t>Water 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8E413-D039-3F48-A867-790752B0E51E}"/>
              </a:ext>
            </a:extLst>
          </p:cNvPr>
          <p:cNvSpPr txBox="1"/>
          <p:nvPr/>
        </p:nvSpPr>
        <p:spPr>
          <a:xfrm>
            <a:off x="2715209" y="3878576"/>
            <a:ext cx="1745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/>
              <a:t>Hammer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B670A-8706-D64E-B98F-5874390C148E}"/>
              </a:ext>
            </a:extLst>
          </p:cNvPr>
          <p:cNvSpPr txBox="1"/>
          <p:nvPr/>
        </p:nvSpPr>
        <p:spPr>
          <a:xfrm>
            <a:off x="3043129" y="4026044"/>
            <a:ext cx="1417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/>
              <a:t>Water Flow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257A0-F9D1-2A40-922E-5E9DCD84D8C3}"/>
              </a:ext>
            </a:extLst>
          </p:cNvPr>
          <p:cNvSpPr txBox="1"/>
          <p:nvPr/>
        </p:nvSpPr>
        <p:spPr>
          <a:xfrm>
            <a:off x="3043129" y="4196949"/>
            <a:ext cx="1417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/>
              <a:t>Rotation Speed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613BC-CD0C-E24A-8A7F-A16D1DED0EEB}"/>
              </a:ext>
            </a:extLst>
          </p:cNvPr>
          <p:cNvSpPr txBox="1"/>
          <p:nvPr/>
        </p:nvSpPr>
        <p:spPr>
          <a:xfrm>
            <a:off x="293759" y="2569008"/>
            <a:ext cx="2267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Rock Mass Rating:</a:t>
            </a:r>
          </a:p>
          <a:p>
            <a:r>
              <a:rPr lang="en-CA" dirty="0"/>
              <a:t>Characterisation of rock mass quality (strength and fracturing)</a:t>
            </a:r>
          </a:p>
        </p:txBody>
      </p:sp>
      <p:pic>
        <p:nvPicPr>
          <p:cNvPr id="16" name="Picture 2" descr="MU Logo">
            <a:extLst>
              <a:ext uri="{FF2B5EF4-FFF2-40B4-BE49-F238E27FC236}">
                <a16:creationId xmlns:a16="http://schemas.microsoft.com/office/drawing/2014/main" id="{E753E21E-D9BD-FA40-A182-1180E67F6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729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13" y="789272"/>
            <a:ext cx="3162941" cy="17358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drilling parameters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characterise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changing drilling conditions</a:t>
            </a:r>
          </a:p>
        </p:txBody>
      </p:sp>
      <p:pic>
        <p:nvPicPr>
          <p:cNvPr id="15" name="Content Placeholder 6" descr="Drilling_fun_poster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" r="-1430"/>
          <a:stretch/>
        </p:blipFill>
        <p:spPr>
          <a:xfrm>
            <a:off x="3229102" y="0"/>
            <a:ext cx="5917667" cy="51435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 descr="final log combined-0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3" y="2588038"/>
            <a:ext cx="2680093" cy="2555462"/>
          </a:xfrm>
          <a:prstGeom prst="rect">
            <a:avLst/>
          </a:prstGeom>
        </p:spPr>
      </p:pic>
      <p:pic>
        <p:nvPicPr>
          <p:cNvPr id="5" name="Picture 2" descr="MU Logo">
            <a:extLst>
              <a:ext uri="{FF2B5EF4-FFF2-40B4-BE49-F238E27FC236}">
                <a16:creationId xmlns:a16="http://schemas.microsoft.com/office/drawing/2014/main" id="{3598BC8A-E6D3-C94B-B054-E6C02A52E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0245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13" y="789272"/>
            <a:ext cx="3162941" cy="17358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drilling parameters and wireline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characterise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changing drilling conditions</a:t>
            </a:r>
          </a:p>
        </p:txBody>
      </p:sp>
      <p:pic>
        <p:nvPicPr>
          <p:cNvPr id="16" name="Picture 15" descr="final log combined-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3" y="2588038"/>
            <a:ext cx="2680093" cy="2555462"/>
          </a:xfrm>
          <a:prstGeom prst="rect">
            <a:avLst/>
          </a:prstGeom>
        </p:spPr>
      </p:pic>
      <p:pic>
        <p:nvPicPr>
          <p:cNvPr id="5" name="Picture 2" descr="MU Logo">
            <a:extLst>
              <a:ext uri="{FF2B5EF4-FFF2-40B4-BE49-F238E27FC236}">
                <a16:creationId xmlns:a16="http://schemas.microsoft.com/office/drawing/2014/main" id="{3598BC8A-E6D3-C94B-B054-E6C02A52E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3B2F8-CDDC-6041-A729-29841EAD9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84" y="162803"/>
            <a:ext cx="4236735" cy="49008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4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025" y="273844"/>
            <a:ext cx="6483874" cy="2858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drilling parameters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characterise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changing drilling conditions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42" y="1581579"/>
            <a:ext cx="5247607" cy="3384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05" y="2991889"/>
            <a:ext cx="3519938" cy="2151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505" y="853693"/>
            <a:ext cx="3519938" cy="21516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4362" y="1285033"/>
            <a:ext cx="83566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First Leg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8027" y="518681"/>
            <a:ext cx="100890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Sidetrack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9428" y="2996362"/>
            <a:ext cx="100890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Sidetrack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5D481-B8C6-FB46-A86D-F8CBC67609A4}"/>
              </a:ext>
            </a:extLst>
          </p:cNvPr>
          <p:cNvSpPr txBox="1"/>
          <p:nvPr/>
        </p:nvSpPr>
        <p:spPr>
          <a:xfrm>
            <a:off x="313557" y="920587"/>
            <a:ext cx="6703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IDDP1</a:t>
            </a:r>
          </a:p>
        </p:txBody>
      </p:sp>
      <p:pic>
        <p:nvPicPr>
          <p:cNvPr id="15" name="Picture 2" descr="MU Logo">
            <a:extLst>
              <a:ext uri="{FF2B5EF4-FFF2-40B4-BE49-F238E27FC236}">
                <a16:creationId xmlns:a16="http://schemas.microsoft.com/office/drawing/2014/main" id="{F89D10C8-5417-2247-B1E9-E3BAECF28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8" y="192506"/>
            <a:ext cx="1544685" cy="543903"/>
          </a:xfrm>
          <a:prstGeom prst="rect">
            <a:avLst/>
          </a:prstGeom>
          <a:solidFill>
            <a:srgbClr val="00717E"/>
          </a:solidFill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4852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2">
      <a:majorFont>
        <a:latin typeface="Roboto Black"/>
        <a:ea typeface=""/>
        <a:cs typeface=""/>
      </a:majorFont>
      <a:minorFont>
        <a:latin typeface="Roboto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3412</TotalTime>
  <Words>530</Words>
  <Application>Microsoft Macintosh PowerPoint</Application>
  <PresentationFormat>On-screen Show (16:9)</PresentationFormat>
  <Paragraphs>96</Paragraphs>
  <Slides>21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Roboto Black</vt:lpstr>
      <vt:lpstr>Roboto Medium</vt:lpstr>
      <vt:lpstr>Office Theme</vt:lpstr>
      <vt:lpstr>Document</vt:lpstr>
      <vt:lpstr>On Using Drilling Data to Interpret Rock Mass Conditions</vt:lpstr>
      <vt:lpstr>What happens at the well bottom</vt:lpstr>
      <vt:lpstr>Blind Zones</vt:lpstr>
      <vt:lpstr>Borehole washout</vt:lpstr>
      <vt:lpstr>Drilling into partially cooled, extremely viscous magma</vt:lpstr>
      <vt:lpstr>Signal Processing - Key Parameters</vt:lpstr>
      <vt:lpstr>Using drilling parameters to characterise changing drilling conditions</vt:lpstr>
      <vt:lpstr>Using drilling parameters and wireline to characterise changing drilling conditions</vt:lpstr>
      <vt:lpstr>Using drilling parameters to characterise changing drilling conditions</vt:lpstr>
      <vt:lpstr>Data Processing – Indices and event detection</vt:lpstr>
      <vt:lpstr>Signal Processing - Filtering</vt:lpstr>
      <vt:lpstr>Signal Processing - Indices</vt:lpstr>
      <vt:lpstr>Peak Detection Algorithms</vt:lpstr>
      <vt:lpstr>Summary</vt:lpstr>
      <vt:lpstr>PowerPoint Presentation</vt:lpstr>
      <vt:lpstr>High Pressure Fluid Jetting</vt:lpstr>
      <vt:lpstr>Drilling System Prototype</vt:lpstr>
      <vt:lpstr>Field Validation</vt:lpstr>
      <vt:lpstr>Indicative Improved Efficiency</vt:lpstr>
      <vt:lpstr>Benefits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Marlene Villeneuve</cp:lastModifiedBy>
  <cp:revision>190</cp:revision>
  <dcterms:created xsi:type="dcterms:W3CDTF">2016-03-11T16:17:05Z</dcterms:created>
  <dcterms:modified xsi:type="dcterms:W3CDTF">2022-04-28T12:23:29Z</dcterms:modified>
</cp:coreProperties>
</file>