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7" r:id="rId2"/>
    <p:sldId id="274" r:id="rId3"/>
    <p:sldId id="326" r:id="rId4"/>
    <p:sldId id="286" r:id="rId5"/>
    <p:sldId id="369" r:id="rId6"/>
    <p:sldId id="355" r:id="rId7"/>
    <p:sldId id="378" r:id="rId8"/>
    <p:sldId id="372" r:id="rId9"/>
    <p:sldId id="376" r:id="rId10"/>
    <p:sldId id="341" r:id="rId11"/>
    <p:sldId id="353" r:id="rId12"/>
    <p:sldId id="371" r:id="rId13"/>
    <p:sldId id="340" r:id="rId14"/>
    <p:sldId id="339" r:id="rId15"/>
    <p:sldId id="318" r:id="rId16"/>
    <p:sldId id="379" r:id="rId17"/>
    <p:sldId id="345" r:id="rId18"/>
    <p:sldId id="344" r:id="rId19"/>
    <p:sldId id="374" r:id="rId20"/>
    <p:sldId id="37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6821" autoAdjust="0"/>
  </p:normalViewPr>
  <p:slideViewPr>
    <p:cSldViewPr showGuides="1">
      <p:cViewPr varScale="1">
        <p:scale>
          <a:sx n="86" d="100"/>
          <a:sy n="86" d="100"/>
        </p:scale>
        <p:origin x="1157" y="7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565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519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2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42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57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7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4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95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54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4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09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28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29.png"/><Relationship Id="rId4" Type="http://schemas.openxmlformats.org/officeDocument/2006/relationships/image" Target="../media/image45.png"/><Relationship Id="rId9" Type="http://schemas.openxmlformats.org/officeDocument/2006/relationships/image" Target="../media/image26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g"/><Relationship Id="rId3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3.jpg"/><Relationship Id="rId5" Type="http://schemas.openxmlformats.org/officeDocument/2006/relationships/image" Target="../media/image32.png"/><Relationship Id="rId15" Type="http://schemas.openxmlformats.org/officeDocument/2006/relationships/image" Target="../media/image35.jp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1.jp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00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Recent progress on the development of the fast orbit feedback for PETRA IV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Conceptual design layout and challenges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Sajjad H. Mirza on the behalf of Feedbacks team at PETRA IV</a:t>
            </a:r>
          </a:p>
          <a:p>
            <a:r>
              <a:rPr lang="en-US" dirty="0"/>
              <a:t>Berlin, 08.06.2022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chamber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Eddy currents in the vacuum pipe</a:t>
            </a:r>
            <a:endParaRPr lang="de-DE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F345E2-4EE5-450A-A0BF-D17A7D418A3F}"/>
              </a:ext>
            </a:extLst>
          </p:cNvPr>
          <p:cNvGrpSpPr/>
          <p:nvPr/>
        </p:nvGrpSpPr>
        <p:grpSpPr>
          <a:xfrm>
            <a:off x="481844" y="1340768"/>
            <a:ext cx="2213974" cy="2088232"/>
            <a:chOff x="35496" y="1340768"/>
            <a:chExt cx="2213974" cy="2088232"/>
          </a:xfrm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3E5FFE2E-4A87-41EF-A89B-AA332D279CFC}"/>
                </a:ext>
              </a:extLst>
            </p:cNvPr>
            <p:cNvSpPr/>
            <p:nvPr/>
          </p:nvSpPr>
          <p:spPr>
            <a:xfrm>
              <a:off x="35496" y="1340768"/>
              <a:ext cx="1600200" cy="1600200"/>
            </a:xfrm>
            <a:prstGeom prst="donut">
              <a:avLst>
                <a:gd name="adj" fmla="val 9244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FD4724-D195-480F-BCAE-1AD86CE0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5496" y="3429000"/>
              <a:ext cx="16002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76C0AA-5C15-420A-9EEF-22A8AE84229C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5496" y="2140868"/>
              <a:ext cx="0" cy="12881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A5051C-8CD4-4CCF-BB60-0262060A041F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635696" y="2140868"/>
              <a:ext cx="0" cy="12881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476DD4-62BA-4B42-9302-F200AEB8C3A1}"/>
                    </a:ext>
                  </a:extLst>
                </p:cNvPr>
                <p:cNvSpPr txBox="1"/>
                <p:nvPr/>
              </p:nvSpPr>
              <p:spPr>
                <a:xfrm>
                  <a:off x="309336" y="3175207"/>
                  <a:ext cx="100226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=23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US" sz="1200" dirty="0" err="1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6476DD4-62BA-4B42-9302-F200AEB8C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36" y="3175207"/>
                  <a:ext cx="1002261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3049" r="-1829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B484D9-7572-465A-AFA8-D4F0898592AD}"/>
                </a:ext>
              </a:extLst>
            </p:cNvPr>
            <p:cNvCxnSpPr>
              <a:cxnSpLocks/>
              <a:endCxn id="10" idx="6"/>
            </p:cNvCxnSpPr>
            <p:nvPr/>
          </p:nvCxnSpPr>
          <p:spPr>
            <a:xfrm>
              <a:off x="1475656" y="2140868"/>
              <a:ext cx="160040" cy="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18D5A7E-D3DD-41D7-87D0-62F28248FB5C}"/>
                    </a:ext>
                  </a:extLst>
                </p:cNvPr>
                <p:cNvSpPr txBox="1"/>
                <p:nvPr/>
              </p:nvSpPr>
              <p:spPr>
                <a:xfrm>
                  <a:off x="1652575" y="1719495"/>
                  <a:ext cx="596895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US" sz="1000" dirty="0" err="1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18D5A7E-D3DD-41D7-87D0-62F28248F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575" y="1719495"/>
                  <a:ext cx="596895" cy="153888"/>
                </a:xfrm>
                <a:prstGeom prst="rect">
                  <a:avLst/>
                </a:prstGeom>
                <a:blipFill>
                  <a:blip r:embed="rId4"/>
                  <a:stretch>
                    <a:fillRect l="-5102" r="-3061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5F06E8-AFFE-42E9-8DBD-F33632456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5696" y="1882979"/>
              <a:ext cx="132795" cy="25788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850CFF8-9346-4752-B40A-E6F6E3F6A2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7286" y="1696893"/>
              <a:ext cx="487356" cy="44397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C47EDD-3CC2-4B5A-BA05-0A0AE4B005A6}"/>
                    </a:ext>
                  </a:extLst>
                </p:cNvPr>
                <p:cNvSpPr txBox="1"/>
                <p:nvPr/>
              </p:nvSpPr>
              <p:spPr>
                <a:xfrm>
                  <a:off x="549983" y="1712058"/>
                  <a:ext cx="683072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US" sz="1000" dirty="0" err="1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C47EDD-3CC2-4B5A-BA05-0A0AE4B00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3" y="1712058"/>
                  <a:ext cx="683072" cy="153888"/>
                </a:xfrm>
                <a:prstGeom prst="rect">
                  <a:avLst/>
                </a:prstGeom>
                <a:blipFill>
                  <a:blip r:embed="rId5"/>
                  <a:stretch>
                    <a:fillRect r="-1786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3386E0-25F9-41C2-B0A5-922EB93D253F}"/>
                  </a:ext>
                </a:extLst>
              </p:cNvPr>
              <p:cNvSpPr txBox="1"/>
              <p:nvPr/>
            </p:nvSpPr>
            <p:spPr>
              <a:xfrm>
                <a:off x="539471" y="4478928"/>
                <a:ext cx="1102161" cy="349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3386E0-25F9-41C2-B0A5-922EB93D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1" y="4478928"/>
                <a:ext cx="1102161" cy="349006"/>
              </a:xfrm>
              <a:prstGeom prst="rect">
                <a:avLst/>
              </a:prstGeom>
              <a:blipFill>
                <a:blip r:embed="rId6"/>
                <a:stretch>
                  <a:fillRect l="-2762" t="-1754" r="-442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689D15-C7C6-4CE3-B3A0-F0CBF4A9DC16}"/>
                  </a:ext>
                </a:extLst>
              </p:cNvPr>
              <p:cNvSpPr txBox="1"/>
              <p:nvPr/>
            </p:nvSpPr>
            <p:spPr>
              <a:xfrm>
                <a:off x="2370089" y="4464755"/>
                <a:ext cx="51353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689D15-C7C6-4CE3-B3A0-F0CBF4A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89" y="4464755"/>
                <a:ext cx="513539" cy="346890"/>
              </a:xfrm>
              <a:prstGeom prst="rect">
                <a:avLst/>
              </a:prstGeom>
              <a:blipFill>
                <a:blip r:embed="rId7"/>
                <a:stretch>
                  <a:fillRect l="-3571" t="-1754" r="-595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39DE5-D036-4630-9121-B99A45C0DA46}"/>
                  </a:ext>
                </a:extLst>
              </p:cNvPr>
              <p:cNvSpPr txBox="1"/>
              <p:nvPr/>
            </p:nvSpPr>
            <p:spPr>
              <a:xfrm>
                <a:off x="3489320" y="4478928"/>
                <a:ext cx="85517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39DE5-D036-4630-9121-B99A45C0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20" y="4478928"/>
                <a:ext cx="855171" cy="345672"/>
              </a:xfrm>
              <a:prstGeom prst="rect">
                <a:avLst/>
              </a:prstGeom>
              <a:blipFill>
                <a:blip r:embed="rId8"/>
                <a:stretch>
                  <a:fillRect l="-1418" t="-3571" r="-283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85CD9EF-0443-4652-94CF-7AE42C69E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51446"/>
            <a:ext cx="3383107" cy="2537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7FA3B11-5D4F-47DF-8D5B-DBD363B11A81}"/>
              </a:ext>
            </a:extLst>
          </p:cNvPr>
          <p:cNvSpPr txBox="1"/>
          <p:nvPr/>
        </p:nvSpPr>
        <p:spPr>
          <a:xfrm>
            <a:off x="480127" y="3931357"/>
            <a:ext cx="503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 pipe approximation can be used to model the transfer function of vacuum pipe’s eddy current effects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2F38E4-6299-4AD9-97E3-95E9C931E3B7}"/>
              </a:ext>
            </a:extLst>
          </p:cNvPr>
          <p:cNvSpPr txBox="1"/>
          <p:nvPr/>
        </p:nvSpPr>
        <p:spPr>
          <a:xfrm>
            <a:off x="480127" y="6047832"/>
            <a:ext cx="5748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pipe was decided to change from Cu (0.5 mm) to SS (1 mm) under fast correctors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2856018-8825-4136-AB7A-DC7AF78A892E}"/>
                  </a:ext>
                </a:extLst>
              </p:cNvPr>
              <p:cNvSpPr/>
              <p:nvPr/>
            </p:nvSpPr>
            <p:spPr>
              <a:xfrm>
                <a:off x="445128" y="4953756"/>
                <a:ext cx="150271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2856018-8825-4136-AB7A-DC7AF78A8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28" y="4953756"/>
                <a:ext cx="1502719" cy="261610"/>
              </a:xfrm>
              <a:prstGeom prst="rect">
                <a:avLst/>
              </a:prstGeom>
              <a:blipFill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9C787D-9D45-4822-A7E4-68C852856D7E}"/>
                  </a:ext>
                </a:extLst>
              </p:cNvPr>
              <p:cNvSpPr/>
              <p:nvPr/>
            </p:nvSpPr>
            <p:spPr>
              <a:xfrm>
                <a:off x="443242" y="5294784"/>
                <a:ext cx="191956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=59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𝑂h𝑚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9C787D-9D45-4822-A7E4-68C852856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2" y="5294784"/>
                <a:ext cx="1919564" cy="261610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1042F0-23C6-4993-8961-398B7341068B}"/>
                  </a:ext>
                </a:extLst>
              </p:cNvPr>
              <p:cNvSpPr/>
              <p:nvPr/>
            </p:nvSpPr>
            <p:spPr>
              <a:xfrm>
                <a:off x="450525" y="5615662"/>
                <a:ext cx="200882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=1.35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𝑂h𝑚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1042F0-23C6-4993-8961-398B73410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5" y="5615662"/>
                <a:ext cx="2008820" cy="26161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5E9ECBE-C29C-4025-A95C-AA44D1EF5495}"/>
                  </a:ext>
                </a:extLst>
              </p:cNvPr>
              <p:cNvSpPr/>
              <p:nvPr/>
            </p:nvSpPr>
            <p:spPr>
              <a:xfrm>
                <a:off x="2506658" y="5556394"/>
                <a:ext cx="13758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5E9ECBE-C29C-4025-A95C-AA44D1EF5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58" y="5556394"/>
                <a:ext cx="1375889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EF76D5-6C19-405E-9744-B5F323C7E396}"/>
                  </a:ext>
                </a:extLst>
              </p:cNvPr>
              <p:cNvSpPr/>
              <p:nvPr/>
            </p:nvSpPr>
            <p:spPr>
              <a:xfrm>
                <a:off x="2506658" y="5215366"/>
                <a:ext cx="139403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EF76D5-6C19-405E-9744-B5F323C7E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58" y="5215366"/>
                <a:ext cx="1394035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9EFB015-21A9-41AF-8B7D-44614F2AC3D1}"/>
                  </a:ext>
                </a:extLst>
              </p:cNvPr>
              <p:cNvSpPr/>
              <p:nvPr/>
            </p:nvSpPr>
            <p:spPr>
              <a:xfrm>
                <a:off x="3989125" y="5215366"/>
                <a:ext cx="14260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9EFB015-21A9-41AF-8B7D-44614F2AC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25" y="5215366"/>
                <a:ext cx="1426096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C1EB21-BCFE-4348-BD55-89800E56DDAD}"/>
                  </a:ext>
                </a:extLst>
              </p:cNvPr>
              <p:cNvSpPr/>
              <p:nvPr/>
            </p:nvSpPr>
            <p:spPr>
              <a:xfrm>
                <a:off x="4007465" y="5556394"/>
                <a:ext cx="130054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C1EB21-BCFE-4348-BD55-89800E56D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465" y="5556394"/>
                <a:ext cx="130054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EC1ED9-BD75-49E7-B896-8E87B19B43A2}"/>
                  </a:ext>
                </a:extLst>
              </p:cNvPr>
              <p:cNvSpPr/>
              <p:nvPr/>
            </p:nvSpPr>
            <p:spPr>
              <a:xfrm>
                <a:off x="6664044" y="5387734"/>
                <a:ext cx="18138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)=850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EC1ED9-BD75-49E7-B896-8E87B19B4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44" y="5387734"/>
                <a:ext cx="1813895" cy="30777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483A000-C541-4BF6-911F-74AEF469ACB2}"/>
                  </a:ext>
                </a:extLst>
              </p:cNvPr>
              <p:cNvSpPr/>
              <p:nvPr/>
            </p:nvSpPr>
            <p:spPr>
              <a:xfrm>
                <a:off x="6664044" y="5749803"/>
                <a:ext cx="1792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483A000-C541-4BF6-911F-74AEF469A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44" y="5749803"/>
                <a:ext cx="1792029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7B5499A0-5A05-41CF-AF01-F78631B1DF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7287"/>
            <a:ext cx="3006047" cy="376814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F50E9C6-088B-46E3-9015-81B8EB61D5AF}"/>
              </a:ext>
            </a:extLst>
          </p:cNvPr>
          <p:cNvSpPr txBox="1"/>
          <p:nvPr/>
        </p:nvSpPr>
        <p:spPr>
          <a:xfrm>
            <a:off x="6219071" y="1070497"/>
            <a:ext cx="3006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Reminder: The 3D effects will come on top! Plot by M. Marx and H. Schlarb</a:t>
            </a:r>
          </a:p>
        </p:txBody>
      </p:sp>
    </p:spTree>
    <p:extLst>
      <p:ext uri="{BB962C8B-B14F-4D97-AF65-F5344CB8AC3E}">
        <p14:creationId xmlns:p14="http://schemas.microsoft.com/office/powerpoint/2010/main" val="3812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80C75DAD-E6AB-4790-AC8E-F85FB3013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59" y="2844633"/>
            <a:ext cx="2507347" cy="1880511"/>
          </a:xfrm>
          <a:prstGeom prst="rect">
            <a:avLst/>
          </a:prstGeom>
        </p:spPr>
      </p:pic>
      <p:sp>
        <p:nvSpPr>
          <p:cNvPr id="24" name="Titel 6">
            <a:extLst>
              <a:ext uri="{FF2B5EF4-FFF2-40B4-BE49-F238E27FC236}">
                <a16:creationId xmlns:a16="http://schemas.microsoft.com/office/drawing/2014/main" id="{2EBEF93D-DA2F-453E-BAE9-FCF2C45C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</p:spPr>
        <p:txBody>
          <a:bodyPr/>
          <a:lstStyle/>
          <a:p>
            <a:r>
              <a:rPr lang="en-US" dirty="0"/>
              <a:t>Corrector magnets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19802D-8C4E-4E98-ABAB-6662EB685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en-US" dirty="0"/>
              <a:t>Fundamental design and specs. of power supply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F7EE7-0C1F-440A-8CF7-7A23AFD9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pic>
        <p:nvPicPr>
          <p:cNvPr id="26" name="F6EF22D4-42B9-4E46-8C2C-C29D523BE865" descr="6F089E98-072D-4B83-8952-36646820D681">
            <a:extLst>
              <a:ext uri="{FF2B5EF4-FFF2-40B4-BE49-F238E27FC236}">
                <a16:creationId xmlns:a16="http://schemas.microsoft.com/office/drawing/2014/main" id="{9C3962AB-9ADE-49F6-9E78-975CFFD4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3"/>
          <a:stretch/>
        </p:blipFill>
        <p:spPr bwMode="auto">
          <a:xfrm>
            <a:off x="3963051" y="1325467"/>
            <a:ext cx="5180949" cy="9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566C42-DBB2-4283-A93D-AB600CE11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144" y="1238533"/>
            <a:ext cx="1584176" cy="1204062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B6013EF-5E0F-4DD2-9DFA-CA0927F9C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41893"/>
              </p:ext>
            </p:extLst>
          </p:nvPr>
        </p:nvGraphicFramePr>
        <p:xfrm>
          <a:off x="8029879" y="2868214"/>
          <a:ext cx="978764" cy="30090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9382">
                  <a:extLst>
                    <a:ext uri="{9D8B030D-6E8A-4147-A177-3AD203B41FA5}">
                      <a16:colId xmlns:a16="http://schemas.microsoft.com/office/drawing/2014/main" val="152711470"/>
                    </a:ext>
                  </a:extLst>
                </a:gridCol>
                <a:gridCol w="489382">
                  <a:extLst>
                    <a:ext uri="{9D8B030D-6E8A-4147-A177-3AD203B41FA5}">
                      <a16:colId xmlns:a16="http://schemas.microsoft.com/office/drawing/2014/main" val="1424646866"/>
                    </a:ext>
                  </a:extLst>
                </a:gridCol>
              </a:tblGrid>
              <a:tr h="497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Number of turns in one main coil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Number of turns in one auxiliary coil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72127668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200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83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239833329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147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61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3626922063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66799659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solidFill>
                            <a:srgbClr val="FF0000"/>
                          </a:solidFill>
                          <a:effectLst/>
                        </a:rPr>
                        <a:t>106</a:t>
                      </a: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3817408211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159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66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204155055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715858548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188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78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1690515081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135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56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893128471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171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71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132981763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176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73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1976145662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118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49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621913572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183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76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922188715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41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17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957204348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734893474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123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51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1532985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164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68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1033025743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de-D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1801715711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130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54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918462114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195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81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746609259"/>
                  </a:ext>
                </a:extLst>
              </a:tr>
              <a:tr h="1233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</a:rPr>
                        <a:t>193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</a:rPr>
                        <a:t>80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3946756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9420A-5D2E-4ABF-A024-D80232740E5E}"/>
                  </a:ext>
                </a:extLst>
              </p:cNvPr>
              <p:cNvSpPr txBox="1"/>
              <p:nvPr/>
            </p:nvSpPr>
            <p:spPr>
              <a:xfrm>
                <a:off x="362624" y="1559355"/>
                <a:ext cx="2117375" cy="790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Machine Physics requirement: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 max. kick =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10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0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</m:oMath>
                </a14:m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5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 max. kick =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105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05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05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05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</m:oMath>
                </a14:m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9420A-5D2E-4ABF-A024-D802327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4" y="1559355"/>
                <a:ext cx="2117375" cy="790409"/>
              </a:xfrm>
              <a:prstGeom prst="rect">
                <a:avLst/>
              </a:prstGeom>
              <a:blipFill>
                <a:blip r:embed="rId9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BDAA8D-BB0E-4570-B733-8E7D77F832CE}"/>
              </a:ext>
            </a:extLst>
          </p:cNvPr>
          <p:cNvSpPr txBox="1"/>
          <p:nvPr/>
        </p:nvSpPr>
        <p:spPr>
          <a:xfrm>
            <a:off x="362623" y="2457731"/>
            <a:ext cx="2117375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FOFB system requirement: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transfer function for each corrector magnet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B17794-4427-4F3A-B2AF-EEADE497ADBC}"/>
              </a:ext>
            </a:extLst>
          </p:cNvPr>
          <p:cNvSpPr txBox="1"/>
          <p:nvPr/>
        </p:nvSpPr>
        <p:spPr>
          <a:xfrm>
            <a:off x="362623" y="3332822"/>
            <a:ext cx="2474948" cy="10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correctors: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650 slow correctors per plane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200/322 fast corrector per H/V plane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function magnets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C926FB-CA32-4D18-AA48-CCF9F8C6D736}"/>
              </a:ext>
            </a:extLst>
          </p:cNvPr>
          <p:cNvSpPr txBox="1"/>
          <p:nvPr/>
        </p:nvSpPr>
        <p:spPr>
          <a:xfrm>
            <a:off x="404930" y="4468891"/>
            <a:ext cx="2739504" cy="151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matters? The design of P.S. (µ-TCA to Giant P.S.)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max. current and voltage of P.S for DC as well as high frequency action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be dumped as heat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size of the 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DAF757-C14F-421F-89A1-369723EF6214}"/>
                  </a:ext>
                </a:extLst>
              </p:cNvPr>
              <p:cNvSpPr/>
              <p:nvPr/>
            </p:nvSpPr>
            <p:spPr>
              <a:xfrm>
                <a:off x="4626930" y="3088737"/>
                <a:ext cx="67696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DAF757-C14F-421F-89A1-369723EF6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30" y="3088737"/>
                <a:ext cx="676967" cy="261610"/>
              </a:xfrm>
              <a:prstGeom prst="rect">
                <a:avLst/>
              </a:prstGeom>
              <a:blipFill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3273512-3A57-471E-B1B5-70FFB7D387DA}"/>
              </a:ext>
            </a:extLst>
          </p:cNvPr>
          <p:cNvSpPr txBox="1"/>
          <p:nvPr/>
        </p:nvSpPr>
        <p:spPr>
          <a:xfrm>
            <a:off x="2576143" y="2351464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provided by </a:t>
            </a:r>
          </a:p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Aloev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E7538B-5373-4570-905E-26C3CA8E92DB}"/>
              </a:ext>
            </a:extLst>
          </p:cNvPr>
          <p:cNvGrpSpPr/>
          <p:nvPr/>
        </p:nvGrpSpPr>
        <p:grpSpPr>
          <a:xfrm>
            <a:off x="5550264" y="2895868"/>
            <a:ext cx="2535045" cy="1901284"/>
            <a:chOff x="5550264" y="2895868"/>
            <a:chExt cx="2535045" cy="190128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D1332F-AE81-4315-8900-21E0D94B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264" y="2895868"/>
              <a:ext cx="2535045" cy="19012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434E5FE-4033-422F-A862-BDE6DF5DD9F2}"/>
                    </a:ext>
                  </a:extLst>
                </p:cNvPr>
                <p:cNvSpPr/>
                <p:nvPr/>
              </p:nvSpPr>
              <p:spPr>
                <a:xfrm>
                  <a:off x="6996424" y="3783916"/>
                  <a:ext cx="676967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434E5FE-4033-422F-A862-BDE6DF5DD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424" y="3783916"/>
                  <a:ext cx="676967" cy="261610"/>
                </a:xfrm>
                <a:prstGeom prst="rect">
                  <a:avLst/>
                </a:prstGeom>
                <a:blipFill>
                  <a:blip r:embed="rId12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B25019-5A93-4608-9168-D2B392AE38DD}"/>
              </a:ext>
            </a:extLst>
          </p:cNvPr>
          <p:cNvGrpSpPr/>
          <p:nvPr/>
        </p:nvGrpSpPr>
        <p:grpSpPr>
          <a:xfrm>
            <a:off x="3144434" y="4624059"/>
            <a:ext cx="2535047" cy="1901285"/>
            <a:chOff x="3144434" y="4624059"/>
            <a:chExt cx="2535047" cy="19012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CC29B5A-1BCF-405C-871E-6A9449A9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434" y="4624059"/>
              <a:ext cx="2535047" cy="19012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DC600F-1DE9-41A5-AAA6-622E0A05FF6B}"/>
                    </a:ext>
                  </a:extLst>
                </p:cNvPr>
                <p:cNvSpPr/>
                <p:nvPr/>
              </p:nvSpPr>
              <p:spPr>
                <a:xfrm>
                  <a:off x="4411788" y="5334002"/>
                  <a:ext cx="676967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DC600F-1DE9-41A5-AAA6-622E0A05F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788" y="5334002"/>
                  <a:ext cx="676967" cy="261610"/>
                </a:xfrm>
                <a:prstGeom prst="rect">
                  <a:avLst/>
                </a:prstGeom>
                <a:blipFill>
                  <a:blip r:embed="rId14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F61ACA-7763-4BAA-8FA7-7845D446B7C1}"/>
              </a:ext>
            </a:extLst>
          </p:cNvPr>
          <p:cNvGrpSpPr/>
          <p:nvPr/>
        </p:nvGrpSpPr>
        <p:grpSpPr>
          <a:xfrm>
            <a:off x="5550264" y="4624059"/>
            <a:ext cx="2522875" cy="1892157"/>
            <a:chOff x="5550264" y="4624059"/>
            <a:chExt cx="2522875" cy="18921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CD445A1-7CDF-4416-884B-F59551B8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264" y="4624059"/>
              <a:ext cx="2522875" cy="18921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D97022E-0507-42AD-A4B2-7FEB2154E31D}"/>
                    </a:ext>
                  </a:extLst>
                </p:cNvPr>
                <p:cNvSpPr/>
                <p:nvPr/>
              </p:nvSpPr>
              <p:spPr>
                <a:xfrm>
                  <a:off x="6946835" y="5504260"/>
                  <a:ext cx="676967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D97022E-0507-42AD-A4B2-7FEB2154E3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835" y="5504260"/>
                  <a:ext cx="676967" cy="261610"/>
                </a:xfrm>
                <a:prstGeom prst="rect">
                  <a:avLst/>
                </a:prstGeom>
                <a:blipFill>
                  <a:blip r:embed="rId16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7E10AE0-9083-4A46-9C08-EB6D643E0D76}"/>
              </a:ext>
            </a:extLst>
          </p:cNvPr>
          <p:cNvSpPr/>
          <p:nvPr/>
        </p:nvSpPr>
        <p:spPr>
          <a:xfrm>
            <a:off x="4306249" y="248360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between slow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fast kick requirement</a:t>
            </a:r>
            <a:endParaRPr lang="en-US" sz="9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D874AB-C019-4A5D-BEF1-23094BC67BC8}"/>
              </a:ext>
            </a:extLst>
          </p:cNvPr>
          <p:cNvCxnSpPr>
            <a:cxnSpLocks/>
          </p:cNvCxnSpPr>
          <p:nvPr/>
        </p:nvCxnSpPr>
        <p:spPr>
          <a:xfrm flipH="1">
            <a:off x="4180060" y="2751358"/>
            <a:ext cx="188918" cy="34432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2EA1EA4-F93D-44D5-973F-2E7C278E5504}"/>
              </a:ext>
            </a:extLst>
          </p:cNvPr>
          <p:cNvSpPr/>
          <p:nvPr/>
        </p:nvSpPr>
        <p:spPr>
          <a:xfrm>
            <a:off x="2545357" y="3026283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magnet 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kick</a:t>
            </a:r>
            <a:endParaRPr lang="en-US" sz="9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961D4B-E98E-499E-B8F5-521716731D82}"/>
              </a:ext>
            </a:extLst>
          </p:cNvPr>
          <p:cNvCxnSpPr/>
          <p:nvPr/>
        </p:nvCxnSpPr>
        <p:spPr>
          <a:xfrm flipV="1">
            <a:off x="3260282" y="3070572"/>
            <a:ext cx="170070" cy="1217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9ED89-9720-4C15-ABA4-07FF6D429FB3}"/>
              </a:ext>
            </a:extLst>
          </p:cNvPr>
          <p:cNvSpPr/>
          <p:nvPr/>
        </p:nvSpPr>
        <p:spPr>
          <a:xfrm>
            <a:off x="3626689" y="398612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magnet 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kick</a:t>
            </a:r>
            <a:endParaRPr lang="en-US" sz="9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516747-7DFA-4539-BF99-57E7D90C32BE}"/>
              </a:ext>
            </a:extLst>
          </p:cNvPr>
          <p:cNvCxnSpPr/>
          <p:nvPr/>
        </p:nvCxnSpPr>
        <p:spPr>
          <a:xfrm flipV="1">
            <a:off x="4160320" y="3644861"/>
            <a:ext cx="145929" cy="3235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9D99-5BA7-4DC7-859D-1313B6C0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– cable characteristic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DA7D58-7514-40EB-BA24-B91708D2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4" y="1190416"/>
            <a:ext cx="4259227" cy="176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at source as given by impedance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impedance computed by piecewise staging of cables with propagation time of 2/3 c</a:t>
            </a:r>
          </a:p>
          <a:p>
            <a:pPr>
              <a:lnSpc>
                <a:spcPct val="10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&gt;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05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notch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dominated by cable</a:t>
            </a:r>
          </a:p>
          <a:p>
            <a:pPr>
              <a:lnSpc>
                <a:spcPct val="10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frequency &lt;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05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notch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dominated by magnet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2191C5-6942-4EA8-BD2F-40EEA21E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89A406-3DCF-4618-9CC0-9A3C3E395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Long cables required from P.S. buildings to magnets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31B588-B665-4FEC-AA67-CA995BDD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068960"/>
            <a:ext cx="3888432" cy="30353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4F5A5B-C0C5-4572-9593-394078FAD7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04362"/>
            <a:ext cx="470182" cy="4269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3EB97E-447C-4A7B-85C6-8ABCFE198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31"/>
          <a:stretch/>
        </p:blipFill>
        <p:spPr>
          <a:xfrm>
            <a:off x="5517571" y="5232477"/>
            <a:ext cx="3374909" cy="959694"/>
          </a:xfrm>
          <a:prstGeom prst="rect">
            <a:avLst/>
          </a:prstGeom>
        </p:spPr>
      </p:pic>
      <p:pic>
        <p:nvPicPr>
          <p:cNvPr id="11" name="Inhaltsplatzhalter 12">
            <a:extLst>
              <a:ext uri="{FF2B5EF4-FFF2-40B4-BE49-F238E27FC236}">
                <a16:creationId xmlns:a16="http://schemas.microsoft.com/office/drawing/2014/main" id="{5FD41748-D106-4156-8488-4DC5C3C3FD0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7" y="1903729"/>
            <a:ext cx="3176306" cy="2888654"/>
          </a:xfr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F9649D81-EDC6-46AA-B7C5-4C497DCAB41E}"/>
              </a:ext>
            </a:extLst>
          </p:cNvPr>
          <p:cNvSpPr/>
          <p:nvPr/>
        </p:nvSpPr>
        <p:spPr>
          <a:xfrm rot="17537386">
            <a:off x="6370894" y="2192991"/>
            <a:ext cx="940574" cy="1006851"/>
          </a:xfrm>
          <a:prstGeom prst="arc">
            <a:avLst>
              <a:gd name="adj1" fmla="val 16200000"/>
              <a:gd name="adj2" fmla="val 195771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AD17BB-20B5-46C1-8DE7-1C41EDBDFB96}"/>
              </a:ext>
            </a:extLst>
          </p:cNvPr>
          <p:cNvCxnSpPr>
            <a:cxnSpLocks/>
          </p:cNvCxnSpPr>
          <p:nvPr/>
        </p:nvCxnSpPr>
        <p:spPr>
          <a:xfrm flipH="1" flipV="1">
            <a:off x="6516216" y="2348880"/>
            <a:ext cx="252957" cy="21602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B479FE-712B-4009-A1B7-63C9246C6110}"/>
              </a:ext>
            </a:extLst>
          </p:cNvPr>
          <p:cNvSpPr txBox="1"/>
          <p:nvPr/>
        </p:nvSpPr>
        <p:spPr>
          <a:xfrm>
            <a:off x="6650506" y="254717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300m cable</a:t>
            </a:r>
          </a:p>
          <a:p>
            <a:r>
              <a:rPr lang="en-US" sz="700" dirty="0"/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14640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EE4025-AF7D-4FA9-8EEC-3FC280A85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" y="2420888"/>
            <a:ext cx="4855841" cy="364188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Betatron</a:t>
            </a:r>
            <a:r>
              <a:rPr lang="en-US" dirty="0"/>
              <a:t> Oscillation and FOFB system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Relevant for PETRA IV, being the largest in circumference?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AE27CD-D1C7-4CC2-AC71-388E56079018}"/>
                  </a:ext>
                </a:extLst>
              </p:cNvPr>
              <p:cNvSpPr txBox="1"/>
              <p:nvPr/>
            </p:nvSpPr>
            <p:spPr>
              <a:xfrm>
                <a:off x="335397" y="1381394"/>
                <a:ext cx="4068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Betatron frequency = non-integer tune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revolution frequency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AE27CD-D1C7-4CC2-AC71-388E56079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7" y="1381394"/>
                <a:ext cx="4068743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530DEE-D79E-498F-8243-863A2AC0B610}"/>
                  </a:ext>
                </a:extLst>
              </p:cNvPr>
              <p:cNvSpPr txBox="1"/>
              <p:nvPr/>
            </p:nvSpPr>
            <p:spPr>
              <a:xfrm>
                <a:off x="354447" y="1749881"/>
                <a:ext cx="3792577" cy="192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(0.18 ×130.208333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(23.4375 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530DEE-D79E-498F-8243-863A2AC0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7" y="1749881"/>
                <a:ext cx="3792577" cy="192873"/>
              </a:xfrm>
              <a:prstGeom prst="rect">
                <a:avLst/>
              </a:prstGeom>
              <a:blipFill>
                <a:blip r:embed="rId5"/>
                <a:stretch>
                  <a:fillRect r="-11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15613-0E3D-4F14-8053-B9E03E70B63A}"/>
                  </a:ext>
                </a:extLst>
              </p:cNvPr>
              <p:cNvSpPr txBox="1"/>
              <p:nvPr/>
            </p:nvSpPr>
            <p:spPr>
              <a:xfrm>
                <a:off x="335397" y="2188031"/>
                <a:ext cx="3974037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0.27 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×130.208333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𝑘𝐻𝑧</m:t>
                          </m:r>
                        </m:e>
                      </m:d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35. 15625 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kHz</m:t>
                          </m:r>
                        </m:e>
                      </m:d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15613-0E3D-4F14-8053-B9E03E70B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7" y="2188031"/>
                <a:ext cx="3974037" cy="199285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E090325E-5FDD-4BEA-99CB-B0C6A300BD38}"/>
              </a:ext>
            </a:extLst>
          </p:cNvPr>
          <p:cNvSpPr/>
          <p:nvPr/>
        </p:nvSpPr>
        <p:spPr>
          <a:xfrm>
            <a:off x="4237433" y="1739100"/>
            <a:ext cx="210449" cy="64821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77F11-8053-4D11-9627-D2E00A6CAC9C}"/>
              </a:ext>
            </a:extLst>
          </p:cNvPr>
          <p:cNvSpPr txBox="1"/>
          <p:nvPr/>
        </p:nvSpPr>
        <p:spPr>
          <a:xfrm>
            <a:off x="4555098" y="181608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phenomenon i.e. once excited it remains in oscillations?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DAAAD2-B643-4ACE-A69F-3BC1387551EF}"/>
              </a:ext>
            </a:extLst>
          </p:cNvPr>
          <p:cNvSpPr/>
          <p:nvPr/>
        </p:nvSpPr>
        <p:spPr>
          <a:xfrm>
            <a:off x="4561572" y="2242503"/>
            <a:ext cx="3881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not true, we have damping in the synchrotron and damping time ~ 10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PETRA IV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F6F138-6A36-4D0A-8D34-78C8A35CEA3B}"/>
                  </a:ext>
                </a:extLst>
              </p:cNvPr>
              <p:cNvSpPr txBox="1"/>
              <p:nvPr/>
            </p:nvSpPr>
            <p:spPr>
              <a:xfrm>
                <a:off x="5107731" y="2897077"/>
                <a:ext cx="3083908" cy="154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process can be modelled as a damped second order low-pass filter with a pair conjugate poles as 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F6F138-6A36-4D0A-8D34-78C8A35C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31" y="2897077"/>
                <a:ext cx="3083908" cy="1549335"/>
              </a:xfrm>
              <a:prstGeom prst="rect">
                <a:avLst/>
              </a:prstGeom>
              <a:blipFill>
                <a:blip r:embed="rId7"/>
                <a:stretch>
                  <a:fillRect l="-198" b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F02435-3E2F-425D-BC8C-3EFA7D50F592}"/>
                  </a:ext>
                </a:extLst>
              </p:cNvPr>
              <p:cNvSpPr txBox="1"/>
              <p:nvPr/>
            </p:nvSpPr>
            <p:spPr>
              <a:xfrm>
                <a:off x="6228184" y="4607575"/>
                <a:ext cx="1287404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F02435-3E2F-425D-BC8C-3EFA7D50F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607575"/>
                <a:ext cx="1287404" cy="414985"/>
              </a:xfrm>
              <a:prstGeom prst="rect">
                <a:avLst/>
              </a:prstGeom>
              <a:blipFill>
                <a:blip r:embed="rId8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77AAE48-2F24-42D5-89A9-DDD152DDD821}"/>
              </a:ext>
            </a:extLst>
          </p:cNvPr>
          <p:cNvSpPr txBox="1"/>
          <p:nvPr/>
        </p:nvSpPr>
        <p:spPr>
          <a:xfrm>
            <a:off x="5664539" y="6349819"/>
            <a:ext cx="2736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Ref: Yao Cheng, Dynamic Closed orbit correction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DBCFD-F769-4541-86B4-57716C52F461}"/>
              </a:ext>
            </a:extLst>
          </p:cNvPr>
          <p:cNvSpPr txBox="1"/>
          <p:nvPr/>
        </p:nvSpPr>
        <p:spPr>
          <a:xfrm>
            <a:off x="761750" y="3334453"/>
            <a:ext cx="2759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poles of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oscillations </a:t>
            </a:r>
          </a:p>
        </p:txBody>
      </p:sp>
    </p:spTree>
    <p:extLst>
      <p:ext uri="{BB962C8B-B14F-4D97-AF65-F5344CB8AC3E}">
        <p14:creationId xmlns:p14="http://schemas.microsoft.com/office/powerpoint/2010/main" val="22037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984808-D8B4-41E0-AA57-7F0FD807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" y="976913"/>
            <a:ext cx="4548329" cy="34112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PETRA IV FOFB SISO analytical modeling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Open-loop dynamics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12D0C-D173-4B53-B4E5-5E65A8BEA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783706" cy="3252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1D6999-C153-4FB0-9FE4-050A398C1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00400"/>
                  </p:ext>
                </p:extLst>
              </p:nvPr>
            </p:nvGraphicFramePr>
            <p:xfrm>
              <a:off x="179512" y="4509120"/>
              <a:ext cx="8856983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303580967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35225220"/>
                        </a:ext>
                      </a:extLst>
                    </a:gridCol>
                    <a:gridCol w="765527">
                      <a:extLst>
                        <a:ext uri="{9D8B030D-6E8A-4147-A177-3AD203B41FA5}">
                          <a16:colId xmlns:a16="http://schemas.microsoft.com/office/drawing/2014/main" val="2012479609"/>
                        </a:ext>
                      </a:extLst>
                    </a:gridCol>
                    <a:gridCol w="943026">
                      <a:extLst>
                        <a:ext uri="{9D8B030D-6E8A-4147-A177-3AD203B41FA5}">
                          <a16:colId xmlns:a16="http://schemas.microsoft.com/office/drawing/2014/main" val="2508708275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2825260744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549091959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240931671"/>
                        </a:ext>
                      </a:extLst>
                    </a:gridCol>
                    <a:gridCol w="755982">
                      <a:extLst>
                        <a:ext uri="{9D8B030D-6E8A-4147-A177-3AD203B41FA5}">
                          <a16:colId xmlns:a16="http://schemas.microsoft.com/office/drawing/2014/main" val="1575624902"/>
                        </a:ext>
                      </a:extLst>
                    </a:gridCol>
                    <a:gridCol w="854379">
                      <a:extLst>
                        <a:ext uri="{9D8B030D-6E8A-4147-A177-3AD203B41FA5}">
                          <a16:colId xmlns:a16="http://schemas.microsoft.com/office/drawing/2014/main" val="3647533223"/>
                        </a:ext>
                      </a:extLst>
                    </a:gridCol>
                    <a:gridCol w="908999">
                      <a:extLst>
                        <a:ext uri="{9D8B030D-6E8A-4147-A177-3AD203B41FA5}">
                          <a16:colId xmlns:a16="http://schemas.microsoft.com/office/drawing/2014/main" val="2919813182"/>
                        </a:ext>
                      </a:extLst>
                    </a:gridCol>
                    <a:gridCol w="701362">
                      <a:extLst>
                        <a:ext uri="{9D8B030D-6E8A-4147-A177-3AD203B41FA5}">
                          <a16:colId xmlns:a16="http://schemas.microsoft.com/office/drawing/2014/main" val="30765073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BPM Hardware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loc to global communication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Controller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Power supply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Power supply cable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Corrector magnet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Vacuum pipe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Open-loop bandwidth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Cross-over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Closed-loop 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3831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First-order low pass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32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PI</a:t>
                          </a:r>
                          <a:r>
                            <a:rPr lang="en-US" sz="1000" baseline="0" dirty="0"/>
                            <a:t> </a:t>
                          </a:r>
                          <a:r>
                            <a:rPr lang="en-US" sz="1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𝐵𝑊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𝐶𝐿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𝐵𝑊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𝑂𝐿</m:t>
                                  </m:r>
                                </m:sub>
                              </m:sSub>
                            </m:oMath>
                          </a14:m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10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17.8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2.7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 kHz (-22 dB at 100 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  <a:p>
                          <a:pPr algn="ctr"/>
                          <a:r>
                            <a:rPr lang="en-US" sz="1000" dirty="0"/>
                            <a:t>3-4 kHz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62763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Pure delay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15 µs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15 µs (1.5 km ×2)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32.5 µs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20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1.5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~84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84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207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1D6999-C153-4FB0-9FE4-050A398C1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00400"/>
                  </p:ext>
                </p:extLst>
              </p:nvPr>
            </p:nvGraphicFramePr>
            <p:xfrm>
              <a:off x="179512" y="4509120"/>
              <a:ext cx="8856983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303580967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35225220"/>
                        </a:ext>
                      </a:extLst>
                    </a:gridCol>
                    <a:gridCol w="765527">
                      <a:extLst>
                        <a:ext uri="{9D8B030D-6E8A-4147-A177-3AD203B41FA5}">
                          <a16:colId xmlns:a16="http://schemas.microsoft.com/office/drawing/2014/main" val="2012479609"/>
                        </a:ext>
                      </a:extLst>
                    </a:gridCol>
                    <a:gridCol w="943026">
                      <a:extLst>
                        <a:ext uri="{9D8B030D-6E8A-4147-A177-3AD203B41FA5}">
                          <a16:colId xmlns:a16="http://schemas.microsoft.com/office/drawing/2014/main" val="2508708275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2825260744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549091959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1240931671"/>
                        </a:ext>
                      </a:extLst>
                    </a:gridCol>
                    <a:gridCol w="755982">
                      <a:extLst>
                        <a:ext uri="{9D8B030D-6E8A-4147-A177-3AD203B41FA5}">
                          <a16:colId xmlns:a16="http://schemas.microsoft.com/office/drawing/2014/main" val="1575624902"/>
                        </a:ext>
                      </a:extLst>
                    </a:gridCol>
                    <a:gridCol w="854379">
                      <a:extLst>
                        <a:ext uri="{9D8B030D-6E8A-4147-A177-3AD203B41FA5}">
                          <a16:colId xmlns:a16="http://schemas.microsoft.com/office/drawing/2014/main" val="3647533223"/>
                        </a:ext>
                      </a:extLst>
                    </a:gridCol>
                    <a:gridCol w="908999">
                      <a:extLst>
                        <a:ext uri="{9D8B030D-6E8A-4147-A177-3AD203B41FA5}">
                          <a16:colId xmlns:a16="http://schemas.microsoft.com/office/drawing/2014/main" val="2919813182"/>
                        </a:ext>
                      </a:extLst>
                    </a:gridCol>
                    <a:gridCol w="701362">
                      <a:extLst>
                        <a:ext uri="{9D8B030D-6E8A-4147-A177-3AD203B41FA5}">
                          <a16:colId xmlns:a16="http://schemas.microsoft.com/office/drawing/2014/main" val="307650735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BPM Hardware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loc to global communication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Controller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Power supply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Power supply cable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Corrector magnet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Vacuum pipe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Open-loop bandwidth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Cross-over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Closed-loop  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38319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First-order low pass 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32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1935" t="-100000" r="-599355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10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3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17.8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2.7 kHz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 kHz (-22 dB at 100 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  <a:p>
                          <a:pPr algn="ctr"/>
                          <a:r>
                            <a:rPr lang="en-US" sz="1000" dirty="0"/>
                            <a:t>3-4 kHz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62763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Pure delay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15 µs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15 µs (1.5 km ×2)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32.5 µs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20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1.5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~84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84 µs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2079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3CA5BE2-7BFC-4899-9257-DB98C1A78DED}"/>
              </a:ext>
            </a:extLst>
          </p:cNvPr>
          <p:cNvSpPr/>
          <p:nvPr/>
        </p:nvSpPr>
        <p:spPr>
          <a:xfrm>
            <a:off x="6660232" y="5805264"/>
            <a:ext cx="792088" cy="50405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E646F2-F77A-4A55-AEE9-2D27DBF9AA33}"/>
              </a:ext>
            </a:extLst>
          </p:cNvPr>
          <p:cNvSpPr/>
          <p:nvPr/>
        </p:nvSpPr>
        <p:spPr>
          <a:xfrm>
            <a:off x="5257386" y="6198183"/>
            <a:ext cx="1798890" cy="2616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estimate, should reduce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88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PETRA IV FOFB SISO analytical modeling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Closed-loop dynamics</a:t>
            </a:r>
            <a:endParaRPr lang="de-DE" dirty="0"/>
          </a:p>
        </p:txBody>
      </p:sp>
      <p:sp>
        <p:nvSpPr>
          <p:cNvPr id="4" name="AutoShape 2" descr="image2022-4-10_15-23-49.png">
            <a:extLst>
              <a:ext uri="{FF2B5EF4-FFF2-40B4-BE49-F238E27FC236}">
                <a16:creationId xmlns:a16="http://schemas.microsoft.com/office/drawing/2014/main" id="{19D06EE0-0AB9-4B7E-8A0B-1E5294C94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B4B7D-A138-4B5B-B77F-D615CDBC69DB}"/>
              </a:ext>
            </a:extLst>
          </p:cNvPr>
          <p:cNvSpPr txBox="1"/>
          <p:nvPr/>
        </p:nvSpPr>
        <p:spPr>
          <a:xfrm>
            <a:off x="345483" y="4338199"/>
            <a:ext cx="45367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for PETRA IV: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frequencies (23. 43 kHz/35.15 kHz) shall be relevant for PETRA IV FOBS system.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frequency of ~ 600 Hz (within the bandwidth of FOFB system)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reported such effect at 1.8 kHz during tests for APS-U. 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3D3DD3-78E4-4385-993B-85A0322DCCC3}"/>
              </a:ext>
            </a:extLst>
          </p:cNvPr>
          <p:cNvGrpSpPr/>
          <p:nvPr/>
        </p:nvGrpSpPr>
        <p:grpSpPr>
          <a:xfrm>
            <a:off x="5364087" y="4105312"/>
            <a:ext cx="2592289" cy="2321601"/>
            <a:chOff x="5364087" y="4105312"/>
            <a:chExt cx="2592289" cy="23216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234A43-7354-4428-9CE5-43634296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087" y="4105312"/>
              <a:ext cx="2592289" cy="23216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40F6CC-AEA8-4A17-9326-5412A4D7FCD0}"/>
                </a:ext>
              </a:extLst>
            </p:cNvPr>
            <p:cNvSpPr txBox="1"/>
            <p:nvPr/>
          </p:nvSpPr>
          <p:spPr>
            <a:xfrm>
              <a:off x="6660232" y="4196435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APS case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149F1-36C1-4FEF-B77B-865A891F4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3" y="1176957"/>
            <a:ext cx="3809335" cy="28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72CFB-C64C-40E3-869D-5F0E21F9E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7" y="1104950"/>
            <a:ext cx="4241383" cy="31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E51A725-05B3-4D15-A400-0A8E7D1C8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Stability criteria and experiments</a:t>
            </a:r>
          </a:p>
        </p:txBody>
      </p:sp>
    </p:spTree>
    <p:extLst>
      <p:ext uri="{BB962C8B-B14F-4D97-AF65-F5344CB8AC3E}">
        <p14:creationId xmlns:p14="http://schemas.microsoft.com/office/powerpoint/2010/main" val="311975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F24C-6CF6-4A45-B3C5-049DCFB8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49611"/>
            <a:ext cx="8641209" cy="451098"/>
          </a:xfrm>
        </p:spPr>
        <p:txBody>
          <a:bodyPr/>
          <a:lstStyle/>
          <a:p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and P.S. ripple (</a:t>
            </a:r>
            <a:r>
              <a:rPr lang="de-DE" dirty="0" err="1"/>
              <a:t>simulation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49C51C-CA0A-45BF-888A-5D7172C8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5DBA20-03C0-4599-8E40-39AEBEB61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RMS orbit at Undulators (29) and Super IDs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819816-80E5-44DE-A21B-175541E69970}"/>
                  </a:ext>
                </a:extLst>
              </p:cNvPr>
              <p:cNvSpPr txBox="1"/>
              <p:nvPr/>
            </p:nvSpPr>
            <p:spPr>
              <a:xfrm>
                <a:off x="971600" y="1742131"/>
                <a:ext cx="1094274" cy="32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𝛽𝜀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05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819816-80E5-44DE-A21B-175541E6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42131"/>
                <a:ext cx="1094274" cy="328808"/>
              </a:xfrm>
              <a:prstGeom prst="rect">
                <a:avLst/>
              </a:prstGeom>
              <a:blipFill>
                <a:blip r:embed="rId3"/>
                <a:stretch>
                  <a:fillRect l="-556" r="-111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CA1ADEC-A3D1-4867-A762-92EB61727BE4}"/>
              </a:ext>
            </a:extLst>
          </p:cNvPr>
          <p:cNvSpPr txBox="1"/>
          <p:nvPr/>
        </p:nvSpPr>
        <p:spPr>
          <a:xfrm>
            <a:off x="371020" y="1242964"/>
            <a:ext cx="4705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variation of electron beam (and pointing angle) to 10% of the beam size (and divergence).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9BB507-7B22-4D3E-86D5-717F58080F75}"/>
                  </a:ext>
                </a:extLst>
              </p:cNvPr>
              <p:cNvSpPr txBox="1"/>
              <p:nvPr/>
            </p:nvSpPr>
            <p:spPr>
              <a:xfrm>
                <a:off x="2723538" y="1646015"/>
                <a:ext cx="541559" cy="477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b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050" dirty="0" err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9BB507-7B22-4D3E-86D5-717F5808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38" y="1646015"/>
                <a:ext cx="541559" cy="477375"/>
              </a:xfrm>
              <a:prstGeom prst="rect">
                <a:avLst/>
              </a:prstGeom>
              <a:blipFill>
                <a:blip r:embed="rId4"/>
                <a:stretch>
                  <a:fillRect l="-3371" r="-7865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89CD0F-A292-4160-BC8B-A8F7E02D3CF5}"/>
                  </a:ext>
                </a:extLst>
              </p:cNvPr>
              <p:cNvSpPr txBox="1"/>
              <p:nvPr/>
            </p:nvSpPr>
            <p:spPr>
              <a:xfrm>
                <a:off x="311684" y="2152805"/>
                <a:ext cx="350838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beam emittance.  (20 </a:t>
                </a:r>
                <a:r>
                  <a:rPr lang="en-US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pm.rad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(H) and 4 </a:t>
                </a:r>
                <a:r>
                  <a:rPr lang="en-US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pm.rad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(V)) 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89CD0F-A292-4160-BC8B-A8F7E02D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4" y="2152805"/>
                <a:ext cx="3508380" cy="253916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5CA623F-528C-46E0-863D-1F87BF5B2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7" y="1052735"/>
            <a:ext cx="3168352" cy="237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55F741-2C0E-4DC4-B520-DF2765D18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9" y="3550992"/>
            <a:ext cx="3963184" cy="2972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95871C-DFF4-46E8-A305-D4FC369F7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15" y="3536001"/>
            <a:ext cx="3963184" cy="29723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1F713F-CA92-41E4-9A2A-FDABA1359803}"/>
              </a:ext>
            </a:extLst>
          </p:cNvPr>
          <p:cNvSpPr/>
          <p:nvPr/>
        </p:nvSpPr>
        <p:spPr>
          <a:xfrm>
            <a:off x="-65439" y="2511823"/>
            <a:ext cx="3168352" cy="56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Y-plane:  300 nm / 134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nrad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(RMS) →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X-plane:   660 nm/ 300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nrad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(RMS)  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B1AA5E-A586-4627-B9EA-F08062105AE6}"/>
                  </a:ext>
                </a:extLst>
              </p:cNvPr>
              <p:cNvSpPr txBox="1"/>
              <p:nvPr/>
            </p:nvSpPr>
            <p:spPr>
              <a:xfrm>
                <a:off x="2623348" y="2602916"/>
                <a:ext cx="2524716" cy="34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𝑛𝑟𝑎𝑑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sz="11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900 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𝑓𝑢𝑙𝑙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𝑠𝑐𝑎𝑙𝑒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B1AA5E-A586-4627-B9EA-F0806210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48" y="2602916"/>
                <a:ext cx="2524716" cy="340478"/>
              </a:xfrm>
              <a:prstGeom prst="rect">
                <a:avLst/>
              </a:prstGeom>
              <a:blipFill>
                <a:blip r:embed="rId9"/>
                <a:stretch>
                  <a:fillRect l="-1932" t="-1428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54C5021-4701-4230-BA28-D646F5338996}"/>
              </a:ext>
            </a:extLst>
          </p:cNvPr>
          <p:cNvSpPr/>
          <p:nvPr/>
        </p:nvSpPr>
        <p:spPr>
          <a:xfrm>
            <a:off x="5547984" y="1452445"/>
            <a:ext cx="13211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function at IDs</a:t>
            </a:r>
            <a:endParaRPr lang="en-US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EE5CE4-860E-48E7-A02C-EF02FCE708EB}"/>
              </a:ext>
            </a:extLst>
          </p:cNvPr>
          <p:cNvSpPr/>
          <p:nvPr/>
        </p:nvSpPr>
        <p:spPr>
          <a:xfrm>
            <a:off x="530309" y="3362244"/>
            <a:ext cx="21932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±10% of beam size in both planes</a:t>
            </a:r>
            <a:endParaRPr lang="en-US" sz="11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C6824-592B-4A45-9044-05746BE6527E}"/>
              </a:ext>
            </a:extLst>
          </p:cNvPr>
          <p:cNvSpPr/>
          <p:nvPr/>
        </p:nvSpPr>
        <p:spPr>
          <a:xfrm>
            <a:off x="4569044" y="3321999"/>
            <a:ext cx="26244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±10% of beam divergence in both planes</a:t>
            </a:r>
            <a:endParaRPr lang="en-US" sz="11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2608D0-0D59-4353-9841-4E608DC95D90}"/>
              </a:ext>
            </a:extLst>
          </p:cNvPr>
          <p:cNvSpPr/>
          <p:nvPr/>
        </p:nvSpPr>
        <p:spPr>
          <a:xfrm>
            <a:off x="1090368" y="4267831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orbit position ripple</a:t>
            </a:r>
            <a:endParaRPr lang="en-US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DEB2FD-A008-48AB-AB77-D8F9F1A420E3}"/>
              </a:ext>
            </a:extLst>
          </p:cNvPr>
          <p:cNvCxnSpPr>
            <a:cxnSpLocks/>
          </p:cNvCxnSpPr>
          <p:nvPr/>
        </p:nvCxnSpPr>
        <p:spPr>
          <a:xfrm flipV="1">
            <a:off x="2698742" y="4129851"/>
            <a:ext cx="388115" cy="2759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D3A346-1FAA-46FD-8D53-A7E918982C29}"/>
              </a:ext>
            </a:extLst>
          </p:cNvPr>
          <p:cNvCxnSpPr>
            <a:cxnSpLocks/>
          </p:cNvCxnSpPr>
          <p:nvPr/>
        </p:nvCxnSpPr>
        <p:spPr>
          <a:xfrm>
            <a:off x="1351569" y="3623854"/>
            <a:ext cx="124087" cy="30920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216F1D-C442-4AEE-BFF4-70CC7D30B693}"/>
              </a:ext>
            </a:extLst>
          </p:cNvPr>
          <p:cNvCxnSpPr>
            <a:cxnSpLocks/>
          </p:cNvCxnSpPr>
          <p:nvPr/>
        </p:nvCxnSpPr>
        <p:spPr>
          <a:xfrm>
            <a:off x="5421603" y="3550992"/>
            <a:ext cx="126381" cy="32059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D76C6E9-58C2-43F0-B3CE-B24450ED67C4}"/>
              </a:ext>
            </a:extLst>
          </p:cNvPr>
          <p:cNvSpPr/>
          <p:nvPr/>
        </p:nvSpPr>
        <p:spPr>
          <a:xfrm>
            <a:off x="5161983" y="4176505"/>
            <a:ext cx="1484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orbit angle ripple</a:t>
            </a:r>
            <a:endParaRPr lang="en-US" sz="11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1E5EC5-2FB2-47C9-A708-6FA9DF34D5BC}"/>
              </a:ext>
            </a:extLst>
          </p:cNvPr>
          <p:cNvCxnSpPr>
            <a:cxnSpLocks/>
          </p:cNvCxnSpPr>
          <p:nvPr/>
        </p:nvCxnSpPr>
        <p:spPr>
          <a:xfrm flipV="1">
            <a:off x="6588224" y="4175496"/>
            <a:ext cx="295010" cy="1318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F4932-7E12-4697-ADD5-986E9F4A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</a:t>
            </a:r>
            <a:r>
              <a:rPr lang="de-DE" dirty="0" err="1"/>
              <a:t>with</a:t>
            </a:r>
            <a:r>
              <a:rPr lang="de-DE" dirty="0"/>
              <a:t> Experiments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13CB31-B535-41F3-A90E-DFD60E85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245608-1F19-4816-98FC-0FECE5CCC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FOFB local / global integration of X-ray diagnostics and users</a:t>
            </a:r>
          </a:p>
        </p:txBody>
      </p:sp>
      <p:pic>
        <p:nvPicPr>
          <p:cNvPr id="7" name="Inhaltsplatzhalter 12">
            <a:extLst>
              <a:ext uri="{FF2B5EF4-FFF2-40B4-BE49-F238E27FC236}">
                <a16:creationId xmlns:a16="http://schemas.microsoft.com/office/drawing/2014/main" id="{8A68C9EC-B67A-4FB9-9235-06231F45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" y="1196752"/>
            <a:ext cx="8105083" cy="3019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5370A-4AB2-4F0D-A6DA-A6A70F4CDE7F}"/>
              </a:ext>
            </a:extLst>
          </p:cNvPr>
          <p:cNvSpPr txBox="1"/>
          <p:nvPr/>
        </p:nvSpPr>
        <p:spPr>
          <a:xfrm>
            <a:off x="251519" y="4429519"/>
            <a:ext cx="4176465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 of magnets / BPMs for local  (closed bump) and global FOFB integration and error handling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experiments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common timing system – time stamped signals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4D236-0075-49A8-929C-8B3B7102E52D}"/>
              </a:ext>
            </a:extLst>
          </p:cNvPr>
          <p:cNvSpPr txBox="1"/>
          <p:nvPr/>
        </p:nvSpPr>
        <p:spPr>
          <a:xfrm>
            <a:off x="4427984" y="4429519"/>
            <a:ext cx="4032448" cy="17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new detectors and users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BW limited &lt; 100Hz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monochromator crystals, mirrors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Piezo crystals might push BW in sub-kHz regime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based feedback with increased bandwidth (~kHz) and low latency</a:t>
            </a:r>
          </a:p>
        </p:txBody>
      </p:sp>
    </p:spTree>
    <p:extLst>
      <p:ext uri="{BB962C8B-B14F-4D97-AF65-F5344CB8AC3E}">
        <p14:creationId xmlns:p14="http://schemas.microsoft.com/office/powerpoint/2010/main" val="336785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50E2B-DEB9-4897-9807-BED4217A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8A448-23AB-4FC9-8776-3D32409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FF55F-66A3-49FE-BD96-F24B17444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Benefitting from community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9935E-B7C7-4A34-B50B-F0C4FF82F6BB}"/>
              </a:ext>
            </a:extLst>
          </p:cNvPr>
          <p:cNvSpPr/>
          <p:nvPr/>
        </p:nvSpPr>
        <p:spPr>
          <a:xfrm>
            <a:off x="389507" y="1283262"/>
            <a:ext cx="2463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SIRIUS Brazil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 magnet and P.S specs ……</a:t>
            </a:r>
          </a:p>
          <a:p>
            <a:pPr algn="just"/>
            <a:endParaRPr lang="en-US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5B35D-DE01-4D2F-B2DE-295C4AF1B8A9}"/>
              </a:ext>
            </a:extLst>
          </p:cNvPr>
          <p:cNvSpPr/>
          <p:nvPr/>
        </p:nvSpPr>
        <p:spPr>
          <a:xfrm>
            <a:off x="3131840" y="1248533"/>
            <a:ext cx="2208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ALBA Spain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XBPMs in the fast orbit feedback system……(Laura Torino)</a:t>
            </a:r>
            <a:endParaRPr lang="en-US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72DD1-F8C5-4950-B3B8-55791837E65D}"/>
              </a:ext>
            </a:extLst>
          </p:cNvPr>
          <p:cNvSpPr/>
          <p:nvPr/>
        </p:nvSpPr>
        <p:spPr>
          <a:xfrm>
            <a:off x="5940152" y="1248533"/>
            <a:ext cx="2030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Photon Source </a:t>
            </a:r>
          </a:p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design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Carwardine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(FOFB system)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5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B22EBE-5442-4757-9463-7980714AC9F5}"/>
              </a:ext>
            </a:extLst>
          </p:cNvPr>
          <p:cNvSpPr/>
          <p:nvPr/>
        </p:nvSpPr>
        <p:spPr>
          <a:xfrm>
            <a:off x="415302" y="2280557"/>
            <a:ext cx="2452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I-tech Slovenia for BPMs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White-box models for the beam position calculation….. </a:t>
            </a:r>
            <a:endParaRPr lang="en-US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13C6E-CD8E-43B1-A42D-2E0B8C1CC5DB}"/>
              </a:ext>
            </a:extLst>
          </p:cNvPr>
          <p:cNvSpPr/>
          <p:nvPr/>
        </p:nvSpPr>
        <p:spPr>
          <a:xfrm>
            <a:off x="3131840" y="2251805"/>
            <a:ext cx="3062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BESSY Berlin 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periodic discussion with experts (Guenther Rehm) </a:t>
            </a:r>
            <a:endParaRPr lang="en-US" sz="10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53DDCA-D685-479C-B75D-5E6FA8A4C12D}"/>
              </a:ext>
            </a:extLst>
          </p:cNvPr>
          <p:cNvSpPr/>
          <p:nvPr/>
        </p:nvSpPr>
        <p:spPr>
          <a:xfrm>
            <a:off x="395287" y="3285329"/>
            <a:ext cx="22324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forward to other facilities learn more and collaborate</a:t>
            </a:r>
            <a:endParaRPr lang="en-US" sz="10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BB32C-3B70-4CAB-9535-5C0CA0250184}"/>
              </a:ext>
            </a:extLst>
          </p:cNvPr>
          <p:cNvSpPr txBox="1"/>
          <p:nvPr/>
        </p:nvSpPr>
        <p:spPr>
          <a:xfrm>
            <a:off x="406134" y="4045522"/>
            <a:ext cx="4320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all groups at DESY contributing to the project.</a:t>
            </a:r>
          </a:p>
        </p:txBody>
      </p:sp>
    </p:spTree>
    <p:extLst>
      <p:ext uri="{BB962C8B-B14F-4D97-AF65-F5344CB8AC3E}">
        <p14:creationId xmlns:p14="http://schemas.microsoft.com/office/powerpoint/2010/main" val="379776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3DB6D41-397C-407B-BDEC-2F5D2CA3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BE4DF20-EA81-4BFE-90E4-744B4425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2776"/>
            <a:ext cx="8353425" cy="34394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Introduction: FOFB for PETRA IV</a:t>
            </a:r>
          </a:p>
          <a:p>
            <a:pPr>
              <a:lnSpc>
                <a:spcPct val="100000"/>
              </a:lnSpc>
            </a:pPr>
            <a:r>
              <a:rPr lang="en-US" dirty="0"/>
              <a:t>Proposed topology</a:t>
            </a:r>
          </a:p>
          <a:p>
            <a:pPr>
              <a:lnSpc>
                <a:spcPct val="100000"/>
              </a:lnSpc>
            </a:pPr>
            <a:r>
              <a:rPr lang="en-US" dirty="0"/>
              <a:t>Identifying subsystems </a:t>
            </a:r>
            <a:r>
              <a:rPr lang="en-US" sz="1400" dirty="0"/>
              <a:t>(modeling and designing phase) </a:t>
            </a:r>
          </a:p>
          <a:p>
            <a:pPr>
              <a:lnSpc>
                <a:spcPct val="100000"/>
              </a:lnSpc>
            </a:pPr>
            <a:r>
              <a:rPr lang="en-US" dirty="0"/>
              <a:t>Special features for PETRA IV</a:t>
            </a:r>
          </a:p>
          <a:p>
            <a:pPr>
              <a:lnSpc>
                <a:spcPct val="100000"/>
              </a:lnSpc>
            </a:pPr>
            <a:r>
              <a:rPr lang="en-US" dirty="0"/>
              <a:t>Integration of beam lines into FOFB system</a:t>
            </a:r>
          </a:p>
          <a:p>
            <a:pPr>
              <a:lnSpc>
                <a:spcPct val="100000"/>
              </a:lnSpc>
            </a:pPr>
            <a:r>
              <a:rPr lang="en-US" dirty="0"/>
              <a:t>Summary and Outlook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15E874-A35D-410C-9763-819E2305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51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50E2B-DEB9-4897-9807-BED4217A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and Outlook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3E876-F0B3-4566-A478-4BCD3BEB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14" y="1196751"/>
            <a:ext cx="8353425" cy="5311637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is unfolded 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framework (MADX/AT)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FOFB system are not fully defined yet (progressing)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special features of FOFB system for PIV</a:t>
            </a:r>
          </a:p>
          <a:p>
            <a:pPr lvl="1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synchrotron frequencies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turn closed orbit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uncertainty depending on relation location of correctors/BPMs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cables (adding capacitance and inductance to corrector magnet)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function magnets with much larger DC kick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Outlook: Open points: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Finalizing specifications for corrector magnets and their power supplies. 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selection between power supply (supply building) and corrector magnets (inside tunnel)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processing mode for latency optimization and noise (pros and cons)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experiments (new detectors)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fiber communication in tunnel (radiation hardness)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scheme and its effect on global orbit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8A448-23AB-4FC9-8776-3D32409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FF55F-66A3-49FE-BD96-F24B17444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Including some open points</a:t>
            </a:r>
          </a:p>
        </p:txBody>
      </p:sp>
    </p:spTree>
    <p:extLst>
      <p:ext uri="{BB962C8B-B14F-4D97-AF65-F5344CB8AC3E}">
        <p14:creationId xmlns:p14="http://schemas.microsoft.com/office/powerpoint/2010/main" val="80896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Sajjad H. Mirza</a:t>
            </a:r>
          </a:p>
          <a:p>
            <a:r>
              <a:rPr lang="de-DE" dirty="0"/>
              <a:t>MSK</a:t>
            </a:r>
          </a:p>
          <a:p>
            <a:r>
              <a:rPr lang="de-DE" dirty="0"/>
              <a:t>sajjad.hussain.mirza@desy.de</a:t>
            </a:r>
          </a:p>
          <a:p>
            <a:r>
              <a:rPr lang="de-DE" dirty="0"/>
              <a:t>+49 40 8998 1991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9D7175-3B98-4524-940C-8DE00F1BA9F4}"/>
              </a:ext>
            </a:extLst>
          </p:cNvPr>
          <p:cNvSpPr txBox="1">
            <a:spLocks/>
          </p:cNvSpPr>
          <p:nvPr/>
        </p:nvSpPr>
        <p:spPr>
          <a:xfrm>
            <a:off x="395288" y="349610"/>
            <a:ext cx="83534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A834A-34A3-4052-99E9-D7FB7C73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EF6DD5-3E6B-4EB4-89C2-E9012FD3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379E78-C989-4847-ADB9-1CAB2D2C9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PETRA IV and Fast orbit feedback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AF832-CE67-486E-ABDC-E5CE5A2B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824056" cy="27141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428AB-CD9B-40A4-AFC7-A9CF2FCE5CEB}"/>
              </a:ext>
            </a:extLst>
          </p:cNvPr>
          <p:cNvSpPr/>
          <p:nvPr/>
        </p:nvSpPr>
        <p:spPr>
          <a:xfrm>
            <a:off x="0" y="400506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https://www.hamburg.de/bwfgb/14855792/foederung-petra-iv-tdr/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40EC54-45AB-43FF-B126-6A5B9827773C}"/>
                  </a:ext>
                </a:extLst>
              </p:cNvPr>
              <p:cNvSpPr/>
              <p:nvPr/>
            </p:nvSpPr>
            <p:spPr>
              <a:xfrm>
                <a:off x="5039064" y="1256176"/>
                <a:ext cx="3853416" cy="3108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GeV </a:t>
                </a:r>
                <a:r>
                  <a:rPr 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fourth generation light source under development</a:t>
                </a:r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Circumference: 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2300 meters</a:t>
                </a:r>
                <a:r>
                  <a:rPr 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Construction of the accelerator within the existing PETRA III tunnel </a:t>
                </a:r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of highest spatial resolution for all X-ray techniques by   focusing the synchrotron radiation on the smallest spot</a:t>
                </a:r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Planned beam emittance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 </a:t>
                </a:r>
                <a:r>
                  <a:rPr lang="en-US" sz="11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pm.rad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(X) and 4 </a:t>
                </a:r>
                <a:r>
                  <a:rPr lang="en-US" sz="11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pm.rad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(Y))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Allowed RMS variation of electron beam (and pointing angle) to 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beam size (and divergence) at IDs:</a:t>
                </a:r>
              </a:p>
              <a:p>
                <a:pPr marL="628650" lvl="1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Y-plane:  ~300 nm / 134 </a:t>
                </a:r>
                <a:r>
                  <a:rPr lang="en-US" sz="11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nrad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(RMS)</a:t>
                </a:r>
              </a:p>
              <a:p>
                <a:pPr marL="628650" lvl="1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X-plane:   ~660 nm/ 300 </a:t>
                </a:r>
                <a:r>
                  <a:rPr lang="en-US" sz="11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nrad</a:t>
                </a:r>
                <a:r>
                  <a:rPr lang="en-US" sz="1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(RMS)  </a:t>
                </a:r>
                <a:endParaRPr lang="en-US" sz="1100" dirty="0"/>
              </a:p>
              <a:p>
                <a:pPr marL="171450" indent="-171450" algn="just" fontAlgn="base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40EC54-45AB-43FF-B126-6A5B98277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64" y="1256176"/>
                <a:ext cx="3853416" cy="3108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8B392EE-AD62-47BD-9933-5725F1A4188F}"/>
              </a:ext>
            </a:extLst>
          </p:cNvPr>
          <p:cNvSpPr/>
          <p:nvPr/>
        </p:nvSpPr>
        <p:spPr>
          <a:xfrm rot="219139">
            <a:off x="1378455" y="1984843"/>
            <a:ext cx="2915816" cy="1056771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61A9AB-E200-40E4-94D4-AA4425BB4E80}"/>
              </a:ext>
            </a:extLst>
          </p:cNvPr>
          <p:cNvSpPr/>
          <p:nvPr/>
        </p:nvSpPr>
        <p:spPr>
          <a:xfrm>
            <a:off x="4890573" y="4129858"/>
            <a:ext cx="3858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exact requirements for the RMS stability of the orbit are not finalized yet! </a:t>
            </a:r>
            <a:r>
              <a:rPr lang="en-US" sz="10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prepare for the orbit stability from beginning!</a:t>
            </a:r>
            <a:endParaRPr lang="en-US" sz="1050" dirty="0">
              <a:solidFill>
                <a:srgbClr val="00B05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1FE3EF-F24D-4504-B42F-7CF65A9602A2}"/>
              </a:ext>
            </a:extLst>
          </p:cNvPr>
          <p:cNvGrpSpPr/>
          <p:nvPr/>
        </p:nvGrpSpPr>
        <p:grpSpPr>
          <a:xfrm>
            <a:off x="323528" y="4198925"/>
            <a:ext cx="4001442" cy="2339532"/>
            <a:chOff x="323528" y="4198925"/>
            <a:chExt cx="4001442" cy="233953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4F331B-DDA3-49E9-B5D7-2A83022AA4BD}"/>
                </a:ext>
              </a:extLst>
            </p:cNvPr>
            <p:cNvGrpSpPr/>
            <p:nvPr/>
          </p:nvGrpSpPr>
          <p:grpSpPr>
            <a:xfrm>
              <a:off x="323528" y="4198925"/>
              <a:ext cx="4001442" cy="2339532"/>
              <a:chOff x="323528" y="4198925"/>
              <a:chExt cx="4001442" cy="23395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C6C5EB-3F1C-49C7-A3B8-64F62EAB9AA1}"/>
                  </a:ext>
                </a:extLst>
              </p:cNvPr>
              <p:cNvSpPr/>
              <p:nvPr/>
            </p:nvSpPr>
            <p:spPr>
              <a:xfrm>
                <a:off x="323528" y="4198925"/>
                <a:ext cx="4001442" cy="23395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Grafik 5">
                <a:extLst>
                  <a:ext uri="{FF2B5EF4-FFF2-40B4-BE49-F238E27FC236}">
                    <a16:creationId xmlns:a16="http://schemas.microsoft.com/office/drawing/2014/main" id="{50855C7A-0CA5-4932-89F7-3ACBF44AA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874" y="4224140"/>
                <a:ext cx="2245916" cy="2264176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CDFD5D-F823-4060-9266-5C411DDADD52}"/>
                </a:ext>
              </a:extLst>
            </p:cNvPr>
            <p:cNvSpPr/>
            <p:nvPr/>
          </p:nvSpPr>
          <p:spPr>
            <a:xfrm>
              <a:off x="326802" y="4349831"/>
              <a:ext cx="137249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Feedback team</a:t>
              </a:r>
              <a:endParaRPr lang="en-US" sz="105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7B38CC-B6DB-4D44-83B9-74D60EEC7EB9}"/>
                </a:ext>
              </a:extLst>
            </p:cNvPr>
            <p:cNvSpPr/>
            <p:nvPr/>
          </p:nvSpPr>
          <p:spPr>
            <a:xfrm>
              <a:off x="323528" y="4603747"/>
              <a:ext cx="1728192" cy="1465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designing the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05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Transverse Multi-bunch feedback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05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Fast orbit feedback system</a:t>
              </a:r>
            </a:p>
            <a:p>
              <a:endParaRPr lang="en-US" sz="105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92C23D-15D0-450E-BA97-5E5039E6C7A1}"/>
              </a:ext>
            </a:extLst>
          </p:cNvPr>
          <p:cNvGrpSpPr/>
          <p:nvPr/>
        </p:nvGrpSpPr>
        <p:grpSpPr>
          <a:xfrm>
            <a:off x="4917275" y="4638932"/>
            <a:ext cx="3398661" cy="1791968"/>
            <a:chOff x="4917275" y="4638932"/>
            <a:chExt cx="3398661" cy="179196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0A0F83-3231-44BA-86F9-1B8BB323F2A1}"/>
                </a:ext>
              </a:extLst>
            </p:cNvPr>
            <p:cNvGrpSpPr/>
            <p:nvPr/>
          </p:nvGrpSpPr>
          <p:grpSpPr>
            <a:xfrm>
              <a:off x="4923776" y="4638932"/>
              <a:ext cx="3392160" cy="1791968"/>
              <a:chOff x="4923776" y="4638932"/>
              <a:chExt cx="3392160" cy="17919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BED3D71-34BB-43B0-A255-4412C7B17676}"/>
                  </a:ext>
                </a:extLst>
              </p:cNvPr>
              <p:cNvSpPr/>
              <p:nvPr/>
            </p:nvSpPr>
            <p:spPr>
              <a:xfrm>
                <a:off x="4931560" y="4638932"/>
                <a:ext cx="3384376" cy="179196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109398-5EDB-4E8E-B3E7-104944AA95D2}"/>
                  </a:ext>
                </a:extLst>
              </p:cNvPr>
              <p:cNvSpPr/>
              <p:nvPr/>
            </p:nvSpPr>
            <p:spPr>
              <a:xfrm>
                <a:off x="4923776" y="4823066"/>
                <a:ext cx="3392160" cy="151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understanding and affecting the stability requirements for the FOFB system during the design phase of the ring.</a:t>
                </a:r>
              </a:p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Coordination between mechanics, feedback, beam dynamics, girder and magnet design, electromagnetic compatibility, infrastructure.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C746B4-8E69-4B81-9F99-57F85FC3E5EF}"/>
                </a:ext>
              </a:extLst>
            </p:cNvPr>
            <p:cNvSpPr/>
            <p:nvPr/>
          </p:nvSpPr>
          <p:spPr>
            <a:xfrm>
              <a:off x="4917275" y="4650758"/>
              <a:ext cx="137249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Stability Task Force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4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E51A725-05B3-4D15-A400-0A8E7D1C8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FOFB conceptional design</a:t>
            </a:r>
          </a:p>
        </p:txBody>
      </p:sp>
    </p:spTree>
    <p:extLst>
      <p:ext uri="{BB962C8B-B14F-4D97-AF65-F5344CB8AC3E}">
        <p14:creationId xmlns:p14="http://schemas.microsoft.com/office/powerpoint/2010/main" val="326795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F24C-6CF6-4A45-B3C5-049DCFB8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49611"/>
            <a:ext cx="8641209" cy="451098"/>
          </a:xfrm>
        </p:spPr>
        <p:txBody>
          <a:bodyPr/>
          <a:lstStyle/>
          <a:p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schematic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FOFB </a:t>
            </a:r>
            <a:r>
              <a:rPr lang="de-DE" dirty="0" err="1"/>
              <a:t>sytem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49C51C-CA0A-45BF-888A-5D7172C8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5DBA20-03C0-4599-8E40-39AEBEB61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FOFB system on top of SOFB system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830A40-66B5-4D9D-8151-E1C39510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6" y="2240376"/>
            <a:ext cx="1774742" cy="17716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1DD4D8-D2F2-474A-8BB3-CCA0CB92D536}"/>
              </a:ext>
            </a:extLst>
          </p:cNvPr>
          <p:cNvSpPr txBox="1"/>
          <p:nvPr/>
        </p:nvSpPr>
        <p:spPr>
          <a:xfrm>
            <a:off x="4051764" y="2961456"/>
            <a:ext cx="1037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PETRA IV ring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6C58A45-484C-496E-9691-FB30130C9087}"/>
              </a:ext>
            </a:extLst>
          </p:cNvPr>
          <p:cNvCxnSpPr/>
          <p:nvPr/>
        </p:nvCxnSpPr>
        <p:spPr>
          <a:xfrm>
            <a:off x="372040" y="1612303"/>
            <a:ext cx="455207" cy="0"/>
          </a:xfrm>
          <a:prstGeom prst="line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5BBE526-1132-4EA2-93CA-29067428FC6B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737787" y="3492810"/>
            <a:ext cx="2014065" cy="0"/>
          </a:xfrm>
          <a:prstGeom prst="line">
            <a:avLst/>
          </a:prstGeom>
          <a:ln w="158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93B803B4-AAA7-48A6-9E22-F2D00B9391A5}"/>
              </a:ext>
            </a:extLst>
          </p:cNvPr>
          <p:cNvSpPr/>
          <p:nvPr/>
        </p:nvSpPr>
        <p:spPr>
          <a:xfrm>
            <a:off x="745208" y="3365852"/>
            <a:ext cx="992579" cy="25391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BPM values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02F8E3F-668B-465B-AC0B-A463F2AF17C3}"/>
              </a:ext>
            </a:extLst>
          </p:cNvPr>
          <p:cNvCxnSpPr/>
          <p:nvPr/>
        </p:nvCxnSpPr>
        <p:spPr>
          <a:xfrm>
            <a:off x="372040" y="1612303"/>
            <a:ext cx="0" cy="18689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8F6EDB-E034-41CD-B325-68A408C39416}"/>
              </a:ext>
            </a:extLst>
          </p:cNvPr>
          <p:cNvCxnSpPr>
            <a:stCxn id="60" idx="1"/>
          </p:cNvCxnSpPr>
          <p:nvPr/>
        </p:nvCxnSpPr>
        <p:spPr>
          <a:xfrm flipH="1" flipV="1">
            <a:off x="372042" y="3481270"/>
            <a:ext cx="373166" cy="1154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DE61366-6A85-4E6E-A2CD-4C4F58CB8957}"/>
              </a:ext>
            </a:extLst>
          </p:cNvPr>
          <p:cNvCxnSpPr>
            <a:cxnSpLocks/>
          </p:cNvCxnSpPr>
          <p:nvPr/>
        </p:nvCxnSpPr>
        <p:spPr>
          <a:xfrm flipV="1">
            <a:off x="4545168" y="3988344"/>
            <a:ext cx="0" cy="569439"/>
          </a:xfrm>
          <a:prstGeom prst="straightConnector1">
            <a:avLst/>
          </a:prstGeom>
          <a:ln w="158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EBA63D6-F4D2-4069-A3D2-59BA7A27EA32}"/>
              </a:ext>
            </a:extLst>
          </p:cNvPr>
          <p:cNvSpPr/>
          <p:nvPr/>
        </p:nvSpPr>
        <p:spPr>
          <a:xfrm>
            <a:off x="3049277" y="4334036"/>
            <a:ext cx="1465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slow corrector values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5740C95-F712-4DD4-B7C1-F0577474AB85}"/>
              </a:ext>
            </a:extLst>
          </p:cNvPr>
          <p:cNvCxnSpPr>
            <a:cxnSpLocks/>
          </p:cNvCxnSpPr>
          <p:nvPr/>
        </p:nvCxnSpPr>
        <p:spPr>
          <a:xfrm>
            <a:off x="372040" y="3492810"/>
            <a:ext cx="0" cy="1064973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78B93E3-E308-4627-9B1D-09AE2A450B3F}"/>
              </a:ext>
            </a:extLst>
          </p:cNvPr>
          <p:cNvCxnSpPr>
            <a:cxnSpLocks/>
          </p:cNvCxnSpPr>
          <p:nvPr/>
        </p:nvCxnSpPr>
        <p:spPr>
          <a:xfrm flipV="1">
            <a:off x="2195433" y="4583191"/>
            <a:ext cx="2334855" cy="8965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2B778DD-9FBD-4BBA-88B0-CC34EB3F383C}"/>
              </a:ext>
            </a:extLst>
          </p:cNvPr>
          <p:cNvSpPr/>
          <p:nvPr/>
        </p:nvSpPr>
        <p:spPr>
          <a:xfrm>
            <a:off x="1171368" y="4456233"/>
            <a:ext cx="1016625" cy="253916"/>
          </a:xfrm>
          <a:prstGeom prst="rect">
            <a:avLst/>
          </a:prstGeom>
          <a:ln w="15875">
            <a:solidFill>
              <a:srgbClr val="FF000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controller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19D6ED2-4968-4CFE-8758-967DE1590826}"/>
              </a:ext>
            </a:extLst>
          </p:cNvPr>
          <p:cNvCxnSpPr>
            <a:cxnSpLocks/>
          </p:cNvCxnSpPr>
          <p:nvPr/>
        </p:nvCxnSpPr>
        <p:spPr>
          <a:xfrm>
            <a:off x="372040" y="4598590"/>
            <a:ext cx="811620" cy="0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BBB1A197-6B65-46FC-966A-4427FFCCB9B7}"/>
              </a:ext>
            </a:extLst>
          </p:cNvPr>
          <p:cNvSpPr/>
          <p:nvPr/>
        </p:nvSpPr>
        <p:spPr>
          <a:xfrm>
            <a:off x="286315" y="4492462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387CFBB-6B19-4668-B6CE-CD8B4A4F5C6D}"/>
              </a:ext>
            </a:extLst>
          </p:cNvPr>
          <p:cNvSpPr/>
          <p:nvPr/>
        </p:nvSpPr>
        <p:spPr>
          <a:xfrm>
            <a:off x="-42987" y="4300443"/>
            <a:ext cx="4122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Ref.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C35DA38-B331-4DE8-8EC3-CCC2142054CF}"/>
              </a:ext>
            </a:extLst>
          </p:cNvPr>
          <p:cNvCxnSpPr>
            <a:cxnSpLocks/>
          </p:cNvCxnSpPr>
          <p:nvPr/>
        </p:nvCxnSpPr>
        <p:spPr>
          <a:xfrm flipH="1">
            <a:off x="106803" y="4587673"/>
            <a:ext cx="179512" cy="0"/>
          </a:xfrm>
          <a:prstGeom prst="straightConnector1">
            <a:avLst/>
          </a:prstGeom>
          <a:ln w="15875">
            <a:solidFill>
              <a:srgbClr val="C00000"/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AFB4B5D-D6EE-41D0-B3E4-A8862ED1840D}"/>
              </a:ext>
            </a:extLst>
          </p:cNvPr>
          <p:cNvGrpSpPr/>
          <p:nvPr/>
        </p:nvGrpSpPr>
        <p:grpSpPr>
          <a:xfrm>
            <a:off x="528266" y="1269404"/>
            <a:ext cx="6328339" cy="1942712"/>
            <a:chOff x="952310" y="2662985"/>
            <a:chExt cx="6328339" cy="1942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D42DAB7-97FE-4EE5-8E91-2E7AB0C9A3AF}"/>
                    </a:ext>
                  </a:extLst>
                </p:cNvPr>
                <p:cNvSpPr/>
                <p:nvPr/>
              </p:nvSpPr>
              <p:spPr>
                <a:xfrm>
                  <a:off x="2161704" y="2667303"/>
                  <a:ext cx="1771650" cy="685800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controller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sz="1200" dirty="0" err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D42DAB7-97FE-4EE5-8E91-2E7AB0C9A3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704" y="2667303"/>
                  <a:ext cx="1771650" cy="6858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2225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345F2F-5BE2-462E-A9B4-48B4D919764C}"/>
                </a:ext>
              </a:extLst>
            </p:cNvPr>
            <p:cNvCxnSpPr/>
            <p:nvPr/>
          </p:nvCxnSpPr>
          <p:spPr>
            <a:xfrm>
              <a:off x="7224740" y="3003725"/>
              <a:ext cx="1329" cy="1434074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991643-747D-4B72-BF7E-11807476764E}"/>
                </a:ext>
              </a:extLst>
            </p:cNvPr>
            <p:cNvSpPr/>
            <p:nvPr/>
          </p:nvSpPr>
          <p:spPr>
            <a:xfrm>
              <a:off x="1251290" y="2920159"/>
              <a:ext cx="171450" cy="1714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0B11047-2BAE-4F35-A69E-9787E11F108C}"/>
                </a:ext>
              </a:extLst>
            </p:cNvPr>
            <p:cNvCxnSpPr/>
            <p:nvPr/>
          </p:nvCxnSpPr>
          <p:spPr>
            <a:xfrm>
              <a:off x="1422741" y="3005884"/>
              <a:ext cx="738963" cy="0"/>
            </a:xfrm>
            <a:prstGeom prst="line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481ADAA-B236-4DE3-8B75-A2F032FE6E61}"/>
                </a:ext>
              </a:extLst>
            </p:cNvPr>
            <p:cNvSpPr/>
            <p:nvPr/>
          </p:nvSpPr>
          <p:spPr>
            <a:xfrm>
              <a:off x="952310" y="3740580"/>
              <a:ext cx="1000595" cy="253916"/>
            </a:xfrm>
            <a:prstGeom prst="rect">
              <a:avLst/>
            </a:prstGeom>
            <a:ln w="22225">
              <a:solidFill>
                <a:srgbClr val="7030A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BPM values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59C2103-096B-4CC2-8DE2-3653615DE3AE}"/>
                </a:ext>
              </a:extLst>
            </p:cNvPr>
            <p:cNvSpPr/>
            <p:nvPr/>
          </p:nvSpPr>
          <p:spPr>
            <a:xfrm>
              <a:off x="5876097" y="4150466"/>
              <a:ext cx="140455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fast corrector values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70B304-08FB-4628-B134-8890BD89EC3E}"/>
                </a:ext>
              </a:extLst>
            </p:cNvPr>
            <p:cNvSpPr/>
            <p:nvPr/>
          </p:nvSpPr>
          <p:spPr>
            <a:xfrm>
              <a:off x="1639053" y="4351781"/>
              <a:ext cx="1646605" cy="253916"/>
            </a:xfrm>
            <a:prstGeom prst="rect">
              <a:avLst/>
            </a:prstGeom>
            <a:ln w="22225">
              <a:solidFill>
                <a:srgbClr val="7030A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BPM sampling @ 130 kHz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897453F-3D24-4423-A122-AF2C36B5A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7015" y="4477603"/>
              <a:ext cx="302038" cy="1136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1B06EB-961F-4FB8-B16E-561244FE3677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>
              <a:off x="3285658" y="4478739"/>
              <a:ext cx="793433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90EE46-8ADE-43D5-B22A-16895193BAD2}"/>
                </a:ext>
              </a:extLst>
            </p:cNvPr>
            <p:cNvCxnSpPr/>
            <p:nvPr/>
          </p:nvCxnSpPr>
          <p:spPr>
            <a:xfrm flipV="1">
              <a:off x="1337015" y="3971413"/>
              <a:ext cx="0" cy="495785"/>
            </a:xfrm>
            <a:prstGeom prst="line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ACE9F01-B2AB-4049-9EA4-EE8CC4CF0A14}"/>
                </a:ext>
              </a:extLst>
            </p:cNvPr>
            <p:cNvCxnSpPr>
              <a:endCxn id="55" idx="4"/>
            </p:cNvCxnSpPr>
            <p:nvPr/>
          </p:nvCxnSpPr>
          <p:spPr>
            <a:xfrm flipV="1">
              <a:off x="1337015" y="3091609"/>
              <a:ext cx="0" cy="648971"/>
            </a:xfrm>
            <a:prstGeom prst="line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6CC885F-8872-4965-93EE-A91190502F32}"/>
                    </a:ext>
                  </a:extLst>
                </p:cNvPr>
                <p:cNvSpPr/>
                <p:nvPr/>
              </p:nvSpPr>
              <p:spPr>
                <a:xfrm>
                  <a:off x="4619155" y="2662985"/>
                  <a:ext cx="1771650" cy="685800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system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200" dirty="0" err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6CC885F-8872-4965-93EE-A91190502F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155" y="2662985"/>
                  <a:ext cx="1771650" cy="685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2225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0F0493-3F1B-43C6-B9EC-F90841D70432}"/>
                </a:ext>
              </a:extLst>
            </p:cNvPr>
            <p:cNvCxnSpPr>
              <a:cxnSpLocks/>
            </p:cNvCxnSpPr>
            <p:nvPr/>
          </p:nvCxnSpPr>
          <p:spPr>
            <a:xfrm>
              <a:off x="6390805" y="3005885"/>
              <a:ext cx="833935" cy="4318"/>
            </a:xfrm>
            <a:prstGeom prst="line">
              <a:avLst/>
            </a:prstGeom>
            <a:ln w="22225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C09E3DD-9394-4B5E-9C43-8A61CD0BA417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3933355" y="3005884"/>
              <a:ext cx="685800" cy="1"/>
            </a:xfrm>
            <a:prstGeom prst="line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D06C9BB-451D-45A8-AC06-3FC17ADD7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7786" y="4435638"/>
              <a:ext cx="1406954" cy="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48319B0-F122-4C35-9069-E3CB0532AEF0}"/>
              </a:ext>
            </a:extLst>
          </p:cNvPr>
          <p:cNvSpPr/>
          <p:nvPr/>
        </p:nvSpPr>
        <p:spPr>
          <a:xfrm>
            <a:off x="12676" y="4835362"/>
            <a:ext cx="5439377" cy="158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misalignment errors → slow magnets. 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correction system → reference for the FOFB system.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FOFB system → fast as well as ‘very slow’ shifts relative to the residual of slow system.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relaxation of fast magnets might be needed (depends on arrangement correctors).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XBPMs into FOFB system. 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bumps around Insertion devices.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A6FE93-B48A-4E71-A186-BC518DEF29AF}"/>
              </a:ext>
            </a:extLst>
          </p:cNvPr>
          <p:cNvGrpSpPr/>
          <p:nvPr/>
        </p:nvGrpSpPr>
        <p:grpSpPr>
          <a:xfrm>
            <a:off x="5500671" y="3619768"/>
            <a:ext cx="3349494" cy="2595527"/>
            <a:chOff x="5500671" y="3619768"/>
            <a:chExt cx="3349494" cy="25955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72CE27-2CD3-4C6E-9B9C-31BB123138D3}"/>
                </a:ext>
              </a:extLst>
            </p:cNvPr>
            <p:cNvSpPr/>
            <p:nvPr/>
          </p:nvSpPr>
          <p:spPr>
            <a:xfrm>
              <a:off x="5505900" y="3619768"/>
              <a:ext cx="3344265" cy="2595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8479D6B-C8DE-43BF-BADA-C0B9270B8669}"/>
                </a:ext>
              </a:extLst>
            </p:cNvPr>
            <p:cNvSpPr/>
            <p:nvPr/>
          </p:nvSpPr>
          <p:spPr>
            <a:xfrm>
              <a:off x="5509298" y="3651025"/>
              <a:ext cx="20870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Planned parameters/features</a:t>
              </a:r>
              <a:endParaRPr lang="en-US" sz="1050" b="1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AEC87FF-D07E-49C7-A8A1-A4878699B49A}"/>
                </a:ext>
              </a:extLst>
            </p:cNvPr>
            <p:cNvSpPr/>
            <p:nvPr/>
          </p:nvSpPr>
          <p:spPr>
            <a:xfrm>
              <a:off x="5500671" y="3858001"/>
              <a:ext cx="3256734" cy="1839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kHz 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for disturbance rejection</a:t>
              </a:r>
            </a:p>
            <a:p>
              <a:pPr marL="214313" indent="-214313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Bandwidth starting from </a:t>
              </a:r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quasi-DC</a:t>
              </a:r>
            </a:p>
            <a:p>
              <a:pPr marL="214313" indent="-214313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Minimum latency: data rate of </a:t>
              </a:r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 kHz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(turn by turn rate)</a:t>
              </a:r>
            </a:p>
            <a:p>
              <a:pPr marL="214313" indent="-214313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µ-TCA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based hardware (controller)</a:t>
              </a:r>
            </a:p>
            <a:p>
              <a:pPr marL="214313" indent="-214313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Combined magnets for slow and fast action at overlapped locations.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D311E67-B8A1-41AE-8862-E61696E47709}"/>
              </a:ext>
            </a:extLst>
          </p:cNvPr>
          <p:cNvCxnSpPr>
            <a:cxnSpLocks/>
          </p:cNvCxnSpPr>
          <p:nvPr/>
        </p:nvCxnSpPr>
        <p:spPr>
          <a:xfrm flipH="1">
            <a:off x="6800696" y="1955204"/>
            <a:ext cx="435600" cy="287443"/>
          </a:xfrm>
          <a:prstGeom prst="line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EC2150D-B5CE-434F-8514-012D5E91EC06}"/>
              </a:ext>
            </a:extLst>
          </p:cNvPr>
          <p:cNvSpPr/>
          <p:nvPr/>
        </p:nvSpPr>
        <p:spPr>
          <a:xfrm>
            <a:off x="7236296" y="1719691"/>
            <a:ext cx="795411" cy="253916"/>
          </a:xfrm>
          <a:prstGeom prst="rect">
            <a:avLst/>
          </a:prstGeom>
          <a:ln w="15875">
            <a:solidFill>
              <a:srgbClr val="7030A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FOFB loop</a:t>
            </a:r>
          </a:p>
        </p:txBody>
      </p:sp>
    </p:spTree>
    <p:extLst>
      <p:ext uri="{BB962C8B-B14F-4D97-AF65-F5344CB8AC3E}">
        <p14:creationId xmlns:p14="http://schemas.microsoft.com/office/powerpoint/2010/main" val="22273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6" grpId="0"/>
      <p:bldP spid="103" grpId="0" animBg="1"/>
      <p:bldP spid="112" grpId="0" animBg="1"/>
      <p:bldP spid="113" grpId="0"/>
      <p:bldP spid="61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7127FDAA-6C0A-4602-96AA-283B1643BC7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98" y="2596107"/>
            <a:ext cx="3176306" cy="288865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F08782-1842-42A7-A80B-73BE4447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FOFB system topology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8AC44A-B456-4E63-900F-302DABC0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Recent progress on the development of the fast orbit feedback for PETRA IV | Sajjad H. Mirza| 08.06.2022 |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A5068B-C546-40C4-BBA3-0C683D43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Distribution of hardware resources over the ring for latency optimization</a:t>
            </a:r>
          </a:p>
        </p:txBody>
      </p:sp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FC879864-B0F7-4FB5-8A50-69BDB38DA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4" t="29622" r="2038" b="46099"/>
          <a:stretch/>
        </p:blipFill>
        <p:spPr>
          <a:xfrm>
            <a:off x="8064389" y="5407086"/>
            <a:ext cx="928745" cy="11177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A509EA1D-F9F9-46AF-9E34-CEAB95B7A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2" r="17263" b="83060"/>
          <a:stretch/>
        </p:blipFill>
        <p:spPr>
          <a:xfrm>
            <a:off x="6103599" y="1296899"/>
            <a:ext cx="2549201" cy="1063932"/>
          </a:xfrm>
          <a:prstGeom prst="rect">
            <a:avLst/>
          </a:prstGeom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60FFF55A-64C6-42AE-AF85-20FFF63FE75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26" y="1598110"/>
            <a:ext cx="2894590" cy="2711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40DDBD-F727-4AE1-9418-B7F5AD6E9F60}"/>
              </a:ext>
            </a:extLst>
          </p:cNvPr>
          <p:cNvSpPr txBox="1"/>
          <p:nvPr/>
        </p:nvSpPr>
        <p:spPr>
          <a:xfrm>
            <a:off x="38992" y="1542147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scenario</a:t>
            </a:r>
          </a:p>
        </p:txBody>
      </p:sp>
      <p:pic>
        <p:nvPicPr>
          <p:cNvPr id="15" name="Grafik 8">
            <a:extLst>
              <a:ext uri="{FF2B5EF4-FFF2-40B4-BE49-F238E27FC236}">
                <a16:creationId xmlns:a16="http://schemas.microsoft.com/office/drawing/2014/main" id="{0864878C-2746-44A3-BBF8-71593FE5E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266" t="42492" r="40296" b="43523"/>
          <a:stretch/>
        </p:blipFill>
        <p:spPr>
          <a:xfrm>
            <a:off x="6718480" y="3981795"/>
            <a:ext cx="360040" cy="3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FF36C6-394F-4A07-A1F7-37C3889873D5}"/>
              </a:ext>
            </a:extLst>
          </p:cNvPr>
          <p:cNvSpPr/>
          <p:nvPr/>
        </p:nvSpPr>
        <p:spPr>
          <a:xfrm>
            <a:off x="2972591" y="1296899"/>
            <a:ext cx="2678189" cy="5143011"/>
          </a:xfrm>
          <a:prstGeom prst="rect">
            <a:avLst/>
          </a:prstGeom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Supply building considered to be the local stations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supply building shall host:</a:t>
            </a: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BPMs hardware</a:t>
            </a: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current controllers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to local links through the tunnel (1.5 km) (adds latency)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cables from current controller to the corrector magnets (300 m)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to local stations links:</a:t>
            </a: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link to loc N</a:t>
            </a: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link to loc N-1</a:t>
            </a: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1513" lvl="1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EB1BC6-0D69-41DC-82CE-FA7E745364F0}"/>
              </a:ext>
            </a:extLst>
          </p:cNvPr>
          <p:cNvSpPr/>
          <p:nvPr/>
        </p:nvSpPr>
        <p:spPr>
          <a:xfrm>
            <a:off x="8331441" y="3961977"/>
            <a:ext cx="477760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8" name="Inhaltsplatzhalter 12">
            <a:extLst>
              <a:ext uri="{FF2B5EF4-FFF2-40B4-BE49-F238E27FC236}">
                <a16:creationId xmlns:a16="http://schemas.microsoft.com/office/drawing/2014/main" id="{C35259B8-246B-482E-A3D9-97216261FA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6538" r="54481" b="14010"/>
          <a:stretch/>
        </p:blipFill>
        <p:spPr>
          <a:xfrm>
            <a:off x="3231421" y="4906463"/>
            <a:ext cx="2137306" cy="14821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67FC68-EBC2-4D37-8BFB-23D24FB3424D}"/>
              </a:ext>
            </a:extLst>
          </p:cNvPr>
          <p:cNvSpPr/>
          <p:nvPr/>
        </p:nvSpPr>
        <p:spPr>
          <a:xfrm>
            <a:off x="2987778" y="4171421"/>
            <a:ext cx="255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local bump controllers: The BPMs and correctors around IDs should be accessible to one PS building (Collaboration with Diagnostic group 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AC5DD-3C6F-4216-A901-F6663AD67527}"/>
              </a:ext>
            </a:extLst>
          </p:cNvPr>
          <p:cNvSpPr/>
          <p:nvPr/>
        </p:nvSpPr>
        <p:spPr>
          <a:xfrm>
            <a:off x="61309" y="4400514"/>
            <a:ext cx="2854507" cy="1963038"/>
          </a:xfrm>
          <a:prstGeom prst="rect">
            <a:avLst/>
          </a:prstGeom>
          <a:ln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points:</a:t>
            </a:r>
          </a:p>
          <a:p>
            <a:pPr algn="just">
              <a:lnSpc>
                <a:spcPct val="150000"/>
              </a:lnSpc>
            </a:pP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KHz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sampling frequency for FOFB system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latency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turn closed orbit (special to PETRA IV)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location of BPMs and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correctos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correctors before and after a BPM may have a one turn delay uncertainty for global FOFB system?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beam position calculation algorithm (I/Q pair, frequency domain, time domain).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fast orbit feedback systems? </a:t>
            </a:r>
          </a:p>
        </p:txBody>
      </p:sp>
    </p:spTree>
    <p:extLst>
      <p:ext uri="{BB962C8B-B14F-4D97-AF65-F5344CB8AC3E}">
        <p14:creationId xmlns:p14="http://schemas.microsoft.com/office/powerpoint/2010/main" val="38368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E51A725-05B3-4D15-A400-0A8E7D1C8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Analytical modeling of FOFB subsystem </a:t>
            </a:r>
          </a:p>
        </p:txBody>
      </p:sp>
    </p:spTree>
    <p:extLst>
      <p:ext uri="{BB962C8B-B14F-4D97-AF65-F5344CB8AC3E}">
        <p14:creationId xmlns:p14="http://schemas.microsoft.com/office/powerpoint/2010/main" val="77971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modeling for FOFB subsystems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Identifying the subsystems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12D0C-D173-4B53-B4E5-5E65A8BEA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89025"/>
            <a:ext cx="5419950" cy="465944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</p:pic>
      <p:pic>
        <p:nvPicPr>
          <p:cNvPr id="6" name="Inhaltsplatzhalter 20">
            <a:extLst>
              <a:ext uri="{FF2B5EF4-FFF2-40B4-BE49-F238E27FC236}">
                <a16:creationId xmlns:a16="http://schemas.microsoft.com/office/drawing/2014/main" id="{CA787682-045E-41E5-B2B6-00378DAE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r="17268"/>
          <a:stretch/>
        </p:blipFill>
        <p:spPr>
          <a:xfrm>
            <a:off x="2566299" y="3958967"/>
            <a:ext cx="692975" cy="73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CAF23058-2986-42A5-B5B5-521AE58E5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086" y="2311302"/>
            <a:ext cx="1216377" cy="1123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fik 10">
            <a:extLst>
              <a:ext uri="{FF2B5EF4-FFF2-40B4-BE49-F238E27FC236}">
                <a16:creationId xmlns:a16="http://schemas.microsoft.com/office/drawing/2014/main" id="{DE2E8301-80D6-43D0-A7C6-DB44A02778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721" b="3050"/>
          <a:stretch/>
        </p:blipFill>
        <p:spPr>
          <a:xfrm>
            <a:off x="2500507" y="5236893"/>
            <a:ext cx="843509" cy="89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feld 11">
            <a:extLst>
              <a:ext uri="{FF2B5EF4-FFF2-40B4-BE49-F238E27FC236}">
                <a16:creationId xmlns:a16="http://schemas.microsoft.com/office/drawing/2014/main" id="{024FC0A0-30E4-4EEB-B0FC-EC693E37EA64}"/>
              </a:ext>
            </a:extLst>
          </p:cNvPr>
          <p:cNvSpPr txBox="1"/>
          <p:nvPr/>
        </p:nvSpPr>
        <p:spPr>
          <a:xfrm>
            <a:off x="2470714" y="2017282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Magnet</a:t>
            </a:r>
            <a:endParaRPr lang="en-US" sz="1200" b="1" dirty="0" err="1"/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B6A9474F-B22B-4340-A83F-A08D38D7FCB5}"/>
              </a:ext>
            </a:extLst>
          </p:cNvPr>
          <p:cNvSpPr txBox="1"/>
          <p:nvPr/>
        </p:nvSpPr>
        <p:spPr>
          <a:xfrm>
            <a:off x="1997800" y="5688565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BPM</a:t>
            </a:r>
            <a:endParaRPr lang="en-US" sz="1200" b="1" dirty="0" err="1"/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1A03C8B1-EBD8-4932-8408-407D02AAF3BE}"/>
              </a:ext>
            </a:extLst>
          </p:cNvPr>
          <p:cNvSpPr txBox="1"/>
          <p:nvPr/>
        </p:nvSpPr>
        <p:spPr>
          <a:xfrm>
            <a:off x="1681241" y="3861048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/>
              <a:t>Beampipe</a:t>
            </a:r>
            <a:endParaRPr lang="en-US" sz="1200" b="1" dirty="0" err="1"/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FA9E76B6-41D0-4CDB-B6C2-AD61EB4FD8EE}"/>
              </a:ext>
            </a:extLst>
          </p:cNvPr>
          <p:cNvSpPr txBox="1"/>
          <p:nvPr/>
        </p:nvSpPr>
        <p:spPr>
          <a:xfrm>
            <a:off x="1406939" y="252781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Cable</a:t>
            </a:r>
            <a:endParaRPr lang="en-US" sz="1200" b="1" dirty="0" err="1"/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06BE4DB5-7B82-495A-9D6D-A526448E37A5}"/>
              </a:ext>
            </a:extLst>
          </p:cNvPr>
          <p:cNvSpPr txBox="1"/>
          <p:nvPr/>
        </p:nvSpPr>
        <p:spPr>
          <a:xfrm>
            <a:off x="338555" y="208555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Power</a:t>
            </a:r>
          </a:p>
          <a:p>
            <a:r>
              <a:rPr lang="de-DE" sz="1200" b="1" dirty="0"/>
              <a:t>Supply</a:t>
            </a:r>
            <a:endParaRPr lang="en-US" sz="1200" b="1" dirty="0" err="1"/>
          </a:p>
        </p:txBody>
      </p:sp>
      <p:sp>
        <p:nvSpPr>
          <p:cNvPr id="16" name="Rechteck 18">
            <a:extLst>
              <a:ext uri="{FF2B5EF4-FFF2-40B4-BE49-F238E27FC236}">
                <a16:creationId xmlns:a16="http://schemas.microsoft.com/office/drawing/2014/main" id="{FC9E8082-31F5-4B58-85CA-C1F895356A2E}"/>
              </a:ext>
            </a:extLst>
          </p:cNvPr>
          <p:cNvSpPr/>
          <p:nvPr/>
        </p:nvSpPr>
        <p:spPr>
          <a:xfrm>
            <a:off x="294032" y="4845239"/>
            <a:ext cx="917774" cy="471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Controller</a:t>
            </a:r>
            <a:endParaRPr lang="en-US" sz="1200" b="1" dirty="0" err="1">
              <a:solidFill>
                <a:schemeClr val="tx1"/>
              </a:solidFill>
            </a:endParaRPr>
          </a:p>
        </p:txBody>
      </p:sp>
      <p:pic>
        <p:nvPicPr>
          <p:cNvPr id="18" name="Grafik 24">
            <a:extLst>
              <a:ext uri="{FF2B5EF4-FFF2-40B4-BE49-F238E27FC236}">
                <a16:creationId xmlns:a16="http://schemas.microsoft.com/office/drawing/2014/main" id="{8FCD8840-B176-4CAE-B79F-6E6C37EA1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271" y="2824941"/>
            <a:ext cx="906048" cy="29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Grafik 25">
            <a:extLst>
              <a:ext uri="{FF2B5EF4-FFF2-40B4-BE49-F238E27FC236}">
                <a16:creationId xmlns:a16="http://schemas.microsoft.com/office/drawing/2014/main" id="{6162A9E3-1588-42AE-9665-6437EEA30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91" y="2647301"/>
            <a:ext cx="876905" cy="66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Gerade Verbindung mit Pfeil 30">
            <a:extLst>
              <a:ext uri="{FF2B5EF4-FFF2-40B4-BE49-F238E27FC236}">
                <a16:creationId xmlns:a16="http://schemas.microsoft.com/office/drawing/2014/main" id="{1F3CCBE6-3EDD-438C-98D1-A36F6E981A6D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33383" y="5682361"/>
            <a:ext cx="1767124" cy="4432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32">
            <a:extLst>
              <a:ext uri="{FF2B5EF4-FFF2-40B4-BE49-F238E27FC236}">
                <a16:creationId xmlns:a16="http://schemas.microsoft.com/office/drawing/2014/main" id="{25979716-F5AC-4AAA-AC3C-A179A53595E7}"/>
              </a:ext>
            </a:extLst>
          </p:cNvPr>
          <p:cNvCxnSpPr>
            <a:cxnSpLocks/>
          </p:cNvCxnSpPr>
          <p:nvPr/>
        </p:nvCxnSpPr>
        <p:spPr>
          <a:xfrm flipV="1">
            <a:off x="724381" y="5305205"/>
            <a:ext cx="1" cy="381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35">
            <a:extLst>
              <a:ext uri="{FF2B5EF4-FFF2-40B4-BE49-F238E27FC236}">
                <a16:creationId xmlns:a16="http://schemas.microsoft.com/office/drawing/2014/main" id="{9104BB3C-14F5-47F0-9065-DD2DE788342F}"/>
              </a:ext>
            </a:extLst>
          </p:cNvPr>
          <p:cNvCxnSpPr>
            <a:cxnSpLocks/>
          </p:cNvCxnSpPr>
          <p:nvPr/>
        </p:nvCxnSpPr>
        <p:spPr>
          <a:xfrm flipV="1">
            <a:off x="724489" y="3308730"/>
            <a:ext cx="8894" cy="15259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41">
            <a:extLst>
              <a:ext uri="{FF2B5EF4-FFF2-40B4-BE49-F238E27FC236}">
                <a16:creationId xmlns:a16="http://schemas.microsoft.com/office/drawing/2014/main" id="{B1D20831-0420-4DF1-862B-96BA0A74D352}"/>
              </a:ext>
            </a:extLst>
          </p:cNvPr>
          <p:cNvSpPr txBox="1"/>
          <p:nvPr/>
        </p:nvSpPr>
        <p:spPr>
          <a:xfrm>
            <a:off x="1782017" y="4085999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coating</a:t>
            </a:r>
            <a:endParaRPr lang="en-US" sz="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42">
            <a:extLst>
              <a:ext uri="{FF2B5EF4-FFF2-40B4-BE49-F238E27FC236}">
                <a16:creationId xmlns:a16="http://schemas.microsoft.com/office/drawing/2014/main" id="{A991B3ED-5B0B-4C06-B408-5D0C6F2E41C2}"/>
              </a:ext>
            </a:extLst>
          </p:cNvPr>
          <p:cNvSpPr txBox="1"/>
          <p:nvPr/>
        </p:nvSpPr>
        <p:spPr>
          <a:xfrm>
            <a:off x="1521709" y="52269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</a:t>
            </a:r>
          </a:p>
        </p:txBody>
      </p:sp>
      <p:sp>
        <p:nvSpPr>
          <p:cNvPr id="27" name="Textfeld 43">
            <a:extLst>
              <a:ext uri="{FF2B5EF4-FFF2-40B4-BE49-F238E27FC236}">
                <a16:creationId xmlns:a16="http://schemas.microsoft.com/office/drawing/2014/main" id="{5E7C5042-DD3E-4F9D-900A-A96A6377ABB1}"/>
              </a:ext>
            </a:extLst>
          </p:cNvPr>
          <p:cNvSpPr txBox="1"/>
          <p:nvPr/>
        </p:nvSpPr>
        <p:spPr>
          <a:xfrm>
            <a:off x="1168721" y="215850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Insulation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</a:p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L’, R’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44">
            <a:extLst>
              <a:ext uri="{FF2B5EF4-FFF2-40B4-BE49-F238E27FC236}">
                <a16:creationId xmlns:a16="http://schemas.microsoft.com/office/drawing/2014/main" id="{194B3F91-5F7A-4C9F-A41E-70073EE5DCDA}"/>
              </a:ext>
            </a:extLst>
          </p:cNvPr>
          <p:cNvSpPr txBox="1"/>
          <p:nvPr/>
        </p:nvSpPr>
        <p:spPr>
          <a:xfrm>
            <a:off x="2470714" y="126876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 L</a:t>
            </a:r>
          </a:p>
        </p:txBody>
      </p:sp>
      <p:sp>
        <p:nvSpPr>
          <p:cNvPr id="29" name="Textfeld 45">
            <a:extLst>
              <a:ext uri="{FF2B5EF4-FFF2-40B4-BE49-F238E27FC236}">
                <a16:creationId xmlns:a16="http://schemas.microsoft.com/office/drawing/2014/main" id="{CB083930-0385-4A78-B419-4643E443C0B3}"/>
              </a:ext>
            </a:extLst>
          </p:cNvPr>
          <p:cNvSpPr txBox="1"/>
          <p:nvPr/>
        </p:nvSpPr>
        <p:spPr>
          <a:xfrm>
            <a:off x="78008" y="162289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de-DE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Resolution/Precision</a:t>
            </a:r>
          </a:p>
        </p:txBody>
      </p:sp>
      <p:pic>
        <p:nvPicPr>
          <p:cNvPr id="31" name="Grafik 52">
            <a:extLst>
              <a:ext uri="{FF2B5EF4-FFF2-40B4-BE49-F238E27FC236}">
                <a16:creationId xmlns:a16="http://schemas.microsoft.com/office/drawing/2014/main" id="{BE8601F5-CD71-40B1-AC6C-827592E795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89" y="1713808"/>
            <a:ext cx="1664729" cy="259307"/>
          </a:xfrm>
          <a:prstGeom prst="rect">
            <a:avLst/>
          </a:prstGeom>
        </p:spPr>
      </p:pic>
      <p:sp>
        <p:nvSpPr>
          <p:cNvPr id="35" name="Textfeld 46">
            <a:extLst>
              <a:ext uri="{FF2B5EF4-FFF2-40B4-BE49-F238E27FC236}">
                <a16:creationId xmlns:a16="http://schemas.microsoft.com/office/drawing/2014/main" id="{A1142E5A-D1AA-4B23-98E9-507DEE562857}"/>
              </a:ext>
            </a:extLst>
          </p:cNvPr>
          <p:cNvSpPr txBox="1"/>
          <p:nvPr/>
        </p:nvSpPr>
        <p:spPr>
          <a:xfrm>
            <a:off x="3099479" y="2055755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@APS</a:t>
            </a:r>
          </a:p>
        </p:txBody>
      </p:sp>
      <p:sp>
        <p:nvSpPr>
          <p:cNvPr id="36" name="Textfeld 23">
            <a:extLst>
              <a:ext uri="{FF2B5EF4-FFF2-40B4-BE49-F238E27FC236}">
                <a16:creationId xmlns:a16="http://schemas.microsoft.com/office/drawing/2014/main" id="{A3AC0896-D4F1-468A-9117-C411A7015484}"/>
              </a:ext>
            </a:extLst>
          </p:cNvPr>
          <p:cNvSpPr txBox="1"/>
          <p:nvPr/>
        </p:nvSpPr>
        <p:spPr>
          <a:xfrm>
            <a:off x="2806594" y="449256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@LHC</a:t>
            </a:r>
          </a:p>
        </p:txBody>
      </p:sp>
      <p:sp>
        <p:nvSpPr>
          <p:cNvPr id="37" name="Explosion: 14 Points 36">
            <a:extLst>
              <a:ext uri="{FF2B5EF4-FFF2-40B4-BE49-F238E27FC236}">
                <a16:creationId xmlns:a16="http://schemas.microsoft.com/office/drawing/2014/main" id="{4A01A698-CD6F-4A3D-A394-EF46515B15E0}"/>
              </a:ext>
            </a:extLst>
          </p:cNvPr>
          <p:cNvSpPr/>
          <p:nvPr/>
        </p:nvSpPr>
        <p:spPr>
          <a:xfrm>
            <a:off x="4394930" y="1815550"/>
            <a:ext cx="1812739" cy="618358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With stability task force</a:t>
            </a:r>
          </a:p>
        </p:txBody>
      </p:sp>
    </p:spTree>
    <p:extLst>
      <p:ext uri="{BB962C8B-B14F-4D97-AF65-F5344CB8AC3E}">
        <p14:creationId xmlns:p14="http://schemas.microsoft.com/office/powerpoint/2010/main" val="38961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7258978A-E0F6-4B19-B592-D40DEB2600F4}"/>
              </a:ext>
            </a:extLst>
          </p:cNvPr>
          <p:cNvGrpSpPr/>
          <p:nvPr/>
        </p:nvGrpSpPr>
        <p:grpSpPr bwMode="auto">
          <a:xfrm>
            <a:off x="3176546" y="1203133"/>
            <a:ext cx="3687226" cy="3526565"/>
            <a:chOff x="540243" y="1167128"/>
            <a:chExt cx="5832648" cy="466611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7CDF408-85D4-41D5-A983-0C2777351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0243" y="1167128"/>
              <a:ext cx="5832648" cy="466611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065356-8568-4061-9CDF-A89D3B8A8E3C}"/>
                </a:ext>
              </a:extLst>
            </p:cNvPr>
            <p:cNvSpPr txBox="1"/>
            <p:nvPr/>
          </p:nvSpPr>
          <p:spPr bwMode="auto">
            <a:xfrm>
              <a:off x="1354710" y="1830679"/>
              <a:ext cx="3265546" cy="34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Incl. excitation bursts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disturbances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Recent progress on the development of the fast orbit feedback for PETRA IV | Sajjad H. Mirza| 08.06.2022 |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Findings of STF, based upon exiting ring PETRA III </a:t>
            </a:r>
            <a:endParaRPr lang="de-DE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04FF729-F0CA-4C53-A1DF-E2ABA342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8" y="1438547"/>
            <a:ext cx="2952328" cy="210055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DA469E3-E195-4EC7-9E52-6D62096572B4}"/>
              </a:ext>
            </a:extLst>
          </p:cNvPr>
          <p:cNvSpPr/>
          <p:nvPr/>
        </p:nvSpPr>
        <p:spPr>
          <a:xfrm>
            <a:off x="251520" y="1285818"/>
            <a:ext cx="20870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motion</a:t>
            </a:r>
            <a:endParaRPr lang="en-US" sz="1050" b="1" dirty="0"/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F10F23A4-2E8A-4596-9C10-6641B0C899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2" t="54091"/>
          <a:stretch/>
        </p:blipFill>
        <p:spPr>
          <a:xfrm>
            <a:off x="95008" y="3544816"/>
            <a:ext cx="3312368" cy="14600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BC527A-8689-4D70-9778-682BE5A5B515}"/>
              </a:ext>
            </a:extLst>
          </p:cNvPr>
          <p:cNvSpPr txBox="1"/>
          <p:nvPr/>
        </p:nvSpPr>
        <p:spPr>
          <a:xfrm>
            <a:off x="323528" y="3691832"/>
            <a:ext cx="2088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 of max. orbit vs max magnet offset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304FFC-959C-479E-9CAC-FFE0056CA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959589"/>
            <a:ext cx="1866174" cy="159120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5BE33AC-14EB-4B09-8132-3C93BFE96CF0}"/>
              </a:ext>
            </a:extLst>
          </p:cNvPr>
          <p:cNvSpPr/>
          <p:nvPr/>
        </p:nvSpPr>
        <p:spPr>
          <a:xfrm>
            <a:off x="264423" y="4959589"/>
            <a:ext cx="20870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train nearby DESY</a:t>
            </a:r>
            <a:endParaRPr lang="en-US" sz="105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8C8EB-67CA-422E-82D8-5378F5D69447}"/>
              </a:ext>
            </a:extLst>
          </p:cNvPr>
          <p:cNvGrpSpPr/>
          <p:nvPr/>
        </p:nvGrpSpPr>
        <p:grpSpPr>
          <a:xfrm>
            <a:off x="2310546" y="4641057"/>
            <a:ext cx="4675167" cy="1963582"/>
            <a:chOff x="2310546" y="4641057"/>
            <a:chExt cx="4675167" cy="196358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C27D032-70C5-41AD-B929-4960E589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546" y="4894972"/>
              <a:ext cx="2283627" cy="170966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65EA83-E176-4958-9159-BBD21364C251}"/>
                </a:ext>
              </a:extLst>
            </p:cNvPr>
            <p:cNvSpPr/>
            <p:nvPr/>
          </p:nvSpPr>
          <p:spPr>
            <a:xfrm>
              <a:off x="3452359" y="4641057"/>
              <a:ext cx="353335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Orbit perturbation due to gap movements at PETRA III</a:t>
              </a:r>
              <a:endParaRPr lang="en-US" sz="900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21ED00-F856-4C4B-8691-E547C2BC2CBD}"/>
                </a:ext>
              </a:extLst>
            </p:cNvPr>
            <p:cNvGrpSpPr/>
            <p:nvPr/>
          </p:nvGrpSpPr>
          <p:grpSpPr>
            <a:xfrm>
              <a:off x="4441895" y="4894973"/>
              <a:ext cx="2232522" cy="1671406"/>
              <a:chOff x="4441895" y="4894973"/>
              <a:chExt cx="2232522" cy="1671406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4BEAF6D-2B3B-4083-9282-CEF8DC500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895" y="4894973"/>
                <a:ext cx="2232522" cy="167140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73E555A-336A-4E31-8E52-9DC41781041D}"/>
                  </a:ext>
                </a:extLst>
              </p:cNvPr>
              <p:cNvSpPr txBox="1"/>
              <p:nvPr/>
            </p:nvSpPr>
            <p:spPr>
              <a:xfrm>
                <a:off x="5771540" y="5040247"/>
                <a:ext cx="68320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/>
                  <a:t>: </a:t>
                </a:r>
                <a:r>
                  <a:rPr lang="el-GR" sz="600" dirty="0"/>
                  <a:t>Δ</a:t>
                </a:r>
                <a:r>
                  <a:rPr lang="en-US" sz="600" dirty="0"/>
                  <a:t>x= ±120 µm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6640475-B352-4D23-BAFD-DD438F7461AE}"/>
                  </a:ext>
                </a:extLst>
              </p:cNvPr>
              <p:cNvSpPr/>
              <p:nvPr/>
            </p:nvSpPr>
            <p:spPr>
              <a:xfrm>
                <a:off x="5856499" y="5803313"/>
                <a:ext cx="598241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600" dirty="0"/>
                  <a:t>Δ</a:t>
                </a:r>
                <a:r>
                  <a:rPr lang="en-US" sz="600" dirty="0"/>
                  <a:t>y= ±35 µm</a:t>
                </a: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1994167-9052-4769-8030-EF9D1D6A7510}"/>
              </a:ext>
            </a:extLst>
          </p:cNvPr>
          <p:cNvSpPr/>
          <p:nvPr/>
        </p:nvSpPr>
        <p:spPr>
          <a:xfrm>
            <a:off x="157754" y="3451895"/>
            <a:ext cx="36669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motion wavelength vs amplification (simulation for PIV)</a:t>
            </a:r>
            <a:endParaRPr lang="en-US" sz="9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5F0AE6-E287-4BB3-A45C-107A9F6BFA8F}"/>
              </a:ext>
            </a:extLst>
          </p:cNvPr>
          <p:cNvSpPr/>
          <p:nvPr/>
        </p:nvSpPr>
        <p:spPr>
          <a:xfrm>
            <a:off x="3511247" y="1255120"/>
            <a:ext cx="31631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transfer function measurement for PETRA III</a:t>
            </a:r>
            <a:endParaRPr lang="en-US" sz="900" b="1" dirty="0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5E5D65E-CFEB-4D3E-9AA1-24319C471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43721"/>
              </p:ext>
            </p:extLst>
          </p:nvPr>
        </p:nvGraphicFramePr>
        <p:xfrm>
          <a:off x="6590840" y="1335555"/>
          <a:ext cx="244264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12">
                  <a:extLst>
                    <a:ext uri="{9D8B030D-6E8A-4147-A177-3AD203B41FA5}">
                      <a16:colId xmlns:a16="http://schemas.microsoft.com/office/drawing/2014/main" val="122257872"/>
                    </a:ext>
                  </a:extLst>
                </a:gridCol>
                <a:gridCol w="1293133">
                  <a:extLst>
                    <a:ext uri="{9D8B030D-6E8A-4147-A177-3AD203B41FA5}">
                      <a16:colId xmlns:a16="http://schemas.microsoft.com/office/drawing/2014/main" val="29159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0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house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Hz / 10...100Hz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7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1…10Hz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6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Harmonics of DESY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2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Asynchronous motors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below 50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0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motors/pumps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1500U/min→25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2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PIII Quad supports (transfer function)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7-10Hz (sharp)</a:t>
                      </a:r>
                    </a:p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20-70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6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 output ripple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 Hz (DESY white circuit), 25, 50, 100, 150, 200, 1000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00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Gap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Hz—depends on speed of ID movement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0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Hz &lt;desired </a:t>
                      </a:r>
                      <a:r>
                        <a:rPr lang="en-US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eigenfreq</a:t>
                      </a:r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&lt;48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81780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C5B03B4D-3943-4E6B-B9F9-39CD620879AB}"/>
              </a:ext>
            </a:extLst>
          </p:cNvPr>
          <p:cNvSpPr/>
          <p:nvPr/>
        </p:nvSpPr>
        <p:spPr>
          <a:xfrm>
            <a:off x="7342124" y="1052736"/>
            <a:ext cx="1034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summary</a:t>
            </a:r>
            <a:endParaRPr lang="en-US" sz="9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44A7F6-15D0-4B9C-A105-8954050A5D34}"/>
              </a:ext>
            </a:extLst>
          </p:cNvPr>
          <p:cNvSpPr/>
          <p:nvPr/>
        </p:nvSpPr>
        <p:spPr>
          <a:xfrm>
            <a:off x="6684607" y="5573773"/>
            <a:ext cx="2370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improvement is expected in PETRA IV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70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64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,7895"/>
  <p:tag name="ORIGINALWIDTH" val="1819,754"/>
  <p:tag name="LATEXADDIN" val="\documentclass{article}&#10;\usepackage{amsmath, amssymb}&#10;\usepackage{trfsigns} &#10;\pagestyle{empty}&#10;\begin{document}&#10;\begin{align*}&#10;f_{res} = \frac{1}{2\pi\sqrt{LC}} \rightarrow 1/Z \propto {2\pi\sqrt{LC}} &#10;\end{align*}&#10;\end{document}"/>
  <p:tag name="IGUANATEXSIZE" val="12"/>
  <p:tag name="IGUANATEXCURSOR" val="200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935"/>
  <p:tag name="ORIGINALWIDTH" val="342,7979"/>
  <p:tag name="LATEXADDIN" val="\documentclass{article}&#10;\usepackage{amsmath, amssymb}&#10;\usepackage{trfsigns} &#10;\pagestyle{empty}&#10;\begin{document}&#10;\begin{align*}&#10;\vec{I} = \frac{\vec{V}}{\vec{Z}} &#10;\end{align*}&#10;\end{document}"/>
  <p:tag name="IGUANATEXSIZE" val="18"/>
  <p:tag name="IGUANATEXCURSOR" val="158"/>
  <p:tag name="TRANSPARENCY" val="Wahr"/>
  <p:tag name="FILENAME" val=""/>
  <p:tag name="LATEXENGINEID" val="1"/>
  <p:tag name="TEMPFOLDER" val="D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DESY_PowerPoint_4x3_en_ger</Template>
  <TotalTime>0</TotalTime>
  <Words>2358</Words>
  <Application>Microsoft Office PowerPoint</Application>
  <PresentationFormat>On-screen Show (4:3)</PresentationFormat>
  <Paragraphs>405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Wingdings</vt:lpstr>
      <vt:lpstr>DESY</vt:lpstr>
      <vt:lpstr>Recent progress on the development of the fast orbit feedback for PETRA IV</vt:lpstr>
      <vt:lpstr>Outline</vt:lpstr>
      <vt:lpstr>Introduction </vt:lpstr>
      <vt:lpstr>FOFB conceptional design</vt:lpstr>
      <vt:lpstr>Conceptual schematic for FOFB sytem</vt:lpstr>
      <vt:lpstr>FOFB system topology</vt:lpstr>
      <vt:lpstr>Analytical modeling of FOFB subsystem </vt:lpstr>
      <vt:lpstr>Analytical modeling for FOFB subsystems</vt:lpstr>
      <vt:lpstr>Expected disturbances</vt:lpstr>
      <vt:lpstr>Vacuum chamber</vt:lpstr>
      <vt:lpstr>Corrector magnets</vt:lpstr>
      <vt:lpstr>Magnet – cable characteristic</vt:lpstr>
      <vt:lpstr>Betatron Oscillation and FOFB system</vt:lpstr>
      <vt:lpstr>PETRA IV FOFB SISO analytical modeling</vt:lpstr>
      <vt:lpstr>PETRA IV FOFB SISO analytical modeling</vt:lpstr>
      <vt:lpstr>Stability criteria and experiments</vt:lpstr>
      <vt:lpstr>Stability criteria and P.S. ripple (simulation)</vt:lpstr>
      <vt:lpstr>Integration with Experiments</vt:lpstr>
      <vt:lpstr>Interaction with other facilities</vt:lpstr>
      <vt:lpstr>Summary and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WP2.08 - Feedbacks</dc:title>
  <dc:creator>Pfeiffer, Sven</dc:creator>
  <cp:lastModifiedBy>Mirza, Sajjad Hussain</cp:lastModifiedBy>
  <cp:revision>469</cp:revision>
  <dcterms:created xsi:type="dcterms:W3CDTF">2022-03-17T08:57:51Z</dcterms:created>
  <dcterms:modified xsi:type="dcterms:W3CDTF">2022-06-08T11:00:45Z</dcterms:modified>
</cp:coreProperties>
</file>