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04" autoAdjust="0"/>
  </p:normalViewPr>
  <p:slideViewPr>
    <p:cSldViewPr snapToGrid="0">
      <p:cViewPr varScale="1">
        <p:scale>
          <a:sx n="77" d="100"/>
          <a:sy n="77" d="100"/>
        </p:scale>
        <p:origin x="132" y="318"/>
      </p:cViewPr>
      <p:guideLst>
        <p:guide orient="horz" pos="402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=""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684979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=""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4647080F-6519-45C2-B229-7660259C6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79" y="5799949"/>
            <a:ext cx="4223912" cy="865921"/>
          </a:xfrm>
          <a:prstGeom prst="rect">
            <a:avLst/>
          </a:prstGeom>
        </p:spPr>
      </p:pic>
      <p:sp>
        <p:nvSpPr>
          <p:cNvPr id="25" name="Zástupný text 24">
            <a:extLst>
              <a:ext uri="{FF2B5EF4-FFF2-40B4-BE49-F238E27FC236}">
                <a16:creationId xmlns="" xmlns:a16="http://schemas.microsoft.com/office/drawing/2014/main" id="{FCC5DF37-C725-49D1-BD20-39041D232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31" y="4968979"/>
            <a:ext cx="10752138" cy="5492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400" dirty="0"/>
              <a:t>Akce</a:t>
            </a:r>
            <a:endParaRPr lang="en-US" dirty="0"/>
          </a:p>
        </p:txBody>
      </p:sp>
      <p:pic>
        <p:nvPicPr>
          <p:cNvPr id="9" name="Logo FZÚ rgb EMF">
            <a:extLst>
              <a:ext uri="{FF2B5EF4-FFF2-40B4-BE49-F238E27FC236}">
                <a16:creationId xmlns="" xmlns:a16="http://schemas.microsoft.com/office/drawing/2014/main" id="{2AE7D819-52E1-400E-93EE-2348D5F125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900" y="59358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Logo FZÚ rgb EMF">
            <a:extLst>
              <a:ext uri="{FF2B5EF4-FFF2-40B4-BE49-F238E27FC236}">
                <a16:creationId xmlns="" xmlns:a16="http://schemas.microsoft.com/office/drawing/2014/main" id="{12579FC7-C54B-43C0-9F6C-D0CB5AE70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B8A17DE-E0A3-4A13-BE74-2DB29A35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"/>
            <a:ext cx="10753200" cy="55836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Logo FZÚ rgb EMF">
            <a:extLst>
              <a:ext uri="{FF2B5EF4-FFF2-40B4-BE49-F238E27FC236}">
                <a16:creationId xmlns="" xmlns:a16="http://schemas.microsoft.com/office/drawing/2014/main" id="{809347A5-0B55-42CB-B21A-B94F25F99B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00" y="4032000"/>
            <a:ext cx="5018400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C27F5BFE-2299-4B02-A06A-1F104687C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4775" y="2016000"/>
            <a:ext cx="5016500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Logo FZÚ rgb EMF">
            <a:extLst>
              <a:ext uri="{FF2B5EF4-FFF2-40B4-BE49-F238E27FC236}">
                <a16:creationId xmlns="" xmlns:a16="http://schemas.microsoft.com/office/drawing/2014/main" id="{B5637DC4-9552-4428-B522-346CB8C06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952000"/>
            <a:ext cx="5018400" cy="27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="" xmlns:a16="http://schemas.microsoft.com/office/drawing/2014/main" id="{96B0AAC1-4B94-4459-ACE9-9AD4ACBCAA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37200" y="648000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12000"/>
            <a:ext cx="50148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=""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=""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800" y="648000"/>
            <a:ext cx="50148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Logo FZÚ rgb EMF">
            <a:extLst>
              <a:ext uri="{FF2B5EF4-FFF2-40B4-BE49-F238E27FC236}">
                <a16:creationId xmlns="" xmlns:a16="http://schemas.microsoft.com/office/drawing/2014/main" id="{A0E3208F-23E3-4D32-BC17-7EDEA4526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3456000"/>
            <a:ext cx="5018400" cy="22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6" y="4247999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=""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54800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=""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3601" y="2448000"/>
            <a:ext cx="50148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CCD32732-CFB9-448B-AE82-A187647C2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2016000"/>
            <a:ext cx="5016500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=""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="" xmlns:a16="http://schemas.microsoft.com/office/drawing/2014/main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2410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="" xmlns:a16="http://schemas.microsoft.com/office/drawing/2014/main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0284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=""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3599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Logo FZÚ rgb EMF">
            <a:extLst>
              <a:ext uri="{FF2B5EF4-FFF2-40B4-BE49-F238E27FC236}">
                <a16:creationId xmlns="" xmlns:a16="http://schemas.microsoft.com/office/drawing/2014/main" id="{21257707-1994-4450-8ED3-38FF1AA87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=""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=""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=""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400" y="3942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="" xmlns:a16="http://schemas.microsoft.com/office/drawing/2014/main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="" xmlns:a16="http://schemas.microsoft.com/office/drawing/2014/main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=""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=""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4401" y="2664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=""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8799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=""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=""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Logo FZÚ rgb EMF">
            <a:extLst>
              <a:ext uri="{FF2B5EF4-FFF2-40B4-BE49-F238E27FC236}">
                <a16:creationId xmlns="" xmlns:a16="http://schemas.microsoft.com/office/drawing/2014/main" id="{C890CDF9-526C-4127-BD76-47AD59A4E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5" y="5328000"/>
            <a:ext cx="501682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=""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237851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=""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="" xmlns:a16="http://schemas.microsoft.com/office/drawing/2014/main" id="{3B34269D-5738-43DF-AA12-1D2DF648E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5177" y="2448000"/>
            <a:ext cx="5016824" cy="252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=""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052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Logo FZÚ rgb EMF">
            <a:extLst>
              <a:ext uri="{FF2B5EF4-FFF2-40B4-BE49-F238E27FC236}">
                <a16:creationId xmlns="" xmlns:a16="http://schemas.microsoft.com/office/drawing/2014/main" id="{28FE8454-D452-457F-B231-737DFD6D9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=""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136739"/>
            <a:ext cx="10753200" cy="156258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kontakt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26724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=""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FZÚ rgb EMF">
            <a:extLst>
              <a:ext uri="{FF2B5EF4-FFF2-40B4-BE49-F238E27FC236}">
                <a16:creationId xmlns="" xmlns:a16="http://schemas.microsoft.com/office/drawing/2014/main" id="{41063935-6FF8-4251-B7EF-56EB54DE4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375" y="5935863"/>
            <a:ext cx="2455596" cy="5761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FE4E5F5A-84A9-466A-A7BD-1076C3A0E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79" y="5799949"/>
            <a:ext cx="4223912" cy="8659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126C3E6-BBDC-4163-8946-A5EA9A641EB9}"/>
              </a:ext>
            </a:extLst>
          </p:cNvPr>
          <p:cNvSpPr txBox="1"/>
          <p:nvPr userDrawn="1"/>
        </p:nvSpPr>
        <p:spPr>
          <a:xfrm>
            <a:off x="718800" y="5023413"/>
            <a:ext cx="10754400" cy="49771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A0A619C3-353C-4366-A354-D713256BCDDC}"/>
              </a:ext>
            </a:extLst>
          </p:cNvPr>
          <p:cNvSpPr txBox="1"/>
          <p:nvPr userDrawn="1"/>
        </p:nvSpPr>
        <p:spPr>
          <a:xfrm>
            <a:off x="718800" y="4930815"/>
            <a:ext cx="10753200" cy="59030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en-US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This work was supported by ESIF and MEYS (Project "FZU researchers, technical </a:t>
            </a:r>
            <a:r>
              <a:rPr lang="cs-CZ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cs-CZ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and administrative staff mobility" - CZ.02.2.69/0.0/0.0/18_053/0016627).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2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  <p15:guide id="2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A2DDD6F-337D-4613-850A-08434E8E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9" name="Logo FZÚ rgb EMF">
            <a:extLst>
              <a:ext uri="{FF2B5EF4-FFF2-40B4-BE49-F238E27FC236}">
                <a16:creationId xmlns="" xmlns:a16="http://schemas.microsoft.com/office/drawing/2014/main" id="{608DA1CF-0A58-4F29-9142-966B6C3EF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6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Logo FZÚ rgb EMF">
            <a:extLst>
              <a:ext uri="{FF2B5EF4-FFF2-40B4-BE49-F238E27FC236}">
                <a16:creationId xmlns="" xmlns:a16="http://schemas.microsoft.com/office/drawing/2014/main" id="{D72A58C8-0468-4F6A-8795-776FEFEA9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fraktá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465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E929F32-B6EF-42EC-9478-EBEFEE9AC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568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46584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="" xmlns:a16="http://schemas.microsoft.com/office/drawing/2014/main" id="{C07A7110-5DA4-434E-8DDB-BC25B1E10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4800" y="2016000"/>
            <a:ext cx="4658400" cy="3672000"/>
          </a:xfrm>
        </p:spPr>
        <p:txBody>
          <a:bodyPr/>
          <a:lstStyle>
            <a:lvl1pPr algn="ctr">
              <a:spcBef>
                <a:spcPts val="0"/>
              </a:spcBef>
              <a:defRPr b="1" i="1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Logo FZÚ rgb EMF">
            <a:extLst>
              <a:ext uri="{FF2B5EF4-FFF2-40B4-BE49-F238E27FC236}">
                <a16:creationId xmlns="" xmlns:a16="http://schemas.microsoft.com/office/drawing/2014/main" id="{6638D948-B323-4408-A76F-7733CF8E2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AD4E70-8C49-4866-89D1-16B98F2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52A1000-0E4E-4D32-8148-5BEDB554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5018400" cy="79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9D43090C-D552-473B-B8AE-1529A48F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808000"/>
            <a:ext cx="5018400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87F2D96F-F115-4FB7-9E64-677DCA1A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3602" y="2016000"/>
            <a:ext cx="50184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80C31E10-0CF9-46CE-9397-B747FB26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800" y="2844000"/>
            <a:ext cx="50184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Logo FZÚ rgb EMF">
            <a:extLst>
              <a:ext uri="{FF2B5EF4-FFF2-40B4-BE49-F238E27FC236}">
                <a16:creationId xmlns="" xmlns:a16="http://schemas.microsoft.com/office/drawing/2014/main" id="{44C16ED4-3A58-4CC1-B763-0F8CD648A6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=""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1" name="Logo FZÚ rgb EMF">
            <a:extLst>
              <a:ext uri="{FF2B5EF4-FFF2-40B4-BE49-F238E27FC236}">
                <a16:creationId xmlns="" xmlns:a16="http://schemas.microsoft.com/office/drawing/2014/main" id="{8C58C882-949B-40B5-8310-0234FC20A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9A4AD859-049B-42A6-B660-30149F1408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725" y="2016000"/>
            <a:ext cx="10752138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9" name="Logo FZÚ rgb EMF">
            <a:extLst>
              <a:ext uri="{FF2B5EF4-FFF2-40B4-BE49-F238E27FC236}">
                <a16:creationId xmlns="" xmlns:a16="http://schemas.microsoft.com/office/drawing/2014/main" id="{00AAFE47-CCF0-40A8-9E7F-5D6BC6725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=""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9">
            <a:extLst>
              <a:ext uri="{FF2B5EF4-FFF2-40B4-BE49-F238E27FC236}">
                <a16:creationId xmlns="" xmlns:a16="http://schemas.microsoft.com/office/drawing/2014/main" id="{5B218AF9-A040-4A5D-A158-64AEE4DCF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" y="2015999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2" name="Logo FZÚ rgb EMF">
            <a:extLst>
              <a:ext uri="{FF2B5EF4-FFF2-40B4-BE49-F238E27FC236}">
                <a16:creationId xmlns="" xmlns:a16="http://schemas.microsoft.com/office/drawing/2014/main" id="{8416C5DC-E04D-4EAD-98AC-94DD7C6D4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A6F3F45-87DE-4659-8ED8-D79F7499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Logo FZÚ rgb EMF">
            <a:extLst>
              <a:ext uri="{FF2B5EF4-FFF2-40B4-BE49-F238E27FC236}">
                <a16:creationId xmlns="" xmlns:a16="http://schemas.microsoft.com/office/drawing/2014/main" id="{B76AF9C9-9713-4D25-BE6D-6CDD0137F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5" y="5973963"/>
            <a:ext cx="2455596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5999"/>
            <a:ext cx="10753200" cy="36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9" y="6015600"/>
            <a:ext cx="70452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200" y="6015600"/>
            <a:ext cx="7200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76 cm)" hidden="1">
            <a:extLst>
              <a:ext uri="{FF2B5EF4-FFF2-40B4-BE49-F238E27FC236}">
                <a16:creationId xmlns="" xmlns:a16="http://schemas.microsoft.com/office/drawing/2014/main" id="{0EE604A2-92A8-4EEF-B6E5-9D1C56E4C3B0}"/>
              </a:ext>
            </a:extLst>
          </p:cNvPr>
          <p:cNvCxnSpPr/>
          <p:nvPr userDrawn="1"/>
        </p:nvCxnSpPr>
        <p:spPr>
          <a:xfrm>
            <a:off x="0" y="6393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="" xmlns:a16="http://schemas.microsoft.com/office/drawing/2014/main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logo 1,0 cm (Y 18,05 cm)" hidden="1">
            <a:extLst>
              <a:ext uri="{FF2B5EF4-FFF2-40B4-BE49-F238E27FC236}">
                <a16:creationId xmlns="" xmlns:a16="http://schemas.microsoft.com/office/drawing/2014/main" id="{82A407BE-DE23-4948-87B7-7740DB53E5FD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 cm (X 31,87)" hidden="1">
            <a:extLst>
              <a:ext uri="{FF2B5EF4-FFF2-40B4-BE49-F238E27FC236}">
                <a16:creationId xmlns="" xmlns:a16="http://schemas.microsoft.com/office/drawing/2014/main" id="{32B3957D-D0E8-4AA8-BAF6-4019F0E5AF59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 cm" hidden="1">
            <a:extLst>
              <a:ext uri="{FF2B5EF4-FFF2-40B4-BE49-F238E27FC236}">
                <a16:creationId xmlns="" xmlns:a16="http://schemas.microsoft.com/office/drawing/2014/main" id="{229524BF-DD9F-4C32-9F06-E12FA906A460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="" xmlns:a16="http://schemas.microsoft.com/office/drawing/2014/main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53" r:id="rId5"/>
    <p:sldLayoutId id="2147483657" r:id="rId6"/>
    <p:sldLayoutId id="2147483656" r:id="rId7"/>
    <p:sldLayoutId id="2147483658" r:id="rId8"/>
    <p:sldLayoutId id="2147483654" r:id="rId9"/>
    <p:sldLayoutId id="2147483655" r:id="rId10"/>
    <p:sldLayoutId id="2147483651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4E462D8-E02A-461E-B63A-EA2D2EE6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Karel Majer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92EFFE-9023-4585-AB4C-5948E66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27960"/>
            <a:ext cx="10753200" cy="2720039"/>
          </a:xfrm>
        </p:spPr>
        <p:txBody>
          <a:bodyPr>
            <a:noAutofit/>
          </a:bodyPr>
          <a:lstStyle/>
          <a:p>
            <a:r>
              <a:rPr lang="cs-CZ" sz="6000" dirty="0" smtClean="0"/>
              <a:t>ELI </a:t>
            </a:r>
            <a:r>
              <a:rPr lang="cs-CZ" sz="6000" dirty="0" err="1" smtClean="0"/>
              <a:t>Beamlines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Overview of a control system of a high-power laser facility</a:t>
            </a:r>
            <a:endParaRPr lang="cs-CZ" sz="4800" dirty="0"/>
          </a:p>
        </p:txBody>
      </p:sp>
      <p:sp>
        <p:nvSpPr>
          <p:cNvPr id="8" name="Zástupný text 7">
            <a:extLst>
              <a:ext uri="{FF2B5EF4-FFF2-40B4-BE49-F238E27FC236}">
                <a16:creationId xmlns="" xmlns:a16="http://schemas.microsoft.com/office/drawing/2014/main" id="{449EF705-E6F3-4DA9-8841-566250711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31" y="4968979"/>
            <a:ext cx="10752138" cy="54927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DEELS ’22, Berlin, 07/06/22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87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 Beamlines laser control system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74" y="1224000"/>
            <a:ext cx="9150026" cy="60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02" y="0"/>
            <a:ext cx="3562350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 architecture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Mostly programmed in LabVIEW – many parallel processes on each controller</a:t>
            </a:r>
          </a:p>
          <a:p>
            <a:r>
              <a:rPr lang="en-US" sz="2000" dirty="0" smtClean="0"/>
              <a:t>LabVIEW-native EPICS implementation (</a:t>
            </a:r>
            <a:r>
              <a:rPr lang="en-US" sz="2000" dirty="0" err="1" smtClean="0"/>
              <a:t>Obsevatory</a:t>
            </a:r>
            <a:r>
              <a:rPr lang="en-US" sz="2000" dirty="0" smtClean="0"/>
              <a:t> Sciences, modified by ELI)</a:t>
            </a:r>
          </a:p>
          <a:p>
            <a:r>
              <a:rPr lang="en-US" sz="2000" dirty="0" smtClean="0"/>
              <a:t>Easy setup of PVs in MySQL configuration database</a:t>
            </a:r>
          </a:p>
          <a:p>
            <a:r>
              <a:rPr lang="en-US" sz="2000" dirty="0" smtClean="0"/>
              <a:t>LabVIEW framework for creating EPICS-based GUIs</a:t>
            </a:r>
            <a:endParaRPr lang="en-US" sz="2000" dirty="0"/>
          </a:p>
        </p:txBody>
      </p:sp>
      <p:sp>
        <p:nvSpPr>
          <p:cNvPr id="13" name="Zástupný symbol pro text 9">
            <a:extLst>
              <a:ext uri="{FF2B5EF4-FFF2-40B4-BE49-F238E27FC236}">
                <a16:creationId xmlns="" xmlns:a16="http://schemas.microsoft.com/office/drawing/2014/main" id="{6B0B3399-140B-4B32-8D95-A94A2D71A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7089" y="352291"/>
            <a:ext cx="1675792" cy="3620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Device monitoring &amp; EPICS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4" name="Zástupný symbol pro text 9">
            <a:extLst>
              <a:ext uri="{FF2B5EF4-FFF2-40B4-BE49-F238E27FC236}">
                <a16:creationId xmlns="" xmlns:a16="http://schemas.microsoft.com/office/drawing/2014/main" id="{6B0B3399-140B-4B32-8D95-A94A2D71A8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79919" y="844115"/>
            <a:ext cx="842962" cy="236538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Cameras</a:t>
            </a:r>
            <a:endParaRPr lang="en-US" sz="2400" dirty="0" smtClean="0"/>
          </a:p>
        </p:txBody>
      </p:sp>
      <p:sp>
        <p:nvSpPr>
          <p:cNvPr id="15" name="Zástupný symbol pro text 9">
            <a:extLst>
              <a:ext uri="{FF2B5EF4-FFF2-40B4-BE49-F238E27FC236}">
                <a16:creationId xmlns="" xmlns:a16="http://schemas.microsoft.com/office/drawing/2014/main" id="{6B0B3399-140B-4B32-8D95-A94A2D71A8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089" y="1494486"/>
            <a:ext cx="1912937" cy="290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/>
              <a:t>Environment monitor</a:t>
            </a:r>
            <a:endParaRPr lang="en-US" sz="2000" dirty="0" smtClean="0"/>
          </a:p>
        </p:txBody>
      </p:sp>
      <p:sp>
        <p:nvSpPr>
          <p:cNvPr id="16" name="Zástupný symbol pro text 9">
            <a:extLst>
              <a:ext uri="{FF2B5EF4-FFF2-40B4-BE49-F238E27FC236}">
                <a16:creationId xmlns="" xmlns:a16="http://schemas.microsoft.com/office/drawing/2014/main" id="{6B0B3399-140B-4B32-8D95-A94A2D71A8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80156" y="1940366"/>
            <a:ext cx="928687" cy="268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/>
              <a:t>3x pointing</a:t>
            </a:r>
            <a:endParaRPr lang="en-US" sz="24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57" y="3833599"/>
            <a:ext cx="5741095" cy="29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Safety systems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Personnel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Pilz</a:t>
            </a:r>
            <a:r>
              <a:rPr lang="en-US" dirty="0" smtClean="0"/>
              <a:t> PLCs (SIL rating)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Controls when laser may be turned on and propagated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 machine paradigm for each area</a:t>
            </a:r>
          </a:p>
          <a:p>
            <a:pPr marL="630900" lvl="1" indent="-342900"/>
            <a:r>
              <a:rPr lang="en-US" dirty="0" smtClean="0"/>
              <a:t>No emission</a:t>
            </a:r>
          </a:p>
          <a:p>
            <a:pPr marL="630900" lvl="1" indent="-342900"/>
            <a:r>
              <a:rPr lang="en-US" dirty="0" smtClean="0"/>
              <a:t>Low power</a:t>
            </a:r>
          </a:p>
          <a:p>
            <a:pPr marL="630900" lvl="1" indent="-342900"/>
            <a:r>
              <a:rPr lang="en-US" dirty="0" smtClean="0"/>
              <a:t>High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Radiation confined to experimental halls, separate monitoring system (contractor)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Vacuum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 RIO (with FPGA) or B&amp;R PLCs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Big volumes, separate roughing and </a:t>
            </a:r>
            <a:r>
              <a:rPr lang="en-US" dirty="0" err="1" smtClean="0"/>
              <a:t>forevacuum</a:t>
            </a:r>
            <a:r>
              <a:rPr lang="en-US" dirty="0" smtClean="0"/>
              <a:t> primary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Abstraction to a set of state machines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54775" y="2016000"/>
            <a:ext cx="5131800" cy="1656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dirty="0" smtClean="0"/>
              <a:t>Machine 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Pilz</a:t>
            </a:r>
            <a:r>
              <a:rPr lang="en-US" dirty="0" smtClean="0"/>
              <a:t> or B&amp;R PLCs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Guarantees valid laser </a:t>
            </a:r>
            <a:r>
              <a:rPr lang="en-US" dirty="0" err="1" smtClean="0"/>
              <a:t>beampath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Beamline divided into zones</a:t>
            </a:r>
          </a:p>
          <a:p>
            <a:pPr marL="630900" lvl="1" indent="-342900" algn="l"/>
            <a:r>
              <a:rPr lang="en-US" sz="2000" dirty="0" smtClean="0"/>
              <a:t>No emission, low power, high power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00" y="179991"/>
            <a:ext cx="2819400" cy="1619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5" y="179991"/>
            <a:ext cx="23812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system description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We can abstract many systems to a set of Mealy state machines: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Personnel safety (6)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Machine safety (7)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Vacuum control (10+)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Pneumatics control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Environment monitors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 interlock for 1 kHz laser</a:t>
            </a:r>
          </a:p>
          <a:p>
            <a:r>
              <a:rPr lang="en-US" sz="2000" dirty="0" smtClean="0"/>
              <a:t>Unified description format for all of them</a:t>
            </a:r>
          </a:p>
          <a:p>
            <a:r>
              <a:rPr lang="en-US" sz="2000" dirty="0" smtClean="0"/>
              <a:t>Systems fully described in Excel spreadsheets 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6855" y="2015987"/>
            <a:ext cx="3549788" cy="36720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46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IO declaration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in a spreadsheet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49" y="1331302"/>
            <a:ext cx="8469651" cy="46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Transition matrix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in a spreadsheet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34" y="1195056"/>
            <a:ext cx="7702866" cy="48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2015999"/>
            <a:ext cx="2267589" cy="36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Triggers &amp; permissions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in a spreadsheet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89" y="1173847"/>
            <a:ext cx="8485611" cy="48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2015999"/>
            <a:ext cx="2267589" cy="36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Outputs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in a spreadsheet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40" y="1262637"/>
            <a:ext cx="8855260" cy="47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0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Code generators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Full description in spreadsheet – can we program systems only by changes in Excel?</a:t>
            </a:r>
          </a:p>
          <a:p>
            <a:r>
              <a:rPr lang="en-US" sz="2000" dirty="0" smtClean="0"/>
              <a:t>Yes, we can! (although some people don’t believe that)</a:t>
            </a:r>
          </a:p>
          <a:p>
            <a:r>
              <a:rPr lang="en-US" sz="2000" dirty="0" smtClean="0"/>
              <a:t>LabVIEW parser to extract data from Excel</a:t>
            </a:r>
            <a:r>
              <a:rPr lang="en-US" sz="2000" dirty="0"/>
              <a:t> </a:t>
            </a:r>
            <a:r>
              <a:rPr lang="en-US" sz="2000" dirty="0" smtClean="0"/>
              <a:t>to LabVIEW dictionary or JSON</a:t>
            </a:r>
          </a:p>
          <a:p>
            <a:r>
              <a:rPr lang="en-US" sz="2000" dirty="0" smtClean="0"/>
              <a:t>System description passed to scripters developed for each application type</a:t>
            </a:r>
          </a:p>
          <a:p>
            <a:r>
              <a:rPr lang="en-US" sz="2000" dirty="0" smtClean="0"/>
              <a:t>Unified simulation and diagnostics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00" y="414375"/>
            <a:ext cx="2819400" cy="1619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800" y="2557762"/>
            <a:ext cx="2381250" cy="16478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00" y="4729725"/>
            <a:ext cx="35528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696" r="96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Code generators</a:t>
            </a:r>
            <a:endParaRPr lang="en-US" sz="3200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2" b="26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0787" r="107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err="1" smtClean="0"/>
              <a:t>Pilz</a:t>
            </a:r>
            <a:r>
              <a:rPr lang="en-US" dirty="0" smtClean="0"/>
              <a:t> scripter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Generates “hardcoded” ST code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PAS4000 API used to create ready-to-build 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Verified for safety-rated applications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LabVIEW FPGA scripter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FPGA runs spreadsheet interpreter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System description stored in RAMs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Generated RAM and IO definitions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Configuration changes – only RAM contents -&gt; no recompilation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B&amp;R </a:t>
            </a:r>
            <a:r>
              <a:rPr lang="en-US" dirty="0" err="1" smtClean="0"/>
              <a:t>scipter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Generates XML files to create ready-to-build 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Partially “hardcoded” ST code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Dynamic version under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World's </a:t>
            </a:r>
            <a:r>
              <a:rPr lang="en-US" sz="1600" dirty="0"/>
              <a:t>largest and most advanced high-power laser infrastructure and a global technology and innovation leader in high-power, high-intensity, and short-pulsed laser </a:t>
            </a:r>
            <a:r>
              <a:rPr lang="en-US" sz="1600" dirty="0" smtClean="0"/>
              <a:t>systems.</a:t>
            </a:r>
          </a:p>
          <a:p>
            <a:r>
              <a:rPr lang="en-US" sz="1600" dirty="0" smtClean="0"/>
              <a:t>First </a:t>
            </a:r>
            <a:r>
              <a:rPr lang="en-US" sz="1600" dirty="0"/>
              <a:t>ESFRI Landmark constructed in the Central Eastern European Member States. </a:t>
            </a:r>
            <a:r>
              <a:rPr lang="en-US" sz="1600" dirty="0" smtClean="0"/>
              <a:t>Three world-class </a:t>
            </a:r>
            <a:r>
              <a:rPr lang="en-US" sz="1600" dirty="0"/>
              <a:t>high-power, high-repetition-rate laser facilities have been established in Czech Republic (ELI Beamlines), Hungary (ELI-ALPS) and Romania (ELI-NP</a:t>
            </a:r>
            <a:r>
              <a:rPr lang="en-US" sz="1600" dirty="0" smtClean="0"/>
              <a:t>).</a:t>
            </a:r>
          </a:p>
          <a:p>
            <a:r>
              <a:rPr lang="en-US" sz="1600" dirty="0"/>
              <a:t>The commissioning of the facilities is foreseen to be completed in </a:t>
            </a:r>
            <a:r>
              <a:rPr lang="en-US" sz="1600" dirty="0" smtClean="0"/>
              <a:t>2022-2023.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ELI (Extreme Light Infrastructure)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20" y="0"/>
            <a:ext cx="4025322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3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000" y="3544865"/>
            <a:ext cx="10753200" cy="2143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GPS – timestamp + 1 pulse per second</a:t>
            </a:r>
          </a:p>
          <a:p>
            <a:r>
              <a:rPr lang="en-US" sz="2000" dirty="0" err="1" smtClean="0"/>
              <a:t>Rb</a:t>
            </a:r>
            <a:r>
              <a:rPr lang="en-US" sz="2000" dirty="0" smtClean="0"/>
              <a:t> clock as GPS receiver</a:t>
            </a:r>
          </a:p>
          <a:p>
            <a:r>
              <a:rPr lang="en-US" sz="2000" dirty="0" smtClean="0"/>
              <a:t>-&gt; 1 PPS, 10 MHz, NTP timestamp to White Rabbit grandmaster</a:t>
            </a:r>
          </a:p>
          <a:p>
            <a:r>
              <a:rPr lang="en-US" sz="2000" dirty="0" smtClean="0"/>
              <a:t>White Rabbit distributed through facility to synchronize all lasers and experiments</a:t>
            </a:r>
          </a:p>
          <a:p>
            <a:r>
              <a:rPr lang="en-US" sz="2000" dirty="0"/>
              <a:t>Timestamping not too difficult, we know when an event (shot) occurs, highest rep rate 1 </a:t>
            </a:r>
            <a:r>
              <a:rPr lang="en-US" sz="2000" dirty="0" smtClean="0"/>
              <a:t>kHz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Timing system</a:t>
            </a:r>
            <a:endParaRPr lang="en-US" sz="3200" dirty="0"/>
          </a:p>
        </p:txBody>
      </p:sp>
      <p:pic>
        <p:nvPicPr>
          <p:cNvPr id="4098" name="img663884" descr="4105e286-36f9-49bc-b3e2-b2a80500e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3" y="448938"/>
            <a:ext cx="8318221" cy="27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1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000" y="3544865"/>
            <a:ext cx="10753200" cy="2143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Seed laser – usually 80 MHz </a:t>
            </a:r>
            <a:r>
              <a:rPr lang="en-US" sz="2000" dirty="0" err="1" smtClean="0"/>
              <a:t>Ti:Sapphire</a:t>
            </a:r>
            <a:r>
              <a:rPr lang="en-US" sz="2000" dirty="0" smtClean="0"/>
              <a:t> optical oscillator</a:t>
            </a:r>
          </a:p>
          <a:p>
            <a:r>
              <a:rPr lang="en-US" sz="2000" dirty="0" smtClean="0"/>
              <a:t>RF oscillator + feedback loop to compensate for frequency drift in optical cavity</a:t>
            </a:r>
          </a:p>
          <a:p>
            <a:r>
              <a:rPr lang="en-US" sz="2000" dirty="0" smtClean="0"/>
              <a:t>ETS generates 1 kHz trigger signals -&gt; pulse picking in </a:t>
            </a:r>
            <a:r>
              <a:rPr lang="en-US" sz="2000" dirty="0" err="1" smtClean="0"/>
              <a:t>Pockels</a:t>
            </a:r>
            <a:r>
              <a:rPr lang="en-US" sz="2000" dirty="0" smtClean="0"/>
              <a:t> cells -&gt; 1 kHz laser</a:t>
            </a:r>
          </a:p>
          <a:p>
            <a:r>
              <a:rPr lang="en-US" sz="2000" dirty="0" smtClean="0"/>
              <a:t>1 kHz trigger distributed through beamline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Timing system</a:t>
            </a:r>
            <a:endParaRPr lang="en-US" sz="3200" dirty="0"/>
          </a:p>
        </p:txBody>
      </p:sp>
      <p:pic>
        <p:nvPicPr>
          <p:cNvPr id="5122" name="img896027" descr="7228e86d-bc69-496b-8264-54ac48c8b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35" y="389312"/>
            <a:ext cx="6466965" cy="282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5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LCS team gather data, but do not operate lasers nor run experiments</a:t>
            </a:r>
          </a:p>
          <a:p>
            <a:r>
              <a:rPr lang="en-US" sz="2000" dirty="0" smtClean="0"/>
              <a:t>Direct access to controls confined to integration layers – only in control rooms</a:t>
            </a:r>
          </a:p>
          <a:p>
            <a:r>
              <a:rPr lang="en-US" sz="2000" dirty="0" smtClean="0"/>
              <a:t>Operators require data even in offices </a:t>
            </a:r>
            <a:r>
              <a:rPr lang="en-US" sz="2000" smtClean="0"/>
              <a:t>or remotely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presentation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43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="" xmlns:a16="http://schemas.microsoft.com/office/drawing/2014/main" id="{8A597C98-F6EB-494C-A08C-CB60C6A5D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Karel Majer</a:t>
            </a:r>
            <a:endParaRPr lang="cs-CZ" dirty="0"/>
          </a:p>
          <a:p>
            <a:r>
              <a:rPr lang="en-US" dirty="0" smtClean="0"/>
              <a:t>karel.majer@eli-beams.eu</a:t>
            </a:r>
          </a:p>
          <a:p>
            <a:r>
              <a:rPr lang="en-US" dirty="0" smtClean="0"/>
              <a:t>Acknowledgement: Birgit Pl</a:t>
            </a:r>
            <a:r>
              <a:rPr lang="cs-CZ" dirty="0" err="1" smtClean="0"/>
              <a:t>ötzeneder</a:t>
            </a:r>
            <a:r>
              <a:rPr lang="cs-CZ" dirty="0" smtClean="0"/>
              <a:t>, Jack Alexander Naylon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DBFE2AA7-C2EC-49C9-A216-66F486776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 facilities</a:t>
            </a:r>
            <a:endParaRPr lang="en-US" sz="36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800" b="78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ELI Beamlines (Prague, CZ)</a:t>
            </a:r>
          </a:p>
          <a:p>
            <a:endParaRPr lang="en-US" dirty="0" smtClean="0"/>
          </a:p>
          <a:p>
            <a:r>
              <a:rPr lang="en-US" dirty="0" smtClean="0"/>
              <a:t>4 high-power fs laser systems</a:t>
            </a:r>
          </a:p>
          <a:p>
            <a:r>
              <a:rPr lang="en-US" dirty="0" smtClean="0"/>
              <a:t>Particle acceleration, X-ray generation, plasma science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ELI-ALPS (Szeged, HU)</a:t>
            </a:r>
          </a:p>
          <a:p>
            <a:endParaRPr lang="en-US" dirty="0" smtClean="0"/>
          </a:p>
          <a:p>
            <a:r>
              <a:rPr lang="en-US" dirty="0" smtClean="0"/>
              <a:t>Ultra-short pulses from THz to X-rays</a:t>
            </a:r>
          </a:p>
          <a:p>
            <a:r>
              <a:rPr lang="en-US" dirty="0" err="1" smtClean="0"/>
              <a:t>Attosecond</a:t>
            </a:r>
            <a:r>
              <a:rPr lang="en-US" dirty="0" smtClean="0"/>
              <a:t> science (electron </a:t>
            </a:r>
            <a:r>
              <a:rPr lang="en-US" dirty="0" smtClean="0"/>
              <a:t>processes, </a:t>
            </a:r>
            <a:r>
              <a:rPr lang="en-US" dirty="0" smtClean="0"/>
              <a:t>chemical reactions)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ELI-NP (</a:t>
            </a:r>
            <a:r>
              <a:rPr lang="en-US" dirty="0" err="1" smtClean="0"/>
              <a:t>Magurele</a:t>
            </a:r>
            <a:r>
              <a:rPr lang="en-US" dirty="0" smtClean="0"/>
              <a:t>, RO)</a:t>
            </a:r>
          </a:p>
          <a:p>
            <a:endParaRPr lang="en-US" dirty="0"/>
          </a:p>
          <a:p>
            <a:r>
              <a:rPr lang="en-US" dirty="0" smtClean="0"/>
              <a:t>2x10 PW laser</a:t>
            </a:r>
          </a:p>
          <a:p>
            <a:r>
              <a:rPr lang="en-US" dirty="0" smtClean="0"/>
              <a:t>Gamma beam source (to 19 MeV)</a:t>
            </a:r>
          </a:p>
          <a:p>
            <a:r>
              <a:rPr lang="en-US" dirty="0" smtClean="0"/>
              <a:t>Nuclear physics</a:t>
            </a:r>
            <a:endParaRPr lang="en-US" dirty="0"/>
          </a:p>
        </p:txBody>
      </p:sp>
      <p:pic>
        <p:nvPicPr>
          <p:cNvPr id="1030" name="Picture 6" descr="https://www.eli-beams.eu/wp-content/uploads/2022/01/90503500-1024x767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24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eli-np.ro/images/generic/eli_main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b="77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 Beamlines facility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5238" r="11825" b="6455"/>
          <a:stretch/>
        </p:blipFill>
        <p:spPr bwMode="auto">
          <a:xfrm>
            <a:off x="2067137" y="1127399"/>
            <a:ext cx="8058925" cy="48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80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 Beamlines lasers</a:t>
            </a:r>
            <a:endParaRPr lang="en-US" sz="3600" dirty="0"/>
          </a:p>
        </p:txBody>
      </p:sp>
      <p:graphicFrame>
        <p:nvGraphicFramePr>
          <p:cNvPr id="5" name="Table 5"/>
          <p:cNvGraphicFramePr/>
          <p:nvPr>
            <p:extLst>
              <p:ext uri="{D42A27DB-BD31-4B8C-83A1-F6EECF244321}">
                <p14:modId xmlns:p14="http://schemas.microsoft.com/office/powerpoint/2010/main" val="1012930046"/>
              </p:ext>
            </p:extLst>
          </p:nvPr>
        </p:nvGraphicFramePr>
        <p:xfrm>
          <a:off x="1114655" y="1312135"/>
          <a:ext cx="9963889" cy="4350536"/>
        </p:xfrm>
        <a:graphic>
          <a:graphicData uri="http://schemas.openxmlformats.org/drawingml/2006/table">
            <a:tbl>
              <a:tblPr/>
              <a:tblGrid>
                <a:gridCol w="1548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7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6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6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Beamline</a:t>
                      </a:r>
                      <a:endParaRPr lang="en-US" sz="1200" b="0" strike="noStrike" spc="-1" noProof="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L1</a:t>
                      </a:r>
                      <a:endParaRPr lang="en-US" sz="1200" b="0" strike="noStrike" spc="-1" noProof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L2</a:t>
                      </a:r>
                      <a:endParaRPr lang="en-US" sz="1200" b="0" strike="noStrike" spc="-1" noProof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L3</a:t>
                      </a:r>
                      <a:endParaRPr lang="en-US" sz="1200" b="0" strike="noStrike" spc="-1" noProof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 noProof="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L4</a:t>
                      </a:r>
                      <a:endParaRPr lang="en-US" sz="1200" b="0" strike="noStrike" spc="-1" noProof="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Peak power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TW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cs-CZ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PW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PW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Pulse energy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mJ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J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 kJ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Pulse length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fs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fs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fs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 fs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Re.</a:t>
                      </a:r>
                      <a:r>
                        <a:rPr lang="en-US" sz="1200" b="1" strike="noStrike" spc="-1" baseline="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rate</a:t>
                      </a:r>
                      <a:endParaRPr lang="en-US" sz="1200" b="1" strike="noStrike" spc="-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kHz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Hz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Hz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 Hz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6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Developer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 Team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 Team 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Rutherford Appleton Laboratory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Lawrence Livermore National Laboratory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ELI Team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Energetics + </a:t>
                      </a:r>
                      <a:r>
                        <a:rPr lang="en-US" sz="1200" b="0" strike="noStrike" spc="-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Ekspla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 Team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7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Diode pumping, OPCPA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Diode pumping, OPCPA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Square beam</a:t>
                      </a:r>
                      <a:r>
                        <a:rPr lang="en-US" sz="1200" b="0" strike="noStrike" spc="-1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 mm x 214 mm, </a:t>
                      </a:r>
                      <a:r>
                        <a:rPr lang="en-US" sz="1200" b="0" strike="noStrike" spc="-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Ti:Sapphire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amps and diode and </a:t>
                      </a:r>
                      <a:r>
                        <a:rPr lang="en-US" sz="1200" b="0" strike="noStrike" spc="-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Nd:glass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pump lasers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Square beam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625 mm x 625 mm,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Discharge 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lamp pumped </a:t>
                      </a:r>
                      <a:r>
                        <a:rPr lang="en-US" sz="1200" b="0" strike="noStrike" spc="-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Nd:glass</a:t>
                      </a:r>
                      <a:r>
                        <a:rPr lang="en-US" sz="1200" b="0" strike="noStrike" spc="-1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amps</a:t>
                      </a: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OPCPA </a:t>
                      </a:r>
                      <a:b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b="0" strike="noStrike" spc="-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pre-amps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8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 locking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4" name="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Obrázek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 b="12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Chirped pulse amplification</a:t>
            </a:r>
            <a:endParaRPr lang="en-US" sz="3600" dirty="0"/>
          </a:p>
        </p:txBody>
      </p:sp>
      <p:pic>
        <p:nvPicPr>
          <p:cNvPr id="1026" name="Picture 2" descr="https://upload.wikimedia.org/wikipedia/en/thumb/a/ae/Chirped_pulse_amplification.png/1920px-Chirped_pulse_amplific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7" y="1331929"/>
            <a:ext cx="7403335" cy="45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6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L4 compressor chamber</a:t>
            </a:r>
            <a:endParaRPr lang="en-US" sz="3600" dirty="0"/>
          </a:p>
        </p:txBody>
      </p:sp>
      <p:pic>
        <p:nvPicPr>
          <p:cNvPr id="5" name="Picture 3" descr="P:\PR\Photos\Lasers\L4\L4_2020_05_21\L4_2020_05_21_print\DSC01903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7" y="1397032"/>
            <a:ext cx="8207566" cy="46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457051" y="648000"/>
            <a:ext cx="3220799" cy="1439999"/>
          </a:xfrm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US" i="0" dirty="0">
                <a:solidFill>
                  <a:schemeClr val="tx2"/>
                </a:solidFill>
              </a:rPr>
              <a:t>Laser as X-ray source:</a:t>
            </a:r>
          </a:p>
          <a:p>
            <a:pPr algn="l"/>
            <a:endParaRPr lang="en-US" i="0" dirty="0">
              <a:solidFill>
                <a:schemeClr val="tx2"/>
              </a:solidFill>
            </a:endParaRPr>
          </a:p>
          <a:p>
            <a:pPr algn="l"/>
            <a:r>
              <a:rPr lang="en-US" i="0" dirty="0">
                <a:solidFill>
                  <a:schemeClr val="tx2"/>
                </a:solidFill>
              </a:rPr>
              <a:t>Laser beam -&gt; plasma -&gt; electrons accelerated by EM field -&gt; X-ray beam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Bio/molecular research</a:t>
            </a:r>
          </a:p>
          <a:p>
            <a:r>
              <a:rPr lang="en-US" dirty="0" smtClean="0"/>
              <a:t>Plasma physics</a:t>
            </a:r>
          </a:p>
          <a:p>
            <a:r>
              <a:rPr lang="en-US" dirty="0" smtClean="0"/>
              <a:t>Particle acceleration</a:t>
            </a:r>
          </a:p>
          <a:p>
            <a:r>
              <a:rPr lang="en-US" dirty="0" smtClean="0"/>
              <a:t>X-ray sources</a:t>
            </a:r>
          </a:p>
          <a:p>
            <a:r>
              <a:rPr lang="en-US" dirty="0" smtClean="0"/>
              <a:t>Exotic physics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ELIMAIA – ion acceleration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ELI Beamlines experiments</a:t>
            </a:r>
            <a:endParaRPr lang="en-US" sz="3600" dirty="0"/>
          </a:p>
        </p:txBody>
      </p:sp>
      <p:pic>
        <p:nvPicPr>
          <p:cNvPr id="12" name="Picture 2" descr="P:\PR\Events\2019\2019_02_25-26_W3-Fair\E4-a_elimaia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 b="123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rahttarget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99" r="31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0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ZÚ PPT 16:9">
  <a:themeElements>
    <a:clrScheme name="FZÚ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FF58B16-4C3D-4747-9D89-D08BBB4DDFA1}" vid="{71D4B2B8-4A27-4F6F-A1D8-F495B17FF1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FZU_Powerpoint_16_9</Template>
  <TotalTime>13687</TotalTime>
  <Words>839</Words>
  <Application>Microsoft Office PowerPoint</Application>
  <PresentationFormat>Widescreen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FZÚ PPT 16:9</vt:lpstr>
      <vt:lpstr>ELI Beamlines Overview of a control system of a high-power laser facility</vt:lpstr>
      <vt:lpstr>ELI (Extreme Light Infrastructure)</vt:lpstr>
      <vt:lpstr>ELI facilities</vt:lpstr>
      <vt:lpstr>ELI Beamlines facility</vt:lpstr>
      <vt:lpstr>ELI Beamlines lasers</vt:lpstr>
      <vt:lpstr>Mode locking</vt:lpstr>
      <vt:lpstr>Chirped pulse amplification</vt:lpstr>
      <vt:lpstr>L4 compressor chamber</vt:lpstr>
      <vt:lpstr>ELI Beamlines experiments</vt:lpstr>
      <vt:lpstr>ELI Beamlines laser control system</vt:lpstr>
      <vt:lpstr>Software architecture</vt:lpstr>
      <vt:lpstr>Safety systems</vt:lpstr>
      <vt:lpstr>Common system description</vt:lpstr>
      <vt:lpstr>Description in a spreadsheet</vt:lpstr>
      <vt:lpstr>Description in a spreadsheet</vt:lpstr>
      <vt:lpstr>Description in a spreadsheet</vt:lpstr>
      <vt:lpstr>Description in a spreadsheet</vt:lpstr>
      <vt:lpstr>Code generators</vt:lpstr>
      <vt:lpstr>Code generators</vt:lpstr>
      <vt:lpstr>Timing system</vt:lpstr>
      <vt:lpstr>Timing system</vt:lpstr>
      <vt:lpstr>Data presentation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Mila Moudra</dc:creator>
  <cp:lastModifiedBy>Majer Karel</cp:lastModifiedBy>
  <cp:revision>70</cp:revision>
  <dcterms:created xsi:type="dcterms:W3CDTF">2019-01-22T12:53:49Z</dcterms:created>
  <dcterms:modified xsi:type="dcterms:W3CDTF">2022-06-03T14:02:17Z</dcterms:modified>
</cp:coreProperties>
</file>