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1" r:id="rId2"/>
    <p:sldMasterId id="2147483670" r:id="rId3"/>
    <p:sldMasterId id="2147483691" r:id="rId4"/>
  </p:sldMasterIdLst>
  <p:notesMasterIdLst>
    <p:notesMasterId r:id="rId31"/>
  </p:notesMasterIdLst>
  <p:handoutMasterIdLst>
    <p:handoutMasterId r:id="rId32"/>
  </p:handoutMasterIdLst>
  <p:sldIdLst>
    <p:sldId id="256" r:id="rId5"/>
    <p:sldId id="281" r:id="rId6"/>
    <p:sldId id="257" r:id="rId7"/>
    <p:sldId id="258" r:id="rId8"/>
    <p:sldId id="259" r:id="rId9"/>
    <p:sldId id="261" r:id="rId10"/>
    <p:sldId id="263" r:id="rId11"/>
    <p:sldId id="260" r:id="rId12"/>
    <p:sldId id="265" r:id="rId13"/>
    <p:sldId id="267" r:id="rId14"/>
    <p:sldId id="268" r:id="rId15"/>
    <p:sldId id="266" r:id="rId16"/>
    <p:sldId id="269" r:id="rId17"/>
    <p:sldId id="271" r:id="rId18"/>
    <p:sldId id="272" r:id="rId19"/>
    <p:sldId id="274" r:id="rId20"/>
    <p:sldId id="273" r:id="rId21"/>
    <p:sldId id="275" r:id="rId22"/>
    <p:sldId id="277" r:id="rId23"/>
    <p:sldId id="278" r:id="rId24"/>
    <p:sldId id="276" r:id="rId25"/>
    <p:sldId id="280" r:id="rId26"/>
    <p:sldId id="262" r:id="rId27"/>
    <p:sldId id="279" r:id="rId28"/>
    <p:sldId id="283" r:id="rId29"/>
    <p:sldId id="282" r:id="rId30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2212D22-CE57-4E70-B6D7-AA1D47F46F12}">
          <p14:sldIdLst>
            <p14:sldId id="256"/>
          </p14:sldIdLst>
        </p14:section>
        <p14:section name="Introduction" id="{744BF50A-C4A4-4E96-9E7D-B85A2BF7EE19}">
          <p14:sldIdLst>
            <p14:sldId id="281"/>
            <p14:sldId id="257"/>
            <p14:sldId id="258"/>
            <p14:sldId id="259"/>
            <p14:sldId id="261"/>
            <p14:sldId id="263"/>
            <p14:sldId id="260"/>
          </p14:sldIdLst>
        </p14:section>
        <p14:section name="Data Visualization" id="{CEDDFDE1-E7A9-4F10-AA20-7C4BA0AC819C}">
          <p14:sldIdLst>
            <p14:sldId id="265"/>
            <p14:sldId id="267"/>
            <p14:sldId id="268"/>
            <p14:sldId id="266"/>
            <p14:sldId id="269"/>
            <p14:sldId id="271"/>
            <p14:sldId id="272"/>
          </p14:sldIdLst>
        </p14:section>
        <p14:section name="Sum signal" id="{5D2BD9B7-133D-4933-B1BB-7693ADFF3BCB}">
          <p14:sldIdLst>
            <p14:sldId id="274"/>
            <p14:sldId id="273"/>
          </p14:sldIdLst>
        </p14:section>
        <p14:section name="Charge injection" id="{D5BD7B4B-EDCA-4D0D-B08B-69B509226588}">
          <p14:sldIdLst>
            <p14:sldId id="275"/>
            <p14:sldId id="277"/>
            <p14:sldId id="278"/>
            <p14:sldId id="276"/>
          </p14:sldIdLst>
        </p14:section>
        <p14:section name="Conclusion" id="{D235766D-C069-43EE-9A94-D7636B9F09C8}">
          <p14:sldIdLst>
            <p14:sldId id="280"/>
          </p14:sldIdLst>
        </p14:section>
        <p14:section name="Bonus" id="{83032BA7-0194-40B4-81DC-B06F4E7AA5AE}">
          <p14:sldIdLst>
            <p14:sldId id="262"/>
            <p14:sldId id="279"/>
            <p14:sldId id="283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9804"/>
    <a:srgbClr val="FFCC00"/>
    <a:srgbClr val="3F6BAE"/>
    <a:srgbClr val="F0DC08"/>
    <a:srgbClr val="EFE12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42" autoAdjust="0"/>
    <p:restoredTop sz="86156" autoAdjust="0"/>
  </p:normalViewPr>
  <p:slideViewPr>
    <p:cSldViewPr>
      <p:cViewPr varScale="1">
        <p:scale>
          <a:sx n="106" d="100"/>
          <a:sy n="106" d="100"/>
        </p:scale>
        <p:origin x="42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5442"/>
    </p:cViewPr>
  </p:sorterViewPr>
  <p:notesViewPr>
    <p:cSldViewPr>
      <p:cViewPr varScale="1">
        <p:scale>
          <a:sx n="91" d="100"/>
          <a:sy n="91" d="100"/>
        </p:scale>
        <p:origin x="376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41B3394-7EE7-4282-B493-4CAE724A8C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9F0869-18BA-45C9-B2FD-B96F7F8E62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5332F-C92E-4389-A5FC-C6F0CBC0C46E}" type="datetimeFigureOut">
              <a:rPr lang="fr-FR" smtClean="0"/>
              <a:t>07/06/2022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EA37F4-71E3-40E2-B0AF-FA3C2CB57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7D554E-F94F-433C-BA13-5D416A63AC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E30B2-2448-4C49-BCBE-E89C53690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813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C8582-32F8-4511-BE8E-9127F14BA016}" type="datetimeFigureOut">
              <a:rPr lang="fr-FR" smtClean="0"/>
              <a:t>07/06/2022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2F002-206D-4184-B39E-C7D93CBC59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4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4175789" y="4523636"/>
            <a:ext cx="8023441" cy="1065604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rgbClr val="EEDE12"/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4175789" y="5275833"/>
            <a:ext cx="8016217" cy="0"/>
          </a:xfrm>
          <a:prstGeom prst="line">
            <a:avLst/>
          </a:prstGeom>
          <a:ln w="73025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75787" y="4705394"/>
            <a:ext cx="7914404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A58E11A8-91E0-46CC-A3B0-DF40D17F3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89FD8BCD-C05D-4DF1-B1CF-9CBCCFEBA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704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175787" y="4409665"/>
            <a:ext cx="7914404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6F23CAD-DF1A-437A-8D98-8D559CD8D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3FF45F05-FEAC-4390-A645-749E936D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9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89451" y="620691"/>
            <a:ext cx="10363200" cy="1470025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FB2EB7AA-EF71-4413-BBFC-EDFF6AD7B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57EFB19C-0AE2-4D71-B42D-9ACDD238A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510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2255573" y="4492805"/>
            <a:ext cx="9936427" cy="1065604"/>
          </a:xfrm>
          <a:prstGeom prst="rect">
            <a:avLst/>
          </a:prstGeom>
          <a:solidFill>
            <a:srgbClr val="EFE125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2255575" y="5301208"/>
            <a:ext cx="9936428" cy="0"/>
          </a:xfrm>
          <a:prstGeom prst="line">
            <a:avLst/>
          </a:prstGeom>
          <a:ln w="73025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1585" y="4699563"/>
            <a:ext cx="9609297" cy="56507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ED3952CB-4F2B-430F-8308-4E01B4101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ACEF18DB-B8C2-4C6B-920F-FE27058D5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779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gris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960000" y="1260000"/>
            <a:ext cx="10560000" cy="486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2159563" y="743602"/>
            <a:ext cx="10032444" cy="0"/>
          </a:xfrm>
          <a:prstGeom prst="line">
            <a:avLst/>
          </a:prstGeom>
          <a:ln w="38100" cmpd="tri">
            <a:solidFill>
              <a:srgbClr val="F0DC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437A02D6-CCF5-47FA-8A1C-91D5417ED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4D18F5F7-F547-41FC-B9B6-CD37A5347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5937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EIL - fond gris -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960000" y="1260000"/>
            <a:ext cx="10560000" cy="4860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2159563" y="743602"/>
            <a:ext cx="10032444" cy="0"/>
          </a:xfrm>
          <a:prstGeom prst="line">
            <a:avLst/>
          </a:prstGeom>
          <a:ln w="38100" cmpd="tri">
            <a:solidFill>
              <a:srgbClr val="F0DC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9C75574D-135F-4B62-99CB-8C433DB6F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842918DD-1EBF-443F-9F9C-F7A66E47C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9512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H="1">
            <a:off x="2255573" y="4492805"/>
            <a:ext cx="9936427" cy="1065604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9" name="Connecteur droit 8"/>
          <p:cNvCxnSpPr/>
          <p:nvPr userDrawn="1"/>
        </p:nvCxnSpPr>
        <p:spPr>
          <a:xfrm flipH="1">
            <a:off x="2255575" y="5301208"/>
            <a:ext cx="9936428" cy="0"/>
          </a:xfrm>
          <a:prstGeom prst="line">
            <a:avLst/>
          </a:prstGeom>
          <a:ln w="73025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3013" y="4689711"/>
            <a:ext cx="9614400" cy="565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3C003975-69D8-403A-8648-FF8AB9867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634C8BC-AC0C-4EC4-8B90-31260BDC1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135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4AF736EC-DA2B-4E06-939B-FCD124822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AB059E4-FB2B-4F4B-A82D-3CE5476DC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366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SOLEIL - fond blan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65577E63-86D5-4C34-AB5C-0B955682A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99D69DC1-4B91-4FAA-A572-2F9262C97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2893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49EDAE3-99DE-4E91-96D2-8D0083ED4C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83B7B6-1546-4928-AD6E-163050B1CF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" y="137898"/>
            <a:ext cx="1680901" cy="757188"/>
          </a:xfrm>
          <a:prstGeom prst="rect">
            <a:avLst/>
          </a:prstGeom>
          <a:effectLst>
            <a:outerShdw blurRad="76200" dist="12700" dir="6600000" sx="103000" sy="103000" algn="l" rotWithShape="0">
              <a:schemeClr val="bg1"/>
            </a:outerShdw>
          </a:effectLst>
        </p:spPr>
      </p:pic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5262DA0A-EE0E-4DE5-874E-CB945E0FE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7BCC2979-6816-4199-BB5A-C9AAF2942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94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03FC5A0-37B0-4817-9C32-1C5A41A960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613186"/>
            <a:ext cx="6737130" cy="62481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63552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CA1BD18-571A-4741-BD98-D804AF3AA3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" y="137898"/>
            <a:ext cx="1680901" cy="757188"/>
          </a:xfrm>
          <a:prstGeom prst="rect">
            <a:avLst/>
          </a:prstGeom>
          <a:effectLst>
            <a:outerShdw blurRad="76200" dist="12700" dir="6600000" sx="103000" sy="103000" algn="l" rotWithShape="0">
              <a:schemeClr val="bg1"/>
            </a:outerShdw>
          </a:effectLst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7F6AF71-CFEE-4C86-BEE5-26D2AA6B6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109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304000" y="195673"/>
            <a:ext cx="9615232" cy="565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0000" y="1260000"/>
            <a:ext cx="10560000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7F50B7-AC59-44C7-90D9-50BC7A6511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320FD6-047B-4AA5-B6C5-C53745F7BF0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5840"/>
            <a:ext cx="1224136" cy="550077"/>
          </a:xfrm>
          <a:prstGeom prst="rect">
            <a:avLst/>
          </a:prstGeom>
        </p:spPr>
      </p:pic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8BE9D345-06EA-4D5E-9ACB-769628741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33EB9B5-65DB-43B0-9FD5-B443DB1D5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132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9" r:id="rId2"/>
    <p:sldLayoutId id="2147483736" r:id="rId3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F0DC08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55573" y="194400"/>
            <a:ext cx="9662827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0000" y="1259999"/>
            <a:ext cx="10896640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511ABE6-9017-4EFA-B499-B82D90A82CD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" y="137898"/>
            <a:ext cx="1680901" cy="757188"/>
          </a:xfrm>
          <a:prstGeom prst="rect">
            <a:avLst/>
          </a:prstGeom>
          <a:effectLst>
            <a:outerShdw blurRad="76200" dist="12700" dir="6600000" sx="103000" sy="103000" algn="l" rotWithShape="0">
              <a:schemeClr val="bg1"/>
            </a:outerShdw>
          </a:effectLst>
        </p:spPr>
      </p:pic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EAE03444-D3FA-455B-BD1B-EC42FA3DE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47DD3C33-BB2F-430A-A227-B57AACA94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51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5" r:id="rId2"/>
    <p:sldLayoutId id="2147483734" r:id="rId3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gif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C860027-A009-4DCC-B52E-6B3FBA3103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Bunch by Bunch BPM measure at SOLEIL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CFBAF2B-0F0C-4E60-BF8C-7A322E3EF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5233D27A-2D90-45F3-ACE5-5F94A0D5FF9C}"/>
              </a:ext>
            </a:extLst>
          </p:cNvPr>
          <p:cNvSpPr txBox="1">
            <a:spLocks/>
          </p:cNvSpPr>
          <p:nvPr/>
        </p:nvSpPr>
        <p:spPr>
          <a:xfrm>
            <a:off x="7536159" y="2113997"/>
            <a:ext cx="4416491" cy="594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dirty="0"/>
              <a:t>Nicolas HUBERT on behalf of Romain BROUCQUART</a:t>
            </a: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D60C48C8-AE09-4FDA-8CDF-7C27BAE5B3C9}"/>
              </a:ext>
            </a:extLst>
          </p:cNvPr>
          <p:cNvSpPr txBox="1">
            <a:spLocks/>
          </p:cNvSpPr>
          <p:nvPr/>
        </p:nvSpPr>
        <p:spPr>
          <a:xfrm>
            <a:off x="7536159" y="5451208"/>
            <a:ext cx="4416491" cy="594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DEELS 2022</a:t>
            </a:r>
          </a:p>
        </p:txBody>
      </p:sp>
    </p:spTree>
    <p:extLst>
      <p:ext uri="{BB962C8B-B14F-4D97-AF65-F5344CB8AC3E}">
        <p14:creationId xmlns:p14="http://schemas.microsoft.com/office/powerpoint/2010/main" val="880974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visualize the data ?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FEF12598-F773-4A09-87FD-8E228AB4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176E83-7A84-41A0-ABDF-DF93B6D825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923237"/>
            <a:ext cx="3960000" cy="26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B2CD66-2A41-436F-9E76-B170DA922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2" y="1008229"/>
            <a:ext cx="7920000" cy="528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C80DE9-1669-4E38-9E6A-F6EB47B400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3645056"/>
            <a:ext cx="3960000" cy="2640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0721CB9-D56F-4FF4-9CD1-0CF5AF88C140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478224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visualize the data ?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FEF12598-F773-4A09-87FD-8E228AB4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804DAAB5-6A06-40A4-B110-5E6A35CB2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00" y="1124999"/>
            <a:ext cx="6552344" cy="5241875"/>
          </a:xfrm>
          <a:prstGeom prst="rect">
            <a:avLst/>
          </a:prstGeo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09E17490-80B4-48E4-8400-0B47D009C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06875"/>
            <a:ext cx="4127888" cy="48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Animation plot</a:t>
            </a:r>
          </a:p>
          <a:p>
            <a:r>
              <a:rPr lang="en-US" sz="1400" dirty="0"/>
              <a:t>Each frame is a turn</a:t>
            </a:r>
          </a:p>
          <a:p>
            <a:r>
              <a:rPr lang="en-US" sz="1400" dirty="0"/>
              <a:t>X-axis is the bunch number (quarter profile)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DBA7BD2-E726-4606-B9AD-9A2479FC0A78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3464731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visualize the data ?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FEF12598-F773-4A09-87FD-8E228AB4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1E73467F-183D-424A-A254-2BC3824CDA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432" y="1533960"/>
            <a:ext cx="3060000" cy="2448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99F3D3B-43C4-423F-A5D1-D14EA1B4F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" y="1533960"/>
            <a:ext cx="3060000" cy="2448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04DAAB5-6A06-40A4-B110-5E6A35CB26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3960"/>
            <a:ext cx="3060000" cy="244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B91BE4D-1844-4B82-BB83-04DBAD44EC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533960"/>
            <a:ext cx="3060000" cy="244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28590DC-B9E5-4B1A-8F3E-4B54D58BABAB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3614307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visualize the data ?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FEF12598-F773-4A09-87FD-8E228AB4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179BE4-8699-423A-8AC3-932173024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1048787"/>
            <a:ext cx="5858187" cy="5272368"/>
          </a:xfrm>
          <a:prstGeom prst="rect">
            <a:avLst/>
          </a:prstGeom>
        </p:spPr>
      </p:pic>
      <p:sp>
        <p:nvSpPr>
          <p:cNvPr id="9" name="Espace réservé du contenu 7">
            <a:extLst>
              <a:ext uri="{FF2B5EF4-FFF2-40B4-BE49-F238E27FC236}">
                <a16:creationId xmlns:a16="http://schemas.microsoft.com/office/drawing/2014/main" id="{BD407028-0BB6-4478-B31D-107DB1A94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20" y="1461155"/>
            <a:ext cx="4127888" cy="48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Waterfall plot</a:t>
            </a:r>
          </a:p>
          <a:p>
            <a:r>
              <a:rPr lang="en-US" sz="1400" dirty="0"/>
              <a:t>Each line is the position evolution of a bunch (one over two taken).</a:t>
            </a:r>
          </a:p>
          <a:p>
            <a:r>
              <a:rPr lang="en-US" sz="1400" dirty="0"/>
              <a:t>Each line is </a:t>
            </a:r>
            <a:r>
              <a:rPr lang="en-US" sz="1400" dirty="0" err="1"/>
              <a:t>offseted</a:t>
            </a:r>
            <a:r>
              <a:rPr lang="en-US" sz="1400" dirty="0"/>
              <a:t> by 100 µm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1117B8A-5F3D-49D6-9A69-5155D3A54F34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282024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visualize the data ?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FEF12598-F773-4A09-87FD-8E228AB4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569D481-FA02-4C99-9B9B-784B121FE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52" y="1009991"/>
            <a:ext cx="6696104" cy="5356884"/>
          </a:xfrm>
          <a:prstGeom prst="rect">
            <a:avLst/>
          </a:prstGeom>
        </p:spPr>
      </p:pic>
      <p:sp>
        <p:nvSpPr>
          <p:cNvPr id="9" name="Espace réservé du contenu 7">
            <a:extLst>
              <a:ext uri="{FF2B5EF4-FFF2-40B4-BE49-F238E27FC236}">
                <a16:creationId xmlns:a16="http://schemas.microsoft.com/office/drawing/2014/main" id="{2BDB3D84-5BA6-4C87-B23E-33CD688F9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20" y="1461155"/>
            <a:ext cx="4127888" cy="48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Colored plot</a:t>
            </a:r>
          </a:p>
          <a:p>
            <a:r>
              <a:rPr lang="en-US" sz="1400" dirty="0"/>
              <a:t>Quasi direct plot : each point is a sample</a:t>
            </a:r>
          </a:p>
          <a:p>
            <a:r>
              <a:rPr lang="en-US" sz="1400" dirty="0"/>
              <a:t>Color each point by its quarter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3B4A1AA-96B8-45BF-A904-4B208ABE2B90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468249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to turn by turn from </a:t>
            </a:r>
            <a:r>
              <a:rPr lang="en-US" dirty="0" err="1"/>
              <a:t>eBPM</a:t>
            </a:r>
            <a:endParaRPr lang="en-US" dirty="0"/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FEF12598-F773-4A09-87FD-8E228AB4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9" name="Espace réservé du contenu 7">
            <a:extLst>
              <a:ext uri="{FF2B5EF4-FFF2-40B4-BE49-F238E27FC236}">
                <a16:creationId xmlns:a16="http://schemas.microsoft.com/office/drawing/2014/main" id="{2BDB3D84-5BA6-4C87-B23E-33CD688F9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20" y="1461155"/>
            <a:ext cx="4127888" cy="48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Colored line : turn by turn with mask over one quarter.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Black line : total turn by turn data.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C94BDBF-5B56-4F88-B95B-68838AD25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683" y="804600"/>
            <a:ext cx="7323749" cy="5859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74E58BD-C22F-4921-824A-8949D06E13D1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196153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3186E3-7FF7-41A1-9DB6-2132CE279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sum signal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CE29D1-13E9-457E-B353-012450CED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57188E-1A66-4CBA-BCE9-6A56A64FA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853320"/>
            <a:ext cx="5760000" cy="3456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15160FF-039F-4E6C-A848-0A3669F55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00" y="2853320"/>
            <a:ext cx="5760000" cy="3456000"/>
          </a:xfrm>
          <a:prstGeom prst="rect">
            <a:avLst/>
          </a:prstGeom>
        </p:spPr>
      </p:pic>
      <p:sp>
        <p:nvSpPr>
          <p:cNvPr id="9" name="Espace réservé du contenu 7">
            <a:extLst>
              <a:ext uri="{FF2B5EF4-FFF2-40B4-BE49-F238E27FC236}">
                <a16:creationId xmlns:a16="http://schemas.microsoft.com/office/drawing/2014/main" id="{BF2ADEE6-7D3C-4DAB-A3A3-84D928FA3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999000"/>
            <a:ext cx="8280920" cy="1421888"/>
          </a:xfrm>
        </p:spPr>
        <p:txBody>
          <a:bodyPr>
            <a:normAutofit/>
          </a:bodyPr>
          <a:lstStyle/>
          <a:p>
            <a:r>
              <a:rPr lang="en-US" sz="1400" dirty="0"/>
              <a:t>Evolution of sum signal → effect of bunch phase (stored + injected)</a:t>
            </a:r>
          </a:p>
          <a:p>
            <a:r>
              <a:rPr lang="en-US" sz="1400" dirty="0"/>
              <a:t>Background removal by estimating common mode on the 3 quarters and removing it on the injected one.</a:t>
            </a:r>
          </a:p>
          <a:p>
            <a:r>
              <a:rPr lang="en-US" sz="1400" dirty="0"/>
              <a:t>Common mode oscillation = 3920 Hz (Synchrotron Frequency)</a:t>
            </a:r>
          </a:p>
          <a:p>
            <a:r>
              <a:rPr lang="en-US" sz="1400" dirty="0"/>
              <a:t>Injected quarter oscillation = 8466 Hz (?)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4010DF0-6E25-4C0B-AB08-47E47D8CE5CB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Sum signal</a:t>
            </a:r>
          </a:p>
        </p:txBody>
      </p:sp>
    </p:spTree>
    <p:extLst>
      <p:ext uri="{BB962C8B-B14F-4D97-AF65-F5344CB8AC3E}">
        <p14:creationId xmlns:p14="http://schemas.microsoft.com/office/powerpoint/2010/main" val="2167439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3186E3-7FF7-41A1-9DB6-2132CE279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sum signal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CE29D1-13E9-457E-B353-012450CED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E0A5379-41BD-4D81-A207-05634F5D2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32" y="1158316"/>
            <a:ext cx="4320000" cy="216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9B1F3CB-53F0-4DFD-AACA-ADE0C713CF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32" y="3717032"/>
            <a:ext cx="4320000" cy="216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EB99019-AC3D-4074-8BB6-D9C8F4A61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158316"/>
            <a:ext cx="4320000" cy="216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542D66D-B8C7-4B02-9CC4-21C19927E6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3717032"/>
            <a:ext cx="4320000" cy="2160000"/>
          </a:xfrm>
          <a:prstGeom prst="rect">
            <a:avLst/>
          </a:prstGeom>
        </p:spPr>
      </p:pic>
      <p:sp>
        <p:nvSpPr>
          <p:cNvPr id="20" name="Espace réservé du contenu 7">
            <a:extLst>
              <a:ext uri="{FF2B5EF4-FFF2-40B4-BE49-F238E27FC236}">
                <a16:creationId xmlns:a16="http://schemas.microsoft.com/office/drawing/2014/main" id="{1079CBBF-0730-4F60-9EA2-BB29A0B57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632" y="1226744"/>
            <a:ext cx="3148300" cy="4290488"/>
          </a:xfrm>
        </p:spPr>
        <p:txBody>
          <a:bodyPr>
            <a:normAutofit/>
          </a:bodyPr>
          <a:lstStyle/>
          <a:p>
            <a:r>
              <a:rPr lang="en-US" sz="1400" dirty="0"/>
              <a:t>Mean and std of sum signal, bunch by bunch, over the whole capture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Mean</a:t>
            </a:r>
          </a:p>
          <a:p>
            <a:r>
              <a:rPr lang="en-US" sz="1400" dirty="0"/>
              <a:t>"Filling pattern"</a:t>
            </a:r>
          </a:p>
          <a:p>
            <a:pPr marL="0" indent="0">
              <a:buNone/>
            </a:pPr>
            <a:r>
              <a:rPr lang="en-US" sz="1400" b="1" dirty="0"/>
              <a:t>Std</a:t>
            </a:r>
            <a:r>
              <a:rPr lang="en-US" sz="1400" dirty="0"/>
              <a:t> </a:t>
            </a:r>
          </a:p>
          <a:p>
            <a:r>
              <a:rPr lang="en-US" sz="1400" dirty="0"/>
              <a:t>Proportional to charge injected to the bunch</a:t>
            </a:r>
          </a:p>
          <a:p>
            <a:r>
              <a:rPr lang="en-US" sz="1400" dirty="0"/>
              <a:t>Sometimes seems not aligned with stored beam → ?</a:t>
            </a:r>
          </a:p>
          <a:p>
            <a:r>
              <a:rPr lang="en-US" sz="1400" dirty="0"/>
              <a:t>Shape of injection → ?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3B60290-0963-438F-AFB6-49660BE8E245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Sum signal</a:t>
            </a:r>
          </a:p>
        </p:txBody>
      </p:sp>
    </p:spTree>
    <p:extLst>
      <p:ext uri="{BB962C8B-B14F-4D97-AF65-F5344CB8AC3E}">
        <p14:creationId xmlns:p14="http://schemas.microsoft.com/office/powerpoint/2010/main" val="707592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8EF0BF-FF76-467A-A778-81A87C29A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evolution, w/wo charge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8C0E54-C6A2-4D30-99EB-2B3D8C993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FF5C0096-79D5-4ED6-9E8D-65B464ACC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99" y="846206"/>
            <a:ext cx="8834213" cy="5679138"/>
          </a:xfrm>
        </p:spPr>
      </p:pic>
      <p:sp>
        <p:nvSpPr>
          <p:cNvPr id="11" name="Espace réservé du contenu 7">
            <a:extLst>
              <a:ext uri="{FF2B5EF4-FFF2-40B4-BE49-F238E27FC236}">
                <a16:creationId xmlns:a16="http://schemas.microsoft.com/office/drawing/2014/main" id="{00056F6D-DF87-4213-8418-C7A765BFFF2F}"/>
              </a:ext>
            </a:extLst>
          </p:cNvPr>
          <p:cNvSpPr txBox="1">
            <a:spLocks/>
          </p:cNvSpPr>
          <p:nvPr/>
        </p:nvSpPr>
        <p:spPr>
          <a:xfrm>
            <a:off x="263352" y="1430404"/>
            <a:ext cx="2952328" cy="3006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For the injected buckets, position picked-up is the barycenter of the stored bunch and the injected charge</a:t>
            </a:r>
          </a:p>
          <a:p>
            <a:r>
              <a:rPr lang="en-US" sz="1400" dirty="0"/>
              <a:t>500 mA Stored </a:t>
            </a:r>
          </a:p>
          <a:p>
            <a:r>
              <a:rPr lang="en-US" sz="1400" dirty="0"/>
              <a:t>1,5 mA Injected</a:t>
            </a:r>
          </a:p>
          <a:p>
            <a:pPr marL="0" indent="0">
              <a:buNone/>
            </a:pPr>
            <a:r>
              <a:rPr lang="en-US" sz="1400" dirty="0"/>
              <a:t>For this plot : averaging by grouping bunch 13 by 13.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8A3B989-6986-49FE-A53C-FC3CA88EA240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Charge injection</a:t>
            </a:r>
          </a:p>
        </p:txBody>
      </p:sp>
    </p:spTree>
    <p:extLst>
      <p:ext uri="{BB962C8B-B14F-4D97-AF65-F5344CB8AC3E}">
        <p14:creationId xmlns:p14="http://schemas.microsoft.com/office/powerpoint/2010/main" val="396728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C6D4B4-CE9D-4FF2-AFF0-70436C2E1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Consecutive injections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5DD1402-E2AB-4A0E-ADF7-A750221BA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52" y="941168"/>
            <a:ext cx="6974528" cy="5579623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424215-17A1-4E13-B0EE-208A5F983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7" name="Espace réservé du contenu 7">
            <a:extLst>
              <a:ext uri="{FF2B5EF4-FFF2-40B4-BE49-F238E27FC236}">
                <a16:creationId xmlns:a16="http://schemas.microsoft.com/office/drawing/2014/main" id="{7FBC42D0-FF2B-42F7-8696-46A2AC706ED9}"/>
              </a:ext>
            </a:extLst>
          </p:cNvPr>
          <p:cNvSpPr txBox="1">
            <a:spLocks/>
          </p:cNvSpPr>
          <p:nvPr/>
        </p:nvSpPr>
        <p:spPr>
          <a:xfrm>
            <a:off x="263352" y="1430404"/>
            <a:ext cx="4032448" cy="2286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Only one quarter filled (pink)</a:t>
            </a:r>
          </a:p>
          <a:p>
            <a:r>
              <a:rPr lang="en-US" sz="1400" dirty="0"/>
              <a:t>Consecutive injections in the opposite quarter</a:t>
            </a:r>
          </a:p>
          <a:p>
            <a:r>
              <a:rPr lang="en-US" sz="1400" dirty="0"/>
              <a:t>Each measure is a mix of the stored (increasing) charge and the injected charge.</a:t>
            </a:r>
          </a:p>
          <a:p>
            <a:endParaRPr lang="en-US" sz="1400" dirty="0"/>
          </a:p>
          <a:p>
            <a:r>
              <a:rPr lang="en-US" sz="1400" dirty="0"/>
              <a:t>For this plot : averaging bunches 8 by 8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E813AA7-0F81-4CCE-B213-C9290C39B5A4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Charge injection</a:t>
            </a:r>
          </a:p>
        </p:txBody>
      </p:sp>
    </p:spTree>
    <p:extLst>
      <p:ext uri="{BB962C8B-B14F-4D97-AF65-F5344CB8AC3E}">
        <p14:creationId xmlns:p14="http://schemas.microsoft.com/office/powerpoint/2010/main" val="573874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3CE470-0FBF-4C61-AB80-EF991936D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of this measure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2A99A0-D7D2-4709-B7B3-F98DAB7A3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259999"/>
            <a:ext cx="10896640" cy="332112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Using a fast camera, we captured the turn-by-turn emittance during injection</a:t>
            </a:r>
          </a:p>
          <a:p>
            <a:pPr>
              <a:lnSpc>
                <a:spcPct val="200000"/>
              </a:lnSpc>
            </a:pPr>
            <a:r>
              <a:rPr lang="en-US" dirty="0"/>
              <a:t>The beam size was increasing → not physical</a:t>
            </a:r>
          </a:p>
          <a:p>
            <a:pPr>
              <a:lnSpc>
                <a:spcPct val="200000"/>
              </a:lnSpc>
            </a:pPr>
            <a:r>
              <a:rPr lang="en-US" dirty="0"/>
              <a:t>"painting" of the spot of the camera by intra-turn position evolution ?</a:t>
            </a:r>
          </a:p>
          <a:p>
            <a:pPr>
              <a:lnSpc>
                <a:spcPct val="200000"/>
              </a:lnSpc>
            </a:pPr>
            <a:r>
              <a:rPr lang="en-US" dirty="0"/>
              <a:t>Quick answer → yes. But let's focus on the diagnostic…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86478E-A16B-48A4-8E60-9B06C21E6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490494D-DBC1-436F-9C81-FAA29774F5AB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056522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C6D4B4-CE9D-4FF2-AFF0-70436C2E1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injected electrons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424215-17A1-4E13-B0EE-208A5F983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7" name="Espace réservé du contenu 7">
            <a:extLst>
              <a:ext uri="{FF2B5EF4-FFF2-40B4-BE49-F238E27FC236}">
                <a16:creationId xmlns:a16="http://schemas.microsoft.com/office/drawing/2014/main" id="{7FBC42D0-FF2B-42F7-8696-46A2AC706ED9}"/>
              </a:ext>
            </a:extLst>
          </p:cNvPr>
          <p:cNvSpPr txBox="1">
            <a:spLocks/>
          </p:cNvSpPr>
          <p:nvPr/>
        </p:nvSpPr>
        <p:spPr>
          <a:xfrm>
            <a:off x="142552" y="1052736"/>
            <a:ext cx="868975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Second injection in a quarter : the position is halfway between stored and injected charge.</a:t>
            </a:r>
          </a:p>
          <a:p>
            <a:pPr marL="0" indent="0">
              <a:buNone/>
            </a:pPr>
            <a:r>
              <a:rPr lang="en-US" sz="1400" dirty="0"/>
              <a:t>Data aligned so that the injected quarter is always at the same x-axis phase.</a:t>
            </a:r>
          </a:p>
          <a:p>
            <a:pPr marL="0" indent="0">
              <a:buNone/>
            </a:pPr>
            <a:r>
              <a:rPr lang="en-US" sz="1400" dirty="0"/>
              <a:t>6 turns periodic oscillations around the main trajectory, decreased after 70 turns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935C7E47-10FB-4E55-B80D-F62E39371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48" y="2133367"/>
            <a:ext cx="5760000" cy="4608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28E4070-9A1B-4B61-88B2-D41897673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8" y="2133367"/>
            <a:ext cx="5760000" cy="4608001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593ADDB-5060-4231-B33D-9A8D0B582EF3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Charge injection</a:t>
            </a:r>
          </a:p>
        </p:txBody>
      </p:sp>
    </p:spTree>
    <p:extLst>
      <p:ext uri="{BB962C8B-B14F-4D97-AF65-F5344CB8AC3E}">
        <p14:creationId xmlns:p14="http://schemas.microsoft.com/office/powerpoint/2010/main" val="655380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C6D4B4-CE9D-4FF2-AFF0-70436C2E1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injected electrons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424215-17A1-4E13-B0EE-208A5F983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7" name="Espace réservé du contenu 7">
            <a:extLst>
              <a:ext uri="{FF2B5EF4-FFF2-40B4-BE49-F238E27FC236}">
                <a16:creationId xmlns:a16="http://schemas.microsoft.com/office/drawing/2014/main" id="{7FBC42D0-FF2B-42F7-8696-46A2AC706ED9}"/>
              </a:ext>
            </a:extLst>
          </p:cNvPr>
          <p:cNvSpPr txBox="1">
            <a:spLocks/>
          </p:cNvSpPr>
          <p:nvPr/>
        </p:nvSpPr>
        <p:spPr>
          <a:xfrm>
            <a:off x="335360" y="980728"/>
            <a:ext cx="8856984" cy="1032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DCB6B8F-D27A-4FE4-B2FC-043AFA710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824" y="2013636"/>
            <a:ext cx="5760000" cy="46080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9DEB422-91A6-48B8-A217-FD6F0A219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4" y="2013636"/>
            <a:ext cx="5760000" cy="4608001"/>
          </a:xfrm>
          <a:prstGeom prst="rect">
            <a:avLst/>
          </a:prstGeom>
        </p:spPr>
      </p:pic>
      <p:sp>
        <p:nvSpPr>
          <p:cNvPr id="20" name="Espace réservé du contenu 7">
            <a:extLst>
              <a:ext uri="{FF2B5EF4-FFF2-40B4-BE49-F238E27FC236}">
                <a16:creationId xmlns:a16="http://schemas.microsoft.com/office/drawing/2014/main" id="{A8950446-4E00-408F-8FDF-6FE7A4224F7B}"/>
              </a:ext>
            </a:extLst>
          </p:cNvPr>
          <p:cNvSpPr txBox="1">
            <a:spLocks/>
          </p:cNvSpPr>
          <p:nvPr/>
        </p:nvSpPr>
        <p:spPr>
          <a:xfrm>
            <a:off x="1343472" y="1029130"/>
            <a:ext cx="868975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Periodic damping of oscillation (250 turns) → phase oscillation of injected bunch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6AAD76A-0228-4B67-9AE8-CFB85CBC9EB7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Charge injection</a:t>
            </a:r>
          </a:p>
        </p:txBody>
      </p:sp>
    </p:spTree>
    <p:extLst>
      <p:ext uri="{BB962C8B-B14F-4D97-AF65-F5344CB8AC3E}">
        <p14:creationId xmlns:p14="http://schemas.microsoft.com/office/powerpoint/2010/main" val="386172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EC04E3-8169-4CE5-B8C2-D0A3DAD06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idea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BAA5B9-740E-461A-B9A6-2C9D9D53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060848"/>
            <a:ext cx="10896640" cy="2448273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Let it run on several injection during operation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Automatically compute (and archive) some metrics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Link what is observed with the injection efficiency ?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ED29B7-692E-4D88-9422-03F3DFF4C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3395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b="1" dirty="0"/>
              <a:t>TODO</a:t>
            </a:r>
            <a:r>
              <a:rPr lang="en-US" dirty="0"/>
              <a:t>) Jitter sensitivity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FEF12598-F773-4A09-87FD-8E228AB4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31A26172-EBE0-43F6-B7E4-373A9C857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363420"/>
            <a:ext cx="6336704" cy="4131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Lab measure</a:t>
            </a:r>
          </a:p>
          <a:p>
            <a:r>
              <a:rPr lang="en-US" sz="1600" dirty="0"/>
              <a:t>Source channels and REF with identical source</a:t>
            </a:r>
          </a:p>
          <a:p>
            <a:r>
              <a:rPr lang="en-US" sz="1600" dirty="0"/>
              <a:t>Identify jitter with amplitude noise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On beam measure (idea)</a:t>
            </a:r>
          </a:p>
          <a:p>
            <a:r>
              <a:rPr lang="en-US" sz="1600" dirty="0"/>
              <a:t>Shift the phase so the jitter effect predominant over Q</a:t>
            </a:r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From Instrumentation Technologies</a:t>
            </a:r>
          </a:p>
          <a:p>
            <a:pPr marL="0" indent="0">
              <a:buNone/>
            </a:pPr>
            <a:r>
              <a:rPr lang="en-US" sz="1600" dirty="0"/>
              <a:t>Jitter : 1,4 </a:t>
            </a:r>
            <a:r>
              <a:rPr lang="en-US" sz="1600" dirty="0" err="1"/>
              <a:t>ps</a:t>
            </a:r>
            <a:r>
              <a:rPr lang="en-US" sz="1600" dirty="0"/>
              <a:t> rms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EE337F-DC44-4681-8E56-AF6798F78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28" y="939008"/>
            <a:ext cx="2736304" cy="18187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A2B162-3678-48B7-B991-470ED73F8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183" y="2972958"/>
            <a:ext cx="2854194" cy="3794842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853AD4B4-3E1C-40D2-9ABE-EF1E3E6B1DA0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204518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61E7C4-83B4-45B9-9C31-989CFCBCA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injected electrons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80818E-A94E-4E05-A0EC-7244C96DF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09DA287-947F-43B0-9156-2E0DAC016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090148"/>
            <a:ext cx="5760000" cy="46080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4F2D47-5C36-481A-9592-8A24236FC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2125682"/>
            <a:ext cx="5760000" cy="4608001"/>
          </a:xfrm>
          <a:prstGeom prst="rect">
            <a:avLst/>
          </a:prstGeom>
        </p:spPr>
      </p:pic>
      <p:sp>
        <p:nvSpPr>
          <p:cNvPr id="10" name="Espace réservé du contenu 7">
            <a:extLst>
              <a:ext uri="{FF2B5EF4-FFF2-40B4-BE49-F238E27FC236}">
                <a16:creationId xmlns:a16="http://schemas.microsoft.com/office/drawing/2014/main" id="{6EE78A4E-7302-4CF5-89D9-B092062AF1E1}"/>
              </a:ext>
            </a:extLst>
          </p:cNvPr>
          <p:cNvSpPr txBox="1">
            <a:spLocks/>
          </p:cNvSpPr>
          <p:nvPr/>
        </p:nvSpPr>
        <p:spPr>
          <a:xfrm>
            <a:off x="1343472" y="1029130"/>
            <a:ext cx="868975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Offset of injected charge ?</a:t>
            </a:r>
          </a:p>
          <a:p>
            <a:pPr marL="0" indent="0">
              <a:buNone/>
            </a:pPr>
            <a:r>
              <a:rPr lang="en-US" sz="1400" dirty="0"/>
              <a:t>One injected without the same phase (after a few hundred of turns)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BD2B733-8526-4125-9DCF-158436A33CB8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Charge injection</a:t>
            </a:r>
          </a:p>
        </p:txBody>
      </p:sp>
    </p:spTree>
    <p:extLst>
      <p:ext uri="{BB962C8B-B14F-4D97-AF65-F5344CB8AC3E}">
        <p14:creationId xmlns:p14="http://schemas.microsoft.com/office/powerpoint/2010/main" val="3030213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1BA8D0-CCC2-493C-ADFA-D290555C1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2840D4-1B58-4F31-B04F-D50D1D426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B8CDD70-267A-4E6D-B61C-F276C47ED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40000"/>
            <a:ext cx="1080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43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1BA8D0-CCC2-493C-ADFA-D290555C1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D26C189-D666-4EC8-9AAE-0A182A550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40000"/>
            <a:ext cx="10800000" cy="432000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2840D4-1B58-4F31-B04F-D50D1D426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8423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928794D5-7C58-4210-833C-3C07D61D4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268760"/>
            <a:ext cx="7163825" cy="3706024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Measure Setup</a:t>
            </a:r>
          </a:p>
        </p:txBody>
      </p: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56B4B62F-E09F-45F7-B900-D398D038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728" y="4698623"/>
            <a:ext cx="6839928" cy="1520929"/>
          </a:xfrm>
        </p:spPr>
        <p:txBody>
          <a:bodyPr>
            <a:normAutofit/>
          </a:bodyPr>
          <a:lstStyle/>
          <a:p>
            <a:r>
              <a:rPr lang="en-US" sz="1800" dirty="0"/>
              <a:t>Libera Digit500 connected to BPM Pickups</a:t>
            </a:r>
          </a:p>
          <a:p>
            <a:r>
              <a:rPr lang="en-US" sz="1800" dirty="0"/>
              <a:t>Sampling rate on the main RF, phase manually adjusted</a:t>
            </a:r>
          </a:p>
          <a:p>
            <a:r>
              <a:rPr lang="en-US" sz="1800" dirty="0"/>
              <a:t>Capture on request or on injection.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FEF12598-F773-4A09-87FD-8E228AB4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9AB3F7E-B866-4409-9688-084EF7EC0E85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18706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response</a:t>
            </a:r>
          </a:p>
        </p:txBody>
      </p: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56B4B62F-E09F-45F7-B900-D398D038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024" y="2042308"/>
            <a:ext cx="5852172" cy="2394804"/>
          </a:xfrm>
        </p:spPr>
        <p:txBody>
          <a:bodyPr>
            <a:normAutofit/>
          </a:bodyPr>
          <a:lstStyle/>
          <a:p>
            <a:r>
              <a:rPr lang="en-US" sz="1800" dirty="0"/>
              <a:t>Single bunch, 16mA.</a:t>
            </a:r>
          </a:p>
          <a:p>
            <a:r>
              <a:rPr lang="en-US" sz="1800" dirty="0"/>
              <a:t>Manually scan the sampling phase.</a:t>
            </a:r>
          </a:p>
          <a:p>
            <a:r>
              <a:rPr lang="en-US" sz="1800" dirty="0"/>
              <a:t>Trigger 3Hz, synchronous to revolution frequency.</a:t>
            </a:r>
          </a:p>
          <a:p>
            <a:r>
              <a:rPr lang="en-US" sz="1800" dirty="0"/>
              <a:t>Plot the average signal value of the bunch sample over multiple turns.</a:t>
            </a:r>
          </a:p>
          <a:p>
            <a:r>
              <a:rPr lang="en-US" sz="1800" dirty="0"/>
              <a:t>(!) X-Axis is distorted by the manual scan.</a:t>
            </a:r>
          </a:p>
          <a:p>
            <a:r>
              <a:rPr lang="en-US" sz="1800" dirty="0"/>
              <a:t>Give an idea of cable phasing and bunch response.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FEF12598-F773-4A09-87FD-8E228AB4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69B348-9263-4393-9EAA-8357C59AB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8" y="1234435"/>
            <a:ext cx="5852172" cy="4389129"/>
          </a:xfrm>
          <a:prstGeom prst="rect">
            <a:avLst/>
          </a:prstGeom>
        </p:spPr>
      </p:pic>
      <p:sp>
        <p:nvSpPr>
          <p:cNvPr id="10" name="Espace réservé du contenu 16">
            <a:extLst>
              <a:ext uri="{FF2B5EF4-FFF2-40B4-BE49-F238E27FC236}">
                <a16:creationId xmlns:a16="http://schemas.microsoft.com/office/drawing/2014/main" id="{FCE5BEA6-DE29-4F4A-BCEE-BDA425831C80}"/>
              </a:ext>
            </a:extLst>
          </p:cNvPr>
          <p:cNvSpPr txBox="1">
            <a:spLocks/>
          </p:cNvSpPr>
          <p:nvPr/>
        </p:nvSpPr>
        <p:spPr>
          <a:xfrm>
            <a:off x="2282461" y="5982459"/>
            <a:ext cx="5852172" cy="768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Position the sampling phase at the center point of maximum.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1074BDD-285E-44F2-9382-469E762BC4F3}"/>
              </a:ext>
            </a:extLst>
          </p:cNvPr>
          <p:cNvCxnSpPr/>
          <p:nvPr/>
        </p:nvCxnSpPr>
        <p:spPr>
          <a:xfrm flipV="1">
            <a:off x="2495600" y="4879448"/>
            <a:ext cx="0" cy="1008112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667D02F8-F37C-4FD1-99A7-A78CA5881493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556944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adjustment</a:t>
            </a:r>
          </a:p>
        </p:txBody>
      </p: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56B4B62F-E09F-45F7-B900-D398D038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6" y="1037644"/>
            <a:ext cx="8352928" cy="1959308"/>
          </a:xfrm>
        </p:spPr>
        <p:txBody>
          <a:bodyPr>
            <a:normAutofit/>
          </a:bodyPr>
          <a:lstStyle/>
          <a:p>
            <a:r>
              <a:rPr lang="en-US" sz="1800" dirty="0"/>
              <a:t>Sampling phase of each ADC can be programmed independently.</a:t>
            </a:r>
          </a:p>
          <a:p>
            <a:r>
              <a:rPr lang="en-US" sz="1800" dirty="0"/>
              <a:t>We use that feature to perform gross and fine scan.</a:t>
            </a:r>
          </a:p>
          <a:p>
            <a:r>
              <a:rPr lang="en-US" sz="1800" dirty="0"/>
              <a:t>Need to be quick to avoid effect of current decay (&lt; 10s).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FEF12598-F773-4A09-87FD-8E228AB4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0E0069-A393-4D08-91CA-77BFCEE90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2780928"/>
            <a:ext cx="4320000" cy="32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AE588BD-8CB0-4313-B5B6-A98482BC3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8" y="2843928"/>
            <a:ext cx="4320000" cy="3240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B2CFE04-AE45-463A-8BF9-42C48BA0C6EF}"/>
              </a:ext>
            </a:extLst>
          </p:cNvPr>
          <p:cNvSpPr txBox="1"/>
          <p:nvPr/>
        </p:nvSpPr>
        <p:spPr>
          <a:xfrm>
            <a:off x="1899012" y="611163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full scan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F0EDE4-0DC2-4D99-B283-FF5917BCE148}"/>
              </a:ext>
            </a:extLst>
          </p:cNvPr>
          <p:cNvSpPr txBox="1"/>
          <p:nvPr/>
        </p:nvSpPr>
        <p:spPr>
          <a:xfrm>
            <a:off x="6138008" y="608392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Precise local scan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1199B2-8F6C-477D-BA55-7D17A6A3BA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4337614"/>
            <a:ext cx="2160000" cy="16200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FEBFE9A-A4BF-4AF9-AF10-3C221E9088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24" y="2033928"/>
            <a:ext cx="2160000" cy="1620000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4EE3713-E083-4D65-B58C-97CAAC8C1365}"/>
              </a:ext>
            </a:extLst>
          </p:cNvPr>
          <p:cNvCxnSpPr/>
          <p:nvPr/>
        </p:nvCxnSpPr>
        <p:spPr>
          <a:xfrm>
            <a:off x="11136560" y="3653928"/>
            <a:ext cx="0" cy="56716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31B2DE65-8001-4C13-AD10-9DFD3908C42C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849582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Pattern</a:t>
            </a:r>
          </a:p>
        </p:txBody>
      </p: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56B4B62F-E09F-45F7-B900-D398D038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6" y="1037644"/>
            <a:ext cx="8352928" cy="1959308"/>
          </a:xfrm>
        </p:spPr>
        <p:txBody>
          <a:bodyPr>
            <a:normAutofit/>
          </a:bodyPr>
          <a:lstStyle/>
          <a:p>
            <a:r>
              <a:rPr lang="en-US" sz="1800" dirty="0"/>
              <a:t>Wrap data with a periodicity of 416 (number of bunches in SOLEIL).</a:t>
            </a:r>
          </a:p>
          <a:p>
            <a:r>
              <a:rPr lang="en-US" sz="1800" dirty="0"/>
              <a:t>Observe the sum signal.</a:t>
            </a:r>
          </a:p>
          <a:p>
            <a:r>
              <a:rPr lang="en-US" sz="1800" dirty="0"/>
              <a:t>Align Trigger and bunch index.</a:t>
            </a:r>
          </a:p>
          <a:p>
            <a:r>
              <a:rPr lang="en-US" sz="1800" dirty="0"/>
              <a:t>Skip low filled bunches for position processing (high SNR)</a:t>
            </a:r>
          </a:p>
          <a:p>
            <a:endParaRPr lang="en-US" sz="1800" dirty="0"/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FEF12598-F773-4A09-87FD-8E228AB4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116EC2-8E24-40B2-B117-8386293F7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32" y="2570774"/>
            <a:ext cx="8438739" cy="421937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DF260487-B6A8-4E70-B34F-4159065B0ED9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98770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: </a:t>
            </a:r>
            <a:r>
              <a:rPr lang="en-US" dirty="0" err="1"/>
              <a:t>Betatron</a:t>
            </a:r>
            <a:r>
              <a:rPr lang="en-US" dirty="0"/>
              <a:t> Frequency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FEF12598-F773-4A09-87FD-8E228AB4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36E8AEB-95E6-44BA-AB1E-364065886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260" y="1124744"/>
            <a:ext cx="7656662" cy="5104442"/>
          </a:xfrm>
          <a:prstGeom prst="rect">
            <a:avLst/>
          </a:prstGeom>
        </p:spPr>
      </p:pic>
      <p:sp>
        <p:nvSpPr>
          <p:cNvPr id="7" name="Espace réservé du contenu 16">
            <a:extLst>
              <a:ext uri="{FF2B5EF4-FFF2-40B4-BE49-F238E27FC236}">
                <a16:creationId xmlns:a16="http://schemas.microsoft.com/office/drawing/2014/main" id="{D1733ABA-2413-4E86-981D-500AE69EB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196752"/>
            <a:ext cx="4104456" cy="1959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dirty="0"/>
              <a:t>Observation on bunch by bunch sum / position</a:t>
            </a:r>
          </a:p>
          <a:p>
            <a:r>
              <a:rPr lang="en-US" sz="1100" dirty="0"/>
              <a:t>Signal is decimated by 416</a:t>
            </a:r>
          </a:p>
          <a:p>
            <a:r>
              <a:rPr lang="en-US" sz="1100" dirty="0" err="1"/>
              <a:t>Fsampling</a:t>
            </a:r>
            <a:r>
              <a:rPr lang="en-US" sz="1100" dirty="0"/>
              <a:t> = </a:t>
            </a:r>
            <a:r>
              <a:rPr lang="en-US" sz="1100" dirty="0" err="1"/>
              <a:t>frev</a:t>
            </a:r>
            <a:r>
              <a:rPr lang="en-US" sz="1100" dirty="0"/>
              <a:t> (847 kHz)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sz="1100" dirty="0"/>
              <a:t>Spurious at 123 kHz on X position.</a:t>
            </a:r>
          </a:p>
          <a:p>
            <a:r>
              <a:rPr lang="en-US" sz="1100" dirty="0"/>
              <a:t>Sometimes occurs</a:t>
            </a:r>
          </a:p>
          <a:p>
            <a:r>
              <a:rPr lang="en-US" sz="1100" dirty="0"/>
              <a:t>Probably </a:t>
            </a:r>
            <a:r>
              <a:rPr lang="en-US" sz="1100" dirty="0" err="1"/>
              <a:t>betatron</a:t>
            </a:r>
            <a:r>
              <a:rPr lang="en-US" sz="1100" dirty="0"/>
              <a:t> frequency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33E654A-C1B7-4F2F-95EE-B2F2C7A4FD7F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017566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: </a:t>
            </a:r>
            <a:r>
              <a:rPr lang="en-US" dirty="0" err="1"/>
              <a:t>Betatron</a:t>
            </a:r>
            <a:r>
              <a:rPr lang="en-US" dirty="0"/>
              <a:t> Frequency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FEF12598-F773-4A09-87FD-8E228AB4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5" name="Image 14" descr="Une image contenant texte, règle&#10;&#10;Description générée automatiquement">
            <a:extLst>
              <a:ext uri="{FF2B5EF4-FFF2-40B4-BE49-F238E27FC236}">
                <a16:creationId xmlns:a16="http://schemas.microsoft.com/office/drawing/2014/main" id="{E9F9B86B-C023-4992-90DC-E1E3D1E0B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640" y="1124744"/>
            <a:ext cx="7476343" cy="560725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1022F63-1AED-410F-9B33-BD074E584F0B}"/>
              </a:ext>
            </a:extLst>
          </p:cNvPr>
          <p:cNvCxnSpPr>
            <a:cxnSpLocks/>
          </p:cNvCxnSpPr>
          <p:nvPr/>
        </p:nvCxnSpPr>
        <p:spPr>
          <a:xfrm flipV="1">
            <a:off x="4109974" y="1122382"/>
            <a:ext cx="0" cy="565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08A29857-3348-425F-960F-1E4343FBF2F1}"/>
              </a:ext>
            </a:extLst>
          </p:cNvPr>
          <p:cNvSpPr txBox="1"/>
          <p:nvPr/>
        </p:nvSpPr>
        <p:spPr>
          <a:xfrm>
            <a:off x="3863752" y="84774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accent2"/>
                </a:solidFill>
              </a:rPr>
              <a:t>Frev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9423EE2-8234-4D28-9CC3-B18A51A279CD}"/>
              </a:ext>
            </a:extLst>
          </p:cNvPr>
          <p:cNvCxnSpPr>
            <a:cxnSpLocks/>
          </p:cNvCxnSpPr>
          <p:nvPr/>
        </p:nvCxnSpPr>
        <p:spPr>
          <a:xfrm flipV="1">
            <a:off x="4655840" y="1122382"/>
            <a:ext cx="0" cy="565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2CB94E4B-326D-4790-B7D8-2BF03F3CBE3C}"/>
              </a:ext>
            </a:extLst>
          </p:cNvPr>
          <p:cNvSpPr txBox="1"/>
          <p:nvPr/>
        </p:nvSpPr>
        <p:spPr>
          <a:xfrm>
            <a:off x="4409618" y="847745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2*</a:t>
            </a:r>
            <a:r>
              <a:rPr lang="en-US" sz="1200" dirty="0" err="1">
                <a:solidFill>
                  <a:schemeClr val="accent2"/>
                </a:solidFill>
              </a:rPr>
              <a:t>Frev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BBBD963-A38D-4E48-9DA4-3B59DEDC6FDF}"/>
              </a:ext>
            </a:extLst>
          </p:cNvPr>
          <p:cNvCxnSpPr>
            <a:cxnSpLocks/>
          </p:cNvCxnSpPr>
          <p:nvPr/>
        </p:nvCxnSpPr>
        <p:spPr>
          <a:xfrm flipV="1">
            <a:off x="5818624" y="1122382"/>
            <a:ext cx="0" cy="565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741DD25F-66F5-4751-9FBF-51AC3A1738AD}"/>
              </a:ext>
            </a:extLst>
          </p:cNvPr>
          <p:cNvSpPr txBox="1"/>
          <p:nvPr/>
        </p:nvSpPr>
        <p:spPr>
          <a:xfrm>
            <a:off x="5572402" y="847745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4*</a:t>
            </a:r>
            <a:r>
              <a:rPr lang="en-US" sz="1200" dirty="0" err="1">
                <a:solidFill>
                  <a:schemeClr val="accent2"/>
                </a:solidFill>
              </a:rPr>
              <a:t>Frev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E4CB361-1FD1-4879-9181-6B5AD408ED41}"/>
              </a:ext>
            </a:extLst>
          </p:cNvPr>
          <p:cNvCxnSpPr>
            <a:cxnSpLocks/>
          </p:cNvCxnSpPr>
          <p:nvPr/>
        </p:nvCxnSpPr>
        <p:spPr>
          <a:xfrm flipH="1" flipV="1">
            <a:off x="3647728" y="1122382"/>
            <a:ext cx="360040" cy="565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B8D5384-5D05-4C08-91B4-5B5106681F03}"/>
              </a:ext>
            </a:extLst>
          </p:cNvPr>
          <p:cNvCxnSpPr>
            <a:cxnSpLocks/>
          </p:cNvCxnSpPr>
          <p:nvPr/>
        </p:nvCxnSpPr>
        <p:spPr>
          <a:xfrm flipV="1">
            <a:off x="5144978" y="1191648"/>
            <a:ext cx="0" cy="930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102E4BAE-8266-4C5A-8C9F-71B1FC254795}"/>
              </a:ext>
            </a:extLst>
          </p:cNvPr>
          <p:cNvSpPr txBox="1"/>
          <p:nvPr/>
        </p:nvSpPr>
        <p:spPr>
          <a:xfrm>
            <a:off x="3040327" y="847745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</a:rPr>
              <a:t>726 kHz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BAD5B3A-6CFF-44FA-A1EF-EA63E6627520}"/>
              </a:ext>
            </a:extLst>
          </p:cNvPr>
          <p:cNvCxnSpPr>
            <a:cxnSpLocks/>
          </p:cNvCxnSpPr>
          <p:nvPr/>
        </p:nvCxnSpPr>
        <p:spPr>
          <a:xfrm flipV="1">
            <a:off x="5303912" y="1191648"/>
            <a:ext cx="0" cy="797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Titre 1">
            <a:extLst>
              <a:ext uri="{FF2B5EF4-FFF2-40B4-BE49-F238E27FC236}">
                <a16:creationId xmlns:a16="http://schemas.microsoft.com/office/drawing/2014/main" id="{C91581DD-A6DE-42AC-A260-FDD3EB6D3577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Introduction</a:t>
            </a:r>
          </a:p>
        </p:txBody>
      </p: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AB0388E6-692D-477A-9C93-2797794C0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196752"/>
            <a:ext cx="4104456" cy="1959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dirty="0"/>
              <a:t>Observation on raw signal</a:t>
            </a:r>
          </a:p>
          <a:p>
            <a:r>
              <a:rPr lang="en-US" sz="1100" dirty="0" err="1"/>
              <a:t>Fsampling</a:t>
            </a:r>
            <a:r>
              <a:rPr lang="en-US" sz="1100" dirty="0"/>
              <a:t> = </a:t>
            </a:r>
            <a:r>
              <a:rPr lang="en-US" sz="1100" dirty="0" err="1"/>
              <a:t>frf</a:t>
            </a:r>
            <a:r>
              <a:rPr lang="en-US" sz="1100" dirty="0"/>
              <a:t> (352 MHz)</a:t>
            </a:r>
          </a:p>
          <a:p>
            <a:r>
              <a:rPr lang="en-US" sz="1100" dirty="0"/>
              <a:t>726 kHz = </a:t>
            </a:r>
            <a:r>
              <a:rPr lang="en-US" sz="1100" dirty="0" err="1"/>
              <a:t>frev</a:t>
            </a:r>
            <a:r>
              <a:rPr lang="en-US" sz="1100" dirty="0"/>
              <a:t> – 123 kHz</a:t>
            </a:r>
          </a:p>
          <a:p>
            <a:pPr marL="0" indent="0"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55222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capture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FEF12598-F773-4A09-87FD-8E228AB4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6" name="Espace réservé du contenu 7">
            <a:extLst>
              <a:ext uri="{FF2B5EF4-FFF2-40B4-BE49-F238E27FC236}">
                <a16:creationId xmlns:a16="http://schemas.microsoft.com/office/drawing/2014/main" id="{DE391110-A318-4685-926E-43F1471A7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181122"/>
            <a:ext cx="10896640" cy="355509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The next captures are performed while kicking the beam for injection.</a:t>
            </a:r>
          </a:p>
          <a:p>
            <a:pPr>
              <a:lnSpc>
                <a:spcPct val="200000"/>
              </a:lnSpc>
            </a:pPr>
            <a:r>
              <a:rPr lang="en-US" dirty="0"/>
              <a:t>With or without charges injected.</a:t>
            </a:r>
          </a:p>
          <a:p>
            <a:pPr>
              <a:lnSpc>
                <a:spcPct val="200000"/>
              </a:lnSpc>
            </a:pPr>
            <a:r>
              <a:rPr lang="en-US" dirty="0"/>
              <a:t>Data are aligned so that the charge enter the storage ring on turn 0.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72C462C-33E9-4104-9805-50F9107FC4D8}"/>
              </a:ext>
            </a:extLst>
          </p:cNvPr>
          <p:cNvSpPr txBox="1">
            <a:spLocks/>
          </p:cNvSpPr>
          <p:nvPr/>
        </p:nvSpPr>
        <p:spPr>
          <a:xfrm>
            <a:off x="2255573" y="194400"/>
            <a:ext cx="427247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dirty="0"/>
              <a:t>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118729899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LEIL - fond gr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OLEIL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8329</TotalTime>
  <Words>857</Words>
  <Application>Microsoft Office PowerPoint</Application>
  <PresentationFormat>Grand écran</PresentationFormat>
  <Paragraphs>167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Conception personnalisée</vt:lpstr>
      <vt:lpstr>1_Conception personnalisée</vt:lpstr>
      <vt:lpstr>SOLEIL - fond gris</vt:lpstr>
      <vt:lpstr>SOLEIL - fond blanc</vt:lpstr>
      <vt:lpstr>Bunch by Bunch BPM measure at SOLEIL</vt:lpstr>
      <vt:lpstr>Origin of this measure</vt:lpstr>
      <vt:lpstr>Measure Setup</vt:lpstr>
      <vt:lpstr>Bunch response</vt:lpstr>
      <vt:lpstr>Phase adjustment</vt:lpstr>
      <vt:lpstr>Filling Pattern</vt:lpstr>
      <vt:lpstr>Problem : Betatron Frequency</vt:lpstr>
      <vt:lpstr>Problem : Betatron Frequency</vt:lpstr>
      <vt:lpstr>Injection capture</vt:lpstr>
      <vt:lpstr>How to visualize the data ?</vt:lpstr>
      <vt:lpstr>How to visualize the data ?</vt:lpstr>
      <vt:lpstr>How to visualize the data ?</vt:lpstr>
      <vt:lpstr>How to visualize the data ?</vt:lpstr>
      <vt:lpstr>How to visualize the data ?</vt:lpstr>
      <vt:lpstr>Link to turn by turn from eBPM</vt:lpstr>
      <vt:lpstr>Evolution of sum signal</vt:lpstr>
      <vt:lpstr>Evolution of sum signal</vt:lpstr>
      <vt:lpstr>Position evolution, w/wo charge</vt:lpstr>
      <vt:lpstr>Consecutive injections</vt:lpstr>
      <vt:lpstr>Focus on injected electrons</vt:lpstr>
      <vt:lpstr>Focus on injected electrons</vt:lpstr>
      <vt:lpstr>Application idea</vt:lpstr>
      <vt:lpstr>(TODO) Jitter sensitivity</vt:lpstr>
      <vt:lpstr>Focus on injected electrons</vt:lpstr>
      <vt:lpstr>Présentation PowerPoint</vt:lpstr>
      <vt:lpstr>Présentation PowerPoint</vt:lpstr>
    </vt:vector>
  </TitlesOfParts>
  <Company>Synchrotron SOLEIL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YAO Stephanie</dc:creator>
  <cp:lastModifiedBy>BROUCQUART Romain</cp:lastModifiedBy>
  <cp:revision>283</cp:revision>
  <cp:lastPrinted>2018-10-16T09:18:49Z</cp:lastPrinted>
  <dcterms:created xsi:type="dcterms:W3CDTF">2016-11-25T17:34:53Z</dcterms:created>
  <dcterms:modified xsi:type="dcterms:W3CDTF">2022-06-07T13:15:46Z</dcterms:modified>
</cp:coreProperties>
</file>