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64" r:id="rId4"/>
    <p:sldId id="265" r:id="rId5"/>
    <p:sldId id="273" r:id="rId6"/>
    <p:sldId id="278" r:id="rId7"/>
    <p:sldId id="257" r:id="rId8"/>
    <p:sldId id="258" r:id="rId9"/>
    <p:sldId id="262" r:id="rId10"/>
    <p:sldId id="284" r:id="rId11"/>
    <p:sldId id="260" r:id="rId12"/>
    <p:sldId id="279" r:id="rId13"/>
    <p:sldId id="281" r:id="rId14"/>
    <p:sldId id="267" r:id="rId15"/>
    <p:sldId id="283" r:id="rId16"/>
    <p:sldId id="282" r:id="rId17"/>
    <p:sldId id="27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1"/>
    <p:restoredTop sz="94694"/>
  </p:normalViewPr>
  <p:slideViewPr>
    <p:cSldViewPr snapToGrid="0" snapToObjects="1" showGuides="1">
      <p:cViewPr varScale="1">
        <p:scale>
          <a:sx n="89" d="100"/>
          <a:sy n="89" d="100"/>
        </p:scale>
        <p:origin x="37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98376-67D4-4BC4-996C-AE07EC230E2C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C999A-5A26-482F-B6E8-F8DEB88A06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76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8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595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157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432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73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050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454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617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34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23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29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05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54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80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234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22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999A-5A26-482F-B6E8-F8DEB88A06E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44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i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="" xmlns:a16="http://schemas.microsoft.com/office/drawing/2014/main" id="{25591CE0-D79E-0246-BC2A-3F5CA4010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62785"/>
            <a:ext cx="12192000" cy="41061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=""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5FBD8F71-8D1F-DA43-9AE3-DC718A13110D}"/>
              </a:ext>
            </a:extLst>
          </p:cNvPr>
          <p:cNvSpPr/>
          <p:nvPr userDrawn="1"/>
        </p:nvSpPr>
        <p:spPr>
          <a:xfrm>
            <a:off x="578369" y="576262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D4E27168-E58C-8041-961E-3402811858C2}"/>
              </a:ext>
            </a:extLst>
          </p:cNvPr>
          <p:cNvSpPr/>
          <p:nvPr userDrawn="1"/>
        </p:nvSpPr>
        <p:spPr>
          <a:xfrm>
            <a:off x="1010369" y="576262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3AF41899-2BAA-7E42-BE72-A0C2927BD9AD}"/>
              </a:ext>
            </a:extLst>
          </p:cNvPr>
          <p:cNvSpPr/>
          <p:nvPr userDrawn="1"/>
        </p:nvSpPr>
        <p:spPr>
          <a:xfrm>
            <a:off x="1442069" y="5762625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B59F48FC-2605-394C-88DA-678ACCBE2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410" y="764619"/>
            <a:ext cx="2603500" cy="8255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2828C05B-6588-224C-A400-0B770D4C0864}"/>
              </a:ext>
            </a:extLst>
          </p:cNvPr>
          <p:cNvSpPr/>
          <p:nvPr userDrawn="1"/>
        </p:nvSpPr>
        <p:spPr>
          <a:xfrm>
            <a:off x="8805742" y="4749256"/>
            <a:ext cx="1656184" cy="16561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u="sng" dirty="0"/>
          </a:p>
        </p:txBody>
      </p:sp>
      <p:sp>
        <p:nvSpPr>
          <p:cNvPr id="22" name="Textplatzhalter 18">
            <a:extLst>
              <a:ext uri="{FF2B5EF4-FFF2-40B4-BE49-F238E27FC236}">
                <a16:creationId xmlns="" xmlns:a16="http://schemas.microsoft.com/office/drawing/2014/main" id="{7714C198-5905-BE49-AC9F-57E7474324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40539" y="5305543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="" xmlns:a16="http://schemas.microsoft.com/office/drawing/2014/main" id="{DE464674-1518-1647-8861-DF39B0AB3F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872667" y="5739490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8374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Foto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2421" y="1018879"/>
            <a:ext cx="11562252" cy="825104"/>
          </a:xfrm>
        </p:spPr>
        <p:txBody>
          <a:bodyPr/>
          <a:lstStyle>
            <a:lvl1pPr marL="0" indent="0">
              <a:lnSpc>
                <a:spcPts val="3733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0"/>
            <a:r>
              <a:rPr lang="de-DE" dirty="0" err="1"/>
              <a:t>askdfaskd</a:t>
            </a:r>
            <a:r>
              <a:rPr lang="de-DE" dirty="0"/>
              <a:t> </a:t>
            </a:r>
            <a:r>
              <a:rPr lang="de-DE" dirty="0" err="1"/>
              <a:t>jdksfj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868-B8BF-4181-985F-6FEB71A74B9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048500" y="2471425"/>
            <a:ext cx="4718051" cy="38799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3200"/>
              </a:lnSpc>
              <a:defRPr sz="2400" b="0" cap="none" baseline="0">
                <a:solidFill>
                  <a:schemeClr val="tx1"/>
                </a:solidFill>
              </a:defRPr>
            </a:lvl1pPr>
            <a:lvl2pPr>
              <a:lnSpc>
                <a:spcPts val="32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/>
              <a:t>Textmasterformate durch Klicken</a:t>
            </a:r>
          </a:p>
        </p:txBody>
      </p:sp>
    </p:spTree>
    <p:extLst>
      <p:ext uri="{BB962C8B-B14F-4D97-AF65-F5344CB8AC3E}">
        <p14:creationId xmlns:p14="http://schemas.microsoft.com/office/powerpoint/2010/main" val="331838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Va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="" xmlns:a16="http://schemas.microsoft.com/office/drawing/2014/main" id="{1EB2A590-122C-9E41-BF84-61FE894EF59A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="" xmlns:a16="http://schemas.microsoft.com/office/drawing/2014/main" id="{51A12957-312E-7A4C-8525-81C600AB25B4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="" xmlns:a16="http://schemas.microsoft.com/office/drawing/2014/main" id="{6F048576-E8AD-B649-970A-914BCCB6CCC2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BCD233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4FD99AFF-F828-F24B-B40D-0909AA29A358}"/>
              </a:ext>
            </a:extLst>
          </p:cNvPr>
          <p:cNvSpPr/>
          <p:nvPr userDrawn="1"/>
        </p:nvSpPr>
        <p:spPr>
          <a:xfrm>
            <a:off x="0" y="1615931"/>
            <a:ext cx="12192000" cy="4153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=""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="" xmlns:a16="http://schemas.microsoft.com/office/drawing/2014/main" id="{4019FB14-7253-3C45-B457-58627D062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B5A3834-3A04-D74D-B87D-899C345171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410" y="764619"/>
            <a:ext cx="2603500" cy="8255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D5C00210-99AF-0E4F-BE9C-4E18FB441107}"/>
              </a:ext>
            </a:extLst>
          </p:cNvPr>
          <p:cNvSpPr/>
          <p:nvPr userDrawn="1"/>
        </p:nvSpPr>
        <p:spPr>
          <a:xfrm>
            <a:off x="8827666" y="4749256"/>
            <a:ext cx="1656184" cy="1656184"/>
          </a:xfrm>
          <a:prstGeom prst="ellipse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platzhalter 18">
            <a:extLst>
              <a:ext uri="{FF2B5EF4-FFF2-40B4-BE49-F238E27FC236}">
                <a16:creationId xmlns="" xmlns:a16="http://schemas.microsoft.com/office/drawing/2014/main" id="{56651F90-87D8-A343-9F3F-9DCBBA9635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40539" y="5305543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="" xmlns:a16="http://schemas.microsoft.com/office/drawing/2014/main" id="{762CF7CF-1CAF-4546-9B84-0B533C25F4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872667" y="5739490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4645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03 z.B. BES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4">
            <a:extLst>
              <a:ext uri="{FF2B5EF4-FFF2-40B4-BE49-F238E27FC236}">
                <a16:creationId xmlns="" xmlns:a16="http://schemas.microsoft.com/office/drawing/2014/main" id="{BEF23178-630A-874F-9CB2-FB6BFF2EE8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8926" y="4616450"/>
            <a:ext cx="11614150" cy="19446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BAB38E91-AAE6-6643-86D1-EE5CEB74B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410" y="764619"/>
            <a:ext cx="2603500" cy="825500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="" xmlns:a16="http://schemas.microsoft.com/office/drawing/2014/main" id="{35EF8A3F-99D4-0E4F-A11C-D6DCB358D1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926" y="1612900"/>
            <a:ext cx="11614150" cy="3284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96CCC77F-9184-834F-94BB-65A77A303564}"/>
              </a:ext>
            </a:extLst>
          </p:cNvPr>
          <p:cNvSpPr/>
          <p:nvPr userDrawn="1"/>
        </p:nvSpPr>
        <p:spPr>
          <a:xfrm>
            <a:off x="0" y="1941342"/>
            <a:ext cx="12192000" cy="26751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6" name="Textplatzhalter 15">
            <a:extLst>
              <a:ext uri="{FF2B5EF4-FFF2-40B4-BE49-F238E27FC236}">
                <a16:creationId xmlns=""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3249612"/>
            <a:ext cx="11036300" cy="547688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mehrzeilig sein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="" xmlns:a16="http://schemas.microsoft.com/office/drawing/2014/main" id="{8B68C694-BBB6-1847-A5CC-ED5BB5EC0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1941342"/>
            <a:ext cx="11036300" cy="1855957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27666" y="3854450"/>
            <a:ext cx="1656184" cy="1656184"/>
          </a:xfrm>
          <a:prstGeom prst="ellipse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="" xmlns:a16="http://schemas.microsoft.com/office/drawing/2014/main" id="{93544949-F749-CB48-BC8D-DCF4F8DE65FC}"/>
              </a:ext>
            </a:extLst>
          </p:cNvPr>
          <p:cNvSpPr/>
          <p:nvPr userDrawn="1"/>
        </p:nvSpPr>
        <p:spPr>
          <a:xfrm>
            <a:off x="577850" y="461645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="" xmlns:a16="http://schemas.microsoft.com/office/drawing/2014/main" id="{C3E6ED63-906E-E043-ABF7-0EAB54F027B8}"/>
              </a:ext>
            </a:extLst>
          </p:cNvPr>
          <p:cNvSpPr/>
          <p:nvPr userDrawn="1"/>
        </p:nvSpPr>
        <p:spPr>
          <a:xfrm>
            <a:off x="1009850" y="461645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="" xmlns:a16="http://schemas.microsoft.com/office/drawing/2014/main" id="{1C1BE680-5E65-2B4D-AB30-5DE75588709B}"/>
              </a:ext>
            </a:extLst>
          </p:cNvPr>
          <p:cNvSpPr/>
          <p:nvPr userDrawn="1"/>
        </p:nvSpPr>
        <p:spPr>
          <a:xfrm>
            <a:off x="1441550" y="4616450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19" name="Textplatzhalter 18">
            <a:extLst>
              <a:ext uri="{FF2B5EF4-FFF2-40B4-BE49-F238E27FC236}">
                <a16:creationId xmlns=""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40539" y="4410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=""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872667" y="4844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054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ieg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E29FA98-C856-E044-BFF5-2A740457D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11036300" cy="1476375"/>
          </a:xfrm>
        </p:spPr>
        <p:txBody>
          <a:bodyPr/>
          <a:lstStyle>
            <a:lvl1pPr algn="ctr">
              <a:defRPr cap="none" baseline="0">
                <a:solidFill>
                  <a:schemeClr val="accent2">
                    <a:alpha val="69875"/>
                  </a:schemeClr>
                </a:solidFill>
              </a:defRPr>
            </a:lvl1pPr>
          </a:lstStyle>
          <a:p>
            <a:r>
              <a:rPr lang="de-DE" dirty="0"/>
              <a:t>Headline 02 Kapitelüberschrift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2A781B0-9769-D341-B617-179DA74B8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2692399"/>
            <a:ext cx="11036300" cy="3484563"/>
          </a:xfrm>
        </p:spPr>
        <p:txBody>
          <a:bodyPr lIns="0" tIns="0" rIns="0" bIns="0"/>
          <a:lstStyle>
            <a:lvl1pPr marL="0" indent="0" algn="ctr">
              <a:buFontTx/>
              <a:buNone/>
              <a:defRPr sz="2400"/>
            </a:lvl1pPr>
            <a:lvl2pPr marL="457200" indent="0" algn="ctr">
              <a:buFontTx/>
              <a:buNone/>
              <a:defRPr b="1" i="0">
                <a:solidFill>
                  <a:schemeClr val="accent5"/>
                </a:solidFill>
                <a:latin typeface="Source Sans Pro" panose="020B0503030403020204" pitchFamily="34" charset="77"/>
              </a:defRPr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7E2AD197-4354-804D-A1E7-59F2E7372B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E646730D-D583-C94D-B95A-27110E684F13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55EBD504-B8B4-9347-9CED-32AA328E963C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7974DF12-08C6-654E-9569-4C87E78C33CF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5"/>
              </a:solidFill>
            </a:endParaRPr>
          </a:p>
        </p:txBody>
      </p:sp>
      <p:sp>
        <p:nvSpPr>
          <p:cNvPr id="12" name="Fußzeilenplatzhalter 4">
            <a:extLst>
              <a:ext uri="{FF2B5EF4-FFF2-40B4-BE49-F238E27FC236}">
                <a16:creationId xmlns="" xmlns:a16="http://schemas.microsoft.com/office/drawing/2014/main" id="{F2E95589-6537-4D47-84C0-55FA48CA113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695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13" name="Foliennummernplatzhalter 11">
            <a:extLst>
              <a:ext uri="{FF2B5EF4-FFF2-40B4-BE49-F238E27FC236}">
                <a16:creationId xmlns="" xmlns:a16="http://schemas.microsoft.com/office/drawing/2014/main" id="{934F5C24-478F-4341-8AB2-C3B8DAAADCE3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‹#›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A93E4E5B-8250-48E7-86A0-03124C1ED4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726" y="6273604"/>
            <a:ext cx="1569582" cy="4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mit Bild und Her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518150" cy="446087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 1.1. blau 24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3101CC29-DC3E-4E4A-897B-EC9B6FECC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2"/>
            <a:ext cx="5518150" cy="190103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147B437D-28A8-E744-8B2C-38B3F959A1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0" y="4616450"/>
            <a:ext cx="5518150" cy="828675"/>
          </a:xfrm>
        </p:spPr>
        <p:txBody>
          <a:bodyPr lIns="0" tIns="0" rIns="0" bIns="0"/>
          <a:lstStyle>
            <a:lvl1pPr marL="0" indent="0">
              <a:buFontTx/>
              <a:buNone/>
              <a:defRPr sz="2400" b="1" i="0">
                <a:solidFill>
                  <a:schemeClr val="accent5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="" xmlns:a16="http://schemas.microsoft.com/office/drawing/2014/main" id="{D6AE1CAD-EEB0-414C-BAC5-0672F1BA0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4"/>
            <a:ext cx="5518150" cy="524668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="" xmlns:a16="http://schemas.microsoft.com/office/drawing/2014/main" id="{0EC40868-FCD5-CE4C-B669-67310C7F37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05D844AD-7FE7-7C4B-ABC7-62D1AFD61512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436159AA-0883-E040-B04F-0956C54F2AF6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BD9E1E49-C4A6-ED46-A5AD-D3CAAFA0BB8B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="" xmlns:a16="http://schemas.microsoft.com/office/drawing/2014/main" id="{5FBA6DC7-BF94-48AA-8460-D93B036698B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695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13" name="Foliennummernplatzhalter 11">
            <a:extLst>
              <a:ext uri="{FF2B5EF4-FFF2-40B4-BE49-F238E27FC236}">
                <a16:creationId xmlns="" xmlns:a16="http://schemas.microsoft.com/office/drawing/2014/main" id="{B01C9A59-950A-4DEF-A536-2C1DBF8356C0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‹#›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9AEDFA0C-2E95-4249-82B2-632B5E753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726" y="6273604"/>
            <a:ext cx="1569582" cy="4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, Texte, Aufzählun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340350" cy="446087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 1.1. blau 24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3101CC29-DC3E-4E4A-897B-EC9B6FECC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502172"/>
            <a:ext cx="5314950" cy="4708128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>
                <a:solidFill>
                  <a:schemeClr val="tx1"/>
                </a:solidFill>
                <a:latin typeface="Source Sans Pro Semibold" panose="020B0503030403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L </a:t>
            </a:r>
            <a:r>
              <a:rPr lang="de-DE" dirty="0" err="1"/>
              <a:t>sdfasödlfasdf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="" xmlns:a16="http://schemas.microsoft.com/office/drawing/2014/main" id="{D6AE1CAD-EEB0-414C-BAC5-0672F1BA0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4"/>
            <a:ext cx="5518150" cy="37798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70AA9CCE-EA4A-BE49-8BD2-AFBE569827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737100"/>
            <a:ext cx="5518150" cy="1485900"/>
          </a:xfr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Hier eine Bildunterschrift</a:t>
            </a:r>
          </a:p>
          <a:p>
            <a:pPr lvl="1"/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="" xmlns:a16="http://schemas.microsoft.com/office/drawing/2014/main" id="{BA25D584-1671-5444-81B4-DC10487C32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9D166127-8F6F-3747-9D2E-9343E79C6AAB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A8ECD78C-D996-2C49-9E17-07F0B3247BE9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E7959A54-9950-1B43-817C-EE295E98FAAB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="" xmlns:a16="http://schemas.microsoft.com/office/drawing/2014/main" id="{8D0AD654-8EEA-470E-AC89-8552940BB53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695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13" name="Foliennummernplatzhalter 11">
            <a:extLst>
              <a:ext uri="{FF2B5EF4-FFF2-40B4-BE49-F238E27FC236}">
                <a16:creationId xmlns="" xmlns:a16="http://schemas.microsoft.com/office/drawing/2014/main" id="{BFB1A686-F9A8-464B-A05C-73FD48B605EF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‹#›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AD939512-455D-41B3-9A15-5757B3582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726" y="6273604"/>
            <a:ext cx="1569582" cy="4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7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, Aufzählung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CEA8D11C-DAF2-994C-8FA2-681908273A2A}"/>
              </a:ext>
            </a:extLst>
          </p:cNvPr>
          <p:cNvSpPr/>
          <p:nvPr userDrawn="1"/>
        </p:nvSpPr>
        <p:spPr>
          <a:xfrm>
            <a:off x="6096000" y="836613"/>
            <a:ext cx="5518150" cy="4932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340350" cy="446087"/>
          </a:xfrm>
        </p:spPr>
        <p:txBody>
          <a:bodyPr anchor="b">
            <a:noAutofit/>
          </a:bodyPr>
          <a:lstStyle>
            <a:lvl1pPr>
              <a:defRPr sz="1600" b="1" i="0" cap="none" baseline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de-DE" dirty="0"/>
              <a:t>Headline 2 mit Minuskeln blau 16 PT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70AA9CCE-EA4A-BE49-8BD2-AFBE569827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0650" y="4616450"/>
            <a:ext cx="4743450" cy="920750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200" b="0" i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Hier eine Grafikunterschrift</a:t>
            </a:r>
          </a:p>
          <a:p>
            <a:pPr lvl="1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0C2F7728-3828-E148-8689-E032CF69B6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850" y="1752600"/>
            <a:ext cx="5327650" cy="45847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1600"/>
            </a:lvl1pPr>
            <a:lvl2pPr marL="342900" indent="-342900">
              <a:lnSpc>
                <a:spcPts val="2500"/>
              </a:lnSpc>
              <a:buFont typeface="+mj-lt"/>
              <a:buAutoNum type="arabicPeriod"/>
              <a:tabLst/>
              <a:defRPr sz="1600" b="1" i="0">
                <a:latin typeface="Source Sans Pro Semibold" panose="020B0503030403020204" pitchFamily="34" charset="77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 err="1"/>
              <a:t>sldöfjasd</a:t>
            </a:r>
            <a:endParaRPr lang="de-DE" dirty="0"/>
          </a:p>
        </p:txBody>
      </p:sp>
      <p:sp>
        <p:nvSpPr>
          <p:cNvPr id="13" name="Diagrammplatzhalter 12">
            <a:extLst>
              <a:ext uri="{FF2B5EF4-FFF2-40B4-BE49-F238E27FC236}">
                <a16:creationId xmlns="" xmlns:a16="http://schemas.microsoft.com/office/drawing/2014/main" id="{D940472C-04D3-C542-AA05-7E986A7A905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438900" y="1663700"/>
            <a:ext cx="4775200" cy="2730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="" xmlns:a16="http://schemas.microsoft.com/office/drawing/2014/main" id="{FFC399EE-FEF3-4B4E-BD82-85157F5349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7950" y="1136650"/>
            <a:ext cx="4743450" cy="336550"/>
          </a:xfr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i="0"/>
            </a:lvl2pPr>
          </a:lstStyle>
          <a:p>
            <a:pPr lvl="0"/>
            <a:r>
              <a:rPr lang="de-DE" dirty="0"/>
              <a:t>HEADLINE DIAGRAMM</a:t>
            </a:r>
          </a:p>
          <a:p>
            <a:pPr lvl="1"/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="" xmlns:a16="http://schemas.microsoft.com/office/drawing/2014/main" id="{A2C33FF2-865D-9D40-A3B2-4DA66009A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="" xmlns:a16="http://schemas.microsoft.com/office/drawing/2014/main" id="{2B29E17F-F786-DA46-892D-9AC9057EFBEC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88A19D77-AAFF-8B4C-A56A-219924348047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="" xmlns:a16="http://schemas.microsoft.com/office/drawing/2014/main" id="{81AF1682-6FCF-B24A-88D5-A567401A8E4A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ußzeilenplatzhalter 4">
            <a:extLst>
              <a:ext uri="{FF2B5EF4-FFF2-40B4-BE49-F238E27FC236}">
                <a16:creationId xmlns="" xmlns:a16="http://schemas.microsoft.com/office/drawing/2014/main" id="{C867531C-1840-48DB-9725-42BE371E956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0918" y="63695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18" name="Foliennummernplatzhalter 11">
            <a:extLst>
              <a:ext uri="{FF2B5EF4-FFF2-40B4-BE49-F238E27FC236}">
                <a16:creationId xmlns="" xmlns:a16="http://schemas.microsoft.com/office/drawing/2014/main" id="{A2F92D8B-11D6-4CE3-9144-1D5D6008DEA8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‹#›</a:t>
            </a:fld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="" xmlns:a16="http://schemas.microsoft.com/office/drawing/2014/main" id="{A2ACEFA0-62B9-4775-B0CC-1EFE86A8C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726" y="6273604"/>
            <a:ext cx="1569582" cy="4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3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340350" cy="446087"/>
          </a:xfrm>
        </p:spPr>
        <p:txBody>
          <a:bodyPr anchor="b">
            <a:noAutofit/>
          </a:bodyPr>
          <a:lstStyle>
            <a:lvl1pPr>
              <a:defRPr sz="1600" b="1" i="0" cap="none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de-DE" dirty="0"/>
              <a:t>Headline 2 mit Minuskeln 16 PT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="" xmlns:a16="http://schemas.microsoft.com/office/drawing/2014/main" id="{25EA07E5-A9A7-0441-BACA-1C7D4DD5E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2"/>
            <a:ext cx="5340350" cy="197604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="" xmlns:a16="http://schemas.microsoft.com/office/drawing/2014/main" id="{F812D9D2-1609-244F-BA78-890B029A8E3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489472"/>
            <a:ext cx="5518150" cy="197604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Bildplatzhalter 9">
            <a:extLst>
              <a:ext uri="{FF2B5EF4-FFF2-40B4-BE49-F238E27FC236}">
                <a16:creationId xmlns="" xmlns:a16="http://schemas.microsoft.com/office/drawing/2014/main" id="{F8BB7806-351D-5A4B-B164-75DA39BB84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7850" y="3787775"/>
            <a:ext cx="5359400" cy="1981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1" name="Bildplatzhalter 9">
            <a:extLst>
              <a:ext uri="{FF2B5EF4-FFF2-40B4-BE49-F238E27FC236}">
                <a16:creationId xmlns="" xmlns:a16="http://schemas.microsoft.com/office/drawing/2014/main" id="{EAD8A5D9-3277-4B43-BDFE-7A137AA6DC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787775"/>
            <a:ext cx="5518150" cy="1981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="" xmlns:a16="http://schemas.microsoft.com/office/drawing/2014/main" id="{03750731-1FE8-2145-BCB0-17004C481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1CEBBC38-EF7B-F448-AB72-6B21CE4927F6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F172F898-CDD2-EB46-935F-1A01F396635B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884A07B7-25E7-A147-A6FE-B58A3B5D85F6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="" xmlns:a16="http://schemas.microsoft.com/office/drawing/2014/main" id="{6911299D-57C4-48C5-8B2E-2ADB5BE1EEB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0918" y="63695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14" name="Foliennummernplatzhalter 11">
            <a:extLst>
              <a:ext uri="{FF2B5EF4-FFF2-40B4-BE49-F238E27FC236}">
                <a16:creationId xmlns="" xmlns:a16="http://schemas.microsoft.com/office/drawing/2014/main" id="{BFF68FFA-1044-4E9F-8356-97B6F0E329F9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‹#›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7E258A15-D87F-4778-A194-3C5F2B995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726" y="6273604"/>
            <a:ext cx="1569582" cy="4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osses Foto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9">
            <a:extLst>
              <a:ext uri="{FF2B5EF4-FFF2-40B4-BE49-F238E27FC236}">
                <a16:creationId xmlns="" xmlns:a16="http://schemas.microsoft.com/office/drawing/2014/main" id="{F8BB7806-351D-5A4B-B164-75DA39BB84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7850" y="836613"/>
            <a:ext cx="11036300" cy="49323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4">
            <a:extLst>
              <a:ext uri="{FF2B5EF4-FFF2-40B4-BE49-F238E27FC236}">
                <a16:creationId xmlns="" xmlns:a16="http://schemas.microsoft.com/office/drawing/2014/main" id="{0BECBC40-12B4-6544-9137-FC724FA0D0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482" y="5892800"/>
            <a:ext cx="11036300" cy="393700"/>
          </a:xfr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HL FOTO Hier eine Bildunterschrift 16 PT</a:t>
            </a:r>
          </a:p>
          <a:p>
            <a:pPr lvl="1"/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ACC11A70-984F-604F-A0EF-DD019FBD9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8C26B1F-6643-5D4B-9331-A6AF47F302BF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1E5AE330-4793-1247-A8B2-0502F6C0C372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5B5D097C-8800-2843-8D1C-E802969F5417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="" xmlns:a16="http://schemas.microsoft.com/office/drawing/2014/main" id="{8F2A7931-4B8D-4FA0-B0B0-05D8F7315E7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695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11" name="Foliennummernplatzhalter 11">
            <a:extLst>
              <a:ext uri="{FF2B5EF4-FFF2-40B4-BE49-F238E27FC236}">
                <a16:creationId xmlns="" xmlns:a16="http://schemas.microsoft.com/office/drawing/2014/main" id="{47EF36CD-9CB8-453C-8BD8-2E830C36A0DA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‹#›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989F8082-7472-4054-BF27-BE3C2C9D69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726" y="6273604"/>
            <a:ext cx="1569582" cy="4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4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79751980-83CB-1643-BA70-568A7969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BFB9FB86-B7F2-0B45-90CD-EF690A68C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95F44F69-732F-B74F-945A-CBDADE829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1C750C6-0F28-DD4E-ABB0-AE06DA556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C230171-9C22-6342-A988-40172D895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DF1E7-7728-684B-896D-8CFDB8DC33E7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C3E64365-23B6-AE43-A8B0-AA3407368BBC}"/>
              </a:ext>
            </a:extLst>
          </p:cNvPr>
          <p:cNvSpPr txBox="1"/>
          <p:nvPr userDrawn="1"/>
        </p:nvSpPr>
        <p:spPr>
          <a:xfrm>
            <a:off x="509155" y="18807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21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61" r:id="rId3"/>
    <p:sldLayoutId id="2147483650" r:id="rId4"/>
    <p:sldLayoutId id="2147483651" r:id="rId5"/>
    <p:sldLayoutId id="2147483662" r:id="rId6"/>
    <p:sldLayoutId id="2147483663" r:id="rId7"/>
    <p:sldLayoutId id="2147483664" r:id="rId8"/>
    <p:sldLayoutId id="2147483665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457" userDrawn="1">
          <p15:clr>
            <a:srgbClr val="F26B43"/>
          </p15:clr>
        </p15:guide>
        <p15:guide id="4" orient="horz" pos="2183" userDrawn="1">
          <p15:clr>
            <a:srgbClr val="F26B43"/>
          </p15:clr>
        </p15:guide>
        <p15:guide id="5" orient="horz" pos="2908" userDrawn="1">
          <p15:clr>
            <a:srgbClr val="F26B43"/>
          </p15:clr>
        </p15:guide>
        <p15:guide id="6" orient="horz" pos="3634" userDrawn="1">
          <p15:clr>
            <a:srgbClr val="F26B43"/>
          </p15:clr>
        </p15:guide>
        <p15:guide id="7" orient="horz" pos="182" userDrawn="1">
          <p15:clr>
            <a:srgbClr val="F26B43"/>
          </p15:clr>
        </p15:guide>
        <p15:guide id="8" pos="182" userDrawn="1">
          <p15:clr>
            <a:srgbClr val="F26B43"/>
          </p15:clr>
        </p15:guide>
        <p15:guide id="9" pos="7498" userDrawn="1">
          <p15:clr>
            <a:srgbClr val="F26B43"/>
          </p15:clr>
        </p15:guide>
        <p15:guide id="10" pos="7316" userDrawn="1">
          <p15:clr>
            <a:srgbClr val="F26B43"/>
          </p15:clr>
        </p15:guide>
        <p15:guide id="11" pos="364" userDrawn="1">
          <p15:clr>
            <a:srgbClr val="F26B43"/>
          </p15:clr>
        </p15:guide>
        <p15:guide id="12" orient="horz" pos="5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234DB40-66B4-764A-863A-A04AF3385D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Booster optical beamline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5DAEC944-1D7E-344E-A10A-A3BEBA3CD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Terry </a:t>
            </a:r>
            <a:r>
              <a:rPr lang="en-US" dirty="0" smtClean="0"/>
              <a:t>Atkinson, Ji-G. Hwang, S. Wiese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089C0AD8-758C-104A-AA8D-E601C6C781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DEELS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="" xmlns:a16="http://schemas.microsoft.com/office/drawing/2014/main" id="{ADA7970B-4338-0A4A-A30B-19F0C0B228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7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="" xmlns:a16="http://schemas.microsoft.com/office/drawing/2014/main" id="{5E39003D-C295-438B-92E5-BA8AB22F1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FFFF"/>
                </a:solidFill>
              </a:rPr>
              <a:t>sss</a:t>
            </a:r>
            <a:endParaRPr lang="en-GB" dirty="0">
              <a:solidFill>
                <a:srgbClr val="FFFFFF"/>
              </a:solidFill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C1351349-D8A6-43B2-82BD-D2B00AC91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61515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4F19A3-A153-4418-BE3E-243A5A7C6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186" y="978408"/>
            <a:ext cx="372160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First Beam Sept 2021</a:t>
            </a:r>
            <a:endParaRPr lang="en-GB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Grafik 11" descr="Ein Bild, das Text, Monitor, drinnen, Anzeige enthält.&#10;&#10;Automatisch generierte Beschreibung">
            <a:extLst>
              <a:ext uri="{FF2B5EF4-FFF2-40B4-BE49-F238E27FC236}">
                <a16:creationId xmlns="" xmlns:a16="http://schemas.microsoft.com/office/drawing/2014/main" id="{055559CF-A56D-452E-B5DF-262BDFC57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" r="1" b="1"/>
          <a:stretch/>
        </p:blipFill>
        <p:spPr>
          <a:xfrm>
            <a:off x="411479" y="634000"/>
            <a:ext cx="3785616" cy="5495544"/>
          </a:xfrm>
          <a:prstGeom prst="rect">
            <a:avLst/>
          </a:prstGeom>
        </p:spPr>
      </p:pic>
      <p:pic>
        <p:nvPicPr>
          <p:cNvPr id="9" name="Grafik 8" descr="Ein Bild, das Elektronik enthält.&#10;&#10;Automatisch generierte Beschreibung">
            <a:extLst>
              <a:ext uri="{FF2B5EF4-FFF2-40B4-BE49-F238E27FC236}">
                <a16:creationId xmlns="" xmlns:a16="http://schemas.microsoft.com/office/drawing/2014/main" id="{1967A5FE-E538-4567-9513-5957E5B338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222" b="-2"/>
          <a:stretch/>
        </p:blipFill>
        <p:spPr>
          <a:xfrm rot="5400000">
            <a:off x="4350088" y="647335"/>
            <a:ext cx="2679192" cy="265176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49CAD0BD-370C-42DD-938F-4C24027CF2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97506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2E536EC-D776-4DBA-ABA7-CCC72D7FC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29397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Inhaltsplatzhalter 6" descr="Ein Bild, das drinnen, Elemente enthält.&#10;&#10;Automatisch generierte Beschreibung">
            <a:extLst>
              <a:ext uri="{FF2B5EF4-FFF2-40B4-BE49-F238E27FC236}">
                <a16:creationId xmlns="" xmlns:a16="http://schemas.microsoft.com/office/drawing/2014/main" id="{C4809955-884A-47B2-B32B-3D68183F9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9838" r="15933" b="4"/>
          <a:stretch/>
        </p:blipFill>
        <p:spPr>
          <a:xfrm>
            <a:off x="4363804" y="3450352"/>
            <a:ext cx="2651760" cy="2679192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6567C7A2-53BB-475E-80C3-74974E267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0186" y="2368296"/>
            <a:ext cx="3721608" cy="35021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Laser alignment beam from table and photon beam from booster observed at the intermediate viewing port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 control wires too thick to be safely connected to the </a:t>
            </a:r>
            <a:r>
              <a:rPr lang="en-GB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</a:t>
            </a:r>
            <a:r>
              <a:rPr lang="en-GB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box!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controllers/motors </a:t>
            </a:r>
            <a:r>
              <a:rPr lang="en-GB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 too hot – changed max amp allowance in software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Webcam and laptop used to find first beam at platform</a:t>
            </a:r>
          </a:p>
          <a:p>
            <a:endParaRPr lang="en-GB" sz="1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3257" y="6267085"/>
            <a:ext cx="252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Zero hours of </a:t>
            </a:r>
            <a:r>
              <a:rPr lang="en-GB" dirty="0" smtClean="0">
                <a:solidFill>
                  <a:srgbClr val="000000"/>
                </a:solidFill>
              </a:rPr>
              <a:t>dark-time</a:t>
            </a:r>
            <a:r>
              <a:rPr lang="en-GB" dirty="0" smtClean="0">
                <a:solidFill>
                  <a:srgbClr val="000000"/>
                </a:solidFill>
              </a:rPr>
              <a:t>!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4"/>
          <p:cNvSpPr txBox="1">
            <a:spLocks/>
          </p:cNvSpPr>
          <p:nvPr/>
        </p:nvSpPr>
        <p:spPr>
          <a:xfrm>
            <a:off x="9039227" y="6375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E39003D-C295-438B-92E5-BA8AB22F1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="" xmlns:a16="http://schemas.microsoft.com/office/drawing/2014/main" id="{C1351349-D8A6-43B2-82BD-D2B00AC91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61515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555F6C59-10AA-4CFC-9B73-0EA52741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186" y="978408"/>
            <a:ext cx="372160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Optical table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2021/22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Grafik 11" descr="Ein Bild, das drinnen, zugemüllt, schlampig, Arbeitstisch enthält.&#10;&#10;Automatisch generierte Beschreibung">
            <a:extLst>
              <a:ext uri="{FF2B5EF4-FFF2-40B4-BE49-F238E27FC236}">
                <a16:creationId xmlns="" xmlns:a16="http://schemas.microsoft.com/office/drawing/2014/main" id="{E629313E-DD05-4EFF-BD41-1FD3BAA1C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7" r="22383" b="1"/>
          <a:stretch/>
        </p:blipFill>
        <p:spPr>
          <a:xfrm>
            <a:off x="411479" y="634000"/>
            <a:ext cx="3785616" cy="5495544"/>
          </a:xfrm>
          <a:prstGeom prst="rect">
            <a:avLst/>
          </a:prstGeom>
        </p:spPr>
      </p:pic>
      <p:pic>
        <p:nvPicPr>
          <p:cNvPr id="9" name="Grafik 8" descr="Ein Bild, das Text, zugemüllt, schlampig enthält.&#10;&#10;Automatisch generierte Beschreibung">
            <a:extLst>
              <a:ext uri="{FF2B5EF4-FFF2-40B4-BE49-F238E27FC236}">
                <a16:creationId xmlns="" xmlns:a16="http://schemas.microsoft.com/office/drawing/2014/main" id="{08F1AACA-AB2F-4D48-ABC7-BB190290D4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" r="23362" b="-2"/>
          <a:stretch/>
        </p:blipFill>
        <p:spPr>
          <a:xfrm rot="5400000">
            <a:off x="4350088" y="647335"/>
            <a:ext cx="2679192" cy="265176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49CAD0BD-370C-42DD-938F-4C24027CF2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97506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E2E536EC-D776-4DBA-ABA7-CCC72D7FC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29397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nhaltsplatzhalter 6" descr="Ein Bild, das Text, drinnen, Wand enthält.&#10;&#10;Automatisch generierte Beschreibung">
            <a:extLst>
              <a:ext uri="{FF2B5EF4-FFF2-40B4-BE49-F238E27FC236}">
                <a16:creationId xmlns="" xmlns:a16="http://schemas.microsoft.com/office/drawing/2014/main" id="{093358FD-E68B-4980-AC1E-446F68964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5856" r="9915" b="4"/>
          <a:stretch/>
        </p:blipFill>
        <p:spPr>
          <a:xfrm>
            <a:off x="4363804" y="3450352"/>
            <a:ext cx="2651760" cy="2679192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0BDC62BC-3FF2-448B-8628-1E5463E72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0186" y="2368296"/>
            <a:ext cx="3721608" cy="35021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Translation mirrors to bring the light onto the table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16.5cm working height (streak camera relevant)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Basler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ccd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camera used to align translation mirrors to the working </a:t>
            </a:r>
            <a:r>
              <a:rPr lang="en-US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 DIODE (</a:t>
            </a:r>
            <a:r>
              <a:rPr lang="de-DE" sz="17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HamaMAtsu</a:t>
            </a:r>
            <a:r>
              <a: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fun starts!</a:t>
            </a:r>
          </a:p>
        </p:txBody>
      </p:sp>
      <p:sp>
        <p:nvSpPr>
          <p:cNvPr id="13" name="Foliennummernplatzhalter 4"/>
          <p:cNvSpPr txBox="1">
            <a:spLocks/>
          </p:cNvSpPr>
          <p:nvPr/>
        </p:nvSpPr>
        <p:spPr>
          <a:xfrm>
            <a:off x="9039227" y="6375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26FF42C2-EA15-4154-B242-E98E88CED9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D79DE9F7-28C4-4856-BA57-D696E124C1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07679817-9081-4CCC-84C0-3FDCBB58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8408"/>
            <a:ext cx="405653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Source point imaging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1F9ED9C-121B-44C6-A308-5824769C40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A5F8185-F27B-4E99-A06C-007336FE3F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407C8EE0-EE81-4571-A061-7CC1E8023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569" y="2359152"/>
            <a:ext cx="4927413" cy="34290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Setup</a:t>
            </a:r>
            <a:r>
              <a:rPr lang="en-US" sz="18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(without telescope)</a:t>
            </a:r>
            <a:endParaRPr lang="en-US" sz="18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point to lens ~ </a:t>
            </a:r>
            <a:r>
              <a:rPr lang="en-US" sz="18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13m</a:t>
            </a:r>
            <a:endParaRPr lang="en-US" sz="18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Lens to camera ~ </a:t>
            </a:r>
            <a:r>
              <a:rPr lang="en-US" sz="18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1m </a:t>
            </a:r>
            <a:endParaRPr lang="en-US" sz="18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 </a:t>
            </a:r>
            <a:r>
              <a:rPr lang="en-US" sz="18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camera + system </a:t>
            </a:r>
            <a:r>
              <a:rPr lang="en-US" sz="18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</a:t>
            </a:r>
            <a:r>
              <a:rPr lang="en-US" sz="18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BESSY II</a:t>
            </a:r>
            <a:endParaRPr lang="en-US" sz="18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Measured:</a:t>
            </a:r>
          </a:p>
          <a:p>
            <a:pPr algn="ctr"/>
            <a:r>
              <a:rPr lang="en-US" sz="18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SigX</a:t>
            </a:r>
            <a:r>
              <a:rPr lang="en-US" sz="18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400um, </a:t>
            </a:r>
            <a:r>
              <a:rPr lang="en-US" sz="18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SigY</a:t>
            </a:r>
            <a:r>
              <a:rPr lang="en-US" sz="18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250um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A21D6FF5-8C2C-44CF-9677-033304639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902" y="3509655"/>
            <a:ext cx="3222998" cy="3222998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="" xmlns:a16="http://schemas.microsoft.com/office/drawing/2014/main" id="{FE67D0FC-5A08-4E52-8ADF-58DA18BEA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5760" y="215366"/>
            <a:ext cx="4579032" cy="4579032"/>
          </a:xfrm>
        </p:spPr>
      </p:pic>
      <p:sp>
        <p:nvSpPr>
          <p:cNvPr id="13" name="Foliennummernplatzhalter 4"/>
          <p:cNvSpPr txBox="1">
            <a:spLocks/>
          </p:cNvSpPr>
          <p:nvPr/>
        </p:nvSpPr>
        <p:spPr>
          <a:xfrm>
            <a:off x="409575" y="6349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4CFBEE80-701E-4059-B19F-AFFBD170E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769006"/>
            <a:ext cx="11036300" cy="4402084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Notes: simple cross-check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Abbe limit @600nm</a:t>
            </a:r>
          </a:p>
          <a:p>
            <a:pPr algn="l"/>
            <a:r>
              <a:rPr lang="en-US" dirty="0"/>
              <a:t>Without optics (only plane mirrors)</a:t>
            </a:r>
          </a:p>
          <a:p>
            <a:pPr algn="l"/>
            <a:r>
              <a:rPr lang="en-US" dirty="0"/>
              <a:t>Source -&gt; focusing lens 13m</a:t>
            </a:r>
          </a:p>
          <a:p>
            <a:pPr algn="l"/>
            <a:r>
              <a:rPr lang="en-US" dirty="0"/>
              <a:t>Spot size at focusing lens 20mm (2-inch lens)</a:t>
            </a:r>
          </a:p>
          <a:p>
            <a:pPr algn="l"/>
            <a:r>
              <a:rPr lang="en-US" dirty="0"/>
              <a:t>Half the angular acceptance 10mm / 13m = 0.77mrad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Limit:</a:t>
            </a:r>
          </a:p>
          <a:p>
            <a:pPr algn="l"/>
            <a:r>
              <a:rPr lang="en-US" dirty="0" smtClean="0"/>
              <a:t>lambda </a:t>
            </a:r>
            <a:r>
              <a:rPr lang="en-US" dirty="0"/>
              <a:t>/ 2n sin(theta) = 600e-9 / 2*1*sin(0.77) = 243um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79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26FF42C2-EA15-4154-B242-E98E88CED9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D79DE9F7-28C4-4856-BA57-D696E124C1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07679817-9081-4CCC-84C0-3FDCBB58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8408"/>
            <a:ext cx="405653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Fast Diode </a:t>
            </a:r>
            <a:b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(rise time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~ 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50ps)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1F9ED9C-121B-44C6-A308-5824769C40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A5F8185-F27B-4E99-A06C-007336FE3F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407C8EE0-EE81-4571-A061-7CC1E8023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569" y="2359151"/>
            <a:ext cx="4927413" cy="41151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Setup: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diode -&gt; Bias-T -&gt;  two Amps -&gt; scope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FCT5</a:t>
            </a:r>
            <a:endParaRPr lang="de-DE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18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Bunch length </a:t>
            </a:r>
            <a:r>
              <a:rPr lang="en-US" sz="18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 </a:t>
            </a:r>
            <a:r>
              <a:rPr lang="en-US" sz="18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</a:t>
            </a:r>
            <a:r>
              <a:rPr lang="en-US" sz="18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8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</a:t>
            </a:r>
            <a:r>
              <a:rPr lang="en-US" sz="18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="" xmlns:a16="http://schemas.microsoft.com/office/drawing/2014/main" id="{B0065FAF-1906-4B8B-8FF7-C3AAE4D36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2500" y="3494984"/>
            <a:ext cx="6035930" cy="252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FB36E19E-26D0-492D-92BC-9848DF902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500" y="633619"/>
            <a:ext cx="6035931" cy="252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1719888D-0D56-4D3F-9761-EEBDA0A569A7}"/>
              </a:ext>
            </a:extLst>
          </p:cNvPr>
          <p:cNvSpPr txBox="1"/>
          <p:nvPr/>
        </p:nvSpPr>
        <p:spPr>
          <a:xfrm>
            <a:off x="5612500" y="6313358"/>
            <a:ext cx="63692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Multi-Gigabit Transmission over multimode optical </a:t>
            </a:r>
            <a:r>
              <a:rPr lang="en-US" sz="1400" dirty="0" err="1"/>
              <a:t>fibre</a:t>
            </a:r>
            <a:r>
              <a:rPr lang="en-US" sz="1400" dirty="0"/>
              <a:t>: Stefano </a:t>
            </a:r>
            <a:r>
              <a:rPr lang="en-US" sz="1400" dirty="0" err="1"/>
              <a:t>Sottacchi</a:t>
            </a:r>
            <a:r>
              <a:rPr lang="en-US" sz="1400" dirty="0"/>
              <a:t> p105/106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8441" y="4076343"/>
            <a:ext cx="3417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0.7mA SB </a:t>
            </a:r>
            <a:r>
              <a:rPr lang="de-DE" dirty="0" err="1" smtClean="0"/>
              <a:t>current</a:t>
            </a:r>
            <a:r>
              <a:rPr lang="de-DE" dirty="0" smtClean="0"/>
              <a:t>, @20ms in </a:t>
            </a:r>
            <a:r>
              <a:rPr lang="de-DE" dirty="0" err="1" smtClean="0"/>
              <a:t>ramp</a:t>
            </a:r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604kV, </a:t>
            </a:r>
            <a:r>
              <a:rPr lang="de-DE" dirty="0" err="1" smtClean="0"/>
              <a:t>avg</a:t>
            </a:r>
            <a:r>
              <a:rPr lang="de-DE" dirty="0" smtClean="0"/>
              <a:t>. St = 26.35ps</a:t>
            </a:r>
          </a:p>
          <a:p>
            <a:pPr algn="ctr"/>
            <a:r>
              <a:rPr lang="de-DE" dirty="0" smtClean="0"/>
              <a:t>714kV, </a:t>
            </a:r>
            <a:r>
              <a:rPr lang="de-DE" dirty="0" err="1" smtClean="0"/>
              <a:t>avg</a:t>
            </a:r>
            <a:r>
              <a:rPr lang="de-DE" dirty="0" smtClean="0"/>
              <a:t>. St = 24.22ps </a:t>
            </a:r>
            <a:endParaRPr lang="en-US" dirty="0"/>
          </a:p>
        </p:txBody>
      </p:sp>
      <p:sp>
        <p:nvSpPr>
          <p:cNvPr id="14" name="Foliennummernplatzhalter 4"/>
          <p:cNvSpPr txBox="1">
            <a:spLocks/>
          </p:cNvSpPr>
          <p:nvPr/>
        </p:nvSpPr>
        <p:spPr>
          <a:xfrm>
            <a:off x="350663" y="63785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="" xmlns:a16="http://schemas.microsoft.com/office/drawing/2014/main" id="{2CFF042A-B860-4789-8AD1-5B3AEB3FB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843" y="3225125"/>
            <a:ext cx="8144370" cy="3393488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4BF44444-6D4C-401D-9208-4E068AA04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0" y="288926"/>
            <a:ext cx="2020495" cy="224546"/>
          </a:xfrm>
        </p:spPr>
        <p:txBody>
          <a:bodyPr>
            <a:normAutofit/>
          </a:bodyPr>
          <a:lstStyle/>
          <a:p>
            <a:r>
              <a:rPr lang="en-US"/>
              <a:t>Gaussian Bandwith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="" xmlns:a16="http://schemas.microsoft.com/office/drawing/2014/main" id="{BD163A25-DF5D-4A86-832A-02590A1FDECD}"/>
                  </a:ext>
                </a:extLst>
              </p:cNvPr>
              <p:cNvSpPr txBox="1"/>
              <p:nvPr/>
            </p:nvSpPr>
            <p:spPr>
              <a:xfrm>
                <a:off x="4280249" y="284781"/>
                <a:ext cx="5783635" cy="674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𝑠𝑦𝑠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𝑝h𝑜𝑡𝑜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𝑎𝑚𝑝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𝐵𝑊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𝑐𝑜𝑝𝑒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D163A25-DF5D-4A86-832A-02590A1FD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49" y="284781"/>
                <a:ext cx="5783635" cy="674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="" xmlns:a16="http://schemas.microsoft.com/office/drawing/2014/main" id="{7C6CD9BD-7674-44F2-8CEC-910006183068}"/>
                  </a:ext>
                </a:extLst>
              </p:cNvPr>
              <p:cNvSpPr txBox="1"/>
              <p:nvPr/>
            </p:nvSpPr>
            <p:spPr>
              <a:xfrm>
                <a:off x="599886" y="1631941"/>
                <a:ext cx="3427541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= 7.21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GHz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C6CD9BD-7674-44F2-8CEC-910006183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6" y="1631941"/>
                <a:ext cx="3427541" cy="567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="" xmlns:a16="http://schemas.microsoft.com/office/drawing/2014/main" id="{E7B89D28-CC35-4ECA-B040-D71C7BE6E3C1}"/>
                  </a:ext>
                </a:extLst>
              </p:cNvPr>
              <p:cNvSpPr txBox="1"/>
              <p:nvPr/>
            </p:nvSpPr>
            <p:spPr>
              <a:xfrm>
                <a:off x="577850" y="2309418"/>
                <a:ext cx="5267339" cy="898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10−90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0.1</m:t>
                                  </m:r>
                                </m:den>
                              </m:f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= 1.69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= 43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7B89D28-CC35-4ECA-B040-D71C7BE6E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50" y="2309418"/>
                <a:ext cx="5267339" cy="8987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="" xmlns:a16="http://schemas.microsoft.com/office/drawing/2014/main" id="{7D3D53D9-D7AC-4EFE-970F-74EEA6DC73FA}"/>
                  </a:ext>
                </a:extLst>
              </p:cNvPr>
              <p:cNvSpPr txBox="1"/>
              <p:nvPr/>
            </p:nvSpPr>
            <p:spPr>
              <a:xfrm>
                <a:off x="586048" y="1316192"/>
                <a:ext cx="323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#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measured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scope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D3D53D9-D7AC-4EFE-970F-74EEA6DC7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48" y="1316192"/>
                <a:ext cx="3237938" cy="276999"/>
              </a:xfrm>
              <a:prstGeom prst="rect">
                <a:avLst/>
              </a:prstGeom>
              <a:blipFill>
                <a:blip r:embed="rId7"/>
                <a:stretch>
                  <a:fillRect l="-565" r="-1507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0AA0BF3A-2A7D-4B5B-93C7-16E7908DB40C}"/>
              </a:ext>
            </a:extLst>
          </p:cNvPr>
          <p:cNvSpPr txBox="1"/>
          <p:nvPr/>
        </p:nvSpPr>
        <p:spPr>
          <a:xfrm>
            <a:off x="7172066" y="95861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12GHz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829760D8-48CE-4EBE-8668-895F6F5664CA}"/>
              </a:ext>
            </a:extLst>
          </p:cNvPr>
          <p:cNvSpPr txBox="1"/>
          <p:nvPr/>
        </p:nvSpPr>
        <p:spPr>
          <a:xfrm>
            <a:off x="8452107" y="9521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12GHz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="" xmlns:a16="http://schemas.microsoft.com/office/drawing/2014/main" id="{A9CD9BCF-63A5-4412-B0F3-D65A63781E94}"/>
                  </a:ext>
                </a:extLst>
              </p:cNvPr>
              <p:cNvSpPr txBox="1"/>
              <p:nvPr/>
            </p:nvSpPr>
            <p:spPr>
              <a:xfrm>
                <a:off x="599886" y="3225125"/>
                <a:ext cx="2561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10−90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= 0.32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A9CD9BCF-63A5-4412-B0F3-D65A63781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6" y="3225125"/>
                <a:ext cx="2561855" cy="276999"/>
              </a:xfrm>
              <a:prstGeom prst="rect">
                <a:avLst/>
              </a:prstGeom>
              <a:blipFill>
                <a:blip r:embed="rId8"/>
                <a:stretch>
                  <a:fillRect l="-1663" r="-1900" b="-1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="" xmlns:a16="http://schemas.microsoft.com/office/drawing/2014/main" id="{3E453DED-DB5B-4D6D-8B6E-A30DF6B540DF}"/>
                  </a:ext>
                </a:extLst>
              </p:cNvPr>
              <p:cNvSpPr txBox="1"/>
              <p:nvPr/>
            </p:nvSpPr>
            <p:spPr>
              <a:xfrm>
                <a:off x="7379652" y="2049218"/>
                <a:ext cx="312290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𝑝h𝑜𝑡𝑜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0.32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rise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=6.4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GHz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3E453DED-DB5B-4D6D-8B6E-A30DF6B54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652" y="2049218"/>
                <a:ext cx="3122906" cy="5203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="" xmlns:a16="http://schemas.microsoft.com/office/drawing/2014/main" id="{DAA3BD38-3DAC-431F-A550-F927BA850511}"/>
                  </a:ext>
                </a:extLst>
              </p:cNvPr>
              <p:cNvSpPr txBox="1"/>
              <p:nvPr/>
            </p:nvSpPr>
            <p:spPr>
              <a:xfrm>
                <a:off x="7379652" y="2720043"/>
                <a:ext cx="1720343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𝑠𝑦𝑠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9.4 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GHz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DAA3BD38-3DAC-431F-A550-F927BA850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652" y="2720043"/>
                <a:ext cx="1720343" cy="298928"/>
              </a:xfrm>
              <a:prstGeom prst="rect">
                <a:avLst/>
              </a:prstGeom>
              <a:blipFill>
                <a:blip r:embed="rId10"/>
                <a:stretch>
                  <a:fillRect l="-2837" r="-2837" b="-20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>
            <a:extLst>
              <a:ext uri="{FF2B5EF4-FFF2-40B4-BE49-F238E27FC236}">
                <a16:creationId xmlns="" xmlns:a16="http://schemas.microsoft.com/office/drawing/2014/main" id="{9C742C08-EFE8-4514-B951-7121B6A80A04}"/>
              </a:ext>
            </a:extLst>
          </p:cNvPr>
          <p:cNvSpPr txBox="1"/>
          <p:nvPr/>
        </p:nvSpPr>
        <p:spPr>
          <a:xfrm>
            <a:off x="7348203" y="1632447"/>
            <a:ext cx="307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rise time = 50 </a:t>
            </a:r>
            <a:r>
              <a:rPr lang="en-US" dirty="0" err="1"/>
              <a:t>ps</a:t>
            </a:r>
            <a:r>
              <a:rPr lang="en-US" dirty="0"/>
              <a:t> # Hamamatsu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="" xmlns:a16="http://schemas.microsoft.com/office/drawing/2014/main" id="{351E870A-ABB8-4B72-98AF-62628B39EAA4}"/>
                  </a:ext>
                </a:extLst>
              </p:cNvPr>
              <p:cNvSpPr txBox="1"/>
              <p:nvPr/>
            </p:nvSpPr>
            <p:spPr>
              <a:xfrm>
                <a:off x="4280249" y="3674479"/>
                <a:ext cx="4004652" cy="818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1.69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1.69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0.32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𝐵𝑊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𝑠𝑦𝑠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351E870A-ABB8-4B72-98AF-62628B39E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49" y="3674479"/>
                <a:ext cx="4004652" cy="818366"/>
              </a:xfrm>
              <a:prstGeom prst="rect">
                <a:avLst/>
              </a:prstGeom>
              <a:blipFill>
                <a:blip r:embed="rId11"/>
                <a:stretch>
                  <a:fillRect b="-7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2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1220FB05-0ACE-483C-88CA-C55D55F5A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0" y="288926"/>
            <a:ext cx="1651544" cy="388212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US" dirty="0"/>
              <a:t>Optical table </a:t>
            </a:r>
            <a:r>
              <a:rPr lang="en-US" dirty="0" smtClean="0"/>
              <a:t>2022/23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A0509774-0C7B-4130-8E7B-E330632377E7}"/>
              </a:ext>
            </a:extLst>
          </p:cNvPr>
          <p:cNvSpPr/>
          <p:nvPr/>
        </p:nvSpPr>
        <p:spPr>
          <a:xfrm>
            <a:off x="1570182" y="1625600"/>
            <a:ext cx="8756073" cy="36298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967BF297-1E3B-4C6F-9688-EBB04F3918DB}"/>
              </a:ext>
            </a:extLst>
          </p:cNvPr>
          <p:cNvSpPr/>
          <p:nvPr/>
        </p:nvSpPr>
        <p:spPr>
          <a:xfrm>
            <a:off x="1722583" y="1778001"/>
            <a:ext cx="1879600" cy="558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EF1BB0F7-B856-4E96-95D0-288EBA43BAD3}"/>
              </a:ext>
            </a:extLst>
          </p:cNvPr>
          <p:cNvSpPr/>
          <p:nvPr/>
        </p:nvSpPr>
        <p:spPr>
          <a:xfrm>
            <a:off x="3602183" y="1956070"/>
            <a:ext cx="471210" cy="2026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9C642E17-483D-4809-A506-6DC273E1ADA7}"/>
              </a:ext>
            </a:extLst>
          </p:cNvPr>
          <p:cNvSpPr/>
          <p:nvPr/>
        </p:nvSpPr>
        <p:spPr>
          <a:xfrm>
            <a:off x="7453747" y="1793897"/>
            <a:ext cx="147782" cy="5588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3CAFB578-A85B-4064-B5CB-3424282997D2}"/>
              </a:ext>
            </a:extLst>
          </p:cNvPr>
          <p:cNvSpPr/>
          <p:nvPr/>
        </p:nvSpPr>
        <p:spPr>
          <a:xfrm>
            <a:off x="5544127" y="2720110"/>
            <a:ext cx="200891" cy="34636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F094FD0E-675E-45C4-ADE9-C586AA363A08}"/>
              </a:ext>
            </a:extLst>
          </p:cNvPr>
          <p:cNvSpPr/>
          <p:nvPr/>
        </p:nvSpPr>
        <p:spPr>
          <a:xfrm>
            <a:off x="5745019" y="2796310"/>
            <a:ext cx="76322" cy="19396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="" xmlns:a16="http://schemas.microsoft.com/office/drawing/2014/main" id="{01276443-446E-49E8-A3FA-DEEA8FC2D2D4}"/>
              </a:ext>
            </a:extLst>
          </p:cNvPr>
          <p:cNvSpPr/>
          <p:nvPr/>
        </p:nvSpPr>
        <p:spPr>
          <a:xfrm>
            <a:off x="7453747" y="2613891"/>
            <a:ext cx="147782" cy="5588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19BD8792-1DBE-4837-A818-651644B048A3}"/>
              </a:ext>
            </a:extLst>
          </p:cNvPr>
          <p:cNvSpPr/>
          <p:nvPr/>
        </p:nvSpPr>
        <p:spPr>
          <a:xfrm rot="18489364">
            <a:off x="9717775" y="3748509"/>
            <a:ext cx="139146" cy="5234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="" xmlns:a16="http://schemas.microsoft.com/office/drawing/2014/main" id="{2FEE5D8E-3268-4C86-B5CA-369F48FB7877}"/>
              </a:ext>
            </a:extLst>
          </p:cNvPr>
          <p:cNvSpPr/>
          <p:nvPr/>
        </p:nvSpPr>
        <p:spPr>
          <a:xfrm>
            <a:off x="1768608" y="3962821"/>
            <a:ext cx="7432674" cy="4571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BA6D8C51-1C72-42A8-A171-C6A31F16422F}"/>
              </a:ext>
            </a:extLst>
          </p:cNvPr>
          <p:cNvSpPr/>
          <p:nvPr/>
        </p:nvSpPr>
        <p:spPr>
          <a:xfrm>
            <a:off x="2068945" y="3812725"/>
            <a:ext cx="1033641" cy="34636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="" xmlns:a16="http://schemas.microsoft.com/office/drawing/2014/main" id="{6D03299A-3208-4567-951E-A3DC7547E24A}"/>
              </a:ext>
            </a:extLst>
          </p:cNvPr>
          <p:cNvSpPr/>
          <p:nvPr/>
        </p:nvSpPr>
        <p:spPr>
          <a:xfrm>
            <a:off x="3108639" y="3888925"/>
            <a:ext cx="200891" cy="19396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="" xmlns:a16="http://schemas.microsoft.com/office/drawing/2014/main" id="{B4DE00C2-AF45-4216-9D13-64B1105287EF}"/>
              </a:ext>
            </a:extLst>
          </p:cNvPr>
          <p:cNvSpPr/>
          <p:nvPr/>
        </p:nvSpPr>
        <p:spPr>
          <a:xfrm>
            <a:off x="8668329" y="3693899"/>
            <a:ext cx="147782" cy="5588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r Verbinder 24">
            <a:extLst>
              <a:ext uri="{FF2B5EF4-FFF2-40B4-BE49-F238E27FC236}">
                <a16:creationId xmlns="" xmlns:a16="http://schemas.microsoft.com/office/drawing/2014/main" id="{77D89FDA-DAD0-445F-B6EF-7DE9C9327209}"/>
              </a:ext>
            </a:extLst>
          </p:cNvPr>
          <p:cNvCxnSpPr>
            <a:cxnSpLocks/>
            <a:endCxn id="22" idx="3"/>
          </p:cNvCxnSpPr>
          <p:nvPr/>
        </p:nvCxnSpPr>
        <p:spPr>
          <a:xfrm flipH="1" flipV="1">
            <a:off x="9201282" y="3985681"/>
            <a:ext cx="2159445" cy="0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>
            <a:extLst>
              <a:ext uri="{FF2B5EF4-FFF2-40B4-BE49-F238E27FC236}">
                <a16:creationId xmlns="" xmlns:a16="http://schemas.microsoft.com/office/drawing/2014/main" id="{C33A1146-22CA-4BFE-BAC1-BACD60F5125A}"/>
              </a:ext>
            </a:extLst>
          </p:cNvPr>
          <p:cNvSpPr/>
          <p:nvPr/>
        </p:nvSpPr>
        <p:spPr>
          <a:xfrm rot="18489364">
            <a:off x="9727010" y="2670546"/>
            <a:ext cx="139146" cy="5234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r Verbinder 29">
            <a:extLst>
              <a:ext uri="{FF2B5EF4-FFF2-40B4-BE49-F238E27FC236}">
                <a16:creationId xmlns="" xmlns:a16="http://schemas.microsoft.com/office/drawing/2014/main" id="{94C69732-5FB6-4160-AD00-7E13C6072C0D}"/>
              </a:ext>
            </a:extLst>
          </p:cNvPr>
          <p:cNvCxnSpPr>
            <a:cxnSpLocks/>
          </p:cNvCxnSpPr>
          <p:nvPr/>
        </p:nvCxnSpPr>
        <p:spPr>
          <a:xfrm flipV="1">
            <a:off x="9762837" y="2059090"/>
            <a:ext cx="0" cy="275305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="" xmlns:a16="http://schemas.microsoft.com/office/drawing/2014/main" id="{410361E7-892B-4A8F-ABB0-63C2AF904783}"/>
              </a:ext>
            </a:extLst>
          </p:cNvPr>
          <p:cNvCxnSpPr>
            <a:cxnSpLocks/>
            <a:stCxn id="28" idx="3"/>
            <a:endCxn id="11" idx="3"/>
          </p:cNvCxnSpPr>
          <p:nvPr/>
        </p:nvCxnSpPr>
        <p:spPr>
          <a:xfrm flipH="1">
            <a:off x="5821341" y="2877573"/>
            <a:ext cx="3960000" cy="0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="" xmlns:a16="http://schemas.microsoft.com/office/drawing/2014/main" id="{69FF17D0-E39F-4E9D-B874-91A291CBD1B8}"/>
              </a:ext>
            </a:extLst>
          </p:cNvPr>
          <p:cNvCxnSpPr>
            <a:cxnSpLocks/>
          </p:cNvCxnSpPr>
          <p:nvPr/>
        </p:nvCxnSpPr>
        <p:spPr>
          <a:xfrm flipH="1">
            <a:off x="4073393" y="2058380"/>
            <a:ext cx="5688516" cy="0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="" xmlns:a16="http://schemas.microsoft.com/office/drawing/2014/main" id="{77563A27-B2FC-4FB9-93DD-06A34318412E}"/>
              </a:ext>
            </a:extLst>
          </p:cNvPr>
          <p:cNvSpPr/>
          <p:nvPr/>
        </p:nvSpPr>
        <p:spPr>
          <a:xfrm rot="18489364">
            <a:off x="9664844" y="1796647"/>
            <a:ext cx="139146" cy="5234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="" xmlns:a16="http://schemas.microsoft.com/office/drawing/2014/main" id="{092F51B9-EBE0-4A9F-9854-4D5FE929D189}"/>
              </a:ext>
            </a:extLst>
          </p:cNvPr>
          <p:cNvSpPr/>
          <p:nvPr/>
        </p:nvSpPr>
        <p:spPr>
          <a:xfrm>
            <a:off x="1570181" y="844025"/>
            <a:ext cx="1644073" cy="2824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ihandform: Form 39">
            <a:extLst>
              <a:ext uri="{FF2B5EF4-FFF2-40B4-BE49-F238E27FC236}">
                <a16:creationId xmlns="" xmlns:a16="http://schemas.microsoft.com/office/drawing/2014/main" id="{B20E40B5-3674-4794-939F-F43F7D274F73}"/>
              </a:ext>
            </a:extLst>
          </p:cNvPr>
          <p:cNvSpPr/>
          <p:nvPr/>
        </p:nvSpPr>
        <p:spPr>
          <a:xfrm>
            <a:off x="1210975" y="941817"/>
            <a:ext cx="516225" cy="1247201"/>
          </a:xfrm>
          <a:custGeom>
            <a:avLst/>
            <a:gdLst>
              <a:gd name="connsiteX0" fmla="*/ 516225 w 516225"/>
              <a:gd name="connsiteY0" fmla="*/ 1247201 h 1247201"/>
              <a:gd name="connsiteX1" fmla="*/ 45170 w 516225"/>
              <a:gd name="connsiteY1" fmla="*/ 1016292 h 1247201"/>
              <a:gd name="connsiteX2" fmla="*/ 54407 w 516225"/>
              <a:gd name="connsiteY2" fmla="*/ 166547 h 1247201"/>
              <a:gd name="connsiteX3" fmla="*/ 359207 w 516225"/>
              <a:gd name="connsiteY3" fmla="*/ 292 h 124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225" h="1247201">
                <a:moveTo>
                  <a:pt x="516225" y="1247201"/>
                </a:moveTo>
                <a:cubicBezTo>
                  <a:pt x="319182" y="1221801"/>
                  <a:pt x="122140" y="1196401"/>
                  <a:pt x="45170" y="1016292"/>
                </a:cubicBezTo>
                <a:cubicBezTo>
                  <a:pt x="-31800" y="836183"/>
                  <a:pt x="2068" y="335880"/>
                  <a:pt x="54407" y="166547"/>
                </a:cubicBezTo>
                <a:cubicBezTo>
                  <a:pt x="106746" y="-2786"/>
                  <a:pt x="232976" y="-1247"/>
                  <a:pt x="359207" y="29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ihandform: Form 40">
            <a:extLst>
              <a:ext uri="{FF2B5EF4-FFF2-40B4-BE49-F238E27FC236}">
                <a16:creationId xmlns="" xmlns:a16="http://schemas.microsoft.com/office/drawing/2014/main" id="{17CCEFFE-3644-4829-B1F8-875E5D4B72FA}"/>
              </a:ext>
            </a:extLst>
          </p:cNvPr>
          <p:cNvSpPr/>
          <p:nvPr/>
        </p:nvSpPr>
        <p:spPr>
          <a:xfrm>
            <a:off x="1209964" y="1420648"/>
            <a:ext cx="868218" cy="2768906"/>
          </a:xfrm>
          <a:custGeom>
            <a:avLst/>
            <a:gdLst>
              <a:gd name="connsiteX0" fmla="*/ 868218 w 868218"/>
              <a:gd name="connsiteY0" fmla="*/ 2309091 h 2388464"/>
              <a:gd name="connsiteX1" fmla="*/ 230909 w 868218"/>
              <a:gd name="connsiteY1" fmla="*/ 2105891 h 2388464"/>
              <a:gd name="connsiteX2" fmla="*/ 0 w 868218"/>
              <a:gd name="connsiteY2" fmla="*/ 0 h 238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8218" h="2388464">
                <a:moveTo>
                  <a:pt x="868218" y="2309091"/>
                </a:moveTo>
                <a:cubicBezTo>
                  <a:pt x="621915" y="2399915"/>
                  <a:pt x="375612" y="2490739"/>
                  <a:pt x="230909" y="2105891"/>
                </a:cubicBezTo>
                <a:cubicBezTo>
                  <a:pt x="86206" y="1721043"/>
                  <a:pt x="43103" y="860521"/>
                  <a:pt x="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="" xmlns:a16="http://schemas.microsoft.com/office/drawing/2014/main" id="{925285FD-3438-46C8-9607-5B69919C6C11}"/>
              </a:ext>
            </a:extLst>
          </p:cNvPr>
          <p:cNvSpPr txBox="1"/>
          <p:nvPr/>
        </p:nvSpPr>
        <p:spPr>
          <a:xfrm>
            <a:off x="1684249" y="782394"/>
            <a:ext cx="141833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PC + Monitor</a:t>
            </a:r>
            <a:endParaRPr lang="de-DE" dirty="0"/>
          </a:p>
        </p:txBody>
      </p:sp>
      <p:sp>
        <p:nvSpPr>
          <p:cNvPr id="43" name="Textfeld 42">
            <a:extLst>
              <a:ext uri="{FF2B5EF4-FFF2-40B4-BE49-F238E27FC236}">
                <a16:creationId xmlns="" xmlns:a16="http://schemas.microsoft.com/office/drawing/2014/main" id="{4E8DDBF7-85E7-4D35-BDE6-A68038723930}"/>
              </a:ext>
            </a:extLst>
          </p:cNvPr>
          <p:cNvSpPr txBox="1"/>
          <p:nvPr/>
        </p:nvSpPr>
        <p:spPr>
          <a:xfrm>
            <a:off x="1852585" y="1862213"/>
            <a:ext cx="1547475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Streak Camera</a:t>
            </a:r>
            <a:endParaRPr lang="de-DE" dirty="0"/>
          </a:p>
        </p:txBody>
      </p:sp>
      <p:sp>
        <p:nvSpPr>
          <p:cNvPr id="44" name="Textfeld 43">
            <a:extLst>
              <a:ext uri="{FF2B5EF4-FFF2-40B4-BE49-F238E27FC236}">
                <a16:creationId xmlns="" xmlns:a16="http://schemas.microsoft.com/office/drawing/2014/main" id="{E8218EFC-EF48-4AA0-A1D9-C9D8685D936F}"/>
              </a:ext>
            </a:extLst>
          </p:cNvPr>
          <p:cNvSpPr txBox="1"/>
          <p:nvPr/>
        </p:nvSpPr>
        <p:spPr>
          <a:xfrm>
            <a:off x="4798360" y="2332351"/>
            <a:ext cx="114569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Fast diode</a:t>
            </a:r>
            <a:endParaRPr lang="de-DE" dirty="0"/>
          </a:p>
        </p:txBody>
      </p:sp>
      <p:sp>
        <p:nvSpPr>
          <p:cNvPr id="45" name="Textfeld 44">
            <a:extLst>
              <a:ext uri="{FF2B5EF4-FFF2-40B4-BE49-F238E27FC236}">
                <a16:creationId xmlns="" xmlns:a16="http://schemas.microsoft.com/office/drawing/2014/main" id="{DFAC0D2B-569E-48EF-843C-C7F87FF95746}"/>
              </a:ext>
            </a:extLst>
          </p:cNvPr>
          <p:cNvSpPr txBox="1"/>
          <p:nvPr/>
        </p:nvSpPr>
        <p:spPr>
          <a:xfrm>
            <a:off x="2132284" y="3788633"/>
            <a:ext cx="90447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Camera</a:t>
            </a:r>
            <a:endParaRPr lang="de-DE" dirty="0"/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="" xmlns:a16="http://schemas.microsoft.com/office/drawing/2014/main" id="{84C87C7F-9C29-404E-929E-0F88B224870E}"/>
              </a:ext>
            </a:extLst>
          </p:cNvPr>
          <p:cNvCxnSpPr/>
          <p:nvPr/>
        </p:nvCxnSpPr>
        <p:spPr>
          <a:xfrm flipH="1">
            <a:off x="8996219" y="4812143"/>
            <a:ext cx="772656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="" xmlns:a16="http://schemas.microsoft.com/office/drawing/2014/main" id="{33AE58B0-85A1-4FA5-8BA3-D59E35C0288B}"/>
              </a:ext>
            </a:extLst>
          </p:cNvPr>
          <p:cNvSpPr txBox="1"/>
          <p:nvPr/>
        </p:nvSpPr>
        <p:spPr>
          <a:xfrm>
            <a:off x="6191591" y="4625062"/>
            <a:ext cx="281987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Research and development</a:t>
            </a:r>
            <a:endParaRPr lang="de-DE" dirty="0"/>
          </a:p>
        </p:txBody>
      </p:sp>
      <p:sp>
        <p:nvSpPr>
          <p:cNvPr id="50" name="Ellipse 49">
            <a:extLst>
              <a:ext uri="{FF2B5EF4-FFF2-40B4-BE49-F238E27FC236}">
                <a16:creationId xmlns="" xmlns:a16="http://schemas.microsoft.com/office/drawing/2014/main" id="{F6D8011B-1A7F-46A3-A5F4-AA4EE727E171}"/>
              </a:ext>
            </a:extLst>
          </p:cNvPr>
          <p:cNvSpPr/>
          <p:nvPr/>
        </p:nvSpPr>
        <p:spPr>
          <a:xfrm>
            <a:off x="11184586" y="3833276"/>
            <a:ext cx="286327" cy="31142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extLst>
              <a:ext uri="{FF2B5EF4-FFF2-40B4-BE49-F238E27FC236}">
                <a16:creationId xmlns="" xmlns:a16="http://schemas.microsoft.com/office/drawing/2014/main" id="{5AF6D077-BB4A-4E8D-889D-72C0001076A7}"/>
              </a:ext>
            </a:extLst>
          </p:cNvPr>
          <p:cNvSpPr/>
          <p:nvPr/>
        </p:nvSpPr>
        <p:spPr>
          <a:xfrm>
            <a:off x="2799862" y="2577220"/>
            <a:ext cx="1200397" cy="6203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="" xmlns:a16="http://schemas.microsoft.com/office/drawing/2014/main" id="{4D2D3015-BC99-4644-8EB0-03D39FE4170B}"/>
              </a:ext>
            </a:extLst>
          </p:cNvPr>
          <p:cNvSpPr txBox="1"/>
          <p:nvPr/>
        </p:nvSpPr>
        <p:spPr>
          <a:xfrm>
            <a:off x="3047325" y="2699848"/>
            <a:ext cx="74539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Scope</a:t>
            </a:r>
            <a:endParaRPr lang="de-DE" dirty="0"/>
          </a:p>
        </p:txBody>
      </p:sp>
      <p:cxnSp>
        <p:nvCxnSpPr>
          <p:cNvPr id="55" name="Gerader Verbinder 54">
            <a:extLst>
              <a:ext uri="{FF2B5EF4-FFF2-40B4-BE49-F238E27FC236}">
                <a16:creationId xmlns="" xmlns:a16="http://schemas.microsoft.com/office/drawing/2014/main" id="{A060CEBB-D14B-4C5D-89E9-E2F1A80BD332}"/>
              </a:ext>
            </a:extLst>
          </p:cNvPr>
          <p:cNvCxnSpPr>
            <a:stCxn id="10" idx="1"/>
            <a:endCxn id="51" idx="3"/>
          </p:cNvCxnSpPr>
          <p:nvPr/>
        </p:nvCxnSpPr>
        <p:spPr>
          <a:xfrm flipH="1" flipV="1">
            <a:off x="4000259" y="2887397"/>
            <a:ext cx="15438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="" xmlns:a16="http://schemas.microsoft.com/office/drawing/2014/main" id="{14753146-0136-4E5B-86AA-E69209C06D26}"/>
              </a:ext>
            </a:extLst>
          </p:cNvPr>
          <p:cNvSpPr txBox="1"/>
          <p:nvPr/>
        </p:nvSpPr>
        <p:spPr>
          <a:xfrm>
            <a:off x="9742441" y="3287043"/>
            <a:ext cx="495649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90%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="" xmlns:a16="http://schemas.microsoft.com/office/drawing/2014/main" id="{A0893EE4-B2B7-423E-B0FA-D9CCBDFF764D}"/>
              </a:ext>
            </a:extLst>
          </p:cNvPr>
          <p:cNvSpPr txBox="1"/>
          <p:nvPr/>
        </p:nvSpPr>
        <p:spPr>
          <a:xfrm>
            <a:off x="10993074" y="4130699"/>
            <a:ext cx="669350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source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58" name="Pfeil: nach links gekrümmt 57">
            <a:extLst>
              <a:ext uri="{FF2B5EF4-FFF2-40B4-BE49-F238E27FC236}">
                <a16:creationId xmlns="" xmlns:a16="http://schemas.microsoft.com/office/drawing/2014/main" id="{F4790F82-0F32-4F7D-A4FD-D23A7DF94084}"/>
              </a:ext>
            </a:extLst>
          </p:cNvPr>
          <p:cNvSpPr/>
          <p:nvPr/>
        </p:nvSpPr>
        <p:spPr>
          <a:xfrm>
            <a:off x="10025267" y="4030517"/>
            <a:ext cx="193555" cy="268643"/>
          </a:xfrm>
          <a:prstGeom prst="curvedLeft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59" name="Pfeil: nach links gekrümmt 58">
            <a:extLst>
              <a:ext uri="{FF2B5EF4-FFF2-40B4-BE49-F238E27FC236}">
                <a16:creationId xmlns="" xmlns:a16="http://schemas.microsoft.com/office/drawing/2014/main" id="{224BC459-A466-42D8-8C65-CDBFE4BE8652}"/>
              </a:ext>
            </a:extLst>
          </p:cNvPr>
          <p:cNvSpPr/>
          <p:nvPr/>
        </p:nvSpPr>
        <p:spPr>
          <a:xfrm rot="10800000">
            <a:off x="9299754" y="2532255"/>
            <a:ext cx="193555" cy="268643"/>
          </a:xfrm>
          <a:prstGeom prst="curvedLeft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="" xmlns:a16="http://schemas.microsoft.com/office/drawing/2014/main" id="{EF74CD59-76E5-4C85-A0CA-C44B4D8BDF29}"/>
              </a:ext>
            </a:extLst>
          </p:cNvPr>
          <p:cNvSpPr/>
          <p:nvPr/>
        </p:nvSpPr>
        <p:spPr>
          <a:xfrm rot="13062586">
            <a:off x="9693264" y="4517909"/>
            <a:ext cx="139146" cy="5234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1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F58540E-7DFD-41EF-A268-C9AEA665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09" y="5147890"/>
            <a:ext cx="3216384" cy="1476375"/>
          </a:xfrm>
        </p:spPr>
        <p:txBody>
          <a:bodyPr/>
          <a:lstStyle/>
          <a:p>
            <a:r>
              <a:rPr lang="en-US" dirty="0"/>
              <a:t>Thanks to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76E8CD8-9AA5-4A1A-9ADC-D442DCD2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296" y="4513718"/>
            <a:ext cx="8492578" cy="178869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</a:t>
            </a:r>
            <a:r>
              <a:rPr lang="en-US" dirty="0"/>
              <a:t>. </a:t>
            </a:r>
            <a:r>
              <a:rPr lang="en-US" dirty="0" err="1"/>
              <a:t>Schiwietz</a:t>
            </a:r>
            <a:r>
              <a:rPr lang="en-US" dirty="0"/>
              <a:t>, M. </a:t>
            </a:r>
            <a:r>
              <a:rPr lang="en-US" dirty="0" err="1"/>
              <a:t>Ries</a:t>
            </a:r>
            <a:r>
              <a:rPr lang="en-US" dirty="0"/>
              <a:t>, G. </a:t>
            </a:r>
            <a:r>
              <a:rPr lang="en-US" dirty="0" err="1"/>
              <a:t>Klemz</a:t>
            </a:r>
            <a:r>
              <a:rPr lang="en-US" dirty="0"/>
              <a:t>, G. </a:t>
            </a:r>
            <a:r>
              <a:rPr lang="en-US" dirty="0" err="1"/>
              <a:t>Rehm+Jens</a:t>
            </a:r>
            <a:r>
              <a:rPr lang="en-US" dirty="0"/>
              <a:t> K.</a:t>
            </a:r>
          </a:p>
          <a:p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dirty="0" err="1"/>
              <a:t>Schüler</a:t>
            </a:r>
            <a:r>
              <a:rPr lang="en-US" dirty="0"/>
              <a:t>, H. Glass, B. </a:t>
            </a:r>
            <a:r>
              <a:rPr lang="en-US" dirty="0" err="1"/>
              <a:t>Kuner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BA5DBB7E-9F1C-4C89-B7F1-FE11A4022131}"/>
              </a:ext>
            </a:extLst>
          </p:cNvPr>
          <p:cNvSpPr txBox="1"/>
          <p:nvPr/>
        </p:nvSpPr>
        <p:spPr>
          <a:xfrm>
            <a:off x="924909" y="733205"/>
            <a:ext cx="9475235" cy="3596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Installation over 4 stages: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sngStrike" kern="1200" cap="none" spc="0" normalizeH="0" baseline="0" noProof="0" dirty="0">
                <a:ln>
                  <a:noFill/>
                </a:ln>
                <a:solidFill>
                  <a:srgbClr val="BCD233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SD20 sector swap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strike="sngStrike" dirty="0">
                <a:solidFill>
                  <a:srgbClr val="BCD233"/>
                </a:solidFill>
                <a:latin typeface="Source Sans Pro" panose="020B0503030403020204" pitchFamily="34" charset="77"/>
                <a:ea typeface="Roboto" panose="02000000000000000000" pitchFamily="2" charset="0"/>
              </a:rPr>
              <a:t>SD21</a:t>
            </a:r>
            <a:r>
              <a:rPr kumimoji="0" lang="en-US" sz="2400" b="1" i="0" u="none" strike="sngStrike" kern="1200" cap="none" spc="0" normalizeH="0" baseline="0" noProof="0" dirty="0">
                <a:ln>
                  <a:noFill/>
                </a:ln>
                <a:solidFill>
                  <a:srgbClr val="BCD233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 labyrinth, transport line, IVP, optical table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sngStrike" kern="1200" cap="none" spc="0" normalizeH="0" baseline="0" noProof="0" dirty="0">
                <a:ln>
                  <a:noFill/>
                </a:ln>
                <a:solidFill>
                  <a:srgbClr val="BCD233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SD22 telescope, mechanical upgrades</a:t>
            </a:r>
            <a:r>
              <a:rPr kumimoji="0" lang="en-US" sz="2400" b="1" i="0" u="none" kern="1200" cap="none" spc="0" normalizeH="0" baseline="0" noProof="0" dirty="0">
                <a:ln>
                  <a:noFill/>
                </a:ln>
                <a:solidFill>
                  <a:srgbClr val="BCD233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  –&gt; finished last </a:t>
            </a:r>
            <a:r>
              <a:rPr kumimoji="0" lang="en-US" sz="2400" b="1" i="0" u="none" kern="1200" cap="none" spc="0" normalizeH="0" baseline="0" noProof="0" dirty="0" smtClean="0">
                <a:ln>
                  <a:noFill/>
                </a:ln>
                <a:solidFill>
                  <a:srgbClr val="BCD233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month!</a:t>
            </a:r>
            <a:endParaRPr kumimoji="0" lang="en-US" sz="2400" b="1" i="0" u="none" kern="1200" cap="none" spc="0" normalizeH="0" baseline="0" noProof="0" dirty="0">
              <a:ln>
                <a:noFill/>
              </a:ln>
              <a:solidFill>
                <a:srgbClr val="BCD233"/>
              </a:solidFill>
              <a:effectLst/>
              <a:uLnTx/>
              <a:uFillTx/>
              <a:latin typeface="Source Sans Pro" panose="020B0503030403020204" pitchFamily="34" charset="77"/>
              <a:ea typeface="Roboto" panose="02000000000000000000" pitchFamily="2" charset="0"/>
            </a:endParaRP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BSc or M</a:t>
            </a:r>
            <a:r>
              <a:rPr lang="en-US" sz="2400" b="1" dirty="0">
                <a:solidFill>
                  <a:srgbClr val="FF0000"/>
                </a:solidFill>
                <a:latin typeface="Source Sans Pro" panose="020B0503030403020204" pitchFamily="34" charset="77"/>
                <a:ea typeface="Roboto" panose="02000000000000000000" pitchFamily="2" charset="0"/>
              </a:rPr>
              <a:t>aster Student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Source Sans Pro" panose="020B0503030403020204" pitchFamily="34" charset="77"/>
                <a:ea typeface="Roboto" panose="02000000000000000000" pitchFamily="2" charset="0"/>
              </a:rPr>
              <a:t>Test telescope with </a:t>
            </a:r>
            <a:r>
              <a:rPr lang="en-US" sz="2400" b="1" dirty="0" smtClean="0">
                <a:solidFill>
                  <a:srgbClr val="FF0000"/>
                </a:solidFill>
                <a:latin typeface="Source Sans Pro" panose="020B0503030403020204" pitchFamily="34" charset="77"/>
                <a:ea typeface="Roboto" panose="02000000000000000000" pitchFamily="2" charset="0"/>
              </a:rPr>
              <a:t>beam</a:t>
            </a:r>
            <a:endParaRPr lang="en-US" sz="2400" b="1" dirty="0">
              <a:solidFill>
                <a:srgbClr val="FF0000"/>
              </a:solidFill>
              <a:latin typeface="Source Sans Pro" panose="020B0503030403020204" pitchFamily="34" charset="77"/>
              <a:ea typeface="Roboto" panose="02000000000000000000" pitchFamily="2" charset="0"/>
            </a:endParaRP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Install Streak </a:t>
            </a:r>
            <a:r>
              <a:rPr kumimoji="0" lang="en-US" sz="2400" b="1" i="0" u="non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Camera:</a:t>
            </a:r>
            <a:endParaRPr kumimoji="0" lang="en-US" sz="2400" b="1" i="0" u="non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ource Sans Pro" panose="020B0503030403020204" pitchFamily="34" charset="77"/>
              <a:ea typeface="Roboto" panose="02000000000000000000" pitchFamily="2" charset="0"/>
            </a:endParaRPr>
          </a:p>
          <a:p>
            <a:pPr lvl="3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Source Sans Pro" panose="020B0503030403020204" pitchFamily="34" charset="77"/>
                <a:ea typeface="Roboto" panose="02000000000000000000" pitchFamily="2" charset="0"/>
              </a:rPr>
              <a:t>Injection/Ramp/Extraction studies…</a:t>
            </a:r>
            <a:endParaRPr kumimoji="0" lang="en-US" sz="2400" b="1" i="0" u="non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ource Sans Pro" panose="020B0503030403020204" pitchFamily="34" charset="77"/>
              <a:ea typeface="Roboto" panose="02000000000000000000" pitchFamily="2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CD233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SD23 THz detector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BCD233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,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BCD233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2</a:t>
            </a:r>
            <a:r>
              <a:rPr kumimoji="0" lang="en-US" sz="2400" b="1" i="0" u="none" strike="noStrike" kern="1200" cap="none" spc="0" normalizeH="0" baseline="30000" noProof="0" smtClean="0">
                <a:ln>
                  <a:noFill/>
                </a:ln>
                <a:solidFill>
                  <a:srgbClr val="BCD233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nd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BCD233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BCD233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wedged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CD233"/>
                </a:solidFill>
                <a:effectLst/>
                <a:uLnTx/>
                <a:uFillTx/>
                <a:latin typeface="Source Sans Pro" panose="020B0503030403020204" pitchFamily="34" charset="77"/>
                <a:ea typeface="Roboto" panose="02000000000000000000" pitchFamily="2" charset="0"/>
              </a:rPr>
              <a:t>window, mechanical upgrades</a:t>
            </a:r>
          </a:p>
        </p:txBody>
      </p:sp>
    </p:spTree>
    <p:extLst>
      <p:ext uri="{BB962C8B-B14F-4D97-AF65-F5344CB8AC3E}">
        <p14:creationId xmlns:p14="http://schemas.microsoft.com/office/powerpoint/2010/main" val="29819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="" xmlns:a16="http://schemas.microsoft.com/office/drawing/2014/main" id="{821D27DF-DD64-4EE9-BB37-D752C48B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18" y="311296"/>
            <a:ext cx="11036300" cy="1476375"/>
          </a:xfrm>
        </p:spPr>
        <p:txBody>
          <a:bodyPr/>
          <a:lstStyle/>
          <a:p>
            <a:r>
              <a:rPr lang="en-US" dirty="0"/>
              <a:t>Design Criteria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="" xmlns:a16="http://schemas.microsoft.com/office/drawing/2014/main" id="{94FA6E43-F8D1-408B-8B02-C00C21940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1717965"/>
            <a:ext cx="11036300" cy="4089544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Transport line as short as possible: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move output port from sector 5 to sector 16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extend working area for optical platform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Use only plain mirrors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Simple telescope for slight convergence/collimation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Vacuum window at booster – not beamline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Wedged window to reduce the transmission of reflections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 down-time regarding source point imaging – high level diagnostic in control room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Installation over 4 stages: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SD20 sector swap in booster!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SD21 labyrinth, transport line, IVP, optical table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SD22 telescope, mechanical upgrades, </a:t>
            </a:r>
            <a:r>
              <a:rPr lang="en-US" dirty="0">
                <a:solidFill>
                  <a:srgbClr val="FF0000"/>
                </a:solidFill>
              </a:rPr>
              <a:t>streak camera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SD22/23 THz detector, 2. wedged window, mechanical upgrades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CEF3E28A-9C4B-4F24-8266-5A5D93F1B468}"/>
              </a:ext>
            </a:extLst>
          </p:cNvPr>
          <p:cNvSpPr txBox="1"/>
          <p:nvPr/>
        </p:nvSpPr>
        <p:spPr>
          <a:xfrm>
            <a:off x="7740320" y="4434348"/>
            <a:ext cx="405104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Motivation: </a:t>
            </a:r>
          </a:p>
          <a:p>
            <a:r>
              <a:rPr lang="en-US" dirty="0">
                <a:solidFill>
                  <a:srgbClr val="FF0000"/>
                </a:solidFill>
              </a:rPr>
              <a:t>Measure the Bunch length over the ramp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="" xmlns:a16="http://schemas.microsoft.com/office/drawing/2014/main" id="{C061846B-5D1B-4402-BAD6-894958C57D4C}"/>
              </a:ext>
            </a:extLst>
          </p:cNvPr>
          <p:cNvCxnSpPr>
            <a:stCxn id="2" idx="1"/>
          </p:cNvCxnSpPr>
          <p:nvPr/>
        </p:nvCxnSpPr>
        <p:spPr>
          <a:xfrm flipH="1">
            <a:off x="7236542" y="4757514"/>
            <a:ext cx="503778" cy="217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3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F3EC1D53-D8D1-4461-8344-86E50CBF7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0" y="288926"/>
            <a:ext cx="2696978" cy="224546"/>
          </a:xfrm>
        </p:spPr>
        <p:txBody>
          <a:bodyPr>
            <a:normAutofit/>
          </a:bodyPr>
          <a:lstStyle/>
          <a:p>
            <a:r>
              <a:rPr lang="en-US" dirty="0"/>
              <a:t>Design consideration </a:t>
            </a:r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62" y="1032547"/>
            <a:ext cx="5579447" cy="4184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404040"/>
              </a:clrFrom>
              <a:clrTo>
                <a:srgbClr val="4040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5" y="1027213"/>
            <a:ext cx="5697955" cy="422980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039883" y="3523491"/>
            <a:ext cx="384043" cy="49437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73125" y="3205663"/>
            <a:ext cx="1064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B0F0"/>
                </a:solidFill>
              </a:rPr>
              <a:t>Refractive </a:t>
            </a:r>
          </a:p>
          <a:p>
            <a:r>
              <a:rPr lang="en-US" sz="1600">
                <a:solidFill>
                  <a:srgbClr val="00B0F0"/>
                </a:solidFill>
              </a:rPr>
              <a:t>optics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43872" y="4771629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68904" y="4806092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2034.71 mm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194664" y="3614686"/>
            <a:ext cx="0" cy="8752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94664" y="3858761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1001.2 mm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21651" t="24801" r="51968" b="19130"/>
          <a:stretch/>
        </p:blipFill>
        <p:spPr>
          <a:xfrm>
            <a:off x="4299108" y="556935"/>
            <a:ext cx="1926621" cy="255924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7536160" y="2472706"/>
            <a:ext cx="384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87320" y="2197598"/>
            <a:ext cx="161108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/>
              <a:t>Critical wavelength</a:t>
            </a:r>
          </a:p>
          <a:p>
            <a:r>
              <a:rPr lang="en-US" sz="1333"/>
              <a:t>shorter than 600 nm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517341" y="4405014"/>
            <a:ext cx="35116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1088555" y="1893714"/>
            <a:ext cx="384043" cy="190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181907" y="2084312"/>
            <a:ext cx="97462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/>
              <a:t>θ</a:t>
            </a:r>
            <a:r>
              <a:rPr lang="en-US" sz="1333" baseline="-25000"/>
              <a:t>c</a:t>
            </a:r>
            <a:r>
              <a:rPr lang="en-US" sz="1333"/>
              <a:t> ~ 6 mrad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496267" y="3427083"/>
            <a:ext cx="0" cy="12801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809066" y="4160636"/>
            <a:ext cx="101591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/>
              <a:t>E</a:t>
            </a:r>
            <a:r>
              <a:rPr lang="en-US" sz="1333" baseline="-25000"/>
              <a:t>c</a:t>
            </a:r>
            <a:r>
              <a:rPr lang="en-US" sz="1333"/>
              <a:t> ~ 90 MeV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496267" y="3426401"/>
            <a:ext cx="2987040" cy="102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184566" y="3116179"/>
            <a:ext cx="298741" cy="310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516632" y="2803997"/>
            <a:ext cx="92653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/>
              <a:t>θ ~ 1 mrad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7322" y="5372335"/>
            <a:ext cx="1084682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/>
              <a:t>Spot size </a:t>
            </a:r>
            <a:r>
              <a:rPr lang="en-US" sz="2133" b="1" dirty="0"/>
              <a:t>without</a:t>
            </a:r>
            <a:r>
              <a:rPr lang="en-US" sz="2133" dirty="0"/>
              <a:t> optical components:</a:t>
            </a:r>
          </a:p>
          <a:p>
            <a:r>
              <a:rPr lang="en-US" sz="2133" dirty="0" err="1"/>
              <a:t>σ</a:t>
            </a:r>
            <a:r>
              <a:rPr lang="en-US" sz="2133" baseline="-25000" dirty="0" err="1"/>
              <a:t>x,y</a:t>
            </a:r>
            <a:r>
              <a:rPr lang="en-US" sz="2133" dirty="0"/>
              <a:t> ~ 1 </a:t>
            </a:r>
            <a:r>
              <a:rPr lang="en-US" sz="2133" dirty="0" err="1"/>
              <a:t>mrad</a:t>
            </a:r>
            <a:r>
              <a:rPr lang="en-US" sz="2133" dirty="0"/>
              <a:t> (natural angle) x 11 m (distance from source to last mirror)  ~  11 mm</a:t>
            </a:r>
          </a:p>
          <a:p>
            <a:r>
              <a:rPr lang="en-US" sz="2133" dirty="0"/>
              <a:t>with the window (Ø 28.7 mm), </a:t>
            </a:r>
            <a:r>
              <a:rPr lang="en-US" sz="2133" dirty="0" smtClean="0"/>
              <a:t>high losses during </a:t>
            </a:r>
            <a:r>
              <a:rPr lang="en-US" sz="2133" dirty="0"/>
              <a:t>transport </a:t>
            </a:r>
            <a:r>
              <a:rPr lang="en-US" sz="2133" dirty="0" smtClean="0"/>
              <a:t>of the </a:t>
            </a:r>
            <a:r>
              <a:rPr lang="en-US" sz="2133" dirty="0"/>
              <a:t>light from low energy </a:t>
            </a:r>
            <a:r>
              <a:rPr lang="en-US" sz="2133" dirty="0" smtClean="0"/>
              <a:t>beam…</a:t>
            </a:r>
            <a:endParaRPr lang="en-US" sz="2133" dirty="0"/>
          </a:p>
        </p:txBody>
      </p:sp>
      <p:sp>
        <p:nvSpPr>
          <p:cNvPr id="2" name="TextBox 1"/>
          <p:cNvSpPr txBox="1"/>
          <p:nvPr/>
        </p:nvSpPr>
        <p:spPr>
          <a:xfrm>
            <a:off x="10327579" y="308748"/>
            <a:ext cx="128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Ji</a:t>
            </a:r>
            <a:r>
              <a:rPr lang="de-DE" dirty="0" smtClean="0"/>
              <a:t>-G. Hwang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="" xmlns:a16="http://schemas.microsoft.com/office/drawing/2014/main" id="{C97AD752-6392-4381-8091-067A59EAD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platzhalter 15">
            <a:extLst>
              <a:ext uri="{FF2B5EF4-FFF2-40B4-BE49-F238E27FC236}">
                <a16:creationId xmlns="" xmlns:a16="http://schemas.microsoft.com/office/drawing/2014/main" id="{0945D333-6B23-4201-A81D-343C48AC1F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850" y="288926"/>
            <a:ext cx="1666586" cy="311438"/>
          </a:xfrm>
        </p:spPr>
        <p:txBody>
          <a:bodyPr>
            <a:normAutofit/>
          </a:bodyPr>
          <a:lstStyle/>
          <a:p>
            <a:r>
              <a:rPr lang="en-US"/>
              <a:t>light intensity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6" y="2289029"/>
            <a:ext cx="5889771" cy="3622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0339" y="946761"/>
            <a:ext cx="5647282" cy="370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Integrated photons over 400 – 800 nm wavelength</a:t>
            </a:r>
          </a:p>
          <a:p>
            <a:pPr algn="ctr"/>
            <a:r>
              <a:rPr lang="en-US" sz="1867" dirty="0"/>
              <a:t>@ 2.2 m downstream from source point (</a:t>
            </a:r>
            <a:r>
              <a:rPr lang="en-US" sz="1867" dirty="0">
                <a:solidFill>
                  <a:schemeClr val="accent1"/>
                </a:solidFill>
              </a:rPr>
              <a:t>first lens</a:t>
            </a:r>
            <a:r>
              <a:rPr lang="en-US" sz="1867" dirty="0"/>
              <a:t>)</a:t>
            </a:r>
          </a:p>
          <a:p>
            <a:pPr algn="ctr"/>
            <a:endParaRPr lang="en-US" sz="1867" dirty="0"/>
          </a:p>
          <a:p>
            <a:pPr algn="ctr"/>
            <a:endParaRPr lang="en-US" sz="1867" dirty="0"/>
          </a:p>
          <a:p>
            <a:pPr algn="ctr"/>
            <a:endParaRPr lang="en-US" sz="1867" dirty="0"/>
          </a:p>
          <a:p>
            <a:pPr algn="ctr"/>
            <a:endParaRPr lang="en-US" sz="1867" dirty="0"/>
          </a:p>
          <a:p>
            <a:pPr algn="ctr"/>
            <a:r>
              <a:rPr lang="en-US" sz="1867" dirty="0"/>
              <a:t>Numerical simulation by SPECTRA</a:t>
            </a:r>
          </a:p>
          <a:p>
            <a:pPr algn="ctr"/>
            <a:r>
              <a:rPr lang="en-US" sz="1867" dirty="0"/>
              <a:t>with opening angle: 11 </a:t>
            </a:r>
            <a:r>
              <a:rPr lang="en-US" sz="1867" dirty="0" err="1"/>
              <a:t>mrad</a:t>
            </a:r>
            <a:r>
              <a:rPr lang="en-US" sz="1867" dirty="0"/>
              <a:t> (r=25 mm)</a:t>
            </a:r>
          </a:p>
          <a:p>
            <a:pPr algn="ctr"/>
            <a:r>
              <a:rPr lang="en-US" sz="1867" dirty="0" err="1"/>
              <a:t>ε</a:t>
            </a:r>
            <a:r>
              <a:rPr lang="en-US" sz="1867" baseline="-25000" dirty="0" err="1"/>
              <a:t>x</a:t>
            </a:r>
            <a:r>
              <a:rPr lang="en-US" sz="1867" baseline="-25000" dirty="0"/>
              <a:t> </a:t>
            </a:r>
            <a:r>
              <a:rPr lang="en-US" sz="1867" dirty="0"/>
              <a:t>= 100 nm-rad </a:t>
            </a:r>
          </a:p>
          <a:p>
            <a:pPr algn="ctr"/>
            <a:r>
              <a:rPr lang="en-US" sz="1867" dirty="0" err="1"/>
              <a:t>σ</a:t>
            </a:r>
            <a:r>
              <a:rPr lang="en-US" sz="1867" baseline="-25000" dirty="0" err="1"/>
              <a:t>t</a:t>
            </a:r>
            <a:r>
              <a:rPr lang="en-US" sz="1867" dirty="0"/>
              <a:t> = 50 </a:t>
            </a:r>
            <a:r>
              <a:rPr lang="en-US" sz="1867" dirty="0" err="1"/>
              <a:t>ps</a:t>
            </a:r>
            <a:r>
              <a:rPr lang="en-US" sz="1867" dirty="0"/>
              <a:t> </a:t>
            </a:r>
          </a:p>
          <a:p>
            <a:pPr algn="ctr"/>
            <a:r>
              <a:rPr lang="en-US" sz="1867" dirty="0" err="1"/>
              <a:t>σ</a:t>
            </a:r>
            <a:r>
              <a:rPr lang="en-US" sz="1867" baseline="-25000" dirty="0" err="1"/>
              <a:t>E</a:t>
            </a:r>
            <a:r>
              <a:rPr lang="en-US" sz="1867" dirty="0"/>
              <a:t>/E</a:t>
            </a:r>
            <a:r>
              <a:rPr lang="en-US" sz="1867" baseline="-25000" dirty="0"/>
              <a:t>0</a:t>
            </a:r>
            <a:r>
              <a:rPr lang="en-US" sz="1867" dirty="0"/>
              <a:t> = 0.1%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1324" y="828493"/>
            <a:ext cx="4629505" cy="2657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Single Bunch charge in booster is &lt;0.4 </a:t>
            </a:r>
            <a:r>
              <a:rPr lang="en-US" sz="2400" dirty="0" err="1"/>
              <a:t>nC</a:t>
            </a:r>
            <a:r>
              <a:rPr lang="en-US" sz="2400" dirty="0"/>
              <a:t> </a:t>
            </a:r>
          </a:p>
          <a:p>
            <a:r>
              <a:rPr lang="en-US" sz="2400" dirty="0"/>
              <a:t>With a transport line of</a:t>
            </a:r>
          </a:p>
          <a:p>
            <a:r>
              <a:rPr lang="en-US" sz="1867" dirty="0"/>
              <a:t>       1) 7 mirrors (98% reflectivity)</a:t>
            </a:r>
          </a:p>
          <a:p>
            <a:r>
              <a:rPr lang="en-US" sz="1867" dirty="0"/>
              <a:t>       2) 2 lens (97% transmission)</a:t>
            </a:r>
          </a:p>
          <a:p>
            <a:r>
              <a:rPr lang="en-US" sz="1867" dirty="0"/>
              <a:t>       3) 2 windows (99% transmission)</a:t>
            </a:r>
          </a:p>
          <a:p>
            <a:r>
              <a:rPr lang="en-US" sz="2000" dirty="0"/>
              <a:t>Transmission would be approx. 80 %... </a:t>
            </a:r>
            <a:r>
              <a:rPr lang="en-US" sz="1867" dirty="0"/>
              <a:t>                                            </a:t>
            </a:r>
          </a:p>
          <a:p>
            <a:endParaRPr lang="en-US" sz="1867" dirty="0"/>
          </a:p>
        </p:txBody>
      </p:sp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6D446639-EB6D-4FEC-A3EB-B88CA485C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132" y="3965509"/>
            <a:ext cx="5788493" cy="2327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27579" y="251353"/>
            <a:ext cx="128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Ji</a:t>
            </a:r>
            <a:r>
              <a:rPr lang="de-DE" dirty="0" smtClean="0"/>
              <a:t>-G. Hwang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="" xmlns:a16="http://schemas.microsoft.com/office/drawing/2014/main" id="{E031D22F-2B69-4DB1-8299-14A7011CD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49" y="288925"/>
            <a:ext cx="3738511" cy="564438"/>
          </a:xfrm>
        </p:spPr>
        <p:txBody>
          <a:bodyPr>
            <a:normAutofit/>
          </a:bodyPr>
          <a:lstStyle/>
          <a:p>
            <a:r>
              <a:rPr lang="en-US" dirty="0"/>
              <a:t>Geometrical and chromatic aberrations 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69545" y="6360734"/>
            <a:ext cx="2743200" cy="365125"/>
          </a:xfrm>
        </p:spPr>
        <p:txBody>
          <a:bodyPr/>
          <a:lstStyle/>
          <a:p>
            <a:pPr algn="l"/>
            <a:fld id="{CD2BA868-B8BF-4181-985F-6FEB71A74B95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-2700000">
            <a:off x="2035424" y="5387920"/>
            <a:ext cx="1219200" cy="1219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/>
          <p:cNvSpPr/>
          <p:nvPr/>
        </p:nvSpPr>
        <p:spPr>
          <a:xfrm rot="-2700000">
            <a:off x="1843403" y="1619301"/>
            <a:ext cx="1219200" cy="1219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498" y="5385209"/>
            <a:ext cx="19202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537711" y="1762086"/>
            <a:ext cx="11179" cy="36231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3339" y="5467931"/>
            <a:ext cx="230966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/>
              <a:t>Source to mirror</a:t>
            </a:r>
          </a:p>
          <a:p>
            <a:r>
              <a:rPr lang="en-US" sz="1867"/>
              <a:t>2034.71 mm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548890" y="1762085"/>
            <a:ext cx="19202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065889" y="4435847"/>
            <a:ext cx="966001" cy="14654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Oval 28"/>
          <p:cNvSpPr/>
          <p:nvPr/>
        </p:nvSpPr>
        <p:spPr>
          <a:xfrm>
            <a:off x="2065889" y="2318070"/>
            <a:ext cx="966001" cy="14654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819225" y="4509117"/>
            <a:ext cx="2438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12917" y="4517803"/>
            <a:ext cx="0" cy="8534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43397" y="4705248"/>
            <a:ext cx="98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Δz</a:t>
            </a:r>
            <a:r>
              <a:rPr lang="en-US" sz="2400" baseline="-25000"/>
              <a:t>f1lens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912917" y="2409965"/>
            <a:ext cx="0" cy="20726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74972" y="3138730"/>
            <a:ext cx="756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z</a:t>
            </a:r>
            <a:r>
              <a:rPr lang="en-US" sz="2400" baseline="-25000"/>
              <a:t>f2opt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819225" y="2401280"/>
            <a:ext cx="2438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476047" y="5385209"/>
            <a:ext cx="1219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407215" y="1768436"/>
            <a:ext cx="0" cy="36091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5400000">
            <a:off x="2505352" y="3950248"/>
            <a:ext cx="230966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/>
              <a:t>1001.2 mm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0282" y="490255"/>
            <a:ext cx="678102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Due to the space limitation, two options are feasible:</a:t>
            </a:r>
          </a:p>
          <a:p>
            <a:r>
              <a:rPr lang="en-US" sz="2400" dirty="0"/>
              <a:t>   </a:t>
            </a:r>
            <a:r>
              <a:rPr lang="en-US" sz="2400" strike="sngStrike" dirty="0"/>
              <a:t>1. f</a:t>
            </a:r>
            <a:r>
              <a:rPr lang="en-US" sz="2400" strike="sngStrike" baseline="-25000" dirty="0"/>
              <a:t>1</a:t>
            </a:r>
            <a:r>
              <a:rPr lang="en-US" sz="2400" strike="sngStrike" dirty="0"/>
              <a:t> = 500 mm, Δz</a:t>
            </a:r>
            <a:r>
              <a:rPr lang="en-US" sz="2400" strike="sngStrike" baseline="-25000" dirty="0"/>
              <a:t>f1lens</a:t>
            </a:r>
            <a:r>
              <a:rPr lang="en-US" sz="2400" strike="sngStrike" dirty="0"/>
              <a:t> = 100mm, z</a:t>
            </a:r>
            <a:r>
              <a:rPr lang="en-US" sz="2400" strike="sngStrike" baseline="-25000" dirty="0"/>
              <a:t>f2opt </a:t>
            </a:r>
            <a:r>
              <a:rPr lang="en-US" sz="2400" strike="sngStrike" dirty="0"/>
              <a:t>= 741.5 mm</a:t>
            </a:r>
          </a:p>
          <a:p>
            <a:r>
              <a:rPr lang="en-US" sz="2400" dirty="0"/>
              <a:t>   2. f</a:t>
            </a:r>
            <a:r>
              <a:rPr lang="en-US" sz="2400" baseline="-25000" dirty="0"/>
              <a:t>1</a:t>
            </a:r>
            <a:r>
              <a:rPr lang="en-US" sz="2400" dirty="0"/>
              <a:t> = 400 mm, </a:t>
            </a:r>
            <a:r>
              <a:rPr lang="en-US" sz="2400" b="1" dirty="0">
                <a:solidFill>
                  <a:srgbClr val="FF0000"/>
                </a:solidFill>
              </a:rPr>
              <a:t>Δz</a:t>
            </a:r>
            <a:r>
              <a:rPr lang="en-US" sz="2400" b="1" baseline="-25000" dirty="0">
                <a:solidFill>
                  <a:srgbClr val="FF0000"/>
                </a:solidFill>
              </a:rPr>
              <a:t>f1lens</a:t>
            </a:r>
            <a:r>
              <a:rPr lang="en-US" sz="2400" b="1" dirty="0">
                <a:solidFill>
                  <a:srgbClr val="FF0000"/>
                </a:solidFill>
              </a:rPr>
              <a:t> = 200mm, z</a:t>
            </a:r>
            <a:r>
              <a:rPr lang="en-US" sz="2400" b="1" baseline="-25000" dirty="0">
                <a:solidFill>
                  <a:srgbClr val="FF0000"/>
                </a:solidFill>
              </a:rPr>
              <a:t>f2opt </a:t>
            </a:r>
            <a:r>
              <a:rPr lang="en-US" sz="2400" b="1" dirty="0">
                <a:solidFill>
                  <a:srgbClr val="FF0000"/>
                </a:solidFill>
              </a:rPr>
              <a:t>= 578 mm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9" y="1777993"/>
            <a:ext cx="3738008" cy="2411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2" y="4303926"/>
            <a:ext cx="3757428" cy="2411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35" y="1767481"/>
            <a:ext cx="3713040" cy="2432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35434" y="4446984"/>
            <a:ext cx="3611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1</a:t>
            </a:r>
            <a:r>
              <a:rPr lang="en-US" sz="2400" dirty="0"/>
              <a:t> = 400 mm is more sensitive on angular divergence and f</a:t>
            </a:r>
            <a:r>
              <a:rPr lang="en-US" sz="2400" baseline="-25000" dirty="0"/>
              <a:t>2</a:t>
            </a:r>
            <a:r>
              <a:rPr lang="en-US" sz="2400" dirty="0"/>
              <a:t> position, but it is better in terms of chromatic aberrations.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38819" y="120923"/>
            <a:ext cx="128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Ji</a:t>
            </a:r>
            <a:r>
              <a:rPr lang="de-DE" dirty="0" smtClean="0"/>
              <a:t>-G. Hwang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="" xmlns:a16="http://schemas.microsoft.com/office/drawing/2014/main" id="{65E7018B-50D2-48D0-9340-1F09F979D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707" t="15952" b="6873"/>
          <a:stretch/>
        </p:blipFill>
        <p:spPr>
          <a:xfrm>
            <a:off x="1105056" y="288926"/>
            <a:ext cx="9867743" cy="6027005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="" xmlns:a16="http://schemas.microsoft.com/office/drawing/2014/main" id="{173272D7-9499-4E37-8B79-733918D47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0" y="360093"/>
            <a:ext cx="5225073" cy="363952"/>
          </a:xfrm>
        </p:spPr>
        <p:txBody>
          <a:bodyPr>
            <a:noAutofit/>
          </a:bodyPr>
          <a:lstStyle/>
          <a:p>
            <a:r>
              <a:rPr lang="en-GB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CAD DESIGN – start to end</a:t>
            </a:r>
            <a:endParaRPr lang="en-GB" sz="2800" dirty="0"/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17705954-46DC-49CE-B7AB-470B04F46C9C}"/>
              </a:ext>
            </a:extLst>
          </p:cNvPr>
          <p:cNvSpPr txBox="1"/>
          <p:nvPr/>
        </p:nvSpPr>
        <p:spPr>
          <a:xfrm>
            <a:off x="9741529" y="590285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S. Wiese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598064" y="992038"/>
            <a:ext cx="137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Optical table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04197" y="1175101"/>
            <a:ext cx="106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Labyrinth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02650" y="2750859"/>
            <a:ext cx="156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Booster ceiling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15491" y="4086987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IMP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502650" y="4348729"/>
            <a:ext cx="87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Mirrors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46805" y="4346158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elescope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232018" y="3532989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Booster</a:t>
            </a:r>
          </a:p>
          <a:p>
            <a:r>
              <a:rPr lang="en-GB" dirty="0" smtClean="0"/>
              <a:t>Bending </a:t>
            </a:r>
          </a:p>
          <a:p>
            <a:r>
              <a:rPr lang="en-GB" dirty="0" smtClean="0"/>
              <a:t>Magnet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1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5E39003D-C295-438B-92E5-BA8AB22F1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C1351349-D8A6-43B2-82BD-D2B00AC91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61515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B923112-BC95-41A2-9128-0E04C97D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186" y="978408"/>
            <a:ext cx="372160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CAD DESIGN – Labyrinth problem</a:t>
            </a:r>
          </a:p>
        </p:txBody>
      </p:sp>
      <p:pic>
        <p:nvPicPr>
          <p:cNvPr id="15" name="Grafik 14" descr="Ein Bild, das drinnen, Wand, Ausrüstung, zugemüllt enthält.&#10;&#10;Automatisch generierte Beschreibung">
            <a:extLst>
              <a:ext uri="{FF2B5EF4-FFF2-40B4-BE49-F238E27FC236}">
                <a16:creationId xmlns="" xmlns:a16="http://schemas.microsoft.com/office/drawing/2014/main" id="{FA8B8054-7E92-4596-9A23-4D50B35008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53" r="1" b="1"/>
          <a:stretch/>
        </p:blipFill>
        <p:spPr>
          <a:xfrm rot="5400000">
            <a:off x="-443485" y="1488964"/>
            <a:ext cx="5495544" cy="378561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9CAD0BD-370C-42DD-938F-4C24027CF2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97506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2E536EC-D776-4DBA-ABA7-CCC72D7FC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29397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nhaltsplatzhalter 12" descr="Ein Bild, das Text, drinnen enthält.&#10;&#10;Automatisch generierte Beschreibung">
            <a:extLst>
              <a:ext uri="{FF2B5EF4-FFF2-40B4-BE49-F238E27FC236}">
                <a16:creationId xmlns="" xmlns:a16="http://schemas.microsoft.com/office/drawing/2014/main" id="{E02EF77E-1AF1-4EFE-B7EE-79B3E5FE1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4419" r="11352" b="4"/>
          <a:stretch/>
        </p:blipFill>
        <p:spPr>
          <a:xfrm>
            <a:off x="4363804" y="3450352"/>
            <a:ext cx="2651760" cy="2679192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DC7D9C6E-5C54-42B8-A424-98A3E31E6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0186" y="2368296"/>
            <a:ext cx="3721608" cy="35021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Massive labyrinth requirements from Rad. Safety (block height represents ceiling thickness!)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+20-degree angle to align to optical table (internal wall and fire door in the way!)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Motorized mirrors in labyrinth (can only be opened in shutdown)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 floor extended, new safety railing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2E1D5B63-7A5E-4ABE-8AF0-1B548099AA64}"/>
              </a:ext>
            </a:extLst>
          </p:cNvPr>
          <p:cNvSpPr txBox="1"/>
          <p:nvPr/>
        </p:nvSpPr>
        <p:spPr>
          <a:xfrm>
            <a:off x="4443046" y="90522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 2021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19967806-844A-4F07-ADDB-E1DEE050750F}"/>
              </a:ext>
            </a:extLst>
          </p:cNvPr>
          <p:cNvSpPr txBox="1"/>
          <p:nvPr/>
        </p:nvSpPr>
        <p:spPr>
          <a:xfrm>
            <a:off x="4685852" y="1605974"/>
            <a:ext cx="1994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drill the hole in the floor it took 6 diamond drill sets and 3 days!</a:t>
            </a:r>
            <a:endParaRPr lang="de-DE" dirty="0"/>
          </a:p>
        </p:txBody>
      </p:sp>
      <p:sp>
        <p:nvSpPr>
          <p:cNvPr id="14" name="Foliennummernplatzhalter 4"/>
          <p:cNvSpPr txBox="1">
            <a:spLocks/>
          </p:cNvSpPr>
          <p:nvPr/>
        </p:nvSpPr>
        <p:spPr>
          <a:xfrm>
            <a:off x="411479" y="6375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5E39003D-C295-438B-92E5-BA8AB22F1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C1351349-D8A6-43B2-82BD-D2B00AC91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61515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91AF60D4-E867-4E88-B3EC-F55D630C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186" y="978408"/>
            <a:ext cx="372160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Mechanical Installation</a:t>
            </a:r>
          </a:p>
        </p:txBody>
      </p:sp>
      <p:pic>
        <p:nvPicPr>
          <p:cNvPr id="7" name="Inhaltsplatzhalter 6" descr="Ein Bild, das Text, drinnen enthält.&#10;&#10;Automatisch generierte Beschreibung">
            <a:extLst>
              <a:ext uri="{FF2B5EF4-FFF2-40B4-BE49-F238E27FC236}">
                <a16:creationId xmlns="" xmlns:a16="http://schemas.microsoft.com/office/drawing/2014/main" id="{02215DBA-B9C6-42AD-93D5-18E0B703C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153" r="1" b="1"/>
          <a:stretch/>
        </p:blipFill>
        <p:spPr>
          <a:xfrm rot="5400000">
            <a:off x="-443485" y="1488964"/>
            <a:ext cx="5495544" cy="3785616"/>
          </a:xfrm>
          <a:prstGeom prst="rect">
            <a:avLst/>
          </a:prstGeom>
        </p:spPr>
      </p:pic>
      <p:pic>
        <p:nvPicPr>
          <p:cNvPr id="9" name="Grafik 8" descr="Ein Bild, das Gestell enthält.&#10;&#10;Automatisch generierte Beschreibung">
            <a:extLst>
              <a:ext uri="{FF2B5EF4-FFF2-40B4-BE49-F238E27FC236}">
                <a16:creationId xmlns="" xmlns:a16="http://schemas.microsoft.com/office/drawing/2014/main" id="{9F495D2D-E4CB-4932-9030-EB6104BDE1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" r="22080" b="-2"/>
          <a:stretch/>
        </p:blipFill>
        <p:spPr>
          <a:xfrm rot="5400000">
            <a:off x="4350088" y="647335"/>
            <a:ext cx="2679192" cy="26517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9CAD0BD-370C-42DD-938F-4C24027CF2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97506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2E536EC-D776-4DBA-ABA7-CCC72D7FC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29397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 descr="Ein Bild, das Maschine enthält.&#10;&#10;Automatisch generierte Beschreibung">
            <a:extLst>
              <a:ext uri="{FF2B5EF4-FFF2-40B4-BE49-F238E27FC236}">
                <a16:creationId xmlns="" xmlns:a16="http://schemas.microsoft.com/office/drawing/2014/main" id="{968E0475-7D61-408D-A38D-D57546351E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222" b="-2"/>
          <a:stretch/>
        </p:blipFill>
        <p:spPr>
          <a:xfrm rot="5400000">
            <a:off x="4350088" y="3464068"/>
            <a:ext cx="2679192" cy="265176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9F600512-3780-41BF-B0D1-25740E0E7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0186" y="2368296"/>
            <a:ext cx="3721608" cy="35021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Cable racks cut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Ccd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camera, mirror and objective lens removed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7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2</a:t>
            </a:r>
            <a:r>
              <a:rPr lang="en-US" sz="17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Mirror mounted on a frame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Laser aligned from dipole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5C07DF82-1008-4526-AB2A-E4757A250402}"/>
              </a:ext>
            </a:extLst>
          </p:cNvPr>
          <p:cNvSpPr txBox="1"/>
          <p:nvPr/>
        </p:nvSpPr>
        <p:spPr>
          <a:xfrm>
            <a:off x="1136073" y="24581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 2021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4E7EE0C9-6AC5-4629-A9C7-9D37EC9874F2}"/>
              </a:ext>
            </a:extLst>
          </p:cNvPr>
          <p:cNvSpPr txBox="1"/>
          <p:nvPr/>
        </p:nvSpPr>
        <p:spPr>
          <a:xfrm>
            <a:off x="1136073" y="6354970"/>
            <a:ext cx="380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camera box 15 years great service!</a:t>
            </a:r>
            <a:endParaRPr lang="de-DE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="" xmlns:a16="http://schemas.microsoft.com/office/drawing/2014/main" id="{DA519A4C-7FAF-43CA-899D-AFE242BE02E0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3039735" y="4794824"/>
            <a:ext cx="498764" cy="1560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liennummernplatzhalter 4"/>
          <p:cNvSpPr txBox="1">
            <a:spLocks/>
          </p:cNvSpPr>
          <p:nvPr/>
        </p:nvSpPr>
        <p:spPr>
          <a:xfrm>
            <a:off x="9039227" y="62917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5E39003D-C295-438B-92E5-BA8AB22F1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="" xmlns:a16="http://schemas.microsoft.com/office/drawing/2014/main" id="{C1351349-D8A6-43B2-82BD-D2B00AC91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61515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A27E816-DCBF-4F1A-90C5-56966BE7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186" y="978408"/>
            <a:ext cx="372160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Mirrors</a:t>
            </a:r>
          </a:p>
        </p:txBody>
      </p:sp>
      <p:pic>
        <p:nvPicPr>
          <p:cNvPr id="11" name="Grafik 10" descr="Ein Bild, das Maschine enthält.&#10;&#10;Automatisch generierte Beschreibung">
            <a:extLst>
              <a:ext uri="{FF2B5EF4-FFF2-40B4-BE49-F238E27FC236}">
                <a16:creationId xmlns="" xmlns:a16="http://schemas.microsoft.com/office/drawing/2014/main" id="{2650CE8C-97B7-4980-A80D-61BE5E933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76" r="1" b="4079"/>
          <a:stretch/>
        </p:blipFill>
        <p:spPr>
          <a:xfrm rot="5400000">
            <a:off x="-443485" y="1488964"/>
            <a:ext cx="5495544" cy="3785616"/>
          </a:xfrm>
          <a:prstGeom prst="rect">
            <a:avLst/>
          </a:prstGeom>
        </p:spPr>
      </p:pic>
      <p:pic>
        <p:nvPicPr>
          <p:cNvPr id="7" name="Inhaltsplatzhalter 6" descr="Ein Bild, das drinnen, Boden, Fenster, Schreibtisch enthält.&#10;&#10;Automatisch generierte Beschreibung">
            <a:extLst>
              <a:ext uri="{FF2B5EF4-FFF2-40B4-BE49-F238E27FC236}">
                <a16:creationId xmlns="" xmlns:a16="http://schemas.microsoft.com/office/drawing/2014/main" id="{A34A06BF-8C8F-4AB3-B68D-7D2724BAC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2853" r="12918" b="4"/>
          <a:stretch/>
        </p:blipFill>
        <p:spPr>
          <a:xfrm>
            <a:off x="4363804" y="633619"/>
            <a:ext cx="2651760" cy="267919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9CAD0BD-370C-42DD-938F-4C24027CF2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97506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2E536EC-D776-4DBA-ABA7-CCC72D7FC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29397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, Whiteboard enthält.&#10;&#10;Automatisch generierte Beschreibung">
            <a:extLst>
              <a:ext uri="{FF2B5EF4-FFF2-40B4-BE49-F238E27FC236}">
                <a16:creationId xmlns="" xmlns:a16="http://schemas.microsoft.com/office/drawing/2014/main" id="{299991B6-0981-4907-8D74-BE4B1A4B22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18" r="15553" b="4"/>
          <a:stretch/>
        </p:blipFill>
        <p:spPr>
          <a:xfrm>
            <a:off x="4363804" y="3450352"/>
            <a:ext cx="2651760" cy="2679192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3E9CC5F2-3DB2-4D52-8AEF-29A4E6CF47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0186" y="2368296"/>
            <a:ext cx="3721608" cy="35021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HZb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flat mirror design with 2-point spring axis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Bench tested for alignment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“home” issues, new design </a:t>
            </a:r>
            <a:r>
              <a:rPr lang="en-US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development</a:t>
            </a:r>
            <a:endParaRPr lang="en-US" sz="1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864BB7AC-07B3-435C-8B57-6E7B80F6C4A8}"/>
              </a:ext>
            </a:extLst>
          </p:cNvPr>
          <p:cNvSpPr txBox="1"/>
          <p:nvPr/>
        </p:nvSpPr>
        <p:spPr>
          <a:xfrm>
            <a:off x="979054" y="141571"/>
            <a:ext cx="252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Mirror test lab ongoing…</a:t>
            </a:r>
            <a:endParaRPr lang="de-DE" dirty="0"/>
          </a:p>
        </p:txBody>
      </p:sp>
      <p:sp>
        <p:nvSpPr>
          <p:cNvPr id="14" name="Foliennummernplatzhalter 4"/>
          <p:cNvSpPr txBox="1">
            <a:spLocks/>
          </p:cNvSpPr>
          <p:nvPr/>
        </p:nvSpPr>
        <p:spPr>
          <a:xfrm>
            <a:off x="9039227" y="6375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HZB NE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186"/>
      </a:accent1>
      <a:accent2>
        <a:srgbClr val="6CABE9"/>
      </a:accent2>
      <a:accent3>
        <a:srgbClr val="D15E57"/>
      </a:accent3>
      <a:accent4>
        <a:srgbClr val="C6D970"/>
      </a:accent4>
      <a:accent5>
        <a:srgbClr val="BCD233"/>
      </a:accent5>
      <a:accent6>
        <a:srgbClr val="9AC6F3"/>
      </a:accent6>
      <a:hlink>
        <a:srgbClr val="002D4D"/>
      </a:hlink>
      <a:folHlink>
        <a:srgbClr val="F765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Widescreen</PresentationFormat>
  <Paragraphs>207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Roboto</vt:lpstr>
      <vt:lpstr>Source Sans Pro</vt:lpstr>
      <vt:lpstr>Source Sans Pro Light</vt:lpstr>
      <vt:lpstr>Source Sans Pro Semibold</vt:lpstr>
      <vt:lpstr>Office</vt:lpstr>
      <vt:lpstr>Booster optical beamline</vt:lpstr>
      <vt:lpstr>Design Criteria</vt:lpstr>
      <vt:lpstr>PowerPoint Presentation</vt:lpstr>
      <vt:lpstr>PowerPoint Presentation</vt:lpstr>
      <vt:lpstr>PowerPoint Presentation</vt:lpstr>
      <vt:lpstr>PowerPoint Presentation</vt:lpstr>
      <vt:lpstr>CAD DESIGN – Labyrinth problem</vt:lpstr>
      <vt:lpstr>Mechanical Installation</vt:lpstr>
      <vt:lpstr>Mirrors</vt:lpstr>
      <vt:lpstr>First Beam Sept 2021</vt:lpstr>
      <vt:lpstr>Optical table 2021/22</vt:lpstr>
      <vt:lpstr>Source point imaging</vt:lpstr>
      <vt:lpstr>PowerPoint Presentation</vt:lpstr>
      <vt:lpstr>Fast Diode  (rise time ~ 50ps)</vt:lpstr>
      <vt:lpstr>PowerPoint Presentation</vt:lpstr>
      <vt:lpstr>PowerPoint Presentation</vt:lpstr>
      <vt:lpstr>Thanks 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Monica Mantel</dc:creator>
  <cp:lastModifiedBy>Atkinson, Terry</cp:lastModifiedBy>
  <cp:revision>232</cp:revision>
  <dcterms:created xsi:type="dcterms:W3CDTF">2021-07-30T13:31:34Z</dcterms:created>
  <dcterms:modified xsi:type="dcterms:W3CDTF">2022-06-07T16:42:44Z</dcterms:modified>
</cp:coreProperties>
</file>