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8" r:id="rId2"/>
    <p:sldId id="256" r:id="rId3"/>
    <p:sldId id="259" r:id="rId4"/>
    <p:sldId id="257" r:id="rId5"/>
    <p:sldId id="260" r:id="rId6"/>
    <p:sldId id="263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8D6757-0357-F0AD-C396-8C5591AFD9D4}" v="89" dt="2022-06-05T11:04:11.322"/>
    <p1510:client id="{5E5D8A1D-7FB5-4BE0-892A-C4773E429C2B}" v="189" dt="2022-05-19T15:18:49.680"/>
    <p1510:client id="{97B3A68A-7591-4803-9F8B-4E714D9C7998}" v="1" dt="2022-06-05T11:04:59.162"/>
    <p1510:client id="{D1B30F07-39CF-4F6F-AA39-8D29C913F1EF}" v="1533" dt="2022-05-27T11:14:21.6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F1A197-BB2D-4444-ABAC-00C2738F471A}" type="doc">
      <dgm:prSet loTypeId="urn:microsoft.com/office/officeart/2005/8/layout/process5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9E5D995E-698F-4784-A0CE-64249F6DFBD3}">
      <dgm:prSet/>
      <dgm:spPr/>
      <dgm:t>
        <a:bodyPr/>
        <a:lstStyle/>
        <a:p>
          <a:r>
            <a:rPr lang="en-GB" b="1"/>
            <a:t>Problems Encountered </a:t>
          </a:r>
          <a:endParaRPr lang="en-US"/>
        </a:p>
      </dgm:t>
    </dgm:pt>
    <dgm:pt modelId="{A29BDAB8-F98F-40F3-8E4A-EAA207617532}" type="parTrans" cxnId="{A04FBB49-63FC-4AAE-8325-81475659A37A}">
      <dgm:prSet/>
      <dgm:spPr/>
      <dgm:t>
        <a:bodyPr/>
        <a:lstStyle/>
        <a:p>
          <a:endParaRPr lang="en-US"/>
        </a:p>
      </dgm:t>
    </dgm:pt>
    <dgm:pt modelId="{B8A1CDEC-6122-46EA-A6CD-FBADEB7D8B7F}" type="sibTrans" cxnId="{A04FBB49-63FC-4AAE-8325-81475659A37A}">
      <dgm:prSet/>
      <dgm:spPr/>
      <dgm:t>
        <a:bodyPr/>
        <a:lstStyle/>
        <a:p>
          <a:endParaRPr lang="en-US"/>
        </a:p>
      </dgm:t>
    </dgm:pt>
    <dgm:pt modelId="{0351CD9A-B44D-4C00-9D34-EA5995545397}">
      <dgm:prSet/>
      <dgm:spPr/>
      <dgm:t>
        <a:bodyPr/>
        <a:lstStyle/>
        <a:p>
          <a:r>
            <a:rPr lang="en-GB"/>
            <a:t>Removing the XBPM from vacuum, working in a non-clean area. </a:t>
          </a:r>
          <a:br>
            <a:rPr lang="en-GB"/>
          </a:br>
          <a:r>
            <a:rPr lang="en-GB">
              <a:sym typeface="Wingdings" panose="05000000000000000000" pitchFamily="2" charset="2"/>
            </a:rPr>
            <a:t> Easily resolved but time consuming</a:t>
          </a:r>
          <a:br>
            <a:rPr lang="en-GB"/>
          </a:br>
          <a:endParaRPr lang="en-US"/>
        </a:p>
      </dgm:t>
    </dgm:pt>
    <dgm:pt modelId="{E3BED07B-5300-418F-AB7C-952BA3EFA9E1}" type="parTrans" cxnId="{675F799E-B53A-4CF4-B6DD-00B4C94B3D55}">
      <dgm:prSet/>
      <dgm:spPr/>
      <dgm:t>
        <a:bodyPr/>
        <a:lstStyle/>
        <a:p>
          <a:endParaRPr lang="en-US"/>
        </a:p>
      </dgm:t>
    </dgm:pt>
    <dgm:pt modelId="{9718107D-0A15-48B4-A2BF-CF1DAFB32BC2}" type="sibTrans" cxnId="{675F799E-B53A-4CF4-B6DD-00B4C94B3D55}">
      <dgm:prSet/>
      <dgm:spPr/>
      <dgm:t>
        <a:bodyPr/>
        <a:lstStyle/>
        <a:p>
          <a:endParaRPr lang="en-US"/>
        </a:p>
      </dgm:t>
    </dgm:pt>
    <dgm:pt modelId="{3B7485A4-0163-4C47-9AAE-AADA3595AD89}">
      <dgm:prSet/>
      <dgm:spPr/>
      <dgm:t>
        <a:bodyPr/>
        <a:lstStyle/>
        <a:p>
          <a:r>
            <a:rPr lang="en-GB"/>
            <a:t>Limited by the ‘wiggle room’ of the blade assembly, sometimes this is not enough.</a:t>
          </a:r>
          <a:br>
            <a:rPr lang="en-GB"/>
          </a:br>
          <a:r>
            <a:rPr lang="en-GB">
              <a:sym typeface="Wingdings" panose="05000000000000000000" pitchFamily="2" charset="2"/>
            </a:rPr>
            <a:t> Need to specify and check retraction range of blades in future procurement.</a:t>
          </a:r>
          <a:br>
            <a:rPr lang="en-GB"/>
          </a:br>
          <a:endParaRPr lang="en-US"/>
        </a:p>
      </dgm:t>
    </dgm:pt>
    <dgm:pt modelId="{97859611-5187-4FA7-8EA6-1CD32C8BF70F}" type="parTrans" cxnId="{ADA6A45A-889B-47F5-8022-7E01C7124BCA}">
      <dgm:prSet/>
      <dgm:spPr/>
      <dgm:t>
        <a:bodyPr/>
        <a:lstStyle/>
        <a:p>
          <a:endParaRPr lang="en-US"/>
        </a:p>
      </dgm:t>
    </dgm:pt>
    <dgm:pt modelId="{7EF5EFDE-79D3-40E4-9EE2-55663C6A8630}" type="sibTrans" cxnId="{ADA6A45A-889B-47F5-8022-7E01C7124BCA}">
      <dgm:prSet/>
      <dgm:spPr/>
      <dgm:t>
        <a:bodyPr/>
        <a:lstStyle/>
        <a:p>
          <a:endParaRPr lang="en-US"/>
        </a:p>
      </dgm:t>
    </dgm:pt>
    <dgm:pt modelId="{6E08BD1F-32E1-46DB-B022-EA126E2013FD}">
      <dgm:prSet/>
      <dgm:spPr/>
      <dgm:t>
        <a:bodyPr/>
        <a:lstStyle/>
        <a:p>
          <a:r>
            <a:rPr lang="en-GB"/>
            <a:t>Risk of the blades not being secured correctly, or damage to the ceramic. </a:t>
          </a:r>
          <a:br>
            <a:rPr lang="en-GB"/>
          </a:br>
          <a:r>
            <a:rPr lang="en-GB">
              <a:sym typeface="Wingdings" panose="05000000000000000000" pitchFamily="2" charset="2"/>
            </a:rPr>
            <a:t> Consideration of human error and quality control.</a:t>
          </a:r>
          <a:endParaRPr lang="en-US"/>
        </a:p>
      </dgm:t>
    </dgm:pt>
    <dgm:pt modelId="{912F079B-B39B-4539-B232-2D5D67EF6F53}" type="parTrans" cxnId="{43562D90-FD24-4CCE-A6AE-53F4722B45DA}">
      <dgm:prSet/>
      <dgm:spPr/>
      <dgm:t>
        <a:bodyPr/>
        <a:lstStyle/>
        <a:p>
          <a:endParaRPr lang="en-US"/>
        </a:p>
      </dgm:t>
    </dgm:pt>
    <dgm:pt modelId="{2012CE73-B18E-4427-B2B1-0117957EE565}" type="sibTrans" cxnId="{43562D90-FD24-4CCE-A6AE-53F4722B45DA}">
      <dgm:prSet/>
      <dgm:spPr/>
      <dgm:t>
        <a:bodyPr/>
        <a:lstStyle/>
        <a:p>
          <a:endParaRPr lang="en-US"/>
        </a:p>
      </dgm:t>
    </dgm:pt>
    <dgm:pt modelId="{44E7E874-BD85-42D3-ABA0-0E2ED35C89E4}" type="pres">
      <dgm:prSet presAssocID="{92F1A197-BB2D-4444-ABAC-00C2738F471A}" presName="diagram" presStyleCnt="0">
        <dgm:presLayoutVars>
          <dgm:dir/>
          <dgm:resizeHandles val="exact"/>
        </dgm:presLayoutVars>
      </dgm:prSet>
      <dgm:spPr/>
    </dgm:pt>
    <dgm:pt modelId="{33D77BE1-DD73-4C15-B314-07D94C363D63}" type="pres">
      <dgm:prSet presAssocID="{9E5D995E-698F-4784-A0CE-64249F6DFBD3}" presName="node" presStyleLbl="node1" presStyleIdx="0" presStyleCnt="1" custScaleY="104002">
        <dgm:presLayoutVars>
          <dgm:bulletEnabled val="1"/>
        </dgm:presLayoutVars>
      </dgm:prSet>
      <dgm:spPr/>
    </dgm:pt>
  </dgm:ptLst>
  <dgm:cxnLst>
    <dgm:cxn modelId="{27C65512-32D4-47E1-BC4F-76501093AEBE}" type="presOf" srcId="{6E08BD1F-32E1-46DB-B022-EA126E2013FD}" destId="{33D77BE1-DD73-4C15-B314-07D94C363D63}" srcOrd="0" destOrd="3" presId="urn:microsoft.com/office/officeart/2005/8/layout/process5"/>
    <dgm:cxn modelId="{7377B938-10C7-48D7-A1ED-FCA900AFA0F6}" type="presOf" srcId="{0351CD9A-B44D-4C00-9D34-EA5995545397}" destId="{33D77BE1-DD73-4C15-B314-07D94C363D63}" srcOrd="0" destOrd="1" presId="urn:microsoft.com/office/officeart/2005/8/layout/process5"/>
    <dgm:cxn modelId="{CAAFB75F-6C4B-40FC-BD6A-CE3E81D25FCE}" type="presOf" srcId="{3B7485A4-0163-4C47-9AAE-AADA3595AD89}" destId="{33D77BE1-DD73-4C15-B314-07D94C363D63}" srcOrd="0" destOrd="2" presId="urn:microsoft.com/office/officeart/2005/8/layout/process5"/>
    <dgm:cxn modelId="{A04FBB49-63FC-4AAE-8325-81475659A37A}" srcId="{92F1A197-BB2D-4444-ABAC-00C2738F471A}" destId="{9E5D995E-698F-4784-A0CE-64249F6DFBD3}" srcOrd="0" destOrd="0" parTransId="{A29BDAB8-F98F-40F3-8E4A-EAA207617532}" sibTransId="{B8A1CDEC-6122-46EA-A6CD-FBADEB7D8B7F}"/>
    <dgm:cxn modelId="{ADA6A45A-889B-47F5-8022-7E01C7124BCA}" srcId="{9E5D995E-698F-4784-A0CE-64249F6DFBD3}" destId="{3B7485A4-0163-4C47-9AAE-AADA3595AD89}" srcOrd="1" destOrd="0" parTransId="{97859611-5187-4FA7-8EA6-1CD32C8BF70F}" sibTransId="{7EF5EFDE-79D3-40E4-9EE2-55663C6A8630}"/>
    <dgm:cxn modelId="{43562D90-FD24-4CCE-A6AE-53F4722B45DA}" srcId="{9E5D995E-698F-4784-A0CE-64249F6DFBD3}" destId="{6E08BD1F-32E1-46DB-B022-EA126E2013FD}" srcOrd="2" destOrd="0" parTransId="{912F079B-B39B-4539-B232-2D5D67EF6F53}" sibTransId="{2012CE73-B18E-4427-B2B1-0117957EE565}"/>
    <dgm:cxn modelId="{EDB9539A-E15C-4B9D-8928-27D9CA7949F4}" type="presOf" srcId="{9E5D995E-698F-4784-A0CE-64249F6DFBD3}" destId="{33D77BE1-DD73-4C15-B314-07D94C363D63}" srcOrd="0" destOrd="0" presId="urn:microsoft.com/office/officeart/2005/8/layout/process5"/>
    <dgm:cxn modelId="{675F799E-B53A-4CF4-B6DD-00B4C94B3D55}" srcId="{9E5D995E-698F-4784-A0CE-64249F6DFBD3}" destId="{0351CD9A-B44D-4C00-9D34-EA5995545397}" srcOrd="0" destOrd="0" parTransId="{E3BED07B-5300-418F-AB7C-952BA3EFA9E1}" sibTransId="{9718107D-0A15-48B4-A2BF-CF1DAFB32BC2}"/>
    <dgm:cxn modelId="{B4668A9E-1FB7-44A1-8F9D-5C88C59FDE37}" type="presOf" srcId="{92F1A197-BB2D-4444-ABAC-00C2738F471A}" destId="{44E7E874-BD85-42D3-ABA0-0E2ED35C89E4}" srcOrd="0" destOrd="0" presId="urn:microsoft.com/office/officeart/2005/8/layout/process5"/>
    <dgm:cxn modelId="{CD3BBADA-8278-450D-ADA3-0BEA644D8701}" type="presParOf" srcId="{44E7E874-BD85-42D3-ABA0-0E2ED35C89E4}" destId="{33D77BE1-DD73-4C15-B314-07D94C363D63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77BE1-DD73-4C15-B314-07D94C363D63}">
      <dsp:nvSpPr>
        <dsp:cNvPr id="0" name=""/>
        <dsp:cNvSpPr/>
      </dsp:nvSpPr>
      <dsp:spPr>
        <a:xfrm>
          <a:off x="0" y="303918"/>
          <a:ext cx="5622758" cy="3508668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/>
            <a:t>Problems Encountered </a:t>
          </a:r>
          <a:endParaRPr lang="en-US" sz="20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Removing the XBPM from vacuum, working in a non-clean area. </a:t>
          </a:r>
          <a:br>
            <a:rPr lang="en-GB" sz="1600" kern="1200"/>
          </a:br>
          <a:r>
            <a:rPr lang="en-GB" sz="1600" kern="1200">
              <a:sym typeface="Wingdings" panose="05000000000000000000" pitchFamily="2" charset="2"/>
            </a:rPr>
            <a:t> Easily resolved but time consuming</a:t>
          </a:r>
          <a:br>
            <a:rPr lang="en-GB" sz="1600" kern="1200"/>
          </a:b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Limited by the ‘wiggle room’ of the blade assembly, sometimes this is not enough.</a:t>
          </a:r>
          <a:br>
            <a:rPr lang="en-GB" sz="1600" kern="1200"/>
          </a:br>
          <a:r>
            <a:rPr lang="en-GB" sz="1600" kern="1200">
              <a:sym typeface="Wingdings" panose="05000000000000000000" pitchFamily="2" charset="2"/>
            </a:rPr>
            <a:t> Need to specify and check retraction range of blades in future procurement.</a:t>
          </a:r>
          <a:br>
            <a:rPr lang="en-GB" sz="1600" kern="1200"/>
          </a:b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Risk of the blades not being secured correctly, or damage to the ceramic. </a:t>
          </a:r>
          <a:br>
            <a:rPr lang="en-GB" sz="1600" kern="1200"/>
          </a:br>
          <a:r>
            <a:rPr lang="en-GB" sz="1600" kern="1200">
              <a:sym typeface="Wingdings" panose="05000000000000000000" pitchFamily="2" charset="2"/>
            </a:rPr>
            <a:t> Consideration of human error and quality control.</a:t>
          </a:r>
          <a:endParaRPr lang="en-US" sz="1600" kern="1200"/>
        </a:p>
      </dsp:txBody>
      <dsp:txXfrm>
        <a:off x="102765" y="406683"/>
        <a:ext cx="5417228" cy="3303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8E78B-18BC-49B3-8B07-D4CCBEACFDD7}" type="datetimeFigureOut">
              <a:rPr lang="en-GB" smtClean="0"/>
              <a:t>05/06/2022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44F3A-6F28-4C28-941C-FA1421F08A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428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XBPM designed to withstand the full power of the X-ray beam. </a:t>
            </a:r>
          </a:p>
          <a:p>
            <a:r>
              <a:rPr lang="en-GB"/>
              <a:t>In Diamond-II this isn’t the case, discussed with FMB they said 47 W. </a:t>
            </a:r>
          </a:p>
          <a:p>
            <a:r>
              <a:rPr lang="en-GB"/>
              <a:t> </a:t>
            </a:r>
          </a:p>
          <a:p>
            <a:r>
              <a:rPr lang="en-GB"/>
              <a:t>Q1: Has anyone modified the blades of their XBPM?</a:t>
            </a:r>
          </a:p>
          <a:p>
            <a:r>
              <a:rPr lang="en-GB"/>
              <a:t>Q2: Is 47 W too pessimistic?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44F3A-6F28-4C28-941C-FA1421F08A4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04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44F3A-6F28-4C28-941C-FA1421F08A4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53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Time limited so work done in a non-clean area. </a:t>
            </a:r>
          </a:p>
          <a:p>
            <a:r>
              <a:rPr lang="en-GB"/>
              <a:t>Slotted hole is 8/9 mm. Should get 3mm in each direction, if starting in the centre. This was not the case so did not have the expected wiggle room. </a:t>
            </a:r>
          </a:p>
          <a:p>
            <a:endParaRPr lang="en-GB"/>
          </a:p>
          <a:p>
            <a:r>
              <a:rPr lang="en-GB"/>
              <a:t>We have modified 6 XBPMs</a:t>
            </a:r>
          </a:p>
          <a:p>
            <a:r>
              <a:rPr lang="en-GB"/>
              <a:t>2 had poor vacuum </a:t>
            </a:r>
          </a:p>
          <a:p>
            <a:r>
              <a:rPr lang="en-GB"/>
              <a:t>1 dead blades </a:t>
            </a:r>
          </a:p>
          <a:p>
            <a:r>
              <a:rPr lang="en-GB"/>
              <a:t>2 wiggle room not enough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44F3A-6F28-4C28-941C-FA1421F08A4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427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Modified blades November 2020 </a:t>
            </a:r>
          </a:p>
          <a:p>
            <a:r>
              <a:rPr lang="en-GB"/>
              <a:t>I03 New ID  April 2021 </a:t>
            </a:r>
          </a:p>
          <a:p>
            <a:r>
              <a:rPr lang="en-GB"/>
              <a:t>Manual adjustment made March 2022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44F3A-6F28-4C28-941C-FA1421F08A4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31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 nominal Diamond-I conditions a missteer could result in 100 W on the blades, we have not seen any failures.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44F3A-6F28-4C28-941C-FA1421F08A4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400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187843"/>
            <a:ext cx="2743200" cy="365125"/>
          </a:xfrm>
          <a:prstGeom prst="rect">
            <a:avLst/>
          </a:prstGeom>
        </p:spPr>
        <p:txBody>
          <a:bodyPr/>
          <a:lstStyle/>
          <a:p>
            <a:fld id="{386F2D79-7C1E-47E8-B81A-746391323FC5}" type="datetime1">
              <a:rPr lang="en-GB" smtClean="0"/>
              <a:t>05/06/2022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2" y="6180408"/>
            <a:ext cx="1263383" cy="365125"/>
          </a:xfrm>
        </p:spPr>
        <p:txBody>
          <a:bodyPr/>
          <a:lstStyle/>
          <a:p>
            <a:fld id="{14D3140A-ABCC-47E7-96D1-53893A6154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836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187843"/>
            <a:ext cx="2743200" cy="365125"/>
          </a:xfrm>
          <a:prstGeom prst="rect">
            <a:avLst/>
          </a:prstGeom>
        </p:spPr>
        <p:txBody>
          <a:bodyPr/>
          <a:lstStyle/>
          <a:p>
            <a:fld id="{F74F86BE-D728-4722-9434-88559D570921}" type="datetime1">
              <a:rPr lang="en-GB" smtClean="0"/>
              <a:t>05/06/2022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140A-ABCC-47E7-96D1-53893A6154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657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187843"/>
            <a:ext cx="2743200" cy="365125"/>
          </a:xfrm>
          <a:prstGeom prst="rect">
            <a:avLst/>
          </a:prstGeom>
        </p:spPr>
        <p:txBody>
          <a:bodyPr/>
          <a:lstStyle/>
          <a:p>
            <a:fld id="{A37A60E7-9E44-45A0-9BF3-489A6E58F27B}" type="datetime1">
              <a:rPr lang="en-GB" smtClean="0"/>
              <a:t>05/06/2022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140A-ABCC-47E7-96D1-53893A6154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70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14" y="6396976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DEELS'22: C. Houghton et al.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0892" y="6404410"/>
            <a:ext cx="1717766" cy="365125"/>
          </a:xfrm>
        </p:spPr>
        <p:txBody>
          <a:bodyPr/>
          <a:lstStyle/>
          <a:p>
            <a:fld id="{14D3140A-ABCC-47E7-96D1-53893A6154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66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0175-90AA-46A8-AC49-53FF64671A2D}" type="datetime1">
              <a:rPr lang="en-GB" smtClean="0"/>
              <a:t>05/06/2022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140A-ABCC-47E7-96D1-53893A6154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3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479D-5642-4591-BCB1-B6ADE1BB8D37}" type="datetime1">
              <a:rPr lang="en-GB" smtClean="0"/>
              <a:t>05/06/2022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140A-ABCC-47E7-96D1-53893A6154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02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E278-C927-47CC-8A62-AA2A4740BBF0}" type="datetime1">
              <a:rPr lang="en-GB" smtClean="0"/>
              <a:t>05/06/2022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140A-ABCC-47E7-96D1-53893A6154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552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187843"/>
            <a:ext cx="2743200" cy="365125"/>
          </a:xfrm>
          <a:prstGeom prst="rect">
            <a:avLst/>
          </a:prstGeom>
        </p:spPr>
        <p:txBody>
          <a:bodyPr/>
          <a:lstStyle/>
          <a:p>
            <a:fld id="{F03CFE99-E9C1-41EE-AF3C-C534D2EC7464}" type="datetime1">
              <a:rPr lang="en-GB" smtClean="0"/>
              <a:t>05/06/2022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140A-ABCC-47E7-96D1-53893A6154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27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187843"/>
            <a:ext cx="2743200" cy="365125"/>
          </a:xfrm>
          <a:prstGeom prst="rect">
            <a:avLst/>
          </a:prstGeom>
        </p:spPr>
        <p:txBody>
          <a:bodyPr/>
          <a:lstStyle/>
          <a:p>
            <a:fld id="{5144024C-CAD7-4526-8798-C5A8D4098F55}" type="datetime1">
              <a:rPr lang="en-GB" smtClean="0"/>
              <a:t>05/06/2022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140A-ABCC-47E7-96D1-53893A6154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06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187843"/>
            <a:ext cx="2743200" cy="365125"/>
          </a:xfrm>
          <a:prstGeom prst="rect">
            <a:avLst/>
          </a:prstGeom>
        </p:spPr>
        <p:txBody>
          <a:bodyPr/>
          <a:lstStyle/>
          <a:p>
            <a:fld id="{54959B65-1ACF-437B-BF7A-6BA6F0F66488}" type="datetime1">
              <a:rPr lang="en-GB" smtClean="0"/>
              <a:t>05/06/2022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140A-ABCC-47E7-96D1-53893A6154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78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187843"/>
            <a:ext cx="2743200" cy="365125"/>
          </a:xfrm>
          <a:prstGeom prst="rect">
            <a:avLst/>
          </a:prstGeom>
        </p:spPr>
        <p:txBody>
          <a:bodyPr/>
          <a:lstStyle/>
          <a:p>
            <a:fld id="{7B839C10-E407-4379-8D95-2F2E4B1E1D39}" type="datetime1">
              <a:rPr lang="en-GB" smtClean="0"/>
              <a:t>05/06/2022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140A-ABCC-47E7-96D1-53893A6154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905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56066-B700-9C41-B9FA-B834435A4C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1878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65B74-0A98-4631-B189-33255F5A1B04}" type="datetime1">
              <a:rPr lang="en-GB" smtClean="0"/>
              <a:t>05/06/2022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3746" y="61804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DEELS'22: C. Houghton et al.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0892" y="6187843"/>
            <a:ext cx="17177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3140A-ABCC-47E7-96D1-53893A6154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97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5.png"/><Relationship Id="rId15" Type="http://schemas.openxmlformats.org/officeDocument/2006/relationships/image" Target="../media/image8.png"/><Relationship Id="rId10" Type="http://schemas.openxmlformats.org/officeDocument/2006/relationships/diagramQuickStyle" Target="../diagrams/quickStyle1.xml"/><Relationship Id="rId4" Type="http://schemas.microsoft.com/office/2007/relationships/hdphoto" Target="../media/hdphoto1.wdp"/><Relationship Id="rId9" Type="http://schemas.openxmlformats.org/officeDocument/2006/relationships/diagramLayout" Target="../diagrams/layout1.xml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4F0A-8CBF-46B5-B641-A4E9D7979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4848"/>
            <a:ext cx="10515600" cy="1594435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Difficulties in Modifications of Front-end X-ray Beam Position Monitors to Cope with Increase </a:t>
            </a:r>
            <a:r>
              <a:rPr lang="en-GB" sz="3200" b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3200" b="1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ower </a:t>
            </a:r>
            <a:r>
              <a:rPr lang="en-GB" sz="3200" b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GB" sz="3200" b="1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oads from Source </a:t>
            </a:r>
            <a:r>
              <a:rPr lang="en-GB" sz="3200" b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3200" b="1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oint </a:t>
            </a:r>
            <a:r>
              <a:rPr lang="en-GB" sz="3200" b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GB" sz="3200" b="1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pgrades</a:t>
            </a:r>
            <a:endParaRPr lang="en-GB" sz="6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45E3B-5BC0-45D1-BDC8-21863EC06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3981" y="3809999"/>
            <a:ext cx="4173956" cy="134753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GB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Claire Houghton,</a:t>
            </a:r>
            <a:br>
              <a:rPr lang="en-GB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 Bloomer and Lorraine Bobb</a:t>
            </a:r>
          </a:p>
          <a:p>
            <a:pPr marL="0" indent="0" algn="ctr">
              <a:buNone/>
            </a:pPr>
            <a:r>
              <a:rPr lang="en-GB" sz="2400">
                <a:latin typeface="Calibri" panose="020F0502020204030204" pitchFamily="34" charset="0"/>
                <a:cs typeface="Times New Roman" panose="02020603050405020304" pitchFamily="18" charset="0"/>
              </a:rPr>
              <a:t>Diamond Light Source </a:t>
            </a:r>
          </a:p>
          <a:p>
            <a:pPr marL="0" indent="0" algn="ctr">
              <a:buNone/>
            </a:pPr>
            <a:endParaRPr lang="en-GB" sz="24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GB" sz="2400">
                <a:latin typeface="Calibri" panose="020F0502020204030204" pitchFamily="34" charset="0"/>
                <a:cs typeface="Times New Roman" panose="02020603050405020304" pitchFamily="18" charset="0"/>
              </a:rPr>
              <a:t>DEELS’22: 7-8 June 2022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7356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C6285E-44B4-4469-96D0-2A2F4DA38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402" y="4012871"/>
            <a:ext cx="3438110" cy="25791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2537C2-BFA2-47A2-9748-905C5A41DD25}"/>
              </a:ext>
            </a:extLst>
          </p:cNvPr>
          <p:cNvSpPr txBox="1"/>
          <p:nvPr/>
        </p:nvSpPr>
        <p:spPr>
          <a:xfrm>
            <a:off x="200526" y="265945"/>
            <a:ext cx="7581790" cy="40626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Background </a:t>
            </a:r>
            <a:endParaRPr lang="en-GB" sz="2400" b="1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Front End XBPMs use 4 tungsten blades</a:t>
            </a:r>
            <a:br>
              <a:rPr lang="en-GB" dirty="0"/>
            </a:b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Manufacturer specifies maximum absorbed power is 47 W per blade. </a:t>
            </a:r>
            <a:br>
              <a:rPr lang="en-GB" dirty="0"/>
            </a:b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Modelling indicated with upgrades of ID and storage ring energy for Diamond-II this would be exceeded. </a:t>
            </a:r>
            <a:endParaRPr lang="en-GB" dirty="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For example, XBPM-01 of I03 CPMU-1 has maximum power of 115 W</a:t>
            </a:r>
            <a:endParaRPr lang="en-GB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Simulations were conducted to find a ‘safe’ location for the blades by retracting them further from the beam. </a:t>
            </a:r>
            <a:endParaRPr lang="en-GB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In-house modifications were undertaken for 6 XBPMs.</a:t>
            </a:r>
            <a:endParaRPr lang="en-GB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2FDFCBE-5C46-4FA5-928B-468D0CC32A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07" y="0"/>
            <a:ext cx="5671887" cy="4253708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5F0C8419-9626-4BE0-BF35-B85F1A4A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814" y="6396976"/>
            <a:ext cx="4114800" cy="365125"/>
          </a:xfrm>
        </p:spPr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0EC88618-61EF-4B11-822A-A9689AAE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0892" y="6404410"/>
            <a:ext cx="1717766" cy="365125"/>
          </a:xfrm>
        </p:spPr>
        <p:txBody>
          <a:bodyPr/>
          <a:lstStyle/>
          <a:p>
            <a:fld id="{14D3140A-ABCC-47E7-96D1-53893A6154B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223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music, metal, silver&#10;&#10;Description automatically generated">
            <a:extLst>
              <a:ext uri="{FF2B5EF4-FFF2-40B4-BE49-F238E27FC236}">
                <a16:creationId xmlns:a16="http://schemas.microsoft.com/office/drawing/2014/main" id="{50F3E378-772D-4CC1-A574-A0F3228C18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64" r="3889"/>
          <a:stretch/>
        </p:blipFill>
        <p:spPr>
          <a:xfrm rot="5400000">
            <a:off x="8775727" y="169775"/>
            <a:ext cx="2955858" cy="30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DC8ABB-65F3-4EEB-AA73-5622C8C91304}"/>
              </a:ext>
            </a:extLst>
          </p:cNvPr>
          <p:cNvSpPr txBox="1"/>
          <p:nvPr/>
        </p:nvSpPr>
        <p:spPr>
          <a:xfrm>
            <a:off x="200526" y="360947"/>
            <a:ext cx="56227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accent1">
                    <a:lumMod val="75000"/>
                  </a:schemeClr>
                </a:solidFill>
              </a:rPr>
              <a:t>In-house Modifications 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Small amount of wiggle room in the blade assembly allows for the new blade separation to be set.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Simulation calculated blade separations used to determine the diameter of a ‘spacer’.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6" name="Picture 5" descr="A hand holding a small round object&#10;&#10;Description automatically generated with low confidence">
            <a:extLst>
              <a:ext uri="{FF2B5EF4-FFF2-40B4-BE49-F238E27FC236}">
                <a16:creationId xmlns:a16="http://schemas.microsoft.com/office/drawing/2014/main" id="{E42F1CFE-0FA3-4C21-86A6-8A8B58DFAA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41" t="15423" r="23046" b="16284"/>
          <a:stretch/>
        </p:blipFill>
        <p:spPr>
          <a:xfrm>
            <a:off x="5579643" y="175734"/>
            <a:ext cx="2124075" cy="1938445"/>
          </a:xfrm>
          <a:prstGeom prst="rect">
            <a:avLst/>
          </a:prstGeom>
        </p:spPr>
      </p:pic>
      <p:pic>
        <p:nvPicPr>
          <p:cNvPr id="13" name="Picture 13" descr="P1010384">
            <a:extLst>
              <a:ext uri="{FF2B5EF4-FFF2-40B4-BE49-F238E27FC236}">
                <a16:creationId xmlns:a16="http://schemas.microsoft.com/office/drawing/2014/main" id="{F851FA7D-C6C0-4BDA-BE1A-F565E6FFE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672" t="33736" r="43698" b="22472"/>
          <a:stretch/>
        </p:blipFill>
        <p:spPr bwMode="auto">
          <a:xfrm>
            <a:off x="6015402" y="2615964"/>
            <a:ext cx="2618108" cy="1805741"/>
          </a:xfrm>
          <a:prstGeom prst="rect">
            <a:avLst/>
          </a:prstGeom>
          <a:noFill/>
        </p:spPr>
      </p:pic>
      <p:graphicFrame>
        <p:nvGraphicFramePr>
          <p:cNvPr id="15" name="TextBox 9">
            <a:extLst>
              <a:ext uri="{FF2B5EF4-FFF2-40B4-BE49-F238E27FC236}">
                <a16:creationId xmlns:a16="http://schemas.microsoft.com/office/drawing/2014/main" id="{45A1185A-1F57-8C3C-B935-A6C67B4A3D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4243491"/>
              </p:ext>
            </p:extLst>
          </p:nvPr>
        </p:nvGraphicFramePr>
        <p:xfrm>
          <a:off x="200526" y="2615964"/>
          <a:ext cx="5622758" cy="4116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052" name="Picture 4">
            <a:extLst>
              <a:ext uri="{FF2B5EF4-FFF2-40B4-BE49-F238E27FC236}">
                <a16:creationId xmlns:a16="http://schemas.microsoft.com/office/drawing/2014/main" id="{CDB5BA44-0DF6-446C-921A-81FE9BBCE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11" b="8154"/>
          <a:stretch/>
        </p:blipFill>
        <p:spPr bwMode="auto">
          <a:xfrm>
            <a:off x="6015402" y="4131942"/>
            <a:ext cx="263186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BBA0D8-045A-42C9-83A4-4D0E27F4BFC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9324" t="15755" r="5913"/>
          <a:stretch/>
        </p:blipFill>
        <p:spPr>
          <a:xfrm>
            <a:off x="8621124" y="3429000"/>
            <a:ext cx="3265064" cy="2160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76E66A-514E-4354-87B8-B9436CB27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38CC84-BF89-4E2E-8BFF-9C57F79BF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140A-ABCC-47E7-96D1-53893A6154B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758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22C469-1A11-48DF-A02B-A9D2A9F5DF1C}"/>
              </a:ext>
            </a:extLst>
          </p:cNvPr>
          <p:cNvCxnSpPr/>
          <p:nvPr/>
        </p:nvCxnSpPr>
        <p:spPr>
          <a:xfrm>
            <a:off x="2171700" y="80391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1F2A2C1-6F36-4D8D-B7D5-F5502EAD7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8719"/>
            <a:ext cx="12192000" cy="405832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BAFA15-ABF7-450B-99E2-6372FA69311E}"/>
              </a:ext>
            </a:extLst>
          </p:cNvPr>
          <p:cNvCxnSpPr>
            <a:cxnSpLocks/>
          </p:cNvCxnSpPr>
          <p:nvPr/>
        </p:nvCxnSpPr>
        <p:spPr>
          <a:xfrm flipV="1">
            <a:off x="716408" y="4008321"/>
            <a:ext cx="444177" cy="11077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BCFE793-5911-4FEB-8B7E-CD551AE16D8D}"/>
              </a:ext>
            </a:extLst>
          </p:cNvPr>
          <p:cNvCxnSpPr>
            <a:cxnSpLocks/>
          </p:cNvCxnSpPr>
          <p:nvPr/>
        </p:nvCxnSpPr>
        <p:spPr>
          <a:xfrm flipH="1" flipV="1">
            <a:off x="1840523" y="4008320"/>
            <a:ext cx="298939" cy="11077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4DEE365-02C3-4300-B63A-27F776FF790F}"/>
              </a:ext>
            </a:extLst>
          </p:cNvPr>
          <p:cNvCxnSpPr>
            <a:cxnSpLocks/>
          </p:cNvCxnSpPr>
          <p:nvPr/>
        </p:nvCxnSpPr>
        <p:spPr>
          <a:xfrm flipH="1" flipV="1">
            <a:off x="4481146" y="3973151"/>
            <a:ext cx="249116" cy="11428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4659FA-1C12-4343-9D75-9772E5EB2BEF}"/>
              </a:ext>
            </a:extLst>
          </p:cNvPr>
          <p:cNvCxnSpPr>
            <a:cxnSpLocks/>
          </p:cNvCxnSpPr>
          <p:nvPr/>
        </p:nvCxnSpPr>
        <p:spPr>
          <a:xfrm flipV="1">
            <a:off x="9164515" y="4140206"/>
            <a:ext cx="1356945" cy="10268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B73505-2CFA-4A53-A5E6-237A9739E8B9}"/>
              </a:ext>
            </a:extLst>
          </p:cNvPr>
          <p:cNvCxnSpPr>
            <a:cxnSpLocks/>
          </p:cNvCxnSpPr>
          <p:nvPr/>
        </p:nvCxnSpPr>
        <p:spPr>
          <a:xfrm flipV="1">
            <a:off x="11535507" y="3955565"/>
            <a:ext cx="0" cy="1211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801FFE8-EED0-43A8-8D9F-41837C7BBA4E}"/>
              </a:ext>
            </a:extLst>
          </p:cNvPr>
          <p:cNvSpPr txBox="1"/>
          <p:nvPr/>
        </p:nvSpPr>
        <p:spPr>
          <a:xfrm>
            <a:off x="149468" y="5118461"/>
            <a:ext cx="119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Nominal </a:t>
            </a:r>
          </a:p>
          <a:p>
            <a:r>
              <a:rPr lang="en-GB"/>
              <a:t>Operation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640C89-B194-41E0-A7BF-B7AD32FEBBD3}"/>
              </a:ext>
            </a:extLst>
          </p:cNvPr>
          <p:cNvSpPr txBox="1"/>
          <p:nvPr/>
        </p:nvSpPr>
        <p:spPr>
          <a:xfrm>
            <a:off x="1643590" y="5116041"/>
            <a:ext cx="2028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Blades adjusted to take new CPMU power load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1D025B-2F85-4479-991B-B91AAF8E4D2A}"/>
              </a:ext>
            </a:extLst>
          </p:cNvPr>
          <p:cNvSpPr txBox="1"/>
          <p:nvPr/>
        </p:nvSpPr>
        <p:spPr>
          <a:xfrm>
            <a:off x="4448906" y="5167461"/>
            <a:ext cx="2028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New CPMU installed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CE65C4-9AF0-4F01-9B50-8CFA78ED5251}"/>
              </a:ext>
            </a:extLst>
          </p:cNvPr>
          <p:cNvSpPr txBox="1"/>
          <p:nvPr/>
        </p:nvSpPr>
        <p:spPr>
          <a:xfrm>
            <a:off x="7651585" y="5167047"/>
            <a:ext cx="2028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Manual alignment</a:t>
            </a:r>
          </a:p>
          <a:p>
            <a:r>
              <a:rPr lang="en-GB"/>
              <a:t>(stepper motor failure)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5F01C5-ADFD-4B12-88FB-3F63B6411174}"/>
              </a:ext>
            </a:extLst>
          </p:cNvPr>
          <p:cNvSpPr txBox="1"/>
          <p:nvPr/>
        </p:nvSpPr>
        <p:spPr>
          <a:xfrm>
            <a:off x="10360840" y="5167047"/>
            <a:ext cx="2028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Stepper motor replaced, alignment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5B29D0-E30C-4A2E-BA6E-0752E140740F}"/>
              </a:ext>
            </a:extLst>
          </p:cNvPr>
          <p:cNvCxnSpPr/>
          <p:nvPr/>
        </p:nvCxnSpPr>
        <p:spPr>
          <a:xfrm>
            <a:off x="938496" y="1270000"/>
            <a:ext cx="11118037" cy="0"/>
          </a:xfrm>
          <a:prstGeom prst="line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FA6BA5-A50D-4FD2-AD27-89E05A365DFB}"/>
              </a:ext>
            </a:extLst>
          </p:cNvPr>
          <p:cNvSpPr txBox="1"/>
          <p:nvPr/>
        </p:nvSpPr>
        <p:spPr>
          <a:xfrm>
            <a:off x="1345222" y="905933"/>
            <a:ext cx="1516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Saturation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675DAB-5E6D-4F71-B106-864E5D241CB0}"/>
              </a:ext>
            </a:extLst>
          </p:cNvPr>
          <p:cNvSpPr txBox="1"/>
          <p:nvPr/>
        </p:nvSpPr>
        <p:spPr>
          <a:xfrm>
            <a:off x="1082268" y="1406313"/>
            <a:ext cx="1516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Expected reduction on all blades</a:t>
            </a:r>
          </a:p>
        </p:txBody>
      </p:sp>
      <p:sp>
        <p:nvSpPr>
          <p:cNvPr id="14" name="Arrow: U-Turn 13">
            <a:extLst>
              <a:ext uri="{FF2B5EF4-FFF2-40B4-BE49-F238E27FC236}">
                <a16:creationId xmlns:a16="http://schemas.microsoft.com/office/drawing/2014/main" id="{7745CC41-47B6-4F77-892B-9E1B504A9FC5}"/>
              </a:ext>
            </a:extLst>
          </p:cNvPr>
          <p:cNvSpPr/>
          <p:nvPr/>
        </p:nvSpPr>
        <p:spPr>
          <a:xfrm>
            <a:off x="1160585" y="2387857"/>
            <a:ext cx="1195754" cy="646331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05917F-D853-49E5-A92C-D11C0DD6F6A3}"/>
              </a:ext>
            </a:extLst>
          </p:cNvPr>
          <p:cNvSpPr txBox="1"/>
          <p:nvPr/>
        </p:nvSpPr>
        <p:spPr>
          <a:xfrm>
            <a:off x="3383533" y="245277"/>
            <a:ext cx="140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Expected increase on all blades.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9C45800D-1E6E-454D-A38F-EB9BD754C8AF}"/>
              </a:ext>
            </a:extLst>
          </p:cNvPr>
          <p:cNvSpPr/>
          <p:nvPr/>
        </p:nvSpPr>
        <p:spPr>
          <a:xfrm>
            <a:off x="3383533" y="1524574"/>
            <a:ext cx="1337733" cy="84205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512AF092-7E78-47B4-A2CD-4EAACD7B39B0}"/>
              </a:ext>
            </a:extLst>
          </p:cNvPr>
          <p:cNvSpPr/>
          <p:nvPr/>
        </p:nvSpPr>
        <p:spPr>
          <a:xfrm>
            <a:off x="9829799" y="1505494"/>
            <a:ext cx="397933" cy="330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5F0539-09FC-4190-B3C2-2A902FD9CEC7}"/>
              </a:ext>
            </a:extLst>
          </p:cNvPr>
          <p:cNvSpPr txBox="1"/>
          <p:nvPr/>
        </p:nvSpPr>
        <p:spPr>
          <a:xfrm>
            <a:off x="8910817" y="202945"/>
            <a:ext cx="2624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Expected to balance signals, with amplitudes below saturation level.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270430C4-DADC-4BEF-9E05-D37D9B94DE07}"/>
              </a:ext>
            </a:extLst>
          </p:cNvPr>
          <p:cNvSpPr/>
          <p:nvPr/>
        </p:nvSpPr>
        <p:spPr>
          <a:xfrm>
            <a:off x="11336540" y="1982202"/>
            <a:ext cx="397933" cy="330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D6A332-4073-410A-A4E4-1FE51D0C6459}"/>
              </a:ext>
            </a:extLst>
          </p:cNvPr>
          <p:cNvSpPr txBox="1"/>
          <p:nvPr/>
        </p:nvSpPr>
        <p:spPr>
          <a:xfrm>
            <a:off x="3042458" y="5813792"/>
            <a:ext cx="4609128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/>
              <a:t>Final mitigation; After remote alignment:</a:t>
            </a:r>
          </a:p>
          <a:p>
            <a:r>
              <a:rPr lang="en-GB"/>
              <a:t>Use 3 blades only in XBPM position calculation until next hardware intervention.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F007E00B-DACF-4C9E-88EA-F2F5020E5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9A2C21C7-A436-498A-AF2B-A478BB4D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140A-ABCC-47E7-96D1-53893A6154B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97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AEE14-78F6-4B61-A91B-FC731A3F8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2587"/>
            <a:ext cx="10515600" cy="4292825"/>
          </a:xfrm>
        </p:spPr>
        <p:txBody>
          <a:bodyPr>
            <a:noAutofit/>
          </a:bodyPr>
          <a:lstStyle/>
          <a:p>
            <a:r>
              <a:rPr lang="en-GB" sz="6600" b="1">
                <a:solidFill>
                  <a:schemeClr val="accent1">
                    <a:lumMod val="75000"/>
                  </a:schemeClr>
                </a:solidFill>
              </a:rPr>
              <a:t>Questions</a:t>
            </a:r>
            <a:br>
              <a:rPr lang="en-GB" sz="6600" b="1">
                <a:solidFill>
                  <a:schemeClr val="accent1">
                    <a:lumMod val="75000"/>
                  </a:schemeClr>
                </a:solidFill>
              </a:rPr>
            </a:br>
            <a:br>
              <a:rPr lang="en-GB" sz="6600" b="1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2400" b="1">
                <a:latin typeface="+mn-lt"/>
              </a:rPr>
              <a:t>Q1: Has anyone modified the blades of their XBPM? </a:t>
            </a:r>
            <a:br>
              <a:rPr lang="en-GB" sz="2400" b="1">
                <a:latin typeface="+mn-lt"/>
              </a:rPr>
            </a:br>
            <a:r>
              <a:rPr lang="en-GB" sz="2400" b="1">
                <a:latin typeface="+mn-lt"/>
              </a:rPr>
              <a:t>Q2: Has anyone done FEAs on how much power these blades can handle? </a:t>
            </a:r>
            <a:br>
              <a:rPr lang="en-GB" sz="2400" b="1">
                <a:latin typeface="+mn-lt"/>
              </a:rPr>
            </a:br>
            <a:r>
              <a:rPr lang="en-GB" sz="2400" b="1">
                <a:latin typeface="+mn-lt"/>
              </a:rPr>
              <a:t>Q3: Is 47W per blade too pessimistic? </a:t>
            </a:r>
            <a:br>
              <a:rPr lang="en-GB" sz="2000"/>
            </a:br>
            <a:br>
              <a:rPr lang="en-GB" sz="6600" b="1">
                <a:solidFill>
                  <a:schemeClr val="accent1">
                    <a:lumMod val="75000"/>
                  </a:schemeClr>
                </a:solidFill>
              </a:rPr>
            </a:br>
            <a:endParaRPr lang="en-GB" sz="6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87FD6-CED9-4E5E-8130-23FCF2F2F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8D637-4DB1-4CF8-9C8F-61D80A74E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140A-ABCC-47E7-96D1-53893A6154B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173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B677450-0AA3-49DB-AC9E-293173138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3280"/>
            <a:ext cx="1217295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DAC60F-4DC3-41E1-A41E-E9C943291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05A16E-0439-44AE-83AD-F06473627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140A-ABCC-47E7-96D1-53893A6154B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923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music, metal, silver&#10;&#10;Description automatically generated">
            <a:extLst>
              <a:ext uri="{FF2B5EF4-FFF2-40B4-BE49-F238E27FC236}">
                <a16:creationId xmlns:a16="http://schemas.microsoft.com/office/drawing/2014/main" id="{A39FA3AA-17AC-4D98-A905-E7501F924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4" r="3889"/>
          <a:stretch/>
        </p:blipFill>
        <p:spPr>
          <a:xfrm rot="5400000">
            <a:off x="91883" y="819477"/>
            <a:ext cx="5216233" cy="5400000"/>
          </a:xfrm>
          <a:prstGeom prst="rect">
            <a:avLst/>
          </a:prstGeom>
        </p:spPr>
      </p:pic>
      <p:pic>
        <p:nvPicPr>
          <p:cNvPr id="5" name="Picture 13" descr="P1010384">
            <a:extLst>
              <a:ext uri="{FF2B5EF4-FFF2-40B4-BE49-F238E27FC236}">
                <a16:creationId xmlns:a16="http://schemas.microsoft.com/office/drawing/2014/main" id="{6EA2969D-8FE8-4E23-9803-72C48BBC8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672" t="33736" r="43698" b="22472"/>
          <a:stretch/>
        </p:blipFill>
        <p:spPr bwMode="auto">
          <a:xfrm>
            <a:off x="8215677" y="0"/>
            <a:ext cx="3601508" cy="2484000"/>
          </a:xfrm>
          <a:prstGeom prst="rect">
            <a:avLst/>
          </a:prstGeom>
          <a:noFill/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DCE14B0-1E7B-4C86-A989-5DD887B25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11" b="8154"/>
          <a:stretch/>
        </p:blipFill>
        <p:spPr bwMode="auto">
          <a:xfrm>
            <a:off x="5853477" y="2236467"/>
            <a:ext cx="4248574" cy="4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DB39A0-3F90-4534-8FA7-7AB113349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886244-94F7-4E2B-AE48-5EB6C02A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140A-ABCC-47E7-96D1-53893A6154B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001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83AE36-31BC-405A-80C6-0C36AB029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4E89E4-3E3A-42AB-B3C7-E13A74609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DEELS'22: C. Houghton et al.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26D5D1-EC34-47B4-AAC7-9350A5D2E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3140A-ABCC-47E7-96D1-53893A6154B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38822"/>
      </p:ext>
    </p:extLst>
  </p:cSld>
  <p:clrMapOvr>
    <a:masterClrMapping/>
  </p:clrMapOvr>
</p:sld>
</file>

<file path=ppt/theme/theme1.xml><?xml version="1.0" encoding="utf-8"?>
<a:theme xmlns:a="http://schemas.openxmlformats.org/drawingml/2006/main" name="Diamond widesc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CH_Diagnostics040522</Template>
  <TotalTime>0</TotalTime>
  <Words>553</Words>
  <Application>Microsoft Office PowerPoint</Application>
  <PresentationFormat>Widescreen</PresentationFormat>
  <Paragraphs>73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Diamond widescreen</vt:lpstr>
      <vt:lpstr>Difficulties in Modifications of Front-end X-ray Beam Position Monitors to Cope with Increase Power Loads from Source Point Upgrades</vt:lpstr>
      <vt:lpstr>PowerPoint Presentation</vt:lpstr>
      <vt:lpstr>PowerPoint Presentation</vt:lpstr>
      <vt:lpstr>PowerPoint Presentation</vt:lpstr>
      <vt:lpstr>Questions  Q1: Has anyone modified the blades of their XBPM?  Q2: Has anyone done FEAs on how much power these blades can handle?  Q3: Is 47W per blade too pessimistic? 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Houghton, Claire (DLSLtd,RAL,TEC)</dc:creator>
  <cp:lastModifiedBy>Houghton, Claire (DLSLtd,RAL,TEC)</cp:lastModifiedBy>
  <cp:revision>18</cp:revision>
  <dcterms:created xsi:type="dcterms:W3CDTF">2022-05-06T12:13:34Z</dcterms:created>
  <dcterms:modified xsi:type="dcterms:W3CDTF">2022-06-05T11:04:59Z</dcterms:modified>
</cp:coreProperties>
</file>