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8" r:id="rId2"/>
    <p:sldId id="281" r:id="rId3"/>
    <p:sldId id="279" r:id="rId4"/>
    <p:sldId id="280" r:id="rId5"/>
    <p:sldId id="282" r:id="rId6"/>
    <p:sldId id="284" r:id="rId7"/>
    <p:sldId id="285" r:id="rId8"/>
    <p:sldId id="283" r:id="rId9"/>
    <p:sldId id="286" r:id="rId10"/>
    <p:sldId id="287" r:id="rId11"/>
    <p:sldId id="288" r:id="rId12"/>
    <p:sldId id="27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pka, Dirk" initials="D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3883" autoAdjust="0"/>
  </p:normalViewPr>
  <p:slideViewPr>
    <p:cSldViewPr showGuides="1">
      <p:cViewPr varScale="1">
        <p:scale>
          <a:sx n="63" d="100"/>
          <a:sy n="63" d="100"/>
        </p:scale>
        <p:origin x="828" y="64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99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Dump Button BPMs at the European XFEL | D. </a:t>
            </a:r>
            <a:r>
              <a:rPr lang="en-US" noProof="0" dirty="0" err="1"/>
              <a:t>Lipka</a:t>
            </a:r>
            <a:r>
              <a:rPr lang="en-US" noProof="0" dirty="0"/>
              <a:t> | DEELS Workshop | June 2022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2719348"/>
          </a:xfrm>
        </p:spPr>
        <p:txBody>
          <a:bodyPr/>
          <a:lstStyle/>
          <a:p>
            <a:r>
              <a:rPr lang="en-US" sz="4800" dirty="0"/>
              <a:t>Dump Button BPMs at the European XFEL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D. Lipka, DEELS Workshop, HZB, Berlin</a:t>
            </a:r>
          </a:p>
          <a:p>
            <a:r>
              <a:rPr lang="en-US" dirty="0"/>
              <a:t>June 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D075CF-E440-4B88-9D5A-4B2A3BF54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6309320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50AB12B-85CB-407E-BBCA-57DA9A928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960249"/>
            <a:ext cx="4583052" cy="35782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D4D681-7761-471F-9E09-CFFFA887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Dump BPM Signal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128F53-B174-480E-8F59-CD87FC9CC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7"/>
            <a:ext cx="4895924" cy="5010249"/>
          </a:xfrm>
        </p:spPr>
        <p:txBody>
          <a:bodyPr/>
          <a:lstStyle/>
          <a:p>
            <a:r>
              <a:rPr lang="en-US" i="1" dirty="0"/>
              <a:t>U</a:t>
            </a:r>
            <a:r>
              <a:rPr lang="en-US" i="1" baseline="-25000" dirty="0"/>
              <a:t>B</a:t>
            </a:r>
            <a:r>
              <a:rPr lang="en-US" dirty="0"/>
              <a:t> for first 100 bunches for BPM at dump entrance where every second bucket is not filled</a:t>
            </a:r>
          </a:p>
          <a:p>
            <a:r>
              <a:rPr lang="en-US" dirty="0"/>
              <a:t>Includes rotation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6920B5-B316-47A1-8E74-6CEFF32A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FBC577-CA07-404B-9B3E-1A070916A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7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D911E-2060-4CF9-944B-F2A78086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Dump BPM Signal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A04CB8-59F8-42C1-A7E0-787611D0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Dump Button BPMs at the European XFEL | D. Lipka | DEELS Workshop | June 2022 |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F0C43A3-AC9E-4FEF-8D91-CA45BEDAA5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  <a:p>
            <a:endParaRPr lang="en-US" dirty="0"/>
          </a:p>
        </p:txBody>
      </p:sp>
      <p:pic>
        <p:nvPicPr>
          <p:cNvPr id="7" name="Bildschirmaufzeichnung 14">
            <a:hlinkClick r:id="" action="ppaction://media"/>
            <a:extLst>
              <a:ext uri="{FF2B5EF4-FFF2-40B4-BE49-F238E27FC236}">
                <a16:creationId xmlns:a16="http://schemas.microsoft.com/office/drawing/2014/main" id="{447EDD96-C47E-4E6A-9911-3543939D7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7928" y="-1"/>
            <a:ext cx="6768440" cy="317316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B12A9AD-774D-472D-B119-37802385ACB1}"/>
              </a:ext>
            </a:extLst>
          </p:cNvPr>
          <p:cNvSpPr txBox="1"/>
          <p:nvPr/>
        </p:nvSpPr>
        <p:spPr>
          <a:xfrm>
            <a:off x="11240450" y="3152973"/>
            <a:ext cx="864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 / samples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B47ABC4-6633-4333-A9DD-36EE96D4BF6B}"/>
              </a:ext>
            </a:extLst>
          </p:cNvPr>
          <p:cNvSpPr txBox="1"/>
          <p:nvPr/>
        </p:nvSpPr>
        <p:spPr>
          <a:xfrm rot="16200000">
            <a:off x="4618700" y="444354"/>
            <a:ext cx="11352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ADC amplitude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9DCEBB3-E501-4D7D-B8EC-7AE3E53F660A}"/>
              </a:ext>
            </a:extLst>
          </p:cNvPr>
          <p:cNvSpPr txBox="1"/>
          <p:nvPr/>
        </p:nvSpPr>
        <p:spPr>
          <a:xfrm>
            <a:off x="6095999" y="3189951"/>
            <a:ext cx="2157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BPM before sweeper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06743D-74CF-47B0-8CA3-9B0F5C3CD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7"/>
            <a:ext cx="5039940" cy="5010249"/>
          </a:xfrm>
        </p:spPr>
        <p:txBody>
          <a:bodyPr/>
          <a:lstStyle/>
          <a:p>
            <a:r>
              <a:rPr lang="en-US" dirty="0"/>
              <a:t>BPM before sweeper: signal of first bunch almost not affected but amplitude between two bunches show variation of voltage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general: </a:t>
            </a:r>
            <a:r>
              <a:rPr lang="en-US" i="1" dirty="0"/>
              <a:t>U</a:t>
            </a:r>
            <a:r>
              <a:rPr lang="en-US" i="1" baseline="-25000" dirty="0"/>
              <a:t>B</a:t>
            </a:r>
            <a:r>
              <a:rPr lang="en-US" dirty="0"/>
              <a:t> with beam is not known (only at empty buckets but could behave differently) and not constant and depends on beam position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nhaltsplatzhalter 7">
            <a:extLst>
              <a:ext uri="{FF2B5EF4-FFF2-40B4-BE49-F238E27FC236}">
                <a16:creationId xmlns:a16="http://schemas.microsoft.com/office/drawing/2014/main" id="{EB33E35A-5549-4878-90F8-4E5F8B68BA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4"/>
          <a:stretch/>
        </p:blipFill>
        <p:spPr>
          <a:xfrm>
            <a:off x="5883803" y="4079116"/>
            <a:ext cx="5328543" cy="2501684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9060A78-D399-477C-9A36-4E1C018626A4}"/>
              </a:ext>
            </a:extLst>
          </p:cNvPr>
          <p:cNvCxnSpPr>
            <a:cxnSpLocks/>
          </p:cNvCxnSpPr>
          <p:nvPr/>
        </p:nvCxnSpPr>
        <p:spPr>
          <a:xfrm flipH="1">
            <a:off x="6384032" y="3522772"/>
            <a:ext cx="144016" cy="1490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1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Dirk </a:t>
            </a:r>
            <a:r>
              <a:rPr lang="en-US" dirty="0" err="1"/>
              <a:t>Lipka</a:t>
            </a:r>
            <a:endParaRPr lang="en-US" dirty="0"/>
          </a:p>
          <a:p>
            <a:r>
              <a:rPr lang="en-US" dirty="0"/>
              <a:t>Machine Diagnostics Instrumentation (MDI) </a:t>
            </a:r>
          </a:p>
          <a:p>
            <a:r>
              <a:rPr lang="en-US" dirty="0"/>
              <a:t>Dirk.Lipka@desy.de</a:t>
            </a:r>
          </a:p>
          <a:p>
            <a:endParaRPr lang="en-US" dirty="0"/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18799BCA-399B-4857-97BE-851617F935DC}"/>
              </a:ext>
            </a:extLst>
          </p:cNvPr>
          <p:cNvSpPr txBox="1">
            <a:spLocks/>
          </p:cNvSpPr>
          <p:nvPr/>
        </p:nvSpPr>
        <p:spPr>
          <a:xfrm>
            <a:off x="407987" y="817500"/>
            <a:ext cx="6264077" cy="289953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Avoid additional signal</a:t>
            </a:r>
          </a:p>
          <a:p>
            <a:r>
              <a:rPr lang="en-US" dirty="0"/>
              <a:t>Install magnetic coupled BPM, but motivation is low because </a:t>
            </a:r>
          </a:p>
          <a:p>
            <a:pPr lvl="1"/>
            <a:r>
              <a:rPr lang="en-US" dirty="0"/>
              <a:t>No guaranty that no fast charged particles generate additional signals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Exchange of component in vicinity of dump! </a:t>
            </a:r>
          </a:p>
          <a:p>
            <a:r>
              <a:rPr lang="en-US" dirty="0"/>
              <a:t>Other experience or ideas without changing hardware? </a:t>
            </a:r>
          </a:p>
        </p:txBody>
      </p:sp>
      <p:pic>
        <p:nvPicPr>
          <p:cNvPr id="4" name="Picture 322" descr="CIMG6356">
            <a:extLst>
              <a:ext uri="{FF2B5EF4-FFF2-40B4-BE49-F238E27FC236}">
                <a16:creationId xmlns:a16="http://schemas.microsoft.com/office/drawing/2014/main" id="{3CEDE81C-8461-4C6A-B9EE-304AAD82A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35600"/>
            <a:ext cx="4285540" cy="322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6AD0C23-192A-456A-8D8F-98DECF6E670D}"/>
              </a:ext>
            </a:extLst>
          </p:cNvPr>
          <p:cNvSpPr txBox="1"/>
          <p:nvPr/>
        </p:nvSpPr>
        <p:spPr>
          <a:xfrm>
            <a:off x="7234571" y="3445024"/>
            <a:ext cx="4456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In-Air BPM installed at FLASH Dump-Beamline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E5B17F-330D-4D4B-ADC5-ED1ACAE70690}"/>
              </a:ext>
            </a:extLst>
          </p:cNvPr>
          <p:cNvSpPr txBox="1"/>
          <p:nvPr/>
        </p:nvSpPr>
        <p:spPr>
          <a:xfrm>
            <a:off x="10141314" y="3192403"/>
            <a:ext cx="15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Dirk </a:t>
            </a:r>
            <a:r>
              <a:rPr lang="en-US" sz="1200" dirty="0" err="1">
                <a:solidFill>
                  <a:schemeClr val="bg1"/>
                </a:solidFill>
              </a:rPr>
              <a:t>Nölle</a:t>
            </a:r>
            <a:r>
              <a:rPr lang="en-US" sz="1200" dirty="0">
                <a:solidFill>
                  <a:schemeClr val="bg1"/>
                </a:solidFill>
              </a:rPr>
              <a:t> † </a:t>
            </a:r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BC601-18C5-4A59-AE99-3341B463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ED5A32-5D12-4AA0-9A57-49B9ACC66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406427"/>
            <a:ext cx="4968553" cy="12163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Electron beam with momentum up to 17.5 GeV/c and default charge 250 </a:t>
            </a:r>
            <a:r>
              <a:rPr lang="en-US" dirty="0" err="1"/>
              <a:t>pC</a:t>
            </a:r>
            <a:r>
              <a:rPr lang="en-US" dirty="0"/>
              <a:t> produced in trains with minimum time distance of 222 ns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1EA6EC-5F56-44BB-BB17-33A74CC4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6FE6CD-8D3C-45D1-9321-6EE47B780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European XFEL</a:t>
            </a:r>
          </a:p>
        </p:txBody>
      </p:sp>
      <p:pic>
        <p:nvPicPr>
          <p:cNvPr id="7" name="Picture 2" descr="https://xfel.desy.de/e90504/xfel-linac-view.png">
            <a:extLst>
              <a:ext uri="{FF2B5EF4-FFF2-40B4-BE49-F238E27FC236}">
                <a16:creationId xmlns:a16="http://schemas.microsoft.com/office/drawing/2014/main" id="{EB58AD6F-B9B0-47F9-A5D6-57783D67E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90359"/>
            <a:ext cx="682828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190A546-94AA-4BBF-A9F4-5324EB6B5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20" y="3018779"/>
            <a:ext cx="9123690" cy="331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00">
            <a:extLst>
              <a:ext uri="{FF2B5EF4-FFF2-40B4-BE49-F238E27FC236}">
                <a16:creationId xmlns:a16="http://schemas.microsoft.com/office/drawing/2014/main" id="{5DA70B1E-E1CD-4686-AFF9-437D0425D058}"/>
              </a:ext>
            </a:extLst>
          </p:cNvPr>
          <p:cNvSpPr txBox="1"/>
          <p:nvPr/>
        </p:nvSpPr>
        <p:spPr>
          <a:xfrm>
            <a:off x="8400256" y="2811423"/>
            <a:ext cx="3528392" cy="205773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2000"/>
              </a:lnSpc>
              <a:buFont typeface="Arial"/>
              <a:buChar char="•"/>
            </a:pP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Parts of train distributed to SASE 1 and 3, other part to SASE 2: parallel operation of all </a:t>
            </a:r>
            <a:r>
              <a:rPr lang="en-US" sz="1600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undulator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beamlines</a:t>
            </a:r>
          </a:p>
          <a:p>
            <a:pPr marL="285750" indent="-285750">
              <a:lnSpc>
                <a:spcPct val="112000"/>
              </a:lnSpc>
              <a:buFont typeface="Arial"/>
              <a:buChar char="•"/>
            </a:pP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Realized with flat-top-kickers</a:t>
            </a:r>
          </a:p>
          <a:p>
            <a:pPr marL="285750" indent="-285750">
              <a:lnSpc>
                <a:spcPct val="112000"/>
              </a:lnSpc>
              <a:buFont typeface="Arial"/>
              <a:buChar char="•"/>
            </a:pP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Measurement of single bunch properties necessary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CADACE4-01C1-4562-BDBC-5D727D201D96}"/>
              </a:ext>
            </a:extLst>
          </p:cNvPr>
          <p:cNvSpPr txBox="1"/>
          <p:nvPr/>
        </p:nvSpPr>
        <p:spPr>
          <a:xfrm>
            <a:off x="6940367" y="6061143"/>
            <a:ext cx="3125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Matthias </a:t>
            </a:r>
            <a:r>
              <a:rPr lang="en-US" sz="1200" dirty="0" err="1"/>
              <a:t>Scholz</a:t>
            </a:r>
            <a:r>
              <a:rPr lang="en-US" sz="1200" dirty="0"/>
              <a:t>, DESY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9ABC8AA-1527-4EB3-AD09-5FA089DBDEB8}"/>
              </a:ext>
            </a:extLst>
          </p:cNvPr>
          <p:cNvSpPr txBox="1"/>
          <p:nvPr/>
        </p:nvSpPr>
        <p:spPr>
          <a:xfrm>
            <a:off x="9302249" y="2477656"/>
            <a:ext cx="15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Dirk </a:t>
            </a:r>
            <a:r>
              <a:rPr lang="en-US" sz="1200" dirty="0" err="1">
                <a:solidFill>
                  <a:schemeClr val="bg1"/>
                </a:solidFill>
              </a:rPr>
              <a:t>Nölle</a:t>
            </a:r>
            <a:r>
              <a:rPr lang="en-US" sz="1200" dirty="0">
                <a:solidFill>
                  <a:schemeClr val="bg1"/>
                </a:solidFill>
              </a:rPr>
              <a:t> † 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5A4538C-D301-4B22-8F16-C41D020AF6F7}"/>
              </a:ext>
            </a:extLst>
          </p:cNvPr>
          <p:cNvGrpSpPr/>
          <p:nvPr/>
        </p:nvGrpSpPr>
        <p:grpSpPr>
          <a:xfrm>
            <a:off x="8404921" y="4869160"/>
            <a:ext cx="3655269" cy="1297318"/>
            <a:chOff x="6277034" y="4074814"/>
            <a:chExt cx="5448973" cy="2408298"/>
          </a:xfrm>
        </p:grpSpPr>
        <p:cxnSp>
          <p:nvCxnSpPr>
            <p:cNvPr id="12" name="Straight Connector 61">
              <a:extLst>
                <a:ext uri="{FF2B5EF4-FFF2-40B4-BE49-F238E27FC236}">
                  <a16:creationId xmlns:a16="http://schemas.microsoft.com/office/drawing/2014/main" id="{10BFB64A-7AE8-4D66-AFA8-38591DDD85A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625864" y="5215188"/>
              <a:ext cx="0" cy="48544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13" name="Straight Connector 63">
              <a:extLst>
                <a:ext uri="{FF2B5EF4-FFF2-40B4-BE49-F238E27FC236}">
                  <a16:creationId xmlns:a16="http://schemas.microsoft.com/office/drawing/2014/main" id="{15762487-8566-42A6-9967-6C710C19BDF1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7316704" y="5344024"/>
              <a:ext cx="523725" cy="17778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14" name="Group 64">
              <a:extLst>
                <a:ext uri="{FF2B5EF4-FFF2-40B4-BE49-F238E27FC236}">
                  <a16:creationId xmlns:a16="http://schemas.microsoft.com/office/drawing/2014/main" id="{FA514904-9238-4386-9466-0F832D2897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95780" y="5530575"/>
              <a:ext cx="344442" cy="329503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15" name="Rounded Rectangle 65">
                <a:extLst>
                  <a:ext uri="{FF2B5EF4-FFF2-40B4-BE49-F238E27FC236}">
                    <a16:creationId xmlns:a16="http://schemas.microsoft.com/office/drawing/2014/main" id="{D665802B-3446-4C82-AEA3-8C9023D5E98E}"/>
                  </a:ext>
                </a:extLst>
              </p:cNvPr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67">
                <a:extLst>
                  <a:ext uri="{FF2B5EF4-FFF2-40B4-BE49-F238E27FC236}">
                    <a16:creationId xmlns:a16="http://schemas.microsoft.com/office/drawing/2014/main" id="{95C1ED4B-AF4C-4C5D-A8A0-61FB98BC17B3}"/>
                  </a:ext>
                </a:extLst>
              </p:cNvPr>
              <p:cNvCxnSpPr>
                <a:endCxn id="15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17" name="Straight Connector 68">
              <a:extLst>
                <a:ext uri="{FF2B5EF4-FFF2-40B4-BE49-F238E27FC236}">
                  <a16:creationId xmlns:a16="http://schemas.microsoft.com/office/drawing/2014/main" id="{1A112E01-4915-4D96-9273-7709774411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3583" y="5523519"/>
              <a:ext cx="7560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18" name="Straight Connector 33">
              <a:extLst>
                <a:ext uri="{FF2B5EF4-FFF2-40B4-BE49-F238E27FC236}">
                  <a16:creationId xmlns:a16="http://schemas.microsoft.com/office/drawing/2014/main" id="{4640286F-ECAF-4E19-AD56-931C17C35F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9045" y="5088078"/>
              <a:ext cx="684000" cy="43200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19" name="Straight Connector 74">
              <a:extLst>
                <a:ext uri="{FF2B5EF4-FFF2-40B4-BE49-F238E27FC236}">
                  <a16:creationId xmlns:a16="http://schemas.microsoft.com/office/drawing/2014/main" id="{845D97FD-D6E4-45A0-AFFE-5A8985F52E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11471" y="5530750"/>
              <a:ext cx="274383" cy="108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20" name="Straight Connector 76">
              <a:extLst>
                <a:ext uri="{FF2B5EF4-FFF2-40B4-BE49-F238E27FC236}">
                  <a16:creationId xmlns:a16="http://schemas.microsoft.com/office/drawing/2014/main" id="{432890FF-56DB-4B4E-A15B-7710DE9203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82851" y="4442450"/>
              <a:ext cx="5760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21" name="Group 77">
              <a:extLst>
                <a:ext uri="{FF2B5EF4-FFF2-40B4-BE49-F238E27FC236}">
                  <a16:creationId xmlns:a16="http://schemas.microsoft.com/office/drawing/2014/main" id="{574B7608-0DBF-40F2-9438-1FF0FCB101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381565" y="6085842"/>
              <a:ext cx="344442" cy="329503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22" name="Rounded Rectangle 78">
                <a:extLst>
                  <a:ext uri="{FF2B5EF4-FFF2-40B4-BE49-F238E27FC236}">
                    <a16:creationId xmlns:a16="http://schemas.microsoft.com/office/drawing/2014/main" id="{1C824A33-D2CD-44BA-BD42-CFD1228CB89D}"/>
                  </a:ext>
                </a:extLst>
              </p:cNvPr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" name="Straight Connector 79">
                <a:extLst>
                  <a:ext uri="{FF2B5EF4-FFF2-40B4-BE49-F238E27FC236}">
                    <a16:creationId xmlns:a16="http://schemas.microsoft.com/office/drawing/2014/main" id="{8144E446-97D8-49D4-9576-3182B4086DA5}"/>
                  </a:ext>
                </a:extLst>
              </p:cNvPr>
              <p:cNvCxnSpPr>
                <a:endCxn id="22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24" name="Straight Connector 81">
              <a:extLst>
                <a:ext uri="{FF2B5EF4-FFF2-40B4-BE49-F238E27FC236}">
                  <a16:creationId xmlns:a16="http://schemas.microsoft.com/office/drawing/2014/main" id="{C13B7A33-2C10-423F-BEFF-F1D7062315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4866" y="5346580"/>
              <a:ext cx="2160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25" name="Group 82">
              <a:extLst>
                <a:ext uri="{FF2B5EF4-FFF2-40B4-BE49-F238E27FC236}">
                  <a16:creationId xmlns:a16="http://schemas.microsoft.com/office/drawing/2014/main" id="{CBA23C14-AFA4-43EA-9B81-195027E7E9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62053" y="4438515"/>
              <a:ext cx="344442" cy="329503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26" name="Rounded Rectangle 83">
                <a:extLst>
                  <a:ext uri="{FF2B5EF4-FFF2-40B4-BE49-F238E27FC236}">
                    <a16:creationId xmlns:a16="http://schemas.microsoft.com/office/drawing/2014/main" id="{73C82488-8818-425D-B813-F566686F649D}"/>
                  </a:ext>
                </a:extLst>
              </p:cNvPr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7" name="Straight Connector 85">
                <a:extLst>
                  <a:ext uri="{FF2B5EF4-FFF2-40B4-BE49-F238E27FC236}">
                    <a16:creationId xmlns:a16="http://schemas.microsoft.com/office/drawing/2014/main" id="{0C083221-3DEA-4BA7-9109-EB69351D5D2D}"/>
                  </a:ext>
                </a:extLst>
              </p:cNvPr>
              <p:cNvCxnSpPr>
                <a:endCxn id="26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8" name="Rounded Rectangle 89">
              <a:extLst>
                <a:ext uri="{FF2B5EF4-FFF2-40B4-BE49-F238E27FC236}">
                  <a16:creationId xmlns:a16="http://schemas.microsoft.com/office/drawing/2014/main" id="{8308B873-5390-4F74-8F07-23C6BC9B66FB}"/>
                </a:ext>
              </a:extLst>
            </p:cNvPr>
            <p:cNvSpPr>
              <a:spLocks noChangeAspect="1"/>
            </p:cNvSpPr>
            <p:nvPr/>
          </p:nvSpPr>
          <p:spPr>
            <a:xfrm rot="19622784">
              <a:off x="8578943" y="4662170"/>
              <a:ext cx="1219313" cy="205637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SASE2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ounded Rectangle 90">
              <a:extLst>
                <a:ext uri="{FF2B5EF4-FFF2-40B4-BE49-F238E27FC236}">
                  <a16:creationId xmlns:a16="http://schemas.microsoft.com/office/drawing/2014/main" id="{3722A81F-F407-42C5-B7F5-03F5D8CE0638}"/>
                </a:ext>
              </a:extLst>
            </p:cNvPr>
            <p:cNvSpPr>
              <a:spLocks noChangeAspect="1"/>
            </p:cNvSpPr>
            <p:nvPr/>
          </p:nvSpPr>
          <p:spPr>
            <a:xfrm rot="1318099">
              <a:off x="10199736" y="5746355"/>
              <a:ext cx="1219313" cy="205637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SASE3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91">
              <a:extLst>
                <a:ext uri="{FF2B5EF4-FFF2-40B4-BE49-F238E27FC236}">
                  <a16:creationId xmlns:a16="http://schemas.microsoft.com/office/drawing/2014/main" id="{DFE431E5-9296-4440-9ADD-A9FD898917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77034" y="5209728"/>
              <a:ext cx="876765" cy="257046"/>
              <a:chOff x="5527514" y="4603920"/>
              <a:chExt cx="465954" cy="180000"/>
            </a:xfrm>
          </p:grpSpPr>
          <p:sp>
            <p:nvSpPr>
              <p:cNvPr id="31" name="Rounded Rectangle 98">
                <a:extLst>
                  <a:ext uri="{FF2B5EF4-FFF2-40B4-BE49-F238E27FC236}">
                    <a16:creationId xmlns:a16="http://schemas.microsoft.com/office/drawing/2014/main" id="{6F812B22-EA29-43C1-BDB2-7F262A7E2080}"/>
                  </a:ext>
                </a:extLst>
              </p:cNvPr>
              <p:cNvSpPr/>
              <p:nvPr/>
            </p:nvSpPr>
            <p:spPr>
              <a:xfrm>
                <a:off x="5527514" y="4607802"/>
                <a:ext cx="465954" cy="176118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>
                <a:outerShdw blurRad="50800" dist="25400" dir="3600000" algn="ctr" rotWithShape="0">
                  <a:srgbClr val="FFCC00"/>
                </a:outerShdw>
              </a:effectLst>
            </p:spPr>
            <p:txBody>
              <a:bodyPr wrap="none" lIns="0" r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A25</a:t>
                </a:r>
                <a:endPara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2" name="Straight Connector 99">
                <a:extLst>
                  <a:ext uri="{FF2B5EF4-FFF2-40B4-BE49-F238E27FC236}">
                    <a16:creationId xmlns:a16="http://schemas.microsoft.com/office/drawing/2014/main" id="{4CAE5C51-2004-4D39-92C5-F70269F52BD9}"/>
                  </a:ext>
                </a:extLst>
              </p:cNvPr>
              <p:cNvCxnSpPr/>
              <p:nvPr/>
            </p:nvCxnSpPr>
            <p:spPr>
              <a:xfrm flipV="1">
                <a:off x="5865409" y="4603920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33" name="Straight Connector 102">
                <a:extLst>
                  <a:ext uri="{FF2B5EF4-FFF2-40B4-BE49-F238E27FC236}">
                    <a16:creationId xmlns:a16="http://schemas.microsoft.com/office/drawing/2014/main" id="{B14E1206-D31A-47BC-8F4A-923C876621B7}"/>
                  </a:ext>
                </a:extLst>
              </p:cNvPr>
              <p:cNvCxnSpPr/>
              <p:nvPr/>
            </p:nvCxnSpPr>
            <p:spPr>
              <a:xfrm flipV="1">
                <a:off x="5632432" y="4604940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cxnSp>
          <p:nvCxnSpPr>
            <p:cNvPr id="34" name="Straight Connector 103">
              <a:extLst>
                <a:ext uri="{FF2B5EF4-FFF2-40B4-BE49-F238E27FC236}">
                  <a16:creationId xmlns:a16="http://schemas.microsoft.com/office/drawing/2014/main" id="{AC408125-7ABF-4FC3-BAB3-7003F02A12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72661" y="5530575"/>
              <a:ext cx="5400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sp>
          <p:nvSpPr>
            <p:cNvPr id="35" name="Rounded Rectangle 104">
              <a:extLst>
                <a:ext uri="{FF2B5EF4-FFF2-40B4-BE49-F238E27FC236}">
                  <a16:creationId xmlns:a16="http://schemas.microsoft.com/office/drawing/2014/main" id="{101FFEA1-B319-4162-BEDC-B78EDFDD00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9633" y="5417405"/>
              <a:ext cx="1219313" cy="205637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SASE1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" name="Straight Arrow Connector 3">
              <a:extLst>
                <a:ext uri="{FF2B5EF4-FFF2-40B4-BE49-F238E27FC236}">
                  <a16:creationId xmlns:a16="http://schemas.microsoft.com/office/drawing/2014/main" id="{68DD463F-6552-4291-AA65-191FDCC8CC24}"/>
                </a:ext>
              </a:extLst>
            </p:cNvPr>
            <p:cNvCxnSpPr/>
            <p:nvPr/>
          </p:nvCxnSpPr>
          <p:spPr>
            <a:xfrm>
              <a:off x="9889598" y="6050371"/>
              <a:ext cx="1063037" cy="432741"/>
            </a:xfrm>
            <a:prstGeom prst="straightConnector1">
              <a:avLst/>
            </a:prstGeom>
            <a:ln w="34925">
              <a:solidFill>
                <a:srgbClr val="0D1546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116">
              <a:extLst>
                <a:ext uri="{FF2B5EF4-FFF2-40B4-BE49-F238E27FC236}">
                  <a16:creationId xmlns:a16="http://schemas.microsoft.com/office/drawing/2014/main" id="{6238A483-2090-4D1F-9C75-791DBF1D45B5}"/>
                </a:ext>
              </a:extLst>
            </p:cNvPr>
            <p:cNvCxnSpPr/>
            <p:nvPr/>
          </p:nvCxnSpPr>
          <p:spPr>
            <a:xfrm flipV="1">
              <a:off x="8085256" y="4074814"/>
              <a:ext cx="1249304" cy="801514"/>
            </a:xfrm>
            <a:prstGeom prst="straightConnector1">
              <a:avLst/>
            </a:prstGeom>
            <a:ln w="34925">
              <a:solidFill>
                <a:schemeClr val="bg2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465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D2E2AA7-BC33-403B-B7B1-8675A78A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142E641-9371-4038-95EC-FCC644466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5774558" cy="5010249"/>
          </a:xfrm>
        </p:spPr>
        <p:txBody>
          <a:bodyPr/>
          <a:lstStyle/>
          <a:p>
            <a:r>
              <a:rPr lang="en-US" dirty="0"/>
              <a:t>Cavity, Re-entrant and Button BPMs installed: in summary about 500 monitors</a:t>
            </a:r>
          </a:p>
          <a:p>
            <a:r>
              <a:rPr lang="en-US" dirty="0"/>
              <a:t>Mainly button BPMs (~300) with different inner diameters: in warm beamline button diameter 16 mm with gap 1.5 mm</a:t>
            </a:r>
          </a:p>
          <a:p>
            <a:r>
              <a:rPr lang="en-US" dirty="0"/>
              <a:t>Electronic RFFEs for button and cavity BPMs provided by PSI </a:t>
            </a:r>
          </a:p>
          <a:p>
            <a:r>
              <a:rPr lang="en-US" dirty="0"/>
              <a:t>Button RFFE include notch filter to exclude 1.3 GHz acceleration frequency and include signals up to 2.5 GHz in frequency domain</a:t>
            </a:r>
          </a:p>
          <a:p>
            <a:r>
              <a:rPr lang="en-US" dirty="0"/>
              <a:t>This results in almost constant amplitude in time domain for several nanoseconds for the analysis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AAFA637-F909-4036-88D4-61D7298B39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BPM system in Eu-XFEL</a:t>
            </a:r>
          </a:p>
        </p:txBody>
      </p:sp>
      <p:pic>
        <p:nvPicPr>
          <p:cNvPr id="11" name="Picture 2" descr="N:\4all\intern\dlipka\Dokumente\BPM\cavity\3k3cavity\MBU_Bilder\MBU_V2.0_FrontView_CRFFE_V3.0.jpg">
            <a:extLst>
              <a:ext uri="{FF2B5EF4-FFF2-40B4-BE49-F238E27FC236}">
                <a16:creationId xmlns:a16="http://schemas.microsoft.com/office/drawing/2014/main" id="{E9DA8CA9-D55D-4A55-BA48-30D4F2832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96" y="4221088"/>
            <a:ext cx="5701244" cy="145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CEE05F0-9BE4-4B93-9D89-5038A766068D}"/>
              </a:ext>
            </a:extLst>
          </p:cNvPr>
          <p:cNvSpPr/>
          <p:nvPr/>
        </p:nvSpPr>
        <p:spPr bwMode="auto">
          <a:xfrm>
            <a:off x="7599834" y="4727306"/>
            <a:ext cx="3027605" cy="635016"/>
          </a:xfrm>
          <a:prstGeom prst="rect">
            <a:avLst/>
          </a:prstGeom>
          <a:solidFill>
            <a:srgbClr val="DDDD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" descr="EBRFFE_V1">
            <a:extLst>
              <a:ext uri="{FF2B5EF4-FFF2-40B4-BE49-F238E27FC236}">
                <a16:creationId xmlns:a16="http://schemas.microsoft.com/office/drawing/2014/main" id="{42FA595F-B903-4881-9922-D9A173BEF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02814" y="3304282"/>
            <a:ext cx="225983" cy="30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EBRFFE_V1">
            <a:extLst>
              <a:ext uri="{FF2B5EF4-FFF2-40B4-BE49-F238E27FC236}">
                <a16:creationId xmlns:a16="http://schemas.microsoft.com/office/drawing/2014/main" id="{EB45593E-3516-4A32-B78C-C869692B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02813" y="3492028"/>
            <a:ext cx="225983" cy="30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EBRFFE_V1">
            <a:extLst>
              <a:ext uri="{FF2B5EF4-FFF2-40B4-BE49-F238E27FC236}">
                <a16:creationId xmlns:a16="http://schemas.microsoft.com/office/drawing/2014/main" id="{6A7DD21B-1ED7-4C03-A831-7F559D83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02815" y="2862824"/>
            <a:ext cx="225983" cy="30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 descr="EBRFFE_V1">
            <a:extLst>
              <a:ext uri="{FF2B5EF4-FFF2-40B4-BE49-F238E27FC236}">
                <a16:creationId xmlns:a16="http://schemas.microsoft.com/office/drawing/2014/main" id="{6AF09DE6-C820-4380-B78E-75073EE7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02814" y="3083559"/>
            <a:ext cx="225983" cy="30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F9A2FF2-576D-4ACC-B058-7ADCB1BF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546" y="5377108"/>
            <a:ext cx="2910894" cy="2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26937DD0-2C4F-48FE-ACA8-96E8B4F0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601FAF8-1E16-43AD-985D-94DC36417B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 t="24860" r="9004" b="21809"/>
          <a:stretch/>
        </p:blipFill>
        <p:spPr>
          <a:xfrm>
            <a:off x="6182546" y="224817"/>
            <a:ext cx="5701244" cy="365744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396D5B3-5248-4B6F-917C-8E45EC4B27BC}"/>
              </a:ext>
            </a:extLst>
          </p:cNvPr>
          <p:cNvSpPr txBox="1"/>
          <p:nvPr/>
        </p:nvSpPr>
        <p:spPr>
          <a:xfrm>
            <a:off x="6312024" y="3522410"/>
            <a:ext cx="15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Dirk </a:t>
            </a:r>
            <a:r>
              <a:rPr lang="en-US" sz="1200" dirty="0" err="1">
                <a:solidFill>
                  <a:schemeClr val="bg1"/>
                </a:solidFill>
              </a:rPr>
              <a:t>Nölle</a:t>
            </a:r>
            <a:r>
              <a:rPr lang="en-US" sz="1200" dirty="0">
                <a:solidFill>
                  <a:schemeClr val="bg1"/>
                </a:solidFill>
              </a:rPr>
              <a:t> † </a:t>
            </a:r>
          </a:p>
        </p:txBody>
      </p:sp>
    </p:spTree>
    <p:extLst>
      <p:ext uri="{BB962C8B-B14F-4D97-AF65-F5344CB8AC3E}">
        <p14:creationId xmlns:p14="http://schemas.microsoft.com/office/powerpoint/2010/main" val="34591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CF7CE-D0E2-4602-81CF-1F517015A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from the BPM in ideal case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A29B1B-A6E3-4A5B-BA0B-B43F0CFE4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constant amplitude is visible for one bunch, here two bunches with 2.2 MHz repetition rate visible for all 4 channels</a:t>
            </a:r>
          </a:p>
          <a:p>
            <a:r>
              <a:rPr lang="en-US" dirty="0"/>
              <a:t>Several data points are taken to calculate a mean of the amplitude</a:t>
            </a:r>
          </a:p>
          <a:p>
            <a:r>
              <a:rPr lang="en-US" dirty="0"/>
              <a:t>The same is done for the background amplitude</a:t>
            </a:r>
          </a:p>
          <a:p>
            <a:r>
              <a:rPr lang="en-US" dirty="0"/>
              <a:t>After the beam signal a discharging is applied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B31039-D65E-4D72-821C-99717DEA3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1EF586-4201-4BE5-8D59-8833F6C45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After the RFFE with ADCs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4C796A9-DD02-4783-8DAD-311FE0BED0F8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848259" y="1010356"/>
            <a:ext cx="6343741" cy="29226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D296901-DC44-4317-AED8-04EFFD567B59}"/>
              </a:ext>
            </a:extLst>
          </p:cNvPr>
          <p:cNvSpPr txBox="1"/>
          <p:nvPr/>
        </p:nvSpPr>
        <p:spPr>
          <a:xfrm>
            <a:off x="11310317" y="3881092"/>
            <a:ext cx="864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 / samples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04FF21B-EBF9-49DF-B08F-C8A5E13F9DEE}"/>
              </a:ext>
            </a:extLst>
          </p:cNvPr>
          <p:cNvSpPr txBox="1"/>
          <p:nvPr/>
        </p:nvSpPr>
        <p:spPr>
          <a:xfrm rot="16200000">
            <a:off x="5198423" y="1470431"/>
            <a:ext cx="11352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ADC amplitude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7BEE357-2B57-4770-BDAA-80C38920840E}"/>
              </a:ext>
            </a:extLst>
          </p:cNvPr>
          <p:cNvSpPr txBox="1"/>
          <p:nvPr/>
        </p:nvSpPr>
        <p:spPr>
          <a:xfrm>
            <a:off x="6012731" y="4436201"/>
            <a:ext cx="5759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Standard warm button BPM with 40.5 mm inner pipe diameter </a:t>
            </a:r>
          </a:p>
          <a:p>
            <a:r>
              <a:rPr lang="en-US" sz="1400" dirty="0"/>
              <a:t>Sample points with 433.3 MHz ADC repetition rate, corresponds 2.3 ns for each point</a:t>
            </a:r>
          </a:p>
        </p:txBody>
      </p:sp>
    </p:spTree>
    <p:extLst>
      <p:ext uri="{BB962C8B-B14F-4D97-AF65-F5344CB8AC3E}">
        <p14:creationId xmlns:p14="http://schemas.microsoft.com/office/powerpoint/2010/main" val="376169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BC8CA-1F7E-43BC-AD35-96D123710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Eu-XFEL Dump-Beamline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DC47E03-C8E3-4923-8C0A-44D260DED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88640"/>
            <a:ext cx="6984727" cy="416591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930F83-65BB-44DC-B2FC-A0268B153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916989C-F14C-492F-8F76-86EEEF235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66" y="3294816"/>
            <a:ext cx="7286835" cy="274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8F8047F-DB79-4D68-B60B-8240F4FA1DAB}"/>
              </a:ext>
            </a:extLst>
          </p:cNvPr>
          <p:cNvCxnSpPr/>
          <p:nvPr/>
        </p:nvCxnSpPr>
        <p:spPr>
          <a:xfrm flipH="1">
            <a:off x="5766046" y="1916832"/>
            <a:ext cx="1122042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CDB57EE-3953-4A0E-A0C3-F6BFF66975B9}"/>
              </a:ext>
            </a:extLst>
          </p:cNvPr>
          <p:cNvCxnSpPr>
            <a:cxnSpLocks/>
          </p:cNvCxnSpPr>
          <p:nvPr/>
        </p:nvCxnSpPr>
        <p:spPr>
          <a:xfrm>
            <a:off x="9810330" y="2351296"/>
            <a:ext cx="1973682" cy="28058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2A2DF1E6-8B59-40FD-96DD-3A0D4B94E709}"/>
              </a:ext>
            </a:extLst>
          </p:cNvPr>
          <p:cNvSpPr/>
          <p:nvPr/>
        </p:nvSpPr>
        <p:spPr>
          <a:xfrm>
            <a:off x="6600056" y="3794677"/>
            <a:ext cx="690304" cy="641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7EC09FF-6312-4712-91BF-32EA0E42F47F}"/>
              </a:ext>
            </a:extLst>
          </p:cNvPr>
          <p:cNvSpPr txBox="1"/>
          <p:nvPr/>
        </p:nvSpPr>
        <p:spPr>
          <a:xfrm>
            <a:off x="9768408" y="4187609"/>
            <a:ext cx="93829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Last BPM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0AE4EF98-E202-4D38-88E7-C4D028E3057D}"/>
              </a:ext>
            </a:extLst>
          </p:cNvPr>
          <p:cNvSpPr txBox="1">
            <a:spLocks/>
          </p:cNvSpPr>
          <p:nvPr/>
        </p:nvSpPr>
        <p:spPr>
          <a:xfrm>
            <a:off x="407989" y="839473"/>
            <a:ext cx="4119772" cy="34536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Bunches are dumped at three dumps</a:t>
            </a:r>
          </a:p>
          <a:p>
            <a:r>
              <a:rPr lang="en-US" dirty="0"/>
              <a:t>Each dump contains dipole sweepers to move beam in a circle</a:t>
            </a:r>
          </a:p>
          <a:p>
            <a:r>
              <a:rPr lang="en-US" dirty="0"/>
              <a:t>Beam pipe increased to 100 mm and the last part has 200 mm inner diameter</a:t>
            </a:r>
          </a:p>
          <a:p>
            <a:r>
              <a:rPr lang="en-US" dirty="0"/>
              <a:t>BPMs are equipped with the same buttons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C264CF6-F084-4678-B4C7-EA3050FC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" y="4144163"/>
            <a:ext cx="3704689" cy="2020740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7722A6B7-3894-4DF9-911B-D525B6D41781}"/>
              </a:ext>
            </a:extLst>
          </p:cNvPr>
          <p:cNvSpPr/>
          <p:nvPr/>
        </p:nvSpPr>
        <p:spPr>
          <a:xfrm>
            <a:off x="10208840" y="4667921"/>
            <a:ext cx="432048" cy="641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8E79983-8C21-4649-88B4-D03C05F2151B}"/>
              </a:ext>
            </a:extLst>
          </p:cNvPr>
          <p:cNvSpPr txBox="1"/>
          <p:nvPr/>
        </p:nvSpPr>
        <p:spPr>
          <a:xfrm>
            <a:off x="6672064" y="3476276"/>
            <a:ext cx="93829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screen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B5B30DBE-5B2A-46D4-8303-E8CAF7FA8384}"/>
              </a:ext>
            </a:extLst>
          </p:cNvPr>
          <p:cNvSpPr txBox="1"/>
          <p:nvPr/>
        </p:nvSpPr>
        <p:spPr>
          <a:xfrm>
            <a:off x="6888088" y="6181496"/>
            <a:ext cx="3125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Michael Schmitz, DESY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106A832-4D0E-44AA-A625-43D6BF69EFCF}"/>
              </a:ext>
            </a:extLst>
          </p:cNvPr>
          <p:cNvSpPr/>
          <p:nvPr/>
        </p:nvSpPr>
        <p:spPr>
          <a:xfrm>
            <a:off x="8625284" y="4354550"/>
            <a:ext cx="351036" cy="3705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E95E549-3666-4CC0-A7F3-9E236BF8C195}"/>
              </a:ext>
            </a:extLst>
          </p:cNvPr>
          <p:cNvSpPr txBox="1"/>
          <p:nvPr/>
        </p:nvSpPr>
        <p:spPr>
          <a:xfrm>
            <a:off x="8295894" y="3771356"/>
            <a:ext cx="123777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Viewport for</a:t>
            </a:r>
          </a:p>
          <a:p>
            <a:pPr algn="ctr"/>
            <a:r>
              <a:rPr lang="en-US" sz="1200" b="1" dirty="0"/>
              <a:t>Dump window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46B657-C350-4376-9E0E-5E610B237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32" y="3681420"/>
            <a:ext cx="1884579" cy="28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70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278C03-5D2F-4099-879F-3F6D8CE8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Eu-XFEL Dump-Beamline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6CA76C-7CD2-4A93-8FA9-8007D7172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B1C351-FC4E-45FB-BBA9-01BC1AD11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762905"/>
            <a:ext cx="8535647" cy="569043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9A0823E-05C1-4F56-85C1-1A4259CA73EB}"/>
              </a:ext>
            </a:extLst>
          </p:cNvPr>
          <p:cNvSpPr txBox="1"/>
          <p:nvPr/>
        </p:nvSpPr>
        <p:spPr>
          <a:xfrm>
            <a:off x="6960096" y="6429087"/>
            <a:ext cx="15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Dirk </a:t>
            </a:r>
            <a:r>
              <a:rPr lang="en-US" sz="1200" dirty="0" err="1"/>
              <a:t>Nölle</a:t>
            </a:r>
            <a:r>
              <a:rPr lang="en-US" sz="1200" dirty="0"/>
              <a:t> † </a:t>
            </a:r>
          </a:p>
        </p:txBody>
      </p:sp>
    </p:spTree>
    <p:extLst>
      <p:ext uri="{BB962C8B-B14F-4D97-AF65-F5344CB8AC3E}">
        <p14:creationId xmlns:p14="http://schemas.microsoft.com/office/powerpoint/2010/main" val="234143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9E4C1-4819-4705-B624-37EFD538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Eu-XFEL Dump-Beamline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B320F9-C501-456C-9EAA-BE0470B2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F0250D2-1A40-460D-A2C1-694D509F3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816091"/>
            <a:ext cx="8455868" cy="563724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6A9AC3A-4D95-4812-B189-242173F43785}"/>
              </a:ext>
            </a:extLst>
          </p:cNvPr>
          <p:cNvSpPr txBox="1"/>
          <p:nvPr/>
        </p:nvSpPr>
        <p:spPr>
          <a:xfrm>
            <a:off x="6960096" y="6429087"/>
            <a:ext cx="15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Dirk </a:t>
            </a:r>
            <a:r>
              <a:rPr lang="en-US" sz="1200" dirty="0" err="1"/>
              <a:t>Nölle</a:t>
            </a:r>
            <a:r>
              <a:rPr lang="en-US" sz="1200" dirty="0"/>
              <a:t> † </a:t>
            </a:r>
          </a:p>
        </p:txBody>
      </p:sp>
    </p:spTree>
    <p:extLst>
      <p:ext uri="{BB962C8B-B14F-4D97-AF65-F5344CB8AC3E}">
        <p14:creationId xmlns:p14="http://schemas.microsoft.com/office/powerpoint/2010/main" val="62931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118DD8A-ACFF-43FB-92E9-D2D39241A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60483"/>
            <a:ext cx="6566246" cy="30924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B6832A4-D831-4A62-9961-4DBD6A315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Dump BPM Signal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A5E6E2-CE08-4081-86E1-3E189BACD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7"/>
            <a:ext cx="5111948" cy="5010249"/>
          </a:xfrm>
        </p:spPr>
        <p:txBody>
          <a:bodyPr/>
          <a:lstStyle/>
          <a:p>
            <a:r>
              <a:rPr lang="en-US" dirty="0"/>
              <a:t>Observation:</a:t>
            </a:r>
          </a:p>
          <a:p>
            <a:pPr lvl="1"/>
            <a:r>
              <a:rPr lang="en-US" dirty="0"/>
              <a:t>With standard settings (ADC sample points between 56 and 63) beam position factor </a:t>
            </a:r>
            <a:r>
              <a:rPr lang="en-US" i="1" dirty="0"/>
              <a:t>k’ </a:t>
            </a:r>
            <a:r>
              <a:rPr lang="en-US" dirty="0"/>
              <a:t>about 10 smaller compared to screen extrapolated positions</a:t>
            </a:r>
          </a:p>
          <a:p>
            <a:pPr lvl="1"/>
            <a:r>
              <a:rPr lang="en-US" dirty="0"/>
              <a:t>Adjusting samples between 44 and 47 (up to 16 ns after beam passing; about max. 5 m free space) factor becomes smaller:</a:t>
            </a:r>
            <a:r>
              <a:rPr lang="en-US" i="1" dirty="0"/>
              <a:t> k’ </a:t>
            </a:r>
            <a:r>
              <a:rPr lang="en-US" dirty="0"/>
              <a:t>about 5</a:t>
            </a:r>
          </a:p>
          <a:p>
            <a:r>
              <a:rPr lang="en-US" dirty="0"/>
              <a:t>After first bunch an increasing background visible: at background and signal range</a:t>
            </a:r>
          </a:p>
          <a:p>
            <a:r>
              <a:rPr lang="en-US" dirty="0"/>
              <a:t>Before first bunch no signal visible</a:t>
            </a:r>
          </a:p>
          <a:p>
            <a:r>
              <a:rPr lang="en-US" dirty="0"/>
              <a:t>BPMs near to dump are more affected</a:t>
            </a:r>
          </a:p>
          <a:p>
            <a:r>
              <a:rPr lang="en-US" dirty="0"/>
              <a:t>Assumption: charged particles generated from beam in dump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5F3BB5-902C-4258-9AB1-BACDA1874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B37D07-3E20-4A59-9107-961962783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From ADC after RFFE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4057D1-39EA-4192-89B6-843EB88F2427}"/>
              </a:ext>
            </a:extLst>
          </p:cNvPr>
          <p:cNvSpPr txBox="1"/>
          <p:nvPr/>
        </p:nvSpPr>
        <p:spPr>
          <a:xfrm>
            <a:off x="11240450" y="3152973"/>
            <a:ext cx="864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 / samples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42C3CB-4796-42C7-AF07-01A4C835614C}"/>
              </a:ext>
            </a:extLst>
          </p:cNvPr>
          <p:cNvSpPr txBox="1"/>
          <p:nvPr/>
        </p:nvSpPr>
        <p:spPr>
          <a:xfrm rot="16200000">
            <a:off x="4821506" y="463017"/>
            <a:ext cx="11352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ADC amplitude</a:t>
            </a:r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6F6BDE71-D2E0-49DC-A717-DE31265CC769}"/>
              </a:ext>
            </a:extLst>
          </p:cNvPr>
          <p:cNvGrpSpPr/>
          <p:nvPr/>
        </p:nvGrpSpPr>
        <p:grpSpPr>
          <a:xfrm>
            <a:off x="5391091" y="3928455"/>
            <a:ext cx="6695091" cy="2361479"/>
            <a:chOff x="3321683" y="3362648"/>
            <a:chExt cx="8749328" cy="314791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6E28591-8FA6-423A-8190-66EDC8A283D0}"/>
                </a:ext>
              </a:extLst>
            </p:cNvPr>
            <p:cNvSpPr/>
            <p:nvPr/>
          </p:nvSpPr>
          <p:spPr>
            <a:xfrm>
              <a:off x="4870211" y="3362648"/>
              <a:ext cx="7200800" cy="3147911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 anchorCtr="0"/>
            <a:lstStyle/>
            <a:p>
              <a:r>
                <a:rPr lang="de-DE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CONCRETE</a:t>
              </a:r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0DAC3F8C-6871-4509-B085-28ED40ED3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000">
              <a:off x="3321683" y="4366671"/>
              <a:ext cx="8575064" cy="113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Gerade Verbindung 3">
              <a:extLst>
                <a:ext uri="{FF2B5EF4-FFF2-40B4-BE49-F238E27FC236}">
                  <a16:creationId xmlns:a16="http://schemas.microsoft.com/office/drawing/2014/main" id="{E3445A8E-C499-4A36-B0E4-74EB6327DA32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3573126" y="3374435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6">
              <a:extLst>
                <a:ext uri="{FF2B5EF4-FFF2-40B4-BE49-F238E27FC236}">
                  <a16:creationId xmlns:a16="http://schemas.microsoft.com/office/drawing/2014/main" id="{10FA60FC-6985-479E-9018-9DD971CE6DE7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4663871" y="3572324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7">
              <a:extLst>
                <a:ext uri="{FF2B5EF4-FFF2-40B4-BE49-F238E27FC236}">
                  <a16:creationId xmlns:a16="http://schemas.microsoft.com/office/drawing/2014/main" id="{79C8442B-4C90-46CE-B87B-81DBDDF2053A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7348585" y="4061669"/>
              <a:ext cx="0" cy="7200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8">
              <a:extLst>
                <a:ext uri="{FF2B5EF4-FFF2-40B4-BE49-F238E27FC236}">
                  <a16:creationId xmlns:a16="http://schemas.microsoft.com/office/drawing/2014/main" id="{A37E67DA-98DF-4C8B-9367-5432D8965202}"/>
                </a:ext>
              </a:extLst>
            </p:cNvPr>
            <p:cNvCxnSpPr>
              <a:cxnSpLocks/>
            </p:cNvCxnSpPr>
            <p:nvPr/>
          </p:nvCxnSpPr>
          <p:spPr>
            <a:xfrm rot="6000000">
              <a:off x="6057507" y="2511769"/>
              <a:ext cx="0" cy="271800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9">
              <a:extLst>
                <a:ext uri="{FF2B5EF4-FFF2-40B4-BE49-F238E27FC236}">
                  <a16:creationId xmlns:a16="http://schemas.microsoft.com/office/drawing/2014/main" id="{A5D3750B-9F13-4A67-BEC9-EAED7B4734A6}"/>
                </a:ext>
              </a:extLst>
            </p:cNvPr>
            <p:cNvCxnSpPr>
              <a:cxnSpLocks/>
            </p:cNvCxnSpPr>
            <p:nvPr/>
          </p:nvCxnSpPr>
          <p:spPr>
            <a:xfrm rot="6000000">
              <a:off x="4178208" y="2979285"/>
              <a:ext cx="0" cy="111600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8F8009B-2B7E-4026-806A-FBEB8338D0D9}"/>
                </a:ext>
              </a:extLst>
            </p:cNvPr>
            <p:cNvSpPr/>
            <p:nvPr/>
          </p:nvSpPr>
          <p:spPr>
            <a:xfrm rot="600000">
              <a:off x="3854622" y="3427269"/>
              <a:ext cx="691463" cy="2125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899mm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BEA7C3F-5FA1-4118-A743-85C698A105D4}"/>
                </a:ext>
              </a:extLst>
            </p:cNvPr>
            <p:cNvSpPr/>
            <p:nvPr/>
          </p:nvSpPr>
          <p:spPr>
            <a:xfrm rot="600000">
              <a:off x="5662083" y="3764483"/>
              <a:ext cx="790849" cy="2125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2189mm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4F2AF9BF-9F9F-4BC4-B6B1-62E98A3112A7}"/>
                </a:ext>
              </a:extLst>
            </p:cNvPr>
            <p:cNvSpPr/>
            <p:nvPr/>
          </p:nvSpPr>
          <p:spPr>
            <a:xfrm rot="600000">
              <a:off x="9090116" y="5176451"/>
              <a:ext cx="620930" cy="1435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0" rIns="36000" bIns="0" rtlCol="0" anchor="ctr">
              <a:spAutoFit/>
            </a:bodyPr>
            <a:lstStyle/>
            <a:p>
              <a:pPr algn="ctr"/>
              <a:r>
                <a:rPr lang="de-DE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Graphit</a:t>
              </a:r>
              <a:endParaRPr lang="de-D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0DDE47B0-615A-4733-86C2-2C721C57B9A4}"/>
                </a:ext>
              </a:extLst>
            </p:cNvPr>
            <p:cNvSpPr/>
            <p:nvPr/>
          </p:nvSpPr>
          <p:spPr>
            <a:xfrm rot="600000">
              <a:off x="10467449" y="5388504"/>
              <a:ext cx="226591" cy="1435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0" rIns="36000" bIns="0" rtlCol="0" anchor="ctr">
              <a:spAutoFit/>
            </a:bodyPr>
            <a:lstStyle/>
            <a:p>
              <a:pPr algn="ctr"/>
              <a:r>
                <a:rPr lang="de-DE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</a:t>
              </a:r>
              <a:endParaRPr lang="de-D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EF7F379F-87E4-4F67-982E-F6A132929BBC}"/>
                </a:ext>
              </a:extLst>
            </p:cNvPr>
            <p:cNvSpPr/>
            <p:nvPr/>
          </p:nvSpPr>
          <p:spPr>
            <a:xfrm rot="600000">
              <a:off x="10754880" y="5448848"/>
              <a:ext cx="241537" cy="1435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" tIns="0" rIns="18000" bIns="0" rtlCol="0" anchor="ctr">
              <a:spAutoFit/>
            </a:bodyPr>
            <a:lstStyle/>
            <a:p>
              <a:pPr algn="ctr"/>
              <a:r>
                <a:rPr lang="de-DE" sz="7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endParaRPr lang="de-D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2E6B27AC-6FB5-4504-85D6-A27CEAD8CD7E}"/>
                </a:ext>
              </a:extLst>
            </p:cNvPr>
            <p:cNvCxnSpPr>
              <a:cxnSpLocks/>
            </p:cNvCxnSpPr>
            <p:nvPr/>
          </p:nvCxnSpPr>
          <p:spPr>
            <a:xfrm rot="6000000">
              <a:off x="9275708" y="2536837"/>
              <a:ext cx="0" cy="3798000"/>
            </a:xfrm>
            <a:prstGeom prst="line">
              <a:avLst/>
            </a:prstGeom>
            <a:ln w="127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EE8D2CD3-AAFF-4A53-813D-D00B82963F1A}"/>
                </a:ext>
              </a:extLst>
            </p:cNvPr>
            <p:cNvSpPr/>
            <p:nvPr/>
          </p:nvSpPr>
          <p:spPr>
            <a:xfrm rot="600000">
              <a:off x="9242852" y="4373626"/>
              <a:ext cx="790849" cy="2125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3052mm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40CE57E-CB86-466E-828A-948B436A3062}"/>
                </a:ext>
              </a:extLst>
            </p:cNvPr>
            <p:cNvSpPr/>
            <p:nvPr/>
          </p:nvSpPr>
          <p:spPr>
            <a:xfrm rot="21360000">
              <a:off x="7498706" y="4871419"/>
              <a:ext cx="144000" cy="144000"/>
            </a:xfrm>
            <a:prstGeom prst="ellipse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4063046-A53F-4F13-B08A-FC5D8CDE53B9}"/>
                </a:ext>
              </a:extLst>
            </p:cNvPr>
            <p:cNvSpPr/>
            <p:nvPr/>
          </p:nvSpPr>
          <p:spPr>
            <a:xfrm rot="21360000">
              <a:off x="7791200" y="4925163"/>
              <a:ext cx="144000" cy="144000"/>
            </a:xfrm>
            <a:prstGeom prst="ellipse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45">
              <a:extLst>
                <a:ext uri="{FF2B5EF4-FFF2-40B4-BE49-F238E27FC236}">
                  <a16:creationId xmlns:a16="http://schemas.microsoft.com/office/drawing/2014/main" id="{35EF131B-2D97-44F1-AE88-D6D0AE77ECA6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11080203" y="4715218"/>
              <a:ext cx="0" cy="7200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46">
              <a:extLst>
                <a:ext uri="{FF2B5EF4-FFF2-40B4-BE49-F238E27FC236}">
                  <a16:creationId xmlns:a16="http://schemas.microsoft.com/office/drawing/2014/main" id="{2A9729CC-4E34-4FD7-A5A2-9EEE73885A25}"/>
                </a:ext>
              </a:extLst>
            </p:cNvPr>
            <p:cNvCxnSpPr>
              <a:cxnSpLocks/>
            </p:cNvCxnSpPr>
            <p:nvPr/>
          </p:nvCxnSpPr>
          <p:spPr>
            <a:xfrm rot="6000000">
              <a:off x="5489253" y="4734192"/>
              <a:ext cx="0" cy="126720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47">
              <a:extLst>
                <a:ext uri="{FF2B5EF4-FFF2-40B4-BE49-F238E27FC236}">
                  <a16:creationId xmlns:a16="http://schemas.microsoft.com/office/drawing/2014/main" id="{E643F5EB-896D-49CC-B55C-CD3DEB06F009}"/>
                </a:ext>
              </a:extLst>
            </p:cNvPr>
            <p:cNvCxnSpPr>
              <a:cxnSpLocks/>
            </p:cNvCxnSpPr>
            <p:nvPr/>
          </p:nvCxnSpPr>
          <p:spPr>
            <a:xfrm rot="6000000">
              <a:off x="6725685" y="4952392"/>
              <a:ext cx="0" cy="126720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48">
              <a:extLst>
                <a:ext uri="{FF2B5EF4-FFF2-40B4-BE49-F238E27FC236}">
                  <a16:creationId xmlns:a16="http://schemas.microsoft.com/office/drawing/2014/main" id="{959D81F5-44AF-4B82-93BA-25D4FE8A12B2}"/>
                </a:ext>
              </a:extLst>
            </p:cNvPr>
            <p:cNvCxnSpPr>
              <a:cxnSpLocks/>
            </p:cNvCxnSpPr>
            <p:nvPr/>
          </p:nvCxnSpPr>
          <p:spPr>
            <a:xfrm rot="6000000">
              <a:off x="7973821" y="5175078"/>
              <a:ext cx="0" cy="126720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49">
              <a:extLst>
                <a:ext uri="{FF2B5EF4-FFF2-40B4-BE49-F238E27FC236}">
                  <a16:creationId xmlns:a16="http://schemas.microsoft.com/office/drawing/2014/main" id="{1F99FCA5-6FCF-4B91-91F9-FBFE3D01BF76}"/>
                </a:ext>
              </a:extLst>
            </p:cNvPr>
            <p:cNvCxnSpPr>
              <a:cxnSpLocks/>
            </p:cNvCxnSpPr>
            <p:nvPr/>
          </p:nvCxnSpPr>
          <p:spPr>
            <a:xfrm rot="6000000">
              <a:off x="9200884" y="5392168"/>
              <a:ext cx="0" cy="126720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50">
              <a:extLst>
                <a:ext uri="{FF2B5EF4-FFF2-40B4-BE49-F238E27FC236}">
                  <a16:creationId xmlns:a16="http://schemas.microsoft.com/office/drawing/2014/main" id="{81FD0146-749D-4BA3-A800-9F9359C0CC60}"/>
                </a:ext>
              </a:extLst>
            </p:cNvPr>
            <p:cNvCxnSpPr>
              <a:cxnSpLocks/>
            </p:cNvCxnSpPr>
            <p:nvPr/>
          </p:nvCxnSpPr>
          <p:spPr>
            <a:xfrm rot="6000000">
              <a:off x="10444036" y="5612550"/>
              <a:ext cx="0" cy="126720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56">
              <a:extLst>
                <a:ext uri="{FF2B5EF4-FFF2-40B4-BE49-F238E27FC236}">
                  <a16:creationId xmlns:a16="http://schemas.microsoft.com/office/drawing/2014/main" id="{0C80A684-F8B4-49A6-BD9D-4B69A90A1662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4891996" y="5016726"/>
              <a:ext cx="0" cy="360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60">
              <a:extLst>
                <a:ext uri="{FF2B5EF4-FFF2-40B4-BE49-F238E27FC236}">
                  <a16:creationId xmlns:a16="http://schemas.microsoft.com/office/drawing/2014/main" id="{C60DFAF8-9EA3-4812-B635-0E038D4EE270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6125757" y="5225647"/>
              <a:ext cx="0" cy="360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61">
              <a:extLst>
                <a:ext uri="{FF2B5EF4-FFF2-40B4-BE49-F238E27FC236}">
                  <a16:creationId xmlns:a16="http://schemas.microsoft.com/office/drawing/2014/main" id="{5F5C3075-B2FA-48D9-B77C-1DB630D40DF6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7353798" y="5475361"/>
              <a:ext cx="0" cy="360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62">
              <a:extLst>
                <a:ext uri="{FF2B5EF4-FFF2-40B4-BE49-F238E27FC236}">
                  <a16:creationId xmlns:a16="http://schemas.microsoft.com/office/drawing/2014/main" id="{174BA66A-883C-48C3-8B6D-925B6022EF7D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8604260" y="5676654"/>
              <a:ext cx="0" cy="360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63">
              <a:extLst>
                <a:ext uri="{FF2B5EF4-FFF2-40B4-BE49-F238E27FC236}">
                  <a16:creationId xmlns:a16="http://schemas.microsoft.com/office/drawing/2014/main" id="{628D7C70-1633-4C65-B19A-5FB6072B15E4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9838633" y="5904408"/>
              <a:ext cx="0" cy="360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64">
              <a:extLst>
                <a:ext uri="{FF2B5EF4-FFF2-40B4-BE49-F238E27FC236}">
                  <a16:creationId xmlns:a16="http://schemas.microsoft.com/office/drawing/2014/main" id="{9FDD45C4-0637-4C4D-9943-15316124E510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11063828" y="6116362"/>
              <a:ext cx="0" cy="360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0ADA9B93-7676-4B04-B1C7-BFADDB025733}"/>
                </a:ext>
              </a:extLst>
            </p:cNvPr>
            <p:cNvSpPr/>
            <p:nvPr/>
          </p:nvSpPr>
          <p:spPr>
            <a:xfrm rot="600000">
              <a:off x="4781955" y="4851404"/>
              <a:ext cx="332390" cy="2125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0m</a:t>
              </a: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DB87C19B-A80C-4946-944F-319C1826B50E}"/>
                </a:ext>
              </a:extLst>
            </p:cNvPr>
            <p:cNvSpPr/>
            <p:nvPr/>
          </p:nvSpPr>
          <p:spPr>
            <a:xfrm rot="600000">
              <a:off x="6003855" y="5066894"/>
              <a:ext cx="332390" cy="2125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1m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602BA89C-A690-4B01-A979-CB1361206447}"/>
                </a:ext>
              </a:extLst>
            </p:cNvPr>
            <p:cNvSpPr/>
            <p:nvPr/>
          </p:nvSpPr>
          <p:spPr>
            <a:xfrm rot="600000">
              <a:off x="7212657" y="5283029"/>
              <a:ext cx="332390" cy="2125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2m</a:t>
              </a: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E70850D5-B9A2-4C6F-BEB0-80C609AA4E3B}"/>
                </a:ext>
              </a:extLst>
            </p:cNvPr>
            <p:cNvSpPr/>
            <p:nvPr/>
          </p:nvSpPr>
          <p:spPr>
            <a:xfrm rot="600000">
              <a:off x="8471867" y="5520499"/>
              <a:ext cx="332390" cy="2125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3m</a:t>
              </a: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B3038B67-CD6B-42BC-9F24-A07064BC412E}"/>
                </a:ext>
              </a:extLst>
            </p:cNvPr>
            <p:cNvSpPr/>
            <p:nvPr/>
          </p:nvSpPr>
          <p:spPr>
            <a:xfrm rot="600000">
              <a:off x="9698947" y="5732900"/>
              <a:ext cx="332390" cy="2125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4m</a:t>
              </a: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5574F060-2219-400A-9249-B9B544026BEC}"/>
                </a:ext>
              </a:extLst>
            </p:cNvPr>
            <p:cNvSpPr/>
            <p:nvPr/>
          </p:nvSpPr>
          <p:spPr>
            <a:xfrm rot="600000">
              <a:off x="10927197" y="5961947"/>
              <a:ext cx="332390" cy="2125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5m</a:t>
              </a:r>
            </a:p>
          </p:txBody>
        </p:sp>
      </p:grpSp>
      <p:sp>
        <p:nvSpPr>
          <p:cNvPr id="63" name="TextBox 5">
            <a:extLst>
              <a:ext uri="{FF2B5EF4-FFF2-40B4-BE49-F238E27FC236}">
                <a16:creationId xmlns:a16="http://schemas.microsoft.com/office/drawing/2014/main" id="{E64BFF6F-F459-4D1F-B2B3-3F1A547FB837}"/>
              </a:ext>
            </a:extLst>
          </p:cNvPr>
          <p:cNvSpPr txBox="1"/>
          <p:nvPr/>
        </p:nvSpPr>
        <p:spPr>
          <a:xfrm>
            <a:off x="7362319" y="6252378"/>
            <a:ext cx="3125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Michael Schmitz, DESY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44929E-52A4-48F9-99AD-F5C05E90069B}"/>
              </a:ext>
            </a:extLst>
          </p:cNvPr>
          <p:cNvSpPr txBox="1"/>
          <p:nvPr/>
        </p:nvSpPr>
        <p:spPr>
          <a:xfrm>
            <a:off x="6880177" y="2597281"/>
            <a:ext cx="4560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Bunch        empty bucket                   2. bunch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00291378-C500-4656-A5D6-C74706C5F62F}"/>
              </a:ext>
            </a:extLst>
          </p:cNvPr>
          <p:cNvSpPr txBox="1"/>
          <p:nvPr/>
        </p:nvSpPr>
        <p:spPr>
          <a:xfrm>
            <a:off x="7917977" y="3088219"/>
            <a:ext cx="1896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BPM before dump 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6289348-3FB4-4281-A6CA-E002CA39CB9C}"/>
              </a:ext>
            </a:extLst>
          </p:cNvPr>
          <p:cNvSpPr txBox="1"/>
          <p:nvPr/>
        </p:nvSpPr>
        <p:spPr>
          <a:xfrm>
            <a:off x="8256240" y="1700808"/>
            <a:ext cx="1487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panose="05050102010706020507" pitchFamily="18" charset="2"/>
              </a:rPr>
              <a:t>t</a:t>
            </a:r>
            <a:r>
              <a:rPr lang="en-US" sz="1600" dirty="0"/>
              <a:t> ~ 45 +/- 7 ns</a:t>
            </a:r>
          </a:p>
        </p:txBody>
      </p:sp>
    </p:spTree>
    <p:extLst>
      <p:ext uri="{BB962C8B-B14F-4D97-AF65-F5344CB8AC3E}">
        <p14:creationId xmlns:p14="http://schemas.microsoft.com/office/powerpoint/2010/main" val="3380727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293529-0E05-4CDC-A64B-D2F15DAF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Dump BPM Signal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58730D-0B1C-4C30-AF64-4A2495C20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6427"/>
            <a:ext cx="5519935" cy="2670645"/>
          </a:xfrm>
        </p:spPr>
        <p:txBody>
          <a:bodyPr/>
          <a:lstStyle/>
          <a:p>
            <a:r>
              <a:rPr lang="en-US" dirty="0"/>
              <a:t>Assume background charge is equally distributed in space </a:t>
            </a:r>
          </a:p>
          <a:p>
            <a:r>
              <a:rPr lang="en-US" dirty="0"/>
              <a:t>Each voltage get this contribution </a:t>
            </a:r>
            <a:r>
              <a:rPr lang="en-US" i="1" dirty="0"/>
              <a:t>U</a:t>
            </a:r>
            <a:r>
              <a:rPr lang="en-US" i="1" baseline="-25000" dirty="0"/>
              <a:t>B</a:t>
            </a:r>
            <a:r>
              <a:rPr lang="en-US" dirty="0"/>
              <a:t> to amplitude independent of beam position:  </a:t>
            </a:r>
            <a:r>
              <a:rPr lang="en-US" i="1" dirty="0" err="1"/>
              <a:t>U’</a:t>
            </a:r>
            <a:r>
              <a:rPr lang="en-US" i="1" baseline="-25000" dirty="0" err="1"/>
              <a:t>i</a:t>
            </a:r>
            <a:r>
              <a:rPr lang="en-US" i="1" dirty="0"/>
              <a:t> = U</a:t>
            </a:r>
            <a:r>
              <a:rPr lang="en-US" i="1" baseline="-25000" dirty="0"/>
              <a:t>i</a:t>
            </a:r>
            <a:r>
              <a:rPr lang="en-US" i="1" dirty="0"/>
              <a:t> + U</a:t>
            </a:r>
            <a:r>
              <a:rPr lang="en-US" i="1" baseline="-25000" dirty="0"/>
              <a:t>B</a:t>
            </a:r>
            <a:r>
              <a:rPr lang="en-US" i="1" dirty="0"/>
              <a:t> </a:t>
            </a:r>
          </a:p>
          <a:p>
            <a:r>
              <a:rPr lang="en-US" dirty="0"/>
              <a:t>Since we have 45° tilted BPM the position is calculated with all 4 buttons: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AED62F-2DCF-447A-AB15-2965D04C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Dump Button BPMs at the European XFEL | D. </a:t>
            </a:r>
            <a:r>
              <a:rPr lang="en-US" dirty="0" err="1"/>
              <a:t>Lipka</a:t>
            </a:r>
            <a:r>
              <a:rPr lang="en-US" dirty="0"/>
              <a:t> | DEELS Workshop | June 2022 |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A5781E-9F49-40D7-88C6-17C439D6DE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095A91-A919-4BB9-BAC5-8945DCA3E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60483"/>
            <a:ext cx="6566246" cy="309249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507B987-DADD-4579-A325-BBF47828DF59}"/>
              </a:ext>
            </a:extLst>
          </p:cNvPr>
          <p:cNvSpPr txBox="1"/>
          <p:nvPr/>
        </p:nvSpPr>
        <p:spPr>
          <a:xfrm>
            <a:off x="11240450" y="3152973"/>
            <a:ext cx="864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 / samples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75CFB3E-5228-4511-90D9-85F152EA3125}"/>
              </a:ext>
            </a:extLst>
          </p:cNvPr>
          <p:cNvSpPr txBox="1"/>
          <p:nvPr/>
        </p:nvSpPr>
        <p:spPr>
          <a:xfrm rot="16200000">
            <a:off x="4821506" y="463017"/>
            <a:ext cx="11352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ADC 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B55CC1F-EC25-4587-B244-C24E33867FEF}"/>
                  </a:ext>
                </a:extLst>
              </p:cNvPr>
              <p:cNvSpPr txBox="1"/>
              <p:nvPr/>
            </p:nvSpPr>
            <p:spPr>
              <a:xfrm>
                <a:off x="47327" y="3836753"/>
                <a:ext cx="5040561" cy="18610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de-DE" sz="16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B55CC1F-EC25-4587-B244-C24E33867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7" y="3836753"/>
                <a:ext cx="5040561" cy="18610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8257D82-F225-4D50-9121-40E0722FA353}"/>
              </a:ext>
            </a:extLst>
          </p:cNvPr>
          <p:cNvCxnSpPr/>
          <p:nvPr/>
        </p:nvCxnSpPr>
        <p:spPr>
          <a:xfrm>
            <a:off x="7968208" y="593822"/>
            <a:ext cx="108012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A57EDCB-2991-4AD6-A864-561543FC9E5B}"/>
              </a:ext>
            </a:extLst>
          </p:cNvPr>
          <p:cNvCxnSpPr/>
          <p:nvPr/>
        </p:nvCxnSpPr>
        <p:spPr>
          <a:xfrm>
            <a:off x="7788188" y="1268760"/>
            <a:ext cx="144016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A7DFF125-B279-4C56-849D-60B3D3FA1B55}"/>
              </a:ext>
            </a:extLst>
          </p:cNvPr>
          <p:cNvCxnSpPr>
            <a:cxnSpLocks/>
          </p:cNvCxnSpPr>
          <p:nvPr/>
        </p:nvCxnSpPr>
        <p:spPr>
          <a:xfrm>
            <a:off x="8904312" y="593822"/>
            <a:ext cx="0" cy="674938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EAB770F-BFA7-49E5-9505-FBAAB13566BF}"/>
              </a:ext>
            </a:extLst>
          </p:cNvPr>
          <p:cNvSpPr txBox="1"/>
          <p:nvPr/>
        </p:nvSpPr>
        <p:spPr>
          <a:xfrm>
            <a:off x="8834139" y="77633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U</a:t>
            </a:r>
            <a:r>
              <a:rPr lang="en-US" sz="1600" i="1" baseline="-25000" dirty="0"/>
              <a:t>B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A53A9B6-A19D-4DC6-8A01-38218A5874BA}"/>
              </a:ext>
            </a:extLst>
          </p:cNvPr>
          <p:cNvSpPr txBox="1"/>
          <p:nvPr/>
        </p:nvSpPr>
        <p:spPr>
          <a:xfrm>
            <a:off x="47327" y="5797235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become </a:t>
            </a:r>
            <a:r>
              <a:rPr lang="en-US" sz="1600" i="1" dirty="0"/>
              <a:t>k’ </a:t>
            </a:r>
            <a:r>
              <a:rPr lang="en-US" sz="1600" dirty="0"/>
              <a:t>= 5: </a:t>
            </a:r>
            <a:r>
              <a:rPr lang="en-US" sz="1600" i="1" dirty="0"/>
              <a:t>U</a:t>
            </a:r>
            <a:r>
              <a:rPr lang="en-US" sz="1600" i="1" baseline="-25000" dirty="0"/>
              <a:t>B</a:t>
            </a:r>
            <a:r>
              <a:rPr lang="en-US" sz="1600" dirty="0"/>
              <a:t> should be 4 times </a:t>
            </a:r>
            <a:r>
              <a:rPr lang="en-US" sz="1600" i="1" dirty="0"/>
              <a:t>U</a:t>
            </a:r>
            <a:r>
              <a:rPr lang="en-US" sz="1600" i="1" baseline="-25000" dirty="0"/>
              <a:t>i</a:t>
            </a:r>
          </a:p>
          <a:p>
            <a:r>
              <a:rPr lang="en-US" sz="1600" dirty="0"/>
              <a:t>To become </a:t>
            </a:r>
            <a:r>
              <a:rPr lang="en-US" sz="1600" i="1" dirty="0"/>
              <a:t>k’ </a:t>
            </a:r>
            <a:r>
              <a:rPr lang="en-US" sz="1600" dirty="0"/>
              <a:t>= 10: </a:t>
            </a:r>
            <a:r>
              <a:rPr lang="en-US" sz="1600" i="1" dirty="0"/>
              <a:t>U</a:t>
            </a:r>
            <a:r>
              <a:rPr lang="en-US" sz="1600" i="1" baseline="-25000" dirty="0"/>
              <a:t>B</a:t>
            </a:r>
            <a:r>
              <a:rPr lang="en-US" sz="1600" dirty="0"/>
              <a:t> should be 9 times </a:t>
            </a:r>
            <a:r>
              <a:rPr lang="en-US" sz="1600" i="1" dirty="0"/>
              <a:t>U</a:t>
            </a:r>
            <a:r>
              <a:rPr lang="en-US" sz="1600" i="1" baseline="-25000" dirty="0"/>
              <a:t>i</a:t>
            </a:r>
            <a:r>
              <a:rPr lang="en-US" sz="1600" dirty="0"/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3F51739-9A41-473C-8FA1-F257441AABCA}"/>
              </a:ext>
            </a:extLst>
          </p:cNvPr>
          <p:cNvSpPr txBox="1"/>
          <p:nvPr/>
        </p:nvSpPr>
        <p:spPr>
          <a:xfrm>
            <a:off x="6900173" y="3137832"/>
            <a:ext cx="3216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U</a:t>
            </a:r>
            <a:r>
              <a:rPr lang="en-US" sz="1600" i="1" baseline="-25000" dirty="0"/>
              <a:t>B</a:t>
            </a:r>
            <a:r>
              <a:rPr lang="en-US" sz="1600" dirty="0"/>
              <a:t> along bunch train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40123F56-B344-41E6-845F-7ED1AE995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671" y="3160740"/>
            <a:ext cx="4754113" cy="3658307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285B0A98-F4B9-442F-A1B9-91642478CD82}"/>
              </a:ext>
            </a:extLst>
          </p:cNvPr>
          <p:cNvSpPr txBox="1"/>
          <p:nvPr/>
        </p:nvSpPr>
        <p:spPr>
          <a:xfrm>
            <a:off x="10242784" y="3573016"/>
            <a:ext cx="1949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U</a:t>
            </a:r>
            <a:r>
              <a:rPr lang="en-US" sz="1600" i="1" baseline="-25000" dirty="0"/>
              <a:t>B</a:t>
            </a:r>
            <a:r>
              <a:rPr lang="en-US" sz="1600" dirty="0"/>
              <a:t> for first empty bucket vs. time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F80707F-40D5-4A8E-98C4-C7075045D2BE}"/>
              </a:ext>
            </a:extLst>
          </p:cNvPr>
          <p:cNvSpPr txBox="1"/>
          <p:nvPr/>
        </p:nvSpPr>
        <p:spPr>
          <a:xfrm>
            <a:off x="7968416" y="2462894"/>
            <a:ext cx="1896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BPM before dump </a:t>
            </a:r>
          </a:p>
        </p:txBody>
      </p:sp>
    </p:spTree>
    <p:extLst>
      <p:ext uri="{BB962C8B-B14F-4D97-AF65-F5344CB8AC3E}">
        <p14:creationId xmlns:p14="http://schemas.microsoft.com/office/powerpoint/2010/main" val="2387441544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936</Words>
  <Application>Microsoft Office PowerPoint</Application>
  <PresentationFormat>Breitbild</PresentationFormat>
  <Paragraphs>125</Paragraphs>
  <Slides>12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 Math</vt:lpstr>
      <vt:lpstr>Symbol</vt:lpstr>
      <vt:lpstr>DESY_PowerPoint_16x9_en</vt:lpstr>
      <vt:lpstr>Dump Button BPMs at the European XFEL</vt:lpstr>
      <vt:lpstr>Overview</vt:lpstr>
      <vt:lpstr>Overview</vt:lpstr>
      <vt:lpstr>Signal from the BPM in ideal case</vt:lpstr>
      <vt:lpstr>Eu-XFEL Dump-Beamline</vt:lpstr>
      <vt:lpstr>Eu-XFEL Dump-Beamline</vt:lpstr>
      <vt:lpstr>Eu-XFEL Dump-Beamline</vt:lpstr>
      <vt:lpstr>Dump BPM Signal</vt:lpstr>
      <vt:lpstr>Dump BPM Signal</vt:lpstr>
      <vt:lpstr>Dump BPM Signal</vt:lpstr>
      <vt:lpstr>Dump BPM Signal</vt:lpstr>
      <vt:lpstr>PowerPoint-Präsentation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Lipka, Dirk</dc:creator>
  <cp:lastModifiedBy>Lipka, Dirk</cp:lastModifiedBy>
  <cp:revision>351</cp:revision>
  <dcterms:created xsi:type="dcterms:W3CDTF">2019-04-15T09:26:57Z</dcterms:created>
  <dcterms:modified xsi:type="dcterms:W3CDTF">2022-06-01T15:43:31Z</dcterms:modified>
</cp:coreProperties>
</file>