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sldIdLst>
    <p:sldId id="274" r:id="rId6"/>
    <p:sldId id="258" r:id="rId7"/>
    <p:sldId id="260" r:id="rId8"/>
    <p:sldId id="272" r:id="rId9"/>
    <p:sldId id="261" r:id="rId10"/>
    <p:sldId id="263" r:id="rId11"/>
    <p:sldId id="264" r:id="rId12"/>
    <p:sldId id="265" r:id="rId13"/>
    <p:sldId id="266" r:id="rId14"/>
    <p:sldId id="262" r:id="rId15"/>
    <p:sldId id="267" r:id="rId16"/>
    <p:sldId id="270" r:id="rId17"/>
    <p:sldId id="269" r:id="rId18"/>
    <p:sldId id="273" r:id="rId19"/>
    <p:sldId id="271" r:id="rId20"/>
    <p:sldId id="275" r:id="rId21"/>
    <p:sldId id="276" r:id="rId22"/>
    <p:sldId id="277" r:id="rId23"/>
    <p:sldId id="278" r:id="rId24"/>
    <p:sldId id="259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70C"/>
    <a:srgbClr val="FFFFFF"/>
    <a:srgbClr val="F2F2F2"/>
    <a:srgbClr val="0070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F594C-EA58-8D43-BF43-926BAB8FAE8D}" v="4" dt="2022-09-14T19:30:12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0"/>
    <p:restoredTop sz="94295"/>
  </p:normalViewPr>
  <p:slideViewPr>
    <p:cSldViewPr snapToGrid="0">
      <p:cViewPr varScale="1">
        <p:scale>
          <a:sx n="76" d="100"/>
          <a:sy n="76" d="100"/>
        </p:scale>
        <p:origin x="440" y="200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 device is a key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17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05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01/09/2025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ango.readthedocs.io/" TargetMode="External"/><Relationship Id="rId2" Type="http://schemas.openxmlformats.org/officeDocument/2006/relationships/hyperlink" Target="https://tango-controls.readthedocs.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ango-controls.readthedocs.io/en/latest/Tutorials/getting-started/00--tutoria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Tango Introduction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6E02A3-80FB-3ECA-ED2E-F7979108185E}"/>
              </a:ext>
            </a:extLst>
          </p:cNvPr>
          <p:cNvSpPr txBox="1">
            <a:spLocks/>
          </p:cNvSpPr>
          <p:nvPr/>
        </p:nvSpPr>
        <p:spPr>
          <a:xfrm>
            <a:off x="608013" y="4395599"/>
            <a:ext cx="9183687" cy="675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 err="1">
                <a:solidFill>
                  <a:srgbClr val="FFFFFF"/>
                </a:solidFill>
              </a:rPr>
              <a:t>pyAML</a:t>
            </a:r>
            <a:r>
              <a:rPr lang="sv-SE" sz="2000" dirty="0">
                <a:solidFill>
                  <a:srgbClr val="FFFFFF"/>
                </a:solidFill>
              </a:rPr>
              <a:t> Community Meeting 2025.09.04</a:t>
            </a:r>
            <a:br>
              <a:rPr lang="sv-SE" sz="2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B. Bertrand (MAX IV)</a:t>
            </a:r>
          </a:p>
        </p:txBody>
      </p:sp>
    </p:spTree>
    <p:extLst>
      <p:ext uri="{BB962C8B-B14F-4D97-AF65-F5344CB8AC3E}">
        <p14:creationId xmlns:p14="http://schemas.microsoft.com/office/powerpoint/2010/main" val="20705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C369-CBE4-1BE4-A534-D687E8BC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Device Server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966D9-41A1-90ED-67F8-42048388D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E" dirty="0"/>
              <a:t>A </a:t>
            </a:r>
            <a:r>
              <a:rPr lang="en-SE" b="1" dirty="0"/>
              <a:t>Device Server </a:t>
            </a:r>
            <a:r>
              <a:rPr lang="en-SE" dirty="0"/>
              <a:t>is the process that will</a:t>
            </a:r>
            <a:br>
              <a:rPr lang="en-SE" dirty="0"/>
            </a:br>
            <a:r>
              <a:rPr lang="en-SE" dirty="0"/>
              <a:t>create </a:t>
            </a:r>
            <a:r>
              <a:rPr lang="en-SE" b="1" dirty="0"/>
              <a:t>devices </a:t>
            </a:r>
            <a:r>
              <a:rPr lang="en-SE" dirty="0"/>
              <a:t>of a </a:t>
            </a:r>
            <a:r>
              <a:rPr lang="en-SE" b="1" dirty="0"/>
              <a:t>Device Class</a:t>
            </a:r>
            <a:br>
              <a:rPr lang="en-SE" b="1" dirty="0"/>
            </a:br>
            <a:r>
              <a:rPr lang="en-SE" dirty="0"/>
              <a:t>(an abstraction of a device’s interface)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2BE4A-7CC3-53EE-392B-AA992523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629" y="2199678"/>
            <a:ext cx="4966010" cy="382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4EEFFE-1899-919C-3AF2-091C737A0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07" y="3270402"/>
            <a:ext cx="3880845" cy="2154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BF2D27-1846-0DE1-6A5F-E4B688FF3AC3}"/>
              </a:ext>
            </a:extLst>
          </p:cNvPr>
          <p:cNvSpPr txBox="1"/>
          <p:nvPr/>
        </p:nvSpPr>
        <p:spPr>
          <a:xfrm>
            <a:off x="3810000" y="4613141"/>
            <a:ext cx="3315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1" u="none" strike="noStrike" dirty="0">
                <a:solidFill>
                  <a:srgbClr val="222832"/>
                </a:solidFill>
                <a:effectLst/>
                <a:latin typeface="-apple-system"/>
              </a:rPr>
              <a:t>{</a:t>
            </a:r>
            <a:r>
              <a:rPr lang="en-GB" sz="1600" b="0" i="1" u="none" strike="noStrike" dirty="0" err="1">
                <a:solidFill>
                  <a:srgbClr val="222832"/>
                </a:solidFill>
                <a:effectLst/>
                <a:latin typeface="-apple-system"/>
              </a:rPr>
              <a:t>DeviceServerName</a:t>
            </a:r>
            <a:r>
              <a:rPr lang="en-GB" sz="1600" b="0" i="1" u="none" strike="noStrike" dirty="0">
                <a:solidFill>
                  <a:srgbClr val="222832"/>
                </a:solidFill>
                <a:effectLst/>
                <a:latin typeface="-apple-system"/>
              </a:rPr>
              <a:t>}</a:t>
            </a:r>
            <a:r>
              <a:rPr lang="en-GB" sz="1600" b="0" i="0" u="none" strike="noStrike" dirty="0">
                <a:solidFill>
                  <a:srgbClr val="222832"/>
                </a:solidFill>
                <a:effectLst/>
                <a:latin typeface="-apple-system"/>
              </a:rPr>
              <a:t>/</a:t>
            </a:r>
            <a:r>
              <a:rPr lang="en-GB" sz="1600" b="0" i="1" u="none" strike="noStrike" dirty="0">
                <a:solidFill>
                  <a:srgbClr val="222832"/>
                </a:solidFill>
                <a:effectLst/>
                <a:latin typeface="-apple-system"/>
              </a:rPr>
              <a:t>{</a:t>
            </a:r>
            <a:r>
              <a:rPr lang="en-GB" sz="1600" b="0" i="1" u="none" strike="noStrike" dirty="0" err="1">
                <a:solidFill>
                  <a:srgbClr val="222832"/>
                </a:solidFill>
                <a:effectLst/>
                <a:latin typeface="-apple-system"/>
              </a:rPr>
              <a:t>instanceName</a:t>
            </a:r>
            <a:r>
              <a:rPr lang="en-GB" sz="1600" b="0" i="1" u="none" strike="noStrike" dirty="0">
                <a:solidFill>
                  <a:srgbClr val="222832"/>
                </a:solidFill>
                <a:effectLst/>
                <a:latin typeface="-apple-system"/>
              </a:rPr>
              <a:t>}</a:t>
            </a:r>
            <a:endParaRPr lang="en-SE" sz="1600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802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41EA-5432-629F-406E-DC39940E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Tango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C4900-FE94-47A2-CC6C-E909EB900D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Each Tango Controls system has a centralised </a:t>
            </a:r>
            <a:r>
              <a:rPr lang="en-SE" b="1" dirty="0"/>
              <a:t>Tango</a:t>
            </a:r>
            <a:r>
              <a:rPr lang="en-SE" dirty="0"/>
              <a:t> </a:t>
            </a:r>
            <a:r>
              <a:rPr lang="en-SE" b="1" dirty="0"/>
              <a:t>Database</a:t>
            </a:r>
            <a:endParaRPr lang="en-SE" dirty="0"/>
          </a:p>
          <a:p>
            <a:pPr lvl="1"/>
            <a:r>
              <a:rPr lang="en-SE" sz="2200" dirty="0"/>
              <a:t>Maintains a catalog of the Tango device servers and devices configured to run in the sytem</a:t>
            </a:r>
          </a:p>
          <a:p>
            <a:pPr lvl="1"/>
            <a:r>
              <a:rPr lang="en-SE" sz="2200" dirty="0"/>
              <a:t>Stores configuration data (properties) used at initialization of a device</a:t>
            </a:r>
          </a:p>
          <a:p>
            <a:pPr lvl="1"/>
            <a:r>
              <a:rPr lang="en-SE" sz="2200" dirty="0"/>
              <a:t>Acts as name server</a:t>
            </a:r>
          </a:p>
          <a:p>
            <a:pPr lvl="1"/>
            <a:r>
              <a:rPr lang="en-SE" sz="2200" dirty="0"/>
              <a:t>Stores dynamic settings (memorized attributes)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A4DA0B-A494-E467-A982-02A56B2903D6}"/>
              </a:ext>
            </a:extLst>
          </p:cNvPr>
          <p:cNvGrpSpPr/>
          <p:nvPr/>
        </p:nvGrpSpPr>
        <p:grpSpPr>
          <a:xfrm>
            <a:off x="2268279" y="4085071"/>
            <a:ext cx="1842957" cy="2339874"/>
            <a:chOff x="968466" y="4039552"/>
            <a:chExt cx="1842957" cy="23398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13004B-9263-C231-EDEA-7E346D0D062A}"/>
                </a:ext>
              </a:extLst>
            </p:cNvPr>
            <p:cNvGrpSpPr/>
            <p:nvPr/>
          </p:nvGrpSpPr>
          <p:grpSpPr>
            <a:xfrm>
              <a:off x="968466" y="4039552"/>
              <a:ext cx="1842957" cy="2339874"/>
              <a:chOff x="1259173" y="3458979"/>
              <a:chExt cx="1842957" cy="2339874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B70DF3F-F5BD-1449-E69D-7B42FE773155}"/>
                  </a:ext>
                </a:extLst>
              </p:cNvPr>
              <p:cNvSpPr/>
              <p:nvPr/>
            </p:nvSpPr>
            <p:spPr>
              <a:xfrm>
                <a:off x="1259173" y="3458979"/>
                <a:ext cx="1842957" cy="233987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873A202-6695-34C3-6080-9259354DBC8B}"/>
                  </a:ext>
                </a:extLst>
              </p:cNvPr>
              <p:cNvGrpSpPr/>
              <p:nvPr/>
            </p:nvGrpSpPr>
            <p:grpSpPr>
              <a:xfrm>
                <a:off x="1569248" y="4476795"/>
                <a:ext cx="1292763" cy="1226853"/>
                <a:chOff x="1598950" y="4563043"/>
                <a:chExt cx="1292763" cy="1226853"/>
              </a:xfrm>
            </p:grpSpPr>
            <p:sp>
              <p:nvSpPr>
                <p:cNvPr id="5" name="Can 4">
                  <a:extLst>
                    <a:ext uri="{FF2B5EF4-FFF2-40B4-BE49-F238E27FC236}">
                      <a16:creationId xmlns:a16="http://schemas.microsoft.com/office/drawing/2014/main" id="{20F503B7-F488-2C09-7AC6-85FC9750EAA5}"/>
                    </a:ext>
                  </a:extLst>
                </p:cNvPr>
                <p:cNvSpPr/>
                <p:nvPr/>
              </p:nvSpPr>
              <p:spPr>
                <a:xfrm>
                  <a:off x="1598950" y="4563043"/>
                  <a:ext cx="1292763" cy="1226853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pic>
              <p:nvPicPr>
                <p:cNvPr id="6" name="Picture 5" descr="A blue and black logo&#10;&#10;AI-generated content may be incorrect.">
                  <a:extLst>
                    <a:ext uri="{FF2B5EF4-FFF2-40B4-BE49-F238E27FC236}">
                      <a16:creationId xmlns:a16="http://schemas.microsoft.com/office/drawing/2014/main" id="{3816D635-E34F-B52F-D1E4-077050DE2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63706" y="5031431"/>
                  <a:ext cx="1163250" cy="290076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C8BDBEA-69DE-98C8-5F7D-E3611ACAE3AD}"/>
                  </a:ext>
                </a:extLst>
              </p:cNvPr>
              <p:cNvGrpSpPr/>
              <p:nvPr/>
            </p:nvGrpSpPr>
            <p:grpSpPr>
              <a:xfrm>
                <a:off x="1364105" y="3623733"/>
                <a:ext cx="1633095" cy="753395"/>
                <a:chOff x="1364105" y="3623733"/>
                <a:chExt cx="1633095" cy="75339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F9EF238-2465-16C7-D5E2-D6E503B335A5}"/>
                    </a:ext>
                  </a:extLst>
                </p:cNvPr>
                <p:cNvSpPr/>
                <p:nvPr/>
              </p:nvSpPr>
              <p:spPr>
                <a:xfrm>
                  <a:off x="1364105" y="3623733"/>
                  <a:ext cx="1633095" cy="75339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0C2629-2625-A046-9AEA-E61280F5F8F6}"/>
                    </a:ext>
                  </a:extLst>
                </p:cNvPr>
                <p:cNvSpPr txBox="1"/>
                <p:nvPr/>
              </p:nvSpPr>
              <p:spPr>
                <a:xfrm>
                  <a:off x="1479030" y="3668703"/>
                  <a:ext cx="1473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E" dirty="0"/>
                    <a:t>Databaseds</a:t>
                  </a:r>
                  <a:br>
                    <a:rPr lang="en-SE" dirty="0"/>
                  </a:br>
                  <a:r>
                    <a:rPr lang="en-SE" dirty="0"/>
                    <a:t>device server</a:t>
                  </a:r>
                </a:p>
              </p:txBody>
            </p:sp>
          </p:grpSp>
        </p:grp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CDD865E-1297-20B8-CBB9-C0EDB969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79515" y="4235412"/>
              <a:ext cx="256249" cy="2887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B11537-4283-F3A2-78AA-AF5C94A710DF}"/>
              </a:ext>
            </a:extLst>
          </p:cNvPr>
          <p:cNvGrpSpPr/>
          <p:nvPr/>
        </p:nvGrpSpPr>
        <p:grpSpPr>
          <a:xfrm>
            <a:off x="5981302" y="4084522"/>
            <a:ext cx="1842957" cy="2339874"/>
            <a:chOff x="4116033" y="3635416"/>
            <a:chExt cx="1842957" cy="233987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C407BED-8B52-427E-F6B6-702F94740E82}"/>
                </a:ext>
              </a:extLst>
            </p:cNvPr>
            <p:cNvSpPr/>
            <p:nvPr/>
          </p:nvSpPr>
          <p:spPr>
            <a:xfrm>
              <a:off x="4116033" y="3635416"/>
              <a:ext cx="1842957" cy="23398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A2DE8E-6A09-85BD-C0C5-4ED3E0584A9F}"/>
                </a:ext>
              </a:extLst>
            </p:cNvPr>
            <p:cNvSpPr/>
            <p:nvPr/>
          </p:nvSpPr>
          <p:spPr>
            <a:xfrm>
              <a:off x="4199744" y="3758245"/>
              <a:ext cx="1633095" cy="7533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E5C245-DAE3-403C-FCD0-DF497D1BCBE1}"/>
                </a:ext>
              </a:extLst>
            </p:cNvPr>
            <p:cNvSpPr txBox="1"/>
            <p:nvPr/>
          </p:nvSpPr>
          <p:spPr>
            <a:xfrm>
              <a:off x="4251626" y="3813919"/>
              <a:ext cx="1518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dirty="0"/>
                <a:t>PyDatabaseds</a:t>
              </a:r>
              <a:br>
                <a:rPr lang="en-SE" dirty="0"/>
              </a:br>
              <a:r>
                <a:rPr lang="en-SE" dirty="0"/>
                <a:t>device server</a:t>
              </a:r>
            </a:p>
          </p:txBody>
        </p:sp>
        <p:pic>
          <p:nvPicPr>
            <p:cNvPr id="26" name="Graphic 25" descr="Paper outline">
              <a:extLst>
                <a:ext uri="{FF2B5EF4-FFF2-40B4-BE49-F238E27FC236}">
                  <a16:creationId xmlns:a16="http://schemas.microsoft.com/office/drawing/2014/main" id="{A5741A3C-B87D-2004-8F52-C3A19FDB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5603" y="4649459"/>
              <a:ext cx="1243815" cy="124381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33C76CA-D0A5-5B75-1CC4-C36E61E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53023" y="3813183"/>
              <a:ext cx="263525" cy="320675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D04F005-521A-1A80-02F3-884EE8B1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13623" y="5118482"/>
              <a:ext cx="647773" cy="30576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38B0E39-0C33-8A2D-F564-545F0DBAD558}"/>
              </a:ext>
            </a:extLst>
          </p:cNvPr>
          <p:cNvSpPr txBox="1"/>
          <p:nvPr/>
        </p:nvSpPr>
        <p:spPr>
          <a:xfrm>
            <a:off x="5131796" y="6412773"/>
            <a:ext cx="35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Not production ready - Testing only</a:t>
            </a:r>
          </a:p>
        </p:txBody>
      </p:sp>
    </p:spTree>
    <p:extLst>
      <p:ext uri="{BB962C8B-B14F-4D97-AF65-F5344CB8AC3E}">
        <p14:creationId xmlns:p14="http://schemas.microsoft.com/office/powerpoint/2010/main" val="2428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A5D2-7593-D63C-6547-711A36F0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TANGO_HOST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4CA03-0467-5C79-4A75-5CDCC1440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Variable that specifies on which host and port the Databaseds is running: </a:t>
            </a:r>
            <a:r>
              <a:rPr lang="en-SE" b="1" dirty="0"/>
              <a:t>localhost:10000</a:t>
            </a:r>
          </a:p>
          <a:p>
            <a:pPr marL="0" indent="0">
              <a:buNone/>
            </a:pPr>
            <a:endParaRPr lang="en-SE" b="1" dirty="0"/>
          </a:p>
          <a:p>
            <a:pPr marL="0" indent="0">
              <a:buNone/>
            </a:pPr>
            <a:r>
              <a:rPr lang="en-SE" dirty="0"/>
              <a:t>Can be set using:</a:t>
            </a:r>
          </a:p>
          <a:p>
            <a:pPr lvl="1"/>
            <a:r>
              <a:rPr lang="en-SE" dirty="0"/>
              <a:t>environment variable</a:t>
            </a:r>
          </a:p>
          <a:p>
            <a:pPr lvl="1"/>
            <a:r>
              <a:rPr lang="en-SE" dirty="0"/>
              <a:t>/etc/tangorc on unix-like OS</a:t>
            </a:r>
          </a:p>
          <a:p>
            <a:pPr lvl="1"/>
            <a:r>
              <a:rPr lang="en-SE" dirty="0"/>
              <a:t>${TANGO_ROOT}/tangorc on Windows</a:t>
            </a:r>
          </a:p>
          <a:p>
            <a:pPr lvl="1"/>
            <a:r>
              <a:rPr lang="en-SE" dirty="0"/>
              <a:t>~/.tangorc on unix-like OS</a:t>
            </a:r>
          </a:p>
        </p:txBody>
      </p:sp>
    </p:spTree>
    <p:extLst>
      <p:ext uri="{BB962C8B-B14F-4D97-AF65-F5344CB8AC3E}">
        <p14:creationId xmlns:p14="http://schemas.microsoft.com/office/powerpoint/2010/main" val="26689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A01D-9B45-6B1B-DD8E-D4365744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Tango Controls System Communication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61512E-51FD-89FA-5B53-B5AF36A98ED0}"/>
              </a:ext>
            </a:extLst>
          </p:cNvPr>
          <p:cNvGrpSpPr/>
          <p:nvPr/>
        </p:nvGrpSpPr>
        <p:grpSpPr>
          <a:xfrm>
            <a:off x="7603837" y="4178031"/>
            <a:ext cx="1842957" cy="2339874"/>
            <a:chOff x="1259173" y="3458979"/>
            <a:chExt cx="1842957" cy="233987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5E93686-8F5F-8DA8-38B2-077D3A08FED4}"/>
                </a:ext>
              </a:extLst>
            </p:cNvPr>
            <p:cNvSpPr/>
            <p:nvPr/>
          </p:nvSpPr>
          <p:spPr>
            <a:xfrm>
              <a:off x="1259173" y="3458979"/>
              <a:ext cx="1842957" cy="23398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D0DC7E-CB29-CA39-0F04-D26B19910ED4}"/>
                </a:ext>
              </a:extLst>
            </p:cNvPr>
            <p:cNvGrpSpPr/>
            <p:nvPr/>
          </p:nvGrpSpPr>
          <p:grpSpPr>
            <a:xfrm>
              <a:off x="1569248" y="4476795"/>
              <a:ext cx="1292763" cy="1226853"/>
              <a:chOff x="1598950" y="4563043"/>
              <a:chExt cx="1292763" cy="1226853"/>
            </a:xfrm>
          </p:grpSpPr>
          <p:sp>
            <p:nvSpPr>
              <p:cNvPr id="12" name="Can 11">
                <a:extLst>
                  <a:ext uri="{FF2B5EF4-FFF2-40B4-BE49-F238E27FC236}">
                    <a16:creationId xmlns:a16="http://schemas.microsoft.com/office/drawing/2014/main" id="{74D15E6D-C4C7-BA6C-428F-D69CE254F075}"/>
                  </a:ext>
                </a:extLst>
              </p:cNvPr>
              <p:cNvSpPr/>
              <p:nvPr/>
            </p:nvSpPr>
            <p:spPr>
              <a:xfrm>
                <a:off x="1598950" y="4563043"/>
                <a:ext cx="1292763" cy="1226853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pic>
            <p:nvPicPr>
              <p:cNvPr id="13" name="Picture 12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62B1DF33-2861-B5CC-611D-622CDB562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63706" y="5031431"/>
                <a:ext cx="1163250" cy="29007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7BC0E6-79FF-4FEE-7D65-733AE042171A}"/>
                </a:ext>
              </a:extLst>
            </p:cNvPr>
            <p:cNvGrpSpPr/>
            <p:nvPr/>
          </p:nvGrpSpPr>
          <p:grpSpPr>
            <a:xfrm>
              <a:off x="1364105" y="3623733"/>
              <a:ext cx="1633095" cy="753395"/>
              <a:chOff x="1364105" y="3623733"/>
              <a:chExt cx="1633095" cy="75339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19FEDB9-EFB1-F027-C510-4D6C9CB51C58}"/>
                  </a:ext>
                </a:extLst>
              </p:cNvPr>
              <p:cNvSpPr/>
              <p:nvPr/>
            </p:nvSpPr>
            <p:spPr>
              <a:xfrm>
                <a:off x="1364105" y="3623733"/>
                <a:ext cx="1633095" cy="75339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D2045-5030-D587-7B45-EEA1881F49A5}"/>
                  </a:ext>
                </a:extLst>
              </p:cNvPr>
              <p:cNvSpPr txBox="1"/>
              <p:nvPr/>
            </p:nvSpPr>
            <p:spPr>
              <a:xfrm>
                <a:off x="1479030" y="3668703"/>
                <a:ext cx="147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E" dirty="0"/>
                  <a:t>Databaseds</a:t>
                </a:r>
                <a:br>
                  <a:rPr lang="en-SE" dirty="0"/>
                </a:br>
                <a:r>
                  <a:rPr lang="en-SE" dirty="0"/>
                  <a:t>device server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80B024-8B93-8274-43AC-4C730B8A6380}"/>
              </a:ext>
            </a:extLst>
          </p:cNvPr>
          <p:cNvSpPr txBox="1"/>
          <p:nvPr/>
        </p:nvSpPr>
        <p:spPr>
          <a:xfrm>
            <a:off x="7660883" y="3726322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TANGO_HOST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923525-C8B9-F1CF-FAE9-309DB248E205}"/>
              </a:ext>
            </a:extLst>
          </p:cNvPr>
          <p:cNvGrpSpPr/>
          <p:nvPr/>
        </p:nvGrpSpPr>
        <p:grpSpPr>
          <a:xfrm>
            <a:off x="3863440" y="2206446"/>
            <a:ext cx="1933176" cy="2339874"/>
            <a:chOff x="4933013" y="4112832"/>
            <a:chExt cx="1933176" cy="2339874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8CE54B6-C7B0-21D8-13AA-52255EDE0BFE}"/>
                </a:ext>
              </a:extLst>
            </p:cNvPr>
            <p:cNvSpPr/>
            <p:nvPr/>
          </p:nvSpPr>
          <p:spPr>
            <a:xfrm>
              <a:off x="4933013" y="4112832"/>
              <a:ext cx="1842957" cy="23398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7516DE-A451-63DF-D905-ACF3B7E9C797}"/>
                </a:ext>
              </a:extLst>
            </p:cNvPr>
            <p:cNvGrpSpPr/>
            <p:nvPr/>
          </p:nvGrpSpPr>
          <p:grpSpPr>
            <a:xfrm>
              <a:off x="5037945" y="4277586"/>
              <a:ext cx="1633095" cy="753395"/>
              <a:chOff x="1364105" y="3623733"/>
              <a:chExt cx="1633095" cy="75339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93D7BFB-BAD4-2052-70CB-9C29077FCC08}"/>
                  </a:ext>
                </a:extLst>
              </p:cNvPr>
              <p:cNvSpPr/>
              <p:nvPr/>
            </p:nvSpPr>
            <p:spPr>
              <a:xfrm>
                <a:off x="1364105" y="3623733"/>
                <a:ext cx="1633095" cy="75339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118BED-B343-CE1A-C643-656BAF2D2272}"/>
                  </a:ext>
                </a:extLst>
              </p:cNvPr>
              <p:cNvSpPr txBox="1"/>
              <p:nvPr/>
            </p:nvSpPr>
            <p:spPr>
              <a:xfrm>
                <a:off x="1479030" y="3668703"/>
                <a:ext cx="147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E" dirty="0"/>
                  <a:t>PowerSupply</a:t>
                </a:r>
                <a:br>
                  <a:rPr lang="en-SE" dirty="0"/>
                </a:br>
                <a:r>
                  <a:rPr lang="en-SE" dirty="0"/>
                  <a:t>device server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B39E1E-9F1E-480B-9227-A23CBBD34209}"/>
                </a:ext>
              </a:extLst>
            </p:cNvPr>
            <p:cNvSpPr txBox="1"/>
            <p:nvPr/>
          </p:nvSpPr>
          <p:spPr>
            <a:xfrm>
              <a:off x="4933013" y="5324931"/>
              <a:ext cx="1933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test</a:t>
              </a:r>
              <a:r>
                <a:rPr lang="en-SE" sz="1400" dirty="0"/>
                <a:t>/power_supply/1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BC46FF-3C81-295A-0BC8-644470D885B9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01" y="5030981"/>
              <a:ext cx="0" cy="3429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747D1C1-0FAD-A3C3-3EAC-DE87186A2526}"/>
              </a:ext>
            </a:extLst>
          </p:cNvPr>
          <p:cNvSpPr txBox="1"/>
          <p:nvPr/>
        </p:nvSpPr>
        <p:spPr>
          <a:xfrm>
            <a:off x="3863440" y="1763901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Server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C0703C-FDA1-34A2-991D-52D8DBF1FE8A}"/>
              </a:ext>
            </a:extLst>
          </p:cNvPr>
          <p:cNvGrpSpPr/>
          <p:nvPr/>
        </p:nvGrpSpPr>
        <p:grpSpPr>
          <a:xfrm>
            <a:off x="269824" y="4561902"/>
            <a:ext cx="3396862" cy="1694897"/>
            <a:chOff x="344775" y="3787705"/>
            <a:chExt cx="3396862" cy="1694897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DBCBC25-19C7-FF0C-68EC-FBCFEE01D29F}"/>
                </a:ext>
              </a:extLst>
            </p:cNvPr>
            <p:cNvSpPr/>
            <p:nvPr/>
          </p:nvSpPr>
          <p:spPr>
            <a:xfrm>
              <a:off x="344775" y="4157038"/>
              <a:ext cx="3396862" cy="13255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263F0C-312B-E46D-756C-8F4AE4486B3B}"/>
                </a:ext>
              </a:extLst>
            </p:cNvPr>
            <p:cNvSpPr txBox="1"/>
            <p:nvPr/>
          </p:nvSpPr>
          <p:spPr>
            <a:xfrm>
              <a:off x="1143795" y="3787705"/>
              <a:ext cx="1798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dirty="0"/>
                <a:t>Client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E5FA94C-C8A6-DD3E-613E-70C712A9EC74}"/>
                </a:ext>
              </a:extLst>
            </p:cNvPr>
            <p:cNvSpPr/>
            <p:nvPr/>
          </p:nvSpPr>
          <p:spPr>
            <a:xfrm>
              <a:off x="503452" y="4438035"/>
              <a:ext cx="3079507" cy="7345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16B0D2-C6CD-62DB-27F9-409AAB9F11B8}"/>
                </a:ext>
              </a:extLst>
            </p:cNvPr>
            <p:cNvSpPr txBox="1"/>
            <p:nvPr/>
          </p:nvSpPr>
          <p:spPr>
            <a:xfrm>
              <a:off x="555916" y="4626976"/>
              <a:ext cx="3079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DeviceProxy</a:t>
              </a:r>
              <a:r>
                <a:rPr lang="en-GB" sz="1400" dirty="0"/>
                <a:t>(’test</a:t>
              </a:r>
              <a:r>
                <a:rPr lang="en-SE" sz="1400" dirty="0"/>
                <a:t>/power_supply/1’)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C95DBE-E1AF-3FAA-C1AB-07F6BE363564}"/>
              </a:ext>
            </a:extLst>
          </p:cNvPr>
          <p:cNvCxnSpPr/>
          <p:nvPr/>
        </p:nvCxnSpPr>
        <p:spPr>
          <a:xfrm>
            <a:off x="5706397" y="2848131"/>
            <a:ext cx="1923596" cy="148402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8B1EA6C-0D9A-9C73-EC4A-A6FC4559F5D2}"/>
              </a:ext>
            </a:extLst>
          </p:cNvPr>
          <p:cNvSpPr txBox="1"/>
          <p:nvPr/>
        </p:nvSpPr>
        <p:spPr>
          <a:xfrm>
            <a:off x="6250898" y="2697422"/>
            <a:ext cx="40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1. Device Server tells Databaseds about its connection details (IP, hostname, port)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BECAF6-079C-74C9-5739-6C007AC7490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666684" y="5347968"/>
            <a:ext cx="393715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3051FCA-DB5A-3FAF-47BC-B45FBA05508E}"/>
              </a:ext>
            </a:extLst>
          </p:cNvPr>
          <p:cNvSpPr txBox="1"/>
          <p:nvPr/>
        </p:nvSpPr>
        <p:spPr>
          <a:xfrm>
            <a:off x="3831376" y="5430346"/>
            <a:ext cx="377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2. Lookup device &amp; connection string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96BF45E-1415-E35B-092E-18AD023560E6}"/>
              </a:ext>
            </a:extLst>
          </p:cNvPr>
          <p:cNvCxnSpPr>
            <a:cxnSpLocks/>
          </p:cNvCxnSpPr>
          <p:nvPr/>
        </p:nvCxnSpPr>
        <p:spPr>
          <a:xfrm flipH="1">
            <a:off x="2458387" y="3270587"/>
            <a:ext cx="1375073" cy="161942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625598D-28A4-5EE1-B9BA-23DA98BFFC84}"/>
              </a:ext>
            </a:extLst>
          </p:cNvPr>
          <p:cNvSpPr txBox="1"/>
          <p:nvPr/>
        </p:nvSpPr>
        <p:spPr>
          <a:xfrm>
            <a:off x="446875" y="3644721"/>
            <a:ext cx="307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3. Connect to Device Server</a:t>
            </a:r>
          </a:p>
        </p:txBody>
      </p:sp>
    </p:spTree>
    <p:extLst>
      <p:ext uri="{BB962C8B-B14F-4D97-AF65-F5344CB8AC3E}">
        <p14:creationId xmlns:p14="http://schemas.microsoft.com/office/powerpoint/2010/main" val="15279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1145E-3851-017C-8FDF-CA7EC519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BE7DAD-6BCC-2542-F814-7BDF4DAD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SE" dirty="0"/>
              <a:t>PyTango</a:t>
            </a:r>
          </a:p>
        </p:txBody>
      </p:sp>
    </p:spTree>
    <p:extLst>
      <p:ext uri="{BB962C8B-B14F-4D97-AF65-F5344CB8AC3E}">
        <p14:creationId xmlns:p14="http://schemas.microsoft.com/office/powerpoint/2010/main" val="36257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7C3C-0101-EB33-5F46-B3E5EEC9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PyTango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9DDB2C-CE42-026D-BE39-152E04EEA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3067" y="1825200"/>
            <a:ext cx="4987063" cy="3973653"/>
          </a:xfrm>
        </p:spPr>
        <p:txBody>
          <a:bodyPr/>
          <a:lstStyle/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r>
              <a:rPr lang="en-SE" dirty="0"/>
              <a:t>Module that exposes to Python the Tango C++ API</a:t>
            </a:r>
          </a:p>
          <a:p>
            <a:r>
              <a:rPr lang="en-SE" dirty="0"/>
              <a:t>Write Tango Device Server</a:t>
            </a:r>
          </a:p>
          <a:p>
            <a:r>
              <a:rPr lang="en-SE" dirty="0"/>
              <a:t>Access the  Tango Database</a:t>
            </a:r>
          </a:p>
          <a:p>
            <a:r>
              <a:rPr lang="en-SE" dirty="0"/>
              <a:t>Write Tango client (script, CLI,  GUI)</a:t>
            </a:r>
          </a:p>
          <a:p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E85B7-1D27-84CA-4A9C-ABFE49D1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5" y="1339829"/>
            <a:ext cx="5486400" cy="44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0392-7D8C-EA24-6BF4-1C5AC6E4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PyTango Device Server</a:t>
            </a:r>
          </a:p>
        </p:txBody>
      </p:sp>
      <p:pic>
        <p:nvPicPr>
          <p:cNvPr id="5" name="Picture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332C14F5-26F4-1108-04D2-9E787500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4" y="2181260"/>
            <a:ext cx="3374704" cy="2085939"/>
          </a:xfrm>
          <a:prstGeom prst="rect">
            <a:avLst/>
          </a:prstGeom>
        </p:spPr>
      </p:pic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77C25C0-3CC1-DC7C-9B44-CACF4F015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21" y="1492322"/>
            <a:ext cx="3565523" cy="53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1D1F-A1FD-B84E-5EDB-C5464AA9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PyTango Client 1/3</a:t>
            </a:r>
          </a:p>
        </p:txBody>
      </p:sp>
      <p:pic>
        <p:nvPicPr>
          <p:cNvPr id="8" name="Picture 7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380389A1-656D-D05B-39F3-ACECE20B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" y="1727761"/>
            <a:ext cx="11874501" cy="36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27E4-3B65-9F51-1D69-56679AD4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PyTango Client 2/3</a:t>
            </a:r>
          </a:p>
        </p:txBody>
      </p:sp>
      <p:pic>
        <p:nvPicPr>
          <p:cNvPr id="5" name="Picture 4" descr="A computer code with black text&#10;&#10;AI-generated content may be incorrect.">
            <a:extLst>
              <a:ext uri="{FF2B5EF4-FFF2-40B4-BE49-F238E27FC236}">
                <a16:creationId xmlns:a16="http://schemas.microsoft.com/office/drawing/2014/main" id="{9209AE8D-B660-C6C9-942D-3CDFA4B1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83" y="1822450"/>
            <a:ext cx="6134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0F135-7B91-32F6-35AB-4C4F6918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3F7E-63B7-2B5C-2663-4BEE9E84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PyTango Client 3/3</a:t>
            </a:r>
          </a:p>
        </p:txBody>
      </p:sp>
      <p:pic>
        <p:nvPicPr>
          <p:cNvPr id="4" name="Picture 3" descr="A computer screen shot of a program&#10;&#10;AI-generated content may be incorrect.">
            <a:extLst>
              <a:ext uri="{FF2B5EF4-FFF2-40B4-BE49-F238E27FC236}">
                <a16:creationId xmlns:a16="http://schemas.microsoft.com/office/drawing/2014/main" id="{8D722AD4-E1AA-1B7D-F810-B616CC16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71" y="1476950"/>
            <a:ext cx="7446029" cy="52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Tango 1/2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3B8B-0636-2958-0800-E58E4F0D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“Tango Controls is a </a:t>
            </a: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free open-source 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device-oriented controls toolkit for controlling any kind of hardware or software and building SCADA (supervisory control and data acquisition) systems. Tango Controls is operating system independent and supports C++, Java and Python for all the components”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8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CB47-5441-1C15-5970-D6207242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784E-EB96-F3F0-A89D-44E4B72D3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https://www.tango-controls.org</a:t>
            </a:r>
          </a:p>
          <a:p>
            <a:r>
              <a:rPr lang="en-GB" dirty="0">
                <a:hlinkClick r:id="rId2"/>
              </a:rPr>
              <a:t>https://tango-controls.readthedocs.io</a:t>
            </a:r>
            <a:endParaRPr lang="en-GB" dirty="0"/>
          </a:p>
          <a:p>
            <a:r>
              <a:rPr lang="en-GB" dirty="0">
                <a:hlinkClick r:id="rId3"/>
              </a:rPr>
              <a:t>https://pytango.readthedocs.io</a:t>
            </a:r>
            <a:endParaRPr lang="en-GB" dirty="0"/>
          </a:p>
          <a:p>
            <a:r>
              <a:rPr lang="en-GB" dirty="0">
                <a:hlinkClick r:id="rId4"/>
              </a:rPr>
              <a:t>https://tango-controls.readthedocs.io/en/latest/Tutorials/getting-started/00--tutorial.html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6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1DD7-C04D-C8D5-B2A7-89B3CA7A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What is Tango 2/2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BE023-792F-0DD9-F856-0BDCC3272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E" dirty="0"/>
              <a:t>Started in 1999 @ESRF Synchrotron in Grenoble, France</a:t>
            </a:r>
          </a:p>
          <a:p>
            <a:r>
              <a:rPr lang="en-SE" dirty="0"/>
              <a:t>Used by Synchrotrons, lasers, telescopes…</a:t>
            </a:r>
          </a:p>
          <a:p>
            <a:r>
              <a:rPr lang="en-SE" dirty="0"/>
              <a:t>Rich ecosystem (Archiving, GUI, Tools)</a:t>
            </a:r>
          </a:p>
          <a:p>
            <a:r>
              <a:rPr lang="en-SE" dirty="0"/>
              <a:t>Based on CORBA and ZeroMQ</a:t>
            </a:r>
          </a:p>
          <a:p>
            <a:r>
              <a:rPr lang="en-SE" dirty="0"/>
              <a:t>Built around the concept of devices and device classes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EABA9-6038-8B62-E480-5E715FD9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60" y="4714875"/>
            <a:ext cx="69596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69160-58C7-78BE-928C-07C702A9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SE" dirty="0"/>
              <a:t>Tango Key Concepts</a:t>
            </a:r>
          </a:p>
        </p:txBody>
      </p:sp>
    </p:spTree>
    <p:extLst>
      <p:ext uri="{BB962C8B-B14F-4D97-AF65-F5344CB8AC3E}">
        <p14:creationId xmlns:p14="http://schemas.microsoft.com/office/powerpoint/2010/main" val="16955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1192-AE95-85BA-BC6F-456CD7C2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BFB3C-1ED0-7BBB-0BFF-C0F0503E4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E" dirty="0"/>
              <a:t>A </a:t>
            </a:r>
            <a:r>
              <a:rPr lang="en-SE" b="1" dirty="0"/>
              <a:t>device</a:t>
            </a:r>
            <a:r>
              <a:rPr lang="en-SE" dirty="0"/>
              <a:t> is an object providing access to </a:t>
            </a:r>
            <a:r>
              <a:rPr lang="en-SE" b="1" dirty="0"/>
              <a:t>commands</a:t>
            </a:r>
            <a:r>
              <a:rPr lang="en-SE" dirty="0"/>
              <a:t>, </a:t>
            </a:r>
            <a:r>
              <a:rPr lang="en-SE" b="1" dirty="0"/>
              <a:t>attributes</a:t>
            </a:r>
            <a:r>
              <a:rPr lang="en-SE" dirty="0"/>
              <a:t> and </a:t>
            </a:r>
            <a:r>
              <a:rPr lang="en-SE" b="1" dirty="0"/>
              <a:t>properties</a:t>
            </a:r>
          </a:p>
          <a:p>
            <a:pPr marL="0" indent="0">
              <a:buNone/>
            </a:pPr>
            <a:br>
              <a:rPr lang="en-SE" sz="2000" dirty="0"/>
            </a:br>
            <a:r>
              <a:rPr lang="en-SE" sz="2000" dirty="0"/>
              <a:t>A </a:t>
            </a:r>
            <a:r>
              <a:rPr lang="en-SE" sz="2000" b="1" dirty="0"/>
              <a:t>device</a:t>
            </a:r>
            <a:r>
              <a:rPr lang="en-SE" sz="2000" dirty="0"/>
              <a:t> can represent:</a:t>
            </a:r>
          </a:p>
          <a:p>
            <a:r>
              <a:rPr lang="en-SE" sz="2000" dirty="0"/>
              <a:t>A piece of equipment</a:t>
            </a:r>
          </a:p>
          <a:p>
            <a:r>
              <a:rPr lang="en-SE" sz="2000" dirty="0"/>
              <a:t>Multiple pieces of equipment</a:t>
            </a:r>
          </a:p>
          <a:p>
            <a:r>
              <a:rPr lang="en-SE" sz="2000" dirty="0"/>
              <a:t>A set of software functions</a:t>
            </a:r>
          </a:p>
          <a:p>
            <a:r>
              <a:rPr lang="en-SE" sz="2000" dirty="0"/>
              <a:t>A group of devices representing</a:t>
            </a:r>
            <a:br>
              <a:rPr lang="en-SE" sz="2000" dirty="0"/>
            </a:br>
            <a:r>
              <a:rPr lang="en-SE" sz="2000" dirty="0"/>
              <a:t>a subsystem</a:t>
            </a:r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1F26D-08AC-597B-96CB-2B769488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83" y="3146230"/>
            <a:ext cx="7147927" cy="2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28E6-0634-0B26-924D-6C137D82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Device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5DDC2-F641-A56B-009B-58E8C7FD0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Every device has a 3 fields name, following a hierarchical</a:t>
            </a:r>
            <a:br>
              <a:rPr lang="en-SE" dirty="0"/>
            </a:br>
            <a:r>
              <a:rPr lang="en-SE" dirty="0"/>
              <a:t> notation: </a:t>
            </a:r>
            <a:r>
              <a:rPr lang="en-SE" b="1" dirty="0"/>
              <a:t>domain/family/member</a:t>
            </a:r>
          </a:p>
          <a:p>
            <a:pPr marL="0" indent="0">
              <a:buNone/>
            </a:pPr>
            <a:endParaRPr lang="en-SE" b="1" dirty="0"/>
          </a:p>
          <a:p>
            <a:r>
              <a:rPr lang="en-GB" dirty="0">
                <a:solidFill>
                  <a:srgbClr val="212529"/>
                </a:solidFill>
                <a:latin typeface="Helvetica" pitchFamily="2" charset="0"/>
              </a:rPr>
              <a:t>sys/database/2</a:t>
            </a:r>
          </a:p>
          <a:p>
            <a:r>
              <a:rPr lang="en-GB" dirty="0">
                <a:solidFill>
                  <a:srgbClr val="212529"/>
                </a:solidFill>
                <a:latin typeface="Helvetica" pitchFamily="2" charset="0"/>
              </a:rPr>
              <a:t>sys/</a:t>
            </a:r>
            <a:r>
              <a:rPr lang="en-GB" dirty="0" err="1">
                <a:solidFill>
                  <a:srgbClr val="212529"/>
                </a:solidFill>
                <a:latin typeface="Helvetica" pitchFamily="2" charset="0"/>
              </a:rPr>
              <a:t>tg_test</a:t>
            </a:r>
            <a:r>
              <a:rPr lang="en-GB" dirty="0">
                <a:solidFill>
                  <a:srgbClr val="212529"/>
                </a:solidFill>
                <a:latin typeface="Helvetica" pitchFamily="2" charset="0"/>
              </a:rPr>
              <a:t>/1</a:t>
            </a:r>
          </a:p>
          <a:p>
            <a:r>
              <a:rPr lang="en-GB" b="0" i="0" u="none" strike="noStrike" dirty="0">
                <a:solidFill>
                  <a:srgbClr val="212529"/>
                </a:solidFill>
                <a:effectLst/>
                <a:latin typeface="Helvetica" pitchFamily="2" charset="0"/>
              </a:rPr>
              <a:t> i-c080008cab02/vac/ipcua-04 (Ion Pump)</a:t>
            </a:r>
            <a:endParaRPr lang="en-SE" b="1" dirty="0"/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7B554A2B-D7F8-1313-EF3D-F4087088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823" y="923330"/>
            <a:ext cx="1747907" cy="50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AC0-CEE7-06C4-50D4-FBCAC6D4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Device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A0909-689F-DBEF-8CD4-0B1A54985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E" dirty="0"/>
              <a:t>Operation to invoke on a device: SwitchOn, SwitchOff</a:t>
            </a:r>
          </a:p>
          <a:p>
            <a:r>
              <a:rPr lang="en-SE" dirty="0"/>
              <a:t>Every device has at least 3 commands:</a:t>
            </a:r>
          </a:p>
          <a:p>
            <a:pPr lvl="1"/>
            <a:r>
              <a:rPr lang="en-SE" dirty="0"/>
              <a:t>Init</a:t>
            </a:r>
          </a:p>
          <a:p>
            <a:pPr lvl="1"/>
            <a:r>
              <a:rPr lang="en-SE" dirty="0"/>
              <a:t>State</a:t>
            </a:r>
          </a:p>
          <a:p>
            <a:pPr lvl="1"/>
            <a:r>
              <a:rPr lang="en-SE" dirty="0"/>
              <a:t>Status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CC895E-AE05-C0A2-B1DA-5CE63B11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3" y="2848149"/>
            <a:ext cx="6587067" cy="30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D87D-D67D-6960-2F7D-3A193203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Device Attributes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D3340-C970-83F9-8D30-309F3EFA2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E" dirty="0"/>
              <a:t>An attribute represents a typed variable</a:t>
            </a:r>
            <a:br>
              <a:rPr lang="en-SE" dirty="0"/>
            </a:br>
            <a:r>
              <a:rPr lang="en-SE" dirty="0"/>
              <a:t> with a value</a:t>
            </a:r>
          </a:p>
          <a:p>
            <a:r>
              <a:rPr lang="en-SE" dirty="0"/>
              <a:t>Data format: Scalar (0D), Spectrum (1D)</a:t>
            </a:r>
            <a:br>
              <a:rPr lang="en-SE" dirty="0"/>
            </a:br>
            <a:r>
              <a:rPr lang="en-SE" dirty="0"/>
              <a:t>or Image (2D)</a:t>
            </a:r>
          </a:p>
          <a:p>
            <a:r>
              <a:rPr lang="en-SE" dirty="0"/>
              <a:t>Data type (boolean, short, ulong64…)</a:t>
            </a:r>
          </a:p>
          <a:p>
            <a:r>
              <a:rPr lang="en-GB" dirty="0"/>
              <a:t>R</a:t>
            </a:r>
            <a:r>
              <a:rPr lang="en-SE" dirty="0"/>
              <a:t>ead and/or Write</a:t>
            </a:r>
          </a:p>
          <a:p>
            <a:r>
              <a:rPr lang="en-SE" dirty="0"/>
              <a:t>Metadata: quality, timestamp</a:t>
            </a:r>
          </a:p>
          <a:p>
            <a:r>
              <a:rPr lang="en-SE" dirty="0"/>
              <a:t>State and Status</a:t>
            </a:r>
            <a:br>
              <a:rPr lang="en-SE" dirty="0"/>
            </a:br>
            <a:endParaRPr lang="en-SE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14A87C-58DA-F7F5-4D47-42B0C3AE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16" y="1185333"/>
            <a:ext cx="5254584" cy="47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BB6F-9481-74A1-B076-C7D3C421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Device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05F8B-2819-4153-161F-6121826AB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Configuration parameter stored in the Tango Database</a:t>
            </a:r>
          </a:p>
          <a:p>
            <a:pPr marL="0" indent="0">
              <a:buNone/>
            </a:pPr>
            <a:r>
              <a:rPr lang="en-SE" dirty="0"/>
              <a:t>Represented as key-value pairs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71253-C35B-61ED-D953-20AA20C9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1" y="3105150"/>
            <a:ext cx="6587066" cy="20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MKVHM7KCYWXU-1058460105-50</_dlc_DocId>
    <_dlc_DocIdUrl xmlns="af7b11fe-7b68-436c-90b0-54f97b02b031">
      <Url>https://sharepoint.lu.se/sites/maxiv_maxivse/_layouts/15/DocIdRedir.aspx?ID=MKVHM7KCYWXU-1058460105-50</Url>
      <Description>MKVHM7KCYWXU-1058460105-50</Description>
    </_dlc_DocIdUrl>
  </documentManagement>
</p:properties>
</file>

<file path=customXml/itemProps1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af7b11fe-7b68-436c-90b0-54f97b02b0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1702</TotalTime>
  <Words>588</Words>
  <Application>Microsoft Macintosh PowerPoint</Application>
  <PresentationFormat>Widescreen</PresentationFormat>
  <Paragraphs>90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Calibri</vt:lpstr>
      <vt:lpstr>Courier New</vt:lpstr>
      <vt:lpstr>Helvetica</vt:lpstr>
      <vt:lpstr>Open Sans Light</vt:lpstr>
      <vt:lpstr>MAX IV</vt:lpstr>
      <vt:lpstr>Tango Introduction</vt:lpstr>
      <vt:lpstr>What is Tango 1/2</vt:lpstr>
      <vt:lpstr>What is Tango 2/2</vt:lpstr>
      <vt:lpstr>Tango Key Concepts</vt:lpstr>
      <vt:lpstr>Device</vt:lpstr>
      <vt:lpstr>Device name</vt:lpstr>
      <vt:lpstr>Device Commands</vt:lpstr>
      <vt:lpstr>Device Attributes</vt:lpstr>
      <vt:lpstr>Device Properties</vt:lpstr>
      <vt:lpstr>Device Server</vt:lpstr>
      <vt:lpstr>Tango Database</vt:lpstr>
      <vt:lpstr>TANGO_HOST</vt:lpstr>
      <vt:lpstr>Tango Controls System Communication</vt:lpstr>
      <vt:lpstr>PyTango</vt:lpstr>
      <vt:lpstr>PyTango</vt:lpstr>
      <vt:lpstr>PyTango Device Server</vt:lpstr>
      <vt:lpstr>PyTango Client 1/3</vt:lpstr>
      <vt:lpstr>PyTango Client 2/3</vt:lpstr>
      <vt:lpstr>PyTango Client 3/3</vt:lpstr>
      <vt:lpstr>Useful 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Aymeric Robert</dc:creator>
  <cp:keywords/>
  <dc:description/>
  <cp:lastModifiedBy>Benjamin Bertrand</cp:lastModifiedBy>
  <cp:revision>16</cp:revision>
  <dcterms:created xsi:type="dcterms:W3CDTF">2022-05-19T12:39:22Z</dcterms:created>
  <dcterms:modified xsi:type="dcterms:W3CDTF">2025-09-02T15:32:22Z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2891936c-481b-4d45-a441-f3caaa71aa9d</vt:lpwstr>
  </property>
</Properties>
</file>