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4"/>
  </p:notesMasterIdLst>
  <p:sldIdLst>
    <p:sldId id="676" r:id="rId2"/>
    <p:sldId id="675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81E"/>
    <a:srgbClr val="005AA0"/>
    <a:srgbClr val="C6C6C6"/>
    <a:srgbClr val="005A9A"/>
    <a:srgbClr val="E6007E"/>
    <a:srgbClr val="F5B891"/>
    <a:srgbClr val="7EABCB"/>
    <a:srgbClr val="EE7326"/>
    <a:srgbClr val="F18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270" autoAdjust="0"/>
    <p:restoredTop sz="96327" autoAdjust="0"/>
  </p:normalViewPr>
  <p:slideViewPr>
    <p:cSldViewPr snapToGrid="0">
      <p:cViewPr varScale="1">
        <p:scale>
          <a:sx n="115" d="100"/>
          <a:sy n="115" d="100"/>
        </p:scale>
        <p:origin x="240" y="3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AB56A-BD67-4CEB-9E59-5B3B38DB9011}" type="datetimeFigureOut">
              <a:rPr lang="de-DE" smtClean="0"/>
              <a:t>03.09.25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E3DEF-1916-4A4B-BD23-D9E031A78E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8242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E3DEF-1916-4A4B-BD23-D9E031A78E8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972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E3DEF-1916-4A4B-BD23-D9E031A78E8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1460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8953501" y="5943600"/>
            <a:ext cx="32385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 hasCustomPrompt="1"/>
          </p:nvPr>
        </p:nvSpPr>
        <p:spPr>
          <a:xfrm>
            <a:off x="408000" y="1409700"/>
            <a:ext cx="11376000" cy="3657600"/>
          </a:xfrm>
          <a:solidFill>
            <a:srgbClr val="E6007E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noProof="0" dirty="0"/>
              <a:t>on</a:t>
            </a:r>
            <a:r>
              <a:rPr lang="en-US" dirty="0"/>
              <a:t> symbol to add image</a:t>
            </a:r>
          </a:p>
        </p:txBody>
      </p:sp>
      <p:sp>
        <p:nvSpPr>
          <p:cNvPr id="10" name="Rechteck 9"/>
          <p:cNvSpPr/>
          <p:nvPr userDrawn="1"/>
        </p:nvSpPr>
        <p:spPr>
          <a:xfrm>
            <a:off x="408000" y="5067300"/>
            <a:ext cx="11376000" cy="14946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4710" y="5158740"/>
            <a:ext cx="10503391" cy="503952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 master 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4710" y="5711297"/>
            <a:ext cx="8786497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master format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964710" y="6187442"/>
            <a:ext cx="8786497" cy="137506"/>
          </a:xfrm>
        </p:spPr>
        <p:txBody>
          <a:bodyPr anchor="ctr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Text Master Styles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F7CD036-ED6C-4ECF-9230-9F954A24C9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101" y="418338"/>
            <a:ext cx="1810516" cy="743714"/>
          </a:xfrm>
          <a:prstGeom prst="rect">
            <a:avLst/>
          </a:prstGeom>
        </p:spPr>
      </p:pic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122D4B7E-6FB3-4913-8B6C-C5E1D8CF923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4235" y="418337"/>
            <a:ext cx="1417637" cy="738188"/>
          </a:xfrm>
          <a:noFill/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 noProof="0" dirty="0"/>
              <a:t>partner logo</a:t>
            </a:r>
          </a:p>
        </p:txBody>
      </p:sp>
      <p:sp>
        <p:nvSpPr>
          <p:cNvPr id="22" name="Bildplatzhalter 4">
            <a:extLst>
              <a:ext uri="{FF2B5EF4-FFF2-40B4-BE49-F238E27FC236}">
                <a16:creationId xmlns:a16="http://schemas.microsoft.com/office/drawing/2014/main" id="{1D5C0AFF-1970-45EF-A4B2-C56B8DA1B85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631585" y="418337"/>
            <a:ext cx="1417637" cy="738188"/>
          </a:xfrm>
          <a:noFill/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 noProof="0" dirty="0"/>
              <a:t>partner logo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12" y="5945880"/>
            <a:ext cx="1371783" cy="50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95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8953501" y="5943600"/>
            <a:ext cx="32385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Rechteck 9"/>
          <p:cNvSpPr/>
          <p:nvPr userDrawn="1"/>
        </p:nvSpPr>
        <p:spPr>
          <a:xfrm>
            <a:off x="408000" y="1409700"/>
            <a:ext cx="11376000" cy="51522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4710" y="3428730"/>
            <a:ext cx="10583828" cy="503952"/>
          </a:xfrm>
        </p:spPr>
        <p:txBody>
          <a:bodyPr anchor="b">
            <a:no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 master 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4710" y="3976725"/>
            <a:ext cx="10600756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master format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964711" y="6187441"/>
            <a:ext cx="8709000" cy="197317"/>
          </a:xfrm>
        </p:spPr>
        <p:txBody>
          <a:bodyPr anchor="ctr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Text Master Styles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5F965800-EC66-4256-A2B9-6F514E0D631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4235" y="418337"/>
            <a:ext cx="1417637" cy="738188"/>
          </a:xfrm>
          <a:noFill/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 noProof="0" dirty="0"/>
              <a:t>partner logo</a:t>
            </a:r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58792609-4929-4ECD-98A4-64618D34E47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631585" y="418337"/>
            <a:ext cx="1417637" cy="738188"/>
          </a:xfrm>
          <a:noFill/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 noProof="0" dirty="0"/>
              <a:t>partner logo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7F16462-43AC-4369-B784-9087FA5BEA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101" y="418338"/>
            <a:ext cx="1810516" cy="74371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12" y="5945880"/>
            <a:ext cx="1371783" cy="50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1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8953501" y="5943600"/>
            <a:ext cx="32385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Rechteck 9"/>
          <p:cNvSpPr/>
          <p:nvPr userDrawn="1"/>
        </p:nvSpPr>
        <p:spPr>
          <a:xfrm>
            <a:off x="408000" y="293078"/>
            <a:ext cx="11376000" cy="62688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964712" y="6187441"/>
            <a:ext cx="8786496" cy="189296"/>
          </a:xfrm>
        </p:spPr>
        <p:txBody>
          <a:bodyPr anchor="ctr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Text Master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4710" y="2906606"/>
            <a:ext cx="10583828" cy="503952"/>
          </a:xfrm>
        </p:spPr>
        <p:txBody>
          <a:bodyPr anchor="b">
            <a:no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 master 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4710" y="3463147"/>
            <a:ext cx="10600756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master format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557E734-8DBE-47CE-94F7-8E7E9694F9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950" y="421513"/>
            <a:ext cx="1810516" cy="74371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12" y="5945880"/>
            <a:ext cx="1371783" cy="50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06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24381DEF-DABA-4270-8BAD-E4011AECFB7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05786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algn="ctr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en-US" noProof="0" dirty="0"/>
              <a:t>partner logo</a:t>
            </a:r>
          </a:p>
        </p:txBody>
      </p:sp>
      <p:sp>
        <p:nvSpPr>
          <p:cNvPr id="20" name="Bildplatzhalter 4">
            <a:extLst>
              <a:ext uri="{FF2B5EF4-FFF2-40B4-BE49-F238E27FC236}">
                <a16:creationId xmlns:a16="http://schemas.microsoft.com/office/drawing/2014/main" id="{BF652E5A-5CA0-445F-BB46-1D00FFAB13A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718257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algn="ctr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en-US" noProof="0" dirty="0"/>
              <a:t>partner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8501" y="492369"/>
            <a:ext cx="11087100" cy="409714"/>
          </a:xfrm>
        </p:spPr>
        <p:txBody>
          <a:bodyPr>
            <a:normAutofit/>
          </a:bodyPr>
          <a:lstStyle/>
          <a:p>
            <a:r>
              <a:rPr lang="en-US" noProof="0" dirty="0"/>
              <a:t>Click to edit title master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Edit Text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Title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98501" y="931362"/>
            <a:ext cx="11087100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master format</a:t>
            </a:r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F5D9C9A0-7951-4196-AEE3-92BFCF5721F7}"/>
              </a:ext>
            </a:extLst>
          </p:cNvPr>
          <p:cNvGrpSpPr/>
          <p:nvPr userDrawn="1"/>
        </p:nvGrpSpPr>
        <p:grpSpPr>
          <a:xfrm>
            <a:off x="-2089900" y="977046"/>
            <a:ext cx="1980000" cy="2129997"/>
            <a:chOff x="-2089900" y="977046"/>
            <a:chExt cx="1980000" cy="2129997"/>
          </a:xfrm>
        </p:grpSpPr>
        <p:sp>
          <p:nvSpPr>
            <p:cNvPr id="36" name="Folie Wechsel/Zurücksetzen/Textebenen">
              <a:extLst>
                <a:ext uri="{FF2B5EF4-FFF2-40B4-BE49-F238E27FC236}">
                  <a16:creationId xmlns:a16="http://schemas.microsoft.com/office/drawing/2014/main" id="{2AD43816-91E0-48A9-9BB1-AA81AD6B42F8}"/>
                </a:ext>
              </a:extLst>
            </p:cNvPr>
            <p:cNvSpPr txBox="1"/>
            <p:nvPr userDrawn="1"/>
          </p:nvSpPr>
          <p:spPr>
            <a:xfrm rot="10800000" flipH="1" flipV="1">
              <a:off x="-2089900" y="977046"/>
              <a:ext cx="1980000" cy="198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noProof="0" dirty="0">
                  <a:solidFill>
                    <a:srgbClr val="333333"/>
                  </a:solidFill>
                </a:rPr>
                <a:t>Change slide layout in the menu via:</a:t>
              </a: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home // slides // layout</a:t>
              </a:r>
            </a:p>
            <a:p>
              <a:pPr algn="r" defTabSz="913990">
                <a:defRPr/>
              </a:pPr>
              <a:endParaRPr lang="en-US" sz="1000" noProof="0" dirty="0">
                <a:solidFill>
                  <a:srgbClr val="333333"/>
                </a:solidFill>
              </a:endParaRP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Change text level</a:t>
              </a: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in the menu via:</a:t>
              </a:r>
              <a:br>
                <a:rPr lang="en-US" sz="1000" noProof="0" dirty="0">
                  <a:solidFill>
                    <a:srgbClr val="333333"/>
                  </a:solidFill>
                </a:rPr>
              </a:br>
              <a:r>
                <a:rPr lang="en-US" sz="1000" noProof="0" dirty="0">
                  <a:solidFill>
                    <a:srgbClr val="333333"/>
                  </a:solidFill>
                </a:rPr>
                <a:t>home // paragraph // list level</a:t>
              </a:r>
            </a:p>
          </p:txBody>
        </p:sp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EF9548FA-1BF5-4FE2-AF99-BF36A949B5B1}"/>
                </a:ext>
              </a:extLst>
            </p:cNvPr>
            <p:cNvGrpSpPr/>
            <p:nvPr userDrawn="1"/>
          </p:nvGrpSpPr>
          <p:grpSpPr>
            <a:xfrm>
              <a:off x="-1549900" y="2315043"/>
              <a:ext cx="1438338" cy="792000"/>
              <a:chOff x="-1549900" y="3064343"/>
              <a:chExt cx="1438338" cy="792000"/>
            </a:xfrm>
          </p:grpSpPr>
          <p:pic>
            <p:nvPicPr>
              <p:cNvPr id="38" name="Listenebene erhöhen">
                <a:extLst>
                  <a:ext uri="{FF2B5EF4-FFF2-40B4-BE49-F238E27FC236}">
                    <a16:creationId xmlns:a16="http://schemas.microsoft.com/office/drawing/2014/main" id="{245DC52B-8031-479C-9378-4A980517664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064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Listenebene verringern">
                <a:extLst>
                  <a:ext uri="{FF2B5EF4-FFF2-40B4-BE49-F238E27FC236}">
                    <a16:creationId xmlns:a16="http://schemas.microsoft.com/office/drawing/2014/main" id="{C6C92D6C-97C2-4218-8E48-AE686D7B0D00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532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Text // Listenebene erhöhen">
                <a:extLst>
                  <a:ext uri="{FF2B5EF4-FFF2-40B4-BE49-F238E27FC236}">
                    <a16:creationId xmlns:a16="http://schemas.microsoft.com/office/drawing/2014/main" id="{1A822F79-4571-4D0A-A7F2-0324FFA06956}"/>
                  </a:ext>
                </a:extLst>
              </p:cNvPr>
              <p:cNvSpPr txBox="1"/>
              <p:nvPr userDrawn="1"/>
            </p:nvSpPr>
            <p:spPr>
              <a:xfrm>
                <a:off x="-1549900" y="3064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Increase list level</a:t>
                </a:r>
              </a:p>
            </p:txBody>
          </p:sp>
          <p:sp>
            <p:nvSpPr>
              <p:cNvPr id="41" name="Text // Listenebene verringern">
                <a:extLst>
                  <a:ext uri="{FF2B5EF4-FFF2-40B4-BE49-F238E27FC236}">
                    <a16:creationId xmlns:a16="http://schemas.microsoft.com/office/drawing/2014/main" id="{5EEE0D9C-887A-487D-B6CE-1E98B27964DB}"/>
                  </a:ext>
                </a:extLst>
              </p:cNvPr>
              <p:cNvSpPr txBox="1"/>
              <p:nvPr userDrawn="1"/>
            </p:nvSpPr>
            <p:spPr>
              <a:xfrm>
                <a:off x="-1549900" y="3532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Lower</a:t>
                </a:r>
              </a:p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list level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6301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re, Bild 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44344" y="492369"/>
            <a:ext cx="5341257" cy="409714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44344" y="1535723"/>
            <a:ext cx="5341257" cy="4641241"/>
          </a:xfrm>
        </p:spPr>
        <p:txBody>
          <a:bodyPr>
            <a:noAutofit/>
          </a:bodyPr>
          <a:lstStyle/>
          <a:p>
            <a:pPr lvl="0"/>
            <a:r>
              <a:rPr lang="en-US" noProof="0" dirty="0"/>
              <a:t>Edit Text Master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Title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444344" y="931362"/>
            <a:ext cx="5341257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master format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285750"/>
            <a:ext cx="5579533" cy="5911850"/>
          </a:xfrm>
          <a:solidFill>
            <a:srgbClr val="E6007E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on symbol to add image</a:t>
            </a:r>
          </a:p>
        </p:txBody>
      </p:sp>
      <p:sp>
        <p:nvSpPr>
          <p:cNvPr id="20" name="Bildplatzhalter 4">
            <a:extLst>
              <a:ext uri="{FF2B5EF4-FFF2-40B4-BE49-F238E27FC236}">
                <a16:creationId xmlns:a16="http://schemas.microsoft.com/office/drawing/2014/main" id="{E2BBD6BF-7910-48C7-BC5B-D3F3BACCD6F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05786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partner logo</a:t>
            </a:r>
          </a:p>
        </p:txBody>
      </p:sp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01142CDC-0FF1-4F93-A609-E3A4A263AB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718257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partner logo</a:t>
            </a:r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F5D9C9A0-7951-4196-AEE3-92BFCF5721F7}"/>
              </a:ext>
            </a:extLst>
          </p:cNvPr>
          <p:cNvGrpSpPr/>
          <p:nvPr userDrawn="1"/>
        </p:nvGrpSpPr>
        <p:grpSpPr>
          <a:xfrm>
            <a:off x="-2089900" y="977046"/>
            <a:ext cx="1980000" cy="2129997"/>
            <a:chOff x="-2089900" y="977046"/>
            <a:chExt cx="1980000" cy="2129997"/>
          </a:xfrm>
        </p:grpSpPr>
        <p:sp>
          <p:nvSpPr>
            <p:cNvPr id="44" name="Folie Wechsel/Zurücksetzen/Textebenen">
              <a:extLst>
                <a:ext uri="{FF2B5EF4-FFF2-40B4-BE49-F238E27FC236}">
                  <a16:creationId xmlns:a16="http://schemas.microsoft.com/office/drawing/2014/main" id="{2AD43816-91E0-48A9-9BB1-AA81AD6B42F8}"/>
                </a:ext>
              </a:extLst>
            </p:cNvPr>
            <p:cNvSpPr txBox="1"/>
            <p:nvPr userDrawn="1"/>
          </p:nvSpPr>
          <p:spPr>
            <a:xfrm rot="10800000" flipH="1" flipV="1">
              <a:off x="-2089900" y="977046"/>
              <a:ext cx="1980000" cy="198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noProof="0" dirty="0">
                  <a:solidFill>
                    <a:srgbClr val="333333"/>
                  </a:solidFill>
                </a:rPr>
                <a:t>Change slide layout in the menu via:</a:t>
              </a: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home // slides // layout</a:t>
              </a:r>
            </a:p>
            <a:p>
              <a:pPr algn="r" defTabSz="913990">
                <a:defRPr/>
              </a:pPr>
              <a:endParaRPr lang="en-US" sz="1000" noProof="0" dirty="0">
                <a:solidFill>
                  <a:srgbClr val="333333"/>
                </a:solidFill>
              </a:endParaRP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Change text level</a:t>
              </a: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in the menu via:</a:t>
              </a:r>
              <a:br>
                <a:rPr lang="en-US" sz="1000" noProof="0" dirty="0">
                  <a:solidFill>
                    <a:srgbClr val="333333"/>
                  </a:solidFill>
                </a:rPr>
              </a:br>
              <a:r>
                <a:rPr lang="en-US" sz="1000" noProof="0" dirty="0">
                  <a:solidFill>
                    <a:srgbClr val="333333"/>
                  </a:solidFill>
                </a:rPr>
                <a:t>home // paragraph // list level</a:t>
              </a:r>
            </a:p>
          </p:txBody>
        </p: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EF9548FA-1BF5-4FE2-AF99-BF36A949B5B1}"/>
                </a:ext>
              </a:extLst>
            </p:cNvPr>
            <p:cNvGrpSpPr/>
            <p:nvPr userDrawn="1"/>
          </p:nvGrpSpPr>
          <p:grpSpPr>
            <a:xfrm>
              <a:off x="-1549900" y="2315043"/>
              <a:ext cx="1438338" cy="792000"/>
              <a:chOff x="-1549900" y="3064343"/>
              <a:chExt cx="1438338" cy="792000"/>
            </a:xfrm>
          </p:grpSpPr>
          <p:pic>
            <p:nvPicPr>
              <p:cNvPr id="46" name="Listenebene erhöhen">
                <a:extLst>
                  <a:ext uri="{FF2B5EF4-FFF2-40B4-BE49-F238E27FC236}">
                    <a16:creationId xmlns:a16="http://schemas.microsoft.com/office/drawing/2014/main" id="{245DC52B-8031-479C-9378-4A980517664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064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Listenebene verringern">
                <a:extLst>
                  <a:ext uri="{FF2B5EF4-FFF2-40B4-BE49-F238E27FC236}">
                    <a16:creationId xmlns:a16="http://schemas.microsoft.com/office/drawing/2014/main" id="{C6C92D6C-97C2-4218-8E48-AE686D7B0D00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532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" name="Text // Listenebene erhöhen">
                <a:extLst>
                  <a:ext uri="{FF2B5EF4-FFF2-40B4-BE49-F238E27FC236}">
                    <a16:creationId xmlns:a16="http://schemas.microsoft.com/office/drawing/2014/main" id="{1A822F79-4571-4D0A-A7F2-0324FFA06956}"/>
                  </a:ext>
                </a:extLst>
              </p:cNvPr>
              <p:cNvSpPr txBox="1"/>
              <p:nvPr userDrawn="1"/>
            </p:nvSpPr>
            <p:spPr>
              <a:xfrm>
                <a:off x="-1549900" y="3064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Increase list level</a:t>
                </a:r>
              </a:p>
            </p:txBody>
          </p:sp>
          <p:sp>
            <p:nvSpPr>
              <p:cNvPr id="49" name="Text // Listenebene verringern">
                <a:extLst>
                  <a:ext uri="{FF2B5EF4-FFF2-40B4-BE49-F238E27FC236}">
                    <a16:creationId xmlns:a16="http://schemas.microsoft.com/office/drawing/2014/main" id="{5EEE0D9C-887A-487D-B6CE-1E98B27964DB}"/>
                  </a:ext>
                </a:extLst>
              </p:cNvPr>
              <p:cNvSpPr txBox="1"/>
              <p:nvPr userDrawn="1"/>
            </p:nvSpPr>
            <p:spPr>
              <a:xfrm>
                <a:off x="-1549900" y="3532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Lower</a:t>
                </a:r>
              </a:p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list level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6578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2 Bilder 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8501" y="492369"/>
            <a:ext cx="7019756" cy="409714"/>
          </a:xfrm>
        </p:spPr>
        <p:txBody>
          <a:bodyPr>
            <a:normAutofit/>
          </a:bodyPr>
          <a:lstStyle/>
          <a:p>
            <a:r>
              <a:rPr lang="en-US" noProof="0" dirty="0"/>
              <a:t>Click to edit title master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8501" y="1535723"/>
            <a:ext cx="7019756" cy="4641240"/>
          </a:xfrm>
        </p:spPr>
        <p:txBody>
          <a:bodyPr/>
          <a:lstStyle/>
          <a:p>
            <a:pPr lvl="0"/>
            <a:r>
              <a:rPr lang="en-US" noProof="0" dirty="0"/>
              <a:t>Edit Text Master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Title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98501" y="931362"/>
            <a:ext cx="7019756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master format</a:t>
            </a:r>
          </a:p>
        </p:txBody>
      </p:sp>
      <p:sp>
        <p:nvSpPr>
          <p:cNvPr id="12" name="Bildplatzhalter 12"/>
          <p:cNvSpPr>
            <a:spLocks noGrp="1"/>
          </p:cNvSpPr>
          <p:nvPr>
            <p:ph type="pic" sz="quarter" idx="14" hasCustomPrompt="1"/>
          </p:nvPr>
        </p:nvSpPr>
        <p:spPr>
          <a:xfrm>
            <a:off x="8147352" y="285751"/>
            <a:ext cx="3638248" cy="2849336"/>
          </a:xfrm>
          <a:solidFill>
            <a:srgbClr val="E6007E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on symbol to add image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5" hasCustomPrompt="1"/>
          </p:nvPr>
        </p:nvSpPr>
        <p:spPr>
          <a:xfrm>
            <a:off x="8147352" y="3327627"/>
            <a:ext cx="3638248" cy="2849336"/>
          </a:xfrm>
          <a:solidFill>
            <a:srgbClr val="E6007E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on symbol to add image</a:t>
            </a:r>
          </a:p>
        </p:txBody>
      </p:sp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6BB26055-2A6A-48FB-BDD8-76CA4A52F20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05786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partner logo</a:t>
            </a:r>
          </a:p>
        </p:txBody>
      </p:sp>
      <p:sp>
        <p:nvSpPr>
          <p:cNvPr id="22" name="Bildplatzhalter 4">
            <a:extLst>
              <a:ext uri="{FF2B5EF4-FFF2-40B4-BE49-F238E27FC236}">
                <a16:creationId xmlns:a16="http://schemas.microsoft.com/office/drawing/2014/main" id="{BC7C8351-B0D1-4526-99A8-C5A15539A90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18257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partner logo</a:t>
            </a: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F5D9C9A0-7951-4196-AEE3-92BFCF5721F7}"/>
              </a:ext>
            </a:extLst>
          </p:cNvPr>
          <p:cNvGrpSpPr/>
          <p:nvPr userDrawn="1"/>
        </p:nvGrpSpPr>
        <p:grpSpPr>
          <a:xfrm>
            <a:off x="-2089900" y="977046"/>
            <a:ext cx="1980000" cy="2129997"/>
            <a:chOff x="-2089900" y="977046"/>
            <a:chExt cx="1980000" cy="2129997"/>
          </a:xfrm>
        </p:grpSpPr>
        <p:sp>
          <p:nvSpPr>
            <p:cNvPr id="38" name="Folie Wechsel/Zurücksetzen/Textebenen">
              <a:extLst>
                <a:ext uri="{FF2B5EF4-FFF2-40B4-BE49-F238E27FC236}">
                  <a16:creationId xmlns:a16="http://schemas.microsoft.com/office/drawing/2014/main" id="{2AD43816-91E0-48A9-9BB1-AA81AD6B42F8}"/>
                </a:ext>
              </a:extLst>
            </p:cNvPr>
            <p:cNvSpPr txBox="1"/>
            <p:nvPr userDrawn="1"/>
          </p:nvSpPr>
          <p:spPr>
            <a:xfrm rot="10800000" flipH="1" flipV="1">
              <a:off x="-2089900" y="977046"/>
              <a:ext cx="1980000" cy="198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noProof="0" dirty="0">
                  <a:solidFill>
                    <a:srgbClr val="333333"/>
                  </a:solidFill>
                </a:rPr>
                <a:t>Change slide layout in the menu via:</a:t>
              </a: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home // slides // layout</a:t>
              </a:r>
            </a:p>
            <a:p>
              <a:pPr algn="r" defTabSz="913990">
                <a:defRPr/>
              </a:pPr>
              <a:endParaRPr lang="en-US" sz="1000" noProof="0" dirty="0">
                <a:solidFill>
                  <a:srgbClr val="333333"/>
                </a:solidFill>
              </a:endParaRP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Change text level</a:t>
              </a: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in the menu via:</a:t>
              </a:r>
              <a:br>
                <a:rPr lang="en-US" sz="1000" noProof="0" dirty="0">
                  <a:solidFill>
                    <a:srgbClr val="333333"/>
                  </a:solidFill>
                </a:rPr>
              </a:br>
              <a:r>
                <a:rPr lang="en-US" sz="1000" noProof="0" dirty="0">
                  <a:solidFill>
                    <a:srgbClr val="333333"/>
                  </a:solidFill>
                </a:rPr>
                <a:t>home // paragraph // list level</a:t>
              </a:r>
            </a:p>
          </p:txBody>
        </p: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EF9548FA-1BF5-4FE2-AF99-BF36A949B5B1}"/>
                </a:ext>
              </a:extLst>
            </p:cNvPr>
            <p:cNvGrpSpPr/>
            <p:nvPr userDrawn="1"/>
          </p:nvGrpSpPr>
          <p:grpSpPr>
            <a:xfrm>
              <a:off x="-1549900" y="2315043"/>
              <a:ext cx="1438338" cy="792000"/>
              <a:chOff x="-1549900" y="3064343"/>
              <a:chExt cx="1438338" cy="792000"/>
            </a:xfrm>
          </p:grpSpPr>
          <p:pic>
            <p:nvPicPr>
              <p:cNvPr id="40" name="Listenebene erhöhen">
                <a:extLst>
                  <a:ext uri="{FF2B5EF4-FFF2-40B4-BE49-F238E27FC236}">
                    <a16:creationId xmlns:a16="http://schemas.microsoft.com/office/drawing/2014/main" id="{245DC52B-8031-479C-9378-4A980517664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064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Listenebene verringern">
                <a:extLst>
                  <a:ext uri="{FF2B5EF4-FFF2-40B4-BE49-F238E27FC236}">
                    <a16:creationId xmlns:a16="http://schemas.microsoft.com/office/drawing/2014/main" id="{C6C92D6C-97C2-4218-8E48-AE686D7B0D00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532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" name="Text // Listenebene erhöhen">
                <a:extLst>
                  <a:ext uri="{FF2B5EF4-FFF2-40B4-BE49-F238E27FC236}">
                    <a16:creationId xmlns:a16="http://schemas.microsoft.com/office/drawing/2014/main" id="{1A822F79-4571-4D0A-A7F2-0324FFA06956}"/>
                  </a:ext>
                </a:extLst>
              </p:cNvPr>
              <p:cNvSpPr txBox="1"/>
              <p:nvPr userDrawn="1"/>
            </p:nvSpPr>
            <p:spPr>
              <a:xfrm>
                <a:off x="-1549900" y="3064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Increase list level</a:t>
                </a:r>
              </a:p>
            </p:txBody>
          </p:sp>
          <p:sp>
            <p:nvSpPr>
              <p:cNvPr id="43" name="Text // Listenebene verringern">
                <a:extLst>
                  <a:ext uri="{FF2B5EF4-FFF2-40B4-BE49-F238E27FC236}">
                    <a16:creationId xmlns:a16="http://schemas.microsoft.com/office/drawing/2014/main" id="{5EEE0D9C-887A-487D-B6CE-1E98B27964DB}"/>
                  </a:ext>
                </a:extLst>
              </p:cNvPr>
              <p:cNvSpPr txBox="1"/>
              <p:nvPr userDrawn="1"/>
            </p:nvSpPr>
            <p:spPr>
              <a:xfrm>
                <a:off x="-1549900" y="3532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Lower</a:t>
                </a:r>
              </a:p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list level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712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edit title master format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</a:t>
            </a:r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Title of presentation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805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>
            <a:extLst>
              <a:ext uri="{FF2B5EF4-FFF2-40B4-BE49-F238E27FC236}">
                <a16:creationId xmlns:a16="http://schemas.microsoft.com/office/drawing/2014/main" id="{1B29FB91-D68B-4962-B3D3-C04392BD12A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758" y="6396800"/>
            <a:ext cx="1005842" cy="18897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1" y="492369"/>
            <a:ext cx="11087100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title master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1" y="1535723"/>
            <a:ext cx="11087100" cy="46412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Edit text master format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3807" y="6308727"/>
            <a:ext cx="61427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7335" y="6308727"/>
            <a:ext cx="452966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Title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155" y="6308727"/>
            <a:ext cx="533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EBEB721F-1515-4815-8BAC-2C06E19CB9A5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E931392-A1E0-4D48-8861-E04FD216DF05}"/>
              </a:ext>
            </a:extLst>
          </p:cNvPr>
          <p:cNvGrpSpPr/>
          <p:nvPr userDrawn="1"/>
        </p:nvGrpSpPr>
        <p:grpSpPr>
          <a:xfrm>
            <a:off x="-626533" y="-469900"/>
            <a:ext cx="13400133" cy="7764100"/>
            <a:chOff x="-469900" y="-469900"/>
            <a:chExt cx="10050100" cy="7764100"/>
          </a:xfrm>
        </p:grpSpPr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AB8C7248-3EE2-433A-ADE9-88EDFE8891BC}"/>
                </a:ext>
              </a:extLst>
            </p:cNvPr>
            <p:cNvGrpSpPr/>
            <p:nvPr userDrawn="1"/>
          </p:nvGrpSpPr>
          <p:grpSpPr>
            <a:xfrm>
              <a:off x="511175" y="-469900"/>
              <a:ext cx="0" cy="7764100"/>
              <a:chOff x="523875" y="-469900"/>
              <a:chExt cx="0" cy="7764100"/>
            </a:xfrm>
          </p:grpSpPr>
          <p:cxnSp>
            <p:nvCxnSpPr>
              <p:cNvPr id="26" name="Gerader Verbinder 25">
                <a:extLst>
                  <a:ext uri="{FF2B5EF4-FFF2-40B4-BE49-F238E27FC236}">
                    <a16:creationId xmlns:a16="http://schemas.microsoft.com/office/drawing/2014/main" id="{F504C1D3-B806-4A63-9021-4438B44D294B}"/>
                  </a:ext>
                </a:extLst>
              </p:cNvPr>
              <p:cNvCxnSpPr/>
              <p:nvPr userDrawn="1"/>
            </p:nvCxnSpPr>
            <p:spPr>
              <a:xfrm>
                <a:off x="523875" y="-469900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r Verbinder 26">
                <a:extLst>
                  <a:ext uri="{FF2B5EF4-FFF2-40B4-BE49-F238E27FC236}">
                    <a16:creationId xmlns:a16="http://schemas.microsoft.com/office/drawing/2014/main" id="{7D68EEE1-138B-464F-94A9-9A7B8D366E6D}"/>
                  </a:ext>
                </a:extLst>
              </p:cNvPr>
              <p:cNvCxnSpPr/>
              <p:nvPr userDrawn="1"/>
            </p:nvCxnSpPr>
            <p:spPr>
              <a:xfrm>
                <a:off x="523875" y="6934200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00E6947D-6BC0-4772-9A13-FCC219252CD2}"/>
                </a:ext>
              </a:extLst>
            </p:cNvPr>
            <p:cNvGrpSpPr/>
            <p:nvPr userDrawn="1"/>
          </p:nvGrpSpPr>
          <p:grpSpPr>
            <a:xfrm>
              <a:off x="8832850" y="-469900"/>
              <a:ext cx="0" cy="7764100"/>
              <a:chOff x="8515350" y="-469900"/>
              <a:chExt cx="0" cy="7764100"/>
            </a:xfrm>
          </p:grpSpPr>
          <p:cxnSp>
            <p:nvCxnSpPr>
              <p:cNvPr id="24" name="Gerader Verbinder 23">
                <a:extLst>
                  <a:ext uri="{FF2B5EF4-FFF2-40B4-BE49-F238E27FC236}">
                    <a16:creationId xmlns:a16="http://schemas.microsoft.com/office/drawing/2014/main" id="{83107247-8158-465C-91EE-38F232EF9002}"/>
                  </a:ext>
                </a:extLst>
              </p:cNvPr>
              <p:cNvCxnSpPr/>
              <p:nvPr userDrawn="1"/>
            </p:nvCxnSpPr>
            <p:spPr>
              <a:xfrm>
                <a:off x="8515350" y="-469900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r Verbinder 24">
                <a:extLst>
                  <a:ext uri="{FF2B5EF4-FFF2-40B4-BE49-F238E27FC236}">
                    <a16:creationId xmlns:a16="http://schemas.microsoft.com/office/drawing/2014/main" id="{BF9E29DE-C229-4366-B67D-84601A075A78}"/>
                  </a:ext>
                </a:extLst>
              </p:cNvPr>
              <p:cNvCxnSpPr/>
              <p:nvPr userDrawn="1"/>
            </p:nvCxnSpPr>
            <p:spPr>
              <a:xfrm>
                <a:off x="8515350" y="6934200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7A546391-9534-4D35-8625-78FFDFCCC7A9}"/>
                </a:ext>
              </a:extLst>
            </p:cNvPr>
            <p:cNvGrpSpPr/>
            <p:nvPr userDrawn="1"/>
          </p:nvGrpSpPr>
          <p:grpSpPr>
            <a:xfrm>
              <a:off x="-469900" y="6202364"/>
              <a:ext cx="10050100" cy="0"/>
              <a:chOff x="-469900" y="6354764"/>
              <a:chExt cx="10050100" cy="0"/>
            </a:xfrm>
          </p:grpSpPr>
          <p:cxnSp>
            <p:nvCxnSpPr>
              <p:cNvPr id="22" name="Gerader Verbinder 21">
                <a:extLst>
                  <a:ext uri="{FF2B5EF4-FFF2-40B4-BE49-F238E27FC236}">
                    <a16:creationId xmlns:a16="http://schemas.microsoft.com/office/drawing/2014/main" id="{1FD58811-5F05-4092-B10D-7C37F321F784}"/>
                  </a:ext>
                </a:extLst>
              </p:cNvPr>
              <p:cNvCxnSpPr/>
              <p:nvPr userDrawn="1"/>
            </p:nvCxnSpPr>
            <p:spPr>
              <a:xfrm>
                <a:off x="9220200" y="6354764"/>
                <a:ext cx="3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r Verbinder 22">
                <a:extLst>
                  <a:ext uri="{FF2B5EF4-FFF2-40B4-BE49-F238E27FC236}">
                    <a16:creationId xmlns:a16="http://schemas.microsoft.com/office/drawing/2014/main" id="{E2981AC0-EE73-476A-9A1D-EABC661E12D3}"/>
                  </a:ext>
                </a:extLst>
              </p:cNvPr>
              <p:cNvCxnSpPr/>
              <p:nvPr userDrawn="1"/>
            </p:nvCxnSpPr>
            <p:spPr>
              <a:xfrm>
                <a:off x="-469900" y="6354764"/>
                <a:ext cx="3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Hilfslinien">
              <a:extLst>
                <a:ext uri="{FF2B5EF4-FFF2-40B4-BE49-F238E27FC236}">
                  <a16:creationId xmlns:a16="http://schemas.microsoft.com/office/drawing/2014/main" id="{63D7143B-9222-48EF-961F-8FB7100D79FE}"/>
                </a:ext>
              </a:extLst>
            </p:cNvPr>
            <p:cNvSpPr txBox="1"/>
            <p:nvPr userDrawn="1"/>
          </p:nvSpPr>
          <p:spPr>
            <a:xfrm rot="10800000" flipH="1" flipV="1">
              <a:off x="634998" y="-468000"/>
              <a:ext cx="5246253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Show guides via menu: View // Guides // click guides checkbox</a:t>
              </a:r>
            </a:p>
          </p:txBody>
        </p:sp>
        <p:sp>
          <p:nvSpPr>
            <p:cNvPr id="18" name="Fußzeile">
              <a:extLst>
                <a:ext uri="{FF2B5EF4-FFF2-40B4-BE49-F238E27FC236}">
                  <a16:creationId xmlns:a16="http://schemas.microsoft.com/office/drawing/2014/main" id="{4AB8BBB8-563C-4B63-AD33-4CFEF37AC6B1}"/>
                </a:ext>
              </a:extLst>
            </p:cNvPr>
            <p:cNvSpPr txBox="1"/>
            <p:nvPr userDrawn="1"/>
          </p:nvSpPr>
          <p:spPr>
            <a:xfrm rot="10800000" flipH="1" flipV="1">
              <a:off x="634999" y="6934200"/>
              <a:ext cx="7477501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0" baseline="0" noProof="0" dirty="0">
                  <a:solidFill>
                    <a:schemeClr val="tx1"/>
                  </a:solidFill>
                  <a:latin typeface="+mn-lt"/>
                </a:rPr>
                <a:t>Set footer per slide or for all/some via menu: Insert // text // Header &amp; Footer</a:t>
              </a:r>
            </a:p>
          </p:txBody>
        </p: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167CA611-DFAA-4EA5-A690-281B0DBADDFD}"/>
                </a:ext>
              </a:extLst>
            </p:cNvPr>
            <p:cNvGrpSpPr/>
            <p:nvPr userDrawn="1"/>
          </p:nvGrpSpPr>
          <p:grpSpPr>
            <a:xfrm>
              <a:off x="-469900" y="1520866"/>
              <a:ext cx="10050100" cy="2157"/>
              <a:chOff x="-469900" y="1520866"/>
              <a:chExt cx="10050100" cy="2157"/>
            </a:xfrm>
          </p:grpSpPr>
          <p:cxnSp>
            <p:nvCxnSpPr>
              <p:cNvPr id="20" name="Gerader Verbinder 19">
                <a:extLst>
                  <a:ext uri="{FF2B5EF4-FFF2-40B4-BE49-F238E27FC236}">
                    <a16:creationId xmlns:a16="http://schemas.microsoft.com/office/drawing/2014/main" id="{12E7E94B-6545-460C-B370-BE200C4BE355}"/>
                  </a:ext>
                </a:extLst>
              </p:cNvPr>
              <p:cNvCxnSpPr/>
              <p:nvPr userDrawn="1"/>
            </p:nvCxnSpPr>
            <p:spPr>
              <a:xfrm>
                <a:off x="9220200" y="1523023"/>
                <a:ext cx="3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r Verbinder 20">
                <a:extLst>
                  <a:ext uri="{FF2B5EF4-FFF2-40B4-BE49-F238E27FC236}">
                    <a16:creationId xmlns:a16="http://schemas.microsoft.com/office/drawing/2014/main" id="{97289D65-223E-4BF4-BB12-B5E565B7BA18}"/>
                  </a:ext>
                </a:extLst>
              </p:cNvPr>
              <p:cNvCxnSpPr/>
              <p:nvPr userDrawn="1"/>
            </p:nvCxnSpPr>
            <p:spPr>
              <a:xfrm>
                <a:off x="-469900" y="1520866"/>
                <a:ext cx="3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Rechteck 29">
            <a:extLst>
              <a:ext uri="{FF2B5EF4-FFF2-40B4-BE49-F238E27FC236}">
                <a16:creationId xmlns:a16="http://schemas.microsoft.com/office/drawing/2014/main" id="{A1960674-AA03-4969-8CF8-731ED6176232}"/>
              </a:ext>
            </a:extLst>
          </p:cNvPr>
          <p:cNvSpPr/>
          <p:nvPr userDrawn="1"/>
        </p:nvSpPr>
        <p:spPr>
          <a:xfrm>
            <a:off x="0" y="0"/>
            <a:ext cx="288000" cy="288000"/>
          </a:xfrm>
          <a:prstGeom prst="rect">
            <a:avLst/>
          </a:prstGeom>
          <a:solidFill>
            <a:srgbClr val="F07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1" name="Grafik 3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179" y="6267768"/>
            <a:ext cx="919040" cy="4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6" r:id="rId2"/>
    <p:sldLayoutId id="2147483697" r:id="rId3"/>
    <p:sldLayoutId id="2147483686" r:id="rId4"/>
    <p:sldLayoutId id="2147483698" r:id="rId5"/>
    <p:sldLayoutId id="2147483699" r:id="rId6"/>
    <p:sldLayoutId id="2147483700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33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017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04" userDrawn="1">
          <p15:clr>
            <a:srgbClr val="F26B43"/>
          </p15:clr>
        </p15:guide>
        <p15:guide id="2" pos="7424" userDrawn="1">
          <p15:clr>
            <a:srgbClr val="F26B43"/>
          </p15:clr>
        </p15:guide>
        <p15:guide id="3" pos="427" userDrawn="1">
          <p15:clr>
            <a:srgbClr val="F26B43"/>
          </p15:clr>
        </p15:guide>
        <p15:guide id="4" orient="horz" pos="9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openxmlformats.org/officeDocument/2006/relationships/image" Target="../media/image9.emf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6C915CC9-84DB-4156-6CA2-CEC733C6A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382" y="2283461"/>
            <a:ext cx="4344211" cy="31201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Students’ projects regarding LWFA e</a:t>
            </a:r>
            <a:r>
              <a:rPr lang="en-US" baseline="30000" dirty="0"/>
              <a:t>-</a:t>
            </a:r>
            <a:r>
              <a:rPr lang="en-US" dirty="0"/>
              <a:t> beam quality 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3"/>
          </p:nvPr>
        </p:nvSpPr>
        <p:spPr/>
        <p:txBody>
          <a:bodyPr>
            <a:noAutofit/>
          </a:bodyPr>
          <a:lstStyle/>
          <a:p>
            <a:r>
              <a:rPr lang="en-US" dirty="0"/>
              <a:t>How do different plasma profiles change the electron beam parameters? 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947F45B-C03D-B3F3-ECBF-C926023AC7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081" y="6181158"/>
            <a:ext cx="1417738" cy="620261"/>
          </a:xfrm>
          <a:prstGeom prst="rect">
            <a:avLst/>
          </a:prstGeom>
        </p:spPr>
      </p:pic>
      <p:sp>
        <p:nvSpPr>
          <p:cNvPr id="3" name="Datumsplatzhalter 4">
            <a:extLst>
              <a:ext uri="{FF2B5EF4-FFF2-40B4-BE49-F238E27FC236}">
                <a16:creationId xmlns:a16="http://schemas.microsoft.com/office/drawing/2014/main" id="{885E7FF3-F031-A775-AC3F-49E49C2CAF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3807" y="6308727"/>
            <a:ext cx="614276" cy="365125"/>
          </a:xfrm>
        </p:spPr>
        <p:txBody>
          <a:bodyPr/>
          <a:lstStyle/>
          <a:p>
            <a:r>
              <a:rPr lang="de-DE" dirty="0"/>
              <a:t>2025-09-08</a:t>
            </a:r>
            <a:endParaRPr lang="en-US" dirty="0"/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7BD080E2-2C84-E865-230D-4F9D50164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7335" y="6308727"/>
            <a:ext cx="4529668" cy="365125"/>
          </a:xfrm>
        </p:spPr>
        <p:txBody>
          <a:bodyPr/>
          <a:lstStyle/>
          <a:p>
            <a:r>
              <a:rPr lang="en-US" dirty="0"/>
              <a:t>Overview of recent simulation studies for compact electron accelerators and light sources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B3B9B06-874B-537C-8B24-CDC0FFB449D2}"/>
              </a:ext>
            </a:extLst>
          </p:cNvPr>
          <p:cNvSpPr txBox="1"/>
          <p:nvPr/>
        </p:nvSpPr>
        <p:spPr>
          <a:xfrm>
            <a:off x="858644" y="1338149"/>
            <a:ext cx="4114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" b="1" dirty="0" err="1"/>
              <a:t>Yurii</a:t>
            </a:r>
            <a:r>
              <a:rPr lang="en-US" sz="1500" b="1" dirty="0"/>
              <a:t> </a:t>
            </a:r>
            <a:r>
              <a:rPr lang="en-US" sz="1500" b="1" dirty="0" err="1"/>
              <a:t>Perets</a:t>
            </a:r>
            <a:r>
              <a:rPr lang="en-US" sz="1500" b="1" dirty="0"/>
              <a:t> </a:t>
            </a:r>
            <a:br>
              <a:rPr lang="en-US" sz="1500" dirty="0"/>
            </a:br>
            <a:r>
              <a:rPr lang="en-US" sz="1000" dirty="0"/>
              <a:t>(</a:t>
            </a:r>
            <a:r>
              <a:rPr lang="en-US" sz="1000" dirty="0" err="1"/>
              <a:t>Taras</a:t>
            </a:r>
            <a:r>
              <a:rPr lang="en-US" sz="1000" dirty="0"/>
              <a:t> Shevchenko National University of Kyiv)</a:t>
            </a:r>
          </a:p>
          <a:p>
            <a:pPr algn="l"/>
            <a:endParaRPr lang="en-US" sz="1000" dirty="0"/>
          </a:p>
          <a:p>
            <a:pPr algn="l"/>
            <a:r>
              <a:rPr lang="en-US" sz="1400" dirty="0"/>
              <a:t>Study electron beam property changes  due to density fluctuations in plateau region of LWFA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F6A202B-987D-0996-6542-AD41C752EB15}"/>
              </a:ext>
            </a:extLst>
          </p:cNvPr>
          <p:cNvSpPr txBox="1"/>
          <p:nvPr/>
        </p:nvSpPr>
        <p:spPr>
          <a:xfrm>
            <a:off x="6642410" y="1338149"/>
            <a:ext cx="4114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" b="1" dirty="0"/>
              <a:t>Konrad </a:t>
            </a:r>
            <a:r>
              <a:rPr lang="en-US" sz="1500" b="1" dirty="0" err="1"/>
              <a:t>Schlicke</a:t>
            </a:r>
            <a:r>
              <a:rPr lang="en-US" sz="1500" b="1" dirty="0"/>
              <a:t> </a:t>
            </a:r>
            <a:br>
              <a:rPr lang="en-US" sz="1500" dirty="0"/>
            </a:br>
            <a:r>
              <a:rPr lang="en-US" sz="1000" dirty="0"/>
              <a:t>(</a:t>
            </a:r>
            <a:r>
              <a:rPr lang="en-US" sz="1000" dirty="0" err="1"/>
              <a:t>Technische</a:t>
            </a:r>
            <a:r>
              <a:rPr lang="en-US" sz="1000" dirty="0"/>
              <a:t> Universität Dresden / HZDR)</a:t>
            </a:r>
          </a:p>
          <a:p>
            <a:pPr algn="l"/>
            <a:endParaRPr lang="en-US" sz="1000" dirty="0"/>
          </a:p>
          <a:p>
            <a:pPr algn="l"/>
            <a:r>
              <a:rPr lang="en-US" sz="1400" dirty="0"/>
              <a:t>Study electron beam property changes after various </a:t>
            </a:r>
            <a:r>
              <a:rPr lang="en-US" sz="1400" dirty="0" err="1"/>
              <a:t>downramps</a:t>
            </a:r>
            <a:r>
              <a:rPr lang="en-US" sz="1400" dirty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49A852F-A27E-9899-48D2-E9F4F2F8ED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647" y="2617280"/>
            <a:ext cx="5627259" cy="2293667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20DF122-37C6-F299-FFE6-3EE726FD28CB}"/>
              </a:ext>
            </a:extLst>
          </p:cNvPr>
          <p:cNvSpPr txBox="1"/>
          <p:nvPr/>
        </p:nvSpPr>
        <p:spPr>
          <a:xfrm>
            <a:off x="669132" y="5264103"/>
            <a:ext cx="4916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§"/>
            </a:pPr>
            <a:r>
              <a:rPr lang="en-US" sz="1500" dirty="0"/>
              <a:t>as expected, density fluctuations </a:t>
            </a:r>
            <a:r>
              <a:rPr lang="en-US" sz="1500" dirty="0">
                <a:solidFill>
                  <a:schemeClr val="accent4">
                    <a:lumMod val="75000"/>
                  </a:schemeClr>
                </a:solidFill>
              </a:rPr>
              <a:t>reduce effective acceleration</a:t>
            </a:r>
            <a:r>
              <a:rPr lang="en-US" sz="1500" dirty="0"/>
              <a:t> force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n-US" sz="1500" dirty="0"/>
              <a:t>but also, can </a:t>
            </a:r>
            <a:r>
              <a:rPr lang="en-US" sz="1500" dirty="0">
                <a:solidFill>
                  <a:srgbClr val="00B050"/>
                </a:solidFill>
              </a:rPr>
              <a:t>reduce energy spread</a:t>
            </a:r>
            <a:r>
              <a:rPr lang="en-US" sz="1500" dirty="0"/>
              <a:t> </a:t>
            </a:r>
            <a:br>
              <a:rPr lang="en-US" sz="1500" dirty="0"/>
            </a:br>
            <a:endParaRPr lang="en-US" sz="15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11436AD-5144-05AD-5615-0D0FFFAE0223}"/>
              </a:ext>
            </a:extLst>
          </p:cNvPr>
          <p:cNvSpPr txBox="1"/>
          <p:nvPr/>
        </p:nvSpPr>
        <p:spPr>
          <a:xfrm>
            <a:off x="6605407" y="5470657"/>
            <a:ext cx="4916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§"/>
            </a:pPr>
            <a:r>
              <a:rPr lang="en-US" sz="1500" dirty="0"/>
              <a:t>observed </a:t>
            </a:r>
            <a:r>
              <a:rPr lang="en-US" sz="1500" dirty="0">
                <a:solidFill>
                  <a:srgbClr val="00B050"/>
                </a:solidFill>
              </a:rPr>
              <a:t>divergence reduction </a:t>
            </a:r>
            <a:r>
              <a:rPr lang="en-US" sz="1500" dirty="0"/>
              <a:t>as in experiment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n-US" sz="1500" dirty="0"/>
              <a:t>significant influence on </a:t>
            </a:r>
            <a:r>
              <a:rPr lang="en-US" sz="1500" dirty="0">
                <a:solidFill>
                  <a:srgbClr val="F0781E"/>
                </a:solidFill>
              </a:rPr>
              <a:t>spatial distribution and also emittance </a:t>
            </a:r>
            <a:br>
              <a:rPr lang="en-US" sz="1500" dirty="0"/>
            </a:b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866832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</a:t>
            </a:r>
            <a:r>
              <a:rPr lang="en-US" dirty="0" err="1"/>
              <a:t>PIConGPU</a:t>
            </a:r>
            <a:r>
              <a:rPr lang="en-US" dirty="0"/>
              <a:t> for modeling radiation emission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3"/>
          </p:nvPr>
        </p:nvSpPr>
        <p:spPr/>
        <p:txBody>
          <a:bodyPr>
            <a:noAutofit/>
          </a:bodyPr>
          <a:lstStyle/>
          <a:p>
            <a:r>
              <a:rPr lang="en-US" dirty="0"/>
              <a:t>Far-field radiation for diagnostic in foil irradiation (HHG) </a:t>
            </a:r>
            <a:r>
              <a:rPr lang="en-US"/>
              <a:t>and as </a:t>
            </a:r>
            <a:r>
              <a:rPr lang="en-US" dirty="0"/>
              <a:t>light source in undulators like DALI</a:t>
            </a:r>
          </a:p>
        </p:txBody>
      </p:sp>
      <p:sp>
        <p:nvSpPr>
          <p:cNvPr id="9" name="Datumsplatzhalter 4">
            <a:extLst>
              <a:ext uri="{FF2B5EF4-FFF2-40B4-BE49-F238E27FC236}">
                <a16:creationId xmlns:a16="http://schemas.microsoft.com/office/drawing/2014/main" id="{8A7B42F1-761C-A5CE-CD42-EE4CE5E044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3807" y="6308727"/>
            <a:ext cx="614276" cy="365125"/>
          </a:xfrm>
        </p:spPr>
        <p:txBody>
          <a:bodyPr/>
          <a:lstStyle/>
          <a:p>
            <a:r>
              <a:rPr lang="de-DE" dirty="0"/>
              <a:t>2025-09-08</a:t>
            </a:r>
            <a:endParaRPr lang="en-US" dirty="0"/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AEA9ECEB-BBDB-7658-5D86-FC6A736F9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7335" y="6308727"/>
            <a:ext cx="4529668" cy="365125"/>
          </a:xfrm>
        </p:spPr>
        <p:txBody>
          <a:bodyPr/>
          <a:lstStyle/>
          <a:p>
            <a:r>
              <a:rPr lang="en-US" dirty="0"/>
              <a:t>Overview of recent simulation studies for compact electron accelerators and light sources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6B43387B-4161-ED78-D8A6-630D86467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081" y="6181158"/>
            <a:ext cx="1417738" cy="62026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9E23D21-D350-0E7E-C336-4EC3E31D737B}"/>
              </a:ext>
            </a:extLst>
          </p:cNvPr>
          <p:cNvSpPr txBox="1"/>
          <p:nvPr/>
        </p:nvSpPr>
        <p:spPr>
          <a:xfrm>
            <a:off x="858644" y="1338149"/>
            <a:ext cx="4114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" b="1" dirty="0"/>
              <a:t>High Harmonics Generation (HHG) </a:t>
            </a:r>
            <a:br>
              <a:rPr lang="en-US" sz="1500" dirty="0"/>
            </a:br>
            <a:r>
              <a:rPr lang="en-US" sz="1000" dirty="0"/>
              <a:t>(in collaboration with Milenko, etc.)</a:t>
            </a:r>
          </a:p>
          <a:p>
            <a:pPr algn="l"/>
            <a:endParaRPr lang="en-US" sz="1000" dirty="0"/>
          </a:p>
          <a:p>
            <a:pPr algn="l"/>
            <a:r>
              <a:rPr lang="en-US" sz="1400" dirty="0"/>
              <a:t>What do we learn from the reflected light about the proton acceleration during foil irradiation?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C0AD96E-A09E-9042-A62F-51BE91D302BD}"/>
              </a:ext>
            </a:extLst>
          </p:cNvPr>
          <p:cNvSpPr txBox="1"/>
          <p:nvPr/>
        </p:nvSpPr>
        <p:spPr>
          <a:xfrm>
            <a:off x="6387550" y="1338149"/>
            <a:ext cx="41148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" b="1" dirty="0"/>
              <a:t>DALI-like undulators/wigglers</a:t>
            </a:r>
            <a:br>
              <a:rPr lang="en-US" sz="1500" dirty="0"/>
            </a:br>
            <a:r>
              <a:rPr lang="en-US" sz="1000" dirty="0"/>
              <a:t>(in collaboration with Ulf Lehnert, etc.)</a:t>
            </a:r>
          </a:p>
          <a:p>
            <a:pPr algn="l"/>
            <a:endParaRPr lang="en-US" sz="1000" dirty="0"/>
          </a:p>
          <a:p>
            <a:pPr algn="l"/>
            <a:r>
              <a:rPr lang="en-US" sz="1400" dirty="0"/>
              <a:t>Can </a:t>
            </a:r>
            <a:r>
              <a:rPr lang="en-US" sz="1400" dirty="0" err="1"/>
              <a:t>PIConGPU</a:t>
            </a:r>
            <a:r>
              <a:rPr lang="en-US" sz="1400" dirty="0"/>
              <a:t> used to model FELs when the slowly varying envelope approximation of FELS codes fails? </a:t>
            </a:r>
          </a:p>
        </p:txBody>
      </p:sp>
      <p:pic>
        <p:nvPicPr>
          <p:cNvPr id="8" name="DALI_020">
            <a:hlinkClick r:id="" action="ppaction://media"/>
            <a:extLst>
              <a:ext uri="{FF2B5EF4-FFF2-40B4-BE49-F238E27FC236}">
                <a16:creationId xmlns:a16="http://schemas.microsoft.com/office/drawing/2014/main" id="{233C1EAC-810C-5E5A-6553-4275A8C4570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0" y="2849598"/>
            <a:ext cx="2861503" cy="2146127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AA2ADBF-2491-11AB-453B-6B289281E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725" y="2927677"/>
            <a:ext cx="2772066" cy="206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E44EF2F-021C-7022-998C-5F67BDD13B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532" y="2514894"/>
            <a:ext cx="4840415" cy="2543043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0F5DE75F-463B-FFE2-4F63-17BBF69F2C25}"/>
              </a:ext>
            </a:extLst>
          </p:cNvPr>
          <p:cNvSpPr txBox="1"/>
          <p:nvPr/>
        </p:nvSpPr>
        <p:spPr>
          <a:xfrm>
            <a:off x="579924" y="5186046"/>
            <a:ext cx="4916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§"/>
            </a:pPr>
            <a:r>
              <a:rPr lang="en-US" sz="1500" dirty="0"/>
              <a:t>reproduce </a:t>
            </a:r>
            <a:r>
              <a:rPr lang="en-US" sz="1500" dirty="0">
                <a:solidFill>
                  <a:srgbClr val="00B050"/>
                </a:solidFill>
              </a:rPr>
              <a:t>similar HHGs like experiment </a:t>
            </a:r>
            <a:r>
              <a:rPr lang="en-US" sz="1500" dirty="0"/>
              <a:t>for various GDD or foil-thicknesses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n-US" sz="1500" dirty="0"/>
              <a:t>still need to solve </a:t>
            </a:r>
            <a:r>
              <a:rPr lang="en-US" sz="1500" dirty="0">
                <a:solidFill>
                  <a:srgbClr val="F0781E"/>
                </a:solidFill>
              </a:rPr>
              <a:t>numerical issues </a:t>
            </a:r>
            <a:r>
              <a:rPr lang="en-US" sz="1500" dirty="0"/>
              <a:t>when having complex ion distributions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2F58514-6994-9AA7-313C-DF001377280F}"/>
              </a:ext>
            </a:extLst>
          </p:cNvPr>
          <p:cNvSpPr txBox="1"/>
          <p:nvPr/>
        </p:nvSpPr>
        <p:spPr>
          <a:xfrm>
            <a:off x="6300715" y="5165495"/>
            <a:ext cx="491605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§"/>
            </a:pPr>
            <a:r>
              <a:rPr lang="en-US" sz="1500" dirty="0"/>
              <a:t>so far just initial test: observe </a:t>
            </a:r>
            <a:r>
              <a:rPr lang="en-US" sz="1500" dirty="0">
                <a:solidFill>
                  <a:srgbClr val="00B050"/>
                </a:solidFill>
              </a:rPr>
              <a:t>correct fall back and radiation</a:t>
            </a:r>
            <a:r>
              <a:rPr lang="en-US" sz="1500" dirty="0"/>
              <a:t> wavelength 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n-US" sz="1500" dirty="0"/>
              <a:t>still need to include correct </a:t>
            </a:r>
            <a:r>
              <a:rPr lang="en-US" sz="1500" dirty="0">
                <a:solidFill>
                  <a:schemeClr val="accent4">
                    <a:lumMod val="75000"/>
                  </a:schemeClr>
                </a:solidFill>
              </a:rPr>
              <a:t>electron beam focusing</a:t>
            </a:r>
          </a:p>
        </p:txBody>
      </p:sp>
    </p:spTree>
    <p:extLst>
      <p:ext uri="{BB962C8B-B14F-4D97-AF65-F5344CB8AC3E}">
        <p14:creationId xmlns:p14="http://schemas.microsoft.com/office/powerpoint/2010/main" val="343513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HZDR_Office_Design">
  <a:themeElements>
    <a:clrScheme name="HZDR_Farben">
      <a:dk1>
        <a:sysClr val="windowText" lastClr="000000"/>
      </a:dk1>
      <a:lt1>
        <a:sysClr val="window" lastClr="FFFFFF"/>
      </a:lt1>
      <a:dk2>
        <a:srgbClr val="005AA0"/>
      </a:dk2>
      <a:lt2>
        <a:srgbClr val="C6C6C6"/>
      </a:lt2>
      <a:accent1>
        <a:srgbClr val="005AA0"/>
      </a:accent1>
      <a:accent2>
        <a:srgbClr val="7EABCB"/>
      </a:accent2>
      <a:accent3>
        <a:srgbClr val="F0781E"/>
      </a:accent3>
      <a:accent4>
        <a:srgbClr val="F5B891"/>
      </a:accent4>
      <a:accent5>
        <a:srgbClr val="7F7F7F"/>
      </a:accent5>
      <a:accent6>
        <a:srgbClr val="C6C6C6"/>
      </a:accent6>
      <a:hlink>
        <a:srgbClr val="E6007E"/>
      </a:hlink>
      <a:folHlink>
        <a:srgbClr val="F0781E"/>
      </a:folHlink>
    </a:clrScheme>
    <a:fontScheme name="HZDR_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5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5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ame der Präsentation.potx" id="{AA9CBEF3-780A-4EC0-BB4C-3EB97D896B9D}" vid="{F5BA5194-2339-4F01-9084-0FC63BDFA8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HZDR_Office_Design</Template>
  <TotalTime>0</TotalTime>
  <Words>252</Words>
  <Application>Microsoft Macintosh PowerPoint</Application>
  <PresentationFormat>Breitbild</PresentationFormat>
  <Paragraphs>32</Paragraphs>
  <Slides>2</Slides>
  <Notes>2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HZDR_Office_Design</vt:lpstr>
      <vt:lpstr>Students’ projects regarding LWFA e- beam quality  </vt:lpstr>
      <vt:lpstr>Using PIConGPU for modeling radiation emission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Exascale plasma simulations with PIConGPU </dc:title>
  <dc:creator>Richard Pausch</dc:creator>
  <cp:lastModifiedBy>Richard Pausch</cp:lastModifiedBy>
  <cp:revision>33</cp:revision>
  <dcterms:created xsi:type="dcterms:W3CDTF">2024-09-16T14:59:45Z</dcterms:created>
  <dcterms:modified xsi:type="dcterms:W3CDTF">2025-09-03T13:57:40Z</dcterms:modified>
</cp:coreProperties>
</file>