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09" r:id="rId2"/>
  </p:sldMasterIdLst>
  <p:notesMasterIdLst>
    <p:notesMasterId r:id="rId9"/>
  </p:notesMasterIdLst>
  <p:sldIdLst>
    <p:sldId id="264" r:id="rId3"/>
    <p:sldId id="272" r:id="rId4"/>
    <p:sldId id="270" r:id="rId5"/>
    <p:sldId id="274" r:id="rId6"/>
    <p:sldId id="276" r:id="rId7"/>
    <p:sldId id="27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F0781E"/>
    <a:srgbClr val="005AA0"/>
    <a:srgbClr val="005A9A"/>
    <a:srgbClr val="F5B891"/>
    <a:srgbClr val="7EABCB"/>
    <a:srgbClr val="EE7326"/>
    <a:srgbClr val="C6C6C6"/>
    <a:srgbClr val="F1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6020" autoAdjust="0"/>
  </p:normalViewPr>
  <p:slideViewPr>
    <p:cSldViewPr snapToGrid="0">
      <p:cViewPr>
        <p:scale>
          <a:sx n="100" d="100"/>
          <a:sy n="100" d="100"/>
        </p:scale>
        <p:origin x="78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noProof="0" dirty="0" smtClean="0"/>
              <a:t>on</a:t>
            </a:r>
            <a:r>
              <a:rPr lang="en-US" dirty="0" smtClean="0"/>
              <a:t> symbol to add image</a:t>
            </a:r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9680649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1"/>
            <a:ext cx="9716929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EE3A98-068D-4F83-BAF7-A1459AC44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21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5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4ABC08-796A-4D1B-8742-045256055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Edit Text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noProof="0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00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400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33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noProof="0" dirty="0" smtClean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14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8" y="1748367"/>
            <a:ext cx="11233633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480000" y="6695495"/>
            <a:ext cx="1151504" cy="17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09.09.2025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9403" y="6695495"/>
            <a:ext cx="6185859" cy="17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FWKT Group Retreat 2025 – Data management</a:t>
            </a:r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328581" y="6484565"/>
            <a:ext cx="5922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</a:defRPr>
            </a:lvl1pPr>
          </a:lstStyle>
          <a:p>
            <a:fld id="{A4550FA8-285A-4026-B8D6-ADF797C12FF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6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6DFD911-BDFF-4B4E-9EE8-EEE8D2248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5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4ABC08-796A-4D1B-8742-045256055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Edit Text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noProof="0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1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639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646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26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noProof="0" dirty="0" smtClean="0"/>
              <a:t>on</a:t>
            </a:r>
            <a:r>
              <a:rPr lang="en-US" dirty="0" smtClean="0"/>
              <a:t> symbol to add image</a:t>
            </a:r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9680649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1"/>
            <a:ext cx="9716929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EE3A98-068D-4F83-BAF7-A1459AC44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10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6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6DFD911-BDFF-4B4E-9EE8-EEE8D2248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5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AF54A38-1FF2-41DE-9690-0F803BF9E05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67" y="6343460"/>
            <a:ext cx="816866" cy="29565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text master format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09.09.2025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4" y="6308727"/>
            <a:ext cx="80557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FWKT Group Retreat 2025 – Data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 smtClean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  <a:endParaRPr lang="en-US" sz="1000" b="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13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4">
          <p15:clr>
            <a:srgbClr val="F26B43"/>
          </p15:clr>
        </p15:guide>
        <p15:guide id="2" pos="7424">
          <p15:clr>
            <a:srgbClr val="F26B43"/>
          </p15:clr>
        </p15:guide>
        <p15:guide id="3" pos="427">
          <p15:clr>
            <a:srgbClr val="F26B43"/>
          </p15:clr>
        </p15:guide>
        <p15:guide id="4" orient="horz" pos="9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AF54A38-1FF2-41DE-9690-0F803BF9E0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67" y="6343460"/>
            <a:ext cx="816866" cy="29565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text master format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09.09.2025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4" y="6308727"/>
            <a:ext cx="785000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FWKT Group Retreat 2025 – Data management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 smtClean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  <a:endParaRPr lang="en-US" sz="1000" b="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3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4">
          <p15:clr>
            <a:srgbClr val="F26B43"/>
          </p15:clr>
        </p15:guide>
        <p15:guide id="2" pos="7424">
          <p15:clr>
            <a:srgbClr val="F26B43"/>
          </p15:clr>
        </p15:guide>
        <p15:guide id="3" pos="427">
          <p15:clr>
            <a:srgbClr val="F26B43"/>
          </p15:clr>
        </p15:guide>
        <p15:guide id="4" orient="horz" pos="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png"/><Relationship Id="rId7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gif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s://www.openpmd.org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18" Type="http://schemas.openxmlformats.org/officeDocument/2006/relationships/image" Target="../media/image27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hyperlink" Target="https://www.openpmd.org/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18" Type="http://schemas.openxmlformats.org/officeDocument/2006/relationships/hyperlink" Target="https://helmholtz-metadaten.de/de/inf-projects/helpmi-helmholtz-laser-plasma-metadata-initiative" TargetMode="External"/><Relationship Id="rId3" Type="http://schemas.openxmlformats.org/officeDocument/2006/relationships/image" Target="../media/image11.png"/><Relationship Id="rId21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hyperlink" Target="https://www.openpmd.org/" TargetMode="External"/><Relationship Id="rId17" Type="http://schemas.openxmlformats.org/officeDocument/2006/relationships/image" Target="../media/image30.png"/><Relationship Id="rId2" Type="http://schemas.openxmlformats.org/officeDocument/2006/relationships/image" Target="../media/image29.jpeg"/><Relationship Id="rId16" Type="http://schemas.openxmlformats.org/officeDocument/2006/relationships/image" Target="../media/image2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24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27.png"/><Relationship Id="rId10" Type="http://schemas.openxmlformats.org/officeDocument/2006/relationships/image" Target="../media/image21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noProof="0" dirty="0" smtClean="0">
                <a:effectLst/>
              </a:rPr>
              <a:t>FWKT group retreat 2025</a:t>
            </a:r>
            <a:endParaRPr lang="en-US" noProof="0" dirty="0">
              <a:effectLst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Institute of Radiation Physics· Laser-Particle Acceleration · Dr. Hans-Peter </a:t>
            </a:r>
            <a:r>
              <a:rPr lang="en-US" dirty="0" err="1"/>
              <a:t>Schlenvoigt</a:t>
            </a:r>
            <a:r>
              <a:rPr lang="en-US" dirty="0"/>
              <a:t> · </a:t>
            </a:r>
            <a:r>
              <a:rPr lang="en-US" dirty="0" smtClean="0"/>
              <a:t>hp.schlenvoigt@hzdr.de </a:t>
            </a:r>
            <a:r>
              <a:rPr lang="en-US" dirty="0"/>
              <a:t>· www.hzdr.de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5DA2F2-8E41-492E-9B39-6679603A4A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9D95505-9D89-494E-B7AC-CA07D6C9E2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1468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Knowledge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" y="1506160"/>
            <a:ext cx="5767233" cy="43975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90" y="3057648"/>
            <a:ext cx="2743200" cy="1600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90" y="2951320"/>
            <a:ext cx="4380055" cy="181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1" y="1350560"/>
            <a:ext cx="957500" cy="71812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FWKT Group Retreat 2025 – Data management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" name="Graphic 21"/>
          <p:cNvPicPr/>
          <p:nvPr/>
        </p:nvPicPr>
        <p:blipFill>
          <a:blip r:embed="rId3"/>
          <a:stretch/>
        </p:blipFill>
        <p:spPr>
          <a:xfrm>
            <a:off x="330987" y="4335520"/>
            <a:ext cx="839502" cy="314593"/>
          </a:xfrm>
          <a:prstGeom prst="rect">
            <a:avLst/>
          </a:prstGeom>
          <a:ln w="0">
            <a:noFill/>
          </a:ln>
        </p:spPr>
      </p:pic>
      <p:sp>
        <p:nvSpPr>
          <p:cNvPr id="19" name="Abgerundetes Rechteck 18"/>
          <p:cNvSpPr/>
          <p:nvPr/>
        </p:nvSpPr>
        <p:spPr>
          <a:xfrm>
            <a:off x="2641919" y="2858553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Experiments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88615" y="2858553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Simulations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518965" y="1959150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Data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1471982" y="3757955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Metadata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bgerundetes Rechteck 22"/>
          <p:cNvSpPr/>
          <p:nvPr/>
        </p:nvSpPr>
        <p:spPr>
          <a:xfrm rot="16200000">
            <a:off x="4685223" y="2617130"/>
            <a:ext cx="2505405" cy="1189441"/>
          </a:xfrm>
          <a:prstGeom prst="round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Electronic Lab </a:t>
            </a: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Documentation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3688482" y="2212365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3646387" y="4011173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" descr="D:\talks\gordonbell2013\videos\hzdr_bussmann_logos_and_team\hzdr_bussmann_logos\hzdr_bussmann_picongp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5" y="3790856"/>
            <a:ext cx="1250982" cy="54730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4" descr="Logo, company name&#10;&#10;Description automatically generated"/>
          <p:cNvPicPr/>
          <p:nvPr/>
        </p:nvPicPr>
        <p:blipFill>
          <a:blip r:embed="rId5"/>
          <a:srcRect t="26153" b="27759"/>
          <a:stretch/>
        </p:blipFill>
        <p:spPr>
          <a:xfrm>
            <a:off x="1556473" y="4545396"/>
            <a:ext cx="1000616" cy="460949"/>
          </a:xfrm>
          <a:prstGeom prst="rect">
            <a:avLst/>
          </a:prstGeom>
          <a:ln w="0"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1" y="2765748"/>
            <a:ext cx="1598233" cy="932303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35" y="1170789"/>
            <a:ext cx="5767233" cy="4397515"/>
          </a:xfrm>
          <a:prstGeom prst="rect">
            <a:avLst/>
          </a:prstGeom>
        </p:spPr>
      </p:pic>
      <p:sp>
        <p:nvSpPr>
          <p:cNvPr id="39" name="Abgerundetes Rechteck 38"/>
          <p:cNvSpPr/>
          <p:nvPr/>
        </p:nvSpPr>
        <p:spPr>
          <a:xfrm>
            <a:off x="7771099" y="4670846"/>
            <a:ext cx="2299191" cy="826404"/>
          </a:xfrm>
          <a:prstGeom prst="roundRect">
            <a:avLst/>
          </a:prstGeom>
          <a:gradFill rotWithShape="1">
            <a:gsLst>
              <a:gs pos="4000">
                <a:srgbClr val="7030A0">
                  <a:lumMod val="96000"/>
                  <a:lumOff val="4000"/>
                </a:srgbClr>
              </a:gs>
              <a:gs pos="50000">
                <a:srgbClr val="7030A0"/>
              </a:gs>
              <a:gs pos="100000">
                <a:srgbClr val="7030A0">
                  <a:lumMod val="96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b="1" kern="0" dirty="0" smtClean="0">
                <a:solidFill>
                  <a:srgbClr val="FFFF00"/>
                </a:solidFill>
                <a:latin typeface="Calibri" panose="020F0502020204030204"/>
              </a:rPr>
              <a:t>Knowledge</a:t>
            </a:r>
            <a:endParaRPr lang="de-DE" sz="2400" b="1" kern="0" dirty="0">
              <a:solidFill>
                <a:srgbClr val="FFFF00"/>
              </a:solidFill>
              <a:latin typeface="Calibri" panose="020F0502020204030204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35" y="1773586"/>
            <a:ext cx="2876527" cy="287652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83" y="1448446"/>
            <a:ext cx="1086857" cy="271714"/>
          </a:xfrm>
          <a:prstGeom prst="rect">
            <a:avLst/>
          </a:prstGeom>
        </p:spPr>
      </p:pic>
      <p:pic>
        <p:nvPicPr>
          <p:cNvPr id="42" name="Grafik 41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4" y="2132242"/>
            <a:ext cx="758005" cy="3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1" y="1350560"/>
            <a:ext cx="957500" cy="71812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83" y="1448446"/>
            <a:ext cx="1086857" cy="271714"/>
          </a:xfrm>
          <a:prstGeom prst="rect">
            <a:avLst/>
          </a:prstGeom>
        </p:spPr>
      </p:pic>
      <p:sp>
        <p:nvSpPr>
          <p:cNvPr id="29" name="Abgerundetes Rechteck 28"/>
          <p:cNvSpPr/>
          <p:nvPr/>
        </p:nvSpPr>
        <p:spPr>
          <a:xfrm>
            <a:off x="3321475" y="1832066"/>
            <a:ext cx="1883845" cy="3406245"/>
          </a:xfrm>
          <a:prstGeom prst="roundRect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>
                <a:solidFill>
                  <a:prstClr val="black"/>
                </a:solidFill>
                <a:latin typeface="Calibri" panose="020F0502020204030204"/>
              </a:rPr>
              <a:t>Tools </a:t>
            </a: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kern="0" dirty="0" err="1">
                <a:solidFill>
                  <a:prstClr val="black"/>
                </a:solidFill>
                <a:latin typeface="Calibri" panose="020F0502020204030204"/>
              </a:rPr>
              <a:t>automation</a:t>
            </a: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pieces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54954" y="6308727"/>
            <a:ext cx="7850005" cy="365125"/>
          </a:xfrm>
        </p:spPr>
        <p:txBody>
          <a:bodyPr/>
          <a:lstStyle/>
          <a:p>
            <a:r>
              <a:rPr lang="en-US" smtClean="0"/>
              <a:t>FWKT Group Retreat 2025 – Data management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" name="Graphic 21"/>
          <p:cNvPicPr/>
          <p:nvPr/>
        </p:nvPicPr>
        <p:blipFill>
          <a:blip r:embed="rId4"/>
          <a:stretch/>
        </p:blipFill>
        <p:spPr>
          <a:xfrm>
            <a:off x="330987" y="4335520"/>
            <a:ext cx="839502" cy="314593"/>
          </a:xfrm>
          <a:prstGeom prst="rect">
            <a:avLst/>
          </a:prstGeom>
          <a:ln w="0">
            <a:noFill/>
          </a:ln>
        </p:spPr>
      </p:pic>
      <p:sp>
        <p:nvSpPr>
          <p:cNvPr id="19" name="Abgerundetes Rechteck 18"/>
          <p:cNvSpPr/>
          <p:nvPr/>
        </p:nvSpPr>
        <p:spPr>
          <a:xfrm>
            <a:off x="2641919" y="2858553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Experiments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88615" y="2858553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Simulations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518965" y="1959150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Data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1471982" y="3757955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Metadata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bgerundetes Rechteck 22"/>
          <p:cNvSpPr/>
          <p:nvPr/>
        </p:nvSpPr>
        <p:spPr>
          <a:xfrm rot="16200000">
            <a:off x="4685223" y="2617130"/>
            <a:ext cx="2505405" cy="1189441"/>
          </a:xfrm>
          <a:prstGeom prst="round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Electronic Lab </a:t>
            </a: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Documentation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3688482" y="2212365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3646387" y="4011173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" descr="D:\talks\gordonbell2013\videos\hzdr_bussmann_logos_and_team\hzdr_bussmann_logos\hzdr_bussmann_picongp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5" y="3790856"/>
            <a:ext cx="1250982" cy="54730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4" descr="Logo, company name&#10;&#10;Description automatically generated"/>
          <p:cNvPicPr/>
          <p:nvPr/>
        </p:nvPicPr>
        <p:blipFill>
          <a:blip r:embed="rId6"/>
          <a:srcRect t="26153" b="27759"/>
          <a:stretch/>
        </p:blipFill>
        <p:spPr>
          <a:xfrm>
            <a:off x="1556473" y="4545396"/>
            <a:ext cx="1000616" cy="460949"/>
          </a:xfrm>
          <a:prstGeom prst="rect">
            <a:avLst/>
          </a:prstGeom>
          <a:ln w="0">
            <a:noFill/>
          </a:ln>
        </p:spPr>
      </p:pic>
      <p:sp>
        <p:nvSpPr>
          <p:cNvPr id="39" name="Abgerundetes Rechteck 38"/>
          <p:cNvSpPr/>
          <p:nvPr/>
        </p:nvSpPr>
        <p:spPr>
          <a:xfrm>
            <a:off x="7771099" y="4670846"/>
            <a:ext cx="2299191" cy="826404"/>
          </a:xfrm>
          <a:prstGeom prst="roundRect">
            <a:avLst/>
          </a:prstGeom>
          <a:gradFill rotWithShape="1">
            <a:gsLst>
              <a:gs pos="4000">
                <a:srgbClr val="7030A0">
                  <a:lumMod val="96000"/>
                  <a:lumOff val="4000"/>
                </a:srgbClr>
              </a:gs>
              <a:gs pos="50000">
                <a:srgbClr val="7030A0"/>
              </a:gs>
              <a:gs pos="100000">
                <a:srgbClr val="7030A0">
                  <a:lumMod val="96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b="1" kern="0" dirty="0" smtClean="0">
                <a:solidFill>
                  <a:srgbClr val="FFFF00"/>
                </a:solidFill>
                <a:latin typeface="Calibri" panose="020F0502020204030204"/>
              </a:rPr>
              <a:t>Knowledge</a:t>
            </a:r>
            <a:endParaRPr lang="de-DE" sz="2400" b="1" kern="0" dirty="0">
              <a:solidFill>
                <a:srgbClr val="FFFF00"/>
              </a:solidFill>
              <a:latin typeface="Calibri" panose="020F0502020204030204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142" y="4425512"/>
            <a:ext cx="907688" cy="1008542"/>
          </a:xfrm>
          <a:prstGeom prst="rect">
            <a:avLst/>
          </a:prstGeom>
        </p:spPr>
      </p:pic>
      <p:pic>
        <p:nvPicPr>
          <p:cNvPr id="24" name="Picture 193" descr="Logo&#10;&#10;Description automatically generated"/>
          <p:cNvPicPr/>
          <p:nvPr/>
        </p:nvPicPr>
        <p:blipFill>
          <a:blip r:embed="rId8"/>
          <a:stretch/>
        </p:blipFill>
        <p:spPr>
          <a:xfrm>
            <a:off x="3170367" y="4725963"/>
            <a:ext cx="1782653" cy="899405"/>
          </a:xfrm>
          <a:prstGeom prst="rect">
            <a:avLst/>
          </a:prstGeom>
          <a:ln w="0">
            <a:noFill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00" y="1437671"/>
            <a:ext cx="1211642" cy="36349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094" y="2439031"/>
            <a:ext cx="371659" cy="37165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7924" y="4513634"/>
            <a:ext cx="599386" cy="599386"/>
          </a:xfrm>
          <a:prstGeom prst="rect">
            <a:avLst/>
          </a:prstGeom>
        </p:spPr>
      </p:pic>
      <p:pic>
        <p:nvPicPr>
          <p:cNvPr id="30" name="Grafik 29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4" y="2132242"/>
            <a:ext cx="758005" cy="39921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6653" y="3211850"/>
            <a:ext cx="5087565" cy="814010"/>
          </a:xfrm>
          <a:prstGeom prst="rect">
            <a:avLst/>
          </a:prstGeom>
        </p:spPr>
      </p:pic>
      <p:sp>
        <p:nvSpPr>
          <p:cNvPr id="18" name="Pfeil nach unten 17"/>
          <p:cNvSpPr/>
          <p:nvPr/>
        </p:nvSpPr>
        <p:spPr>
          <a:xfrm>
            <a:off x="8570167" y="4111254"/>
            <a:ext cx="701053" cy="43414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smtClean="0">
              <a:solidFill>
                <a:schemeClr val="bg1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6889" y="1740072"/>
            <a:ext cx="1333500" cy="65722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88458" y="1230225"/>
            <a:ext cx="1333500" cy="523875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50952" y="756462"/>
            <a:ext cx="1485243" cy="59409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18"/>
          <a:srcRect l="54556"/>
          <a:stretch/>
        </p:blipFill>
        <p:spPr>
          <a:xfrm>
            <a:off x="3967350" y="1868141"/>
            <a:ext cx="512063" cy="35832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54926" y="3456177"/>
            <a:ext cx="6762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25" y="4512795"/>
            <a:ext cx="1209643" cy="367105"/>
          </a:xfrm>
          <a:prstGeom prst="rect">
            <a:avLst/>
          </a:prstGeom>
        </p:spPr>
      </p:pic>
      <p:sp>
        <p:nvSpPr>
          <p:cNvPr id="29" name="Abgerundetes Rechteck 28"/>
          <p:cNvSpPr/>
          <p:nvPr/>
        </p:nvSpPr>
        <p:spPr>
          <a:xfrm>
            <a:off x="3321475" y="1832066"/>
            <a:ext cx="1883845" cy="3406245"/>
          </a:xfrm>
          <a:prstGeom prst="roundRect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>
                <a:solidFill>
                  <a:prstClr val="black"/>
                </a:solidFill>
                <a:latin typeface="Calibri" panose="020F0502020204030204"/>
              </a:rPr>
              <a:t>Tools </a:t>
            </a: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kern="0" dirty="0" err="1">
                <a:solidFill>
                  <a:prstClr val="black"/>
                </a:solidFill>
                <a:latin typeface="Calibri" panose="020F0502020204030204"/>
              </a:rPr>
              <a:t>automation</a:t>
            </a: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1" y="1350560"/>
            <a:ext cx="957500" cy="71812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Long-term </a:t>
            </a:r>
            <a:r>
              <a:rPr lang="de-DE" dirty="0" err="1" smtClean="0"/>
              <a:t>dream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54954" y="6308727"/>
            <a:ext cx="7850005" cy="365125"/>
          </a:xfrm>
        </p:spPr>
        <p:txBody>
          <a:bodyPr/>
          <a:lstStyle/>
          <a:p>
            <a:r>
              <a:rPr lang="en-US" smtClean="0"/>
              <a:t>FWKT Group Retreat 2025 – Data management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" name="Graphic 21"/>
          <p:cNvPicPr/>
          <p:nvPr/>
        </p:nvPicPr>
        <p:blipFill>
          <a:blip r:embed="rId4"/>
          <a:stretch/>
        </p:blipFill>
        <p:spPr>
          <a:xfrm>
            <a:off x="330987" y="4335520"/>
            <a:ext cx="839502" cy="314593"/>
          </a:xfrm>
          <a:prstGeom prst="rect">
            <a:avLst/>
          </a:prstGeom>
          <a:ln w="0">
            <a:noFill/>
          </a:ln>
        </p:spPr>
      </p:pic>
      <p:sp>
        <p:nvSpPr>
          <p:cNvPr id="19" name="Abgerundetes Rechteck 18"/>
          <p:cNvSpPr/>
          <p:nvPr/>
        </p:nvSpPr>
        <p:spPr>
          <a:xfrm>
            <a:off x="2641919" y="2858553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Experiments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88615" y="2858553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Simulations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518965" y="1959150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Data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1471982" y="3757955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Metadata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bgerundetes Rechteck 22"/>
          <p:cNvSpPr/>
          <p:nvPr/>
        </p:nvSpPr>
        <p:spPr>
          <a:xfrm rot="16200000">
            <a:off x="4685223" y="2617130"/>
            <a:ext cx="2505405" cy="1189441"/>
          </a:xfrm>
          <a:prstGeom prst="round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Electronic Lab </a:t>
            </a: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Documentation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3688482" y="2212365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3646387" y="4011173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" descr="D:\talks\gordonbell2013\videos\hzdr_bussmann_logos_and_team\hzdr_bussmann_logos\hzdr_bussmann_picongp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5" y="3790856"/>
            <a:ext cx="1250982" cy="54730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4" descr="Logo, company name&#10;&#10;Description automatically generated"/>
          <p:cNvPicPr/>
          <p:nvPr/>
        </p:nvPicPr>
        <p:blipFill>
          <a:blip r:embed="rId6"/>
          <a:srcRect t="26153" b="27759"/>
          <a:stretch/>
        </p:blipFill>
        <p:spPr>
          <a:xfrm>
            <a:off x="1556473" y="4545396"/>
            <a:ext cx="1000616" cy="460949"/>
          </a:xfrm>
          <a:prstGeom prst="rect">
            <a:avLst/>
          </a:prstGeom>
          <a:ln w="0">
            <a:noFill/>
          </a:ln>
        </p:spPr>
      </p:pic>
      <p:sp>
        <p:nvSpPr>
          <p:cNvPr id="39" name="Abgerundetes Rechteck 38"/>
          <p:cNvSpPr/>
          <p:nvPr/>
        </p:nvSpPr>
        <p:spPr>
          <a:xfrm>
            <a:off x="7771099" y="4670846"/>
            <a:ext cx="2299191" cy="826404"/>
          </a:xfrm>
          <a:prstGeom prst="roundRect">
            <a:avLst/>
          </a:prstGeom>
          <a:gradFill rotWithShape="1">
            <a:gsLst>
              <a:gs pos="4000">
                <a:srgbClr val="7030A0">
                  <a:lumMod val="96000"/>
                  <a:lumOff val="4000"/>
                </a:srgbClr>
              </a:gs>
              <a:gs pos="50000">
                <a:srgbClr val="7030A0"/>
              </a:gs>
              <a:gs pos="100000">
                <a:srgbClr val="7030A0">
                  <a:lumMod val="96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b="1" kern="0" dirty="0" smtClean="0">
                <a:solidFill>
                  <a:srgbClr val="FFFF00"/>
                </a:solidFill>
                <a:latin typeface="Calibri" panose="020F0502020204030204"/>
              </a:rPr>
              <a:t>Knowledge</a:t>
            </a:r>
            <a:endParaRPr lang="de-DE" sz="2400" b="1" kern="0" dirty="0">
              <a:solidFill>
                <a:srgbClr val="FFFF00"/>
              </a:solidFill>
              <a:latin typeface="Calibri" panose="020F0502020204030204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142" y="4425512"/>
            <a:ext cx="907688" cy="1008542"/>
          </a:xfrm>
          <a:prstGeom prst="rect">
            <a:avLst/>
          </a:prstGeom>
        </p:spPr>
      </p:pic>
      <p:pic>
        <p:nvPicPr>
          <p:cNvPr id="24" name="Picture 193" descr="Logo&#10;&#10;Description automatically generated"/>
          <p:cNvPicPr/>
          <p:nvPr/>
        </p:nvPicPr>
        <p:blipFill>
          <a:blip r:embed="rId8"/>
          <a:stretch/>
        </p:blipFill>
        <p:spPr>
          <a:xfrm>
            <a:off x="3170367" y="4725963"/>
            <a:ext cx="1782653" cy="899405"/>
          </a:xfrm>
          <a:prstGeom prst="rect">
            <a:avLst/>
          </a:prstGeom>
          <a:ln w="0">
            <a:noFill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00" y="1437671"/>
            <a:ext cx="1211642" cy="36349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094" y="2439031"/>
            <a:ext cx="371659" cy="37165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7924" y="4513634"/>
            <a:ext cx="599386" cy="599386"/>
          </a:xfrm>
          <a:prstGeom prst="rect">
            <a:avLst/>
          </a:prstGeom>
        </p:spPr>
      </p:pic>
      <p:pic>
        <p:nvPicPr>
          <p:cNvPr id="30" name="Grafik 29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4" y="2132242"/>
            <a:ext cx="758005" cy="399216"/>
          </a:xfrm>
          <a:prstGeom prst="rect">
            <a:avLst/>
          </a:prstGeom>
        </p:spPr>
      </p:pic>
      <p:sp>
        <p:nvSpPr>
          <p:cNvPr id="18" name="Pfeil nach unten 17"/>
          <p:cNvSpPr/>
          <p:nvPr/>
        </p:nvSpPr>
        <p:spPr>
          <a:xfrm>
            <a:off x="8570167" y="4111254"/>
            <a:ext cx="701053" cy="43414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smtClean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96889" y="1740072"/>
            <a:ext cx="1333500" cy="6572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8458" y="1230225"/>
            <a:ext cx="1333500" cy="5238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50952" y="756462"/>
            <a:ext cx="1485243" cy="594098"/>
          </a:xfrm>
          <a:prstGeom prst="rect">
            <a:avLst/>
          </a:prstGeom>
        </p:spPr>
      </p:pic>
      <p:sp>
        <p:nvSpPr>
          <p:cNvPr id="31" name="Abgerundetes Rechteck 30"/>
          <p:cNvSpPr/>
          <p:nvPr/>
        </p:nvSpPr>
        <p:spPr>
          <a:xfrm>
            <a:off x="6783471" y="1827514"/>
            <a:ext cx="1883845" cy="3406245"/>
          </a:xfrm>
          <a:prstGeom prst="roundRect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smtClean="0">
                <a:solidFill>
                  <a:prstClr val="black"/>
                </a:solidFill>
                <a:latin typeface="Calibri" panose="020F0502020204030204"/>
              </a:rPr>
              <a:t>Domain-</a:t>
            </a:r>
            <a:r>
              <a:rPr lang="de-DE" sz="2400" kern="0" dirty="0" err="1" smtClean="0">
                <a:solidFill>
                  <a:prstClr val="black"/>
                </a:solidFill>
                <a:latin typeface="Calibri" panose="020F0502020204030204"/>
              </a:rPr>
              <a:t>specific</a:t>
            </a:r>
            <a:r>
              <a:rPr lang="de-DE" sz="2400" kern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kern="0" dirty="0" err="1" smtClean="0">
                <a:solidFill>
                  <a:prstClr val="black"/>
                </a:solidFill>
                <a:latin typeface="Calibri" panose="020F0502020204030204"/>
              </a:rPr>
              <a:t>standard</a:t>
            </a:r>
            <a:endParaRPr lang="de-DE" sz="2400" kern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Pfeil nach rechts 34"/>
          <p:cNvSpPr/>
          <p:nvPr/>
        </p:nvSpPr>
        <p:spPr>
          <a:xfrm>
            <a:off x="7131309" y="2212362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Pfeil nach rechts 36"/>
          <p:cNvSpPr/>
          <p:nvPr/>
        </p:nvSpPr>
        <p:spPr>
          <a:xfrm>
            <a:off x="7150630" y="4011170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17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773745" y="2767338"/>
            <a:ext cx="2778052" cy="942223"/>
          </a:xfrm>
          <a:prstGeom prst="rect">
            <a:avLst/>
          </a:prstGeom>
        </p:spPr>
      </p:pic>
      <p:sp>
        <p:nvSpPr>
          <p:cNvPr id="40" name="Abgerundetes Rechteck 39"/>
          <p:cNvSpPr/>
          <p:nvPr/>
        </p:nvSpPr>
        <p:spPr>
          <a:xfrm>
            <a:off x="8935915" y="3688375"/>
            <a:ext cx="2299191" cy="826404"/>
          </a:xfrm>
          <a:prstGeom prst="roundRect">
            <a:avLst/>
          </a:prstGeom>
          <a:gradFill rotWithShape="1">
            <a:gsLst>
              <a:gs pos="0">
                <a:srgbClr val="FF0000">
                  <a:lumMod val="96000"/>
                  <a:lumOff val="4000"/>
                </a:srgbClr>
              </a:gs>
              <a:gs pos="50000">
                <a:srgbClr val="FF0000"/>
              </a:gs>
              <a:gs pos="100000">
                <a:srgbClr val="FF0000">
                  <a:lumMod val="96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Metadata</a:t>
            </a: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catalogue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8935913" y="1909563"/>
            <a:ext cx="2299192" cy="826404"/>
          </a:xfrm>
          <a:prstGeom prst="roundRect">
            <a:avLst/>
          </a:prstGeom>
          <a:gradFill rotWithShape="1">
            <a:gsLst>
              <a:gs pos="0">
                <a:srgbClr val="FF0000">
                  <a:lumMod val="96000"/>
                  <a:lumOff val="4000"/>
                </a:srgbClr>
              </a:gs>
              <a:gs pos="50000">
                <a:srgbClr val="FF0000"/>
              </a:gs>
              <a:gs pos="100000">
                <a:srgbClr val="FF0000">
                  <a:lumMod val="96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Data </a:t>
            </a: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repository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2" name="Grafik 41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1" y="2563297"/>
            <a:ext cx="1724401" cy="132157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04359" y="2552832"/>
            <a:ext cx="1839946" cy="1342603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83" y="1448446"/>
            <a:ext cx="1086857" cy="271714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55" y="4326094"/>
            <a:ext cx="1215291" cy="70892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23"/>
          <a:srcRect l="54556"/>
          <a:stretch/>
        </p:blipFill>
        <p:spPr>
          <a:xfrm>
            <a:off x="3967350" y="1868141"/>
            <a:ext cx="512063" cy="35832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54926" y="3456177"/>
            <a:ext cx="6762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293 -0.1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-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00065 0.12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4.16667E-7 0.1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1536 -0.07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" grpId="0" animBg="1"/>
      <p:bldP spid="31" grpId="0" animBg="1"/>
      <p:bldP spid="35" grpId="0" animBg="1"/>
      <p:bldP spid="37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The HELPMI </a:t>
            </a:r>
            <a:r>
              <a:rPr lang="en-US" dirty="0"/>
              <a:t>project (ZT-I-PF-3-066) was funded by the Initiative and Networking Fund of the Helmholtz Association in the framework of the Helmholtz Metadata Collaboration project </a:t>
            </a:r>
            <a:r>
              <a:rPr lang="en-US" dirty="0" smtClean="0"/>
              <a:t>call</a:t>
            </a:r>
          </a:p>
          <a:p>
            <a:pPr lvl="3"/>
            <a:r>
              <a:rPr lang="en-US" dirty="0" smtClean="0"/>
              <a:t>Franz </a:t>
            </a:r>
            <a:r>
              <a:rPr lang="en-US" dirty="0" err="1" smtClean="0"/>
              <a:t>Pöschel</a:t>
            </a:r>
            <a:r>
              <a:rPr lang="en-US" dirty="0" smtClean="0"/>
              <a:t>, Alex Debus, Alex Kessler, Matt Schwab, Johannes </a:t>
            </a:r>
            <a:r>
              <a:rPr lang="en-US" dirty="0" err="1" smtClean="0"/>
              <a:t>Hornung</a:t>
            </a:r>
            <a:r>
              <a:rPr lang="en-US" dirty="0" smtClean="0"/>
              <a:t>, </a:t>
            </a:r>
            <a:r>
              <a:rPr lang="en-US" dirty="0" err="1" smtClean="0"/>
              <a:t>Malte</a:t>
            </a:r>
            <a:r>
              <a:rPr lang="en-US" dirty="0" smtClean="0"/>
              <a:t> </a:t>
            </a:r>
            <a:r>
              <a:rPr lang="en-US" dirty="0" err="1" smtClean="0"/>
              <a:t>Kaluza</a:t>
            </a:r>
            <a:r>
              <a:rPr lang="en-US" dirty="0" smtClean="0"/>
              <a:t>, Vincent </a:t>
            </a:r>
            <a:r>
              <a:rPr lang="en-US" dirty="0" err="1" smtClean="0"/>
              <a:t>Bagnoud</a:t>
            </a:r>
            <a:endParaRPr lang="en-US" dirty="0" smtClean="0"/>
          </a:p>
          <a:p>
            <a:pPr lvl="2"/>
            <a:r>
              <a:rPr lang="en-US" dirty="0" smtClean="0"/>
              <a:t>Parts of this </a:t>
            </a:r>
            <a:r>
              <a:rPr lang="en-US" dirty="0"/>
              <a:t>work </a:t>
            </a:r>
            <a:r>
              <a:rPr lang="en-US" dirty="0" smtClean="0"/>
              <a:t>are </a:t>
            </a:r>
            <a:r>
              <a:rPr lang="en-US" dirty="0"/>
              <a:t>supported by the consortium DAPHNE4NFDI in the context of the work of </a:t>
            </a:r>
            <a:r>
              <a:rPr lang="en-US" dirty="0" smtClean="0"/>
              <a:t>the NFDI </a:t>
            </a:r>
            <a:r>
              <a:rPr lang="en-US" dirty="0" err="1"/>
              <a:t>e.V</a:t>
            </a:r>
            <a:r>
              <a:rPr lang="en-US" dirty="0"/>
              <a:t>. The consortium is funded by the Deutsche </a:t>
            </a:r>
            <a:r>
              <a:rPr lang="en-US" dirty="0" err="1"/>
              <a:t>Forschungsgemeinschaft</a:t>
            </a:r>
            <a:r>
              <a:rPr lang="en-US" dirty="0"/>
              <a:t> (DFG, </a:t>
            </a:r>
            <a:r>
              <a:rPr lang="en-US" dirty="0" smtClean="0"/>
              <a:t>German Research </a:t>
            </a:r>
            <a:r>
              <a:rPr lang="en-US" dirty="0"/>
              <a:t>Foundation) - project number 460248799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Kristin </a:t>
            </a:r>
            <a:r>
              <a:rPr lang="en-US" dirty="0" err="1" smtClean="0"/>
              <a:t>Tippey</a:t>
            </a:r>
            <a:endParaRPr lang="en-US" dirty="0" smtClean="0"/>
          </a:p>
          <a:p>
            <a:pPr lvl="2"/>
            <a:r>
              <a:rPr lang="en-US" dirty="0" smtClean="0"/>
              <a:t>FWK-IT: Paul </a:t>
            </a:r>
            <a:r>
              <a:rPr lang="en-US" dirty="0" err="1" smtClean="0"/>
              <a:t>Schwanse</a:t>
            </a:r>
            <a:r>
              <a:rPr lang="en-US" dirty="0" smtClean="0"/>
              <a:t>, </a:t>
            </a:r>
            <a:r>
              <a:rPr lang="en-US" dirty="0" err="1" smtClean="0"/>
              <a:t>Willian</a:t>
            </a:r>
            <a:r>
              <a:rPr lang="en-US" dirty="0" smtClean="0"/>
              <a:t> </a:t>
            </a:r>
            <a:r>
              <a:rPr lang="en-US" dirty="0" err="1" smtClean="0"/>
              <a:t>Rochadel</a:t>
            </a:r>
            <a:r>
              <a:rPr lang="en-US" dirty="0" smtClean="0"/>
              <a:t>, Paul </a:t>
            </a:r>
            <a:r>
              <a:rPr lang="en-US" dirty="0" err="1" smtClean="0"/>
              <a:t>Petring</a:t>
            </a:r>
            <a:r>
              <a:rPr lang="en-US" dirty="0" smtClean="0"/>
              <a:t> (ex)</a:t>
            </a:r>
          </a:p>
          <a:p>
            <a:pPr lvl="2"/>
            <a:r>
              <a:rPr lang="en-US" dirty="0" smtClean="0"/>
              <a:t>FWCC/DMS: Oliver </a:t>
            </a:r>
            <a:r>
              <a:rPr lang="en-US" dirty="0" err="1" smtClean="0"/>
              <a:t>Knodel</a:t>
            </a:r>
            <a:r>
              <a:rPr lang="en-US" dirty="0" smtClean="0"/>
              <a:t>, David Pape, Thomas Gruber, Stefan Müller, Guido </a:t>
            </a:r>
            <a:r>
              <a:rPr lang="en-US" dirty="0" err="1" smtClean="0"/>
              <a:t>Juckeland</a:t>
            </a:r>
            <a:r>
              <a:rPr lang="en-US" dirty="0" smtClean="0"/>
              <a:t>, Uwe Konrad</a:t>
            </a:r>
          </a:p>
          <a:p>
            <a:pPr lvl="2"/>
            <a:r>
              <a:rPr lang="en-US" dirty="0"/>
              <a:t>Lasers4EU is </a:t>
            </a:r>
            <a:r>
              <a:rPr lang="en-US" dirty="0" smtClean="0"/>
              <a:t>funded </a:t>
            </a:r>
            <a:r>
              <a:rPr lang="en-US" dirty="0"/>
              <a:t>by the European Union under HE-GA 101131771 </a:t>
            </a:r>
            <a:r>
              <a:rPr lang="en-US" dirty="0" smtClean="0"/>
              <a:t>“Lasers4EU”</a:t>
            </a:r>
          </a:p>
          <a:p>
            <a:pPr lvl="2"/>
            <a:r>
              <a:rPr lang="en-US" dirty="0" smtClean="0"/>
              <a:t>LAPIS has been submitted to DFG (LIS)</a:t>
            </a:r>
          </a:p>
          <a:p>
            <a:pPr lvl="2"/>
            <a:r>
              <a:rPr lang="en-US" dirty="0" smtClean="0"/>
              <a:t>Michael </a:t>
            </a:r>
            <a:r>
              <a:rPr lang="en-US" dirty="0" err="1" smtClean="0"/>
              <a:t>Bussmann</a:t>
            </a:r>
            <a:r>
              <a:rPr lang="en-US" dirty="0" smtClean="0"/>
              <a:t>, Jeffrey </a:t>
            </a:r>
            <a:r>
              <a:rPr lang="en-US" dirty="0" err="1" smtClean="0"/>
              <a:t>Kelling</a:t>
            </a:r>
            <a:r>
              <a:rPr lang="en-US" dirty="0" smtClean="0"/>
              <a:t>, Nicole Wagner and their respective teams</a:t>
            </a:r>
          </a:p>
          <a:p>
            <a:pPr lvl="2"/>
            <a:endParaRPr lang="en-US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09.09.2025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FWKT Group Retreat 2025 – Data management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 [Schreibgeschützt]" id="{A75F216D-604B-4334-A705-DFD6AC6CCF0E}" vid="{50E1EB8E-AF0C-4F1A-9165-2F218B6110A1}"/>
    </a:ext>
  </a:extLst>
</a:theme>
</file>

<file path=ppt/theme/theme2.xml><?xml version="1.0" encoding="utf-8"?>
<a:theme xmlns:a="http://schemas.openxmlformats.org/drawingml/2006/main" name="2_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 [Schreibgeschützt]" id="{A75F216D-604B-4334-A705-DFD6AC6CCF0E}" vid="{50E1EB8E-AF0C-4F1A-9165-2F218B6110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HZDR_ppt_template_16_9_ENGLISH</Template>
  <TotalTime>0</TotalTime>
  <Words>278</Words>
  <Application>Microsoft Office PowerPoint</Application>
  <PresentationFormat>Breitbild</PresentationFormat>
  <Paragraphs>65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1_HZDR_Office_Design</vt:lpstr>
      <vt:lpstr>2_HZDR_Office_Design</vt:lpstr>
      <vt:lpstr>Data management</vt:lpstr>
      <vt:lpstr>Data and Knowledge are our products</vt:lpstr>
      <vt:lpstr>Why data management?</vt:lpstr>
      <vt:lpstr>Data management pieces</vt:lpstr>
      <vt:lpstr>Long-term dream</vt:lpstr>
      <vt:lpstr>Acknowledgements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Schlenvoigt, Dr. Hans-Peter (FWKT) - 5955</dc:creator>
  <cp:lastModifiedBy>Schlenvoigt, Dr. Hans-Peter (FWKT) - 5955</cp:lastModifiedBy>
  <cp:revision>51</cp:revision>
  <dcterms:created xsi:type="dcterms:W3CDTF">2025-06-10T08:39:34Z</dcterms:created>
  <dcterms:modified xsi:type="dcterms:W3CDTF">2025-09-06T10:23:38Z</dcterms:modified>
</cp:coreProperties>
</file>