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A8A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9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EFD42F7-718C-4B98-AAEC-167E6DDD60A7}" type="datetimeFigureOut">
              <a:rPr lang="en-US"/>
              <a:t>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1B2AA4F-B828-4D7C-AFD3-893933DAFCB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E6BEB3B-E497-5CD0-62A9-E228137FF65D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64A5498-EE1D-5BE8-8FAE-2F77741EBD77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65BB21A-575B-7E42-3F75-AC5D91E569AF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DBDDADA-29B7-AD1E-BFE4-48D0B8E5EEB8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E0E5F6-E731-23E5-D0AD-062D05C0C151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3EE269-60CF-3AE6-ACAA-A1EB94126456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977106-38D4-A778-ED2D-EB6EFC5F81ED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F0AE74B-4B8C-EA89-9D42-FBC094A6482E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551DFE9-6510-49FB-D0C2-93A4780FCF49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30A084-D68B-4B70-BCED-CDD047A6343A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3E9DABA-3433-727D-5307-AF6E1CFA8185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7FF5E39-34A4-EF1E-7B30-EB52A530DCEE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34F9647-EEA3-A509-6C6C-D06F20A063E7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Will give a brief overview to the main instrumentation projects and tasks of the new group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Which is a new solar telescope and lab on site here,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Introduce plans for upgrading the 2m Alfred Jensch telescope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and very short motivate “networking activities”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There are also posters to motivate the scientific background of these instrumentation projects and on SolarLab itself.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01B3A-50D0-4B30-A4C0-00F33E11382C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22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CF08680-9B92-8E28-D17C-10D73ED7EDC2}" type="slidenum">
              <a:rPr/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500063" y="1279525"/>
            <a:ext cx="6142037" cy="3455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>
          <a:xfrm>
            <a:off x="720887" y="4925408"/>
            <a:ext cx="5679440" cy="4029878"/>
          </a:xfrm>
        </p:spPr>
        <p:txBody>
          <a:bodyPr/>
          <a:lstStyle/>
          <a:p>
            <a:pPr>
              <a:defRPr/>
            </a:pPr>
            <a:r>
              <a:rPr lang="en-US"/>
              <a:t>Container based concept was not only chosen because of cost and time.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Very likely the next synoptic network instrument will also need to be container based. 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So the container based design is part of the “prove of concept”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F301B3A-50D0-4B30-A4C0-00F33E11382C}" type="slidenum">
              <a:rPr lang="de-DE" sz="1200" b="0" i="0" u="none" strike="noStrike" cap="none" spc="0">
                <a:ln>
                  <a:noFill/>
                </a:ln>
                <a:solidFill>
                  <a:prstClr val="black"/>
                </a:solidFill>
                <a:latin typeface="Calibri"/>
                <a:ea typeface="+mn-ea"/>
                <a:cs typeface="+mn-cs"/>
              </a:rPr>
              <a:t>24</a:t>
            </a:fld>
            <a:endParaRPr lang="de-DE" sz="1200" b="0" i="0" u="none" strike="noStrike" cap="none" spc="0">
              <a:ln>
                <a:noFill/>
              </a:ln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DEB07B5-4D47-18AF-D625-D7479DD12322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74E9590-83F1-9291-DE99-9F500038A61F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3F7665-410E-EC29-48FB-40D26DF693CA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3E1AB91-8CE7-6F3D-BAD7-296C4ABD95C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291885D-CD1D-AC95-7DD0-BB86F08D7E68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A977106-38D4-A778-ED2D-EB6EFC5F81ED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3F22F07-C91C-5FA0-0E3D-9784CF47AB26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3C9E085-0546-4C96-A925-9A9058374C96}" type="datetime1">
              <a:rPr lang="en-US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524000" y="3625578"/>
            <a:ext cx="4438261" cy="194479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229739" y="3625578"/>
            <a:ext cx="4438261" cy="1944798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1143000"/>
            <a:ext cx="10515600" cy="5033963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B7E3E87-37D2-4343-B585-158AA703FEB6}" type="datetime1">
              <a:rPr lang="en-US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  <p:sp>
        <p:nvSpPr>
          <p:cNvPr id="7" name="Title 1"/>
          <p:cNvSpPr txBox="1"/>
          <p:nvPr userDrawn="1"/>
        </p:nvSpPr>
        <p:spPr bwMode="auto">
          <a:xfrm>
            <a:off x="838200" y="365126"/>
            <a:ext cx="10515600" cy="703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accent6">
                    <a:lumMod val="40000"/>
                    <a:lumOff val="60000"/>
                  </a:schemeClr>
                </a:solidFill>
                <a:latin typeface="Bahnschrift"/>
                <a:ea typeface="+mj-ea"/>
                <a:cs typeface="Bahnschrift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Artifakt Element Book"/>
                <a:ea typeface="Artifakt Element Book"/>
              </a:rPr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10577146" y="365125"/>
            <a:ext cx="776654" cy="5811838"/>
          </a:xfr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9668608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56265AF-1A62-4574-B483-0F03ADDDFCC2}" type="datetime1">
              <a:rPr lang="en-US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70399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134208"/>
            <a:ext cx="10515600" cy="5042756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998B0EA-2E0B-4920-A4F2-7BB08FDD2087}" type="datetime1">
              <a:rPr lang="en-US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ACD9AE5-DC40-4018-90A8-516F3F55FDF8}" type="datetime1">
              <a:rPr lang="en-US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703995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134208"/>
            <a:ext cx="5181600" cy="5042755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134208"/>
            <a:ext cx="5181600" cy="5042755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D38E43D-E67F-4C21-8AD1-9DB5A59ACE6B}" type="datetime1">
              <a:rPr lang="en-US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6612" y="117096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057400"/>
            <a:ext cx="5157787" cy="4132263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17096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057400"/>
            <a:ext cx="5183188" cy="4132263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4419915-D069-46F1-AAF8-71705D5425DD}" type="datetime1">
              <a:rPr lang="en-US"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  <p:sp>
        <p:nvSpPr>
          <p:cNvPr id="10" name="Title 1"/>
          <p:cNvSpPr txBox="1"/>
          <p:nvPr userDrawn="1"/>
        </p:nvSpPr>
        <p:spPr bwMode="auto">
          <a:xfrm>
            <a:off x="838200" y="365126"/>
            <a:ext cx="10515600" cy="703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accent6">
                    <a:lumMod val="40000"/>
                    <a:lumOff val="60000"/>
                  </a:schemeClr>
                </a:solidFill>
                <a:latin typeface="Bahnschrift"/>
                <a:ea typeface="+mj-ea"/>
                <a:cs typeface="Bahnschrift"/>
              </a:defRPr>
            </a:lvl1pPr>
          </a:lstStyle>
          <a:p>
            <a:pPr>
              <a:defRPr/>
            </a:pPr>
            <a:endParaRPr lang="en-US">
              <a:solidFill>
                <a:schemeClr val="accent2">
                  <a:lumMod val="60000"/>
                  <a:lumOff val="40000"/>
                </a:schemeClr>
              </a:solidFill>
              <a:latin typeface="Artifakt Element Book"/>
              <a:ea typeface="Artifakt Element Book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2348C25-B90A-436F-90D7-4409DC746987}" type="datetime1">
              <a:rPr lang="en-US"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  <p:sp>
        <p:nvSpPr>
          <p:cNvPr id="6" name="Title 1"/>
          <p:cNvSpPr txBox="1"/>
          <p:nvPr userDrawn="1"/>
        </p:nvSpPr>
        <p:spPr bwMode="auto">
          <a:xfrm>
            <a:off x="838200" y="365126"/>
            <a:ext cx="10515600" cy="703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accent6">
                    <a:lumMod val="40000"/>
                    <a:lumOff val="60000"/>
                  </a:schemeClr>
                </a:solidFill>
                <a:latin typeface="Bahnschrift"/>
                <a:ea typeface="+mj-ea"/>
                <a:cs typeface="Bahnschrift"/>
              </a:defRPr>
            </a:lvl1pPr>
          </a:lstStyle>
          <a:p>
            <a:pPr>
              <a:defRPr/>
            </a:pPr>
            <a:endParaRPr lang="en-US">
              <a:solidFill>
                <a:schemeClr val="accent2">
                  <a:lumMod val="60000"/>
                  <a:lumOff val="40000"/>
                </a:schemeClr>
              </a:solidFill>
              <a:latin typeface="Artifakt Element Book"/>
              <a:ea typeface="Artifakt Element Book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22CB613-306C-49EF-B965-D22CFAF0063A}" type="datetime1">
              <a:rPr lang="en-US"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923192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1380392"/>
            <a:ext cx="3932237" cy="448859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DDBA605-F5EB-4D50-92C2-1C558187FB6A}" type="datetime1">
              <a:rPr lang="en-US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112838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1570038"/>
            <a:ext cx="3932237" cy="42989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199D930-82A1-4072-8EAC-4226051E58A5}" type="datetime1">
              <a:rPr lang="en-US"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143000"/>
            <a:ext cx="10515600" cy="503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tifakt Element Light"/>
                <a:ea typeface="Artifakt Element Light"/>
                <a:cs typeface="Artifakt Element Light"/>
              </a:defRPr>
            </a:lvl1pPr>
          </a:lstStyle>
          <a:p>
            <a:pPr>
              <a:defRPr/>
            </a:pPr>
            <a:fld id="{52ECFA8B-8C34-47E6-9CC7-243F976CCF8A}" type="datetime1">
              <a:rPr lang="en-US"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tifakt Element Light"/>
                <a:ea typeface="Artifakt Element Light"/>
                <a:cs typeface="Artifakt Element Light"/>
              </a:defRPr>
            </a:lvl1pPr>
          </a:lstStyle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tifakt Element Light"/>
                <a:ea typeface="Artifakt Element Light"/>
                <a:cs typeface="Artifakt Element Light"/>
              </a:defRPr>
            </a:lvl1pPr>
          </a:lstStyle>
          <a:p>
            <a:pPr>
              <a:defRPr/>
            </a:pPr>
            <a:fld id="{9B618960-8005-486C-9A75-10CB2AAC16F9}" type="slidenum">
              <a:rPr lang="en-US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/>
        </p:blipFill>
        <p:spPr bwMode="auto">
          <a:xfrm>
            <a:off x="10962548" y="362811"/>
            <a:ext cx="782503" cy="782503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>
        <a:lnSpc>
          <a:spcPct val="90000"/>
        </a:lnSpc>
        <a:spcBef>
          <a:spcPts val="0"/>
        </a:spcBef>
        <a:buNone/>
        <a:defRPr sz="3200">
          <a:solidFill>
            <a:schemeClr val="accent2">
              <a:lumMod val="60000"/>
              <a:lumOff val="40000"/>
            </a:schemeClr>
          </a:solidFill>
          <a:latin typeface="Artifakt Element Book"/>
          <a:ea typeface="Artifakt Element Book"/>
          <a:cs typeface="Artifakt Element Book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Artifakt Element Light"/>
          <a:ea typeface="Artifakt Element Light"/>
          <a:cs typeface="Artifakt Element Light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Artifakt Element Light"/>
          <a:ea typeface="Artifakt Element Light"/>
          <a:cs typeface="Artifakt Element Light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Artifakt Element Light"/>
          <a:ea typeface="Artifakt Element Light"/>
          <a:cs typeface="Artifakt Element Light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tifakt Element Light"/>
          <a:ea typeface="Artifakt Element Light"/>
          <a:cs typeface="Artifakt Element Light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tifakt Element Light"/>
          <a:ea typeface="Artifakt Element Light"/>
          <a:cs typeface="Artifakt Element Light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hyperlink" Target="https://soar.esac.esa.int/soar/#searc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hyperlink" Target="https://bass2000.obspm.fr/solar_spect.php" TargetMode="Externa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solarscience.msfc.nasa.gov/images/bfly.gif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vs.gsfc.nasa.gov/4391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www.esa.int/Space_Safety/Space_Weather_Service_Network" TargetMode="External"/><Relationship Id="rId4" Type="http://schemas.openxmlformats.org/officeDocument/2006/relationships/hyperlink" Target="https://www.eso.org/public/images/eso0125a/" TargetMode="External"/><Relationship Id="rId9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gupubs.onlinelibrary.wiley.com/doi/full/10.1029/2018SW0020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97877" y="1081454"/>
            <a:ext cx="10996246" cy="2860647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Pathfinder Instrumentation for </a:t>
            </a: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SPRING</a:t>
            </a:r>
            <a:br>
              <a:rPr lang="en-US" sz="3200">
                <a:latin typeface="CMU Sans Serif"/>
                <a:ea typeface="CMU Sans Serif"/>
                <a:cs typeface="CMU Sans Serif"/>
              </a:rPr>
            </a:br>
            <a:r>
              <a:rPr lang="en-US" sz="48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TauSoL Imaging SpectroPolarimeter</a:t>
            </a:r>
            <a:br>
              <a:rPr lang="en-US" sz="3200">
                <a:solidFill>
                  <a:srgbClr val="66FFFF"/>
                </a:solidFill>
                <a:latin typeface="CMU Sans Serif"/>
                <a:ea typeface="CMU Sans Serif"/>
                <a:cs typeface="CMU Sans Serif"/>
              </a:rPr>
            </a:br>
            <a:r>
              <a:rPr lang="en-IN" sz="2400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Hemanth Pruthvi ● Hans-Peter Doerr ● Michael Sigwarth ● Markus Roth</a:t>
            </a:r>
            <a:endParaRPr lang="en-US" sz="3200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 bwMode="auto">
          <a:xfrm>
            <a:off x="1272575" y="3942101"/>
            <a:ext cx="4823424" cy="125415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>
                <a:latin typeface="CMU Sans Serif"/>
                <a:ea typeface="CMU Sans Serif"/>
                <a:cs typeface="CMU Sans Serif"/>
              </a:rPr>
              <a:t>Spanish‐German WE-Heraeus-Seminar</a:t>
            </a:r>
            <a:endParaRPr/>
          </a:p>
          <a:p>
            <a:pPr marL="0" indent="0">
              <a:buNone/>
              <a:tabLst>
                <a:tab pos="2417763" algn="l"/>
              </a:tabLst>
              <a:defRPr/>
            </a:pPr>
            <a:r>
              <a:rPr lang="en-US" sz="2000">
                <a:latin typeface="CMU Sans Serif"/>
                <a:ea typeface="CMU Sans Serif"/>
                <a:cs typeface="CMU Sans Serif"/>
              </a:rPr>
              <a:t>Bad-Honnef, Germany</a:t>
            </a:r>
            <a:endParaRPr/>
          </a:p>
          <a:p>
            <a:pPr marL="0" indent="0">
              <a:buNone/>
              <a:defRPr/>
            </a:pPr>
            <a:r>
              <a:rPr lang="en-US" sz="2000">
                <a:latin typeface="CMU Sans Serif"/>
                <a:ea typeface="CMU Sans Serif"/>
                <a:cs typeface="CMU Sans Serif"/>
              </a:rPr>
              <a:t>03.07.2025</a:t>
            </a:r>
            <a:endParaRPr lang="en-GB" sz="2000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 bwMode="auto">
          <a:xfrm>
            <a:off x="6096000" y="3942101"/>
            <a:ext cx="4823425" cy="1254153"/>
          </a:xfrm>
        </p:spPr>
        <p:txBody>
          <a:bodyPr>
            <a:normAutofit/>
          </a:bodyPr>
          <a:lstStyle/>
          <a:p>
            <a:pPr marL="0" indent="0" algn="r">
              <a:buNone/>
              <a:defRPr/>
            </a:pPr>
            <a:r>
              <a:rPr lang="en-IN" sz="2000">
                <a:latin typeface="CMU Sans Serif"/>
                <a:ea typeface="CMU Sans Serif"/>
                <a:cs typeface="CMU Sans Serif"/>
              </a:rPr>
              <a:t>Optical Instrumentation Group</a:t>
            </a:r>
            <a:endParaRPr/>
          </a:p>
          <a:p>
            <a:pPr marL="0" indent="0" algn="r">
              <a:buNone/>
              <a:defRPr/>
            </a:pPr>
            <a:r>
              <a:rPr lang="en-IN" sz="2000">
                <a:latin typeface="CMU Sans Serif"/>
                <a:ea typeface="CMU Sans Serif"/>
                <a:cs typeface="CMU Sans Serif"/>
              </a:rPr>
              <a:t>Th</a:t>
            </a:r>
            <a:r>
              <a:rPr lang="en-US" sz="2000">
                <a:latin typeface="CMU Sans Serif"/>
                <a:ea typeface="CMU Sans Serif"/>
                <a:cs typeface="CMU Sans Serif"/>
              </a:rPr>
              <a:t>ü</a:t>
            </a:r>
            <a:r>
              <a:rPr lang="en-GB" sz="2000">
                <a:latin typeface="CMU Sans Serif"/>
                <a:ea typeface="CMU Sans Serif"/>
                <a:cs typeface="CMU Sans Serif"/>
              </a:rPr>
              <a:t>ringer Landessternwarte (TLS)</a:t>
            </a:r>
            <a:endParaRPr/>
          </a:p>
          <a:p>
            <a:pPr marL="0" indent="0" algn="r">
              <a:buNone/>
              <a:defRPr/>
            </a:pPr>
            <a:r>
              <a:rPr lang="en-GB" sz="2000">
                <a:latin typeface="CMU Sans Serif"/>
                <a:ea typeface="CMU Sans Serif"/>
                <a:cs typeface="CMU Sans Serif"/>
              </a:rPr>
              <a:t>Tautenburg, Germany </a:t>
            </a:r>
            <a:endParaRPr/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 bwMode="auto">
          <a:xfrm>
            <a:off x="1272574" y="3783844"/>
            <a:ext cx="9646850" cy="0"/>
          </a:xfrm>
          <a:prstGeom prst="line">
            <a:avLst/>
          </a:prstGeom>
          <a:ln>
            <a:solidFill>
              <a:srgbClr val="FFF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44242" y="1289942"/>
            <a:ext cx="2617573" cy="22288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9374" y="1504831"/>
            <a:ext cx="2617573" cy="22288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 bwMode="auto">
          <a:xfrm>
            <a:off x="6200757" y="1698985"/>
            <a:ext cx="2633015" cy="2241999"/>
            <a:chOff x="6200757" y="1698985"/>
            <a:chExt cx="2633015" cy="2241999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200757" y="1698985"/>
              <a:ext cx="2633015" cy="2241999"/>
            </a:xfrm>
            <a:prstGeom prst="rect">
              <a:avLst/>
            </a:prstGeom>
          </p:spPr>
        </p:pic>
        <p:sp>
          <p:nvSpPr>
            <p:cNvPr id="6151" name="Freeform: Shape 6150"/>
            <p:cNvSpPr/>
            <p:nvPr/>
          </p:nvSpPr>
          <p:spPr bwMode="auto">
            <a:xfrm>
              <a:off x="6400143" y="2201816"/>
              <a:ext cx="2234242" cy="588305"/>
            </a:xfrm>
            <a:custGeom>
              <a:avLst/>
              <a:gdLst>
                <a:gd name="connsiteX0" fmla="*/ 0 w 2234242"/>
                <a:gd name="connsiteY0" fmla="*/ 552276 h 588305"/>
                <a:gd name="connsiteX1" fmla="*/ 897148 w 2234242"/>
                <a:gd name="connsiteY1" fmla="*/ 483265 h 588305"/>
                <a:gd name="connsiteX2" fmla="*/ 1181819 w 2234242"/>
                <a:gd name="connsiteY2" fmla="*/ 186 h 588305"/>
                <a:gd name="connsiteX3" fmla="*/ 1535502 w 2234242"/>
                <a:gd name="connsiteY3" fmla="*/ 543650 h 588305"/>
                <a:gd name="connsiteX4" fmla="*/ 2234242 w 2234242"/>
                <a:gd name="connsiteY4" fmla="*/ 560903 h 588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4242" h="588305" extrusionOk="0">
                  <a:moveTo>
                    <a:pt x="0" y="552276"/>
                  </a:moveTo>
                  <a:cubicBezTo>
                    <a:pt x="350089" y="563778"/>
                    <a:pt x="700178" y="575280"/>
                    <a:pt x="897148" y="483265"/>
                  </a:cubicBezTo>
                  <a:cubicBezTo>
                    <a:pt x="1094118" y="391250"/>
                    <a:pt x="1075427" y="-9878"/>
                    <a:pt x="1181819" y="186"/>
                  </a:cubicBezTo>
                  <a:cubicBezTo>
                    <a:pt x="1288211" y="10250"/>
                    <a:pt x="1360098" y="450197"/>
                    <a:pt x="1535502" y="543650"/>
                  </a:cubicBezTo>
                  <a:cubicBezTo>
                    <a:pt x="1710906" y="637103"/>
                    <a:pt x="2119223" y="553714"/>
                    <a:pt x="2234242" y="560903"/>
                  </a:cubicBez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schemeClr val="accent2">
                    <a:lumMod val="75000"/>
                  </a:schemeClr>
                </a:solidFill>
                <a:latin typeface="CMU Sans Serif"/>
                <a:ea typeface="CMU Sans Serif"/>
                <a:cs typeface="CMU Sans Serif"/>
              </a:endParaRPr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10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4507" y="1705559"/>
            <a:ext cx="2617573" cy="22288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327603" y="4395840"/>
            <a:ext cx="1673525" cy="16735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116267" y="4395840"/>
            <a:ext cx="1673525" cy="16735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04932" y="4395840"/>
            <a:ext cx="1673525" cy="16735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93597" y="4395840"/>
            <a:ext cx="1673525" cy="16735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82262" y="4395840"/>
            <a:ext cx="1673525" cy="167352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70927" y="4395840"/>
            <a:ext cx="1673525" cy="1673525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 bwMode="auto">
          <a:xfrm>
            <a:off x="3241365" y="4395840"/>
            <a:ext cx="2730201" cy="1673524"/>
            <a:chOff x="3334283" y="1208867"/>
            <a:chExt cx="2682058" cy="167352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biLevel thresh="50000"/>
            </a:blip>
            <a:stretch/>
          </p:blipFill>
          <p:spPr bwMode="auto">
            <a:xfrm>
              <a:off x="4342817" y="1208867"/>
              <a:ext cx="1673524" cy="167352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>
              <a:biLevel thresh="50000"/>
            </a:blip>
            <a:stretch/>
          </p:blipFill>
          <p:spPr bwMode="auto">
            <a:xfrm>
              <a:off x="4204949" y="1208867"/>
              <a:ext cx="1673524" cy="1673524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>
              <a:biLevel thresh="50000"/>
            </a:blip>
            <a:stretch/>
          </p:blipFill>
          <p:spPr bwMode="auto">
            <a:xfrm>
              <a:off x="3989440" y="1208867"/>
              <a:ext cx="1673524" cy="167352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biLevel thresh="50000"/>
            </a:blip>
            <a:stretch/>
          </p:blipFill>
          <p:spPr bwMode="auto">
            <a:xfrm>
              <a:off x="3765304" y="1208867"/>
              <a:ext cx="1673524" cy="1673524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>
              <a:biLevel thresh="50000"/>
            </a:blip>
            <a:stretch/>
          </p:blipFill>
          <p:spPr bwMode="auto">
            <a:xfrm>
              <a:off x="3549793" y="1208867"/>
              <a:ext cx="1673524" cy="1673524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>
              <a:biLevel thresh="50000"/>
            </a:blip>
            <a:stretch/>
          </p:blipFill>
          <p:spPr bwMode="auto">
            <a:xfrm>
              <a:off x="3334283" y="1208867"/>
              <a:ext cx="1673524" cy="1673524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 bwMode="auto">
          <a:xfrm>
            <a:off x="6211803" y="4395840"/>
            <a:ext cx="2730201" cy="1673524"/>
            <a:chOff x="4574619" y="3817731"/>
            <a:chExt cx="2834609" cy="16735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>
              <a:biLevel thresh="50000"/>
            </a:blip>
            <a:stretch/>
          </p:blipFill>
          <p:spPr bwMode="auto">
            <a:xfrm>
              <a:off x="5735704" y="3817731"/>
              <a:ext cx="1673524" cy="167352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>
              <a:biLevel thresh="50000"/>
            </a:blip>
            <a:stretch/>
          </p:blipFill>
          <p:spPr bwMode="auto">
            <a:xfrm>
              <a:off x="5503487" y="3817731"/>
              <a:ext cx="1673524" cy="1673524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>
              <a:biLevel thresh="50000"/>
            </a:blip>
            <a:stretch/>
          </p:blipFill>
          <p:spPr bwMode="auto">
            <a:xfrm>
              <a:off x="5271270" y="3817731"/>
              <a:ext cx="1673524" cy="1673524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biLevel thresh="50000"/>
            </a:blip>
            <a:stretch/>
          </p:blipFill>
          <p:spPr bwMode="auto">
            <a:xfrm>
              <a:off x="5039053" y="3817731"/>
              <a:ext cx="1673524" cy="167352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>
              <a:biLevel thresh="50000"/>
            </a:blip>
            <a:stretch/>
          </p:blipFill>
          <p:spPr bwMode="auto">
            <a:xfrm>
              <a:off x="4806836" y="3817731"/>
              <a:ext cx="1673524" cy="1673524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>
              <a:biLevel thresh="50000"/>
            </a:blip>
            <a:stretch/>
          </p:blipFill>
          <p:spPr bwMode="auto">
            <a:xfrm>
              <a:off x="4574619" y="3817731"/>
              <a:ext cx="1673524" cy="1673524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 bwMode="auto">
          <a:xfrm>
            <a:off x="9182241" y="4395840"/>
            <a:ext cx="2730201" cy="1673524"/>
            <a:chOff x="7509907" y="3902256"/>
            <a:chExt cx="2395834" cy="167352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>
              <a:biLevel thresh="50000"/>
            </a:blip>
            <a:stretch/>
          </p:blipFill>
          <p:spPr bwMode="auto">
            <a:xfrm>
              <a:off x="8232216" y="3902256"/>
              <a:ext cx="1673524" cy="167352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8">
              <a:biLevel thresh="50000"/>
            </a:blip>
            <a:stretch/>
          </p:blipFill>
          <p:spPr bwMode="auto">
            <a:xfrm>
              <a:off x="8087755" y="3902256"/>
              <a:ext cx="1673524" cy="167352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>
              <a:biLevel thresh="50000"/>
            </a:blip>
            <a:stretch/>
          </p:blipFill>
          <p:spPr bwMode="auto">
            <a:xfrm>
              <a:off x="7943293" y="3902256"/>
              <a:ext cx="1673524" cy="1673524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8">
              <a:biLevel thresh="50000"/>
            </a:blip>
            <a:stretch/>
          </p:blipFill>
          <p:spPr bwMode="auto">
            <a:xfrm>
              <a:off x="7798831" y="3902256"/>
              <a:ext cx="1673524" cy="1673524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8">
              <a:biLevel thresh="50000"/>
            </a:blip>
            <a:stretch/>
          </p:blipFill>
          <p:spPr bwMode="auto">
            <a:xfrm>
              <a:off x="7654369" y="3902256"/>
              <a:ext cx="1673524" cy="1673524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>
              <a:biLevel thresh="50000"/>
            </a:blip>
            <a:stretch/>
          </p:blipFill>
          <p:spPr bwMode="auto">
            <a:xfrm>
              <a:off x="7509907" y="3902256"/>
              <a:ext cx="1673524" cy="1673524"/>
            </a:xfrm>
            <a:prstGeom prst="rect">
              <a:avLst/>
            </a:prstGeom>
          </p:spPr>
        </p:pic>
      </p:grpSp>
      <p:grpSp>
        <p:nvGrpSpPr>
          <p:cNvPr id="6155" name="Group 6154"/>
          <p:cNvGrpSpPr/>
          <p:nvPr/>
        </p:nvGrpSpPr>
        <p:grpSpPr bwMode="auto">
          <a:xfrm>
            <a:off x="3279591" y="1698985"/>
            <a:ext cx="2633015" cy="2241999"/>
            <a:chOff x="3332829" y="2639407"/>
            <a:chExt cx="2633015" cy="2241999"/>
          </a:xfrm>
        </p:grpSpPr>
        <p:pic>
          <p:nvPicPr>
            <p:cNvPr id="6154" name="Picture 6153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3332829" y="2639407"/>
              <a:ext cx="2633015" cy="2241999"/>
            </a:xfrm>
            <a:prstGeom prst="rect">
              <a:avLst/>
            </a:prstGeom>
          </p:spPr>
        </p:pic>
        <p:sp>
          <p:nvSpPr>
            <p:cNvPr id="6150" name="Freeform: Shape 6149"/>
            <p:cNvSpPr/>
            <p:nvPr/>
          </p:nvSpPr>
          <p:spPr bwMode="auto">
            <a:xfrm>
              <a:off x="3590863" y="3429000"/>
              <a:ext cx="2234242" cy="354696"/>
            </a:xfrm>
            <a:custGeom>
              <a:avLst/>
              <a:gdLst>
                <a:gd name="connsiteX0" fmla="*/ 0 w 2337758"/>
                <a:gd name="connsiteY0" fmla="*/ 148211 h 243222"/>
                <a:gd name="connsiteX1" fmla="*/ 526211 w 2337758"/>
                <a:gd name="connsiteY1" fmla="*/ 139584 h 243222"/>
                <a:gd name="connsiteX2" fmla="*/ 802256 w 2337758"/>
                <a:gd name="connsiteY2" fmla="*/ 1562 h 243222"/>
                <a:gd name="connsiteX3" fmla="*/ 1104181 w 2337758"/>
                <a:gd name="connsiteY3" fmla="*/ 243101 h 243222"/>
                <a:gd name="connsiteX4" fmla="*/ 1397479 w 2337758"/>
                <a:gd name="connsiteY4" fmla="*/ 36067 h 243222"/>
                <a:gd name="connsiteX5" fmla="*/ 1664898 w 2337758"/>
                <a:gd name="connsiteY5" fmla="*/ 165464 h 243222"/>
                <a:gd name="connsiteX6" fmla="*/ 2337758 w 2337758"/>
                <a:gd name="connsiteY6" fmla="*/ 225849 h 243222"/>
                <a:gd name="connsiteX7" fmla="*/ 2337758 w 2337758"/>
                <a:gd name="connsiteY7" fmla="*/ 225849 h 243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37758" h="243222" extrusionOk="0">
                  <a:moveTo>
                    <a:pt x="0" y="148211"/>
                  </a:moveTo>
                  <a:cubicBezTo>
                    <a:pt x="196251" y="156118"/>
                    <a:pt x="392502" y="164025"/>
                    <a:pt x="526211" y="139584"/>
                  </a:cubicBezTo>
                  <a:cubicBezTo>
                    <a:pt x="659920" y="115143"/>
                    <a:pt x="705928" y="-15691"/>
                    <a:pt x="802256" y="1562"/>
                  </a:cubicBezTo>
                  <a:cubicBezTo>
                    <a:pt x="898584" y="18815"/>
                    <a:pt x="1004977" y="237350"/>
                    <a:pt x="1104181" y="243101"/>
                  </a:cubicBezTo>
                  <a:cubicBezTo>
                    <a:pt x="1203385" y="248852"/>
                    <a:pt x="1304026" y="49007"/>
                    <a:pt x="1397479" y="36067"/>
                  </a:cubicBezTo>
                  <a:cubicBezTo>
                    <a:pt x="1490932" y="23127"/>
                    <a:pt x="1508185" y="133834"/>
                    <a:pt x="1664898" y="165464"/>
                  </a:cubicBezTo>
                  <a:cubicBezTo>
                    <a:pt x="1821611" y="197094"/>
                    <a:pt x="2337758" y="225849"/>
                    <a:pt x="2337758" y="225849"/>
                  </a:cubicBezTo>
                  <a:lnTo>
                    <a:pt x="2337758" y="225849"/>
                  </a:ln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schemeClr val="accent2">
                    <a:lumMod val="75000"/>
                  </a:schemeClr>
                </a:solidFill>
                <a:latin typeface="CMU Sans Serif"/>
                <a:ea typeface="CMU Sans Serif"/>
                <a:cs typeface="CMU Sans Serif"/>
              </a:endParaRPr>
            </a:p>
          </p:txBody>
        </p:sp>
      </p:grpSp>
      <p:grpSp>
        <p:nvGrpSpPr>
          <p:cNvPr id="4" name="Group 3"/>
          <p:cNvGrpSpPr/>
          <p:nvPr/>
        </p:nvGrpSpPr>
        <p:grpSpPr bwMode="auto">
          <a:xfrm>
            <a:off x="9121922" y="1698985"/>
            <a:ext cx="2633015" cy="2241999"/>
            <a:chOff x="9121922" y="1698985"/>
            <a:chExt cx="2633015" cy="2241999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9121922" y="1698985"/>
              <a:ext cx="2633015" cy="2241999"/>
            </a:xfrm>
            <a:prstGeom prst="rect">
              <a:avLst/>
            </a:prstGeom>
          </p:spPr>
        </p:pic>
        <p:sp>
          <p:nvSpPr>
            <p:cNvPr id="6152" name="Freeform: Shape 6151"/>
            <p:cNvSpPr/>
            <p:nvPr/>
          </p:nvSpPr>
          <p:spPr bwMode="auto">
            <a:xfrm>
              <a:off x="9321308" y="2201816"/>
              <a:ext cx="2234242" cy="1022007"/>
            </a:xfrm>
            <a:custGeom>
              <a:avLst/>
              <a:gdLst>
                <a:gd name="connsiteX0" fmla="*/ 0 w 2216989"/>
                <a:gd name="connsiteY0" fmla="*/ 428096 h 1022007"/>
                <a:gd name="connsiteX1" fmla="*/ 370936 w 2216989"/>
                <a:gd name="connsiteY1" fmla="*/ 428096 h 1022007"/>
                <a:gd name="connsiteX2" fmla="*/ 750498 w 2216989"/>
                <a:gd name="connsiteY2" fmla="*/ 14028 h 1022007"/>
                <a:gd name="connsiteX3" fmla="*/ 1276710 w 2216989"/>
                <a:gd name="connsiteY3" fmla="*/ 1014692 h 1022007"/>
                <a:gd name="connsiteX4" fmla="*/ 1673525 w 2216989"/>
                <a:gd name="connsiteY4" fmla="*/ 462602 h 1022007"/>
                <a:gd name="connsiteX5" fmla="*/ 2216989 w 2216989"/>
                <a:gd name="connsiteY5" fmla="*/ 376338 h 1022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16989" h="1022007" extrusionOk="0">
                  <a:moveTo>
                    <a:pt x="0" y="428096"/>
                  </a:moveTo>
                  <a:cubicBezTo>
                    <a:pt x="122926" y="462601"/>
                    <a:pt x="245853" y="497107"/>
                    <a:pt x="370936" y="428096"/>
                  </a:cubicBezTo>
                  <a:cubicBezTo>
                    <a:pt x="496019" y="359085"/>
                    <a:pt x="599536" y="-83738"/>
                    <a:pt x="750498" y="14028"/>
                  </a:cubicBezTo>
                  <a:cubicBezTo>
                    <a:pt x="901460" y="111794"/>
                    <a:pt x="1122872" y="939930"/>
                    <a:pt x="1276710" y="1014692"/>
                  </a:cubicBezTo>
                  <a:cubicBezTo>
                    <a:pt x="1430548" y="1089454"/>
                    <a:pt x="1516812" y="568994"/>
                    <a:pt x="1673525" y="462602"/>
                  </a:cubicBezTo>
                  <a:cubicBezTo>
                    <a:pt x="1830238" y="356210"/>
                    <a:pt x="2099095" y="387840"/>
                    <a:pt x="2216989" y="376338"/>
                  </a:cubicBezTo>
                </a:path>
              </a:pathLst>
            </a:cu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schemeClr val="accent2">
                    <a:lumMod val="75000"/>
                  </a:schemeClr>
                </a:solidFill>
                <a:latin typeface="CMU Sans Serif"/>
                <a:ea typeface="CMU Sans Serif"/>
                <a:cs typeface="CMU Sans Serif"/>
              </a:endParaRPr>
            </a:p>
          </p:txBody>
        </p:sp>
      </p:grpSp>
      <p:sp>
        <p:nvSpPr>
          <p:cNvPr id="6158" name="Rectangle 6157"/>
          <p:cNvSpPr/>
          <p:nvPr/>
        </p:nvSpPr>
        <p:spPr bwMode="auto">
          <a:xfrm>
            <a:off x="1569058" y="1725712"/>
            <a:ext cx="173536" cy="196761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83" name="Rectangle 82"/>
          <p:cNvSpPr/>
          <p:nvPr/>
        </p:nvSpPr>
        <p:spPr bwMode="auto">
          <a:xfrm>
            <a:off x="1351678" y="1725712"/>
            <a:ext cx="173536" cy="196761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84" name="Rectangle 83"/>
          <p:cNvSpPr/>
          <p:nvPr/>
        </p:nvSpPr>
        <p:spPr bwMode="auto">
          <a:xfrm>
            <a:off x="1786438" y="1725712"/>
            <a:ext cx="173536" cy="196761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85" name="Rectangle 84"/>
          <p:cNvSpPr/>
          <p:nvPr/>
        </p:nvSpPr>
        <p:spPr bwMode="auto">
          <a:xfrm>
            <a:off x="2221196" y="1725712"/>
            <a:ext cx="173536" cy="196761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2003818" y="1725712"/>
            <a:ext cx="173536" cy="196761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87" name="Rectangle 86"/>
          <p:cNvSpPr/>
          <p:nvPr/>
        </p:nvSpPr>
        <p:spPr bwMode="auto">
          <a:xfrm>
            <a:off x="1134298" y="1725712"/>
            <a:ext cx="173536" cy="1967614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6159" name="TextBox 6158"/>
          <p:cNvSpPr txBox="1"/>
          <p:nvPr/>
        </p:nvSpPr>
        <p:spPr bwMode="auto">
          <a:xfrm>
            <a:off x="391694" y="3928951"/>
            <a:ext cx="27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latin typeface="CMU Sans Serif"/>
                <a:ea typeface="CMU Sans Serif"/>
                <a:cs typeface="CMU Sans Serif"/>
              </a:rPr>
              <a:t>Intensity (Stokes-I)</a:t>
            </a:r>
            <a:endParaRPr lang="en-GB" sz="1200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89" name="TextBox 88"/>
          <p:cNvSpPr txBox="1"/>
          <p:nvPr/>
        </p:nvSpPr>
        <p:spPr bwMode="auto">
          <a:xfrm>
            <a:off x="6115071" y="3928951"/>
            <a:ext cx="27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latin typeface="CMU Sans Serif"/>
                <a:ea typeface="CMU Sans Serif"/>
                <a:cs typeface="CMU Sans Serif"/>
              </a:rPr>
              <a:t>Linear Polarization (Stokes-U/I)</a:t>
            </a:r>
            <a:endParaRPr lang="en-GB" sz="1200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90" name="TextBox 89"/>
          <p:cNvSpPr txBox="1"/>
          <p:nvPr/>
        </p:nvSpPr>
        <p:spPr bwMode="auto">
          <a:xfrm>
            <a:off x="3181905" y="3928951"/>
            <a:ext cx="27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latin typeface="CMU Sans Serif"/>
                <a:ea typeface="CMU Sans Serif"/>
                <a:cs typeface="CMU Sans Serif"/>
              </a:rPr>
              <a:t>Linear Polarization (Stokes-Q/I)</a:t>
            </a:r>
            <a:endParaRPr lang="en-GB" sz="1200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91" name="TextBox 90"/>
          <p:cNvSpPr txBox="1"/>
          <p:nvPr/>
        </p:nvSpPr>
        <p:spPr bwMode="auto">
          <a:xfrm>
            <a:off x="9115030" y="3928951"/>
            <a:ext cx="27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200">
                <a:latin typeface="CMU Sans Serif"/>
                <a:ea typeface="CMU Sans Serif"/>
                <a:cs typeface="CMU Sans Serif"/>
              </a:rPr>
              <a:t>Circular Polarization (Stokes-V/I)</a:t>
            </a:r>
            <a:endParaRPr lang="en-GB" sz="1200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6160" name="Rectangle 6159"/>
          <p:cNvSpPr/>
          <p:nvPr/>
        </p:nvSpPr>
        <p:spPr bwMode="auto">
          <a:xfrm>
            <a:off x="307254" y="6069364"/>
            <a:ext cx="7136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u="sng">
                <a:latin typeface="CMU Sans Serif"/>
                <a:ea typeface="CMU Sans Serif"/>
                <a:cs typeface="CMU Sans Serif"/>
                <a:hlinkClick r:id="rId9" tooltip="https://soar.esac.esa.int/soar/#search"/>
              </a:rPr>
              <a:t>SO/PHI</a:t>
            </a:r>
            <a:endParaRPr lang="en-GB" sz="1200">
              <a:latin typeface="CMU Sans Serif"/>
              <a:ea typeface="CMU Sans Serif"/>
              <a:cs typeface="CMU Sans Serif"/>
            </a:endParaRPr>
          </a:p>
        </p:txBody>
      </p:sp>
      <p:pic>
        <p:nvPicPr>
          <p:cNvPr id="55" name="Picture 2" descr="https://bass2000.obspm.fr/ressources/images/ui/spect.gif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835921" y="4742870"/>
            <a:ext cx="10515600" cy="1051560"/>
          </a:xfrm>
          <a:prstGeom prst="rect">
            <a:avLst/>
          </a:prstGeom>
          <a:noFill/>
        </p:spPr>
      </p:pic>
      <p:sp>
        <p:nvSpPr>
          <p:cNvPr id="65" name="Title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703995"/>
          </a:xfrm>
        </p:spPr>
        <p:txBody>
          <a:bodyPr/>
          <a:lstStyle/>
          <a:p>
            <a:pPr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Instrumentation</a:t>
            </a:r>
            <a:r>
              <a:rPr lang="en-US">
                <a:latin typeface="CMU Sans Serif"/>
                <a:ea typeface="CMU Sans Serif"/>
                <a:cs typeface="CMU Sans Serif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Imaging SpectroPolarimetry</a:t>
            </a:r>
            <a:endParaRPr lang="en-GB" i="1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Instrumentation</a:t>
            </a:r>
            <a:r>
              <a:rPr lang="en-US">
                <a:latin typeface="CMU Sans Serif"/>
                <a:ea typeface="CMU Sans Serif"/>
                <a:cs typeface="CMU Sans Serif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Specifications</a:t>
            </a:r>
            <a:endParaRPr>
              <a:latin typeface="CMU Sans Serif"/>
              <a:ea typeface="CMU Sans Serif"/>
              <a:cs typeface="CMU Sans Serif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7" name="Content Placeholder 8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80491182"/>
                  </p:ext>
                </p:extLst>
              </p:nvPr>
            </p:nvGraphicFramePr>
            <p:xfrm>
              <a:off x="838200" y="1587600"/>
              <a:ext cx="10515600" cy="3682800"/>
            </p:xfrm>
            <a:graphic>
              <a:graphicData uri="http://schemas.openxmlformats.org/drawingml/2006/table">
                <a:tbl>
                  <a:tblPr/>
                  <a:tblGrid>
                    <a:gridCol w="241610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5708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5286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Telescope size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100 mm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Maximum 180 mm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Wavelength range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510 – 710 nm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Maximum 510 – 860 nm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Spectral Line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99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Fe I 630.25 nm</a:t>
                          </a:r>
                          <a:endParaRPr sz="1800">
                            <a:solidFill>
                              <a:srgbClr val="FFFF99"/>
                            </a:solidFill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>
                              <a:latin typeface="CMU Sans Serif"/>
                              <a:ea typeface="CMU Sans Serif"/>
                              <a:cs typeface="CMU Sans Serif"/>
                            </a:rPr>
                            <a:t>With Telluric blend for reference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1124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IN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Tunable Filter System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99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Fabry-</a:t>
                          </a:r>
                          <a:r>
                            <a:rPr lang="en-US" sz="1800" b="0" strike="noStrike" spc="-1" dirty="0" err="1">
                              <a:solidFill>
                                <a:srgbClr val="FFFF99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Pérot</a:t>
                          </a:r>
                          <a:r>
                            <a:rPr lang="en-US" sz="1800" b="0" strike="noStrike" spc="-1" dirty="0">
                              <a:solidFill>
                                <a:srgbClr val="FFFF99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 Interferometer</a:t>
                          </a:r>
                          <a:endParaRPr dirty="0"/>
                        </a:p>
                        <a:p>
                          <a:pPr marL="0" marR="0" lvl="0" indent="0" algn="l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1800" b="0" strike="noStrike" spc="-1" dirty="0">
                            <a:solidFill>
                              <a:srgbClr val="FFFFFF"/>
                            </a:solidFill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  <a:p>
                          <a:pPr marL="0" marR="0" lvl="0" indent="0" algn="l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Ultra-narrowband filter</a:t>
                          </a:r>
                          <a:endParaRPr dirty="0"/>
                        </a:p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dirty="0">
                              <a:latin typeface="CMU Sans Serif"/>
                              <a:ea typeface="CMU Sans Serif"/>
                              <a:cs typeface="CMU Sans Serif"/>
                            </a:rPr>
                            <a:t>Broadband filter </a:t>
                          </a:r>
                          <a:endParaRPr sz="1800" dirty="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fr-FR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Piezo-tunable; </a:t>
                          </a:r>
                          <a:r>
                            <a:rPr lang="en-GB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0.96 mm </a:t>
                          </a:r>
                          <a:r>
                            <a:rPr lang="fr-FR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air-gap</a:t>
                          </a:r>
                          <a:endParaRPr/>
                        </a:p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fr-FR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ICOS ET150 – 150 mm aperture</a:t>
                          </a:r>
                          <a:endParaRPr/>
                        </a:p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Order sorting;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trike="noStrike" spc="-1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  <a:cs typeface="CMU Sans Serif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0.1 nm bandwidth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Blocking;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b="0" i="1" strike="noStrike" spc="-1">
                                  <a:solidFill>
                                    <a:srgbClr val="FFFFFF"/>
                                  </a:solidFill>
                                  <a:latin typeface="Cambria Math"/>
                                  <a:ea typeface="Cambria Math"/>
                                  <a:cs typeface="CMU Sans Serif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1 nm bandwidth</a:t>
                          </a:r>
                          <a:endParaRPr lang="en-US"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Polarimeter System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99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High-speed liquid crystal variable retarders</a:t>
                          </a:r>
                          <a:endParaRPr dirty="0"/>
                        </a:p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Polarizing beam splitter</a:t>
                          </a:r>
                          <a:endParaRPr dirty="0"/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dirty="0">
                              <a:latin typeface="CMU Sans Serif"/>
                              <a:ea typeface="CMU Sans Serif"/>
                              <a:cs typeface="CMU Sans Serif"/>
                            </a:rPr>
                            <a:t>Polarimetric modulation</a:t>
                          </a:r>
                          <a:endParaRPr dirty="0"/>
                        </a:p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dirty="0">
                              <a:latin typeface="CMU Sans Serif"/>
                              <a:ea typeface="CMU Sans Serif"/>
                              <a:cs typeface="CMU Sans Serif"/>
                            </a:rPr>
                            <a:t>Dual-beam analyzer</a:t>
                          </a:r>
                          <a:endParaRPr sz="1800" dirty="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Image stabilization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Piezo tip-tilt corrector</a:t>
                          </a:r>
                          <a:endParaRPr sz="1800" dirty="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>
                              <a:latin typeface="CMU Sans Serif"/>
                              <a:ea typeface="CMU Sans Serif"/>
                              <a:cs typeface="CMU Sans Serif"/>
                            </a:rPr>
                            <a:t>With correlation tracking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Sensor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CMOS cameras</a:t>
                          </a:r>
                          <a:endParaRPr sz="1800" dirty="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dirty="0">
                              <a:latin typeface="CMU Sans Serif"/>
                              <a:ea typeface="CMU Sans Serif"/>
                              <a:cs typeface="CMU Sans Serif"/>
                            </a:rPr>
                            <a:t>20 MP </a:t>
                          </a:r>
                          <a:r>
                            <a:rPr lang="en-US" sz="1800" dirty="0" err="1">
                              <a:latin typeface="CMU Sans Serif"/>
                              <a:ea typeface="CMU Sans Serif"/>
                              <a:cs typeface="CMU Sans Serif"/>
                            </a:rPr>
                            <a:t>Gpixel</a:t>
                          </a:r>
                          <a:r>
                            <a:rPr lang="en-US" sz="1800" dirty="0">
                              <a:latin typeface="CMU Sans Serif"/>
                              <a:ea typeface="CMU Sans Serif"/>
                              <a:cs typeface="CMU Sans Serif"/>
                            </a:rPr>
                            <a:t> GSPRINT4521</a:t>
                          </a:r>
                          <a:endParaRPr dirty="0"/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7" name="Content Placeholder 8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80491182"/>
                  </p:ext>
                </p:extLst>
              </p:nvPr>
            </p:nvGraphicFramePr>
            <p:xfrm>
              <a:off x="838200" y="1587600"/>
              <a:ext cx="10515600" cy="3682800"/>
            </p:xfrm>
            <a:graphic>
              <a:graphicData uri="http://schemas.openxmlformats.org/drawingml/2006/table">
                <a:tbl>
                  <a:tblPr/>
                  <a:tblGrid>
                    <a:gridCol w="241610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57085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5286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370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Telescope size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100 mm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Maximum 180 mm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Wavelength range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510 – 710 nm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Maximum 510 – 860 nm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Spectral Line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99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Fe I 630.25 nm</a:t>
                          </a:r>
                          <a:endParaRPr sz="1800">
                            <a:solidFill>
                              <a:srgbClr val="FFFF99"/>
                            </a:solidFill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>
                              <a:latin typeface="CMU Sans Serif"/>
                              <a:ea typeface="CMU Sans Serif"/>
                              <a:cs typeface="CMU Sans Serif"/>
                            </a:rPr>
                            <a:t>With Telluric blend for reference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IN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Tunable Filter System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99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Fabry-</a:t>
                          </a:r>
                          <a:r>
                            <a:rPr lang="en-US" sz="1800" b="0" strike="noStrike" spc="-1" dirty="0" err="1">
                              <a:solidFill>
                                <a:srgbClr val="FFFF99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Pérot</a:t>
                          </a:r>
                          <a:r>
                            <a:rPr lang="en-US" sz="1800" b="0" strike="noStrike" spc="-1" dirty="0">
                              <a:solidFill>
                                <a:srgbClr val="FFFF99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 Interferometer</a:t>
                          </a:r>
                          <a:endParaRPr dirty="0"/>
                        </a:p>
                        <a:p>
                          <a:pPr marL="0" marR="0" lvl="0" indent="0" algn="l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endParaRPr lang="en-US" sz="1800" b="0" strike="noStrike" spc="-1" dirty="0">
                            <a:solidFill>
                              <a:srgbClr val="FFFFFF"/>
                            </a:solidFill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  <a:p>
                          <a:pPr marL="0" marR="0" lvl="0" indent="0" algn="l" defTabSz="91440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Ultra-narrowband filter</a:t>
                          </a:r>
                          <a:endParaRPr dirty="0"/>
                        </a:p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dirty="0">
                              <a:latin typeface="CMU Sans Serif"/>
                              <a:ea typeface="CMU Sans Serif"/>
                              <a:cs typeface="CMU Sans Serif"/>
                            </a:rPr>
                            <a:t>Broadband filter </a:t>
                          </a:r>
                          <a:endParaRPr sz="1800" dirty="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blipFill>
                          <a:blip r:embed="rId3"/>
                          <a:stretch>
                            <a:fillRect l="-198273" t="-96410" r="-345" b="-12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Polarimeter System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99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High-speed liquid crystal variable retarders</a:t>
                          </a:r>
                          <a:endParaRPr dirty="0"/>
                        </a:p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Polarizing beam splitter</a:t>
                          </a:r>
                          <a:endParaRPr dirty="0"/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dirty="0">
                              <a:latin typeface="CMU Sans Serif"/>
                              <a:ea typeface="CMU Sans Serif"/>
                              <a:cs typeface="CMU Sans Serif"/>
                            </a:rPr>
                            <a:t>Polarimetric modulation</a:t>
                          </a:r>
                          <a:endParaRPr dirty="0"/>
                        </a:p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dirty="0">
                              <a:latin typeface="CMU Sans Serif"/>
                              <a:ea typeface="CMU Sans Serif"/>
                              <a:cs typeface="CMU Sans Serif"/>
                            </a:rPr>
                            <a:t>Dual-beam analyzer</a:t>
                          </a:r>
                          <a:endParaRPr sz="1800" dirty="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Image stabilization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Piezo tip-tilt corrector</a:t>
                          </a:r>
                          <a:endParaRPr sz="1800" dirty="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>
                              <a:latin typeface="CMU Sans Serif"/>
                              <a:ea typeface="CMU Sans Serif"/>
                              <a:cs typeface="CMU Sans Serif"/>
                            </a:rPr>
                            <a:t>With correlation tracking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708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Sensor</a:t>
                          </a:r>
                          <a:endParaRPr sz="180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b="0" strike="noStrike" spc="-1" dirty="0">
                              <a:solidFill>
                                <a:srgbClr val="FFFFFF"/>
                              </a:solidFill>
                              <a:latin typeface="CMU Sans Serif"/>
                              <a:ea typeface="CMU Sans Serif"/>
                              <a:cs typeface="CMU Sans Serif"/>
                            </a:rPr>
                            <a:t>CMOS cameras</a:t>
                          </a:r>
                          <a:endParaRPr sz="1800" dirty="0">
                            <a:latin typeface="CMU Sans Serif"/>
                            <a:ea typeface="CMU Sans Serif"/>
                            <a:cs typeface="CMU Sans Serif"/>
                          </a:endParaRPr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00000"/>
                            </a:lnSpc>
                            <a:defRPr/>
                          </a:pPr>
                          <a:r>
                            <a:rPr lang="en-US" sz="1800" dirty="0">
                              <a:latin typeface="CMU Sans Serif"/>
                              <a:ea typeface="CMU Sans Serif"/>
                              <a:cs typeface="CMU Sans Serif"/>
                            </a:rPr>
                            <a:t>20 MP </a:t>
                          </a:r>
                          <a:r>
                            <a:rPr lang="en-US" sz="1800" dirty="0" err="1">
                              <a:latin typeface="CMU Sans Serif"/>
                              <a:ea typeface="CMU Sans Serif"/>
                              <a:cs typeface="CMU Sans Serif"/>
                            </a:rPr>
                            <a:t>Gpixel</a:t>
                          </a:r>
                          <a:r>
                            <a:rPr lang="en-US" sz="1800" dirty="0">
                              <a:latin typeface="CMU Sans Serif"/>
                              <a:ea typeface="CMU Sans Serif"/>
                              <a:cs typeface="CMU Sans Serif"/>
                            </a:rPr>
                            <a:t> GSPRINT4521</a:t>
                          </a:r>
                          <a:endParaRPr dirty="0"/>
                        </a:p>
                      </a:txBody>
                      <a:tcPr>
                        <a:lnL w="12240" algn="ctr">
                          <a:solidFill>
                            <a:srgbClr val="FFFFFF"/>
                          </a:solidFill>
                        </a:lnL>
                        <a:lnR w="12240" algn="ctr">
                          <a:solidFill>
                            <a:srgbClr val="FFFFFF"/>
                          </a:solidFill>
                        </a:lnR>
                        <a:lnT w="12240" algn="ctr">
                          <a:solidFill>
                            <a:srgbClr val="FFFFFF"/>
                          </a:solidFill>
                        </a:lnT>
                        <a:lnB w="12240" algn="ctr">
                          <a:solidFill>
                            <a:srgbClr val="FFFFFF"/>
                          </a:solidFill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11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Instrumentation</a:t>
            </a:r>
            <a:r>
              <a:rPr lang="en-US">
                <a:latin typeface="CMU Sans Serif"/>
                <a:ea typeface="CMU Sans Serif"/>
                <a:cs typeface="CMU Sans Serif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Design</a:t>
            </a:r>
            <a:endParaRPr lang="en-GB" i="1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12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15207" y="1069121"/>
            <a:ext cx="9161585" cy="3004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52748" y="3205682"/>
            <a:ext cx="6286501" cy="31432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2952748" y="5017665"/>
            <a:ext cx="1629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>
                <a:latin typeface="CMU Sans Serif"/>
                <a:ea typeface="CMU Sans Serif"/>
                <a:cs typeface="CMU Sans Serif"/>
              </a:rPr>
              <a:t>Collimated </a:t>
            </a:r>
            <a:endParaRPr/>
          </a:p>
          <a:p>
            <a:pPr>
              <a:defRPr/>
            </a:pPr>
            <a:r>
              <a:rPr lang="en-US" i="1">
                <a:latin typeface="CMU Sans Serif"/>
                <a:ea typeface="CMU Sans Serif"/>
                <a:cs typeface="CMU Sans Serif"/>
              </a:rPr>
              <a:t>Configuration</a:t>
            </a:r>
            <a:endParaRPr lang="en-GB" i="1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38198" y="2782669"/>
            <a:ext cx="1629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>
                <a:latin typeface="CMU Sans Serif"/>
                <a:ea typeface="CMU Sans Serif"/>
                <a:cs typeface="CMU Sans Serif"/>
              </a:rPr>
              <a:t>Telecentric </a:t>
            </a:r>
            <a:endParaRPr/>
          </a:p>
          <a:p>
            <a:pPr>
              <a:defRPr/>
            </a:pPr>
            <a:r>
              <a:rPr lang="en-US" i="1">
                <a:latin typeface="CMU Sans Serif"/>
                <a:ea typeface="CMU Sans Serif"/>
                <a:cs typeface="CMU Sans Serif"/>
              </a:rPr>
              <a:t>Configuration</a:t>
            </a:r>
            <a:endParaRPr lang="en-GB" i="1">
              <a:latin typeface="CMU Sans Serif"/>
              <a:ea typeface="CMU Sans Serif"/>
              <a:cs typeface="CMU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836612" y="1170965"/>
            <a:ext cx="5157787" cy="1255711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800" b="0" dirty="0">
                <a:latin typeface="CMU Sans Serif"/>
                <a:ea typeface="CMU Sans Serif"/>
                <a:cs typeface="CMU Sans Serif"/>
              </a:rPr>
              <a:t>Early stages of Assembly</a:t>
            </a:r>
            <a:endParaRPr dirty="0"/>
          </a:p>
          <a:p>
            <a:pPr>
              <a:defRPr/>
            </a:pPr>
            <a:r>
              <a:rPr lang="en-US" sz="2800" b="0" dirty="0">
                <a:latin typeface="CMU Sans Serif"/>
                <a:ea typeface="CMU Sans Serif"/>
                <a:cs typeface="CMU Sans Serif"/>
              </a:rPr>
              <a:t>Prepared for data acquisition</a:t>
            </a:r>
            <a:endParaRPr lang="en-GB" sz="2800" b="0" dirty="0">
              <a:latin typeface="CMU Sans Serif"/>
              <a:ea typeface="CMU Sans Serif"/>
              <a:cs typeface="CMU Sans Serif"/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D539FD5-9F4B-43D3-B32D-96E0AF1A21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8"/>
          <a:stretch/>
        </p:blipFill>
        <p:spPr bwMode="auto">
          <a:xfrm>
            <a:off x="772784" y="2470637"/>
            <a:ext cx="5016500" cy="3448275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170966"/>
            <a:ext cx="5183188" cy="125571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800" b="0">
                <a:latin typeface="CMU Sans Serif"/>
                <a:ea typeface="CMU Sans Serif"/>
                <a:cs typeface="CMU Sans Serif"/>
              </a:rPr>
              <a:t>Exploring alternative technologies</a:t>
            </a:r>
            <a:endParaRPr/>
          </a:p>
          <a:p>
            <a:pPr>
              <a:defRPr/>
            </a:pPr>
            <a:r>
              <a:rPr lang="en-US" sz="2800" b="0">
                <a:latin typeface="CMU Sans Serif"/>
                <a:ea typeface="CMU Sans Serif"/>
                <a:cs typeface="CMU Sans Serif"/>
              </a:rPr>
              <a:t>Lithium Niobate FPI</a:t>
            </a:r>
            <a:endParaRPr lang="en-GB" sz="2800" b="0">
              <a:latin typeface="CMU Sans Serif"/>
              <a:ea typeface="CMU Sans Serif"/>
              <a:cs typeface="CMU Sans Serif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/>
        </p:blipFill>
        <p:spPr bwMode="auto">
          <a:xfrm>
            <a:off x="6172200" y="2470638"/>
            <a:ext cx="5183188" cy="3448274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13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10" name="Title 1"/>
          <p:cNvSpPr txBox="1"/>
          <p:nvPr/>
        </p:nvSpPr>
        <p:spPr bwMode="auto">
          <a:xfrm>
            <a:off x="838200" y="423009"/>
            <a:ext cx="10515600" cy="703995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accent2">
                    <a:lumMod val="60000"/>
                    <a:lumOff val="40000"/>
                  </a:schemeClr>
                </a:solidFill>
                <a:latin typeface="Artifakt Element Book"/>
                <a:ea typeface="Artifakt Element Book"/>
                <a:cs typeface="Artifakt Element Book"/>
              </a:defRPr>
            </a:lvl1pPr>
          </a:lstStyle>
          <a:p>
            <a:pPr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Instrumentation</a:t>
            </a:r>
            <a:r>
              <a:rPr lang="en-US">
                <a:latin typeface="CMU Sans Serif"/>
                <a:ea typeface="CMU Sans Serif"/>
                <a:cs typeface="CMU Sans Serif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Status</a:t>
            </a:r>
            <a:endParaRPr lang="en-GB" i="1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9171598" y="3622430"/>
            <a:ext cx="710956" cy="1063869"/>
          </a:xfrm>
          <a:prstGeom prst="ellipse">
            <a:avLst/>
          </a:prstGeom>
          <a:noFill/>
          <a:ln w="38100">
            <a:solidFill>
              <a:srgbClr val="FF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SPRING</a:t>
            </a:r>
            <a:r>
              <a:rPr lang="en-US" sz="3600">
                <a:solidFill>
                  <a:schemeClr val="accent4">
                    <a:lumMod val="60000"/>
                    <a:lumOff val="40000"/>
                  </a:schemeClr>
                </a:solidFill>
                <a:latin typeface="CMU Sans Serif"/>
                <a:ea typeface="CMU Sans Serif"/>
                <a:cs typeface="CMU Sans Serif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Path Forward</a:t>
            </a:r>
            <a:endParaRPr sz="3600" i="1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838200" y="1134208"/>
            <a:ext cx="5181600" cy="4360985"/>
          </a:xfrm>
        </p:spPr>
        <p:txBody>
          <a:bodyPr anchor="ctr"/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en-US" dirty="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Research and Development</a:t>
            </a:r>
            <a:endParaRPr dirty="0"/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en-US" dirty="0">
                <a:latin typeface="CMU Sans Serif"/>
                <a:ea typeface="CMU Sans Serif"/>
                <a:cs typeface="CMU Sans Serif"/>
              </a:rPr>
              <a:t>Infrastructure design</a:t>
            </a:r>
            <a:endParaRPr dirty="0"/>
          </a:p>
          <a:p>
            <a:pPr marL="457200" lvl="1" indent="0">
              <a:lnSpc>
                <a:spcPct val="100000"/>
              </a:lnSpc>
              <a:buNone/>
              <a:defRPr/>
            </a:pPr>
            <a:r>
              <a:rPr lang="en-US" dirty="0">
                <a:latin typeface="CMU Sans Serif"/>
                <a:ea typeface="CMU Sans Serif"/>
                <a:cs typeface="CMU Sans Serif"/>
              </a:rPr>
              <a:t>Next-gen instrumentation </a:t>
            </a:r>
            <a:br>
              <a:rPr lang="en-US" dirty="0">
                <a:latin typeface="CMU Sans Serif"/>
                <a:ea typeface="CMU Sans Serif"/>
                <a:cs typeface="CMU Sans Serif"/>
              </a:rPr>
            </a:br>
            <a:r>
              <a:rPr lang="en-US" dirty="0">
                <a:latin typeface="CMU Sans Serif"/>
                <a:ea typeface="CMU Sans Serif"/>
                <a:cs typeface="CMU Sans Serif"/>
              </a:rPr>
              <a:t>(viz., high-cadence multi-line spectropolarimeters)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 bwMode="auto">
          <a:xfrm>
            <a:off x="6019800" y="1134209"/>
            <a:ext cx="5334000" cy="4360984"/>
          </a:xfrm>
        </p:spPr>
        <p:txBody>
          <a:bodyPr anchor="ctr"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n-US" dirty="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International SPRING Consortium</a:t>
            </a:r>
            <a:endParaRPr dirty="0"/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en-US" dirty="0">
                <a:latin typeface="CMU Sans Serif"/>
                <a:ea typeface="CMU Sans Serif"/>
                <a:cs typeface="CMU Sans Serif"/>
              </a:rPr>
              <a:t>GONG site partners</a:t>
            </a:r>
            <a:endParaRPr dirty="0"/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en-US" dirty="0">
                <a:latin typeface="CMU Sans Serif"/>
                <a:ea typeface="CMU Sans Serif"/>
                <a:cs typeface="CMU Sans Serif"/>
              </a:rPr>
              <a:t>Solar science community</a:t>
            </a:r>
            <a:endParaRPr dirty="0"/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en-US" dirty="0">
                <a:latin typeface="CMU Sans Serif"/>
                <a:ea typeface="CMU Sans Serif"/>
                <a:cs typeface="CMU Sans Serif"/>
              </a:rPr>
              <a:t>Space weather community</a:t>
            </a:r>
            <a:endParaRPr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14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In Short …</a:t>
            </a:r>
            <a:endParaRPr sz="3600" i="1" dirty="0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15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 bwMode="auto">
          <a:xfrm>
            <a:off x="1219200" y="1069121"/>
            <a:ext cx="9753600" cy="5114252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Synoptic solar observations have become indispensable</a:t>
            </a:r>
            <a:br>
              <a:rPr lang="en-GB">
                <a:latin typeface="CMU Sans Serif"/>
                <a:ea typeface="CMU Sans Serif"/>
                <a:cs typeface="CMU Sans Serif"/>
              </a:rPr>
            </a:br>
            <a:r>
              <a:rPr lang="en-GB" sz="2400">
                <a:latin typeface="CMU Sans Serif"/>
                <a:ea typeface="CMU Sans Serif"/>
                <a:cs typeface="CMU Sans Serif"/>
              </a:rPr>
              <a:t>	</a:t>
            </a:r>
            <a:r>
              <a:rPr lang="en-GB" sz="2400" i="1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Furthering the fundamental knowledge </a:t>
            </a:r>
            <a:br>
              <a:rPr lang="en-GB" sz="2400" i="1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</a:br>
            <a:r>
              <a:rPr lang="en-GB" sz="2400" i="1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	Preserving the technological modernity</a:t>
            </a:r>
            <a:endParaRPr/>
          </a:p>
          <a:p>
            <a:pPr marL="0" indent="0">
              <a:buNone/>
              <a:defRPr/>
            </a:pPr>
            <a:endParaRPr lang="en-US" sz="2400" i="1">
              <a:solidFill>
                <a:srgbClr val="FFFF99"/>
              </a:solidFill>
              <a:latin typeface="CMU Sans Serif"/>
              <a:ea typeface="CMU Sans Serif"/>
              <a:cs typeface="CMU Sans Serif"/>
            </a:endParaRPr>
          </a:p>
          <a:p>
            <a:pPr marL="0" indent="0">
              <a:buNone/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SPRING is the Next-Gen  </a:t>
            </a:r>
            <a:br>
              <a:rPr lang="en-US">
                <a:latin typeface="CMU Sans Serif"/>
                <a:ea typeface="CMU Sans Serif"/>
                <a:cs typeface="CMU Sans Serif"/>
              </a:rPr>
            </a:br>
            <a:r>
              <a:rPr lang="en-US">
                <a:latin typeface="CMU Sans Serif"/>
                <a:ea typeface="CMU Sans Serif"/>
                <a:cs typeface="CMU Sans Serif"/>
              </a:rPr>
              <a:t>	</a:t>
            </a:r>
            <a:r>
              <a:rPr lang="en-US" sz="2400" i="1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Several facilities approaching EOL</a:t>
            </a:r>
            <a:br>
              <a:rPr lang="en-US" sz="2400" i="1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</a:br>
            <a:r>
              <a:rPr lang="en-US" sz="2400" i="1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	Interdisciplinary solar science consortium</a:t>
            </a:r>
            <a:endParaRPr/>
          </a:p>
          <a:p>
            <a:pPr marL="0" indent="0">
              <a:buNone/>
              <a:defRPr/>
            </a:pPr>
            <a:endParaRPr lang="en-US" i="1">
              <a:solidFill>
                <a:srgbClr val="FFFF99"/>
              </a:solidFill>
              <a:latin typeface="CMU Sans Serif"/>
              <a:ea typeface="CMU Sans Serif"/>
              <a:cs typeface="CMU Sans Serif"/>
            </a:endParaRPr>
          </a:p>
          <a:p>
            <a:pPr marL="0" indent="0">
              <a:buNone/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is a Pathfinder</a:t>
            </a:r>
            <a:br>
              <a:rPr lang="en-US">
                <a:latin typeface="CMU Sans Serif"/>
                <a:ea typeface="CMU Sans Serif"/>
                <a:cs typeface="CMU Sans Serif"/>
              </a:rPr>
            </a:br>
            <a:r>
              <a:rPr lang="en-US">
                <a:latin typeface="CMU Sans Serif"/>
                <a:ea typeface="CMU Sans Serif"/>
                <a:cs typeface="CMU Sans Serif"/>
              </a:rPr>
              <a:t>	</a:t>
            </a:r>
            <a:r>
              <a:rPr lang="en-US" sz="2400" i="1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Already operational, instrumentation in-development</a:t>
            </a:r>
            <a:br>
              <a:rPr lang="en-US" sz="2400" i="1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</a:br>
            <a:r>
              <a:rPr lang="en-US" sz="2400" i="1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	Visitors are welcome!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74E52-3DC0-43F0-909A-FED62624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FE30DA-2465-4D38-AD4C-F86208226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/>
              <a:t>16</a:t>
            </a:fld>
            <a:endParaRPr lang="en-US"/>
          </a:p>
        </p:txBody>
      </p:sp>
      <p:pic>
        <p:nvPicPr>
          <p:cNvPr id="2050" name="Picture 2" descr="https://www.tls-tautenburg.de/images/GalleryImages/IMG_7869.jpeg">
            <a:extLst>
              <a:ext uri="{FF2B5EF4-FFF2-40B4-BE49-F238E27FC236}">
                <a16:creationId xmlns:a16="http://schemas.microsoft.com/office/drawing/2014/main" id="{6ACF321B-6604-4B73-BD9A-0E15E47C3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" y="1631206"/>
            <a:ext cx="6098316" cy="404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5D63D-E225-4BE9-9959-F277BDF0B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6" r="14836"/>
          <a:stretch/>
        </p:blipFill>
        <p:spPr>
          <a:xfrm>
            <a:off x="6093683" y="1631206"/>
            <a:ext cx="6098317" cy="404308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A574F73-2253-42B0-A2F2-140BF7D50577}"/>
              </a:ext>
            </a:extLst>
          </p:cNvPr>
          <p:cNvSpPr txBox="1">
            <a:spLocks/>
          </p:cNvSpPr>
          <p:nvPr/>
        </p:nvSpPr>
        <p:spPr bwMode="auto">
          <a:xfrm>
            <a:off x="838200" y="519212"/>
            <a:ext cx="10515600" cy="111199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accent2">
                    <a:lumMod val="60000"/>
                    <a:lumOff val="40000"/>
                  </a:schemeClr>
                </a:solidFill>
                <a:latin typeface="Artifakt Element Book"/>
                <a:ea typeface="Artifakt Element Book"/>
                <a:cs typeface="Artifakt Element Book"/>
              </a:defRPr>
            </a:lvl1pPr>
          </a:lstStyle>
          <a:p>
            <a:pPr algn="ctr">
              <a:defRPr/>
            </a:pPr>
            <a:r>
              <a:rPr lang="en-US" sz="4000" dirty="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Thank you </a:t>
            </a:r>
            <a:r>
              <a:rPr lang="en-US" i="1" dirty="0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and questions?</a:t>
            </a:r>
            <a:endParaRPr lang="en-US" sz="4000" i="1" dirty="0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915198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 bwMode="auto"/>
        <p:txBody>
          <a:bodyPr anchor="ctr" anchorCtr="0">
            <a:normAutofit/>
          </a:bodyPr>
          <a:lstStyle/>
          <a:p>
            <a:pPr>
              <a:defRPr/>
            </a:pPr>
            <a:r>
              <a:rPr lang="en-GB"/>
              <a:t>Calibration </a:t>
            </a:r>
            <a:r>
              <a:rPr lang="en-GB" sz="2000" i="1">
                <a:solidFill>
                  <a:schemeClr val="tx1"/>
                </a:solidFill>
              </a:rPr>
              <a:t>Spectral line</a:t>
            </a:r>
            <a:endParaRPr i="1">
              <a:solidFill>
                <a:schemeClr val="tx1"/>
              </a:solidFill>
            </a:endParaRPr>
          </a:p>
        </p:txBody>
      </p:sp>
      <p:pic>
        <p:nvPicPr>
          <p:cNvPr id="5" name="Picture Placeholder 4" descr="chart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/>
        </p:blipFill>
        <p:spPr bwMode="auto">
          <a:xfrm>
            <a:off x="838200" y="1496219"/>
            <a:ext cx="5181600" cy="431799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sz="half" idx="2"/>
          </p:nvPr>
        </p:nvSpPr>
        <p:spPr bwMode="auto"/>
        <p:txBody>
          <a:bodyPr anchor="ctr"/>
          <a:lstStyle/>
          <a:p>
            <a:pPr marL="0" indent="0">
              <a:lnSpc>
                <a:spcPct val="100000"/>
              </a:lnSpc>
              <a:buSzPct val="60000"/>
              <a:buNone/>
              <a:defRPr/>
            </a:pPr>
            <a:r>
              <a:rPr lang="en-US" sz="2400"/>
              <a:t>Fe I 630.25 nm</a:t>
            </a:r>
            <a:br>
              <a:rPr lang="en-US" sz="2400"/>
            </a:br>
            <a:r>
              <a:rPr lang="en-US" sz="2400"/>
              <a:t>	</a:t>
            </a:r>
            <a:r>
              <a:rPr lang="en-US" sz="2000" i="1">
                <a:solidFill>
                  <a:schemeClr val="accent2">
                    <a:lumMod val="60000"/>
                    <a:lumOff val="40000"/>
                  </a:schemeClr>
                </a:solidFill>
              </a:rPr>
              <a:t>The “technical line”</a:t>
            </a:r>
            <a:endParaRPr sz="2400"/>
          </a:p>
          <a:p>
            <a:pPr marL="0" indent="0">
              <a:lnSpc>
                <a:spcPct val="100000"/>
              </a:lnSpc>
              <a:buSzPct val="60000"/>
              <a:buNone/>
              <a:defRPr/>
            </a:pPr>
            <a:r>
              <a:rPr lang="en-US" sz="2400"/>
              <a:t>High sensitivity to magnetic field</a:t>
            </a:r>
            <a:br>
              <a:rPr lang="en-US" sz="2400"/>
            </a:br>
            <a:r>
              <a:rPr lang="en-US" sz="2400"/>
              <a:t>	</a:t>
            </a:r>
            <a:r>
              <a:rPr lang="en-US" sz="2000" i="1">
                <a:solidFill>
                  <a:schemeClr val="accent2">
                    <a:lumMod val="60000"/>
                    <a:lumOff val="40000"/>
                  </a:schemeClr>
                </a:solidFill>
              </a:rPr>
              <a:t>Landé-g = 2.5</a:t>
            </a:r>
            <a:endParaRPr lang="en-US" sz="2800" i="1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100000"/>
              </a:lnSpc>
              <a:buSzPct val="60000"/>
              <a:buNone/>
              <a:defRPr/>
            </a:pPr>
            <a:r>
              <a:rPr lang="en-US" sz="2400"/>
              <a:t>Telluric line blend </a:t>
            </a:r>
            <a:br>
              <a:rPr lang="en-US" sz="2400"/>
            </a:br>
            <a:r>
              <a:rPr lang="en-US" sz="2400"/>
              <a:t>	</a:t>
            </a:r>
            <a:r>
              <a:rPr lang="en-US" sz="2000" i="1">
                <a:solidFill>
                  <a:schemeClr val="accent2">
                    <a:lumMod val="60000"/>
                    <a:lumOff val="40000"/>
                  </a:schemeClr>
                </a:solidFill>
              </a:rPr>
              <a:t>For wavelength calibration</a:t>
            </a:r>
            <a:endParaRPr/>
          </a:p>
          <a:p>
            <a:pPr>
              <a:defRPr/>
            </a:pPr>
            <a:endParaRPr lang="en-US" sz="240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 anchor="ctr" anchorCtr="0"/>
          <a:lstStyle/>
          <a:p>
            <a:pPr algn="ctr">
              <a:defRPr/>
            </a:pPr>
            <a:r>
              <a:t>Polarimeter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 bwMode="auto"/>
        <p:txBody>
          <a:bodyPr>
            <a:normAutofit/>
          </a:bodyPr>
          <a:lstStyle/>
          <a:p>
            <a:pPr>
              <a:buSzPct val="60000"/>
              <a:defRPr/>
            </a:pPr>
            <a:r>
              <a:rPr lang="en-GB" sz="2400"/>
              <a:t>Dual-beam polarimetry</a:t>
            </a:r>
            <a:endParaRPr sz="2400"/>
          </a:p>
          <a:p>
            <a:pPr>
              <a:buSzPct val="60000"/>
              <a:defRPr/>
            </a:pPr>
            <a:endParaRPr sz="2400"/>
          </a:p>
          <a:p>
            <a:pPr>
              <a:buSzPct val="60000"/>
              <a:defRPr/>
            </a:pPr>
            <a:r>
              <a:rPr sz="2400"/>
              <a:t>Two liquid crystal variable retarder</a:t>
            </a:r>
            <a:r>
              <a:rPr lang="en-GB" sz="2400"/>
              <a:t>s</a:t>
            </a:r>
            <a:br>
              <a:rPr lang="en-GB" sz="2400"/>
            </a:br>
            <a:r>
              <a:rPr lang="en-GB" sz="2000" i="1">
                <a:solidFill>
                  <a:schemeClr val="accent2">
                    <a:lumMod val="60000"/>
                    <a:lumOff val="40000"/>
                  </a:schemeClr>
                </a:solidFill>
              </a:rPr>
              <a:t>as modulator system</a:t>
            </a:r>
            <a:endParaRPr/>
          </a:p>
          <a:p>
            <a:pPr>
              <a:buSzPct val="60000"/>
              <a:defRPr/>
            </a:pPr>
            <a:endParaRPr sz="2400"/>
          </a:p>
          <a:p>
            <a:pPr>
              <a:buSzPct val="60000"/>
              <a:defRPr/>
            </a:pPr>
            <a:r>
              <a:rPr sz="2400"/>
              <a:t>Polarizing beam splitte</a:t>
            </a:r>
            <a:r>
              <a:rPr lang="en-GB" sz="2400"/>
              <a:t>r</a:t>
            </a:r>
            <a:r>
              <a:rPr sz="2400"/>
              <a:t> </a:t>
            </a:r>
            <a:r>
              <a:rPr lang="en-US" sz="2000" i="1">
                <a:solidFill>
                  <a:schemeClr val="accent2">
                    <a:lumMod val="60000"/>
                    <a:lumOff val="40000"/>
                  </a:schemeClr>
                </a:solidFill>
              </a:rPr>
              <a:t>as analyzer</a:t>
            </a:r>
            <a:endParaRPr/>
          </a:p>
          <a:p>
            <a:pPr>
              <a:buSzPct val="60000"/>
              <a:defRPr/>
            </a:pPr>
            <a:endParaRPr lang="en-US" sz="2400"/>
          </a:p>
          <a:p>
            <a:pPr>
              <a:defRPr/>
            </a:pPr>
            <a:endParaRPr lang="en-US" sz="24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18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4772025" y="1380392"/>
            <a:ext cx="6420135" cy="3135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19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498336" y="481993"/>
            <a:ext cx="7195327" cy="5874357"/>
          </a:xfrm>
          <a:prstGeom prst="rect">
            <a:avLst/>
          </a:prstGeom>
        </p:spPr>
      </p:pic>
      <p:sp>
        <p:nvSpPr>
          <p:cNvPr id="21" name="Title 1"/>
          <p:cNvSpPr txBox="1"/>
          <p:nvPr/>
        </p:nvSpPr>
        <p:spPr bwMode="auto">
          <a:xfrm rot="16199999">
            <a:off x="-1238212" y="3077003"/>
            <a:ext cx="5854700" cy="703995"/>
          </a:xfrm>
          <a:prstGeom prst="rect">
            <a:avLst/>
          </a:prstGeom>
        </p:spPr>
        <p:txBody>
          <a:bodyPr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accent2">
                    <a:lumMod val="60000"/>
                    <a:lumOff val="40000"/>
                  </a:schemeClr>
                </a:solidFill>
                <a:latin typeface="Artifakt Element Book"/>
                <a:ea typeface="Artifakt Element Book"/>
                <a:cs typeface="Artifakt Element Book"/>
              </a:defRPr>
            </a:lvl1pPr>
          </a:lstStyle>
          <a:p>
            <a:pPr algn="ctr"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Outlook</a:t>
            </a:r>
            <a:endParaRPr lang="en-GB" i="1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SPRING</a:t>
            </a:r>
            <a:endParaRPr lang="en-GB" sz="3600">
              <a:solidFill>
                <a:srgbClr val="FFFF99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838200" y="1134208"/>
            <a:ext cx="10515600" cy="4088423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  <a:defRPr/>
            </a:pPr>
            <a:r>
              <a:rPr lang="en-IN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</a:t>
            </a:r>
            <a:r>
              <a:rPr lang="en-IN" sz="3600">
                <a:latin typeface="CMU Sans Serif"/>
                <a:ea typeface="CMU Sans Serif"/>
                <a:cs typeface="CMU Sans Serif"/>
              </a:rPr>
              <a:t>olar</a:t>
            </a:r>
            <a:r>
              <a:rPr lang="en-GB" sz="3600">
                <a:latin typeface="CMU Sans Serif"/>
                <a:ea typeface="CMU Sans Serif"/>
                <a:cs typeface="CMU Sans Serif"/>
              </a:rPr>
              <a:t> </a:t>
            </a: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P</a:t>
            </a:r>
            <a:r>
              <a:rPr lang="en-GB" sz="3600">
                <a:latin typeface="CMU Sans Serif"/>
                <a:ea typeface="CMU Sans Serif"/>
                <a:cs typeface="CMU Sans Serif"/>
              </a:rPr>
              <a:t>hysics </a:t>
            </a: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R</a:t>
            </a:r>
            <a:r>
              <a:rPr lang="en-US" sz="3600">
                <a:latin typeface="CMU Sans Serif"/>
                <a:ea typeface="CMU Sans Serif"/>
                <a:cs typeface="CMU Sans Serif"/>
              </a:rPr>
              <a:t>esearch </a:t>
            </a: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I</a:t>
            </a:r>
            <a:r>
              <a:rPr lang="en-US" sz="3600">
                <a:latin typeface="CMU Sans Serif"/>
                <a:ea typeface="CMU Sans Serif"/>
                <a:cs typeface="CMU Sans Serif"/>
              </a:rPr>
              <a:t>ntegrated </a:t>
            </a: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N</a:t>
            </a:r>
            <a:r>
              <a:rPr lang="en-US" sz="3600">
                <a:latin typeface="CMU Sans Serif"/>
                <a:ea typeface="CMU Sans Serif"/>
                <a:cs typeface="CMU Sans Serif"/>
              </a:rPr>
              <a:t>etwork </a:t>
            </a: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G</a:t>
            </a:r>
            <a:r>
              <a:rPr lang="en-US" sz="3600">
                <a:latin typeface="CMU Sans Serif"/>
                <a:ea typeface="CMU Sans Serif"/>
                <a:cs typeface="CMU Sans Serif"/>
              </a:rPr>
              <a:t>roup</a:t>
            </a:r>
            <a:endParaRPr/>
          </a:p>
          <a:p>
            <a:pPr marL="0" indent="0" algn="ctr">
              <a:lnSpc>
                <a:spcPct val="200000"/>
              </a:lnSpc>
              <a:buNone/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For synoptic observations of the Sun</a:t>
            </a:r>
            <a:endParaRPr lang="en-IN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2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 anchor="ctr" anchorCtr="0"/>
          <a:lstStyle/>
          <a:p>
            <a:pPr algn="ctr">
              <a:defRPr/>
            </a:pPr>
            <a:r>
              <a:rPr lang="en-GB"/>
              <a:t>Spectrometry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/>
        <p:txBody>
          <a:bodyPr>
            <a:normAutofit/>
          </a:bodyPr>
          <a:lstStyle/>
          <a:p>
            <a:pPr>
              <a:lnSpc>
                <a:spcPct val="120000"/>
              </a:lnSpc>
              <a:buSzPct val="60000"/>
              <a:defRPr/>
            </a:pPr>
            <a:r>
              <a:rPr lang="en-GB" sz="2400"/>
              <a:t>Tunable filtergraph</a:t>
            </a:r>
            <a:br>
              <a:rPr lang="en-GB" sz="2400"/>
            </a:br>
            <a:r>
              <a:rPr sz="2000" i="1">
                <a:solidFill>
                  <a:schemeClr val="accent2">
                    <a:lumMod val="60000"/>
                    <a:lumOff val="40000"/>
                  </a:schemeClr>
                </a:solidFill>
              </a:rPr>
              <a:t>2-D spectrograph</a:t>
            </a:r>
            <a:endParaRPr/>
          </a:p>
          <a:p>
            <a:pPr>
              <a:lnSpc>
                <a:spcPct val="120000"/>
              </a:lnSpc>
              <a:buSzPct val="60000"/>
              <a:defRPr/>
            </a:pPr>
            <a:endParaRPr sz="2000" i="1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10000"/>
              </a:lnSpc>
              <a:buSzPct val="60000"/>
              <a:defRPr/>
            </a:pPr>
            <a:r>
              <a:rPr sz="2400"/>
              <a:t>A single Fabry-Pérot interferometer (FPI)</a:t>
            </a:r>
            <a:endParaRPr/>
          </a:p>
          <a:p>
            <a:pPr>
              <a:lnSpc>
                <a:spcPct val="110000"/>
              </a:lnSpc>
              <a:buSzPct val="60000"/>
              <a:defRPr/>
            </a:pPr>
            <a:endParaRPr sz="2400"/>
          </a:p>
          <a:p>
            <a:pPr>
              <a:lnSpc>
                <a:spcPct val="110000"/>
              </a:lnSpc>
              <a:buSzPct val="60000"/>
              <a:defRPr/>
            </a:pPr>
            <a:r>
              <a:rPr sz="2400"/>
              <a:t>Ultra narrow passband interference filter</a:t>
            </a:r>
            <a:endParaRPr/>
          </a:p>
        </p:txBody>
      </p:sp>
      <p:pic>
        <p:nvPicPr>
          <p:cNvPr id="11" name="Picture Placeholder 10" descr="trans_profiles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8385" t="9163" r="8210"/>
          <a:stretch/>
        </p:blipFill>
        <p:spPr bwMode="auto">
          <a:xfrm>
            <a:off x="4772025" y="1433194"/>
            <a:ext cx="6872605" cy="399224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How? </a:t>
            </a:r>
            <a:r>
              <a:rPr lang="en-US" sz="2000" i="1">
                <a:solidFill>
                  <a:schemeClr val="tx1"/>
                </a:solidFill>
              </a:rPr>
              <a:t>Solar Observations</a:t>
            </a:r>
            <a:endParaRPr lang="en-GB" i="1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21</a:t>
            </a:fld>
            <a:endParaRPr lang="en-US"/>
          </a:p>
        </p:txBody>
      </p:sp>
      <p:pic>
        <p:nvPicPr>
          <p:cNvPr id="7170" name="Picture 2" descr="https://bass2000.obspm.fr/ressources/images/ui/spect.gif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38200" y="5304790"/>
            <a:ext cx="10515600" cy="105156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11960" t="11308" r="9216" b="1078"/>
          <a:stretch/>
        </p:blipFill>
        <p:spPr bwMode="auto">
          <a:xfrm>
            <a:off x="6812298" y="1293995"/>
            <a:ext cx="4541502" cy="3785920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/>
          </p:cNvCxnSpPr>
          <p:nvPr/>
        </p:nvCxnSpPr>
        <p:spPr bwMode="auto">
          <a:xfrm flipH="1" flipV="1">
            <a:off x="6866033" y="4699476"/>
            <a:ext cx="3005043" cy="11097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 bwMode="auto">
          <a:xfrm flipV="1">
            <a:off x="9909175" y="4699476"/>
            <a:ext cx="1391284" cy="11158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 bwMode="auto">
          <a:xfrm>
            <a:off x="838200" y="5053854"/>
            <a:ext cx="9396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u="sng">
                <a:latin typeface="Artifakt Element Light"/>
                <a:ea typeface="Artifakt Element Light"/>
                <a:hlinkClick r:id="rId5" tooltip="https://bass2000.obspm.fr/solar_spect.php"/>
              </a:rPr>
              <a:t>BASS2000</a:t>
            </a:r>
            <a:endParaRPr lang="en-GB" sz="1200">
              <a:latin typeface="Artifakt Element Light"/>
              <a:ea typeface="Artifakt Element Light"/>
            </a:endParaRPr>
          </a:p>
        </p:txBody>
      </p:sp>
      <p:pic>
        <p:nvPicPr>
          <p:cNvPr id="19" name="Content Placeholder 13"/>
          <p:cNvPicPr>
            <a:picLocks noChangeAspect="1"/>
          </p:cNvPicPr>
          <p:nvPr/>
        </p:nvPicPr>
        <p:blipFill>
          <a:blip r:embed="rId6"/>
          <a:srcRect r="49207"/>
          <a:stretch/>
        </p:blipFill>
        <p:spPr bwMode="auto">
          <a:xfrm>
            <a:off x="838200" y="1244622"/>
            <a:ext cx="3924300" cy="378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2038349" y="365938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US" sz="3200"/>
              <a:t>ngGONG – SPRING update meeting Feb. 21, 2025</a:t>
            </a:r>
            <a:r>
              <a:rPr lang="de-DE"/>
              <a:t> 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2102575" y="150734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 u="sng"/>
              <a:t>Outline:</a:t>
            </a:r>
            <a:endParaRPr/>
          </a:p>
          <a:p>
            <a:pPr marL="457200" indent="-457200">
              <a:buAutoNum type="arabicPeriod"/>
              <a:defRPr/>
            </a:pPr>
            <a:r>
              <a:rPr lang="en-US" sz="2400"/>
              <a:t>TauSoL 1</a:t>
            </a:r>
            <a:r>
              <a:rPr lang="en-US" sz="2400" baseline="30000"/>
              <a:t>st</a:t>
            </a:r>
            <a:r>
              <a:rPr lang="en-US" sz="2400"/>
              <a:t> light and inauguration / next steps</a:t>
            </a:r>
            <a:endParaRPr/>
          </a:p>
          <a:p>
            <a:pPr marL="457200" indent="-457200">
              <a:buAutoNum type="arabicPeriod"/>
              <a:defRPr/>
            </a:pPr>
            <a:r>
              <a:rPr lang="en-US" sz="2400"/>
              <a:t>Start of LiNbO3 wafer development </a:t>
            </a:r>
            <a:endParaRPr/>
          </a:p>
          <a:p>
            <a:pPr marL="457200" indent="-457200">
              <a:buAutoNum type="arabicPeriod"/>
              <a:defRPr/>
            </a:pPr>
            <a:r>
              <a:rPr lang="en-US" sz="2400"/>
              <a:t>Outcome of Heliophysics Decadal survey – next steps</a:t>
            </a:r>
            <a:endParaRPr/>
          </a:p>
          <a:p>
            <a:pPr marL="457200" indent="-457200">
              <a:buAutoNum type="arabicPeriod"/>
              <a:defRPr/>
            </a:pPr>
            <a:r>
              <a:rPr lang="en-US" sz="2400"/>
              <a:t>Planning's at TLS for SPRING</a:t>
            </a:r>
            <a:endParaRPr/>
          </a:p>
          <a:p>
            <a:pPr marL="457200" indent="-457200">
              <a:buAutoNum type="arabicPeriod"/>
              <a:defRPr/>
            </a:pPr>
            <a:r>
              <a:rPr lang="en-US" sz="2400"/>
              <a:t>Formation of a SPRING community: gathering interest and partners</a:t>
            </a:r>
            <a:endParaRPr/>
          </a:p>
          <a:p>
            <a:pPr marL="0" indent="0">
              <a:buNone/>
              <a:defRPr/>
            </a:pPr>
            <a:endParaRPr lang="en-US" sz="24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TauSoL Imaging SpectroPolarimeter</a:t>
            </a:r>
            <a:endParaRPr lang="en-US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D76818-8C38-4612-AA84-19957C5C14FE}" type="slidenum">
              <a:rPr lang="de-DE" sz="1200" b="0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22</a:t>
            </a:fld>
            <a:endParaRPr lang="de-DE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 bwMode="auto">
          <a:xfrm>
            <a:off x="2166801" y="1294963"/>
            <a:ext cx="80412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549803" y="4170749"/>
            <a:ext cx="2121592" cy="229839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8577" y="4535636"/>
            <a:ext cx="2442411" cy="16282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>
          <a:xfrm>
            <a:off x="839789" y="404448"/>
            <a:ext cx="3198810" cy="633046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GB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TauSoL</a:t>
            </a:r>
            <a:endParaRPr sz="3600">
              <a:solidFill>
                <a:srgbClr val="FFFF99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 bwMode="auto">
          <a:xfrm>
            <a:off x="839789" y="1090246"/>
            <a:ext cx="3198811" cy="51435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en-IN" sz="28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Tau</a:t>
            </a:r>
            <a:r>
              <a:rPr lang="en-IN" sz="2800">
                <a:latin typeface="CMU Sans Serif"/>
                <a:ea typeface="CMU Sans Serif"/>
                <a:cs typeface="CMU Sans Serif"/>
              </a:rPr>
              <a:t>tenburg</a:t>
            </a:r>
          </a:p>
          <a:p>
            <a:pPr>
              <a:lnSpc>
                <a:spcPct val="150000"/>
              </a:lnSpc>
              <a:defRPr/>
            </a:pPr>
            <a:r>
              <a:rPr lang="en-IN" sz="28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So</a:t>
            </a:r>
            <a:r>
              <a:rPr lang="en-IN" sz="2800">
                <a:latin typeface="CMU Sans Serif"/>
                <a:ea typeface="CMU Sans Serif"/>
                <a:cs typeface="CMU Sans Serif"/>
              </a:rPr>
              <a:t>lar</a:t>
            </a:r>
            <a:endParaRPr/>
          </a:p>
          <a:p>
            <a:pPr>
              <a:lnSpc>
                <a:spcPct val="150000"/>
              </a:lnSpc>
              <a:defRPr/>
            </a:pPr>
            <a:r>
              <a:rPr lang="en-IN" sz="28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L</a:t>
            </a:r>
            <a:r>
              <a:rPr lang="en-IN" sz="2800">
                <a:latin typeface="CMU Sans Serif"/>
                <a:ea typeface="CMU Sans Serif"/>
                <a:cs typeface="CMU Sans Serif"/>
              </a:rPr>
              <a:t>aboratory</a:t>
            </a:r>
            <a:endParaRPr/>
          </a:p>
          <a:p>
            <a:pPr>
              <a:lnSpc>
                <a:spcPct val="150000"/>
              </a:lnSpc>
              <a:defRPr/>
            </a:pPr>
            <a:endParaRPr lang="en-IN" sz="2800">
              <a:latin typeface="CMU Sans Serif"/>
              <a:ea typeface="CMU Sans Serif"/>
              <a:cs typeface="CMU Sans Serif"/>
            </a:endParaRPr>
          </a:p>
          <a:p>
            <a:pPr>
              <a:lnSpc>
                <a:spcPct val="150000"/>
              </a:lnSpc>
              <a:defRPr/>
            </a:pPr>
            <a:r>
              <a:rPr lang="en-IN" sz="2400">
                <a:latin typeface="CMU Sans Serif"/>
                <a:ea typeface="CMU Sans Serif"/>
                <a:cs typeface="CMU Sans Serif"/>
              </a:rPr>
              <a:t>At TLS Tautenburg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23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  <p:pic>
        <p:nvPicPr>
          <p:cNvPr id="17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rcRect l="7439" r="7438"/>
          <a:stretch/>
        </p:blipFill>
        <p:spPr bwMode="auto">
          <a:xfrm>
            <a:off x="4123609" y="311188"/>
            <a:ext cx="6764706" cy="59225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7119256" y="2106386"/>
            <a:ext cx="146957" cy="46536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CMU Sans Serif"/>
              <a:ea typeface="CMU Sans Serif"/>
              <a:cs typeface="CMU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/>
              <a:t>TauSol first light and inauguration Sept-Oct 2024</a:t>
            </a:r>
            <a:br>
              <a:rPr lang="en-US"/>
            </a:br>
            <a:endParaRPr lang="en-US" sz="2800" b="1">
              <a:solidFill>
                <a:schemeClr val="accent2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 sz="1200" b="0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TauSoL Imaging SpectroPolarimeter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D76818-8C38-4612-AA84-19957C5C14FE}" type="slidenum">
              <a:rPr lang="de-DE" sz="1200" b="0" i="0" u="none" strike="noStrike" cap="none" spc="0">
                <a:ln>
                  <a:noFill/>
                </a:ln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t>24</a:t>
            </a:fld>
            <a:endParaRPr lang="de-DE" sz="1200" b="0" i="0" u="none" strike="noStrike" cap="none" spc="0">
              <a:ln>
                <a:noFill/>
              </a:ln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cxnSp>
        <p:nvCxnSpPr>
          <p:cNvPr id="8" name="Gerader Verbinder 7"/>
          <p:cNvCxnSpPr>
            <a:cxnSpLocks/>
          </p:cNvCxnSpPr>
          <p:nvPr/>
        </p:nvCxnSpPr>
        <p:spPr bwMode="auto">
          <a:xfrm>
            <a:off x="928998" y="1028284"/>
            <a:ext cx="103871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rcRect l="38363" r="28186"/>
          <a:stretch/>
        </p:blipFill>
        <p:spPr bwMode="auto">
          <a:xfrm rot="5400000">
            <a:off x="6982930" y="237853"/>
            <a:ext cx="2595104" cy="436896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 bwMode="auto">
          <a:xfrm>
            <a:off x="2229852" y="4450385"/>
            <a:ext cx="227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light 18. Sept. 2024</a:t>
            </a:r>
            <a:endParaRPr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75873" y="1387236"/>
            <a:ext cx="3593432" cy="269507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122573" y="3853193"/>
            <a:ext cx="4368964" cy="21407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838201" y="400600"/>
            <a:ext cx="4191000" cy="1155638"/>
          </a:xfrm>
        </p:spPr>
        <p:txBody>
          <a:bodyPr anchor="ctr" anchorCtr="0">
            <a:normAutofit/>
          </a:bodyPr>
          <a:lstStyle/>
          <a:p>
            <a:pPr>
              <a:defRPr/>
            </a:pPr>
            <a:r>
              <a:rPr lang="en-GB" sz="3600" dirty="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Synoptic Observations</a:t>
            </a:r>
            <a:endParaRPr sz="3600" dirty="0">
              <a:solidFill>
                <a:srgbClr val="FFFF99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 bwMode="auto">
          <a:xfrm>
            <a:off x="838201" y="1556237"/>
            <a:ext cx="4531658" cy="4217033"/>
          </a:xfrm>
        </p:spPr>
        <p:txBody>
          <a:bodyPr anchor="ctr" anchorCtr="0">
            <a:noAutofit/>
          </a:bodyPr>
          <a:lstStyle/>
          <a:p>
            <a:pPr>
              <a:lnSpc>
                <a:spcPct val="150000"/>
              </a:lnSpc>
              <a:buSzPct val="60000"/>
              <a:defRPr/>
            </a:pPr>
            <a:r>
              <a:rPr sz="2800" dirty="0">
                <a:latin typeface="CMU Sans Serif"/>
                <a:ea typeface="CMU Sans Serif"/>
                <a:cs typeface="CMU Sans Serif"/>
              </a:rPr>
              <a:t>Full disk recordings</a:t>
            </a:r>
            <a:endParaRPr sz="1800" dirty="0">
              <a:latin typeface="CMU Sans Serif"/>
              <a:ea typeface="CMU Sans Serif"/>
              <a:cs typeface="CMU Sans Serif"/>
            </a:endParaRPr>
          </a:p>
          <a:p>
            <a:pPr>
              <a:lnSpc>
                <a:spcPct val="150000"/>
              </a:lnSpc>
              <a:buSzPct val="60000"/>
              <a:defRPr/>
            </a:pPr>
            <a:r>
              <a:rPr sz="2800" dirty="0">
                <a:latin typeface="CMU Sans Serif"/>
                <a:ea typeface="CMU Sans Serif"/>
                <a:cs typeface="CMU Sans Serif"/>
              </a:rPr>
              <a:t>Spanning decades</a:t>
            </a:r>
            <a:endParaRPr sz="1800" dirty="0">
              <a:latin typeface="CMU Sans Serif"/>
              <a:ea typeface="CMU Sans Serif"/>
              <a:cs typeface="CMU Sans Serif"/>
            </a:endParaRPr>
          </a:p>
          <a:p>
            <a:pPr>
              <a:lnSpc>
                <a:spcPct val="150000"/>
              </a:lnSpc>
              <a:buSzPct val="60000"/>
              <a:defRPr/>
            </a:pPr>
            <a:r>
              <a:rPr sz="2800" dirty="0" err="1">
                <a:latin typeface="CMU Sans Serif"/>
                <a:ea typeface="CMU Sans Serif"/>
                <a:cs typeface="CMU Sans Serif"/>
              </a:rPr>
              <a:t>Grou</a:t>
            </a:r>
            <a:r>
              <a:rPr lang="en-GB" sz="2800" dirty="0" err="1">
                <a:latin typeface="CMU Sans Serif"/>
                <a:ea typeface="CMU Sans Serif"/>
                <a:cs typeface="CMU Sans Serif"/>
              </a:rPr>
              <a:t>nd</a:t>
            </a:r>
            <a:r>
              <a:rPr lang="en-GB" sz="2800" dirty="0">
                <a:latin typeface="CMU Sans Serif"/>
                <a:ea typeface="CMU Sans Serif"/>
                <a:cs typeface="CMU Sans Serif"/>
              </a:rPr>
              <a:t> or </a:t>
            </a:r>
            <a:r>
              <a:rPr sz="2800" dirty="0">
                <a:latin typeface="CMU Sans Serif"/>
                <a:ea typeface="CMU Sans Serif"/>
                <a:cs typeface="CMU Sans Serif"/>
              </a:rPr>
              <a:t>space-based</a:t>
            </a:r>
            <a:endParaRPr sz="1800" dirty="0">
              <a:latin typeface="CMU Sans Serif"/>
              <a:ea typeface="CMU Sans Serif"/>
              <a:cs typeface="CMU Sans Serif"/>
            </a:endParaRPr>
          </a:p>
          <a:p>
            <a:pPr>
              <a:lnSpc>
                <a:spcPct val="150000"/>
              </a:lnSpc>
              <a:buSzPct val="60000"/>
              <a:defRPr/>
            </a:pPr>
            <a:r>
              <a:rPr sz="2800" dirty="0">
                <a:latin typeface="CMU Sans Serif"/>
                <a:ea typeface="CMU Sans Serif"/>
                <a:cs typeface="CMU Sans Serif"/>
              </a:rPr>
              <a:t>Ideally, uninterrupted</a:t>
            </a:r>
            <a:endParaRPr lang="en-IN" sz="2800" dirty="0">
              <a:latin typeface="CMU Sans Serif"/>
              <a:ea typeface="CMU Sans Serif"/>
              <a:cs typeface="CMU Sans Serif"/>
            </a:endParaRPr>
          </a:p>
          <a:p>
            <a:pPr>
              <a:lnSpc>
                <a:spcPct val="150000"/>
              </a:lnSpc>
              <a:buSzPct val="60000"/>
              <a:defRPr/>
            </a:pPr>
            <a:r>
              <a:rPr lang="en-IN" sz="2800" dirty="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Cadence of a minute or less</a:t>
            </a:r>
            <a:endParaRPr sz="1800" dirty="0">
              <a:solidFill>
                <a:srgbClr val="FFFF99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3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5432629"/>
              </p:ext>
            </p:extLst>
          </p:nvPr>
        </p:nvGraphicFramePr>
        <p:xfrm>
          <a:off x="5599075" y="400600"/>
          <a:ext cx="4747018" cy="595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oleObj" r:id="rId4" imgW="2743200" imgH="3441700" progId="Paint.Picture">
                  <p:embed/>
                </p:oleObj>
              </mc:Choice>
              <mc:Fallback>
                <p:oleObj name="oleObj" r:id="rId4" imgW="2743200" imgH="3441700" progId="Paint.Picture">
                  <p:embed/>
                  <p:pic>
                    <p:nvPicPr>
                      <p:cNvPr id="15" name=""/>
                      <p:cNvPicPr/>
                      <p:nvPr/>
                    </p:nvPicPr>
                    <p:blipFill>
                      <a:blip r:embed="rId5"/>
                      <a:stretch/>
                    </p:blipFill>
                    <p:spPr bwMode="auto">
                      <a:xfrm>
                        <a:off x="5599075" y="400600"/>
                        <a:ext cx="4747018" cy="595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4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  <p:grpSp>
        <p:nvGrpSpPr>
          <p:cNvPr id="30" name="Group 29"/>
          <p:cNvGrpSpPr/>
          <p:nvPr/>
        </p:nvGrpSpPr>
        <p:grpSpPr bwMode="auto">
          <a:xfrm>
            <a:off x="884974" y="926230"/>
            <a:ext cx="3673614" cy="2911810"/>
            <a:chOff x="674977" y="327894"/>
            <a:chExt cx="3673614" cy="2911810"/>
          </a:xfrm>
        </p:grpSpPr>
        <p:pic>
          <p:nvPicPr>
            <p:cNvPr id="3084" name="Picture 12" descr="Oscillations in a Solar-like star (artist’s impression)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444691" y="329066"/>
              <a:ext cx="2903900" cy="2910638"/>
            </a:xfrm>
            <a:prstGeom prst="rect">
              <a:avLst/>
            </a:prstGeom>
            <a:noFill/>
          </p:spPr>
        </p:pic>
        <p:sp>
          <p:nvSpPr>
            <p:cNvPr id="29" name="Rectangle 28"/>
            <p:cNvSpPr/>
            <p:nvPr/>
          </p:nvSpPr>
          <p:spPr bwMode="auto">
            <a:xfrm>
              <a:off x="1162778" y="2993482"/>
              <a:ext cx="461664" cy="2462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u="sng">
                  <a:solidFill>
                    <a:schemeClr val="accent2">
                      <a:lumMod val="75000"/>
                    </a:schemeClr>
                  </a:solidFill>
                  <a:latin typeface="CMU Sans Serif"/>
                  <a:ea typeface="CMU Sans Serif"/>
                  <a:cs typeface="CMU Sans Serif"/>
                  <a:hlinkClick r:id="rId4" tooltip="https://www.eso.org/public/images/eso0125a/"/>
                </a:rPr>
                <a:t>ESA</a:t>
              </a:r>
              <a:endParaRPr lang="en-GB" sz="1000">
                <a:solidFill>
                  <a:schemeClr val="accent2">
                    <a:lumMod val="75000"/>
                  </a:schemeClr>
                </a:solidFill>
                <a:latin typeface="CMU Sans Serif"/>
                <a:ea typeface="CMU Sans Serif"/>
                <a:cs typeface="CMU Sans Serif"/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674977" y="327894"/>
              <a:ext cx="461665" cy="291063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>
                <a:defRPr/>
              </a:pPr>
              <a:r>
                <a:rPr lang="en-US">
                  <a:latin typeface="CMU Sans Serif"/>
                  <a:ea typeface="CMU Sans Serif"/>
                  <a:cs typeface="CMU Sans Serif"/>
                </a:rPr>
                <a:t>Helioseismology</a:t>
              </a:r>
              <a:endParaRPr lang="en-GB">
                <a:latin typeface="CMU Sans Serif"/>
                <a:ea typeface="CMU Sans Serif"/>
                <a:cs typeface="CMU Sans Serif"/>
              </a:endParaRPr>
            </a:p>
          </p:txBody>
        </p:sp>
      </p:grpSp>
      <p:grpSp>
        <p:nvGrpSpPr>
          <p:cNvPr id="31" name="Group 30"/>
          <p:cNvGrpSpPr/>
          <p:nvPr/>
        </p:nvGrpSpPr>
        <p:grpSpPr bwMode="auto">
          <a:xfrm>
            <a:off x="5489033" y="926230"/>
            <a:ext cx="5633933" cy="2929564"/>
            <a:chOff x="5979892" y="517190"/>
            <a:chExt cx="5633933" cy="292956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5979892" y="519599"/>
              <a:ext cx="5172269" cy="2909401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10663082" y="3200533"/>
              <a:ext cx="516488" cy="24622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u="sng">
                  <a:solidFill>
                    <a:schemeClr val="accent2">
                      <a:lumMod val="75000"/>
                    </a:schemeClr>
                  </a:solidFill>
                  <a:latin typeface="CMU Sans Serif"/>
                  <a:ea typeface="CMU Sans Serif"/>
                  <a:cs typeface="CMU Sans Serif"/>
                  <a:hlinkClick r:id="rId6" tooltip="https://svs.gsfc.nasa.gov/4391"/>
                </a:rPr>
                <a:t>NASA</a:t>
              </a:r>
              <a:endParaRPr lang="en-GB" sz="1000">
                <a:solidFill>
                  <a:schemeClr val="accent2">
                    <a:lumMod val="75000"/>
                  </a:schemeClr>
                </a:solidFill>
                <a:latin typeface="CMU Sans Serif"/>
                <a:ea typeface="CMU Sans Serif"/>
                <a:cs typeface="CMU Sans Serif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11152160" y="517190"/>
              <a:ext cx="461665" cy="291063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>
                <a:defRPr/>
              </a:pPr>
              <a:r>
                <a:rPr lang="en-US">
                  <a:latin typeface="CMU Sans Serif"/>
                  <a:ea typeface="CMU Sans Serif"/>
                  <a:cs typeface="CMU Sans Serif"/>
                </a:rPr>
                <a:t>Solar Activity</a:t>
              </a:r>
              <a:endParaRPr lang="en-GB">
                <a:latin typeface="CMU Sans Serif"/>
                <a:ea typeface="CMU Sans Serif"/>
                <a:cs typeface="CMU Sans Serif"/>
              </a:endParaRPr>
            </a:p>
          </p:txBody>
        </p:sp>
      </p:grpSp>
      <p:grpSp>
        <p:nvGrpSpPr>
          <p:cNvPr id="38" name="Group 37"/>
          <p:cNvGrpSpPr/>
          <p:nvPr/>
        </p:nvGrpSpPr>
        <p:grpSpPr bwMode="auto">
          <a:xfrm>
            <a:off x="6638254" y="3899594"/>
            <a:ext cx="4484713" cy="2395199"/>
            <a:chOff x="6638254" y="3533132"/>
            <a:chExt cx="4484713" cy="2395199"/>
          </a:xfrm>
        </p:grpSpPr>
        <p:pic>
          <p:nvPicPr>
            <p:cNvPr id="3076" name="Picture 4" descr="https://upload.wikimedia.org/wikipedia/commons/9/9e/Sunspot_butterfly_graph.gif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6638254" y="3533132"/>
              <a:ext cx="4023048" cy="2395199"/>
            </a:xfrm>
            <a:prstGeom prst="rect">
              <a:avLst/>
            </a:prstGeom>
            <a:noFill/>
          </p:spPr>
        </p:pic>
        <p:sp>
          <p:nvSpPr>
            <p:cNvPr id="18" name="Rectangle 17"/>
            <p:cNvSpPr/>
            <p:nvPr/>
          </p:nvSpPr>
          <p:spPr bwMode="auto">
            <a:xfrm>
              <a:off x="10111152" y="5679701"/>
              <a:ext cx="550149" cy="2462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u="sng">
                  <a:solidFill>
                    <a:schemeClr val="accent2">
                      <a:lumMod val="75000"/>
                    </a:schemeClr>
                  </a:solidFill>
                  <a:latin typeface="CMU Sans Serif"/>
                  <a:ea typeface="CMU Sans Serif"/>
                  <a:cs typeface="CMU Sans Serif"/>
                  <a:hlinkClick r:id="rId8" tooltip="https://solarscience.msfc.nasa.gov/images/bfly.gif"/>
                </a:rPr>
                <a:t>NASA</a:t>
              </a:r>
              <a:endParaRPr lang="en-GB" sz="1000">
                <a:solidFill>
                  <a:schemeClr val="accent2">
                    <a:lumMod val="75000"/>
                  </a:schemeClr>
                </a:solidFill>
                <a:latin typeface="CMU Sans Serif"/>
                <a:ea typeface="CMU Sans Serif"/>
                <a:cs typeface="CMU Sans Serif"/>
              </a:endParaRP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10661302" y="3533132"/>
              <a:ext cx="461665" cy="239519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>
                <a:defRPr/>
              </a:pPr>
              <a:r>
                <a:rPr lang="en-US">
                  <a:latin typeface="CMU Sans Serif"/>
                  <a:ea typeface="CMU Sans Serif"/>
                  <a:cs typeface="CMU Sans Serif"/>
                </a:rPr>
                <a:t>Long-term Variability</a:t>
              </a:r>
              <a:endParaRPr lang="en-GB">
                <a:latin typeface="CMU Sans Serif"/>
                <a:ea typeface="CMU Sans Serif"/>
                <a:cs typeface="CMU Sans Serif"/>
              </a:endParaRPr>
            </a:p>
          </p:txBody>
        </p:sp>
      </p:grpSp>
      <p:grpSp>
        <p:nvGrpSpPr>
          <p:cNvPr id="36" name="Group 35"/>
          <p:cNvGrpSpPr/>
          <p:nvPr/>
        </p:nvGrpSpPr>
        <p:grpSpPr bwMode="auto">
          <a:xfrm>
            <a:off x="884974" y="3899595"/>
            <a:ext cx="4747518" cy="2395200"/>
            <a:chOff x="1394358" y="3771854"/>
            <a:chExt cx="4747518" cy="2395200"/>
          </a:xfrm>
        </p:grpSpPr>
        <p:pic>
          <p:nvPicPr>
            <p:cNvPr id="3086" name="Picture 14" descr="Spacecraft monitoring the Sun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1883745" y="3771855"/>
              <a:ext cx="4258131" cy="2395199"/>
            </a:xfrm>
            <a:prstGeom prst="rect">
              <a:avLst/>
            </a:prstGeom>
            <a:noFill/>
          </p:spPr>
        </p:pic>
        <p:sp>
          <p:nvSpPr>
            <p:cNvPr id="32" name="Rectangle 31"/>
            <p:cNvSpPr/>
            <p:nvPr/>
          </p:nvSpPr>
          <p:spPr bwMode="auto">
            <a:xfrm>
              <a:off x="1884094" y="5918422"/>
              <a:ext cx="474810" cy="2462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000" u="sng">
                  <a:solidFill>
                    <a:schemeClr val="accent2">
                      <a:lumMod val="75000"/>
                    </a:schemeClr>
                  </a:solidFill>
                  <a:latin typeface="CMU Sans Serif"/>
                  <a:ea typeface="CMU Sans Serif"/>
                  <a:cs typeface="CMU Sans Serif"/>
                  <a:hlinkClick r:id="rId10" tooltip="https://www.esa.int/Space_Safety/Space_Weather_Service_Network"/>
                </a:rPr>
                <a:t>ESA</a:t>
              </a:r>
              <a:endParaRPr lang="en-GB" sz="1000">
                <a:solidFill>
                  <a:schemeClr val="accent2">
                    <a:lumMod val="75000"/>
                  </a:schemeClr>
                </a:solidFill>
                <a:latin typeface="CMU Sans Serif"/>
                <a:ea typeface="CMU Sans Serif"/>
                <a:cs typeface="CMU Sans Serif"/>
              </a:endParaRPr>
            </a:p>
          </p:txBody>
        </p:sp>
        <p:sp>
          <p:nvSpPr>
            <p:cNvPr id="42" name="TextBox 41"/>
            <p:cNvSpPr txBox="1"/>
            <p:nvPr/>
          </p:nvSpPr>
          <p:spPr bwMode="auto">
            <a:xfrm>
              <a:off x="1394358" y="3771854"/>
              <a:ext cx="461665" cy="239519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>
                <a:defRPr/>
              </a:pPr>
              <a:r>
                <a:rPr lang="en-US">
                  <a:latin typeface="CMU Sans Serif"/>
                  <a:ea typeface="CMU Sans Serif"/>
                  <a:cs typeface="CMU Sans Serif"/>
                </a:rPr>
                <a:t>Space Weather</a:t>
              </a:r>
              <a:endParaRPr lang="en-GB">
                <a:latin typeface="CMU Sans Serif"/>
                <a:ea typeface="CMU Sans Serif"/>
                <a:cs typeface="CMU Sans Serif"/>
              </a:endParaRPr>
            </a:p>
          </p:txBody>
        </p:sp>
      </p:grpSp>
      <p:sp>
        <p:nvSpPr>
          <p:cNvPr id="20" name="Titel 1"/>
          <p:cNvSpPr txBox="1"/>
          <p:nvPr/>
        </p:nvSpPr>
        <p:spPr bwMode="auto">
          <a:xfrm>
            <a:off x="838200" y="365126"/>
            <a:ext cx="10515600" cy="703995"/>
          </a:xfrm>
          <a:prstGeom prst="rect">
            <a:avLst/>
          </a:prstGeom>
        </p:spPr>
        <p:txBody>
          <a:bodyPr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accent2">
                    <a:lumMod val="60000"/>
                    <a:lumOff val="40000"/>
                  </a:schemeClr>
                </a:solidFill>
                <a:latin typeface="Artifakt Element Book"/>
                <a:ea typeface="Artifakt Element Book"/>
                <a:cs typeface="Artifakt Element Book"/>
              </a:defRPr>
            </a:lvl1pPr>
          </a:lstStyle>
          <a:p>
            <a:pPr>
              <a:tabLst>
                <a:tab pos="1073150" algn="l"/>
              </a:tabLst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SPRING</a:t>
            </a:r>
            <a:r>
              <a:rPr lang="en-US" sz="3600">
                <a:latin typeface="CMU Sans Serif"/>
                <a:ea typeface="CMU Sans Serif"/>
                <a:cs typeface="CMU Sans Serif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Motivation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SPRING</a:t>
            </a:r>
            <a:r>
              <a:rPr lang="en-US" sz="3600">
                <a:latin typeface="CMU Sans Serif"/>
                <a:ea typeface="CMU Sans Serif"/>
                <a:cs typeface="CMU Sans Serif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and GONG</a:t>
            </a:r>
            <a:endParaRPr lang="en-GB" sz="3600" i="1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 bwMode="auto">
          <a:xfrm>
            <a:off x="838200" y="1134208"/>
            <a:ext cx="3697941" cy="5042755"/>
          </a:xfrm>
        </p:spPr>
        <p:txBody>
          <a:bodyPr anchor="ctr"/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Operational since 1995</a:t>
            </a:r>
            <a:endParaRPr/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Solar interior</a:t>
            </a:r>
            <a:endParaRPr/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Solar activity forecast</a:t>
            </a:r>
            <a:endParaRPr/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End of Life (SDO too!)</a:t>
            </a:r>
            <a:endParaRPr/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What’s next?</a:t>
            </a:r>
            <a:endParaRPr/>
          </a:p>
          <a:p>
            <a:pPr marL="0" indent="0">
              <a:buNone/>
              <a:defRPr/>
            </a:pPr>
            <a:endParaRPr lang="en-GB">
              <a:latin typeface="CMU Sans Serif"/>
              <a:ea typeface="CMU Sans Serif"/>
              <a:cs typeface="CMU Sans Serif"/>
            </a:endParaRPr>
          </a:p>
        </p:txBody>
      </p:sp>
      <p:pic>
        <p:nvPicPr>
          <p:cNvPr id="18" name="Content Placeholder 17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/>
        </p:blipFill>
        <p:spPr bwMode="auto">
          <a:xfrm>
            <a:off x="4536141" y="1150221"/>
            <a:ext cx="6817659" cy="502674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5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SPRING</a:t>
            </a:r>
            <a:r>
              <a:rPr lang="en-US" sz="3600">
                <a:solidFill>
                  <a:schemeClr val="accent4">
                    <a:lumMod val="60000"/>
                    <a:lumOff val="40000"/>
                  </a:schemeClr>
                </a:solidFill>
                <a:latin typeface="CMU Sans Serif"/>
                <a:ea typeface="CMU Sans Serif"/>
                <a:cs typeface="CMU Sans Serif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Science Requirements</a:t>
            </a:r>
            <a:endParaRPr sz="3600" i="1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6096000" y="1069120"/>
            <a:ext cx="5181600" cy="4404946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60000"/>
              </a:lnSpc>
              <a:buNone/>
              <a:defRPr/>
            </a:pPr>
            <a:r>
              <a:rPr lang="en-IN" sz="30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Instruments</a:t>
            </a:r>
            <a:endParaRPr/>
          </a:p>
          <a:p>
            <a:pPr marL="457200" lvl="1" indent="0">
              <a:lnSpc>
                <a:spcPct val="160000"/>
              </a:lnSpc>
              <a:buNone/>
              <a:defRPr/>
            </a:pPr>
            <a:r>
              <a:rPr lang="en-IN" sz="2600">
                <a:latin typeface="CMU Sans Serif"/>
                <a:ea typeface="CMU Sans Serif"/>
                <a:cs typeface="CMU Sans Serif"/>
              </a:rPr>
              <a:t>Filtergraph(s)</a:t>
            </a:r>
            <a:endParaRPr/>
          </a:p>
          <a:p>
            <a:pPr marL="457200" lvl="1" indent="0">
              <a:lnSpc>
                <a:spcPct val="160000"/>
              </a:lnSpc>
              <a:buNone/>
              <a:defRPr/>
            </a:pPr>
            <a:r>
              <a:rPr lang="en-IN" sz="2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Imaging SpectroPolarimeter(s)</a:t>
            </a:r>
            <a:endParaRPr/>
          </a:p>
          <a:p>
            <a:pPr marL="457200" lvl="1" indent="0">
              <a:lnSpc>
                <a:spcPct val="160000"/>
              </a:lnSpc>
              <a:buNone/>
              <a:defRPr/>
            </a:pPr>
            <a:r>
              <a:rPr lang="en-IN" sz="2600">
                <a:latin typeface="CMU Sans Serif"/>
                <a:ea typeface="CMU Sans Serif"/>
                <a:cs typeface="CMU Sans Serif"/>
              </a:rPr>
              <a:t>Scanning SpectroPolarimeter(s)</a:t>
            </a:r>
            <a:endParaRPr/>
          </a:p>
          <a:p>
            <a:pPr marL="457200" lvl="1" indent="0">
              <a:lnSpc>
                <a:spcPct val="160000"/>
              </a:lnSpc>
              <a:buNone/>
              <a:defRPr/>
            </a:pPr>
            <a:r>
              <a:rPr lang="en-IN" sz="2600">
                <a:latin typeface="CMU Sans Serif"/>
                <a:ea typeface="CMU Sans Serif"/>
                <a:cs typeface="CMU Sans Serif"/>
              </a:rPr>
              <a:t>Integrated Spectrometer(s)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 bwMode="auto">
          <a:xfrm>
            <a:off x="838200" y="1226527"/>
            <a:ext cx="5181600" cy="4404946"/>
          </a:xfrm>
        </p:spPr>
        <p:txBody>
          <a:bodyPr anchor="ctr">
            <a:normAutofit/>
          </a:bodyPr>
          <a:lstStyle/>
          <a:p>
            <a:pPr marL="0" indent="0">
              <a:buNone/>
              <a:defRPr/>
            </a:pPr>
            <a:r>
              <a:rPr lang="en-IN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Region of interest</a:t>
            </a:r>
            <a:endParaRPr/>
          </a:p>
          <a:p>
            <a:pPr marL="0" indent="0">
              <a:buNone/>
              <a:defRPr/>
            </a:pPr>
            <a:r>
              <a:rPr lang="en-IN">
                <a:latin typeface="CMU Sans Serif"/>
                <a:ea typeface="CMU Sans Serif"/>
                <a:cs typeface="CMU Sans Serif"/>
              </a:rPr>
              <a:t>	</a:t>
            </a:r>
            <a:r>
              <a:rPr lang="en-IN" sz="2200">
                <a:latin typeface="CMU Sans Serif"/>
                <a:ea typeface="CMU Sans Serif"/>
                <a:cs typeface="CMU Sans Serif"/>
              </a:rPr>
              <a:t>Full disk; arcsecond resolution</a:t>
            </a:r>
            <a:endParaRPr lang="en-IN">
              <a:latin typeface="CMU Sans Serif"/>
              <a:ea typeface="CMU Sans Serif"/>
              <a:cs typeface="CMU Sans Serif"/>
            </a:endParaRPr>
          </a:p>
          <a:p>
            <a:pPr marL="0" indent="0">
              <a:buNone/>
              <a:defRPr/>
            </a:pPr>
            <a:r>
              <a:rPr lang="en-IN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Observables</a:t>
            </a:r>
            <a:r>
              <a:rPr lang="en-IN">
                <a:latin typeface="CMU Sans Serif"/>
                <a:ea typeface="CMU Sans Serif"/>
                <a:cs typeface="CMU Sans Serif"/>
              </a:rPr>
              <a:t> </a:t>
            </a:r>
            <a:endParaRPr/>
          </a:p>
          <a:p>
            <a:pPr marL="0" indent="0">
              <a:buNone/>
              <a:defRPr/>
            </a:pPr>
            <a:r>
              <a:rPr lang="en-IN">
                <a:latin typeface="CMU Sans Serif"/>
                <a:ea typeface="CMU Sans Serif"/>
                <a:cs typeface="CMU Sans Serif"/>
              </a:rPr>
              <a:t>	</a:t>
            </a:r>
            <a:r>
              <a:rPr lang="en-IN" sz="2000">
                <a:latin typeface="CMU Sans Serif"/>
                <a:ea typeface="CMU Sans Serif"/>
                <a:cs typeface="CMU Sans Serif"/>
              </a:rPr>
              <a:t>Intensity, velocity, magnetic field …</a:t>
            </a:r>
            <a:endParaRPr lang="en-IN" sz="2600">
              <a:latin typeface="CMU Sans Serif"/>
              <a:ea typeface="CMU Sans Serif"/>
              <a:cs typeface="CMU Sans Serif"/>
            </a:endParaRPr>
          </a:p>
          <a:p>
            <a:pPr marL="0" indent="0">
              <a:buNone/>
              <a:defRPr/>
            </a:pPr>
            <a:r>
              <a:rPr lang="en-IN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Spectral lines</a:t>
            </a:r>
            <a:endParaRPr/>
          </a:p>
          <a:p>
            <a:pPr marL="0" indent="0">
              <a:buNone/>
              <a:defRPr/>
            </a:pPr>
            <a:r>
              <a:rPr lang="en-IN">
                <a:latin typeface="CMU Sans Serif"/>
                <a:ea typeface="CMU Sans Serif"/>
                <a:cs typeface="CMU Sans Serif"/>
              </a:rPr>
              <a:t>	</a:t>
            </a:r>
            <a:r>
              <a:rPr lang="en-IN" sz="2000">
                <a:latin typeface="CMU Sans Serif"/>
                <a:ea typeface="CMU Sans Serif"/>
                <a:cs typeface="CMU Sans Serif"/>
              </a:rPr>
              <a:t>Photosphere to upper chromosphere</a:t>
            </a:r>
            <a:endParaRPr lang="en-IN">
              <a:latin typeface="CMU Sans Serif"/>
              <a:ea typeface="CMU Sans Serif"/>
              <a:cs typeface="CMU Sans Serif"/>
            </a:endParaRPr>
          </a:p>
          <a:p>
            <a:pPr marL="0" indent="0">
              <a:buNone/>
              <a:defRPr/>
            </a:pPr>
            <a:r>
              <a:rPr lang="en-IN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Cadence</a:t>
            </a:r>
            <a:endParaRPr/>
          </a:p>
          <a:p>
            <a:pPr marL="0" indent="0">
              <a:buNone/>
              <a:defRPr/>
            </a:pPr>
            <a:r>
              <a:rPr lang="en-IN">
                <a:latin typeface="CMU Sans Serif"/>
                <a:ea typeface="CMU Sans Serif"/>
                <a:cs typeface="CMU Sans Serif"/>
              </a:rPr>
              <a:t>	</a:t>
            </a:r>
            <a:r>
              <a:rPr lang="en-IN" sz="2000">
                <a:latin typeface="CMU Sans Serif"/>
                <a:ea typeface="CMU Sans Serif"/>
                <a:cs typeface="CMU Sans Serif"/>
              </a:rPr>
              <a:t>Few seconds to few minutes</a:t>
            </a:r>
            <a:endParaRPr lang="en-IN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6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7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 bwMode="auto">
          <a:xfrm>
            <a:off x="838200" y="364572"/>
            <a:ext cx="10515600" cy="7032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SPRING</a:t>
            </a:r>
            <a:r>
              <a:rPr lang="en-US" sz="3600">
                <a:latin typeface="CMU Sans Serif"/>
                <a:ea typeface="CMU Sans Serif"/>
                <a:cs typeface="CMU Sans Serif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Concept Studies</a:t>
            </a:r>
            <a:endParaRPr sz="3600" i="1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rcRect t="1515" b="3534"/>
          <a:stretch/>
        </p:blipFill>
        <p:spPr bwMode="auto">
          <a:xfrm>
            <a:off x="1637282" y="3077210"/>
            <a:ext cx="3123607" cy="320381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37282" y="1143159"/>
            <a:ext cx="3123607" cy="176717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56239" y="3077210"/>
            <a:ext cx="5398478" cy="32037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150170" y="1143159"/>
            <a:ext cx="5404547" cy="1767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1394" t="4038" r="1783" b="4350"/>
          <a:stretch/>
        </p:blipFill>
        <p:spPr bwMode="auto">
          <a:xfrm>
            <a:off x="714032" y="1043018"/>
            <a:ext cx="6649135" cy="25960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TauSoL </a:t>
            </a:r>
            <a:r>
              <a:rPr lang="en-US" sz="2800" i="1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Towards SPRING Node-0  </a:t>
            </a:r>
            <a:endParaRPr sz="3600" i="1">
              <a:solidFill>
                <a:schemeClr val="tx1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>
                <a:latin typeface="CMU Sans Serif"/>
                <a:ea typeface="CMU Sans Serif"/>
                <a:cs typeface="CMU Sans Serif"/>
              </a:rPr>
              <a:t>TauSoL Imaging SpectroPolarimeter</a:t>
            </a:r>
            <a:endParaRPr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>
                <a:latin typeface="CMU Sans Serif"/>
                <a:ea typeface="CMU Sans Serif"/>
                <a:cs typeface="CMU Sans Serif"/>
              </a:rPr>
              <a:t>8</a:t>
            </a:fld>
            <a:endParaRPr lang="en-US"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7422905" y="1481338"/>
            <a:ext cx="237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latin typeface="CMU Sans Serif"/>
                <a:ea typeface="CMU Sans Serif"/>
                <a:cs typeface="CMU Sans Serif"/>
              </a:rPr>
              <a:t>Light-feed system</a:t>
            </a:r>
            <a:br>
              <a:rPr lang="en-US">
                <a:latin typeface="CMU Sans Serif"/>
                <a:ea typeface="CMU Sans Serif"/>
                <a:cs typeface="CMU Sans Serif"/>
              </a:rPr>
            </a:br>
            <a:r>
              <a:rPr lang="en-US" sz="1200" i="1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Depressed polar siderostat</a:t>
            </a:r>
            <a:endParaRPr lang="en-GB" i="1">
              <a:solidFill>
                <a:srgbClr val="FFFF99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2475036" y="2328523"/>
            <a:ext cx="2375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>
                <a:latin typeface="CMU Sans Serif"/>
                <a:ea typeface="CMU Sans Serif"/>
                <a:cs typeface="CMU Sans Serif"/>
              </a:rPr>
              <a:t>Optical benches</a:t>
            </a:r>
            <a:br>
              <a:rPr lang="en-US">
                <a:latin typeface="CMU Sans Serif"/>
                <a:ea typeface="CMU Sans Serif"/>
                <a:cs typeface="CMU Sans Serif"/>
              </a:rPr>
            </a:br>
            <a:r>
              <a:rPr lang="en-US" sz="1200" i="1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For experimentation</a:t>
            </a:r>
            <a:endParaRPr lang="en-GB" i="1">
              <a:solidFill>
                <a:srgbClr val="FFFF99"/>
              </a:solidFill>
              <a:latin typeface="CMU Sans Serif"/>
              <a:ea typeface="CMU Sans Serif"/>
              <a:cs typeface="CMU Sans Serif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3469299" y="3354159"/>
            <a:ext cx="1885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>
                <a:latin typeface="CMU Sans Serif"/>
                <a:ea typeface="CMU Sans Serif"/>
                <a:cs typeface="CMU Sans Serif"/>
              </a:rPr>
              <a:t>40 ft container</a:t>
            </a:r>
            <a:endParaRPr lang="en-GB" i="1">
              <a:solidFill>
                <a:schemeClr val="accent2">
                  <a:lumMod val="60000"/>
                  <a:lumOff val="40000"/>
                </a:schemeClr>
              </a:solidFill>
              <a:latin typeface="CMU Sans Serif"/>
              <a:ea typeface="CMU Sans Serif"/>
              <a:cs typeface="CMU Sans Serif"/>
            </a:endParaRPr>
          </a:p>
        </p:txBody>
      </p:sp>
      <p:pic>
        <p:nvPicPr>
          <p:cNvPr id="14" name="Content Placeholder 1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20691" y="3094892"/>
            <a:ext cx="4310781" cy="28724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2734040" y="3876198"/>
            <a:ext cx="2609118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Tau</a:t>
            </a:r>
            <a:r>
              <a:rPr lang="en-US" sz="2800">
                <a:latin typeface="CMU Sans Serif"/>
                <a:ea typeface="CMU Sans Serif"/>
                <a:cs typeface="CMU Sans Serif"/>
              </a:rPr>
              <a:t>tenburg </a:t>
            </a:r>
            <a:r>
              <a:rPr lang="en-US" sz="28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So</a:t>
            </a:r>
            <a:r>
              <a:rPr lang="en-US" sz="2800">
                <a:latin typeface="CMU Sans Serif"/>
                <a:ea typeface="CMU Sans Serif"/>
                <a:cs typeface="CMU Sans Serif"/>
              </a:rPr>
              <a:t>lar </a:t>
            </a:r>
            <a:r>
              <a:rPr lang="en-US" sz="28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L</a:t>
            </a:r>
            <a:r>
              <a:rPr lang="en-US" sz="2800">
                <a:latin typeface="CMU Sans Serif"/>
                <a:ea typeface="CMU Sans Serif"/>
                <a:cs typeface="CMU Sans Serif"/>
              </a:rPr>
              <a:t>aboratory</a:t>
            </a:r>
            <a:endParaRPr lang="en-GB" sz="3200" i="1">
              <a:solidFill>
                <a:srgbClr val="FFFF99"/>
              </a:solidFill>
              <a:latin typeface="CMU Sans Serif"/>
              <a:ea typeface="CMU Sans Serif"/>
              <a:cs typeface="CMU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TauSoL Imaging SpectroPolarimeter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B618960-8005-486C-9A75-10CB2AAC16F9}" type="slidenum">
              <a:rPr lang="en-US"/>
              <a:t>9</a:t>
            </a:fld>
            <a:endParaRPr lang="en-US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rcRect r="69374" b="39445"/>
          <a:stretch/>
        </p:blipFill>
        <p:spPr bwMode="auto">
          <a:xfrm>
            <a:off x="6637739" y="798719"/>
            <a:ext cx="3576444" cy="3017143"/>
          </a:xfrm>
          <a:prstGeom prst="rect">
            <a:avLst/>
          </a:prstGeom>
        </p:spPr>
      </p:pic>
      <p:sp>
        <p:nvSpPr>
          <p:cNvPr id="16" name="Title 1"/>
          <p:cNvSpPr txBox="1"/>
          <p:nvPr/>
        </p:nvSpPr>
        <p:spPr bwMode="auto">
          <a:xfrm>
            <a:off x="838200" y="365125"/>
            <a:ext cx="10515600" cy="703995"/>
          </a:xfrm>
          <a:prstGeom prst="rect">
            <a:avLst/>
          </a:prstGeom>
        </p:spPr>
        <p:txBody>
          <a:bodyPr anchor="ctr" anchorCtr="0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3200">
                <a:solidFill>
                  <a:schemeClr val="accent2">
                    <a:lumMod val="60000"/>
                    <a:lumOff val="40000"/>
                  </a:schemeClr>
                </a:solidFill>
                <a:latin typeface="Artifakt Element Book"/>
                <a:ea typeface="Artifakt Element Book"/>
                <a:cs typeface="Artifakt Element Book"/>
              </a:defRPr>
            </a:lvl1pPr>
          </a:lstStyle>
          <a:p>
            <a:pPr>
              <a:defRPr/>
            </a:pPr>
            <a:r>
              <a:rPr lang="en-US" sz="36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TauSoL</a:t>
            </a:r>
            <a:r>
              <a:rPr lang="en-US" sz="4000">
                <a:solidFill>
                  <a:srgbClr val="FFFF99"/>
                </a:solidFill>
                <a:latin typeface="CMU Sans Serif"/>
                <a:ea typeface="CMU Sans Serif"/>
                <a:cs typeface="CMU Sans Serif"/>
              </a:rPr>
              <a:t> </a:t>
            </a:r>
            <a:r>
              <a:rPr lang="en-US" sz="2800" i="1">
                <a:solidFill>
                  <a:schemeClr val="tx1"/>
                </a:solidFill>
                <a:latin typeface="CMU Sans Serif"/>
                <a:ea typeface="CMU Sans Serif"/>
                <a:cs typeface="CMU Sans Serif"/>
              </a:rPr>
              <a:t>First Light &amp; Inauguration</a:t>
            </a:r>
            <a:endParaRPr lang="en-US">
              <a:latin typeface="CMU Sans Serif"/>
              <a:ea typeface="CMU Sans Serif"/>
              <a:cs typeface="CMU Sans Serif"/>
            </a:endParaRPr>
          </a:p>
        </p:txBody>
      </p:sp>
      <p:pic>
        <p:nvPicPr>
          <p:cNvPr id="17" name="Grafik 11"/>
          <p:cNvPicPr>
            <a:picLocks noChangeAspect="1"/>
          </p:cNvPicPr>
          <p:nvPr/>
        </p:nvPicPr>
        <p:blipFill>
          <a:blip r:embed="rId4"/>
          <a:srcRect l="2148" t="3761" r="1748" b="3882"/>
          <a:stretch/>
        </p:blipFill>
        <p:spPr bwMode="auto">
          <a:xfrm>
            <a:off x="6637739" y="3900421"/>
            <a:ext cx="3576444" cy="1942068"/>
          </a:xfrm>
          <a:prstGeom prst="rect">
            <a:avLst/>
          </a:prstGeom>
        </p:spPr>
      </p:pic>
      <p:pic>
        <p:nvPicPr>
          <p:cNvPr id="10" name="Content Placeholder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10038" y="1498266"/>
            <a:ext cx="4344223" cy="4344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793</Words>
  <Application>Microsoft Office PowerPoint</Application>
  <DocSecurity>0</DocSecurity>
  <PresentationFormat>Widescreen</PresentationFormat>
  <Paragraphs>230</Paragraphs>
  <Slides>24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Artifakt Element Book</vt:lpstr>
      <vt:lpstr>Artifakt Element Light</vt:lpstr>
      <vt:lpstr>Bahnschrift</vt:lpstr>
      <vt:lpstr>Calibri</vt:lpstr>
      <vt:lpstr>Cambria Math</vt:lpstr>
      <vt:lpstr>CMU Sans Serif</vt:lpstr>
      <vt:lpstr>Office Theme</vt:lpstr>
      <vt:lpstr>oleObj</vt:lpstr>
      <vt:lpstr>Pathfinder Instrumentation for SPRING TauSoL Imaging SpectroPolarimeter Hemanth Pruthvi ● Hans-Peter Doerr ● Michael Sigwarth ● Markus Roth</vt:lpstr>
      <vt:lpstr>SPRING</vt:lpstr>
      <vt:lpstr>Synoptic Observations</vt:lpstr>
      <vt:lpstr>PowerPoint Presentation</vt:lpstr>
      <vt:lpstr>SPRING and GONG</vt:lpstr>
      <vt:lpstr>SPRING Science Requirements</vt:lpstr>
      <vt:lpstr>SPRING Concept Studies</vt:lpstr>
      <vt:lpstr>TauSoL Towards SPRING Node-0  </vt:lpstr>
      <vt:lpstr>PowerPoint Presentation</vt:lpstr>
      <vt:lpstr>Instrumentation Imaging SpectroPolarimetry</vt:lpstr>
      <vt:lpstr>Instrumentation Specifications</vt:lpstr>
      <vt:lpstr>Instrumentation Design</vt:lpstr>
      <vt:lpstr>PowerPoint Presentation</vt:lpstr>
      <vt:lpstr>SPRING Path Forward</vt:lpstr>
      <vt:lpstr>In Short …</vt:lpstr>
      <vt:lpstr>PowerPoint Presentation</vt:lpstr>
      <vt:lpstr>Calibration Spectral line</vt:lpstr>
      <vt:lpstr>Polarimeter</vt:lpstr>
      <vt:lpstr>PowerPoint Presentation</vt:lpstr>
      <vt:lpstr>Spectrometry</vt:lpstr>
      <vt:lpstr>How? Solar Observations</vt:lpstr>
      <vt:lpstr>ngGONG – SPRING update meeting Feb. 21, 2025 </vt:lpstr>
      <vt:lpstr>TauSoL</vt:lpstr>
      <vt:lpstr>TauSol first light and inauguration Sept-Oct 2024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/>
  <dc:creator>Hemanth Pruthvi</dc:creator>
  <cp:keywords/>
  <dc:description/>
  <cp:lastModifiedBy>Pruthvi</cp:lastModifiedBy>
  <cp:revision>1210</cp:revision>
  <dcterms:created xsi:type="dcterms:W3CDTF">2023-12-27T15:09:16Z</dcterms:created>
  <dcterms:modified xsi:type="dcterms:W3CDTF">2025-07-02T09:07:55Z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27D4C056BCED40CC9AE28D4D3E76ABE0</vt:lpwstr>
  </property>
  <property fmtid="{D5CDD505-2E9C-101B-9397-08002B2CF9AE}" pid="3" name="KSOProductBuildVer">
    <vt:lpwstr>1033-11.2.0.11225</vt:lpwstr>
  </property>
</Properties>
</file>