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985" r:id="rId2"/>
    <p:sldId id="554" r:id="rId3"/>
    <p:sldId id="557" r:id="rId4"/>
    <p:sldId id="995" r:id="rId5"/>
    <p:sldId id="989" r:id="rId6"/>
    <p:sldId id="582" r:id="rId7"/>
    <p:sldId id="883" r:id="rId8"/>
    <p:sldId id="994" r:id="rId9"/>
    <p:sldId id="577" r:id="rId10"/>
    <p:sldId id="562" r:id="rId11"/>
    <p:sldId id="568" r:id="rId12"/>
    <p:sldId id="569" r:id="rId13"/>
    <p:sldId id="565" r:id="rId14"/>
    <p:sldId id="567" r:id="rId15"/>
    <p:sldId id="571" r:id="rId16"/>
    <p:sldId id="576" r:id="rId17"/>
    <p:sldId id="574" r:id="rId18"/>
    <p:sldId id="579" r:id="rId19"/>
    <p:sldId id="578" r:id="rId20"/>
    <p:sldId id="575" r:id="rId21"/>
    <p:sldId id="999" r:id="rId22"/>
    <p:sldId id="320" r:id="rId23"/>
    <p:sldId id="1001" r:id="rId24"/>
    <p:sldId id="307" r:id="rId25"/>
    <p:sldId id="335" r:id="rId26"/>
    <p:sldId id="996" r:id="rId27"/>
    <p:sldId id="997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>
      <p:cViewPr varScale="1">
        <p:scale>
          <a:sx n="95" d="100"/>
          <a:sy n="95" d="100"/>
        </p:scale>
        <p:origin x="1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EB76D-760A-BC4F-9A4F-A2D700396BA2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FBA30-8700-4C4A-A45C-3B4343C22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22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F2418-64BC-458A-ACE4-D8DBACFC402A}" type="slidenum">
              <a:rPr lang="it-IT"/>
              <a:pPr/>
              <a:t>2</a:t>
            </a:fld>
            <a:endParaRPr lang="it-IT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F2418-64BC-458A-ACE4-D8DBACFC402A}" type="slidenum">
              <a:rPr lang="it-IT"/>
              <a:pPr/>
              <a:t>3</a:t>
            </a:fld>
            <a:endParaRPr lang="it-IT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844BD-D410-4983-9ED5-D607E7FA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0C36FC-A11B-2E65-99EC-BD856EABB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F2418-64BC-458A-ACE4-D8DBACFC402A}" type="slidenum">
              <a:rPr lang="it-IT"/>
              <a:pPr/>
              <a:t>8</a:t>
            </a:fld>
            <a:endParaRPr lang="it-IT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F9E53BA-8F23-3E8A-AE84-40AFFFC6C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D4BE2D5-77C0-2E82-2E60-7CFEA7FE6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30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D4ABE-5876-4783-949D-4B3165E34C65}" type="slidenum">
              <a:rPr lang="it-IT" smtClean="0">
                <a:latin typeface="Arial" pitchFamily="34" charset="0"/>
              </a:rPr>
              <a:pPr/>
              <a:t>22</a:t>
            </a:fld>
            <a:endParaRPr lang="it-IT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898C9-C069-43EB-DD44-408ECEC3C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62DEABF9-2B2A-9E2A-6D96-48B4C8233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D4ABE-5876-4783-949D-4B3165E34C65}" type="slidenum">
              <a:rPr lang="it-IT" smtClean="0">
                <a:latin typeface="Arial" pitchFamily="34" charset="0"/>
              </a:rPr>
              <a:pPr/>
              <a:t>23</a:t>
            </a:fld>
            <a:endParaRPr lang="it-IT">
              <a:latin typeface="Arial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7466DB2-8471-24F7-AEC7-72A345255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C541946-DDCE-27AF-922A-1CBA8B576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1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BF7A0-97DF-F366-E86F-06D275318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0BEECD-A169-F2F4-0438-A731A9253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822836-8BB5-B3D4-9772-15C44F0E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81F180-441E-747D-22B7-7CA912F4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139B78-F209-70F7-EE76-7A1C1D8C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3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87F7D-131C-93F9-2788-63A10DA3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D4555-61A7-AD8F-BBD5-19D4263E7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22062C-E25B-D001-EA0E-A01FB3CD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F4900-BC56-A268-04A1-D4B1DF90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2369BF-1B86-04F3-5C07-E6749A3A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31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E1004F-1FFD-9A6E-4E05-2F83D5D3C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90CD29-2D86-86AC-8F6C-5C4652629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98F47F-73C6-A330-AA57-7914382D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F918E2-DE94-F8B3-BFB2-3BB8399E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FFDF2B-AC2C-AED1-60B6-1A3E8CA2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01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33451" y="312613"/>
            <a:ext cx="11524951" cy="8034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109" b="0" strike="noStrike" spc="-1">
              <a:solidFill>
                <a:srgbClr val="324863"/>
              </a:solidFill>
              <a:latin typeface="Palatino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33451" y="1330425"/>
            <a:ext cx="11524951" cy="52146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1417"/>
              </a:spcBef>
              <a:defRPr/>
            </a:lvl1pPr>
          </a:lstStyle>
          <a:p>
            <a:pPr algn="ctr">
              <a:spcBef>
                <a:spcPts val="1417"/>
              </a:spcBef>
            </a:pPr>
            <a:endParaRPr lang="en-US" sz="2109" b="0" strike="noStrike" spc="-1">
              <a:solidFill>
                <a:srgbClr val="324863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79864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14166C-F4D2-7E40-E058-D8D6B5A6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3B1AE6-7700-5DF2-D173-123A4B6DD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AA917-0DFA-8D7D-0980-1AB66D7C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7A1C4E-B94A-AB61-AF3B-F6EFDB15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B78870-85B6-DD64-1356-C9E896A5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58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15285-14E1-A371-FB91-C2BC3223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5BB30F-1D93-B718-634C-10AC8AE2C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454535-EF3C-D852-7091-D3027661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611EA6-250D-E9F7-2905-73B8D4A3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49B80-9C09-5A62-F72B-972595B9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20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3FD1FB-2D5C-6501-6AEE-3264C3C6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0A29E-7F3F-D827-9670-20275F345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9F65DA-5590-2C5C-C0FD-ADA92357C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1EF91E-C11B-F6C9-5BB8-34B02BD2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10CA99-7F8B-3F73-A4A1-3734B461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D08DC7-C4CC-670C-C8BD-2ECFDD10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84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F4BC4-1B42-8824-8E39-73FB743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FD14A6-33EA-1E26-4CC6-9BB96C030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2BC4AB-DE81-8B51-197E-9C3CA9FD0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D5E5DF-ACD9-A422-B9A6-D16CE57A0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5741F6-E84B-531E-5AC0-91FE91774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E61789-3325-0DF6-CD2A-96DA2EB5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10EDFC9-D197-090B-0F5A-8D610965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9592BF8-DF7D-7B93-2641-F1CC76B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5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5E7C83-737C-5DA6-3EFB-78B864C4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C113B5-D510-7687-7099-3B523D08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24DD5D-9A0A-815D-BA39-D30DD404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1EE981-7F00-EBC4-AEAE-BAC4A4C9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92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F4A49B-0C5E-ADDB-0DA9-A513EE44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6D27CC-B3F9-6BB5-14CF-80A0CFD9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84C892-E64D-0407-2FF5-0293C003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80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720435-B0BF-F9F2-2082-E4DE8ABD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CE1AD9-F4EB-8445-5540-7776EE033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E1F5B6-7E5D-CA75-8C40-F0EA6DBD3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C230EA-97B0-E100-A90E-35035EAE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7CF619-1A38-24AE-2660-E613BD06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ABF538-A6CD-241E-41FA-B86648C7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16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E37268-DD29-5EF5-DFB8-19CC5230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51F52CF-3510-CE88-92B3-62EF9576C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F3BACC-0C84-097B-6E31-384906459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B54B67-343A-59D0-BC3D-B6F6DAC0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C569EC-570E-5E4A-F7A2-1B941AAF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2C1104-067A-6075-B58C-6807C907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22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CD1B29-CE68-AB6A-21C5-08C137A0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060941-007E-720E-8165-C4F894ABB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E7F1B4-1CC3-DDBC-7391-63806CA3A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D0944-4B16-6C44-9B0A-16A3600BD585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CF0444-97C1-80D0-13DB-72E2DE6B7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0BF9A8-7CE5-7151-4DE9-140342874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1E8A-67FD-314F-ABC2-DB1366106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61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9B9DC-9892-5EDB-FBAF-F851D52DB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interni, soffitto, pavimento, area&#10;&#10;Descrizione generata automaticamente">
            <a:extLst>
              <a:ext uri="{FF2B5EF4-FFF2-40B4-BE49-F238E27FC236}">
                <a16:creationId xmlns:a16="http://schemas.microsoft.com/office/drawing/2014/main" id="{51981F7E-700C-0AF2-322C-CE9C96C519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41" b="17557"/>
          <a:stretch/>
        </p:blipFill>
        <p:spPr>
          <a:xfrm>
            <a:off x="16578" y="1"/>
            <a:ext cx="5581033" cy="140019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A4D2AF-4E82-99CB-2008-2BD0F8B76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3651" y="1421977"/>
            <a:ext cx="7997020" cy="3169764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Present knowledge of </a:t>
            </a:r>
            <a:r>
              <a:rPr lang="it-IT" sz="3600" baseline="30000" dirty="0">
                <a:latin typeface="Arial" panose="020B0604020202020204" pitchFamily="34" charset="0"/>
              </a:rPr>
              <a:t>7</a:t>
            </a:r>
            <a:r>
              <a:rPr lang="it-IT" sz="3600" dirty="0">
                <a:latin typeface="Arial" panose="020B0604020202020204" pitchFamily="34" charset="0"/>
              </a:rPr>
              <a:t>Be(</a:t>
            </a:r>
            <a:r>
              <a:rPr lang="it-IT" sz="3600" dirty="0" err="1">
                <a:latin typeface="Arial" panose="020B0604020202020204" pitchFamily="34" charset="0"/>
              </a:rPr>
              <a:t>p</a:t>
            </a:r>
            <a:r>
              <a:rPr lang="it-IT" sz="3600" dirty="0">
                <a:latin typeface="Arial" panose="020B0604020202020204" pitchFamily="34" charset="0"/>
              </a:rPr>
              <a:t>,</a:t>
            </a:r>
            <a:r>
              <a:rPr lang="el-GR" sz="3600" dirty="0">
                <a:latin typeface="Arial" panose="020B0604020202020204" pitchFamily="34" charset="0"/>
              </a:rPr>
              <a:t>γ)</a:t>
            </a:r>
            <a:r>
              <a:rPr lang="el-GR" sz="3600" baseline="30000" dirty="0">
                <a:latin typeface="Arial" panose="020B0604020202020204" pitchFamily="34" charset="0"/>
              </a:rPr>
              <a:t>8</a:t>
            </a:r>
            <a:r>
              <a:rPr lang="it-IT" sz="3600" dirty="0">
                <a:latin typeface="Arial" panose="020B0604020202020204" pitchFamily="34" charset="0"/>
              </a:rPr>
              <a:t>B and </a:t>
            </a:r>
            <a:r>
              <a:rPr lang="it-IT" sz="3600" baseline="30000" dirty="0">
                <a:latin typeface="Arial" panose="020B0604020202020204" pitchFamily="34" charset="0"/>
              </a:rPr>
              <a:t>3</a:t>
            </a:r>
            <a:r>
              <a:rPr lang="it-IT" sz="3600" dirty="0">
                <a:latin typeface="Arial" panose="020B0604020202020204" pitchFamily="34" charset="0"/>
              </a:rPr>
              <a:t>He(</a:t>
            </a:r>
            <a:r>
              <a:rPr lang="it-IT" sz="3600" baseline="30000" dirty="0">
                <a:latin typeface="Arial" panose="020B0604020202020204" pitchFamily="34" charset="0"/>
              </a:rPr>
              <a:t>4</a:t>
            </a:r>
            <a:r>
              <a:rPr lang="it-IT" sz="3600" dirty="0">
                <a:latin typeface="Arial" panose="020B0604020202020204" pitchFamily="34" charset="0"/>
              </a:rPr>
              <a:t>He,</a:t>
            </a:r>
            <a:r>
              <a:rPr lang="el-GR" sz="3600" dirty="0">
                <a:latin typeface="Arial" panose="020B0604020202020204" pitchFamily="34" charset="0"/>
              </a:rPr>
              <a:t>γ)</a:t>
            </a:r>
            <a:r>
              <a:rPr lang="el-GR" sz="3600" baseline="30000" dirty="0">
                <a:latin typeface="Arial" panose="020B0604020202020204" pitchFamily="34" charset="0"/>
              </a:rPr>
              <a:t>7</a:t>
            </a:r>
            <a:r>
              <a:rPr lang="it-IT" sz="3600" dirty="0">
                <a:latin typeface="Arial" panose="020B0604020202020204" pitchFamily="34" charset="0"/>
              </a:rPr>
              <a:t>Be </a:t>
            </a:r>
            <a:br>
              <a:rPr lang="it-IT" sz="3600" i="0" dirty="0">
                <a:effectLst/>
                <a:latin typeface="Arial" panose="020B0604020202020204" pitchFamily="34" charset="0"/>
              </a:rPr>
            </a:br>
            <a:br>
              <a:rPr lang="it-IT" sz="3600" i="0" dirty="0">
                <a:effectLst/>
                <a:latin typeface="Arial" panose="020B0604020202020204" pitchFamily="34" charset="0"/>
              </a:rPr>
            </a:br>
            <a:br>
              <a:rPr lang="it-IT" sz="3600" b="0" i="0" u="none" strike="noStrike" dirty="0">
                <a:effectLst/>
              </a:rPr>
            </a:br>
            <a:r>
              <a:rPr lang="it-IT" sz="2800" b="0" i="1" u="sng" strike="noStrike" dirty="0" err="1">
                <a:effectLst/>
              </a:rPr>
              <a:t>Bad-Hoffen</a:t>
            </a:r>
            <a:r>
              <a:rPr lang="it-IT" sz="2800" b="0" i="1" u="sng" strike="noStrike" dirty="0">
                <a:effectLst/>
              </a:rPr>
              <a:t> 01-07-2025</a:t>
            </a:r>
            <a:endParaRPr lang="it-IT" sz="2800" i="1" u="sng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9F8EB9-6F6D-5470-6D0E-57DBFB140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8324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>
                <a:solidFill>
                  <a:schemeClr val="tx1"/>
                </a:solidFill>
              </a:rPr>
              <a:t>Gianluca </a:t>
            </a:r>
            <a:r>
              <a:rPr lang="en-US" sz="2800" u="sng" dirty="0" err="1">
                <a:solidFill>
                  <a:schemeClr val="tx1"/>
                </a:solidFill>
              </a:rPr>
              <a:t>Imbriani</a:t>
            </a:r>
            <a:endParaRPr lang="en-US" sz="2800" u="sng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Physics Department of University of Naples Federico II, </a:t>
            </a:r>
          </a:p>
          <a:p>
            <a:r>
              <a:rPr lang="en-US" dirty="0"/>
              <a:t>Italian National Institute of Nuclear Physics (INFN)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4070F9-7B35-889D-52B1-C6EF5F5B66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05" y="1703714"/>
            <a:ext cx="2394146" cy="3204610"/>
          </a:xfrm>
          <a:prstGeom prst="rect">
            <a:avLst/>
          </a:prstGeom>
        </p:spPr>
      </p:pic>
      <p:pic>
        <p:nvPicPr>
          <p:cNvPr id="7" name="Picture 5" descr="http://www.ortobotanico.unina.it/images/LogoUnina_verde.gif">
            <a:extLst>
              <a:ext uri="{FF2B5EF4-FFF2-40B4-BE49-F238E27FC236}">
                <a16:creationId xmlns:a16="http://schemas.microsoft.com/office/drawing/2014/main" id="{DD5FCA8C-27FD-F62A-34A6-B34B045C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091" y="5385360"/>
            <a:ext cx="1296143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FN">
            <a:extLst>
              <a:ext uri="{FF2B5EF4-FFF2-40B4-BE49-F238E27FC236}">
                <a16:creationId xmlns:a16="http://schemas.microsoft.com/office/drawing/2014/main" id="{EAC3A6A2-8965-D8C8-183F-0F3A0352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54" y="5792504"/>
            <a:ext cx="19939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876F163-FC0F-3840-D32D-B5B049760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8808" y="3618448"/>
            <a:ext cx="2789076" cy="1487507"/>
          </a:xfrm>
          <a:prstGeom prst="rect">
            <a:avLst/>
          </a:prstGeom>
        </p:spPr>
      </p:pic>
      <p:pic>
        <p:nvPicPr>
          <p:cNvPr id="14" name="Picture 4" descr="circe1.jpg">
            <a:extLst>
              <a:ext uri="{FF2B5EF4-FFF2-40B4-BE49-F238E27FC236}">
                <a16:creationId xmlns:a16="http://schemas.microsoft.com/office/drawing/2014/main" id="{B5187E1E-66D4-2A2A-C0ED-3D013F11BAD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542077" y="-42395"/>
            <a:ext cx="3694528" cy="145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mmagine che contiene interni, soffitto, aeroplano, tavolo&#10;&#10;Descrizione generata automaticamente">
            <a:extLst>
              <a:ext uri="{FF2B5EF4-FFF2-40B4-BE49-F238E27FC236}">
                <a16:creationId xmlns:a16="http://schemas.microsoft.com/office/drawing/2014/main" id="{F49CC4D5-D7D9-008C-0F45-ADFD323B39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1070" y="-14081"/>
            <a:ext cx="3010930" cy="14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3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k-sh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0594" y="790168"/>
            <a:ext cx="6729984" cy="4511040"/>
          </a:xfrm>
          <a:prstGeom prst="rect">
            <a:avLst/>
          </a:prstGeom>
        </p:spPr>
      </p:pic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6938" y="1447810"/>
            <a:ext cx="2889656" cy="38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34152" y="5214950"/>
            <a:ext cx="9133849" cy="1643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GB" sz="1400" dirty="0"/>
              <a:t>In a surface laboratory passive shielding such as lead can be placed around the detectors but it is limited to a certain thickness. </a:t>
            </a:r>
            <a:r>
              <a:rPr lang="en-GB" sz="1400" b="1" dirty="0"/>
              <a:t>One cannot add further shielding material since cosmic-ray </a:t>
            </a:r>
            <a:r>
              <a:rPr lang="en-GB" sz="1400" b="1" dirty="0" err="1"/>
              <a:t>muons</a:t>
            </a:r>
            <a:r>
              <a:rPr lang="en-GB" sz="1400" b="1" dirty="0"/>
              <a:t> interact always with the material and create </a:t>
            </a:r>
            <a:r>
              <a:rPr lang="en-US" sz="1400" b="1" dirty="0"/>
              <a:t>energetic neutrons which, in turn, create </a:t>
            </a:r>
            <a:r>
              <a:rPr lang="en-US" sz="1400" b="1" dirty="0">
                <a:sym typeface="Symbol"/>
              </a:rPr>
              <a:t></a:t>
            </a:r>
            <a:r>
              <a:rPr lang="en-US" sz="1400" b="1" dirty="0"/>
              <a:t>-rays in the lead</a:t>
            </a:r>
            <a:r>
              <a:rPr lang="en-GB" sz="1400" dirty="0"/>
              <a:t>. </a:t>
            </a:r>
          </a:p>
          <a:p>
            <a:pPr algn="just"/>
            <a:r>
              <a:rPr lang="en-GB" sz="1400" dirty="0"/>
              <a:t>A separate treatment is needed for </a:t>
            </a:r>
            <a:r>
              <a:rPr lang="en-GB" sz="1400" baseline="30000" dirty="0"/>
              <a:t>222</a:t>
            </a:r>
            <a:r>
              <a:rPr lang="en-GB" sz="1400" dirty="0"/>
              <a:t>Rn, which diffuses out of the rocks and permeates through the detector shielding. The decaying radon and its daughters produce </a:t>
            </a:r>
            <a:r>
              <a:rPr lang="en-GB" sz="1400" dirty="0">
                <a:latin typeface="Symbol" pitchFamily="18" charset="2"/>
              </a:rPr>
              <a:t>a</a:t>
            </a:r>
            <a:r>
              <a:rPr lang="en-GB" sz="1400" dirty="0"/>
              <a:t> and </a:t>
            </a:r>
            <a:r>
              <a:rPr lang="en-GB" sz="1400" dirty="0">
                <a:latin typeface="Symbol" pitchFamily="18" charset="2"/>
              </a:rPr>
              <a:t>b</a:t>
            </a:r>
            <a:r>
              <a:rPr lang="en-GB" sz="1400" dirty="0"/>
              <a:t> particles that produce again secondary </a:t>
            </a:r>
            <a:r>
              <a:rPr lang="en-GB" sz="1400" dirty="0">
                <a:latin typeface="Symbol" pitchFamily="18" charset="2"/>
              </a:rPr>
              <a:t>g</a:t>
            </a:r>
            <a:r>
              <a:rPr lang="en-GB" sz="1400" dirty="0"/>
              <a:t> radiation by </a:t>
            </a:r>
            <a:r>
              <a:rPr lang="en-GB" sz="1400" dirty="0" err="1"/>
              <a:t>bremsstrahlung</a:t>
            </a:r>
            <a:r>
              <a:rPr lang="en-GB" sz="1400" dirty="0"/>
              <a:t> and nuclear reactions. </a:t>
            </a:r>
            <a:r>
              <a:rPr lang="en-GB" sz="1400" b="1" dirty="0"/>
              <a:t>A popular solution of this problem is to house the detector in a box with a small overpressure of flushing nitrogen.</a:t>
            </a:r>
            <a:endParaRPr lang="it-IT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143672" y="2780134"/>
            <a:ext cx="115212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8309" y="2493844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 orders of </a:t>
            </a:r>
          </a:p>
          <a:p>
            <a:r>
              <a:rPr lang="it-IT" dirty="0"/>
              <a:t>magnitude!!!!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baseline="3000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it-IT" sz="4000" dirty="0">
                <a:solidFill>
                  <a:schemeClr val="bg1"/>
                </a:solidFill>
                <a:latin typeface="Calibri" pitchFamily="34" charset="0"/>
              </a:rPr>
              <a:t>He(</a:t>
            </a:r>
            <a:r>
              <a:rPr lang="it-IT" sz="4000" baseline="30000" dirty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it-IT" sz="4000" dirty="0">
                <a:solidFill>
                  <a:schemeClr val="bg1"/>
                </a:solidFill>
                <a:latin typeface="Calibri" pitchFamily="34" charset="0"/>
              </a:rPr>
              <a:t>He,</a:t>
            </a:r>
            <a:r>
              <a:rPr lang="it-IT" sz="4000" dirty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sz="4000" dirty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it-IT" sz="4000" baseline="30000" dirty="0">
                <a:solidFill>
                  <a:schemeClr val="bg1"/>
                </a:solidFill>
                <a:latin typeface="Calibri" pitchFamily="34" charset="0"/>
              </a:rPr>
              <a:t>7</a:t>
            </a:r>
            <a:r>
              <a:rPr lang="it-IT" sz="4000" dirty="0">
                <a:solidFill>
                  <a:schemeClr val="bg1"/>
                </a:solidFill>
                <a:latin typeface="Calibri" pitchFamily="34" charset="0"/>
              </a:rPr>
              <a:t>Be @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LUNA</a:t>
            </a:r>
          </a:p>
        </p:txBody>
      </p:sp>
    </p:spTree>
    <p:extLst>
      <p:ext uri="{BB962C8B-B14F-4D97-AF65-F5344CB8AC3E}">
        <p14:creationId xmlns:p14="http://schemas.microsoft.com/office/powerpoint/2010/main" val="84203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6" y="4869161"/>
            <a:ext cx="3384376" cy="195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991" y="926137"/>
            <a:ext cx="6449672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55640" y="1052737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Confortola</a:t>
            </a:r>
            <a:r>
              <a:rPr lang="en-US" sz="1400" dirty="0"/>
              <a:t> et al. PHYSICAL REVIEW C </a:t>
            </a:r>
            <a:r>
              <a:rPr lang="en-US" sz="1400" b="1" dirty="0"/>
              <a:t>75, 065803 (2007)</a:t>
            </a:r>
          </a:p>
        </p:txBody>
      </p: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152" y="1124744"/>
            <a:ext cx="3044130" cy="17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6586408" y="1502200"/>
            <a:ext cx="2232248" cy="11521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447931" y="1286176"/>
            <a:ext cx="3168351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52185" y="908721"/>
            <a:ext cx="1677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Q-value = 1.586MeV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042" y="3573016"/>
            <a:ext cx="13969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E =93 keV</a:t>
            </a:r>
          </a:p>
          <a:p>
            <a:r>
              <a:rPr lang="it-IT" sz="1400" b="1" dirty="0"/>
              <a:t>Q= 637  C</a:t>
            </a:r>
          </a:p>
          <a:p>
            <a:r>
              <a:rPr lang="it-IT" sz="1400" b="1" dirty="0"/>
              <a:t>31 days of beam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3359703" y="1831176"/>
            <a:ext cx="5688627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4019" y="3140968"/>
            <a:ext cx="323663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5400000">
            <a:off x="8760296" y="3068960"/>
            <a:ext cx="1512168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6040" y="5733256"/>
            <a:ext cx="4139952" cy="71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</a:rPr>
              <a:t>g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-spectrum of 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3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He(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4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He,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</a:rPr>
              <a:t>g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)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7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Be @ LUNA</a:t>
            </a:r>
          </a:p>
        </p:txBody>
      </p:sp>
    </p:spTree>
    <p:extLst>
      <p:ext uri="{BB962C8B-B14F-4D97-AF65-F5344CB8AC3E}">
        <p14:creationId xmlns:p14="http://schemas.microsoft.com/office/powerpoint/2010/main" val="212295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8" y="1177706"/>
            <a:ext cx="9028986" cy="4915591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3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He(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4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He,</a:t>
            </a:r>
            <a:r>
              <a:rPr lang="it-IT" sz="4000" dirty="0">
                <a:solidFill>
                  <a:srgbClr val="FFFFFF"/>
                </a:solidFill>
                <a:latin typeface="Symbol" pitchFamily="18" charset="2"/>
              </a:rPr>
              <a:t>g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)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7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Be </a:t>
            </a:r>
            <a:r>
              <a:rPr lang="it-IT" sz="4000" dirty="0" err="1">
                <a:solidFill>
                  <a:srgbClr val="FFFFFF"/>
                </a:solidFill>
                <a:latin typeface="Calibri" pitchFamily="34" charset="0"/>
              </a:rPr>
              <a:t>LUNa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 and </a:t>
            </a:r>
            <a:r>
              <a:rPr lang="it-IT" sz="4000" dirty="0">
                <a:solidFill>
                  <a:srgbClr val="FFFFFF"/>
                </a:solidFill>
                <a:latin typeface="Symbol" charset="2"/>
                <a:cs typeface="Symbol" charset="2"/>
              </a:rPr>
              <a:t>g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it-IT" sz="4000" dirty="0" err="1">
                <a:solidFill>
                  <a:srgbClr val="FFFFFF"/>
                </a:solidFill>
                <a:latin typeface="Calibri" pitchFamily="34" charset="0"/>
              </a:rPr>
              <a:t>prompt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4000" dirty="0" err="1">
                <a:solidFill>
                  <a:srgbClr val="FFFFFF"/>
                </a:solidFill>
                <a:latin typeface="Calibri" pitchFamily="34" charset="0"/>
              </a:rPr>
              <a:t>results</a:t>
            </a:r>
            <a:endParaRPr lang="it-IT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1" y="5786454"/>
            <a:ext cx="212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Solar Gamow Energy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952596" y="4509120"/>
            <a:ext cx="687020" cy="1348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6237312"/>
            <a:ext cx="4394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83632" y="1465737"/>
            <a:ext cx="0" cy="400483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3712" y="3842001"/>
            <a:ext cx="1224136" cy="149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BIG BANG Energy Range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62745" y="1465738"/>
            <a:ext cx="1209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Activation</a:t>
            </a:r>
            <a:r>
              <a:rPr lang="en-US" b="1" dirty="0"/>
              <a:t> </a:t>
            </a:r>
          </a:p>
          <a:p>
            <a:r>
              <a:rPr lang="en-US" b="1" dirty="0"/>
              <a:t>Prompt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4869160"/>
            <a:ext cx="3517900" cy="177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735960" y="4797152"/>
            <a:ext cx="194320" cy="19432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28049" y="5013176"/>
            <a:ext cx="20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Weizmann institute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65376" y="1556792"/>
            <a:ext cx="194320" cy="1943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1556792"/>
            <a:ext cx="3492500" cy="1651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51785" y="170080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Seattle university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927648" y="3068960"/>
            <a:ext cx="194320" cy="19432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71664" y="2996952"/>
            <a:ext cx="71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LUNA</a:t>
            </a:r>
          </a:p>
        </p:txBody>
      </p:sp>
    </p:spTree>
    <p:extLst>
      <p:ext uri="{BB962C8B-B14F-4D97-AF65-F5344CB8AC3E}">
        <p14:creationId xmlns:p14="http://schemas.microsoft.com/office/powerpoint/2010/main" val="58408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0"/>
          <p:cNvSpPr>
            <a:spLocks noChangeShapeType="1"/>
          </p:cNvSpPr>
          <p:nvPr/>
        </p:nvSpPr>
        <p:spPr bwMode="auto">
          <a:xfrm rot="7435442" flipH="1" flipV="1">
            <a:off x="5334001" y="1520826"/>
            <a:ext cx="142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8158610" y="806613"/>
            <a:ext cx="240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basic principles</a:t>
            </a:r>
            <a:endParaRPr lang="it-IT" sz="2800" dirty="0">
              <a:latin typeface="Times New Roman" pitchFamily="18" charset="0"/>
            </a:endParaRP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4799856" y="764705"/>
            <a:ext cx="145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dirty="0"/>
              <a:t>A+</a:t>
            </a:r>
            <a:r>
              <a:rPr lang="it-IT" sz="2400" dirty="0">
                <a:latin typeface="Symbol" pitchFamily="18" charset="2"/>
              </a:rPr>
              <a:t>a</a:t>
            </a:r>
            <a:r>
              <a:rPr lang="it-IT" sz="2400" dirty="0">
                <a:sym typeface="Symbol" pitchFamily="18" charset="2"/>
              </a:rPr>
              <a:t>C+</a:t>
            </a:r>
            <a:r>
              <a:rPr lang="it-IT" sz="2400" dirty="0">
                <a:latin typeface="Symbol" pitchFamily="18" charset="2"/>
                <a:sym typeface="Symbol" pitchFamily="18" charset="2"/>
              </a:rPr>
              <a:t>g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4800600" y="1373188"/>
            <a:ext cx="1371600" cy="1600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1EAA24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6200000">
            <a:off x="4762500" y="1944688"/>
            <a:ext cx="1600200" cy="457200"/>
          </a:xfrm>
          <a:prstGeom prst="rect">
            <a:avLst/>
          </a:prstGeom>
          <a:solidFill>
            <a:srgbClr val="00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/>
              <a:t>LENS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752600" y="1373188"/>
            <a:ext cx="1447800" cy="1600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1EAA24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dirty="0"/>
              <a:t>Projectiles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3352800" y="1630363"/>
            <a:ext cx="1295400" cy="108585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/>
              <a:t>TARGET</a:t>
            </a:r>
          </a:p>
          <a:p>
            <a:pPr algn="ctr"/>
            <a:endParaRPr lang="it-IT" sz="200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324600" y="1716088"/>
            <a:ext cx="1752600" cy="914400"/>
          </a:xfrm>
          <a:prstGeom prst="rect">
            <a:avLst/>
          </a:prstGeom>
          <a:solidFill>
            <a:srgbClr val="009BE8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/>
              <a:t>  FILTER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 rot="16200000">
            <a:off x="9296400" y="1752600"/>
            <a:ext cx="1371600" cy="762000"/>
          </a:xfrm>
          <a:prstGeom prst="rect">
            <a:avLst/>
          </a:prstGeom>
          <a:solidFill>
            <a:srgbClr val="FF33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dirty="0"/>
              <a:t>DETECTOR</a:t>
            </a:r>
            <a:endParaRPr lang="it-IT" sz="900" dirty="0"/>
          </a:p>
        </p:txBody>
      </p:sp>
      <p:pic>
        <p:nvPicPr>
          <p:cNvPr id="49" name="Picture 44" descr="separator_layout_diag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1" y="3681414"/>
            <a:ext cx="6683375" cy="279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3962400" y="2819400"/>
            <a:ext cx="0" cy="19050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4" name="Group 56"/>
          <p:cNvGrpSpPr>
            <a:grpSpLocks/>
          </p:cNvGrpSpPr>
          <p:nvPr/>
        </p:nvGrpSpPr>
        <p:grpSpPr bwMode="auto">
          <a:xfrm>
            <a:off x="5486400" y="2743200"/>
            <a:ext cx="2590800" cy="2819400"/>
            <a:chOff x="2496" y="1728"/>
            <a:chExt cx="1632" cy="1776"/>
          </a:xfrm>
        </p:grpSpPr>
        <p:sp>
          <p:nvSpPr>
            <p:cNvPr id="52" name="Line 46"/>
            <p:cNvSpPr>
              <a:spLocks noChangeShapeType="1"/>
            </p:cNvSpPr>
            <p:nvPr/>
          </p:nvSpPr>
          <p:spPr bwMode="auto">
            <a:xfrm flipH="1">
              <a:off x="2496" y="1728"/>
              <a:ext cx="960" cy="1632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3552" y="1728"/>
              <a:ext cx="0" cy="177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>
              <a:off x="3648" y="1728"/>
              <a:ext cx="480" cy="129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0" name="Group 55"/>
          <p:cNvGrpSpPr>
            <a:grpSpLocks/>
          </p:cNvGrpSpPr>
          <p:nvPr/>
        </p:nvGrpSpPr>
        <p:grpSpPr bwMode="auto">
          <a:xfrm>
            <a:off x="4876800" y="3048000"/>
            <a:ext cx="2590800" cy="2590800"/>
            <a:chOff x="2112" y="1920"/>
            <a:chExt cx="1632" cy="1632"/>
          </a:xfrm>
        </p:grpSpPr>
        <p:sp>
          <p:nvSpPr>
            <p:cNvPr id="56" name="Line 50"/>
            <p:cNvSpPr>
              <a:spLocks noChangeShapeType="1"/>
            </p:cNvSpPr>
            <p:nvPr/>
          </p:nvSpPr>
          <p:spPr bwMode="auto">
            <a:xfrm flipH="1">
              <a:off x="2112" y="1920"/>
              <a:ext cx="336" cy="1248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>
              <a:off x="2544" y="1920"/>
              <a:ext cx="576" cy="163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>
              <a:off x="2640" y="1920"/>
              <a:ext cx="1104" cy="1488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9" name="Line 57"/>
          <p:cNvSpPr>
            <a:spLocks noChangeShapeType="1"/>
          </p:cNvSpPr>
          <p:nvPr/>
        </p:nvSpPr>
        <p:spPr bwMode="auto">
          <a:xfrm flipH="1">
            <a:off x="9144000" y="2895600"/>
            <a:ext cx="609600" cy="11430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1531786" y="5408056"/>
            <a:ext cx="51402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Why Recoil Separators?</a:t>
            </a:r>
          </a:p>
          <a:p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High efficiency</a:t>
            </a:r>
          </a:p>
          <a:p>
            <a:pPr>
              <a:buFontTx/>
              <a:buChar char="•"/>
            </a:pPr>
            <a:r>
              <a:rPr lang="en-US" b="1" dirty="0"/>
              <a:t>(mostly) background free</a:t>
            </a:r>
          </a:p>
          <a:p>
            <a:pPr>
              <a:buFontTx/>
              <a:buChar char="•"/>
            </a:pPr>
            <a:r>
              <a:rPr lang="en-US" b="1" dirty="0"/>
              <a:t>Excellent background reduction for </a:t>
            </a:r>
            <a:r>
              <a:rPr lang="en-US" b="1" dirty="0">
                <a:latin typeface="Symbol" pitchFamily="18" charset="2"/>
              </a:rPr>
              <a:t>g</a:t>
            </a:r>
            <a:r>
              <a:rPr lang="en-US" b="1" dirty="0"/>
              <a:t>-spectroscopy</a:t>
            </a:r>
          </a:p>
        </p:txBody>
      </p:sp>
      <p:sp>
        <p:nvSpPr>
          <p:cNvPr id="63" name="Text Box 75"/>
          <p:cNvSpPr txBox="1">
            <a:spLocks noChangeArrowheads="1"/>
          </p:cNvSpPr>
          <p:nvPr/>
        </p:nvSpPr>
        <p:spPr bwMode="auto">
          <a:xfrm>
            <a:off x="6456041" y="836713"/>
            <a:ext cx="156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/>
              <a:t>A/C</a:t>
            </a:r>
            <a:r>
              <a:rPr lang="en-US" b="1" dirty="0">
                <a:cs typeface="Arial" charset="0"/>
              </a:rPr>
              <a:t>&gt;10</a:t>
            </a:r>
            <a:r>
              <a:rPr lang="en-US" b="1" baseline="30000" dirty="0">
                <a:cs typeface="Arial" charset="0"/>
              </a:rPr>
              <a:t>15</a:t>
            </a:r>
          </a:p>
          <a:p>
            <a:r>
              <a:rPr lang="en-US" b="1" dirty="0">
                <a:cs typeface="Arial" charset="0"/>
              </a:rPr>
              <a:t>for </a:t>
            </a:r>
            <a:r>
              <a:rPr lang="en-US" b="1" baseline="30000" dirty="0">
                <a:cs typeface="Arial" charset="0"/>
              </a:rPr>
              <a:t>12</a:t>
            </a:r>
            <a:r>
              <a:rPr lang="en-US" b="1" dirty="0">
                <a:cs typeface="Arial" charset="0"/>
              </a:rPr>
              <a:t>C(</a:t>
            </a:r>
            <a:r>
              <a:rPr lang="en-US" b="1" dirty="0" err="1">
                <a:latin typeface="Symbol" pitchFamily="18" charset="2"/>
                <a:cs typeface="Arial" charset="0"/>
              </a:rPr>
              <a:t>a,g</a:t>
            </a:r>
            <a:r>
              <a:rPr lang="en-US" b="1" dirty="0">
                <a:cs typeface="Arial" charset="0"/>
              </a:rPr>
              <a:t>)</a:t>
            </a:r>
            <a:r>
              <a:rPr lang="en-US" b="1" baseline="30000" dirty="0">
                <a:cs typeface="Arial" charset="0"/>
              </a:rPr>
              <a:t>16</a:t>
            </a:r>
            <a:r>
              <a:rPr lang="en-US" b="1" dirty="0">
                <a:cs typeface="Arial" charset="0"/>
              </a:rPr>
              <a:t>O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8400256" y="5877272"/>
            <a:ext cx="2232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Disadvantages</a:t>
            </a:r>
          </a:p>
          <a:p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Very difficult to do!!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079776" y="2819404"/>
            <a:ext cx="6645378" cy="1053758"/>
            <a:chOff x="2555776" y="2819404"/>
            <a:chExt cx="6645378" cy="1053758"/>
          </a:xfrm>
        </p:grpSpPr>
        <p:grpSp>
          <p:nvGrpSpPr>
            <p:cNvPr id="2" name="Group 60"/>
            <p:cNvGrpSpPr>
              <a:grpSpLocks/>
            </p:cNvGrpSpPr>
            <p:nvPr/>
          </p:nvGrpSpPr>
          <p:grpSpPr bwMode="auto">
            <a:xfrm>
              <a:off x="2590800" y="2819404"/>
              <a:ext cx="6610354" cy="723901"/>
              <a:chOff x="1632" y="1776"/>
              <a:chExt cx="4164" cy="456"/>
            </a:xfrm>
          </p:grpSpPr>
          <p:sp>
            <p:nvSpPr>
              <p:cNvPr id="11" name="AutoShape 37"/>
              <p:cNvSpPr>
                <a:spLocks noChangeArrowheads="1"/>
              </p:cNvSpPr>
              <p:nvPr/>
            </p:nvSpPr>
            <p:spPr bwMode="auto">
              <a:xfrm>
                <a:off x="1632" y="1920"/>
                <a:ext cx="270" cy="175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Line 39"/>
              <p:cNvSpPr>
                <a:spLocks noChangeShapeType="1"/>
              </p:cNvSpPr>
              <p:nvPr/>
            </p:nvSpPr>
            <p:spPr bwMode="auto">
              <a:xfrm>
                <a:off x="1902" y="2016"/>
                <a:ext cx="342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 flipV="1">
                <a:off x="5328" y="1776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Text Box 42"/>
              <p:cNvSpPr txBox="1">
                <a:spLocks noChangeArrowheads="1"/>
              </p:cNvSpPr>
              <p:nvPr/>
            </p:nvSpPr>
            <p:spPr bwMode="auto">
              <a:xfrm>
                <a:off x="4977" y="1999"/>
                <a:ext cx="819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dirty="0"/>
                  <a:t>coincidence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555776" y="3226831"/>
              <a:ext cx="993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r>
                <a:rPr lang="it-IT" b="1" dirty="0">
                  <a:solidFill>
                    <a:srgbClr val="FF0000"/>
                  </a:solidFill>
                </a:rPr>
                <a:t>-rays</a:t>
              </a:r>
            </a:p>
            <a:p>
              <a:r>
                <a:rPr lang="it-IT" b="1" dirty="0">
                  <a:solidFill>
                    <a:srgbClr val="FF0000"/>
                  </a:solidFill>
                </a:rPr>
                <a:t>detector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29053" y="980728"/>
            <a:ext cx="3103272" cy="2880320"/>
            <a:chOff x="5053" y="980728"/>
            <a:chExt cx="3103272" cy="2880320"/>
          </a:xfrm>
        </p:grpSpPr>
        <p:grpSp>
          <p:nvGrpSpPr>
            <p:cNvPr id="10" name="Group 22"/>
            <p:cNvGrpSpPr>
              <a:grpSpLocks/>
            </p:cNvGrpSpPr>
            <p:nvPr/>
          </p:nvGrpSpPr>
          <p:grpSpPr bwMode="auto">
            <a:xfrm rot="20700000">
              <a:off x="1524000" y="1219200"/>
              <a:ext cx="1584325" cy="1909763"/>
              <a:chOff x="960" y="1104"/>
              <a:chExt cx="998" cy="1203"/>
            </a:xfrm>
          </p:grpSpPr>
          <p:sp>
            <p:nvSpPr>
              <p:cNvPr id="35" name="AutoShape 23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576" cy="576"/>
              </a:xfrm>
              <a:prstGeom prst="irregularSeal1">
                <a:avLst/>
              </a:prstGeom>
              <a:solidFill>
                <a:srgbClr val="FF33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t-IT" sz="900"/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1600" y="1196"/>
                <a:ext cx="329" cy="405"/>
              </a:xfrm>
              <a:custGeom>
                <a:avLst/>
                <a:gdLst/>
                <a:ahLst/>
                <a:cxnLst>
                  <a:cxn ang="0">
                    <a:pos x="736" y="0"/>
                  </a:cxn>
                  <a:cxn ang="0">
                    <a:pos x="744" y="113"/>
                  </a:cxn>
                  <a:cxn ang="0">
                    <a:pos x="589" y="118"/>
                  </a:cxn>
                  <a:cxn ang="0">
                    <a:pos x="618" y="297"/>
                  </a:cxn>
                  <a:cxn ang="0">
                    <a:pos x="454" y="318"/>
                  </a:cxn>
                  <a:cxn ang="0">
                    <a:pos x="492" y="477"/>
                  </a:cxn>
                  <a:cxn ang="0">
                    <a:pos x="330" y="505"/>
                  </a:cxn>
                  <a:cxn ang="0">
                    <a:pos x="376" y="654"/>
                  </a:cxn>
                  <a:cxn ang="0">
                    <a:pos x="222" y="666"/>
                  </a:cxn>
                  <a:cxn ang="0">
                    <a:pos x="265" y="808"/>
                  </a:cxn>
                  <a:cxn ang="0">
                    <a:pos x="130" y="817"/>
                  </a:cxn>
                  <a:cxn ang="0">
                    <a:pos x="146" y="982"/>
                  </a:cxn>
                  <a:cxn ang="0">
                    <a:pos x="0" y="990"/>
                  </a:cxn>
                </a:cxnLst>
                <a:rect l="0" t="0" r="r" b="b"/>
                <a:pathLst>
                  <a:path w="769" h="1011">
                    <a:moveTo>
                      <a:pt x="736" y="0"/>
                    </a:moveTo>
                    <a:cubicBezTo>
                      <a:pt x="753" y="47"/>
                      <a:pt x="769" y="93"/>
                      <a:pt x="744" y="113"/>
                    </a:cubicBezTo>
                    <a:cubicBezTo>
                      <a:pt x="719" y="133"/>
                      <a:pt x="610" y="88"/>
                      <a:pt x="589" y="118"/>
                    </a:cubicBezTo>
                    <a:cubicBezTo>
                      <a:pt x="567" y="150"/>
                      <a:pt x="640" y="263"/>
                      <a:pt x="618" y="297"/>
                    </a:cubicBezTo>
                    <a:cubicBezTo>
                      <a:pt x="595" y="330"/>
                      <a:pt x="475" y="289"/>
                      <a:pt x="454" y="318"/>
                    </a:cubicBezTo>
                    <a:cubicBezTo>
                      <a:pt x="432" y="348"/>
                      <a:pt x="512" y="445"/>
                      <a:pt x="492" y="477"/>
                    </a:cubicBezTo>
                    <a:cubicBezTo>
                      <a:pt x="472" y="508"/>
                      <a:pt x="350" y="476"/>
                      <a:pt x="330" y="505"/>
                    </a:cubicBezTo>
                    <a:cubicBezTo>
                      <a:pt x="311" y="534"/>
                      <a:pt x="393" y="627"/>
                      <a:pt x="376" y="654"/>
                    </a:cubicBezTo>
                    <a:cubicBezTo>
                      <a:pt x="358" y="680"/>
                      <a:pt x="241" y="640"/>
                      <a:pt x="222" y="666"/>
                    </a:cubicBezTo>
                    <a:cubicBezTo>
                      <a:pt x="203" y="692"/>
                      <a:pt x="280" y="782"/>
                      <a:pt x="265" y="808"/>
                    </a:cubicBezTo>
                    <a:cubicBezTo>
                      <a:pt x="250" y="833"/>
                      <a:pt x="150" y="789"/>
                      <a:pt x="130" y="817"/>
                    </a:cubicBezTo>
                    <a:cubicBezTo>
                      <a:pt x="110" y="846"/>
                      <a:pt x="168" y="954"/>
                      <a:pt x="146" y="982"/>
                    </a:cubicBezTo>
                    <a:cubicBezTo>
                      <a:pt x="124" y="1011"/>
                      <a:pt x="24" y="989"/>
                      <a:pt x="0" y="990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 rot="16439260">
                <a:off x="1259" y="1862"/>
                <a:ext cx="630" cy="75"/>
              </a:xfrm>
              <a:custGeom>
                <a:avLst/>
                <a:gdLst/>
                <a:ahLst/>
                <a:cxnLst>
                  <a:cxn ang="0">
                    <a:pos x="0" y="989"/>
                  </a:cxn>
                  <a:cxn ang="0">
                    <a:pos x="458" y="116"/>
                  </a:cxn>
                  <a:cxn ang="0">
                    <a:pos x="938" y="1687"/>
                  </a:cxn>
                  <a:cxn ang="0">
                    <a:pos x="1614" y="116"/>
                  </a:cxn>
                  <a:cxn ang="0">
                    <a:pos x="2182" y="1665"/>
                  </a:cxn>
                  <a:cxn ang="0">
                    <a:pos x="2749" y="138"/>
                  </a:cxn>
                  <a:cxn ang="0">
                    <a:pos x="3338" y="1621"/>
                  </a:cxn>
                  <a:cxn ang="0">
                    <a:pos x="3840" y="94"/>
                  </a:cxn>
                  <a:cxn ang="0">
                    <a:pos x="4342" y="1599"/>
                  </a:cxn>
                  <a:cxn ang="0">
                    <a:pos x="4822" y="138"/>
                  </a:cxn>
                  <a:cxn ang="0">
                    <a:pos x="5258" y="1469"/>
                  </a:cxn>
                  <a:cxn ang="0">
                    <a:pos x="5913" y="138"/>
                  </a:cxn>
                  <a:cxn ang="0">
                    <a:pos x="6371" y="1599"/>
                  </a:cxn>
                  <a:cxn ang="0">
                    <a:pos x="6960" y="94"/>
                  </a:cxn>
                  <a:cxn ang="0">
                    <a:pos x="7309" y="1469"/>
                  </a:cxn>
                  <a:cxn ang="0">
                    <a:pos x="7920" y="159"/>
                  </a:cxn>
                  <a:cxn ang="0">
                    <a:pos x="8334" y="1556"/>
                  </a:cxn>
                  <a:cxn ang="0">
                    <a:pos x="8662" y="901"/>
                  </a:cxn>
                  <a:cxn ang="0">
                    <a:pos x="8989" y="858"/>
                  </a:cxn>
                </a:cxnLst>
                <a:rect l="0" t="0" r="r" b="b"/>
                <a:pathLst>
                  <a:path w="8989" h="1687">
                    <a:moveTo>
                      <a:pt x="0" y="989"/>
                    </a:moveTo>
                    <a:cubicBezTo>
                      <a:pt x="151" y="494"/>
                      <a:pt x="302" y="0"/>
                      <a:pt x="458" y="116"/>
                    </a:cubicBezTo>
                    <a:cubicBezTo>
                      <a:pt x="614" y="232"/>
                      <a:pt x="745" y="1687"/>
                      <a:pt x="938" y="1687"/>
                    </a:cubicBezTo>
                    <a:cubicBezTo>
                      <a:pt x="1131" y="1687"/>
                      <a:pt x="1407" y="120"/>
                      <a:pt x="1614" y="116"/>
                    </a:cubicBezTo>
                    <a:cubicBezTo>
                      <a:pt x="1821" y="112"/>
                      <a:pt x="1993" y="1661"/>
                      <a:pt x="2182" y="1665"/>
                    </a:cubicBezTo>
                    <a:cubicBezTo>
                      <a:pt x="2371" y="1669"/>
                      <a:pt x="2556" y="145"/>
                      <a:pt x="2749" y="138"/>
                    </a:cubicBezTo>
                    <a:cubicBezTo>
                      <a:pt x="2942" y="131"/>
                      <a:pt x="3156" y="1628"/>
                      <a:pt x="3338" y="1621"/>
                    </a:cubicBezTo>
                    <a:cubicBezTo>
                      <a:pt x="3520" y="1614"/>
                      <a:pt x="3673" y="98"/>
                      <a:pt x="3840" y="94"/>
                    </a:cubicBezTo>
                    <a:cubicBezTo>
                      <a:pt x="4007" y="90"/>
                      <a:pt x="4178" y="1592"/>
                      <a:pt x="4342" y="1599"/>
                    </a:cubicBezTo>
                    <a:cubicBezTo>
                      <a:pt x="4506" y="1606"/>
                      <a:pt x="4669" y="160"/>
                      <a:pt x="4822" y="138"/>
                    </a:cubicBezTo>
                    <a:cubicBezTo>
                      <a:pt x="4975" y="116"/>
                      <a:pt x="5076" y="1469"/>
                      <a:pt x="5258" y="1469"/>
                    </a:cubicBezTo>
                    <a:cubicBezTo>
                      <a:pt x="5440" y="1469"/>
                      <a:pt x="5728" y="116"/>
                      <a:pt x="5913" y="138"/>
                    </a:cubicBezTo>
                    <a:cubicBezTo>
                      <a:pt x="6098" y="160"/>
                      <a:pt x="6197" y="1606"/>
                      <a:pt x="6371" y="1599"/>
                    </a:cubicBezTo>
                    <a:cubicBezTo>
                      <a:pt x="6545" y="1592"/>
                      <a:pt x="6804" y="116"/>
                      <a:pt x="6960" y="94"/>
                    </a:cubicBezTo>
                    <a:cubicBezTo>
                      <a:pt x="7116" y="72"/>
                      <a:pt x="7149" y="1458"/>
                      <a:pt x="7309" y="1469"/>
                    </a:cubicBezTo>
                    <a:cubicBezTo>
                      <a:pt x="7469" y="1480"/>
                      <a:pt x="7749" y="145"/>
                      <a:pt x="7920" y="159"/>
                    </a:cubicBezTo>
                    <a:cubicBezTo>
                      <a:pt x="8091" y="173"/>
                      <a:pt x="8210" y="1432"/>
                      <a:pt x="8334" y="1556"/>
                    </a:cubicBezTo>
                    <a:cubicBezTo>
                      <a:pt x="8458" y="1680"/>
                      <a:pt x="8553" y="1017"/>
                      <a:pt x="8662" y="901"/>
                    </a:cubicBezTo>
                    <a:cubicBezTo>
                      <a:pt x="8771" y="785"/>
                      <a:pt x="8880" y="821"/>
                      <a:pt x="8989" y="85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 rot="7435442" flipH="1" flipV="1">
                <a:off x="1913" y="1148"/>
                <a:ext cx="90" cy="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auto">
              <a:xfrm rot="16216663" flipH="1" flipV="1">
                <a:off x="1504" y="2251"/>
                <a:ext cx="104" cy="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26" name="Group 28"/>
              <p:cNvGrpSpPr>
                <a:grpSpLocks/>
              </p:cNvGrpSpPr>
              <p:nvPr/>
            </p:nvGrpSpPr>
            <p:grpSpPr bwMode="auto">
              <a:xfrm rot="-13552506">
                <a:off x="1283" y="973"/>
                <a:ext cx="75" cy="722"/>
                <a:chOff x="1152" y="2350"/>
                <a:chExt cx="75" cy="722"/>
              </a:xfrm>
            </p:grpSpPr>
            <p:sp>
              <p:nvSpPr>
                <p:cNvPr id="41" name="Freeform 29"/>
                <p:cNvSpPr>
                  <a:spLocks/>
                </p:cNvSpPr>
                <p:nvPr/>
              </p:nvSpPr>
              <p:spPr bwMode="auto">
                <a:xfrm rot="16439260">
                  <a:off x="875" y="2627"/>
                  <a:ext cx="630" cy="75"/>
                </a:xfrm>
                <a:custGeom>
                  <a:avLst/>
                  <a:gdLst/>
                  <a:ahLst/>
                  <a:cxnLst>
                    <a:cxn ang="0">
                      <a:pos x="0" y="989"/>
                    </a:cxn>
                    <a:cxn ang="0">
                      <a:pos x="458" y="116"/>
                    </a:cxn>
                    <a:cxn ang="0">
                      <a:pos x="938" y="1687"/>
                    </a:cxn>
                    <a:cxn ang="0">
                      <a:pos x="1614" y="116"/>
                    </a:cxn>
                    <a:cxn ang="0">
                      <a:pos x="2182" y="1665"/>
                    </a:cxn>
                    <a:cxn ang="0">
                      <a:pos x="2749" y="138"/>
                    </a:cxn>
                    <a:cxn ang="0">
                      <a:pos x="3338" y="1621"/>
                    </a:cxn>
                    <a:cxn ang="0">
                      <a:pos x="3840" y="94"/>
                    </a:cxn>
                    <a:cxn ang="0">
                      <a:pos x="4342" y="1599"/>
                    </a:cxn>
                    <a:cxn ang="0">
                      <a:pos x="4822" y="138"/>
                    </a:cxn>
                    <a:cxn ang="0">
                      <a:pos x="5258" y="1469"/>
                    </a:cxn>
                    <a:cxn ang="0">
                      <a:pos x="5913" y="138"/>
                    </a:cxn>
                    <a:cxn ang="0">
                      <a:pos x="6371" y="1599"/>
                    </a:cxn>
                    <a:cxn ang="0">
                      <a:pos x="6960" y="94"/>
                    </a:cxn>
                    <a:cxn ang="0">
                      <a:pos x="7309" y="1469"/>
                    </a:cxn>
                    <a:cxn ang="0">
                      <a:pos x="7920" y="159"/>
                    </a:cxn>
                    <a:cxn ang="0">
                      <a:pos x="8334" y="1556"/>
                    </a:cxn>
                    <a:cxn ang="0">
                      <a:pos x="8662" y="901"/>
                    </a:cxn>
                    <a:cxn ang="0">
                      <a:pos x="8989" y="858"/>
                    </a:cxn>
                  </a:cxnLst>
                  <a:rect l="0" t="0" r="r" b="b"/>
                  <a:pathLst>
                    <a:path w="8989" h="1687">
                      <a:moveTo>
                        <a:pt x="0" y="989"/>
                      </a:moveTo>
                      <a:cubicBezTo>
                        <a:pt x="151" y="494"/>
                        <a:pt x="302" y="0"/>
                        <a:pt x="458" y="116"/>
                      </a:cubicBezTo>
                      <a:cubicBezTo>
                        <a:pt x="614" y="232"/>
                        <a:pt x="745" y="1687"/>
                        <a:pt x="938" y="1687"/>
                      </a:cubicBezTo>
                      <a:cubicBezTo>
                        <a:pt x="1131" y="1687"/>
                        <a:pt x="1407" y="120"/>
                        <a:pt x="1614" y="116"/>
                      </a:cubicBezTo>
                      <a:cubicBezTo>
                        <a:pt x="1821" y="112"/>
                        <a:pt x="1993" y="1661"/>
                        <a:pt x="2182" y="1665"/>
                      </a:cubicBezTo>
                      <a:cubicBezTo>
                        <a:pt x="2371" y="1669"/>
                        <a:pt x="2556" y="145"/>
                        <a:pt x="2749" y="138"/>
                      </a:cubicBezTo>
                      <a:cubicBezTo>
                        <a:pt x="2942" y="131"/>
                        <a:pt x="3156" y="1628"/>
                        <a:pt x="3338" y="1621"/>
                      </a:cubicBezTo>
                      <a:cubicBezTo>
                        <a:pt x="3520" y="1614"/>
                        <a:pt x="3673" y="98"/>
                        <a:pt x="3840" y="94"/>
                      </a:cubicBezTo>
                      <a:cubicBezTo>
                        <a:pt x="4007" y="90"/>
                        <a:pt x="4178" y="1592"/>
                        <a:pt x="4342" y="1599"/>
                      </a:cubicBezTo>
                      <a:cubicBezTo>
                        <a:pt x="4506" y="1606"/>
                        <a:pt x="4669" y="160"/>
                        <a:pt x="4822" y="138"/>
                      </a:cubicBezTo>
                      <a:cubicBezTo>
                        <a:pt x="4975" y="116"/>
                        <a:pt x="5076" y="1469"/>
                        <a:pt x="5258" y="1469"/>
                      </a:cubicBezTo>
                      <a:cubicBezTo>
                        <a:pt x="5440" y="1469"/>
                        <a:pt x="5728" y="116"/>
                        <a:pt x="5913" y="138"/>
                      </a:cubicBezTo>
                      <a:cubicBezTo>
                        <a:pt x="6098" y="160"/>
                        <a:pt x="6197" y="1606"/>
                        <a:pt x="6371" y="1599"/>
                      </a:cubicBezTo>
                      <a:cubicBezTo>
                        <a:pt x="6545" y="1592"/>
                        <a:pt x="6804" y="116"/>
                        <a:pt x="6960" y="94"/>
                      </a:cubicBezTo>
                      <a:cubicBezTo>
                        <a:pt x="7116" y="72"/>
                        <a:pt x="7149" y="1458"/>
                        <a:pt x="7309" y="1469"/>
                      </a:cubicBezTo>
                      <a:cubicBezTo>
                        <a:pt x="7469" y="1480"/>
                        <a:pt x="7749" y="145"/>
                        <a:pt x="7920" y="159"/>
                      </a:cubicBezTo>
                      <a:cubicBezTo>
                        <a:pt x="8091" y="173"/>
                        <a:pt x="8210" y="1432"/>
                        <a:pt x="8334" y="1556"/>
                      </a:cubicBezTo>
                      <a:cubicBezTo>
                        <a:pt x="8458" y="1680"/>
                        <a:pt x="8553" y="1017"/>
                        <a:pt x="8662" y="901"/>
                      </a:cubicBezTo>
                      <a:cubicBezTo>
                        <a:pt x="8771" y="785"/>
                        <a:pt x="8880" y="821"/>
                        <a:pt x="8989" y="858"/>
                      </a:cubicBezTo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auto">
                <a:xfrm rot="16216663" flipH="1" flipV="1">
                  <a:off x="1120" y="3016"/>
                  <a:ext cx="104" cy="8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65" name="TextBox 64"/>
            <p:cNvSpPr txBox="1"/>
            <p:nvPr/>
          </p:nvSpPr>
          <p:spPr>
            <a:xfrm>
              <a:off x="1187624" y="980728"/>
              <a:ext cx="737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r>
                <a:rPr lang="it-IT" b="1" dirty="0">
                  <a:solidFill>
                    <a:srgbClr val="FF0000"/>
                  </a:solidFill>
                </a:rPr>
                <a:t>-rays</a:t>
              </a:r>
            </a:p>
          </p:txBody>
        </p:sp>
        <p:sp>
          <p:nvSpPr>
            <p:cNvPr id="69" name="AutoShape 16"/>
            <p:cNvSpPr>
              <a:spLocks/>
            </p:cNvSpPr>
            <p:nvPr/>
          </p:nvSpPr>
          <p:spPr bwMode="auto">
            <a:xfrm>
              <a:off x="5053" y="3068960"/>
              <a:ext cx="1440000" cy="792088"/>
            </a:xfrm>
            <a:prstGeom prst="borderCallout2">
              <a:avLst>
                <a:gd name="adj1" fmla="val 10097"/>
                <a:gd name="adj2" fmla="val 104106"/>
                <a:gd name="adj3" fmla="val 10097"/>
                <a:gd name="adj4" fmla="val 124125"/>
                <a:gd name="adj5" fmla="val -112732"/>
                <a:gd name="adj6" fmla="val 16727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600" b="1" dirty="0" err="1">
                  <a:solidFill>
                    <a:srgbClr val="000000"/>
                  </a:solidFill>
                </a:rPr>
                <a:t>p</a:t>
              </a:r>
              <a:r>
                <a:rPr lang="en-US" sz="1600" b="1" baseline="-25000" dirty="0" err="1">
                  <a:solidFill>
                    <a:srgbClr val="000000"/>
                  </a:solidFill>
                </a:rPr>
                <a:t>rec</a:t>
              </a:r>
              <a:r>
                <a:rPr lang="en-US" sz="1600" b="1" dirty="0">
                  <a:solidFill>
                    <a:srgbClr val="000000"/>
                  </a:solidFill>
                </a:rPr>
                <a:t> = </a:t>
              </a:r>
              <a:r>
                <a:rPr lang="en-US" sz="1600" b="1" dirty="0" err="1">
                  <a:solidFill>
                    <a:srgbClr val="000000"/>
                  </a:solidFill>
                </a:rPr>
                <a:t>p</a:t>
              </a:r>
              <a:r>
                <a:rPr lang="en-US" sz="1600" b="1" baseline="-25000" dirty="0" err="1">
                  <a:solidFill>
                    <a:srgbClr val="000000"/>
                  </a:solidFill>
                </a:rPr>
                <a:t>proj</a:t>
              </a:r>
              <a:r>
                <a:rPr lang="en-US" sz="1600" b="1" baseline="-25000" dirty="0">
                  <a:solidFill>
                    <a:srgbClr val="000000"/>
                  </a:solidFill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</a:rPr>
                <a:t>momentum conservation!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24002" y="1793876"/>
            <a:ext cx="8000999" cy="3159125"/>
            <a:chOff x="1" y="1793875"/>
            <a:chExt cx="8000999" cy="3159125"/>
          </a:xfrm>
        </p:grpSpPr>
        <p:sp>
          <p:nvSpPr>
            <p:cNvPr id="68" name="AutoShape 33"/>
            <p:cNvSpPr>
              <a:spLocks/>
            </p:cNvSpPr>
            <p:nvPr/>
          </p:nvSpPr>
          <p:spPr bwMode="auto">
            <a:xfrm>
              <a:off x="1" y="3885665"/>
              <a:ext cx="1440000" cy="609600"/>
            </a:xfrm>
            <a:prstGeom prst="borderCallout2">
              <a:avLst>
                <a:gd name="adj1" fmla="val 18750"/>
                <a:gd name="adj2" fmla="val 103523"/>
                <a:gd name="adj3" fmla="val 27841"/>
                <a:gd name="adj4" fmla="val 219473"/>
                <a:gd name="adj5" fmla="val -241432"/>
                <a:gd name="adj6" fmla="val 220768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 b="1" dirty="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r>
                <a:rPr lang="en-US" sz="1600" b="1" dirty="0">
                  <a:solidFill>
                    <a:srgbClr val="000000"/>
                  </a:solidFill>
                </a:rPr>
                <a:t>-ray emission</a:t>
              </a:r>
            </a:p>
            <a:p>
              <a:r>
                <a:rPr lang="en-US" sz="1600" b="1" dirty="0">
                  <a:solidFill>
                    <a:srgbClr val="000000"/>
                  </a:solidFill>
                </a:rPr>
                <a:t>-&gt; recoil cone</a:t>
              </a:r>
            </a:p>
            <a:p>
              <a:pPr algn="ctr"/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771775" y="1793875"/>
              <a:ext cx="5229225" cy="3159125"/>
              <a:chOff x="2771775" y="1793875"/>
              <a:chExt cx="5229225" cy="3159125"/>
            </a:xfrm>
          </p:grpSpPr>
          <p:sp>
            <p:nvSpPr>
              <p:cNvPr id="17" name="AutoShape 4"/>
              <p:cNvSpPr>
                <a:spLocks noChangeArrowheads="1"/>
              </p:cNvSpPr>
              <p:nvPr/>
            </p:nvSpPr>
            <p:spPr bwMode="auto">
              <a:xfrm>
                <a:off x="6705600" y="1916832"/>
                <a:ext cx="1295400" cy="432047"/>
              </a:xfrm>
              <a:prstGeom prst="rightArrow">
                <a:avLst>
                  <a:gd name="adj1" fmla="val 50000"/>
                  <a:gd name="adj2" fmla="val 70833"/>
                </a:avLst>
              </a:prstGeom>
              <a:solidFill>
                <a:srgbClr val="FFC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it-IT" dirty="0"/>
                  <a:t>Recoils</a:t>
                </a:r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auto">
              <a:xfrm>
                <a:off x="5181600" y="2286000"/>
                <a:ext cx="2743200" cy="2667000"/>
              </a:xfrm>
              <a:custGeom>
                <a:avLst/>
                <a:gdLst>
                  <a:gd name="G0" fmla="+- -2879277 0 0"/>
                  <a:gd name="G1" fmla="+- -4797818 0 0"/>
                  <a:gd name="G2" fmla="+- -2879277 0 -4797818"/>
                  <a:gd name="G3" fmla="+- 10800 0 0"/>
                  <a:gd name="G4" fmla="+- 0 0 -2879277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234 0 0"/>
                  <a:gd name="G9" fmla="+- 0 0 -4797818"/>
                  <a:gd name="G10" fmla="+- 6234 0 2700"/>
                  <a:gd name="G11" fmla="cos G10 -2879277"/>
                  <a:gd name="G12" fmla="sin G10 -2879277"/>
                  <a:gd name="G13" fmla="cos 13500 -2879277"/>
                  <a:gd name="G14" fmla="sin 13500 -2879277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234 1 2"/>
                  <a:gd name="G20" fmla="+- G19 5400 0"/>
                  <a:gd name="G21" fmla="cos G20 -2879277"/>
                  <a:gd name="G22" fmla="sin G20 -2879277"/>
                  <a:gd name="G23" fmla="+- G21 10800 0"/>
                  <a:gd name="G24" fmla="+- G12 G23 G22"/>
                  <a:gd name="G25" fmla="+- G22 G23 G11"/>
                  <a:gd name="G26" fmla="cos 10800 -2879277"/>
                  <a:gd name="G27" fmla="sin 10800 -2879277"/>
                  <a:gd name="G28" fmla="cos 6234 -2879277"/>
                  <a:gd name="G29" fmla="sin 6234 -2879277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4797818"/>
                  <a:gd name="G36" fmla="sin G34 -4797818"/>
                  <a:gd name="G37" fmla="+/ -4797818 -2879277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234 G39"/>
                  <a:gd name="G43" fmla="sin 6234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431 w 21600"/>
                  <a:gd name="T5" fmla="*/ 1584 h 21600"/>
                  <a:gd name="T6" fmla="*/ 13260 w 21600"/>
                  <a:gd name="T7" fmla="*/ 2646 h 21600"/>
                  <a:gd name="T8" fmla="*/ 14050 w 21600"/>
                  <a:gd name="T9" fmla="*/ 5480 h 21600"/>
                  <a:gd name="T10" fmla="*/ 20521 w 21600"/>
                  <a:gd name="T11" fmla="*/ 1433 h 21600"/>
                  <a:gd name="T12" fmla="*/ 20390 w 21600"/>
                  <a:gd name="T13" fmla="*/ 8479 h 21600"/>
                  <a:gd name="T14" fmla="*/ 13344 w 21600"/>
                  <a:gd name="T15" fmla="*/ 8347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289" y="6474"/>
                    </a:moveTo>
                    <a:cubicBezTo>
                      <a:pt x="14548" y="5705"/>
                      <a:pt x="13622" y="5140"/>
                      <a:pt x="12600" y="4831"/>
                    </a:cubicBezTo>
                    <a:lnTo>
                      <a:pt x="13919" y="460"/>
                    </a:lnTo>
                    <a:cubicBezTo>
                      <a:pt x="15690" y="994"/>
                      <a:pt x="17294" y="1974"/>
                      <a:pt x="18577" y="3306"/>
                    </a:cubicBezTo>
                    <a:lnTo>
                      <a:pt x="20521" y="1433"/>
                    </a:lnTo>
                    <a:lnTo>
                      <a:pt x="20390" y="8479"/>
                    </a:lnTo>
                    <a:lnTo>
                      <a:pt x="13344" y="8347"/>
                    </a:lnTo>
                    <a:lnTo>
                      <a:pt x="15289" y="6474"/>
                    </a:lnTo>
                    <a:close/>
                  </a:path>
                </a:pathLst>
              </a:custGeom>
              <a:solidFill>
                <a:srgbClr val="1EAA24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2771775" y="1831975"/>
                <a:ext cx="1114425" cy="673100"/>
                <a:chOff x="2994" y="552"/>
                <a:chExt cx="702" cy="424"/>
              </a:xfrm>
            </p:grpSpPr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024" y="552"/>
                  <a:ext cx="672" cy="144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auto">
                <a:xfrm>
                  <a:off x="2994" y="832"/>
                  <a:ext cx="672" cy="144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30" name="Group 33"/>
              <p:cNvGrpSpPr>
                <a:grpSpLocks/>
              </p:cNvGrpSpPr>
              <p:nvPr/>
            </p:nvGrpSpPr>
            <p:grpSpPr bwMode="auto">
              <a:xfrm>
                <a:off x="4114800" y="1793875"/>
                <a:ext cx="1143000" cy="762000"/>
                <a:chOff x="2496" y="1440"/>
                <a:chExt cx="720" cy="480"/>
              </a:xfrm>
            </p:grpSpPr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auto">
                <a:xfrm>
                  <a:off x="2496" y="1440"/>
                  <a:ext cx="720" cy="144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496" y="1776"/>
                  <a:ext cx="720" cy="144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 rot="2100000">
                <a:off x="6739763" y="2706518"/>
                <a:ext cx="11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Projectiles</a:t>
                </a:r>
              </a:p>
            </p:txBody>
          </p:sp>
        </p:grpSp>
      </p:grp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-1" y="-1"/>
            <a:ext cx="12231135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 alternative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approach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Recoil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Mass Separator</a:t>
            </a:r>
          </a:p>
        </p:txBody>
      </p:sp>
    </p:spTree>
    <p:extLst>
      <p:ext uri="{BB962C8B-B14F-4D97-AF65-F5344CB8AC3E}">
        <p14:creationId xmlns:p14="http://schemas.microsoft.com/office/powerpoint/2010/main" val="30937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linea, diagramma, testo, Parallelo&#10;&#10;Il contenuto generato dall'IA potrebbe non essere corretto.">
            <a:extLst>
              <a:ext uri="{FF2B5EF4-FFF2-40B4-BE49-F238E27FC236}">
                <a16:creationId xmlns:a16="http://schemas.microsoft.com/office/drawing/2014/main" id="{DAB6B8A2-F0A0-DAF0-5E24-CBA4AC38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94" r="13687" b="19036"/>
          <a:stretch>
            <a:fillRect/>
          </a:stretch>
        </p:blipFill>
        <p:spPr>
          <a:xfrm>
            <a:off x="16664" y="2794417"/>
            <a:ext cx="6109130" cy="3254268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62365" y="1412918"/>
            <a:ext cx="3884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Angular broadening by </a:t>
            </a:r>
            <a:r>
              <a:rPr lang="en-US" b="1" dirty="0">
                <a:latin typeface="Symbol" pitchFamily="18" charset="2"/>
              </a:rPr>
              <a:t>g</a:t>
            </a:r>
            <a:r>
              <a:rPr lang="en-US" b="1" dirty="0"/>
              <a:t>-ray emission</a:t>
            </a:r>
            <a:endParaRPr lang="en-US" dirty="0"/>
          </a:p>
        </p:txBody>
      </p:sp>
      <p:grpSp>
        <p:nvGrpSpPr>
          <p:cNvPr id="25" name="Group 138"/>
          <p:cNvGrpSpPr>
            <a:grpSpLocks/>
          </p:cNvGrpSpPr>
          <p:nvPr/>
        </p:nvGrpSpPr>
        <p:grpSpPr bwMode="auto">
          <a:xfrm>
            <a:off x="3635749" y="1361258"/>
            <a:ext cx="2959100" cy="1563687"/>
            <a:chOff x="624" y="2263"/>
            <a:chExt cx="1864" cy="985"/>
          </a:xfrm>
        </p:grpSpPr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1468" y="2403"/>
              <a:ext cx="821" cy="3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7" name="Group 16"/>
            <p:cNvGrpSpPr>
              <a:grpSpLocks/>
            </p:cNvGrpSpPr>
            <p:nvPr/>
          </p:nvGrpSpPr>
          <p:grpSpPr bwMode="auto">
            <a:xfrm>
              <a:off x="624" y="2663"/>
              <a:ext cx="176" cy="178"/>
              <a:chOff x="2713" y="5031"/>
              <a:chExt cx="1225" cy="1318"/>
            </a:xfrm>
          </p:grpSpPr>
          <p:grpSp>
            <p:nvGrpSpPr>
              <p:cNvPr id="64" name="Group 17"/>
              <p:cNvGrpSpPr>
                <a:grpSpLocks/>
              </p:cNvGrpSpPr>
              <p:nvPr/>
            </p:nvGrpSpPr>
            <p:grpSpPr bwMode="auto">
              <a:xfrm>
                <a:off x="2773" y="5031"/>
                <a:ext cx="909" cy="864"/>
                <a:chOff x="5956" y="5651"/>
                <a:chExt cx="1004" cy="873"/>
              </a:xfrm>
            </p:grpSpPr>
            <p:sp>
              <p:nvSpPr>
                <p:cNvPr id="80" name="Oval 18"/>
                <p:cNvSpPr>
                  <a:spLocks noChangeArrowheads="1"/>
                </p:cNvSpPr>
                <p:nvPr/>
              </p:nvSpPr>
              <p:spPr bwMode="auto">
                <a:xfrm>
                  <a:off x="6371" y="5651"/>
                  <a:ext cx="589" cy="5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" name="Oval 19"/>
                <p:cNvSpPr>
                  <a:spLocks noChangeArrowheads="1"/>
                </p:cNvSpPr>
                <p:nvPr/>
              </p:nvSpPr>
              <p:spPr bwMode="auto">
                <a:xfrm>
                  <a:off x="6370" y="5956"/>
                  <a:ext cx="589" cy="568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" name="Oval 20"/>
                <p:cNvSpPr>
                  <a:spLocks noChangeArrowheads="1"/>
                </p:cNvSpPr>
                <p:nvPr/>
              </p:nvSpPr>
              <p:spPr bwMode="auto">
                <a:xfrm>
                  <a:off x="6022" y="5651"/>
                  <a:ext cx="589" cy="568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" name="Oval 21"/>
                <p:cNvSpPr>
                  <a:spLocks noChangeArrowheads="1"/>
                </p:cNvSpPr>
                <p:nvPr/>
              </p:nvSpPr>
              <p:spPr bwMode="auto">
                <a:xfrm>
                  <a:off x="5956" y="5891"/>
                  <a:ext cx="589" cy="5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65" name="Group 22"/>
              <p:cNvGrpSpPr>
                <a:grpSpLocks/>
              </p:cNvGrpSpPr>
              <p:nvPr/>
            </p:nvGrpSpPr>
            <p:grpSpPr bwMode="auto">
              <a:xfrm>
                <a:off x="2713" y="5485"/>
                <a:ext cx="909" cy="864"/>
                <a:chOff x="5956" y="5651"/>
                <a:chExt cx="1004" cy="873"/>
              </a:xfrm>
            </p:grpSpPr>
            <p:sp>
              <p:nvSpPr>
                <p:cNvPr id="73" name="Oval 23"/>
                <p:cNvSpPr>
                  <a:spLocks noChangeArrowheads="1"/>
                </p:cNvSpPr>
                <p:nvPr/>
              </p:nvSpPr>
              <p:spPr bwMode="auto">
                <a:xfrm>
                  <a:off x="6371" y="5651"/>
                  <a:ext cx="589" cy="5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7" name="Oval 24"/>
                <p:cNvSpPr>
                  <a:spLocks noChangeArrowheads="1"/>
                </p:cNvSpPr>
                <p:nvPr/>
              </p:nvSpPr>
              <p:spPr bwMode="auto">
                <a:xfrm>
                  <a:off x="6370" y="5956"/>
                  <a:ext cx="589" cy="568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8" name="Oval 25"/>
                <p:cNvSpPr>
                  <a:spLocks noChangeArrowheads="1"/>
                </p:cNvSpPr>
                <p:nvPr/>
              </p:nvSpPr>
              <p:spPr bwMode="auto">
                <a:xfrm>
                  <a:off x="6022" y="5651"/>
                  <a:ext cx="589" cy="568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9" name="Oval 26"/>
                <p:cNvSpPr>
                  <a:spLocks noChangeArrowheads="1"/>
                </p:cNvSpPr>
                <p:nvPr/>
              </p:nvSpPr>
              <p:spPr bwMode="auto">
                <a:xfrm>
                  <a:off x="5956" y="5891"/>
                  <a:ext cx="589" cy="5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66" name="Group 27"/>
              <p:cNvGrpSpPr>
                <a:grpSpLocks/>
              </p:cNvGrpSpPr>
              <p:nvPr/>
            </p:nvGrpSpPr>
            <p:grpSpPr bwMode="auto">
              <a:xfrm>
                <a:off x="3029" y="5183"/>
                <a:ext cx="909" cy="864"/>
                <a:chOff x="5956" y="5651"/>
                <a:chExt cx="1004" cy="873"/>
              </a:xfrm>
            </p:grpSpPr>
            <p:sp>
              <p:nvSpPr>
                <p:cNvPr id="68" name="Oval 28"/>
                <p:cNvSpPr>
                  <a:spLocks noChangeArrowheads="1"/>
                </p:cNvSpPr>
                <p:nvPr/>
              </p:nvSpPr>
              <p:spPr bwMode="auto">
                <a:xfrm>
                  <a:off x="6371" y="5651"/>
                  <a:ext cx="589" cy="5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9" name="Oval 29"/>
                <p:cNvSpPr>
                  <a:spLocks noChangeArrowheads="1"/>
                </p:cNvSpPr>
                <p:nvPr/>
              </p:nvSpPr>
              <p:spPr bwMode="auto">
                <a:xfrm>
                  <a:off x="6370" y="5956"/>
                  <a:ext cx="589" cy="568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0" name="Oval 30"/>
                <p:cNvSpPr>
                  <a:spLocks noChangeArrowheads="1"/>
                </p:cNvSpPr>
                <p:nvPr/>
              </p:nvSpPr>
              <p:spPr bwMode="auto">
                <a:xfrm>
                  <a:off x="6022" y="5651"/>
                  <a:ext cx="589" cy="568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2" name="Oval 31"/>
                <p:cNvSpPr>
                  <a:spLocks noChangeArrowheads="1"/>
                </p:cNvSpPr>
                <p:nvPr/>
              </p:nvSpPr>
              <p:spPr bwMode="auto">
                <a:xfrm>
                  <a:off x="5956" y="5891"/>
                  <a:ext cx="589" cy="5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28" name="Group 32"/>
            <p:cNvGrpSpPr>
              <a:grpSpLocks/>
            </p:cNvGrpSpPr>
            <p:nvPr/>
          </p:nvGrpSpPr>
          <p:grpSpPr bwMode="auto">
            <a:xfrm>
              <a:off x="1975" y="2392"/>
              <a:ext cx="178" cy="194"/>
              <a:chOff x="11055" y="4902"/>
              <a:chExt cx="1228" cy="1425"/>
            </a:xfrm>
          </p:grpSpPr>
          <p:grpSp>
            <p:nvGrpSpPr>
              <p:cNvPr id="41" name="Group 33"/>
              <p:cNvGrpSpPr>
                <a:grpSpLocks/>
              </p:cNvGrpSpPr>
              <p:nvPr/>
            </p:nvGrpSpPr>
            <p:grpSpPr bwMode="auto">
              <a:xfrm>
                <a:off x="11055" y="4902"/>
                <a:ext cx="1228" cy="1317"/>
                <a:chOff x="3182" y="4865"/>
                <a:chExt cx="1353" cy="1331"/>
              </a:xfrm>
            </p:grpSpPr>
            <p:grpSp>
              <p:nvGrpSpPr>
                <p:cNvPr id="47" name="Group 34"/>
                <p:cNvGrpSpPr>
                  <a:grpSpLocks/>
                </p:cNvGrpSpPr>
                <p:nvPr/>
              </p:nvGrpSpPr>
              <p:grpSpPr bwMode="auto">
                <a:xfrm>
                  <a:off x="3248" y="4865"/>
                  <a:ext cx="1004" cy="873"/>
                  <a:chOff x="5956" y="5651"/>
                  <a:chExt cx="1004" cy="873"/>
                </a:xfrm>
              </p:grpSpPr>
              <p:sp>
                <p:nvSpPr>
                  <p:cNvPr id="5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5651"/>
                    <a:ext cx="589" cy="56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6370" y="5956"/>
                    <a:ext cx="589" cy="568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2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022" y="5651"/>
                    <a:ext cx="589" cy="568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5956" y="5891"/>
                    <a:ext cx="589" cy="56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8" name="Group 39"/>
                <p:cNvGrpSpPr>
                  <a:grpSpLocks/>
                </p:cNvGrpSpPr>
                <p:nvPr/>
              </p:nvGrpSpPr>
              <p:grpSpPr bwMode="auto">
                <a:xfrm>
                  <a:off x="3182" y="5323"/>
                  <a:ext cx="1004" cy="873"/>
                  <a:chOff x="5956" y="5651"/>
                  <a:chExt cx="1004" cy="873"/>
                </a:xfrm>
              </p:grpSpPr>
              <p:sp>
                <p:nvSpPr>
                  <p:cNvPr id="54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5651"/>
                    <a:ext cx="589" cy="56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6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6370" y="5956"/>
                    <a:ext cx="589" cy="568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6022" y="5651"/>
                    <a:ext cx="589" cy="568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956" y="5891"/>
                    <a:ext cx="589" cy="56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9" name="Group 44"/>
                <p:cNvGrpSpPr>
                  <a:grpSpLocks/>
                </p:cNvGrpSpPr>
                <p:nvPr/>
              </p:nvGrpSpPr>
              <p:grpSpPr bwMode="auto">
                <a:xfrm>
                  <a:off x="3531" y="5018"/>
                  <a:ext cx="1004" cy="873"/>
                  <a:chOff x="5956" y="5651"/>
                  <a:chExt cx="1004" cy="873"/>
                </a:xfrm>
              </p:grpSpPr>
              <p:sp>
                <p:nvSpPr>
                  <p:cNvPr id="50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5651"/>
                    <a:ext cx="589" cy="56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370" y="5956"/>
                    <a:ext cx="589" cy="568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6022" y="5651"/>
                    <a:ext cx="589" cy="568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5956" y="5891"/>
                    <a:ext cx="589" cy="56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2" name="Group 49"/>
              <p:cNvGrpSpPr>
                <a:grpSpLocks/>
              </p:cNvGrpSpPr>
              <p:nvPr/>
            </p:nvGrpSpPr>
            <p:grpSpPr bwMode="auto">
              <a:xfrm>
                <a:off x="11314" y="5463"/>
                <a:ext cx="911" cy="864"/>
                <a:chOff x="5956" y="5651"/>
                <a:chExt cx="1004" cy="873"/>
              </a:xfrm>
            </p:grpSpPr>
            <p:sp>
              <p:nvSpPr>
                <p:cNvPr id="43" name="Oval 50"/>
                <p:cNvSpPr>
                  <a:spLocks noChangeArrowheads="1"/>
                </p:cNvSpPr>
                <p:nvPr/>
              </p:nvSpPr>
              <p:spPr bwMode="auto">
                <a:xfrm>
                  <a:off x="6371" y="5651"/>
                  <a:ext cx="589" cy="5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Oval 51"/>
                <p:cNvSpPr>
                  <a:spLocks noChangeArrowheads="1"/>
                </p:cNvSpPr>
                <p:nvPr/>
              </p:nvSpPr>
              <p:spPr bwMode="auto">
                <a:xfrm>
                  <a:off x="6370" y="5956"/>
                  <a:ext cx="589" cy="568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Oval 52"/>
                <p:cNvSpPr>
                  <a:spLocks noChangeArrowheads="1"/>
                </p:cNvSpPr>
                <p:nvPr/>
              </p:nvSpPr>
              <p:spPr bwMode="auto">
                <a:xfrm>
                  <a:off x="6022" y="5651"/>
                  <a:ext cx="589" cy="568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Oval 53"/>
                <p:cNvSpPr>
                  <a:spLocks noChangeArrowheads="1"/>
                </p:cNvSpPr>
                <p:nvPr/>
              </p:nvSpPr>
              <p:spPr bwMode="auto">
                <a:xfrm>
                  <a:off x="5956" y="5891"/>
                  <a:ext cx="589" cy="5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29" name="Line 54"/>
            <p:cNvSpPr>
              <a:spLocks noChangeShapeType="1"/>
            </p:cNvSpPr>
            <p:nvPr/>
          </p:nvSpPr>
          <p:spPr bwMode="auto">
            <a:xfrm>
              <a:off x="893" y="2758"/>
              <a:ext cx="46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30" name="Group 55"/>
            <p:cNvGrpSpPr>
              <a:grpSpLocks/>
            </p:cNvGrpSpPr>
            <p:nvPr/>
          </p:nvGrpSpPr>
          <p:grpSpPr bwMode="auto">
            <a:xfrm>
              <a:off x="1388" y="2696"/>
              <a:ext cx="115" cy="117"/>
              <a:chOff x="7575" y="5117"/>
              <a:chExt cx="909" cy="865"/>
            </a:xfrm>
          </p:grpSpPr>
          <p:sp>
            <p:nvSpPr>
              <p:cNvPr id="37" name="Oval 56"/>
              <p:cNvSpPr>
                <a:spLocks noChangeArrowheads="1"/>
              </p:cNvSpPr>
              <p:nvPr/>
            </p:nvSpPr>
            <p:spPr bwMode="auto">
              <a:xfrm>
                <a:off x="7951" y="5117"/>
                <a:ext cx="533" cy="5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Oval 57"/>
              <p:cNvSpPr>
                <a:spLocks noChangeArrowheads="1"/>
              </p:cNvSpPr>
              <p:nvPr/>
            </p:nvSpPr>
            <p:spPr bwMode="auto">
              <a:xfrm>
                <a:off x="7950" y="5419"/>
                <a:ext cx="533" cy="56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Oval 58"/>
              <p:cNvSpPr>
                <a:spLocks noChangeArrowheads="1"/>
              </p:cNvSpPr>
              <p:nvPr/>
            </p:nvSpPr>
            <p:spPr bwMode="auto">
              <a:xfrm>
                <a:off x="7635" y="5117"/>
                <a:ext cx="533" cy="56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0" name="Oval 59"/>
              <p:cNvSpPr>
                <a:spLocks noChangeArrowheads="1"/>
              </p:cNvSpPr>
              <p:nvPr/>
            </p:nvSpPr>
            <p:spPr bwMode="auto">
              <a:xfrm>
                <a:off x="7575" y="5355"/>
                <a:ext cx="533" cy="5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1" name="Freeform 60"/>
            <p:cNvSpPr>
              <a:spLocks/>
            </p:cNvSpPr>
            <p:nvPr/>
          </p:nvSpPr>
          <p:spPr bwMode="auto">
            <a:xfrm>
              <a:off x="1429" y="2795"/>
              <a:ext cx="40" cy="380"/>
            </a:xfrm>
            <a:custGeom>
              <a:avLst/>
              <a:gdLst/>
              <a:ahLst/>
              <a:cxnLst>
                <a:cxn ang="0">
                  <a:pos x="19" y="587"/>
                </a:cxn>
                <a:cxn ang="0">
                  <a:pos x="22" y="515"/>
                </a:cxn>
                <a:cxn ang="0">
                  <a:pos x="56" y="502"/>
                </a:cxn>
                <a:cxn ang="0">
                  <a:pos x="2" y="459"/>
                </a:cxn>
                <a:cxn ang="0">
                  <a:pos x="55" y="424"/>
                </a:cxn>
                <a:cxn ang="0">
                  <a:pos x="3" y="389"/>
                </a:cxn>
                <a:cxn ang="0">
                  <a:pos x="54" y="352"/>
                </a:cxn>
                <a:cxn ang="0">
                  <a:pos x="1" y="321"/>
                </a:cxn>
                <a:cxn ang="0">
                  <a:pos x="53" y="290"/>
                </a:cxn>
                <a:cxn ang="0">
                  <a:pos x="3" y="260"/>
                </a:cxn>
                <a:cxn ang="0">
                  <a:pos x="49" y="232"/>
                </a:cxn>
                <a:cxn ang="0">
                  <a:pos x="3" y="192"/>
                </a:cxn>
                <a:cxn ang="0">
                  <a:pos x="53" y="163"/>
                </a:cxn>
                <a:cxn ang="0">
                  <a:pos x="1" y="126"/>
                </a:cxn>
                <a:cxn ang="0">
                  <a:pos x="49" y="105"/>
                </a:cxn>
                <a:cxn ang="0">
                  <a:pos x="3" y="67"/>
                </a:cxn>
                <a:cxn ang="0">
                  <a:pos x="51" y="41"/>
                </a:cxn>
                <a:cxn ang="0">
                  <a:pos x="29" y="20"/>
                </a:cxn>
                <a:cxn ang="0">
                  <a:pos x="27" y="0"/>
                </a:cxn>
              </a:cxnLst>
              <a:rect l="0" t="0" r="r" b="b"/>
              <a:pathLst>
                <a:path w="59" h="587">
                  <a:moveTo>
                    <a:pt x="19" y="587"/>
                  </a:moveTo>
                  <a:cubicBezTo>
                    <a:pt x="19" y="575"/>
                    <a:pt x="16" y="529"/>
                    <a:pt x="22" y="515"/>
                  </a:cubicBezTo>
                  <a:cubicBezTo>
                    <a:pt x="28" y="501"/>
                    <a:pt x="59" y="511"/>
                    <a:pt x="56" y="502"/>
                  </a:cubicBezTo>
                  <a:cubicBezTo>
                    <a:pt x="53" y="493"/>
                    <a:pt x="2" y="472"/>
                    <a:pt x="2" y="459"/>
                  </a:cubicBezTo>
                  <a:cubicBezTo>
                    <a:pt x="2" y="447"/>
                    <a:pt x="55" y="436"/>
                    <a:pt x="55" y="424"/>
                  </a:cubicBezTo>
                  <a:cubicBezTo>
                    <a:pt x="55" y="412"/>
                    <a:pt x="3" y="401"/>
                    <a:pt x="3" y="389"/>
                  </a:cubicBezTo>
                  <a:cubicBezTo>
                    <a:pt x="3" y="377"/>
                    <a:pt x="54" y="363"/>
                    <a:pt x="54" y="352"/>
                  </a:cubicBezTo>
                  <a:cubicBezTo>
                    <a:pt x="53" y="341"/>
                    <a:pt x="1" y="331"/>
                    <a:pt x="1" y="321"/>
                  </a:cubicBezTo>
                  <a:cubicBezTo>
                    <a:pt x="1" y="310"/>
                    <a:pt x="53" y="300"/>
                    <a:pt x="53" y="290"/>
                  </a:cubicBezTo>
                  <a:cubicBezTo>
                    <a:pt x="53" y="279"/>
                    <a:pt x="4" y="269"/>
                    <a:pt x="3" y="260"/>
                  </a:cubicBezTo>
                  <a:cubicBezTo>
                    <a:pt x="2" y="250"/>
                    <a:pt x="49" y="244"/>
                    <a:pt x="49" y="232"/>
                  </a:cubicBezTo>
                  <a:cubicBezTo>
                    <a:pt x="49" y="221"/>
                    <a:pt x="2" y="203"/>
                    <a:pt x="3" y="192"/>
                  </a:cubicBezTo>
                  <a:cubicBezTo>
                    <a:pt x="4" y="180"/>
                    <a:pt x="53" y="174"/>
                    <a:pt x="53" y="163"/>
                  </a:cubicBezTo>
                  <a:cubicBezTo>
                    <a:pt x="53" y="152"/>
                    <a:pt x="2" y="136"/>
                    <a:pt x="1" y="126"/>
                  </a:cubicBezTo>
                  <a:cubicBezTo>
                    <a:pt x="0" y="117"/>
                    <a:pt x="48" y="115"/>
                    <a:pt x="49" y="105"/>
                  </a:cubicBezTo>
                  <a:cubicBezTo>
                    <a:pt x="49" y="95"/>
                    <a:pt x="3" y="77"/>
                    <a:pt x="3" y="67"/>
                  </a:cubicBezTo>
                  <a:cubicBezTo>
                    <a:pt x="4" y="56"/>
                    <a:pt x="47" y="49"/>
                    <a:pt x="51" y="41"/>
                  </a:cubicBezTo>
                  <a:cubicBezTo>
                    <a:pt x="56" y="33"/>
                    <a:pt x="33" y="27"/>
                    <a:pt x="29" y="20"/>
                  </a:cubicBezTo>
                  <a:cubicBezTo>
                    <a:pt x="25" y="14"/>
                    <a:pt x="26" y="7"/>
                    <a:pt x="27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Text Box 61"/>
            <p:cNvSpPr txBox="1">
              <a:spLocks noChangeArrowheads="1"/>
            </p:cNvSpPr>
            <p:nvPr/>
          </p:nvSpPr>
          <p:spPr bwMode="auto">
            <a:xfrm>
              <a:off x="1270" y="3017"/>
              <a:ext cx="1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33" name="Line 62"/>
            <p:cNvSpPr>
              <a:spLocks noChangeShapeType="1"/>
            </p:cNvSpPr>
            <p:nvPr/>
          </p:nvSpPr>
          <p:spPr bwMode="auto">
            <a:xfrm>
              <a:off x="1525" y="2764"/>
              <a:ext cx="5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65"/>
            <p:cNvSpPr>
              <a:spLocks/>
            </p:cNvSpPr>
            <p:nvPr/>
          </p:nvSpPr>
          <p:spPr bwMode="auto">
            <a:xfrm>
              <a:off x="1836" y="2590"/>
              <a:ext cx="54" cy="168"/>
            </a:xfrm>
            <a:custGeom>
              <a:avLst/>
              <a:gdLst/>
              <a:ahLst/>
              <a:cxnLst>
                <a:cxn ang="0">
                  <a:pos x="18" y="243"/>
                </a:cxn>
                <a:cxn ang="0">
                  <a:pos x="81" y="120"/>
                </a:cxn>
                <a:cxn ang="0">
                  <a:pos x="0" y="0"/>
                </a:cxn>
              </a:cxnLst>
              <a:rect l="0" t="0" r="r" b="b"/>
              <a:pathLst>
                <a:path w="84" h="243">
                  <a:moveTo>
                    <a:pt x="18" y="243"/>
                  </a:moveTo>
                  <a:cubicBezTo>
                    <a:pt x="51" y="201"/>
                    <a:pt x="84" y="160"/>
                    <a:pt x="81" y="120"/>
                  </a:cubicBezTo>
                  <a:cubicBezTo>
                    <a:pt x="78" y="80"/>
                    <a:pt x="14" y="20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Text Box 66"/>
            <p:cNvSpPr txBox="1">
              <a:spLocks noChangeArrowheads="1"/>
            </p:cNvSpPr>
            <p:nvPr/>
          </p:nvSpPr>
          <p:spPr bwMode="auto">
            <a:xfrm>
              <a:off x="1862" y="2517"/>
              <a:ext cx="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pitchFamily="18" charset="2"/>
                </a:rPr>
                <a:t>J</a:t>
              </a:r>
              <a:r>
                <a:rPr lang="en-US" baseline="-25000">
                  <a:solidFill>
                    <a:srgbClr val="000000"/>
                  </a:solidFill>
                </a:rPr>
                <a:t>recoil</a:t>
              </a:r>
            </a:p>
          </p:txBody>
        </p:sp>
        <p:sp>
          <p:nvSpPr>
            <p:cNvPr id="36" name="Text Box 67"/>
            <p:cNvSpPr txBox="1">
              <a:spLocks noChangeArrowheads="1"/>
            </p:cNvSpPr>
            <p:nvPr/>
          </p:nvSpPr>
          <p:spPr bwMode="auto">
            <a:xfrm>
              <a:off x="2252" y="2263"/>
              <a:ext cx="2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  <a:r>
                <a:rPr lang="en-US" baseline="-25000">
                  <a:solidFill>
                    <a:srgbClr val="000000"/>
                  </a:solidFill>
                </a:rPr>
                <a:t>0</a:t>
              </a:r>
            </a:p>
          </p:txBody>
        </p:sp>
      </p:grp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7479582" y="1505273"/>
          <a:ext cx="300890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711000" progId="Equation.3">
                  <p:embed/>
                </p:oleObj>
              </mc:Choice>
              <mc:Fallback>
                <p:oleObj name="Equation" r:id="rId3" imgW="1981080" imgH="711000" progId="Equation.3">
                  <p:embed/>
                  <p:pic>
                    <p:nvPicPr>
                      <p:cNvPr id="87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9582" y="1505273"/>
                        <a:ext cx="3008906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Recoil</a:t>
            </a:r>
            <a:r>
              <a:rPr lang="it-IT" sz="3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it-IT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collection</a:t>
            </a:r>
            <a:r>
              <a:rPr lang="it-IT" sz="3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and </a:t>
            </a:r>
            <a:r>
              <a:rPr lang="it-IT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identification</a:t>
            </a:r>
            <a:r>
              <a:rPr lang="it-IT" sz="3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@ERNA  </a:t>
            </a:r>
          </a:p>
        </p:txBody>
      </p:sp>
      <p:pic>
        <p:nvPicPr>
          <p:cNvPr id="5" name="Immagine 4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D652F488-A101-EBB5-B134-713D09C41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125" y="2710280"/>
            <a:ext cx="6170583" cy="4147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1126" y="3059668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3</a:t>
            </a:r>
            <a:r>
              <a:rPr lang="en-US" dirty="0"/>
              <a:t>He(</a:t>
            </a:r>
            <a:r>
              <a:rPr lang="en-US" dirty="0" err="1">
                <a:latin typeface="Symbol" charset="2"/>
                <a:cs typeface="Symbol" charset="2"/>
              </a:rPr>
              <a:t>a,g</a:t>
            </a:r>
            <a:r>
              <a:rPr lang="en-US" dirty="0"/>
              <a:t>)</a:t>
            </a:r>
            <a:r>
              <a:rPr lang="en-US" baseline="30000" dirty="0"/>
              <a:t>7</a:t>
            </a:r>
            <a:r>
              <a:rPr lang="en-US" dirty="0"/>
              <a:t>Be @ 1.2 MeV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AA4C7A-B49F-39E8-6FA2-876E435D431A}"/>
              </a:ext>
            </a:extLst>
          </p:cNvPr>
          <p:cNvSpPr txBox="1"/>
          <p:nvPr/>
        </p:nvSpPr>
        <p:spPr>
          <a:xfrm>
            <a:off x="214149" y="5870285"/>
            <a:ext cx="6101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 err="1">
                <a:effectLst/>
                <a:latin typeface="Times"/>
              </a:rPr>
              <a:t>Density</a:t>
            </a:r>
            <a:r>
              <a:rPr lang="it-IT" dirty="0">
                <a:effectLst/>
                <a:latin typeface="Times"/>
              </a:rPr>
              <a:t> </a:t>
            </a:r>
            <a:r>
              <a:rPr lang="it-IT" dirty="0" err="1">
                <a:effectLst/>
                <a:latin typeface="Times"/>
              </a:rPr>
              <a:t>profile</a:t>
            </a:r>
            <a:r>
              <a:rPr lang="it-IT" dirty="0">
                <a:effectLst/>
                <a:latin typeface="Times"/>
              </a:rPr>
              <a:t> of the 3He gas target. </a:t>
            </a:r>
          </a:p>
          <a:p>
            <a:pPr>
              <a:buNone/>
            </a:pPr>
            <a:r>
              <a:rPr lang="it-IT" dirty="0">
                <a:effectLst/>
                <a:latin typeface="Times"/>
              </a:rPr>
              <a:t>The </a:t>
            </a:r>
            <a:r>
              <a:rPr lang="it-IT" dirty="0" err="1">
                <a:effectLst/>
                <a:latin typeface="Times"/>
              </a:rPr>
              <a:t>dashed</a:t>
            </a:r>
            <a:r>
              <a:rPr lang="it-IT" dirty="0">
                <a:effectLst/>
                <a:latin typeface="Times"/>
              </a:rPr>
              <a:t> line </a:t>
            </a:r>
            <a:r>
              <a:rPr lang="it-IT" dirty="0" err="1">
                <a:effectLst/>
                <a:latin typeface="Times"/>
              </a:rPr>
              <a:t>represents</a:t>
            </a:r>
            <a:r>
              <a:rPr lang="it-IT" dirty="0">
                <a:effectLst/>
                <a:latin typeface="Times"/>
              </a:rPr>
              <a:t> the </a:t>
            </a:r>
            <a:r>
              <a:rPr lang="it-IT" dirty="0" err="1">
                <a:effectLst/>
                <a:latin typeface="Times"/>
              </a:rPr>
              <a:t>expected</a:t>
            </a:r>
            <a:r>
              <a:rPr lang="it-IT" dirty="0">
                <a:effectLst/>
                <a:latin typeface="Times"/>
              </a:rPr>
              <a:t> transmission of 7Be </a:t>
            </a:r>
            <a:r>
              <a:rPr lang="it-IT" dirty="0" err="1">
                <a:effectLst/>
                <a:latin typeface="Times"/>
              </a:rPr>
              <a:t>recoils</a:t>
            </a:r>
            <a:r>
              <a:rPr lang="it-IT" dirty="0">
                <a:effectLst/>
                <a:latin typeface="Time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89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38" y="891789"/>
            <a:ext cx="8626091" cy="573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7493919" y="1006355"/>
            <a:ext cx="28060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u="sng" baseline="30000" dirty="0">
                <a:solidFill>
                  <a:srgbClr val="FF0000"/>
                </a:solidFill>
              </a:rPr>
              <a:t>3</a:t>
            </a:r>
            <a:r>
              <a:rPr lang="it-IT" sz="3200" b="1" u="sng" dirty="0">
                <a:solidFill>
                  <a:srgbClr val="FF0000"/>
                </a:solidFill>
              </a:rPr>
              <a:t>He(</a:t>
            </a:r>
            <a:r>
              <a:rPr lang="it-IT" sz="3200" b="1" u="sng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it-IT" sz="3200" b="1" u="sng" dirty="0">
                <a:solidFill>
                  <a:srgbClr val="FF0000"/>
                </a:solidFill>
              </a:rPr>
              <a:t>,</a:t>
            </a:r>
            <a:r>
              <a:rPr lang="it-IT" sz="3200" b="1" u="sng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it-IT" sz="3200" b="1" u="sng" dirty="0">
                <a:solidFill>
                  <a:srgbClr val="FF0000"/>
                </a:solidFill>
              </a:rPr>
              <a:t>)</a:t>
            </a:r>
            <a:r>
              <a:rPr lang="it-IT" sz="3200" b="1" u="sng" baseline="30000" dirty="0">
                <a:solidFill>
                  <a:srgbClr val="FF0000"/>
                </a:solidFill>
              </a:rPr>
              <a:t>7</a:t>
            </a:r>
            <a:r>
              <a:rPr lang="it-IT" sz="3200" b="1" u="sng" dirty="0">
                <a:solidFill>
                  <a:srgbClr val="FF0000"/>
                </a:solidFill>
              </a:rPr>
              <a:t>Be</a:t>
            </a:r>
          </a:p>
          <a:p>
            <a:pPr algn="ctr"/>
            <a:r>
              <a:rPr lang="it-IT" sz="2400" dirty="0"/>
              <a:t>E</a:t>
            </a:r>
            <a:r>
              <a:rPr lang="it-IT" sz="2400" baseline="-25000" dirty="0"/>
              <a:t>cm</a:t>
            </a:r>
            <a:r>
              <a:rPr lang="it-IT" sz="2400" dirty="0"/>
              <a:t>=2.15MeV</a:t>
            </a:r>
          </a:p>
          <a:p>
            <a:pPr algn="ctr"/>
            <a:r>
              <a:rPr lang="it-IT" u="sng" dirty="0"/>
              <a:t>Background suppression about 4 orders of magnitude!!!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15880" y="105628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Singles </a:t>
            </a:r>
            <a:r>
              <a:rPr lang="it-IT" dirty="0">
                <a:latin typeface="Symbol" pitchFamily="18" charset="2"/>
              </a:rPr>
              <a:t>g</a:t>
            </a:r>
            <a:r>
              <a:rPr lang="it-IT" dirty="0"/>
              <a:t>-spectrum</a:t>
            </a:r>
          </a:p>
        </p:txBody>
      </p:sp>
      <p:cxnSp>
        <p:nvCxnSpPr>
          <p:cNvPr id="67" name="Straight Arrow Connector 66"/>
          <p:cNvCxnSpPr>
            <a:stCxn id="60" idx="2"/>
          </p:cNvCxnSpPr>
          <p:nvPr/>
        </p:nvCxnSpPr>
        <p:spPr>
          <a:xfrm rot="5400000">
            <a:off x="5632594" y="880909"/>
            <a:ext cx="350748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0" idx="2"/>
          </p:cNvCxnSpPr>
          <p:nvPr/>
        </p:nvCxnSpPr>
        <p:spPr>
          <a:xfrm rot="16200000" flipH="1">
            <a:off x="6460686" y="1492977"/>
            <a:ext cx="1718900" cy="158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177090" y="26185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Coincidence </a:t>
            </a:r>
          </a:p>
          <a:p>
            <a:r>
              <a:rPr lang="it-IT" dirty="0">
                <a:latin typeface="Symbol" pitchFamily="18" charset="2"/>
              </a:rPr>
              <a:t>g</a:t>
            </a:r>
            <a:r>
              <a:rPr lang="it-IT" dirty="0"/>
              <a:t>-spectrum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rot="10800000" flipV="1">
            <a:off x="3105082" y="3275951"/>
            <a:ext cx="864096" cy="2787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969178" y="3275951"/>
            <a:ext cx="864096" cy="2787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176120" y="458641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Background random coincidence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rot="10800000" flipV="1">
            <a:off x="5231904" y="4800699"/>
            <a:ext cx="194421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015880" y="64533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ERNA RMS Bochum  -  Di Leva PhD thesis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2" charset="2"/>
                <a:cs typeface="Arial" pitchFamily="34" charset="0"/>
              </a:rPr>
              <a:t>g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-rays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coincidence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@ ERNA</a:t>
            </a:r>
            <a:endParaRPr lang="it-IT" sz="3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9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Status of 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3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He(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4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He,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</a:rPr>
              <a:t>g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)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7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Be </a:t>
            </a:r>
            <a:r>
              <a:rPr lang="it-IT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after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ERNA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340768"/>
            <a:ext cx="8352928" cy="53860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108" y="1019076"/>
            <a:ext cx="2755900" cy="393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03512" y="980729"/>
            <a:ext cx="177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Leva</a:t>
            </a:r>
            <a:r>
              <a:rPr lang="en-US" sz="24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90355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3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He(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4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He,</a:t>
            </a:r>
            <a:r>
              <a:rPr lang="it-IT" sz="4000" dirty="0">
                <a:solidFill>
                  <a:srgbClr val="FFFFFF"/>
                </a:solidFill>
                <a:latin typeface="Symbol" pitchFamily="18" charset="2"/>
              </a:rPr>
              <a:t>g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)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7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Be @ Notre Dame</a:t>
            </a:r>
            <a:endParaRPr lang="it-IT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41" y="794896"/>
            <a:ext cx="6920119" cy="5874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1448704"/>
            <a:ext cx="1690972" cy="264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0" y="1143904"/>
            <a:ext cx="3839530" cy="277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8128" y="213285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Agreement with ERNA and LUNA</a:t>
            </a:r>
          </a:p>
        </p:txBody>
      </p:sp>
    </p:spTree>
    <p:extLst>
      <p:ext uri="{BB962C8B-B14F-4D97-AF65-F5344CB8AC3E}">
        <p14:creationId xmlns:p14="http://schemas.microsoft.com/office/powerpoint/2010/main" val="234963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err="1">
                <a:solidFill>
                  <a:srgbClr val="FFFFFF"/>
                </a:solidFill>
                <a:latin typeface="Calibri" pitchFamily="34" charset="0"/>
              </a:rPr>
              <a:t>Present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 status of 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3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He(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4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He,</a:t>
            </a:r>
            <a:r>
              <a:rPr lang="it-IT" sz="4000" dirty="0">
                <a:solidFill>
                  <a:srgbClr val="FFFFFF"/>
                </a:solidFill>
                <a:latin typeface="Symbol" pitchFamily="18" charset="2"/>
              </a:rPr>
              <a:t>g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)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7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Be </a:t>
            </a:r>
            <a:endParaRPr lang="it-IT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3" y="858850"/>
            <a:ext cx="5178563" cy="59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3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He(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4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He,</a:t>
            </a:r>
            <a:r>
              <a:rPr lang="it-IT" sz="4000" dirty="0">
                <a:solidFill>
                  <a:srgbClr val="FFFFFF"/>
                </a:solidFill>
                <a:latin typeface="Symbol" pitchFamily="18" charset="2"/>
              </a:rPr>
              <a:t>g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)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7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Be </a:t>
            </a:r>
            <a:r>
              <a:rPr lang="it-IT" sz="4000" dirty="0" err="1">
                <a:solidFill>
                  <a:srgbClr val="FFFFFF"/>
                </a:solidFill>
                <a:latin typeface="Calibri" pitchFamily="34" charset="0"/>
              </a:rPr>
              <a:t>R-matrix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4000" dirty="0" err="1">
                <a:solidFill>
                  <a:srgbClr val="FFFFFF"/>
                </a:solidFill>
                <a:latin typeface="Calibri" pitchFamily="34" charset="0"/>
              </a:rPr>
              <a:t>fit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it-IT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9222"/>
          <a:stretch/>
        </p:blipFill>
        <p:spPr>
          <a:xfrm>
            <a:off x="1703512" y="1556793"/>
            <a:ext cx="8784976" cy="5101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908720"/>
            <a:ext cx="4025900" cy="35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3552" y="13407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Importance of interference term between external capture and external pole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5760" y="2492897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s-wave E1 external capture +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background pole (</a:t>
            </a:r>
            <a:r>
              <a:rPr lang="en-US" sz="1600" dirty="0" err="1">
                <a:solidFill>
                  <a:srgbClr val="0000FF"/>
                </a:solidFill>
              </a:rPr>
              <a:t>J</a:t>
            </a:r>
            <a:r>
              <a:rPr lang="en-US" sz="1600" baseline="30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 = 1/2</a:t>
            </a:r>
            <a:r>
              <a:rPr lang="en-US" sz="1600" baseline="30000" dirty="0">
                <a:solidFill>
                  <a:srgbClr val="0000FF"/>
                </a:solidFill>
              </a:rPr>
              <a:t>+</a:t>
            </a:r>
            <a:r>
              <a:rPr lang="en-US" sz="1600" dirty="0">
                <a:solidFill>
                  <a:srgbClr val="0000FF"/>
                </a:solidFill>
              </a:rPr>
              <a:t>) + interference ≈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4475" y="3810526"/>
            <a:ext cx="2440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s-wave E1 external capture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769" y="5445224"/>
            <a:ext cx="2443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background pole (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sz="1600" baseline="30000" dirty="0" err="1">
                <a:solidFill>
                  <a:schemeClr val="accent2">
                    <a:lumMod val="7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= 1/2</a:t>
            </a:r>
            <a:r>
              <a:rPr lang="en-US" sz="1600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2996952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1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n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 r="23832"/>
          <a:stretch/>
        </p:blipFill>
        <p:spPr>
          <a:xfrm>
            <a:off x="8402829" y="1113408"/>
            <a:ext cx="2614706" cy="2603624"/>
          </a:xfrm>
          <a:prstGeom prst="rect">
            <a:avLst/>
          </a:prstGeom>
        </p:spPr>
      </p:pic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630871" y="745540"/>
            <a:ext cx="1452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0000FF"/>
                </a:solidFill>
              </a:rPr>
              <a:t>pp</a:t>
            </a:r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dirty="0" err="1">
                <a:solidFill>
                  <a:srgbClr val="0000FF"/>
                </a:solidFill>
              </a:rPr>
              <a:t>chain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8744271" y="692696"/>
            <a:ext cx="1674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CNO </a:t>
            </a:r>
            <a:r>
              <a:rPr lang="it-IT" sz="2800" b="1" dirty="0" err="1">
                <a:solidFill>
                  <a:srgbClr val="0000FF"/>
                </a:solidFill>
              </a:rPr>
              <a:t>cycle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0" y="-1"/>
            <a:ext cx="12192000" cy="7602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H-burning in the Sun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25558" y="4149080"/>
            <a:ext cx="438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4p </a:t>
            </a:r>
            <a:r>
              <a:rPr lang="it-IT" sz="4000" dirty="0">
                <a:sym typeface="Symbol"/>
              </a:rPr>
              <a:t> He + 2</a:t>
            </a:r>
            <a:r>
              <a:rPr lang="it-IT" sz="4000" dirty="0">
                <a:latin typeface="Symbol" pitchFamily="18" charset="2"/>
                <a:sym typeface="Symbol"/>
              </a:rPr>
              <a:t>n</a:t>
            </a:r>
            <a:r>
              <a:rPr lang="it-IT" sz="4000" baseline="-25000" dirty="0">
                <a:sym typeface="Symbol"/>
              </a:rPr>
              <a:t>e</a:t>
            </a:r>
            <a:r>
              <a:rPr lang="it-IT" sz="4000" dirty="0">
                <a:sym typeface="Symbol"/>
              </a:rPr>
              <a:t> + 2e</a:t>
            </a:r>
            <a:r>
              <a:rPr lang="it-IT" sz="4000" baseline="30000" dirty="0">
                <a:sym typeface="Symbol"/>
              </a:rPr>
              <a:t>+</a:t>
            </a:r>
            <a:endParaRPr lang="it-IT" sz="4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7165517" y="5373217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CNO/</a:t>
            </a:r>
            <a:r>
              <a:rPr lang="en-US" sz="2800" dirty="0" err="1">
                <a:solidFill>
                  <a:srgbClr val="FF0000"/>
                </a:solidFill>
              </a:rPr>
              <a:t>pp</a:t>
            </a:r>
            <a:r>
              <a:rPr lang="en-US" sz="2800" dirty="0">
                <a:solidFill>
                  <a:srgbClr val="FF0000"/>
                </a:solidFill>
              </a:rPr>
              <a:t>  in the Sun about about 0.01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4932" y="4149080"/>
            <a:ext cx="4104456" cy="2757095"/>
            <a:chOff x="35496" y="4581128"/>
            <a:chExt cx="3722308" cy="2253039"/>
          </a:xfrm>
        </p:grpSpPr>
        <p:pic>
          <p:nvPicPr>
            <p:cNvPr id="33" name="Picture 80" descr="pp-cn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6" y="4581128"/>
              <a:ext cx="3722308" cy="2253039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1086592" y="5000783"/>
              <a:ext cx="571396" cy="334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 Sun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7305" y="1052736"/>
            <a:ext cx="6454588" cy="2880320"/>
            <a:chOff x="0" y="1052736"/>
            <a:chExt cx="6454588" cy="2880320"/>
          </a:xfrm>
        </p:grpSpPr>
        <p:pic>
          <p:nvPicPr>
            <p:cNvPr id="3" name="Picture 2" descr="pp-chain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5" r="4438"/>
            <a:stretch/>
          </p:blipFill>
          <p:spPr>
            <a:xfrm>
              <a:off x="0" y="1052736"/>
              <a:ext cx="6454588" cy="288032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008" y="1196752"/>
              <a:ext cx="46754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1172171" y="3640668"/>
            <a:ext cx="40035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dirty="0"/>
              <a:t>Energy generation for </a:t>
            </a:r>
            <a:r>
              <a:rPr lang="it-IT" sz="1600" dirty="0" err="1"/>
              <a:t>pp</a:t>
            </a:r>
            <a:r>
              <a:rPr lang="it-IT" sz="1600" dirty="0"/>
              <a:t> </a:t>
            </a:r>
            <a:r>
              <a:rPr lang="it-IT" sz="1600" dirty="0" err="1"/>
              <a:t>chain</a:t>
            </a:r>
            <a:r>
              <a:rPr lang="it-IT" sz="1600" dirty="0"/>
              <a:t> and CNO </a:t>
            </a:r>
            <a:r>
              <a:rPr lang="it-IT" sz="1600" dirty="0" err="1"/>
              <a:t>cycle</a:t>
            </a:r>
            <a:endParaRPr lang="it-IT" sz="1600" dirty="0"/>
          </a:p>
          <a:p>
            <a:r>
              <a:rPr lang="it-IT" sz="1600" dirty="0"/>
              <a:t>versus core Temperature</a:t>
            </a:r>
          </a:p>
        </p:txBody>
      </p:sp>
    </p:spTree>
    <p:extLst>
      <p:ext uri="{BB962C8B-B14F-4D97-AF65-F5344CB8AC3E}">
        <p14:creationId xmlns:p14="http://schemas.microsoft.com/office/powerpoint/2010/main" val="251458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3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He(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4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He,</a:t>
            </a:r>
            <a:r>
              <a:rPr lang="it-IT" sz="4000" dirty="0">
                <a:solidFill>
                  <a:srgbClr val="FFFFFF"/>
                </a:solidFill>
                <a:latin typeface="Symbol" pitchFamily="18" charset="2"/>
              </a:rPr>
              <a:t>g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)</a:t>
            </a:r>
            <a:r>
              <a:rPr lang="it-IT" sz="4000" baseline="30000" dirty="0">
                <a:solidFill>
                  <a:srgbClr val="FFFFFF"/>
                </a:solidFill>
                <a:latin typeface="Calibri" pitchFamily="34" charset="0"/>
              </a:rPr>
              <a:t>7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Be Montecarlo </a:t>
            </a:r>
            <a:r>
              <a:rPr lang="it-IT" sz="4000" dirty="0" err="1">
                <a:solidFill>
                  <a:srgbClr val="FFFFFF"/>
                </a:solidFill>
                <a:latin typeface="Calibri" pitchFamily="34" charset="0"/>
              </a:rPr>
              <a:t>uncertanties</a:t>
            </a:r>
            <a:r>
              <a:rPr lang="it-IT" sz="4000" dirty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it-IT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908720"/>
            <a:ext cx="40259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36" y="6135836"/>
            <a:ext cx="6324600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992" b="38862"/>
          <a:stretch/>
        </p:blipFill>
        <p:spPr>
          <a:xfrm>
            <a:off x="2495600" y="1196752"/>
            <a:ext cx="7056784" cy="48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3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502DD-D50B-99A3-3DF7-68A00B620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B6B19B92-5E5E-D134-BCA3-7E0889C56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7948246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He(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4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He,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</a:rPr>
              <a:t>g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7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Be @SFIII 2025</a:t>
            </a:r>
          </a:p>
        </p:txBody>
      </p:sp>
      <p:pic>
        <p:nvPicPr>
          <p:cNvPr id="7" name="Immagine 6" descr="Immagine che contiene testo, diagramma, linea, schermata&#10;&#10;Il contenuto generato dall'IA potrebbe non essere corretto.">
            <a:extLst>
              <a:ext uri="{FF2B5EF4-FFF2-40B4-BE49-F238E27FC236}">
                <a16:creationId xmlns:a16="http://schemas.microsoft.com/office/drawing/2014/main" id="{3FA56B92-6B2A-80D1-7050-4A927A475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60" y="0"/>
            <a:ext cx="5401340" cy="6858000"/>
          </a:xfrm>
          <a:prstGeom prst="rect">
            <a:avLst/>
          </a:prstGeom>
        </p:spPr>
      </p:pic>
      <p:pic>
        <p:nvPicPr>
          <p:cNvPr id="10" name="Immagine 9" descr="Immagine che contiene testo, schermata, Carattere, ricevuta&#10;&#10;Il contenuto generato dall'IA potrebbe non essere corretto.">
            <a:extLst>
              <a:ext uri="{FF2B5EF4-FFF2-40B4-BE49-F238E27FC236}">
                <a16:creationId xmlns:a16="http://schemas.microsoft.com/office/drawing/2014/main" id="{136D7FB3-467E-7E29-5EC3-D463F154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339" y="873372"/>
            <a:ext cx="7299321" cy="2048346"/>
          </a:xfrm>
          <a:prstGeom prst="rect">
            <a:avLst/>
          </a:prstGeom>
        </p:spPr>
      </p:pic>
      <p:pic>
        <p:nvPicPr>
          <p:cNvPr id="12" name="Immagine 11" descr="Immagine che contiene testo, Carattere, bianco, tipografia&#10;&#10;Il contenuto generato dall'IA potrebbe non essere corretto.">
            <a:extLst>
              <a:ext uri="{FF2B5EF4-FFF2-40B4-BE49-F238E27FC236}">
                <a16:creationId xmlns:a16="http://schemas.microsoft.com/office/drawing/2014/main" id="{7AE8633B-3095-314D-3208-B98F7BF89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61" y="3429000"/>
            <a:ext cx="59436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7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647" y="1102961"/>
            <a:ext cx="5067935" cy="4453778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15918FA-8F79-86BE-0DC0-E2F21B0B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7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Be(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p,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2" charset="2"/>
                <a:sym typeface="Symbol" pitchFamily="18" charset="2"/>
              </a:rPr>
              <a:t>g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)</a:t>
            </a:r>
            <a:r>
              <a:rPr lang="en-GB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8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B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experiments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Immagine 12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0BDEC1EC-25FD-FBAC-E06E-B7E9DED1F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1102960"/>
            <a:ext cx="6908800" cy="5029200"/>
          </a:xfrm>
          <a:prstGeom prst="rect">
            <a:avLst/>
          </a:prstGeom>
        </p:spPr>
      </p:pic>
    </p:spTree>
  </p:cSld>
  <p:clrMapOvr>
    <a:masterClrMapping/>
  </p:clrMapOvr>
  <p:transition advTm="74077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A0B3-7026-AAF1-32AE-125686FC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7be.png">
            <a:extLst>
              <a:ext uri="{FF2B5EF4-FFF2-40B4-BE49-F238E27FC236}">
                <a16:creationId xmlns:a16="http://schemas.microsoft.com/office/drawing/2014/main" id="{7FDED897-344C-A174-3F2C-17F03C6939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647" y="1102960"/>
            <a:ext cx="5757428" cy="505971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4445007-B354-0EF0-D425-77185126B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79" y="848048"/>
            <a:ext cx="4897706" cy="413482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8CD5692-1397-BE45-85A8-2B597789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7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Be(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p,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2" charset="2"/>
                <a:sym typeface="Symbol" pitchFamily="18" charset="2"/>
              </a:rPr>
              <a:t>g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)</a:t>
            </a:r>
            <a:r>
              <a:rPr lang="en-GB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8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B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experiments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8135994"/>
      </p:ext>
    </p:extLst>
  </p:cSld>
  <p:clrMapOvr>
    <a:masterClrMapping/>
  </p:clrMapOvr>
  <p:transition advTm="74077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1223" y="1418900"/>
            <a:ext cx="1875271" cy="41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325" b="1" baseline="30000" dirty="0">
                <a:solidFill>
                  <a:srgbClr val="5B9BD5"/>
                </a:solidFill>
                <a:ea typeface="+mj-ea"/>
                <a:cs typeface="+mj-cs"/>
              </a:rPr>
              <a:t>7</a:t>
            </a:r>
            <a:r>
              <a:rPr lang="en-GB" sz="2325" b="1" dirty="0">
                <a:solidFill>
                  <a:srgbClr val="5B9BD5"/>
                </a:solidFill>
                <a:ea typeface="+mj-ea"/>
                <a:cs typeface="+mj-cs"/>
              </a:rPr>
              <a:t>Be beam</a:t>
            </a:r>
            <a:endParaRPr lang="it-IT" sz="2325" b="1" dirty="0">
              <a:solidFill>
                <a:srgbClr val="5B9BD5"/>
              </a:solidFill>
              <a:ea typeface="+mj-ea"/>
              <a:cs typeface="+mj-cs"/>
            </a:endParaRPr>
          </a:p>
        </p:txBody>
      </p:sp>
      <p:sp>
        <p:nvSpPr>
          <p:cNvPr id="6" name="Cilindro 5"/>
          <p:cNvSpPr/>
          <p:nvPr/>
        </p:nvSpPr>
        <p:spPr>
          <a:xfrm>
            <a:off x="742096" y="2670119"/>
            <a:ext cx="454343" cy="120015"/>
          </a:xfrm>
          <a:prstGeom prst="can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0" name="Rettangolo 19"/>
          <p:cNvSpPr/>
          <p:nvPr/>
        </p:nvSpPr>
        <p:spPr>
          <a:xfrm>
            <a:off x="1492891" y="2717628"/>
            <a:ext cx="13628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>
                <a:solidFill>
                  <a:srgbClr val="002060"/>
                </a:solidFill>
                <a:latin typeface="Comic Sans MS" pitchFamily="66" charset="0"/>
              </a:rPr>
              <a:t>Radiochemical </a:t>
            </a:r>
          </a:p>
          <a:p>
            <a:pPr algn="ctr"/>
            <a:r>
              <a:rPr lang="en-GB" sz="1350" dirty="0">
                <a:solidFill>
                  <a:srgbClr val="002060"/>
                </a:solidFill>
                <a:latin typeface="Comic Sans MS" pitchFamily="66" charset="0"/>
              </a:rPr>
              <a:t>separation</a:t>
            </a:r>
            <a:endParaRPr lang="it-IT" sz="135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87690" y="2186384"/>
            <a:ext cx="9631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it-IT" sz="135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 + </a:t>
            </a:r>
            <a:r>
              <a:rPr lang="it-IT" sz="1350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it-IT" sz="135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</a:t>
            </a:r>
          </a:p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pills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4647393" y="1902515"/>
            <a:ext cx="13471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002060"/>
                </a:solidFill>
                <a:latin typeface="Comic Sans MS" pitchFamily="66" charset="0"/>
              </a:rPr>
              <a:t>SNICS-40 ions source.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8269" r="6415"/>
          <a:stretch/>
        </p:blipFill>
        <p:spPr>
          <a:xfrm>
            <a:off x="4842512" y="2370880"/>
            <a:ext cx="957180" cy="729000"/>
          </a:xfrm>
          <a:prstGeom prst="rect">
            <a:avLst/>
          </a:prstGeom>
        </p:spPr>
      </p:pic>
      <p:pic>
        <p:nvPicPr>
          <p:cNvPr id="33" name="Picture 11" descr="cathode"/>
          <p:cNvPicPr>
            <a:picLocks noChangeAspect="1" noChangeArrowheads="1"/>
          </p:cNvPicPr>
          <p:nvPr/>
        </p:nvPicPr>
        <p:blipFill>
          <a:blip r:embed="rId3" cstate="print"/>
          <a:srcRect l="36827" t="20393" r="38608" b="36292"/>
          <a:stretch>
            <a:fillRect/>
          </a:stretch>
        </p:blipFill>
        <p:spPr bwMode="auto">
          <a:xfrm>
            <a:off x="3055268" y="2479821"/>
            <a:ext cx="393225" cy="477446"/>
          </a:xfrm>
          <a:prstGeom prst="rect">
            <a:avLst/>
          </a:prstGeom>
          <a:noFill/>
        </p:spPr>
      </p:pic>
      <p:sp>
        <p:nvSpPr>
          <p:cNvPr id="34" name="Rettangolo 33"/>
          <p:cNvSpPr/>
          <p:nvPr/>
        </p:nvSpPr>
        <p:spPr>
          <a:xfrm>
            <a:off x="2618427" y="2015928"/>
            <a:ext cx="13404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Source </a:t>
            </a:r>
          </a:p>
          <a:p>
            <a:pPr algn="ctr"/>
            <a:r>
              <a:rPr lang="en-GB" sz="135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2mm cathodes</a:t>
            </a:r>
            <a:endParaRPr lang="it-IT" sz="135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35" name="Connettore 2 34"/>
          <p:cNvCxnSpPr>
            <a:stCxn id="33" idx="3"/>
            <a:endCxn id="31" idx="1"/>
          </p:cNvCxnSpPr>
          <p:nvPr/>
        </p:nvCxnSpPr>
        <p:spPr>
          <a:xfrm>
            <a:off x="3448493" y="2718545"/>
            <a:ext cx="1394020" cy="168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594625" y="1795696"/>
            <a:ext cx="6777825" cy="150115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8" name="Rettangolo 37"/>
          <p:cNvSpPr/>
          <p:nvPr/>
        </p:nvSpPr>
        <p:spPr>
          <a:xfrm>
            <a:off x="3660561" y="2712426"/>
            <a:ext cx="9460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002060"/>
                </a:solidFill>
                <a:latin typeface="Comic Sans MS" pitchFamily="66" charset="0"/>
              </a:rPr>
              <a:t>Test and </a:t>
            </a:r>
          </a:p>
          <a:p>
            <a:pPr algn="ctr"/>
            <a:r>
              <a:rPr lang="en-US" sz="1350" dirty="0">
                <a:solidFill>
                  <a:srgbClr val="002060"/>
                </a:solidFill>
                <a:latin typeface="Comic Sans MS" pitchFamily="66" charset="0"/>
              </a:rPr>
              <a:t>mounting</a:t>
            </a:r>
            <a:endParaRPr lang="it-IT" sz="1350" dirty="0"/>
          </a:p>
        </p:txBody>
      </p:sp>
      <p:sp>
        <p:nvSpPr>
          <p:cNvPr id="40" name="Rettangolo 39"/>
          <p:cNvSpPr/>
          <p:nvPr/>
        </p:nvSpPr>
        <p:spPr>
          <a:xfrm>
            <a:off x="3047313" y="1805550"/>
            <a:ext cx="165782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CIRCE laboratory</a:t>
            </a:r>
            <a:endParaRPr lang="it-IT" sz="135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Connettore 2 7"/>
          <p:cNvCxnSpPr>
            <a:endCxn id="33" idx="1"/>
          </p:cNvCxnSpPr>
          <p:nvPr/>
        </p:nvCxnSpPr>
        <p:spPr>
          <a:xfrm flipV="1">
            <a:off x="1273592" y="2718544"/>
            <a:ext cx="1781675" cy="11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cxnSpLocks/>
          </p:cNvCxnSpPr>
          <p:nvPr/>
        </p:nvCxnSpPr>
        <p:spPr>
          <a:xfrm>
            <a:off x="5843077" y="2717628"/>
            <a:ext cx="1418210" cy="12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5815511" y="2735381"/>
            <a:ext cx="10054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en-GB" sz="135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 BEAM</a:t>
            </a:r>
            <a:endParaRPr lang="it-IT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6008588" y="2205800"/>
            <a:ext cx="12526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Intensity up to 10</a:t>
            </a:r>
            <a:r>
              <a:rPr lang="en-GB" sz="1350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-GB" sz="135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35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pps</a:t>
            </a:r>
            <a:r>
              <a:rPr lang="en-GB" sz="135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659553" y="2753080"/>
            <a:ext cx="7922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≈10GBq</a:t>
            </a:r>
            <a:endParaRPr lang="it-IT" sz="1350" dirty="0"/>
          </a:p>
        </p:txBody>
      </p:sp>
      <p:sp>
        <p:nvSpPr>
          <p:cNvPr id="49" name="Rettangolo 48"/>
          <p:cNvSpPr/>
          <p:nvPr/>
        </p:nvSpPr>
        <p:spPr>
          <a:xfrm>
            <a:off x="2850303" y="2934055"/>
            <a:ext cx="92204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3x≈3GBq</a:t>
            </a:r>
          </a:p>
        </p:txBody>
      </p:sp>
      <p:sp>
        <p:nvSpPr>
          <p:cNvPr id="44" name="TextShape 1">
            <a:extLst>
              <a:ext uri="{FF2B5EF4-FFF2-40B4-BE49-F238E27FC236}">
                <a16:creationId xmlns:a16="http://schemas.microsoft.com/office/drawing/2014/main" id="{64AF92ED-4CDC-FF1D-F403-4669E12B220F}"/>
              </a:ext>
            </a:extLst>
          </p:cNvPr>
          <p:cNvSpPr txBox="1"/>
          <p:nvPr/>
        </p:nvSpPr>
        <p:spPr>
          <a:xfrm>
            <a:off x="8079459" y="846340"/>
            <a:ext cx="3780150" cy="803419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94" spc="-90" dirty="0">
                <a:solidFill>
                  <a:srgbClr val="314864"/>
                </a:solidFill>
                <a:latin typeface="Didot"/>
                <a:ea typeface="Didot"/>
              </a:rPr>
              <a:t>H</a:t>
            </a:r>
            <a:r>
              <a:rPr lang="en-US" sz="3094" spc="-90" baseline="-5000" dirty="0">
                <a:solidFill>
                  <a:srgbClr val="314864"/>
                </a:solidFill>
                <a:latin typeface="Didot"/>
                <a:ea typeface="Didot"/>
              </a:rPr>
              <a:t>2</a:t>
            </a:r>
            <a:r>
              <a:rPr lang="en-US" sz="3094" spc="-90" dirty="0">
                <a:solidFill>
                  <a:srgbClr val="314864"/>
                </a:solidFill>
                <a:latin typeface="Didot"/>
                <a:ea typeface="Didot"/>
              </a:rPr>
              <a:t> extended gas target</a:t>
            </a:r>
            <a:endParaRPr lang="en-US" sz="3094" spc="-1" dirty="0">
              <a:solidFill>
                <a:srgbClr val="324863"/>
              </a:solidFill>
              <a:latin typeface="Palatino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CD3FD266-76E4-77DC-2D28-04F6302D15D9}"/>
              </a:ext>
            </a:extLst>
          </p:cNvPr>
          <p:cNvSpPr/>
          <p:nvPr/>
        </p:nvSpPr>
        <p:spPr>
          <a:xfrm>
            <a:off x="7733450" y="4269193"/>
            <a:ext cx="459120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Density profile of the gas target as seen in the yield of the 478 keV g-ray line from the </a:t>
            </a:r>
            <a:r>
              <a:rPr lang="en-US" sz="1350" baseline="3000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Li(p, p’</a:t>
            </a:r>
            <a:r>
              <a:rPr lang="it-IT" sz="135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it-IT" sz="1350" baseline="3000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it-IT" sz="135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Li*</a:t>
            </a:r>
          </a:p>
          <a:p>
            <a:r>
              <a:rPr lang="da-DK" sz="135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Target density n = 7.22 ± 0.15 · 10</a:t>
            </a:r>
            <a:r>
              <a:rPr lang="da-DK" sz="1350" baseline="3000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da-DK" sz="60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135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at/cm</a:t>
            </a:r>
            <a:r>
              <a:rPr lang="da-DK" sz="1350" baseline="3000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da-DK" sz="135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at 4.9 mbar</a:t>
            </a:r>
            <a:r>
              <a:rPr lang="it-IT" sz="1350" dirty="0">
                <a:solidFill>
                  <a:schemeClr val="accent1">
                    <a:lumMod val="50000"/>
                  </a:schemeClr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da-DK" sz="1350" dirty="0">
              <a:solidFill>
                <a:schemeClr val="accent1">
                  <a:lumMod val="50000"/>
                </a:schemeClr>
              </a:solidFill>
              <a:latin typeface="Palatin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876AC8BE-5980-1202-416F-2ECF5F9A1B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68" t="19047" r="21051" b="9869"/>
          <a:stretch/>
        </p:blipFill>
        <p:spPr>
          <a:xfrm>
            <a:off x="7608308" y="1508346"/>
            <a:ext cx="4015443" cy="273603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7B65DD9-BCCA-FE60-2BF0-5C9DB6F14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621" y="1593825"/>
            <a:ext cx="1755383" cy="300923"/>
          </a:xfrm>
          <a:prstGeom prst="rect">
            <a:avLst/>
          </a:prstGeom>
        </p:spPr>
      </p:pic>
      <p:pic>
        <p:nvPicPr>
          <p:cNvPr id="7" name="Picture 2" descr="Home">
            <a:extLst>
              <a:ext uri="{FF2B5EF4-FFF2-40B4-BE49-F238E27FC236}">
                <a16:creationId xmlns:a16="http://schemas.microsoft.com/office/drawing/2014/main" id="{7F1AEDDD-DAF7-2A47-3DE5-FA0F91E4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08" y="5512112"/>
            <a:ext cx="2339233" cy="1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6DF5A9-FDC8-1AAE-EA4D-C9A39AD21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537" y="3364006"/>
            <a:ext cx="6984000" cy="3396261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E073B13-D306-5F5B-DF43-1405CDC91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7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Be(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p,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2" charset="2"/>
                <a:sym typeface="Symbol" pitchFamily="18" charset="2"/>
              </a:rPr>
              <a:t>g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)</a:t>
            </a:r>
            <a:r>
              <a:rPr lang="en-GB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8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B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@ERNA using a radioactive beam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085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Shape 2"/>
          <p:cNvSpPr txBox="1"/>
          <p:nvPr/>
        </p:nvSpPr>
        <p:spPr>
          <a:xfrm>
            <a:off x="10194799" y="6483039"/>
            <a:ext cx="223003" cy="24983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Autofit/>
          </a:bodyPr>
          <a:lstStyle/>
          <a:p>
            <a:endParaRPr lang="en-US" sz="1687" spc="-1">
              <a:latin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52599A-3D5B-53D4-8467-7B8D9C4A5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" r="5419" b="32194"/>
          <a:stretch/>
        </p:blipFill>
        <p:spPr>
          <a:xfrm>
            <a:off x="6269574" y="1567466"/>
            <a:ext cx="5480821" cy="3723068"/>
          </a:xfrm>
          <a:prstGeom prst="rect">
            <a:avLst/>
          </a:prstGeom>
        </p:spPr>
      </p:pic>
      <p:pic>
        <p:nvPicPr>
          <p:cNvPr id="11" name="Picture 2" descr="Home">
            <a:extLst>
              <a:ext uri="{FF2B5EF4-FFF2-40B4-BE49-F238E27FC236}">
                <a16:creationId xmlns:a16="http://schemas.microsoft.com/office/drawing/2014/main" id="{441602B7-9555-E8D2-9602-40D67E3E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45" y="5485283"/>
            <a:ext cx="2339233" cy="1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9F66FB2F-7DF3-138D-EE28-3E74342C8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1397000"/>
            <a:ext cx="5969000" cy="40640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8B16A88-33B0-2E67-4923-E512A62A7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7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Be(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p,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2" charset="2"/>
                <a:sym typeface="Symbol" pitchFamily="18" charset="2"/>
              </a:rPr>
              <a:t>g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)</a:t>
            </a:r>
            <a:r>
              <a:rPr lang="en-GB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8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B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@ERNA using a radioactive beam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0095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DDF13-3F3E-9361-B94B-42A77CC15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Shape 2">
            <a:extLst>
              <a:ext uri="{FF2B5EF4-FFF2-40B4-BE49-F238E27FC236}">
                <a16:creationId xmlns:a16="http://schemas.microsoft.com/office/drawing/2014/main" id="{795A1C17-E82D-D5E7-F8D1-DEC5FA129A01}"/>
              </a:ext>
            </a:extLst>
          </p:cNvPr>
          <p:cNvSpPr txBox="1"/>
          <p:nvPr/>
        </p:nvSpPr>
        <p:spPr>
          <a:xfrm>
            <a:off x="10194799" y="6483039"/>
            <a:ext cx="223003" cy="24983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Autofit/>
          </a:bodyPr>
          <a:lstStyle/>
          <a:p>
            <a:endParaRPr lang="en-US" sz="1687" spc="-1">
              <a:latin typeface="Calibri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E514277-ADC9-63FF-AE6A-DE7C32EFF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7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Be(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p,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2" charset="2"/>
                <a:sym typeface="Symbol" pitchFamily="18" charset="2"/>
              </a:rPr>
              <a:t>g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)</a:t>
            </a:r>
            <a:r>
              <a:rPr lang="en-GB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8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B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@SFIII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magine 5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34A7FB77-660D-67A1-1468-4D9240E9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6642100" cy="4572000"/>
          </a:xfrm>
          <a:prstGeom prst="rect">
            <a:avLst/>
          </a:prstGeom>
        </p:spPr>
      </p:pic>
      <p:pic>
        <p:nvPicPr>
          <p:cNvPr id="12" name="Immagine 11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FBD34269-9BA3-8344-8608-94EB862C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034" y="1269861"/>
            <a:ext cx="5869966" cy="40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10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AC2D9-968B-0D1A-D82D-5832718CF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0B2F421-1561-83B0-D204-5034ED69F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Conclusions and outlooks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04BC4B03-CBE0-CD63-D856-33A48C088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904" y="1447028"/>
            <a:ext cx="828011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baseline="30000" dirty="0"/>
              <a:t>3</a:t>
            </a:r>
            <a:r>
              <a:rPr lang="en-US" sz="2800" dirty="0"/>
              <a:t>He(</a:t>
            </a:r>
            <a:r>
              <a:rPr lang="en-US" sz="2800" dirty="0" err="1">
                <a:latin typeface="Symbol" charset="2"/>
                <a:cs typeface="Symbol" charset="2"/>
              </a:rPr>
              <a:t>a,g</a:t>
            </a:r>
            <a:r>
              <a:rPr lang="en-US" sz="2800" dirty="0"/>
              <a:t>)</a:t>
            </a:r>
            <a:r>
              <a:rPr lang="en-US" sz="2800" baseline="30000" dirty="0"/>
              <a:t>7</a:t>
            </a:r>
            <a:r>
              <a:rPr lang="en-US" sz="2800" dirty="0"/>
              <a:t>Be measuring underground from high energy towards very low with the same setup, considering also angular distribution.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8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baseline="30000" dirty="0"/>
              <a:t>7</a:t>
            </a:r>
            <a:r>
              <a:rPr lang="en-US" sz="2800" dirty="0"/>
              <a:t>Be(</a:t>
            </a:r>
            <a:r>
              <a:rPr lang="en-US" sz="2800" dirty="0" err="1"/>
              <a:t>p</a:t>
            </a:r>
            <a:r>
              <a:rPr lang="en-US" sz="2800" dirty="0" err="1">
                <a:latin typeface="Symbol" charset="2"/>
                <a:cs typeface="Symbol" charset="2"/>
              </a:rPr>
              <a:t>,g</a:t>
            </a:r>
            <a:r>
              <a:rPr lang="en-US" sz="2800" dirty="0"/>
              <a:t>)</a:t>
            </a:r>
            <a:r>
              <a:rPr lang="en-US" sz="2800" baseline="30000" dirty="0"/>
              <a:t>8</a:t>
            </a:r>
            <a:r>
              <a:rPr lang="en-US" sz="2800" dirty="0"/>
              <a:t>B a more extensive inverse kinematic experiment will reduce the systematic uncertainty.</a:t>
            </a:r>
          </a:p>
        </p:txBody>
      </p:sp>
    </p:spTree>
    <p:extLst>
      <p:ext uri="{BB962C8B-B14F-4D97-AF65-F5344CB8AC3E}">
        <p14:creationId xmlns:p14="http://schemas.microsoft.com/office/powerpoint/2010/main" val="222098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468884" y="1124745"/>
            <a:ext cx="9199117" cy="42473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dirty="0"/>
              <a:t>             </a:t>
            </a:r>
            <a:r>
              <a:rPr lang="it-IT" dirty="0" err="1"/>
              <a:t>p</a:t>
            </a:r>
            <a:r>
              <a:rPr lang="it-IT" dirty="0"/>
              <a:t> + </a:t>
            </a:r>
            <a:r>
              <a:rPr lang="it-IT" dirty="0" err="1"/>
              <a:t>p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 </a:t>
            </a:r>
            <a:r>
              <a:rPr lang="it-IT" baseline="30000" dirty="0">
                <a:sym typeface="Symbol" pitchFamily="18" charset="2"/>
              </a:rPr>
              <a:t>2</a:t>
            </a:r>
            <a:r>
              <a:rPr lang="it-IT" dirty="0">
                <a:sym typeface="Symbol" pitchFamily="18" charset="2"/>
              </a:rPr>
              <a:t>H + e</a:t>
            </a:r>
            <a:r>
              <a:rPr lang="it-IT" baseline="30000" dirty="0">
                <a:sym typeface="Symbol" pitchFamily="18" charset="2"/>
              </a:rPr>
              <a:t>+</a:t>
            </a:r>
            <a:r>
              <a:rPr lang="it-IT" dirty="0">
                <a:sym typeface="Symbol" pitchFamily="18" charset="2"/>
              </a:rPr>
              <a:t> +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 [0.27 </a:t>
            </a:r>
            <a:r>
              <a:rPr lang="it-IT" b="1" dirty="0" err="1">
                <a:solidFill>
                  <a:srgbClr val="FF3300"/>
                </a:solidFill>
                <a:sym typeface="Symbol" pitchFamily="18" charset="2"/>
              </a:rPr>
              <a:t>MeV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]</a:t>
            </a:r>
            <a:r>
              <a:rPr lang="it-IT" b="1" dirty="0">
                <a:solidFill>
                  <a:srgbClr val="000099"/>
                </a:solidFill>
                <a:sym typeface="Symbol" pitchFamily="18" charset="2"/>
              </a:rPr>
              <a:t>  </a:t>
            </a:r>
            <a:r>
              <a:rPr lang="it-IT" dirty="0">
                <a:solidFill>
                  <a:srgbClr val="FF0000"/>
                </a:solidFill>
                <a:sym typeface="Symbol" pitchFamily="18" charset="2"/>
              </a:rPr>
              <a:t>  	         </a:t>
            </a:r>
            <a:r>
              <a:rPr lang="it-IT" dirty="0" err="1"/>
              <a:t>p</a:t>
            </a:r>
            <a:r>
              <a:rPr lang="it-IT" dirty="0"/>
              <a:t> + e</a:t>
            </a:r>
            <a:r>
              <a:rPr lang="it-IT" baseline="30000" dirty="0"/>
              <a:t>-</a:t>
            </a:r>
            <a:r>
              <a:rPr lang="it-IT" dirty="0"/>
              <a:t> + </a:t>
            </a:r>
            <a:r>
              <a:rPr lang="it-IT" dirty="0" err="1"/>
              <a:t>p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 </a:t>
            </a:r>
            <a:r>
              <a:rPr lang="it-IT" baseline="30000" dirty="0">
                <a:sym typeface="Symbol" pitchFamily="18" charset="2"/>
              </a:rPr>
              <a:t>2</a:t>
            </a:r>
            <a:r>
              <a:rPr lang="it-IT" dirty="0">
                <a:sym typeface="Symbol" pitchFamily="18" charset="2"/>
              </a:rPr>
              <a:t>H +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[1.44 </a:t>
            </a:r>
            <a:r>
              <a:rPr lang="it-IT" b="1" dirty="0" err="1">
                <a:solidFill>
                  <a:srgbClr val="FF3300"/>
                </a:solidFill>
                <a:sym typeface="Symbol" pitchFamily="18" charset="2"/>
              </a:rPr>
              <a:t>MeV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]</a:t>
            </a:r>
          </a:p>
          <a:p>
            <a:pPr eaLnBrk="0" hangingPunct="0"/>
            <a:r>
              <a:rPr lang="it-IT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endParaRPr lang="it-IT" dirty="0">
              <a:solidFill>
                <a:srgbClr val="FF0000"/>
              </a:solidFill>
              <a:sym typeface="Symbol" pitchFamily="18" charset="2"/>
            </a:endParaRPr>
          </a:p>
          <a:p>
            <a:pPr eaLnBrk="0" hangingPunct="0"/>
            <a:endParaRPr lang="it-IT" baseline="30000" dirty="0">
              <a:sym typeface="Symbol" pitchFamily="18" charset="2"/>
            </a:endParaRPr>
          </a:p>
          <a:p>
            <a:pPr eaLnBrk="0" hangingPunct="0"/>
            <a:r>
              <a:rPr lang="it-IT" baseline="30000" dirty="0">
                <a:sym typeface="Symbol" pitchFamily="18" charset="2"/>
              </a:rPr>
              <a:t>			</a:t>
            </a:r>
          </a:p>
          <a:p>
            <a:pPr eaLnBrk="0" hangingPunct="0"/>
            <a:r>
              <a:rPr lang="it-IT" baseline="30000" dirty="0">
                <a:sym typeface="Symbol" pitchFamily="18" charset="2"/>
              </a:rPr>
              <a:t>		</a:t>
            </a:r>
            <a:r>
              <a:rPr lang="it-IT" dirty="0">
                <a:sym typeface="Symbol" pitchFamily="18" charset="2"/>
              </a:rPr>
              <a:t>                                    </a:t>
            </a:r>
            <a:r>
              <a:rPr lang="it-IT" baseline="30000" dirty="0">
                <a:sym typeface="Symbol" pitchFamily="18" charset="2"/>
              </a:rPr>
              <a:t>2</a:t>
            </a:r>
            <a:r>
              <a:rPr lang="it-IT" dirty="0">
                <a:sym typeface="Symbol" pitchFamily="18" charset="2"/>
              </a:rPr>
              <a:t>H + </a:t>
            </a:r>
            <a:r>
              <a:rPr lang="it-IT" dirty="0" err="1">
                <a:sym typeface="Symbol" pitchFamily="18" charset="2"/>
              </a:rPr>
              <a:t>p</a:t>
            </a:r>
            <a:r>
              <a:rPr lang="it-IT" dirty="0">
                <a:sym typeface="Symbol" pitchFamily="18" charset="2"/>
              </a:rPr>
              <a:t>  </a:t>
            </a:r>
            <a:r>
              <a:rPr lang="it-IT" baseline="30000" dirty="0">
                <a:sym typeface="Symbol" pitchFamily="18" charset="2"/>
              </a:rPr>
              <a:t>3</a:t>
            </a:r>
            <a:r>
              <a:rPr lang="it-IT" dirty="0">
                <a:sym typeface="Symbol" pitchFamily="18" charset="2"/>
              </a:rPr>
              <a:t>He + g </a:t>
            </a:r>
          </a:p>
          <a:p>
            <a:pPr eaLnBrk="0" hangingPunct="0"/>
            <a:endParaRPr lang="it-IT" dirty="0">
              <a:sym typeface="Symbol" pitchFamily="18" charset="2"/>
            </a:endParaRPr>
          </a:p>
          <a:p>
            <a:pPr eaLnBrk="0" hangingPunct="0"/>
            <a:r>
              <a:rPr lang="it-IT" baseline="30000" dirty="0">
                <a:sym typeface="Symbol" pitchFamily="18" charset="2"/>
              </a:rPr>
              <a:t> </a:t>
            </a:r>
          </a:p>
          <a:p>
            <a:pPr eaLnBrk="0" hangingPunct="0"/>
            <a:r>
              <a:rPr lang="it-IT" baseline="30000" dirty="0">
                <a:sym typeface="Symbol" pitchFamily="18" charset="2"/>
              </a:rPr>
              <a:t>                     3</a:t>
            </a:r>
            <a:r>
              <a:rPr lang="it-IT" dirty="0">
                <a:sym typeface="Symbol" pitchFamily="18" charset="2"/>
              </a:rPr>
              <a:t>He + </a:t>
            </a:r>
            <a:r>
              <a:rPr lang="it-IT" baseline="30000" dirty="0">
                <a:sym typeface="Symbol" pitchFamily="18" charset="2"/>
              </a:rPr>
              <a:t>3</a:t>
            </a:r>
            <a:r>
              <a:rPr lang="it-IT" dirty="0">
                <a:sym typeface="Symbol" pitchFamily="18" charset="2"/>
              </a:rPr>
              <a:t>He  </a:t>
            </a:r>
            <a:r>
              <a:rPr lang="it-IT" b="1" baseline="30000" dirty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it-IT" b="1" dirty="0">
                <a:solidFill>
                  <a:srgbClr val="FF0000"/>
                </a:solidFill>
                <a:sym typeface="Symbol" pitchFamily="18" charset="2"/>
              </a:rPr>
              <a:t>He</a:t>
            </a:r>
            <a:r>
              <a:rPr lang="it-IT" dirty="0">
                <a:sym typeface="Symbol" pitchFamily="18" charset="2"/>
              </a:rPr>
              <a:t> + 2p            </a:t>
            </a:r>
            <a:r>
              <a:rPr lang="it-IT" baseline="30000" dirty="0">
                <a:sym typeface="Symbol" pitchFamily="18" charset="2"/>
              </a:rPr>
              <a:t>3</a:t>
            </a:r>
            <a:r>
              <a:rPr lang="it-IT" dirty="0">
                <a:sym typeface="Symbol" pitchFamily="18" charset="2"/>
              </a:rPr>
              <a:t>He + </a:t>
            </a:r>
            <a:r>
              <a:rPr lang="it-IT" baseline="30000" dirty="0">
                <a:sym typeface="Symbol" pitchFamily="18" charset="2"/>
              </a:rPr>
              <a:t>4</a:t>
            </a:r>
            <a:r>
              <a:rPr lang="it-IT" dirty="0">
                <a:sym typeface="Symbol" pitchFamily="18" charset="2"/>
              </a:rPr>
              <a:t>He  </a:t>
            </a:r>
            <a:r>
              <a:rPr lang="it-IT" baseline="30000" dirty="0">
                <a:sym typeface="Symbol" pitchFamily="18" charset="2"/>
              </a:rPr>
              <a:t>7</a:t>
            </a:r>
            <a:r>
              <a:rPr lang="it-IT" dirty="0">
                <a:sym typeface="Symbol" pitchFamily="18" charset="2"/>
              </a:rPr>
              <a:t>Be + </a:t>
            </a:r>
            <a:r>
              <a:rPr lang="it-IT" dirty="0">
                <a:latin typeface="Symbol" charset="2"/>
                <a:cs typeface="Symbol" charset="2"/>
                <a:sym typeface="Symbol" pitchFamily="18" charset="2"/>
              </a:rPr>
              <a:t>g</a:t>
            </a:r>
            <a:r>
              <a:rPr lang="it-IT" dirty="0">
                <a:sym typeface="Symbol" pitchFamily="18" charset="2"/>
              </a:rPr>
              <a:t>            </a:t>
            </a:r>
            <a:r>
              <a:rPr lang="it-IT" baseline="30000" dirty="0">
                <a:sym typeface="Symbol" pitchFamily="18" charset="2"/>
              </a:rPr>
              <a:t>3</a:t>
            </a:r>
            <a:r>
              <a:rPr lang="it-IT" dirty="0">
                <a:sym typeface="Symbol" pitchFamily="18" charset="2"/>
              </a:rPr>
              <a:t>He + </a:t>
            </a:r>
            <a:r>
              <a:rPr lang="it-IT" dirty="0" err="1">
                <a:sym typeface="Symbol" pitchFamily="18" charset="2"/>
              </a:rPr>
              <a:t>p</a:t>
            </a:r>
            <a:r>
              <a:rPr lang="it-IT" dirty="0">
                <a:sym typeface="Symbol" pitchFamily="18" charset="2"/>
              </a:rPr>
              <a:t>  </a:t>
            </a:r>
            <a:r>
              <a:rPr lang="it-IT" baseline="30000" dirty="0">
                <a:sym typeface="Symbol" pitchFamily="18" charset="2"/>
              </a:rPr>
              <a:t>4</a:t>
            </a:r>
            <a:r>
              <a:rPr lang="it-IT" dirty="0">
                <a:sym typeface="Symbol" pitchFamily="18" charset="2"/>
              </a:rPr>
              <a:t>He + e</a:t>
            </a:r>
            <a:r>
              <a:rPr lang="it-IT" baseline="30000" dirty="0">
                <a:sym typeface="Symbol" pitchFamily="18" charset="2"/>
              </a:rPr>
              <a:t>+</a:t>
            </a:r>
            <a:r>
              <a:rPr lang="it-IT" dirty="0">
                <a:sym typeface="Symbol" pitchFamily="18" charset="2"/>
              </a:rPr>
              <a:t> +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 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[8 </a:t>
            </a:r>
            <a:r>
              <a:rPr lang="it-IT" b="1" dirty="0" err="1">
                <a:solidFill>
                  <a:srgbClr val="FF3300"/>
                </a:solidFill>
                <a:sym typeface="Symbol" pitchFamily="18" charset="2"/>
              </a:rPr>
              <a:t>MeV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]</a:t>
            </a:r>
            <a:r>
              <a:rPr lang="it-IT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eaLnBrk="0" hangingPunct="0"/>
            <a:endParaRPr lang="it-IT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charset="2"/>
              <a:cs typeface="Symbol" charset="2"/>
              <a:sym typeface="Symbol" pitchFamily="18" charset="2"/>
            </a:endParaRPr>
          </a:p>
          <a:p>
            <a:pPr eaLnBrk="0" hangingPunct="0"/>
            <a:r>
              <a:rPr lang="it-IT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endParaRPr lang="it-IT" dirty="0">
              <a:sym typeface="Symbol" pitchFamily="18" charset="2"/>
            </a:endParaRPr>
          </a:p>
          <a:p>
            <a:pPr eaLnBrk="0" hangingPunct="0"/>
            <a:endParaRPr lang="it-IT" dirty="0">
              <a:sym typeface="Symbol" pitchFamily="18" charset="2"/>
            </a:endParaRPr>
          </a:p>
          <a:p>
            <a:pPr eaLnBrk="0" hangingPunct="0"/>
            <a:r>
              <a:rPr lang="it-IT" baseline="30000" dirty="0">
                <a:sym typeface="Symbol" pitchFamily="18" charset="2"/>
              </a:rPr>
              <a:t>                                                                 7</a:t>
            </a:r>
            <a:r>
              <a:rPr lang="it-IT" dirty="0">
                <a:sym typeface="Symbol" pitchFamily="18" charset="2"/>
              </a:rPr>
              <a:t>Be + e</a:t>
            </a:r>
            <a:r>
              <a:rPr lang="it-IT" baseline="30000" dirty="0">
                <a:sym typeface="Symbol" pitchFamily="18" charset="2"/>
              </a:rPr>
              <a:t>- </a:t>
            </a:r>
            <a:r>
              <a:rPr lang="it-IT" dirty="0">
                <a:sym typeface="Symbol" pitchFamily="18" charset="2"/>
              </a:rPr>
              <a:t> </a:t>
            </a:r>
            <a:r>
              <a:rPr lang="it-IT" baseline="30000" dirty="0">
                <a:sym typeface="Symbol" pitchFamily="18" charset="2"/>
              </a:rPr>
              <a:t>7</a:t>
            </a:r>
            <a:r>
              <a:rPr lang="it-IT" dirty="0">
                <a:sym typeface="Symbol" pitchFamily="18" charset="2"/>
              </a:rPr>
              <a:t>Li +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 [0.81 </a:t>
            </a:r>
            <a:r>
              <a:rPr lang="it-IT" b="1" dirty="0" err="1">
                <a:solidFill>
                  <a:srgbClr val="FF3300"/>
                </a:solidFill>
                <a:sym typeface="Symbol" pitchFamily="18" charset="2"/>
              </a:rPr>
              <a:t>MeV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]</a:t>
            </a:r>
            <a:r>
              <a:rPr lang="it-IT" dirty="0">
                <a:sym typeface="Symbol" pitchFamily="18" charset="2"/>
              </a:rPr>
              <a:t>        </a:t>
            </a:r>
            <a:r>
              <a:rPr lang="it-IT" baseline="30000" dirty="0">
                <a:sym typeface="Symbol" pitchFamily="18" charset="2"/>
              </a:rPr>
              <a:t>7</a:t>
            </a:r>
            <a:r>
              <a:rPr lang="it-IT" dirty="0">
                <a:sym typeface="Symbol" pitchFamily="18" charset="2"/>
              </a:rPr>
              <a:t>Be + </a:t>
            </a:r>
            <a:r>
              <a:rPr lang="it-IT" dirty="0" err="1">
                <a:sym typeface="Symbol" pitchFamily="18" charset="2"/>
              </a:rPr>
              <a:t>p</a:t>
            </a:r>
            <a:r>
              <a:rPr lang="it-IT" dirty="0">
                <a:sym typeface="Symbol" pitchFamily="18" charset="2"/>
              </a:rPr>
              <a:t> 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 + </a:t>
            </a:r>
            <a:r>
              <a:rPr lang="it-IT" dirty="0">
                <a:latin typeface="Symbol" charset="2"/>
                <a:cs typeface="Symbol" charset="2"/>
                <a:sym typeface="Symbol" pitchFamily="18" charset="2"/>
              </a:rPr>
              <a:t>g      </a:t>
            </a:r>
          </a:p>
          <a:p>
            <a:pPr eaLnBrk="0" hangingPunct="0"/>
            <a:endParaRPr lang="it-IT" dirty="0">
              <a:sym typeface="Symbol" pitchFamily="18" charset="2"/>
            </a:endParaRPr>
          </a:p>
          <a:p>
            <a:pPr eaLnBrk="0" hangingPunct="0"/>
            <a:r>
              <a:rPr lang="it-IT" dirty="0">
                <a:sym typeface="Symbol" pitchFamily="18" charset="2"/>
              </a:rPr>
              <a:t>                                             </a:t>
            </a:r>
            <a:r>
              <a:rPr lang="it-IT" baseline="30000" dirty="0">
                <a:sym typeface="Symbol" pitchFamily="18" charset="2"/>
              </a:rPr>
              <a:t>7</a:t>
            </a:r>
            <a:r>
              <a:rPr lang="it-IT" dirty="0">
                <a:sym typeface="Symbol" pitchFamily="18" charset="2"/>
              </a:rPr>
              <a:t>Li + </a:t>
            </a:r>
            <a:r>
              <a:rPr lang="it-IT" dirty="0" err="1">
                <a:sym typeface="Symbol" pitchFamily="18" charset="2"/>
              </a:rPr>
              <a:t>p</a:t>
            </a:r>
            <a:r>
              <a:rPr lang="it-IT" dirty="0">
                <a:sym typeface="Symbol" pitchFamily="18" charset="2"/>
              </a:rPr>
              <a:t> 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Be                                           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 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Be + e</a:t>
            </a:r>
            <a:r>
              <a:rPr lang="it-IT" baseline="30000" dirty="0">
                <a:sym typeface="Symbol" pitchFamily="18" charset="2"/>
              </a:rPr>
              <a:t>+</a:t>
            </a:r>
            <a:r>
              <a:rPr lang="it-IT" dirty="0">
                <a:sym typeface="Symbol" pitchFamily="18" charset="2"/>
              </a:rPr>
              <a:t> +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 [6.80 </a:t>
            </a:r>
            <a:r>
              <a:rPr lang="it-IT" b="1" dirty="0" err="1">
                <a:solidFill>
                  <a:srgbClr val="FF3300"/>
                </a:solidFill>
                <a:sym typeface="Symbol" pitchFamily="18" charset="2"/>
              </a:rPr>
              <a:t>MeV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]</a:t>
            </a:r>
            <a:r>
              <a:rPr lang="it-IT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eaLnBrk="0" hangingPunct="0"/>
            <a:endParaRPr lang="it-IT" dirty="0">
              <a:sym typeface="Symbol" pitchFamily="18" charset="2"/>
            </a:endParaRPr>
          </a:p>
          <a:p>
            <a:pPr eaLnBrk="0" hangingPunct="0"/>
            <a:r>
              <a:rPr lang="it-IT" dirty="0">
                <a:sym typeface="Symbol" pitchFamily="18" charset="2"/>
              </a:rPr>
              <a:t>                                                 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Be  2 </a:t>
            </a:r>
            <a:r>
              <a:rPr lang="it-IT" b="1" baseline="30000" dirty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it-IT" b="1" dirty="0">
                <a:solidFill>
                  <a:srgbClr val="FF0000"/>
                </a:solidFill>
                <a:sym typeface="Symbol" pitchFamily="18" charset="2"/>
              </a:rPr>
              <a:t>He</a:t>
            </a:r>
            <a:r>
              <a:rPr lang="it-IT" dirty="0">
                <a:sym typeface="Symbol" pitchFamily="18" charset="2"/>
              </a:rPr>
              <a:t>                                       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Be  2 </a:t>
            </a:r>
            <a:r>
              <a:rPr lang="it-IT" b="1" baseline="30000" dirty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it-IT" b="1" dirty="0">
                <a:solidFill>
                  <a:srgbClr val="FF0000"/>
                </a:solidFill>
                <a:sym typeface="Symbol" pitchFamily="18" charset="2"/>
              </a:rPr>
              <a:t>He</a:t>
            </a:r>
            <a:endParaRPr lang="en-GB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12084" y="1500982"/>
            <a:ext cx="3657600" cy="184150"/>
            <a:chOff x="1584" y="1013"/>
            <a:chExt cx="2304" cy="116"/>
          </a:xfrm>
        </p:grpSpPr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>
              <a:off x="1584" y="1016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584" y="1129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888" y="101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209" name="Line 9"/>
          <p:cNvSpPr>
            <a:spLocks noChangeShapeType="1"/>
          </p:cNvSpPr>
          <p:nvPr/>
        </p:nvSpPr>
        <p:spPr bwMode="auto">
          <a:xfrm rot="10800000">
            <a:off x="3436468" y="2487390"/>
            <a:ext cx="5038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rot="10800000">
            <a:off x="5959004" y="2352452"/>
            <a:ext cx="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rot="10800000">
            <a:off x="7460382" y="334201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rot="10800000">
            <a:off x="4642569" y="3324548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rot="10800000">
            <a:off x="4640982" y="3337248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rot="10800000">
            <a:off x="5979244" y="3153099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212085" y="1670184"/>
            <a:ext cx="882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99.75%</a:t>
            </a:r>
            <a:endParaRPr lang="en-GB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131497" y="1670184"/>
            <a:ext cx="765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0.25%</a:t>
            </a:r>
            <a:endParaRPr lang="en-GB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3445992" y="2444378"/>
            <a:ext cx="586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86%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427192" y="2420888"/>
            <a:ext cx="586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583833" y="3275692"/>
            <a:ext cx="882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99.89%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6672065" y="3275692"/>
            <a:ext cx="765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0.11%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6626672" y="5486872"/>
            <a:ext cx="1928813" cy="6064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CHAIN III</a:t>
            </a:r>
          </a:p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Q</a:t>
            </a:r>
            <a:r>
              <a:rPr lang="it-IT" sz="16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eff</a:t>
            </a:r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= 19.67 MeV</a:t>
            </a:r>
            <a:endParaRPr lang="en-GB" sz="1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3431704" y="24921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8460904" y="24921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3983484" y="5483697"/>
            <a:ext cx="1928812" cy="6064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CHAIN II </a:t>
            </a:r>
          </a:p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Q</a:t>
            </a:r>
            <a:r>
              <a:rPr lang="it-IT" sz="16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eff</a:t>
            </a:r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= 25.66 MeV</a:t>
            </a:r>
            <a:endParaRPr lang="en-GB" sz="1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1872110" y="5486872"/>
            <a:ext cx="2035175" cy="6064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CHAIN I</a:t>
            </a:r>
          </a:p>
          <a:p>
            <a:pPr algn="ctr" eaLnBrk="0" hangingPunct="0"/>
            <a:r>
              <a:rPr lang="it-IT" sz="1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Q</a:t>
            </a:r>
            <a:r>
              <a:rPr lang="it-IT" sz="1600" b="1" baseline="-25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eff</a:t>
            </a:r>
            <a:r>
              <a:rPr lang="it-IT" sz="1600" b="1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it-IT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= 26.20 </a:t>
            </a:r>
            <a:r>
              <a:rPr lang="it-IT" sz="1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MeV</a:t>
            </a:r>
            <a:endParaRPr lang="en-GB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8631684" y="5486872"/>
            <a:ext cx="1928812" cy="6064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CHAIN IV</a:t>
            </a:r>
          </a:p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Q</a:t>
            </a:r>
            <a:r>
              <a:rPr lang="it-IT" sz="16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eff</a:t>
            </a:r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= 16.84 MeV</a:t>
            </a:r>
            <a:endParaRPr lang="en-GB" sz="1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7599885" y="2444378"/>
            <a:ext cx="890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ourier New" pitchFamily="49" charset="0"/>
              </a:rPr>
              <a:t>·</a:t>
            </a: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it-IT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-5</a:t>
            </a: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-1"/>
            <a:ext cx="12192000" cy="83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Chain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15390" y="6033482"/>
            <a:ext cx="438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4p </a:t>
            </a:r>
            <a:r>
              <a:rPr lang="it-IT" sz="4000" dirty="0">
                <a:sym typeface="Symbol"/>
              </a:rPr>
              <a:t> He + 2</a:t>
            </a:r>
            <a:r>
              <a:rPr lang="it-IT" sz="4000" dirty="0">
                <a:latin typeface="Symbol" pitchFamily="18" charset="2"/>
                <a:sym typeface="Symbol"/>
              </a:rPr>
              <a:t>n</a:t>
            </a:r>
            <a:r>
              <a:rPr lang="it-IT" sz="4000" baseline="-25000" dirty="0">
                <a:sym typeface="Symbol"/>
              </a:rPr>
              <a:t>e</a:t>
            </a:r>
            <a:r>
              <a:rPr lang="it-IT" sz="4000" dirty="0">
                <a:sym typeface="Symbol"/>
              </a:rPr>
              <a:t> + 2e</a:t>
            </a:r>
            <a:r>
              <a:rPr lang="it-IT" sz="4000" baseline="30000" dirty="0">
                <a:sym typeface="Symbol"/>
              </a:rPr>
              <a:t>+</a:t>
            </a:r>
            <a:endParaRPr lang="it-IT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04223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DBB21-E7FC-CA2C-AA75-A73A5ACB2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interni, soffitto, pavimento, area&#10;&#10;Descrizione generata automaticamente">
            <a:extLst>
              <a:ext uri="{FF2B5EF4-FFF2-40B4-BE49-F238E27FC236}">
                <a16:creationId xmlns:a16="http://schemas.microsoft.com/office/drawing/2014/main" id="{BA29E0AA-4147-56DA-044F-EDC8DB903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41" b="17557"/>
          <a:stretch/>
        </p:blipFill>
        <p:spPr>
          <a:xfrm>
            <a:off x="16578" y="1"/>
            <a:ext cx="5581033" cy="14001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A747268-ADEC-AF85-7C09-07A1AB8EA5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05" y="1703714"/>
            <a:ext cx="2394146" cy="3204610"/>
          </a:xfrm>
          <a:prstGeom prst="rect">
            <a:avLst/>
          </a:prstGeom>
        </p:spPr>
      </p:pic>
      <p:pic>
        <p:nvPicPr>
          <p:cNvPr id="7" name="Picture 5" descr="http://www.ortobotanico.unina.it/images/LogoUnina_verde.gif">
            <a:extLst>
              <a:ext uri="{FF2B5EF4-FFF2-40B4-BE49-F238E27FC236}">
                <a16:creationId xmlns:a16="http://schemas.microsoft.com/office/drawing/2014/main" id="{3170372E-9D74-E475-F378-128EF616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091" y="5385360"/>
            <a:ext cx="1296143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FN">
            <a:extLst>
              <a:ext uri="{FF2B5EF4-FFF2-40B4-BE49-F238E27FC236}">
                <a16:creationId xmlns:a16="http://schemas.microsoft.com/office/drawing/2014/main" id="{BF6DB667-C090-4E01-83B2-4EDCF7F8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54" y="5792504"/>
            <a:ext cx="19939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7AB0210-1222-CBBD-762F-BD05E8E5A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8808" y="3618448"/>
            <a:ext cx="2789076" cy="1487507"/>
          </a:xfrm>
          <a:prstGeom prst="rect">
            <a:avLst/>
          </a:prstGeom>
        </p:spPr>
      </p:pic>
      <p:pic>
        <p:nvPicPr>
          <p:cNvPr id="14" name="Picture 4" descr="circe1.jpg">
            <a:extLst>
              <a:ext uri="{FF2B5EF4-FFF2-40B4-BE49-F238E27FC236}">
                <a16:creationId xmlns:a16="http://schemas.microsoft.com/office/drawing/2014/main" id="{F9347F32-FE73-F001-654A-52E0CDC2981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542077" y="-42395"/>
            <a:ext cx="3694528" cy="145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mmagine che contiene interni, soffitto, aeroplano, tavolo&#10;&#10;Descrizione generata automaticamente">
            <a:extLst>
              <a:ext uri="{FF2B5EF4-FFF2-40B4-BE49-F238E27FC236}">
                <a16:creationId xmlns:a16="http://schemas.microsoft.com/office/drawing/2014/main" id="{FBF7D670-136A-D7CF-DC93-55F350A7AA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1070" y="-14081"/>
            <a:ext cx="3010930" cy="140121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93F8C60E-F626-F83C-C758-D08B383B2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038" y="2133016"/>
            <a:ext cx="8167619" cy="2413228"/>
          </a:xfrm>
        </p:spPr>
        <p:txBody>
          <a:bodyPr>
            <a:normAutofit/>
          </a:bodyPr>
          <a:lstStyle/>
          <a:p>
            <a:r>
              <a:rPr lang="it-IT" sz="4000" dirty="0" err="1"/>
              <a:t>Before</a:t>
            </a:r>
            <a:r>
              <a:rPr lang="it-IT" sz="4000" dirty="0"/>
              <a:t> a bit of history….</a:t>
            </a:r>
            <a:endParaRPr lang="it-IT" sz="3600" u="sng" dirty="0"/>
          </a:p>
        </p:txBody>
      </p:sp>
    </p:spTree>
    <p:extLst>
      <p:ext uri="{BB962C8B-B14F-4D97-AF65-F5344CB8AC3E}">
        <p14:creationId xmlns:p14="http://schemas.microsoft.com/office/powerpoint/2010/main" val="78530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" y="-1"/>
            <a:ext cx="12191998" cy="83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 </a:t>
            </a:r>
            <a:r>
              <a:rPr lang="it-IT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few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years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ago </a:t>
            </a:r>
            <a:r>
              <a:rPr lang="it-IT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before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SNO and </a:t>
            </a:r>
            <a:r>
              <a:rPr lang="it-IT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Borexino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experiments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F6E5785-7FAF-7F13-A236-C5D4C28C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9" y="3753266"/>
            <a:ext cx="5384800" cy="2971800"/>
          </a:xfrm>
          <a:prstGeom prst="rect">
            <a:avLst/>
          </a:prstGeom>
        </p:spPr>
      </p:pic>
      <p:sp>
        <p:nvSpPr>
          <p:cNvPr id="40" name="AutoShape 6">
            <a:extLst>
              <a:ext uri="{FF2B5EF4-FFF2-40B4-BE49-F238E27FC236}">
                <a16:creationId xmlns:a16="http://schemas.microsoft.com/office/drawing/2014/main" id="{BFD62E24-2CCF-07C7-0180-EC66BDB60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030" y="1595091"/>
            <a:ext cx="2667000" cy="1295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5400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457200" indent="-457200" algn="ctr"/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GB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Be/</a:t>
            </a:r>
            <a:r>
              <a:rPr lang="en-GB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anomaly:</a:t>
            </a:r>
          </a:p>
          <a:p>
            <a:pPr marL="457200" indent="-457200" algn="ctr"/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incompatibility </a:t>
            </a:r>
          </a:p>
          <a:p>
            <a:pPr marL="457200" indent="-457200" algn="ctr"/>
            <a:r>
              <a:rPr lang="en-GB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Kamiokande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/Homestake </a:t>
            </a:r>
          </a:p>
          <a:p>
            <a:pPr marL="457200" indent="-457200" algn="ctr"/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experiments</a:t>
            </a:r>
          </a:p>
        </p:txBody>
      </p:sp>
      <p:sp>
        <p:nvSpPr>
          <p:cNvPr id="58" name="AutoShape 9">
            <a:extLst>
              <a:ext uri="{FF2B5EF4-FFF2-40B4-BE49-F238E27FC236}">
                <a16:creationId xmlns:a16="http://schemas.microsoft.com/office/drawing/2014/main" id="{2648D47B-DD56-BB24-F48B-25F6993B6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743" y="1571279"/>
            <a:ext cx="2979738" cy="1295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5400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457200" indent="-457200" algn="ctr"/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MISSING </a:t>
            </a:r>
            <a:r>
              <a:rPr lang="en-GB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NEUTRINO:</a:t>
            </a:r>
          </a:p>
          <a:p>
            <a:pPr marL="457200" indent="-457200" algn="ctr"/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data from Ga and </a:t>
            </a:r>
          </a:p>
          <a:p>
            <a:pPr marL="457200" indent="-457200" algn="ctr"/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 experiments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/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73</a:t>
            </a:r>
            <a:r>
              <a:rPr lang="en-GB" sz="20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 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+ 5</a:t>
            </a:r>
            <a:r>
              <a:rPr lang="en-GB" sz="20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8B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&gt; 75  </a:t>
            </a: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7B82085A-5D48-F788-29AB-4F93CF0A0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080" y="1569691"/>
            <a:ext cx="2667000" cy="1295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5400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457200" indent="-457200" algn="ctr"/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MISSING NEUTRINO:</a:t>
            </a:r>
          </a:p>
          <a:p>
            <a:pPr marL="457200" indent="-457200" algn="ctr"/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experiments</a:t>
            </a:r>
          </a:p>
          <a:p>
            <a:pPr marL="457200" indent="-457200" algn="ctr"/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(68 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± 3) SNU measured </a:t>
            </a:r>
          </a:p>
          <a:p>
            <a:pPr marL="457200" indent="-457200" algn="ctr"/>
            <a:r>
              <a:rPr lang="en-GB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vs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(128 ) SNU expected </a:t>
            </a:r>
          </a:p>
        </p:txBody>
      </p:sp>
      <p:sp>
        <p:nvSpPr>
          <p:cNvPr id="61" name="Rectangle 81">
            <a:extLst>
              <a:ext uri="{FF2B5EF4-FFF2-40B4-BE49-F238E27FC236}">
                <a16:creationId xmlns:a16="http://schemas.microsoft.com/office/drawing/2014/main" id="{EED4266F-13DC-49AF-6EC9-500FE8D5A623}"/>
              </a:ext>
            </a:extLst>
          </p:cNvPr>
          <p:cNvSpPr/>
          <p:nvPr/>
        </p:nvSpPr>
        <p:spPr>
          <a:xfrm>
            <a:off x="5722148" y="5059713"/>
            <a:ext cx="1803010" cy="2644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98302A70-F04B-6979-4102-57347D1350D8}"/>
              </a:ext>
            </a:extLst>
          </p:cNvPr>
          <p:cNvGrpSpPr/>
          <p:nvPr/>
        </p:nvGrpSpPr>
        <p:grpSpPr>
          <a:xfrm>
            <a:off x="5236953" y="3443025"/>
            <a:ext cx="6995318" cy="2652772"/>
            <a:chOff x="0" y="1052736"/>
            <a:chExt cx="6454588" cy="2142066"/>
          </a:xfrm>
        </p:grpSpPr>
        <p:pic>
          <p:nvPicPr>
            <p:cNvPr id="33" name="Picture 2" descr="pp-chain.pdf">
              <a:extLst>
                <a:ext uri="{FF2B5EF4-FFF2-40B4-BE49-F238E27FC236}">
                  <a16:creationId xmlns:a16="http://schemas.microsoft.com/office/drawing/2014/main" id="{1E711A8E-D722-969A-9EFC-91987E807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85" r="4438" b="25631"/>
            <a:stretch/>
          </p:blipFill>
          <p:spPr>
            <a:xfrm>
              <a:off x="0" y="1052736"/>
              <a:ext cx="6454588" cy="2142066"/>
            </a:xfrm>
            <a:prstGeom prst="rect">
              <a:avLst/>
            </a:prstGeom>
          </p:spPr>
        </p:pic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2905B3E4-32AB-A455-0D79-01B75A9A12DD}"/>
                </a:ext>
              </a:extLst>
            </p:cNvPr>
            <p:cNvSpPr/>
            <p:nvPr/>
          </p:nvSpPr>
          <p:spPr>
            <a:xfrm>
              <a:off x="72008" y="1196752"/>
              <a:ext cx="46754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EADE17A7-35DC-AE6E-490B-1CB90713E059}"/>
              </a:ext>
            </a:extLst>
          </p:cNvPr>
          <p:cNvSpPr txBox="1"/>
          <p:nvPr/>
        </p:nvSpPr>
        <p:spPr>
          <a:xfrm>
            <a:off x="4376236" y="978968"/>
            <a:ext cx="405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Solar Neutrino </a:t>
            </a:r>
            <a:r>
              <a:rPr lang="it-IT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Problem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41E588-69EF-16F5-E9CA-6F8931312E37}"/>
              </a:ext>
            </a:extLst>
          </p:cNvPr>
          <p:cNvSpPr txBox="1"/>
          <p:nvPr/>
        </p:nvSpPr>
        <p:spPr>
          <a:xfrm>
            <a:off x="5769845" y="2867019"/>
            <a:ext cx="59295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Nuclear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Desperate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Explanation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inside the Standard Model </a:t>
            </a:r>
            <a:endParaRPr lang="it-IT" sz="3200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647B942-E12E-15FE-C0AF-44B425941A3B}"/>
              </a:ext>
            </a:extLst>
          </p:cNvPr>
          <p:cNvSpPr/>
          <p:nvPr/>
        </p:nvSpPr>
        <p:spPr>
          <a:xfrm>
            <a:off x="687518" y="4670703"/>
            <a:ext cx="1288428" cy="153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4BA5AA-6DB2-315E-0FA2-5B9B77D4A751}"/>
              </a:ext>
            </a:extLst>
          </p:cNvPr>
          <p:cNvSpPr txBox="1"/>
          <p:nvPr/>
        </p:nvSpPr>
        <p:spPr>
          <a:xfrm>
            <a:off x="5722148" y="6236829"/>
            <a:ext cx="564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Experiment </a:t>
            </a:r>
            <a:r>
              <a:rPr lang="it-IT" sz="2400" b="1" dirty="0" err="1">
                <a:solidFill>
                  <a:srgbClr val="FF0000"/>
                </a:solidFill>
              </a:rPr>
              <a:t>not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feasible</a:t>
            </a:r>
            <a:r>
              <a:rPr lang="it-IT" sz="2400" b="1" dirty="0">
                <a:solidFill>
                  <a:srgbClr val="FF0000"/>
                </a:solidFill>
              </a:rPr>
              <a:t> due to </a:t>
            </a:r>
            <a:r>
              <a:rPr lang="it-IT" sz="2400" b="1" dirty="0" err="1">
                <a:solidFill>
                  <a:srgbClr val="FF0000"/>
                </a:solidFill>
              </a:rPr>
              <a:t>cosmic</a:t>
            </a:r>
            <a:r>
              <a:rPr lang="it-IT" sz="2400" b="1" dirty="0">
                <a:solidFill>
                  <a:srgbClr val="FF0000"/>
                </a:solidFill>
              </a:rPr>
              <a:t> rays</a:t>
            </a:r>
          </a:p>
        </p:txBody>
      </p:sp>
    </p:spTree>
    <p:extLst>
      <p:ext uri="{BB962C8B-B14F-4D97-AF65-F5344CB8AC3E}">
        <p14:creationId xmlns:p14="http://schemas.microsoft.com/office/powerpoint/2010/main" val="96262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He(</a:t>
            </a:r>
            <a:r>
              <a:rPr lang="it-IT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He,2p)</a:t>
            </a:r>
            <a:r>
              <a:rPr lang="it-IT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@ LUNA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79576" y="764705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/>
            <a:r>
              <a:rPr lang="en-US" sz="2200" dirty="0"/>
              <a:t>Background due to </a:t>
            </a:r>
            <a:r>
              <a:rPr lang="en-US" sz="2200" dirty="0" err="1"/>
              <a:t>Muons</a:t>
            </a:r>
            <a:r>
              <a:rPr lang="en-US" sz="2200" dirty="0"/>
              <a:t> in cosmic rays -&gt; @ LNGS 10-</a:t>
            </a:r>
            <a:r>
              <a:rPr lang="en-US" sz="2200" baseline="30000" dirty="0"/>
              <a:t>6</a:t>
            </a:r>
            <a:r>
              <a:rPr lang="en-US" sz="2200" dirty="0"/>
              <a:t> </a:t>
            </a:r>
            <a:r>
              <a:rPr lang="en-US" sz="2200" dirty="0" err="1"/>
              <a:t>mouns</a:t>
            </a:r>
            <a:endParaRPr lang="en-US" sz="2200" dirty="0"/>
          </a:p>
          <a:p>
            <a:pPr lvl="1" algn="just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268954"/>
            <a:ext cx="3456384" cy="5589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1944" y="2458632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Background in particle detectors induced by cosmic-rays was reduced from </a:t>
            </a:r>
          </a:p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10 events/day at the Earth’s surface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to less than </a:t>
            </a:r>
          </a:p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1 event/month in the underground laboratory </a:t>
            </a:r>
          </a:p>
        </p:txBody>
      </p:sp>
    </p:spTree>
    <p:extLst>
      <p:ext uri="{BB962C8B-B14F-4D97-AF65-F5344CB8AC3E}">
        <p14:creationId xmlns:p14="http://schemas.microsoft.com/office/powerpoint/2010/main" val="179054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1AD80A6-C99E-8A42-A499-9F2B91F229C5}"/>
              </a:ext>
            </a:extLst>
          </p:cNvPr>
          <p:cNvGrpSpPr/>
          <p:nvPr/>
        </p:nvGrpSpPr>
        <p:grpSpPr>
          <a:xfrm>
            <a:off x="6468878" y="3036028"/>
            <a:ext cx="5343525" cy="3714752"/>
            <a:chOff x="3443317" y="1714512"/>
            <a:chExt cx="5343525" cy="3714752"/>
          </a:xfrm>
        </p:grpSpPr>
        <p:pic>
          <p:nvPicPr>
            <p:cNvPr id="18" name="Picture 2" descr="3he3he">
              <a:extLst>
                <a:ext uri="{FF2B5EF4-FFF2-40B4-BE49-F238E27FC236}">
                  <a16:creationId xmlns:a16="http://schemas.microsoft.com/office/drawing/2014/main" id="{5E20C031-FEA0-3C43-B868-FE9114664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3317" y="1928827"/>
              <a:ext cx="5343525" cy="3500437"/>
            </a:xfrm>
            <a:prstGeom prst="rect">
              <a:avLst/>
            </a:prstGeom>
            <a:noFill/>
          </p:spPr>
        </p:pic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6EBFE232-A98E-AD40-AA88-E3A75B4E2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28" y="1714512"/>
              <a:ext cx="36004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it-IT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S-factor of </a:t>
              </a:r>
              <a:r>
                <a:rPr lang="it-IT" sz="2000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it-IT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He(</a:t>
              </a:r>
              <a:r>
                <a:rPr lang="it-IT" sz="2000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it-IT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He,2p)</a:t>
              </a:r>
              <a:r>
                <a:rPr lang="it-IT" sz="2000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  <a:r>
                <a:rPr lang="it-IT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</a:t>
              </a:r>
              <a:endParaRPr lang="it-IT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BF960A02-E2E0-1742-9383-DFEA01E05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139" y="2368497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63F12675-45D9-164C-9A82-00C5ABBB6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806" y="2385227"/>
              <a:ext cx="1530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err="1"/>
                <a:t>Gamow</a:t>
              </a:r>
              <a:r>
                <a:rPr lang="it-IT" dirty="0"/>
                <a:t> </a:t>
              </a:r>
              <a:r>
                <a:rPr lang="it-IT" dirty="0" err="1"/>
                <a:t>peak</a:t>
              </a:r>
              <a:endParaRPr lang="it-IT" dirty="0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81979E19-9763-3C4B-9B4A-34AC9B58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930" y="3224227"/>
              <a:ext cx="280828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it-IT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First LUNA result</a:t>
              </a:r>
              <a:endPara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E4A4C693-D1D5-F64E-B57E-089DA7B15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No </a:t>
            </a:r>
            <a:r>
              <a:rPr lang="it-IT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desperate</a:t>
            </a:r>
            <a: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solution</a:t>
            </a:r>
            <a: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inside the Standard Model</a:t>
            </a:r>
            <a:endParaRPr lang="it-IT" sz="4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D9F3CECB-7D66-B244-A25C-C063763F1AF0}"/>
              </a:ext>
            </a:extLst>
          </p:cNvPr>
          <p:cNvGrpSpPr>
            <a:grpSpLocks noChangeAspect="1"/>
          </p:cNvGrpSpPr>
          <p:nvPr/>
        </p:nvGrpSpPr>
        <p:grpSpPr>
          <a:xfrm>
            <a:off x="6168801" y="1311844"/>
            <a:ext cx="6142598" cy="1631914"/>
            <a:chOff x="3594672" y="3861048"/>
            <a:chExt cx="5513832" cy="1464869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4A0DD3B1-F7E4-CB45-B07C-E536146BA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4672" y="3861048"/>
              <a:ext cx="5513832" cy="1464869"/>
            </a:xfrm>
            <a:prstGeom prst="rect">
              <a:avLst/>
            </a:prstGeom>
            <a:noFill/>
          </p:spPr>
        </p:pic>
        <p:sp>
          <p:nvSpPr>
            <p:cNvPr id="9" name="Rectangle 30">
              <a:extLst>
                <a:ext uri="{FF2B5EF4-FFF2-40B4-BE49-F238E27FC236}">
                  <a16:creationId xmlns:a16="http://schemas.microsoft.com/office/drawing/2014/main" id="{57EA2245-1AB1-7D4D-BD1E-6373B3B6F8B7}"/>
                </a:ext>
              </a:extLst>
            </p:cNvPr>
            <p:cNvSpPr/>
            <p:nvPr/>
          </p:nvSpPr>
          <p:spPr>
            <a:xfrm>
              <a:off x="3635896" y="3933056"/>
              <a:ext cx="23042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Text Box 13">
            <a:extLst>
              <a:ext uri="{FF2B5EF4-FFF2-40B4-BE49-F238E27FC236}">
                <a16:creationId xmlns:a16="http://schemas.microsoft.com/office/drawing/2014/main" id="{1DC64ADA-A4D9-C946-B23D-88229886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488" y="843521"/>
            <a:ext cx="5877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it-IT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Bachall</a:t>
            </a:r>
            <a:r>
              <a:rPr lang="it-I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Institute for Advanced Study School of Natural Sciences Princeton, NJ, USA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0EACCEB-355A-9B47-8D77-A0606A349F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60" y="4144199"/>
            <a:ext cx="6320818" cy="1600860"/>
          </a:xfrm>
          <a:prstGeom prst="rect">
            <a:avLst/>
          </a:prstGeom>
        </p:spPr>
      </p:pic>
      <p:sp>
        <p:nvSpPr>
          <p:cNvPr id="23" name="AutoShape 7">
            <a:extLst>
              <a:ext uri="{FF2B5EF4-FFF2-40B4-BE49-F238E27FC236}">
                <a16:creationId xmlns:a16="http://schemas.microsoft.com/office/drawing/2014/main" id="{E043BCD0-BDBE-1A48-9719-9FA45F619D40}"/>
              </a:ext>
            </a:extLst>
          </p:cNvPr>
          <p:cNvSpPr>
            <a:spLocks noChangeArrowheads="1"/>
          </p:cNvSpPr>
          <p:nvPr/>
        </p:nvSpPr>
        <p:spPr bwMode="auto">
          <a:xfrm rot="-1598760">
            <a:off x="6199078" y="5458606"/>
            <a:ext cx="1481138" cy="485775"/>
          </a:xfrm>
          <a:prstGeom prst="rightArrow">
            <a:avLst>
              <a:gd name="adj1" fmla="val 50000"/>
              <a:gd name="adj2" fmla="val 7622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600">
              <a:latin typeface="Times New Roman" pitchFamily="18" charset="0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19E819BD-0D4B-F644-87D0-E1C164FA7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839" y="5679210"/>
            <a:ext cx="2410840" cy="1015663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FF00"/>
                </a:solidFill>
                <a:sym typeface="Symbol" pitchFamily="18" charset="2"/>
              </a:rPr>
              <a:t></a:t>
            </a:r>
            <a:r>
              <a:rPr lang="en-US" sz="2400" b="1" baseline="-25000" dirty="0">
                <a:solidFill>
                  <a:srgbClr val="00FF00"/>
                </a:solidFill>
                <a:sym typeface="Symbol" pitchFamily="18" charset="2"/>
              </a:rPr>
              <a:t>min= </a:t>
            </a:r>
            <a:r>
              <a:rPr lang="en-US" sz="2400" b="1" dirty="0">
                <a:solidFill>
                  <a:srgbClr val="00FF00"/>
                </a:solidFill>
                <a:sym typeface="Symbol" pitchFamily="18" charset="2"/>
              </a:rPr>
              <a:t>0.02 </a:t>
            </a:r>
            <a:r>
              <a:rPr lang="en-US" sz="2400" b="1" dirty="0" err="1">
                <a:solidFill>
                  <a:srgbClr val="00FF00"/>
                </a:solidFill>
                <a:sym typeface="Symbol" pitchFamily="18" charset="2"/>
              </a:rPr>
              <a:t>pb</a:t>
            </a:r>
            <a:endParaRPr lang="it-IT" sz="2400" dirty="0">
              <a:solidFill>
                <a:srgbClr val="00FF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it-IT" sz="2400" b="1" dirty="0">
                <a:solidFill>
                  <a:srgbClr val="00FF00"/>
                </a:solidFill>
              </a:rPr>
              <a:t>2 events/month !</a:t>
            </a:r>
            <a:endParaRPr lang="it-IT" sz="2400" dirty="0">
              <a:solidFill>
                <a:srgbClr val="00FF00"/>
              </a:solidFill>
              <a:sym typeface="Symbol" pitchFamily="18" charset="2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F74D4E3-BAE8-0D45-50AB-FC441703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1" y="930360"/>
            <a:ext cx="2671440" cy="321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E62E4D3A-F472-5ECD-ADDA-DEF1A15D6FE9}"/>
              </a:ext>
            </a:extLst>
          </p:cNvPr>
          <p:cNvSpPr txBox="1"/>
          <p:nvPr/>
        </p:nvSpPr>
        <p:spPr>
          <a:xfrm>
            <a:off x="2571912" y="1292252"/>
            <a:ext cx="3804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Background induced by cosmic-rays:</a:t>
            </a:r>
          </a:p>
          <a:p>
            <a:pPr algn="just"/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10 events/day at the Earth’s surface </a:t>
            </a:r>
          </a:p>
          <a:p>
            <a:pPr algn="just"/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1 event/month at LNGS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2CDA55FA-FB2F-F6AC-F21B-88FF40675ECB}"/>
              </a:ext>
            </a:extLst>
          </p:cNvPr>
          <p:cNvCxnSpPr>
            <a:cxnSpLocks/>
          </p:cNvCxnSpPr>
          <p:nvPr/>
        </p:nvCxnSpPr>
        <p:spPr>
          <a:xfrm>
            <a:off x="8138662" y="2687448"/>
            <a:ext cx="396443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55DB7B13-78E0-A1A2-F7EE-744C1CFDD990}"/>
              </a:ext>
            </a:extLst>
          </p:cNvPr>
          <p:cNvCxnSpPr>
            <a:cxnSpLocks/>
          </p:cNvCxnSpPr>
          <p:nvPr/>
        </p:nvCxnSpPr>
        <p:spPr>
          <a:xfrm>
            <a:off x="6214726" y="2859479"/>
            <a:ext cx="256581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26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7600E-4750-C426-8C51-9236DBF95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1D622640-4C07-FDE7-1D0D-9041D843F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884" y="1124745"/>
            <a:ext cx="9199117" cy="42473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dirty="0"/>
              <a:t>             </a:t>
            </a:r>
            <a:r>
              <a:rPr lang="it-IT" dirty="0" err="1"/>
              <a:t>p</a:t>
            </a:r>
            <a:r>
              <a:rPr lang="it-IT" dirty="0"/>
              <a:t> + </a:t>
            </a:r>
            <a:r>
              <a:rPr lang="it-IT" dirty="0" err="1"/>
              <a:t>p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 </a:t>
            </a:r>
            <a:r>
              <a:rPr lang="it-IT" baseline="30000" dirty="0">
                <a:sym typeface="Symbol" pitchFamily="18" charset="2"/>
              </a:rPr>
              <a:t>2</a:t>
            </a:r>
            <a:r>
              <a:rPr lang="it-IT" dirty="0">
                <a:sym typeface="Symbol" pitchFamily="18" charset="2"/>
              </a:rPr>
              <a:t>H + e</a:t>
            </a:r>
            <a:r>
              <a:rPr lang="it-IT" baseline="30000" dirty="0">
                <a:sym typeface="Symbol" pitchFamily="18" charset="2"/>
              </a:rPr>
              <a:t>+</a:t>
            </a:r>
            <a:r>
              <a:rPr lang="it-IT" dirty="0">
                <a:sym typeface="Symbol" pitchFamily="18" charset="2"/>
              </a:rPr>
              <a:t> +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 [0.27 </a:t>
            </a:r>
            <a:r>
              <a:rPr lang="it-IT" b="1" dirty="0" err="1">
                <a:solidFill>
                  <a:srgbClr val="FF3300"/>
                </a:solidFill>
                <a:sym typeface="Symbol" pitchFamily="18" charset="2"/>
              </a:rPr>
              <a:t>MeV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]</a:t>
            </a:r>
            <a:r>
              <a:rPr lang="it-IT" b="1" dirty="0">
                <a:solidFill>
                  <a:srgbClr val="000099"/>
                </a:solidFill>
                <a:sym typeface="Symbol" pitchFamily="18" charset="2"/>
              </a:rPr>
              <a:t>  </a:t>
            </a:r>
            <a:r>
              <a:rPr lang="it-IT" dirty="0">
                <a:solidFill>
                  <a:srgbClr val="FF0000"/>
                </a:solidFill>
                <a:sym typeface="Symbol" pitchFamily="18" charset="2"/>
              </a:rPr>
              <a:t>  	         </a:t>
            </a:r>
            <a:r>
              <a:rPr lang="it-IT" dirty="0" err="1"/>
              <a:t>p</a:t>
            </a:r>
            <a:r>
              <a:rPr lang="it-IT" dirty="0"/>
              <a:t> + e</a:t>
            </a:r>
            <a:r>
              <a:rPr lang="it-IT" baseline="30000" dirty="0"/>
              <a:t>-</a:t>
            </a:r>
            <a:r>
              <a:rPr lang="it-IT" dirty="0"/>
              <a:t> + </a:t>
            </a:r>
            <a:r>
              <a:rPr lang="it-IT" dirty="0" err="1"/>
              <a:t>p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 </a:t>
            </a:r>
            <a:r>
              <a:rPr lang="it-IT" baseline="30000" dirty="0">
                <a:sym typeface="Symbol" pitchFamily="18" charset="2"/>
              </a:rPr>
              <a:t>2</a:t>
            </a:r>
            <a:r>
              <a:rPr lang="it-IT" dirty="0">
                <a:sym typeface="Symbol" pitchFamily="18" charset="2"/>
              </a:rPr>
              <a:t>H +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[1.44 </a:t>
            </a:r>
            <a:r>
              <a:rPr lang="it-IT" b="1" dirty="0" err="1">
                <a:solidFill>
                  <a:srgbClr val="FF3300"/>
                </a:solidFill>
                <a:sym typeface="Symbol" pitchFamily="18" charset="2"/>
              </a:rPr>
              <a:t>MeV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]</a:t>
            </a:r>
          </a:p>
          <a:p>
            <a:pPr eaLnBrk="0" hangingPunct="0"/>
            <a:r>
              <a:rPr lang="it-IT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endParaRPr lang="it-IT" dirty="0">
              <a:solidFill>
                <a:srgbClr val="FF0000"/>
              </a:solidFill>
              <a:sym typeface="Symbol" pitchFamily="18" charset="2"/>
            </a:endParaRPr>
          </a:p>
          <a:p>
            <a:pPr eaLnBrk="0" hangingPunct="0"/>
            <a:endParaRPr lang="it-IT" baseline="30000" dirty="0">
              <a:sym typeface="Symbol" pitchFamily="18" charset="2"/>
            </a:endParaRPr>
          </a:p>
          <a:p>
            <a:pPr eaLnBrk="0" hangingPunct="0"/>
            <a:r>
              <a:rPr lang="it-IT" baseline="30000" dirty="0">
                <a:sym typeface="Symbol" pitchFamily="18" charset="2"/>
              </a:rPr>
              <a:t>			</a:t>
            </a:r>
          </a:p>
          <a:p>
            <a:pPr eaLnBrk="0" hangingPunct="0"/>
            <a:r>
              <a:rPr lang="it-IT" baseline="30000" dirty="0">
                <a:sym typeface="Symbol" pitchFamily="18" charset="2"/>
              </a:rPr>
              <a:t>		</a:t>
            </a:r>
            <a:r>
              <a:rPr lang="it-IT" dirty="0">
                <a:sym typeface="Symbol" pitchFamily="18" charset="2"/>
              </a:rPr>
              <a:t>                                    </a:t>
            </a:r>
            <a:r>
              <a:rPr lang="it-IT" baseline="30000" dirty="0">
                <a:sym typeface="Symbol" pitchFamily="18" charset="2"/>
              </a:rPr>
              <a:t>2</a:t>
            </a:r>
            <a:r>
              <a:rPr lang="it-IT" dirty="0">
                <a:sym typeface="Symbol" pitchFamily="18" charset="2"/>
              </a:rPr>
              <a:t>H + </a:t>
            </a:r>
            <a:r>
              <a:rPr lang="it-IT" dirty="0" err="1">
                <a:sym typeface="Symbol" pitchFamily="18" charset="2"/>
              </a:rPr>
              <a:t>p</a:t>
            </a:r>
            <a:r>
              <a:rPr lang="it-IT" dirty="0">
                <a:sym typeface="Symbol" pitchFamily="18" charset="2"/>
              </a:rPr>
              <a:t>  </a:t>
            </a:r>
            <a:r>
              <a:rPr lang="it-IT" baseline="30000" dirty="0">
                <a:sym typeface="Symbol" pitchFamily="18" charset="2"/>
              </a:rPr>
              <a:t>3</a:t>
            </a:r>
            <a:r>
              <a:rPr lang="it-IT" dirty="0">
                <a:sym typeface="Symbol" pitchFamily="18" charset="2"/>
              </a:rPr>
              <a:t>He + g </a:t>
            </a:r>
          </a:p>
          <a:p>
            <a:pPr eaLnBrk="0" hangingPunct="0"/>
            <a:endParaRPr lang="it-IT" dirty="0">
              <a:sym typeface="Symbol" pitchFamily="18" charset="2"/>
            </a:endParaRPr>
          </a:p>
          <a:p>
            <a:pPr eaLnBrk="0" hangingPunct="0"/>
            <a:r>
              <a:rPr lang="it-IT" baseline="30000" dirty="0">
                <a:sym typeface="Symbol" pitchFamily="18" charset="2"/>
              </a:rPr>
              <a:t> </a:t>
            </a:r>
          </a:p>
          <a:p>
            <a:pPr eaLnBrk="0" hangingPunct="0"/>
            <a:r>
              <a:rPr lang="it-IT" baseline="30000" dirty="0">
                <a:sym typeface="Symbol" pitchFamily="18" charset="2"/>
              </a:rPr>
              <a:t>                     3</a:t>
            </a:r>
            <a:r>
              <a:rPr lang="it-IT" dirty="0">
                <a:sym typeface="Symbol" pitchFamily="18" charset="2"/>
              </a:rPr>
              <a:t>He + </a:t>
            </a:r>
            <a:r>
              <a:rPr lang="it-IT" baseline="30000" dirty="0">
                <a:sym typeface="Symbol" pitchFamily="18" charset="2"/>
              </a:rPr>
              <a:t>3</a:t>
            </a:r>
            <a:r>
              <a:rPr lang="it-IT" dirty="0">
                <a:sym typeface="Symbol" pitchFamily="18" charset="2"/>
              </a:rPr>
              <a:t>He  </a:t>
            </a:r>
            <a:r>
              <a:rPr lang="it-IT" b="1" baseline="30000" dirty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it-IT" b="1" dirty="0">
                <a:solidFill>
                  <a:srgbClr val="FF0000"/>
                </a:solidFill>
                <a:sym typeface="Symbol" pitchFamily="18" charset="2"/>
              </a:rPr>
              <a:t>He</a:t>
            </a:r>
            <a:r>
              <a:rPr lang="it-IT" dirty="0">
                <a:sym typeface="Symbol" pitchFamily="18" charset="2"/>
              </a:rPr>
              <a:t> + 2p            </a:t>
            </a:r>
            <a:r>
              <a:rPr lang="it-IT" baseline="30000" dirty="0">
                <a:sym typeface="Symbol" pitchFamily="18" charset="2"/>
              </a:rPr>
              <a:t>3</a:t>
            </a:r>
            <a:r>
              <a:rPr lang="it-IT" dirty="0">
                <a:sym typeface="Symbol" pitchFamily="18" charset="2"/>
              </a:rPr>
              <a:t>He + </a:t>
            </a:r>
            <a:r>
              <a:rPr lang="it-IT" baseline="30000" dirty="0">
                <a:sym typeface="Symbol" pitchFamily="18" charset="2"/>
              </a:rPr>
              <a:t>4</a:t>
            </a:r>
            <a:r>
              <a:rPr lang="it-IT" dirty="0">
                <a:sym typeface="Symbol" pitchFamily="18" charset="2"/>
              </a:rPr>
              <a:t>He  </a:t>
            </a:r>
            <a:r>
              <a:rPr lang="it-IT" baseline="30000" dirty="0">
                <a:sym typeface="Symbol" pitchFamily="18" charset="2"/>
              </a:rPr>
              <a:t>7</a:t>
            </a:r>
            <a:r>
              <a:rPr lang="it-IT" dirty="0">
                <a:sym typeface="Symbol" pitchFamily="18" charset="2"/>
              </a:rPr>
              <a:t>Be + </a:t>
            </a:r>
            <a:r>
              <a:rPr lang="it-IT" dirty="0">
                <a:latin typeface="Symbol" charset="2"/>
                <a:cs typeface="Symbol" charset="2"/>
                <a:sym typeface="Symbol" pitchFamily="18" charset="2"/>
              </a:rPr>
              <a:t>g</a:t>
            </a:r>
            <a:r>
              <a:rPr lang="it-IT" dirty="0">
                <a:sym typeface="Symbol" pitchFamily="18" charset="2"/>
              </a:rPr>
              <a:t>            </a:t>
            </a:r>
            <a:r>
              <a:rPr lang="it-IT" baseline="30000" dirty="0">
                <a:sym typeface="Symbol" pitchFamily="18" charset="2"/>
              </a:rPr>
              <a:t>3</a:t>
            </a:r>
            <a:r>
              <a:rPr lang="it-IT" dirty="0">
                <a:sym typeface="Symbol" pitchFamily="18" charset="2"/>
              </a:rPr>
              <a:t>He + </a:t>
            </a:r>
            <a:r>
              <a:rPr lang="it-IT" dirty="0" err="1">
                <a:sym typeface="Symbol" pitchFamily="18" charset="2"/>
              </a:rPr>
              <a:t>p</a:t>
            </a:r>
            <a:r>
              <a:rPr lang="it-IT" dirty="0">
                <a:sym typeface="Symbol" pitchFamily="18" charset="2"/>
              </a:rPr>
              <a:t>  </a:t>
            </a:r>
            <a:r>
              <a:rPr lang="it-IT" baseline="30000" dirty="0">
                <a:sym typeface="Symbol" pitchFamily="18" charset="2"/>
              </a:rPr>
              <a:t>4</a:t>
            </a:r>
            <a:r>
              <a:rPr lang="it-IT" dirty="0">
                <a:sym typeface="Symbol" pitchFamily="18" charset="2"/>
              </a:rPr>
              <a:t>He + e</a:t>
            </a:r>
            <a:r>
              <a:rPr lang="it-IT" baseline="30000" dirty="0">
                <a:sym typeface="Symbol" pitchFamily="18" charset="2"/>
              </a:rPr>
              <a:t>+</a:t>
            </a:r>
            <a:r>
              <a:rPr lang="it-IT" dirty="0">
                <a:sym typeface="Symbol" pitchFamily="18" charset="2"/>
              </a:rPr>
              <a:t> +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 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[8 </a:t>
            </a:r>
            <a:r>
              <a:rPr lang="it-IT" b="1" dirty="0" err="1">
                <a:solidFill>
                  <a:srgbClr val="FF3300"/>
                </a:solidFill>
                <a:sym typeface="Symbol" pitchFamily="18" charset="2"/>
              </a:rPr>
              <a:t>MeV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]</a:t>
            </a:r>
            <a:r>
              <a:rPr lang="it-IT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eaLnBrk="0" hangingPunct="0"/>
            <a:endParaRPr lang="it-IT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charset="2"/>
              <a:cs typeface="Symbol" charset="2"/>
              <a:sym typeface="Symbol" pitchFamily="18" charset="2"/>
            </a:endParaRPr>
          </a:p>
          <a:p>
            <a:pPr eaLnBrk="0" hangingPunct="0"/>
            <a:r>
              <a:rPr lang="it-IT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endParaRPr lang="it-IT" dirty="0">
              <a:sym typeface="Symbol" pitchFamily="18" charset="2"/>
            </a:endParaRPr>
          </a:p>
          <a:p>
            <a:pPr eaLnBrk="0" hangingPunct="0"/>
            <a:endParaRPr lang="it-IT" dirty="0">
              <a:sym typeface="Symbol" pitchFamily="18" charset="2"/>
            </a:endParaRPr>
          </a:p>
          <a:p>
            <a:pPr eaLnBrk="0" hangingPunct="0"/>
            <a:r>
              <a:rPr lang="it-IT" baseline="30000" dirty="0">
                <a:sym typeface="Symbol" pitchFamily="18" charset="2"/>
              </a:rPr>
              <a:t>                                                                 7</a:t>
            </a:r>
            <a:r>
              <a:rPr lang="it-IT" dirty="0">
                <a:sym typeface="Symbol" pitchFamily="18" charset="2"/>
              </a:rPr>
              <a:t>Be + e</a:t>
            </a:r>
            <a:r>
              <a:rPr lang="it-IT" baseline="30000" dirty="0">
                <a:sym typeface="Symbol" pitchFamily="18" charset="2"/>
              </a:rPr>
              <a:t>- </a:t>
            </a:r>
            <a:r>
              <a:rPr lang="it-IT" dirty="0">
                <a:sym typeface="Symbol" pitchFamily="18" charset="2"/>
              </a:rPr>
              <a:t> </a:t>
            </a:r>
            <a:r>
              <a:rPr lang="it-IT" baseline="30000" dirty="0">
                <a:sym typeface="Symbol" pitchFamily="18" charset="2"/>
              </a:rPr>
              <a:t>7</a:t>
            </a:r>
            <a:r>
              <a:rPr lang="it-IT" dirty="0">
                <a:sym typeface="Symbol" pitchFamily="18" charset="2"/>
              </a:rPr>
              <a:t>Li +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 [0.81 </a:t>
            </a:r>
            <a:r>
              <a:rPr lang="it-IT" b="1" dirty="0" err="1">
                <a:solidFill>
                  <a:srgbClr val="FF3300"/>
                </a:solidFill>
                <a:sym typeface="Symbol" pitchFamily="18" charset="2"/>
              </a:rPr>
              <a:t>MeV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]</a:t>
            </a:r>
            <a:r>
              <a:rPr lang="it-IT" dirty="0">
                <a:sym typeface="Symbol" pitchFamily="18" charset="2"/>
              </a:rPr>
              <a:t>        </a:t>
            </a:r>
            <a:r>
              <a:rPr lang="it-IT" baseline="30000" dirty="0">
                <a:sym typeface="Symbol" pitchFamily="18" charset="2"/>
              </a:rPr>
              <a:t>7</a:t>
            </a:r>
            <a:r>
              <a:rPr lang="it-IT" dirty="0">
                <a:sym typeface="Symbol" pitchFamily="18" charset="2"/>
              </a:rPr>
              <a:t>Be + </a:t>
            </a:r>
            <a:r>
              <a:rPr lang="it-IT" dirty="0" err="1">
                <a:sym typeface="Symbol" pitchFamily="18" charset="2"/>
              </a:rPr>
              <a:t>p</a:t>
            </a:r>
            <a:r>
              <a:rPr lang="it-IT" dirty="0">
                <a:sym typeface="Symbol" pitchFamily="18" charset="2"/>
              </a:rPr>
              <a:t> 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 + </a:t>
            </a:r>
            <a:r>
              <a:rPr lang="it-IT" dirty="0">
                <a:latin typeface="Symbol" charset="2"/>
                <a:cs typeface="Symbol" charset="2"/>
                <a:sym typeface="Symbol" pitchFamily="18" charset="2"/>
              </a:rPr>
              <a:t>g      </a:t>
            </a:r>
          </a:p>
          <a:p>
            <a:pPr eaLnBrk="0" hangingPunct="0"/>
            <a:endParaRPr lang="it-IT" dirty="0">
              <a:sym typeface="Symbol" pitchFamily="18" charset="2"/>
            </a:endParaRPr>
          </a:p>
          <a:p>
            <a:pPr eaLnBrk="0" hangingPunct="0"/>
            <a:r>
              <a:rPr lang="it-IT" dirty="0">
                <a:sym typeface="Symbol" pitchFamily="18" charset="2"/>
              </a:rPr>
              <a:t>                                             </a:t>
            </a:r>
            <a:r>
              <a:rPr lang="it-IT" baseline="30000" dirty="0">
                <a:sym typeface="Symbol" pitchFamily="18" charset="2"/>
              </a:rPr>
              <a:t>7</a:t>
            </a:r>
            <a:r>
              <a:rPr lang="it-IT" dirty="0">
                <a:sym typeface="Symbol" pitchFamily="18" charset="2"/>
              </a:rPr>
              <a:t>Li + </a:t>
            </a:r>
            <a:r>
              <a:rPr lang="it-IT" dirty="0" err="1">
                <a:sym typeface="Symbol" pitchFamily="18" charset="2"/>
              </a:rPr>
              <a:t>p</a:t>
            </a:r>
            <a:r>
              <a:rPr lang="it-IT" dirty="0">
                <a:sym typeface="Symbol" pitchFamily="18" charset="2"/>
              </a:rPr>
              <a:t> 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Be                                           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 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Be + e</a:t>
            </a:r>
            <a:r>
              <a:rPr lang="it-IT" baseline="30000" dirty="0">
                <a:sym typeface="Symbol" pitchFamily="18" charset="2"/>
              </a:rPr>
              <a:t>+</a:t>
            </a:r>
            <a:r>
              <a:rPr lang="it-IT" dirty="0">
                <a:sym typeface="Symbol" pitchFamily="18" charset="2"/>
              </a:rPr>
              <a:t> +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 [6.80 </a:t>
            </a:r>
            <a:r>
              <a:rPr lang="it-IT" b="1" dirty="0" err="1">
                <a:solidFill>
                  <a:srgbClr val="FF3300"/>
                </a:solidFill>
                <a:sym typeface="Symbol" pitchFamily="18" charset="2"/>
              </a:rPr>
              <a:t>MeV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]</a:t>
            </a:r>
            <a:r>
              <a:rPr lang="it-IT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eaLnBrk="0" hangingPunct="0"/>
            <a:endParaRPr lang="it-IT" dirty="0">
              <a:sym typeface="Symbol" pitchFamily="18" charset="2"/>
            </a:endParaRPr>
          </a:p>
          <a:p>
            <a:pPr eaLnBrk="0" hangingPunct="0"/>
            <a:r>
              <a:rPr lang="it-IT" dirty="0">
                <a:sym typeface="Symbol" pitchFamily="18" charset="2"/>
              </a:rPr>
              <a:t>                                                 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Be  2 </a:t>
            </a:r>
            <a:r>
              <a:rPr lang="it-IT" b="1" baseline="30000" dirty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it-IT" b="1" dirty="0">
                <a:solidFill>
                  <a:srgbClr val="FF0000"/>
                </a:solidFill>
                <a:sym typeface="Symbol" pitchFamily="18" charset="2"/>
              </a:rPr>
              <a:t>He</a:t>
            </a:r>
            <a:r>
              <a:rPr lang="it-IT" dirty="0">
                <a:sym typeface="Symbol" pitchFamily="18" charset="2"/>
              </a:rPr>
              <a:t>                                        </a:t>
            </a:r>
            <a:r>
              <a:rPr lang="it-IT" baseline="30000" dirty="0">
                <a:sym typeface="Symbol" pitchFamily="18" charset="2"/>
              </a:rPr>
              <a:t>8</a:t>
            </a:r>
            <a:r>
              <a:rPr lang="it-IT" dirty="0">
                <a:sym typeface="Symbol" pitchFamily="18" charset="2"/>
              </a:rPr>
              <a:t>Be  2 </a:t>
            </a:r>
            <a:r>
              <a:rPr lang="it-IT" b="1" baseline="30000" dirty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it-IT" b="1" dirty="0">
                <a:solidFill>
                  <a:srgbClr val="FF0000"/>
                </a:solidFill>
                <a:sym typeface="Symbol" pitchFamily="18" charset="2"/>
              </a:rPr>
              <a:t>He</a:t>
            </a:r>
            <a:endParaRPr lang="en-GB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818AB8E5-ECCF-DAFC-CDE0-EBB1B5604CDC}"/>
              </a:ext>
            </a:extLst>
          </p:cNvPr>
          <p:cNvGrpSpPr>
            <a:grpSpLocks/>
          </p:cNvGrpSpPr>
          <p:nvPr/>
        </p:nvGrpSpPr>
        <p:grpSpPr bwMode="auto">
          <a:xfrm>
            <a:off x="4212084" y="1500982"/>
            <a:ext cx="3657600" cy="184150"/>
            <a:chOff x="1584" y="1013"/>
            <a:chExt cx="2304" cy="116"/>
          </a:xfrm>
        </p:grpSpPr>
        <p:sp>
          <p:nvSpPr>
            <p:cNvPr id="51206" name="Line 6">
              <a:extLst>
                <a:ext uri="{FF2B5EF4-FFF2-40B4-BE49-F238E27FC236}">
                  <a16:creationId xmlns:a16="http://schemas.microsoft.com/office/drawing/2014/main" id="{88D0CB4B-6C4B-FDE9-5AF7-6847AD5D6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016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07" name="Line 7">
              <a:extLst>
                <a:ext uri="{FF2B5EF4-FFF2-40B4-BE49-F238E27FC236}">
                  <a16:creationId xmlns:a16="http://schemas.microsoft.com/office/drawing/2014/main" id="{3ED35876-E8E2-A603-47A9-9EC42164C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129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08" name="Line 8">
              <a:extLst>
                <a:ext uri="{FF2B5EF4-FFF2-40B4-BE49-F238E27FC236}">
                  <a16:creationId xmlns:a16="http://schemas.microsoft.com/office/drawing/2014/main" id="{255EC6AE-B0F7-4E70-AC09-7F9551B3F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1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209" name="Line 9">
            <a:extLst>
              <a:ext uri="{FF2B5EF4-FFF2-40B4-BE49-F238E27FC236}">
                <a16:creationId xmlns:a16="http://schemas.microsoft.com/office/drawing/2014/main" id="{C2680136-93C1-21FB-EF68-5D673E69AAD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436468" y="2487390"/>
            <a:ext cx="5038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0" name="Line 10">
            <a:extLst>
              <a:ext uri="{FF2B5EF4-FFF2-40B4-BE49-F238E27FC236}">
                <a16:creationId xmlns:a16="http://schemas.microsoft.com/office/drawing/2014/main" id="{1CD4DD14-521A-038A-6F4F-A071E726AE2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959004" y="2352452"/>
            <a:ext cx="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1" name="Line 11">
            <a:extLst>
              <a:ext uri="{FF2B5EF4-FFF2-40B4-BE49-F238E27FC236}">
                <a16:creationId xmlns:a16="http://schemas.microsoft.com/office/drawing/2014/main" id="{E444D47B-1FE6-D9A7-7B2D-5EC26A7CF25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460382" y="334201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2" name="Line 12">
            <a:extLst>
              <a:ext uri="{FF2B5EF4-FFF2-40B4-BE49-F238E27FC236}">
                <a16:creationId xmlns:a16="http://schemas.microsoft.com/office/drawing/2014/main" id="{37C99AFD-56F2-3DF2-1976-010755FFB67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642569" y="3324548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3" name="Line 13">
            <a:extLst>
              <a:ext uri="{FF2B5EF4-FFF2-40B4-BE49-F238E27FC236}">
                <a16:creationId xmlns:a16="http://schemas.microsoft.com/office/drawing/2014/main" id="{A7F617B4-8C0F-1E0D-0F7A-ED879A3AB12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640982" y="3337248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4" name="Line 14">
            <a:extLst>
              <a:ext uri="{FF2B5EF4-FFF2-40B4-BE49-F238E27FC236}">
                <a16:creationId xmlns:a16="http://schemas.microsoft.com/office/drawing/2014/main" id="{D3BC6475-ABCA-2832-E927-22FED177375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979244" y="3153099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96959622-C0F9-3059-42AE-4C47F32AF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085" y="1670184"/>
            <a:ext cx="882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99.75%</a:t>
            </a:r>
            <a:endParaRPr lang="en-GB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16" name="Text Box 16">
            <a:extLst>
              <a:ext uri="{FF2B5EF4-FFF2-40B4-BE49-F238E27FC236}">
                <a16:creationId xmlns:a16="http://schemas.microsoft.com/office/drawing/2014/main" id="{DE25C95E-EAA4-91CE-2006-3184DE117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497" y="1670184"/>
            <a:ext cx="765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0.25%</a:t>
            </a:r>
            <a:endParaRPr lang="en-GB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17" name="Text Box 17">
            <a:extLst>
              <a:ext uri="{FF2B5EF4-FFF2-40B4-BE49-F238E27FC236}">
                <a16:creationId xmlns:a16="http://schemas.microsoft.com/office/drawing/2014/main" id="{93289E8F-B3BC-C9DE-DB3D-B6D493BE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992" y="2444378"/>
            <a:ext cx="586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86%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18" name="Text Box 18">
            <a:extLst>
              <a:ext uri="{FF2B5EF4-FFF2-40B4-BE49-F238E27FC236}">
                <a16:creationId xmlns:a16="http://schemas.microsoft.com/office/drawing/2014/main" id="{A7D47BB5-D9F5-BB26-E3AD-EBD0E9D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192" y="2420888"/>
            <a:ext cx="586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19" name="Text Box 19">
            <a:extLst>
              <a:ext uri="{FF2B5EF4-FFF2-40B4-BE49-F238E27FC236}">
                <a16:creationId xmlns:a16="http://schemas.microsoft.com/office/drawing/2014/main" id="{48E16DF3-BD8B-FAB4-6ADE-08DBA6DBC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33" y="3275692"/>
            <a:ext cx="882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99.89%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20" name="Text Box 20">
            <a:extLst>
              <a:ext uri="{FF2B5EF4-FFF2-40B4-BE49-F238E27FC236}">
                <a16:creationId xmlns:a16="http://schemas.microsoft.com/office/drawing/2014/main" id="{E840F75A-01A6-7127-313D-A551D8980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5" y="3275692"/>
            <a:ext cx="765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0.11%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21" name="Text Box 21">
            <a:extLst>
              <a:ext uri="{FF2B5EF4-FFF2-40B4-BE49-F238E27FC236}">
                <a16:creationId xmlns:a16="http://schemas.microsoft.com/office/drawing/2014/main" id="{7D58C6F7-759A-8E20-09D0-1E26BE08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672" y="5486872"/>
            <a:ext cx="1928813" cy="6064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CHAIN III</a:t>
            </a:r>
          </a:p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Q</a:t>
            </a:r>
            <a:r>
              <a:rPr lang="it-IT" sz="16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eff</a:t>
            </a:r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= 19.67 MeV</a:t>
            </a:r>
            <a:endParaRPr lang="en-GB" sz="1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51222" name="Line 22">
            <a:extLst>
              <a:ext uri="{FF2B5EF4-FFF2-40B4-BE49-F238E27FC236}">
                <a16:creationId xmlns:a16="http://schemas.microsoft.com/office/drawing/2014/main" id="{FF3E0933-0838-C171-B277-C68C5ED3F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1704" y="24921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23" name="Line 23">
            <a:extLst>
              <a:ext uri="{FF2B5EF4-FFF2-40B4-BE49-F238E27FC236}">
                <a16:creationId xmlns:a16="http://schemas.microsoft.com/office/drawing/2014/main" id="{599F25B9-C1FC-50FE-E9C2-621DD482C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0904" y="24921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24" name="Text Box 24">
            <a:extLst>
              <a:ext uri="{FF2B5EF4-FFF2-40B4-BE49-F238E27FC236}">
                <a16:creationId xmlns:a16="http://schemas.microsoft.com/office/drawing/2014/main" id="{249ABBCE-A40F-EB3E-23C7-146D31159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484" y="5483697"/>
            <a:ext cx="1928812" cy="6064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CHAIN II </a:t>
            </a:r>
          </a:p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Q</a:t>
            </a:r>
            <a:r>
              <a:rPr lang="it-IT" sz="16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eff</a:t>
            </a:r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= 25.66 MeV</a:t>
            </a:r>
            <a:endParaRPr lang="en-GB" sz="1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51225" name="Text Box 25">
            <a:extLst>
              <a:ext uri="{FF2B5EF4-FFF2-40B4-BE49-F238E27FC236}">
                <a16:creationId xmlns:a16="http://schemas.microsoft.com/office/drawing/2014/main" id="{E41D6646-B2F0-CED2-0335-4FEA08D2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110" y="5486872"/>
            <a:ext cx="2035175" cy="6064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CHAIN I</a:t>
            </a:r>
          </a:p>
          <a:p>
            <a:pPr algn="ctr" eaLnBrk="0" hangingPunct="0"/>
            <a:r>
              <a:rPr lang="it-IT" sz="1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Q</a:t>
            </a:r>
            <a:r>
              <a:rPr lang="it-IT" sz="1600" b="1" baseline="-25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eff</a:t>
            </a:r>
            <a:r>
              <a:rPr lang="it-IT" sz="1600" b="1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it-IT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= 26.20 </a:t>
            </a:r>
            <a:r>
              <a:rPr lang="it-IT" sz="1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MeV</a:t>
            </a:r>
            <a:endParaRPr lang="en-GB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51226" name="Text Box 26">
            <a:extLst>
              <a:ext uri="{FF2B5EF4-FFF2-40B4-BE49-F238E27FC236}">
                <a16:creationId xmlns:a16="http://schemas.microsoft.com/office/drawing/2014/main" id="{A3CFB766-CA52-6BBD-0D73-3D7ADF0E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684" y="5486872"/>
            <a:ext cx="1928812" cy="6064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CHAIN IV</a:t>
            </a:r>
          </a:p>
          <a:p>
            <a:pPr algn="ctr" eaLnBrk="0" hangingPunct="0"/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Q</a:t>
            </a:r>
            <a:r>
              <a:rPr lang="it-IT" sz="16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eff</a:t>
            </a:r>
            <a:r>
              <a:rPr lang="it-IT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= 16.84 MeV</a:t>
            </a:r>
            <a:endParaRPr lang="en-GB" sz="1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51228" name="Text Box 28">
            <a:extLst>
              <a:ext uri="{FF2B5EF4-FFF2-40B4-BE49-F238E27FC236}">
                <a16:creationId xmlns:a16="http://schemas.microsoft.com/office/drawing/2014/main" id="{CBF91E79-4CDA-CFE2-32B2-C7F9AD00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885" y="2444378"/>
            <a:ext cx="890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ourier New" pitchFamily="49" charset="0"/>
              </a:rPr>
              <a:t>·</a:t>
            </a: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it-IT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-5</a:t>
            </a: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71F17F-E967-6FB3-E599-3D64108D6C82}"/>
              </a:ext>
            </a:extLst>
          </p:cNvPr>
          <p:cNvSpPr/>
          <p:nvPr/>
        </p:nvSpPr>
        <p:spPr>
          <a:xfrm>
            <a:off x="4462580" y="2810567"/>
            <a:ext cx="2592274" cy="279782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1B0D9ACB-8A35-94F2-06F6-398053258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83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Chain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640D37-E0E4-18FF-4B06-4DFA8BD9EBFA}"/>
              </a:ext>
            </a:extLst>
          </p:cNvPr>
          <p:cNvSpPr txBox="1"/>
          <p:nvPr/>
        </p:nvSpPr>
        <p:spPr>
          <a:xfrm>
            <a:off x="4015390" y="6033482"/>
            <a:ext cx="438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4p </a:t>
            </a:r>
            <a:r>
              <a:rPr lang="it-IT" sz="4000" dirty="0">
                <a:sym typeface="Symbol"/>
              </a:rPr>
              <a:t> He + 2</a:t>
            </a:r>
            <a:r>
              <a:rPr lang="it-IT" sz="4000" dirty="0">
                <a:latin typeface="Symbol" pitchFamily="18" charset="2"/>
                <a:sym typeface="Symbol"/>
              </a:rPr>
              <a:t>n</a:t>
            </a:r>
            <a:r>
              <a:rPr lang="it-IT" sz="4000" baseline="-25000" dirty="0">
                <a:sym typeface="Symbol"/>
              </a:rPr>
              <a:t>e</a:t>
            </a:r>
            <a:r>
              <a:rPr lang="it-IT" sz="4000" dirty="0">
                <a:sym typeface="Symbol"/>
              </a:rPr>
              <a:t> + 2e</a:t>
            </a:r>
            <a:r>
              <a:rPr lang="it-IT" sz="4000" baseline="30000" dirty="0">
                <a:sym typeface="Symbol"/>
              </a:rPr>
              <a:t>+</a:t>
            </a:r>
            <a:endParaRPr lang="it-IT" sz="4000" baseline="30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FAAF9B-483C-7231-D9B0-876839CFA5E8}"/>
              </a:ext>
            </a:extLst>
          </p:cNvPr>
          <p:cNvSpPr/>
          <p:nvPr/>
        </p:nvSpPr>
        <p:spPr>
          <a:xfrm>
            <a:off x="6749148" y="3913550"/>
            <a:ext cx="2592274" cy="279782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1989423"/>
            <a:ext cx="6300192" cy="3556693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-1"/>
            <a:ext cx="12192000" cy="873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Status of 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He(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4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He,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</a:rPr>
              <a:t>g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</a:t>
            </a:r>
            <a:r>
              <a:rPr lang="it-IT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7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908720"/>
            <a:ext cx="3129880" cy="3888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4" y="1124744"/>
            <a:ext cx="543560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2" y="6093296"/>
            <a:ext cx="2819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3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33043</TotalTime>
  <Words>1274</Words>
  <Application>Microsoft Macintosh PowerPoint</Application>
  <PresentationFormat>Widescreen</PresentationFormat>
  <Paragraphs>228</Paragraphs>
  <Slides>27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Courier New</vt:lpstr>
      <vt:lpstr>Didot</vt:lpstr>
      <vt:lpstr>Palatino</vt:lpstr>
      <vt:lpstr>Symbol</vt:lpstr>
      <vt:lpstr>Times</vt:lpstr>
      <vt:lpstr>Times New Roman</vt:lpstr>
      <vt:lpstr>Tema di Office</vt:lpstr>
      <vt:lpstr>Equation</vt:lpstr>
      <vt:lpstr>Present knowledge of 7Be(p,γ)8B and 3He(4He,γ)7Be    Bad-Hoffen 01-07-2025</vt:lpstr>
      <vt:lpstr>Presentazione standard di PowerPoint</vt:lpstr>
      <vt:lpstr>Presentazione standard di PowerPoint</vt:lpstr>
      <vt:lpstr>Before a bit of history….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IMBRIANI</dc:creator>
  <cp:lastModifiedBy>GIANLUCA IMBRIANI</cp:lastModifiedBy>
  <cp:revision>31</cp:revision>
  <cp:lastPrinted>2024-11-15T08:28:53Z</cp:lastPrinted>
  <dcterms:created xsi:type="dcterms:W3CDTF">2023-04-23T08:53:12Z</dcterms:created>
  <dcterms:modified xsi:type="dcterms:W3CDTF">2025-07-01T10:44:18Z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2023-04-23T08:53:39Z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40e03a33-112a-4354-8ac3-cd8a8cb7728b</vt:lpwstr>
  </property>
  <property fmtid="{D5CDD505-2E9C-101B-9397-08002B2CF9AE}" pid="8" name="MSIP_Label_2ad0b24d-6422-44b0-b3de-abb3a9e8c81a_ContentBits">
    <vt:lpwstr>0</vt:lpwstr>
  </property>
</Properties>
</file>