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24688800" cy="438912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4" userDrawn="1">
          <p15:clr>
            <a:srgbClr val="A4A3A4"/>
          </p15:clr>
        </p15:guide>
        <p15:guide id="2" pos="777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33" autoAdjust="0"/>
    <p:restoredTop sz="94660"/>
  </p:normalViewPr>
  <p:slideViewPr>
    <p:cSldViewPr snapToGrid="0">
      <p:cViewPr>
        <p:scale>
          <a:sx n="25" d="100"/>
          <a:sy n="25" d="100"/>
        </p:scale>
        <p:origin x="1440" y="14"/>
      </p:cViewPr>
      <p:guideLst>
        <p:guide orient="horz" pos="13824"/>
        <p:guide pos="7776"/>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42E2F8F8-6B60-4C29-8DA8-6DBDA81080E0}" type="datetimeFigureOut">
              <a:rPr lang="en-US" smtClean="0"/>
              <a:t>9/15/2025</a:t>
            </a:fld>
            <a:endParaRPr lang="en-US"/>
          </a:p>
        </p:txBody>
      </p:sp>
      <p:sp>
        <p:nvSpPr>
          <p:cNvPr id="4" name="Slide Image Placeholder 3"/>
          <p:cNvSpPr>
            <a:spLocks noGrp="1" noRot="1" noChangeAspect="1"/>
          </p:cNvSpPr>
          <p:nvPr>
            <p:ph type="sldImg" idx="2"/>
          </p:nvPr>
        </p:nvSpPr>
        <p:spPr>
          <a:xfrm>
            <a:off x="2746375" y="1200150"/>
            <a:ext cx="1822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ACD7DE9-04EA-4050-9DC7-20D52585F61F}" type="slidenum">
              <a:rPr lang="en-US" smtClean="0"/>
              <a:t>‹#›</a:t>
            </a:fld>
            <a:endParaRPr lang="en-US"/>
          </a:p>
        </p:txBody>
      </p:sp>
    </p:spTree>
    <p:extLst>
      <p:ext uri="{BB962C8B-B14F-4D97-AF65-F5344CB8AC3E}">
        <p14:creationId xmlns:p14="http://schemas.microsoft.com/office/powerpoint/2010/main" val="3230481693"/>
      </p:ext>
    </p:extLst>
  </p:cSld>
  <p:clrMap bg1="lt1" tx1="dk1" bg2="lt2" tx2="dk2" accent1="accent1" accent2="accent2" accent3="accent3" accent4="accent4" accent5="accent5" accent6="accent6" hlink="hlink" folHlink="folHlink"/>
  <p:notesStyle>
    <a:lvl1pPr marL="0" algn="l" defTabSz="3291301" rtl="0" eaLnBrk="1" latinLnBrk="0" hangingPunct="1">
      <a:defRPr sz="4319" kern="1200">
        <a:solidFill>
          <a:schemeClr val="tx1"/>
        </a:solidFill>
        <a:latin typeface="+mn-lt"/>
        <a:ea typeface="+mn-ea"/>
        <a:cs typeface="+mn-cs"/>
      </a:defRPr>
    </a:lvl1pPr>
    <a:lvl2pPr marL="1645649" algn="l" defTabSz="3291301" rtl="0" eaLnBrk="1" latinLnBrk="0" hangingPunct="1">
      <a:defRPr sz="4319" kern="1200">
        <a:solidFill>
          <a:schemeClr val="tx1"/>
        </a:solidFill>
        <a:latin typeface="+mn-lt"/>
        <a:ea typeface="+mn-ea"/>
        <a:cs typeface="+mn-cs"/>
      </a:defRPr>
    </a:lvl2pPr>
    <a:lvl3pPr marL="3291301" algn="l" defTabSz="3291301" rtl="0" eaLnBrk="1" latinLnBrk="0" hangingPunct="1">
      <a:defRPr sz="4319" kern="1200">
        <a:solidFill>
          <a:schemeClr val="tx1"/>
        </a:solidFill>
        <a:latin typeface="+mn-lt"/>
        <a:ea typeface="+mn-ea"/>
        <a:cs typeface="+mn-cs"/>
      </a:defRPr>
    </a:lvl3pPr>
    <a:lvl4pPr marL="4936950" algn="l" defTabSz="3291301" rtl="0" eaLnBrk="1" latinLnBrk="0" hangingPunct="1">
      <a:defRPr sz="4319" kern="1200">
        <a:solidFill>
          <a:schemeClr val="tx1"/>
        </a:solidFill>
        <a:latin typeface="+mn-lt"/>
        <a:ea typeface="+mn-ea"/>
        <a:cs typeface="+mn-cs"/>
      </a:defRPr>
    </a:lvl4pPr>
    <a:lvl5pPr marL="6582601" algn="l" defTabSz="3291301" rtl="0" eaLnBrk="1" latinLnBrk="0" hangingPunct="1">
      <a:defRPr sz="4319" kern="1200">
        <a:solidFill>
          <a:schemeClr val="tx1"/>
        </a:solidFill>
        <a:latin typeface="+mn-lt"/>
        <a:ea typeface="+mn-ea"/>
        <a:cs typeface="+mn-cs"/>
      </a:defRPr>
    </a:lvl5pPr>
    <a:lvl6pPr marL="8228251" algn="l" defTabSz="3291301" rtl="0" eaLnBrk="1" latinLnBrk="0" hangingPunct="1">
      <a:defRPr sz="4319" kern="1200">
        <a:solidFill>
          <a:schemeClr val="tx1"/>
        </a:solidFill>
        <a:latin typeface="+mn-lt"/>
        <a:ea typeface="+mn-ea"/>
        <a:cs typeface="+mn-cs"/>
      </a:defRPr>
    </a:lvl6pPr>
    <a:lvl7pPr marL="9873900" algn="l" defTabSz="3291301" rtl="0" eaLnBrk="1" latinLnBrk="0" hangingPunct="1">
      <a:defRPr sz="4319" kern="1200">
        <a:solidFill>
          <a:schemeClr val="tx1"/>
        </a:solidFill>
        <a:latin typeface="+mn-lt"/>
        <a:ea typeface="+mn-ea"/>
        <a:cs typeface="+mn-cs"/>
      </a:defRPr>
    </a:lvl7pPr>
    <a:lvl8pPr marL="11519551" algn="l" defTabSz="3291301" rtl="0" eaLnBrk="1" latinLnBrk="0" hangingPunct="1">
      <a:defRPr sz="4319" kern="1200">
        <a:solidFill>
          <a:schemeClr val="tx1"/>
        </a:solidFill>
        <a:latin typeface="+mn-lt"/>
        <a:ea typeface="+mn-ea"/>
        <a:cs typeface="+mn-cs"/>
      </a:defRPr>
    </a:lvl8pPr>
    <a:lvl9pPr marL="13165201" algn="l" defTabSz="3291301" rtl="0" eaLnBrk="1" latinLnBrk="0" hangingPunct="1">
      <a:defRPr sz="43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46375" y="1200150"/>
            <a:ext cx="1822450" cy="32400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CD7DE9-04EA-4050-9DC7-20D52585F61F}" type="slidenum">
              <a:rPr lang="en-US" smtClean="0"/>
              <a:t>1</a:t>
            </a:fld>
            <a:endParaRPr lang="en-US"/>
          </a:p>
        </p:txBody>
      </p:sp>
    </p:spTree>
    <p:extLst>
      <p:ext uri="{BB962C8B-B14F-4D97-AF65-F5344CB8AC3E}">
        <p14:creationId xmlns:p14="http://schemas.microsoft.com/office/powerpoint/2010/main" val="3347805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0" y="7183123"/>
            <a:ext cx="20985480" cy="15280640"/>
          </a:xfrm>
        </p:spPr>
        <p:txBody>
          <a:bodyPr anchor="b"/>
          <a:lstStyle>
            <a:lvl1pPr algn="ctr">
              <a:defRPr sz="16200"/>
            </a:lvl1pPr>
          </a:lstStyle>
          <a:p>
            <a:r>
              <a:rPr lang="en-US"/>
              <a:t>Click to edit Master title style</a:t>
            </a:r>
            <a:endParaRPr lang="en-US" dirty="0"/>
          </a:p>
        </p:txBody>
      </p:sp>
      <p:sp>
        <p:nvSpPr>
          <p:cNvPr id="3" name="Subtitle 2"/>
          <p:cNvSpPr>
            <a:spLocks noGrp="1"/>
          </p:cNvSpPr>
          <p:nvPr>
            <p:ph type="subTitle" idx="1"/>
          </p:nvPr>
        </p:nvSpPr>
        <p:spPr>
          <a:xfrm>
            <a:off x="3086100" y="23053043"/>
            <a:ext cx="18516600" cy="10596877"/>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D51566-B002-499A-A500-ED62DFD47CC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05218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1566-B002-499A-A500-ED62DFD47CC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417309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924" y="2336800"/>
            <a:ext cx="5323523"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97356" y="2336800"/>
            <a:ext cx="15661958"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1566-B002-499A-A500-ED62DFD47CC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108844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D51566-B002-499A-A500-ED62DFD47CC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329837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4498" y="10942333"/>
            <a:ext cx="21294090" cy="18257517"/>
          </a:xfrm>
        </p:spPr>
        <p:txBody>
          <a:bodyPr anchor="b"/>
          <a:lstStyle>
            <a:lvl1pPr>
              <a:defRPr sz="16200"/>
            </a:lvl1pPr>
          </a:lstStyle>
          <a:p>
            <a:r>
              <a:rPr lang="en-US"/>
              <a:t>Click to edit Master title style</a:t>
            </a:r>
            <a:endParaRPr lang="en-US" dirty="0"/>
          </a:p>
        </p:txBody>
      </p:sp>
      <p:sp>
        <p:nvSpPr>
          <p:cNvPr id="3" name="Text Placeholder 2"/>
          <p:cNvSpPr>
            <a:spLocks noGrp="1"/>
          </p:cNvSpPr>
          <p:nvPr>
            <p:ph type="body" idx="1"/>
          </p:nvPr>
        </p:nvSpPr>
        <p:spPr>
          <a:xfrm>
            <a:off x="1684498" y="29372573"/>
            <a:ext cx="21294090" cy="9601197"/>
          </a:xfrm>
        </p:spPr>
        <p:txBody>
          <a:bodyPr/>
          <a:lstStyle>
            <a:lvl1pPr marL="0" indent="0">
              <a:buNone/>
              <a:defRPr sz="6480">
                <a:solidFill>
                  <a:schemeClr val="tx1"/>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D51566-B002-499A-A500-ED62DFD47CC9}" type="datetimeFigureOut">
              <a:rPr lang="en-US" smtClean="0"/>
              <a:t>9/15/2025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182574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97355" y="11684000"/>
            <a:ext cx="1049274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98705" y="11684000"/>
            <a:ext cx="1049274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D51566-B002-499A-A500-ED62DFD47CC9}"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42269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00571" y="2336810"/>
            <a:ext cx="2129409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00573" y="10759443"/>
            <a:ext cx="10444518"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1700573" y="16032480"/>
            <a:ext cx="1044451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98706" y="10759443"/>
            <a:ext cx="10495956" cy="5273037"/>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2498706" y="16032480"/>
            <a:ext cx="10495956"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D51566-B002-499A-A500-ED62DFD47CC9}" type="datetimeFigureOut">
              <a:rPr lang="en-US" smtClean="0"/>
              <a:t>9/15/2025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59578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D51566-B002-499A-A500-ED62DFD47CC9}" type="datetimeFigureOut">
              <a:rPr lang="en-US" smtClean="0"/>
              <a:t>9/15/2025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409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D51566-B002-499A-A500-ED62DFD47CC9}" type="datetimeFigureOut">
              <a:rPr lang="en-US" smtClean="0"/>
              <a:t>9/15/2025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379755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0571" y="2926080"/>
            <a:ext cx="7962781" cy="10241280"/>
          </a:xfrm>
        </p:spPr>
        <p:txBody>
          <a:bodyPr anchor="b"/>
          <a:lstStyle>
            <a:lvl1pPr>
              <a:defRPr sz="8640"/>
            </a:lvl1pPr>
          </a:lstStyle>
          <a:p>
            <a:r>
              <a:rPr lang="en-US"/>
              <a:t>Click to edit Master title style</a:t>
            </a:r>
            <a:endParaRPr lang="en-US" dirty="0"/>
          </a:p>
        </p:txBody>
      </p:sp>
      <p:sp>
        <p:nvSpPr>
          <p:cNvPr id="3" name="Content Placeholder 2"/>
          <p:cNvSpPr>
            <a:spLocks noGrp="1"/>
          </p:cNvSpPr>
          <p:nvPr>
            <p:ph idx="1"/>
          </p:nvPr>
        </p:nvSpPr>
        <p:spPr>
          <a:xfrm>
            <a:off x="10495956" y="6319530"/>
            <a:ext cx="12498705" cy="31191200"/>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00571" y="13167360"/>
            <a:ext cx="7962781"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49D51566-B002-499A-A500-ED62DFD47CC9}"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1765068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0571" y="2926080"/>
            <a:ext cx="7962781" cy="10241280"/>
          </a:xfrm>
        </p:spPr>
        <p:txBody>
          <a:bodyPr anchor="b"/>
          <a:lstStyle>
            <a:lvl1pPr>
              <a:defRPr sz="8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95956" y="6319530"/>
            <a:ext cx="12498705" cy="31191200"/>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endParaRPr lang="en-US" dirty="0"/>
          </a:p>
        </p:txBody>
      </p:sp>
      <p:sp>
        <p:nvSpPr>
          <p:cNvPr id="4" name="Text Placeholder 3"/>
          <p:cNvSpPr>
            <a:spLocks noGrp="1"/>
          </p:cNvSpPr>
          <p:nvPr>
            <p:ph type="body" sz="half" idx="2"/>
          </p:nvPr>
        </p:nvSpPr>
        <p:spPr>
          <a:xfrm>
            <a:off x="1700571" y="13167360"/>
            <a:ext cx="7962781" cy="24394163"/>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49D51566-B002-499A-A500-ED62DFD47CC9}" type="datetimeFigureOut">
              <a:rPr lang="en-US" smtClean="0"/>
              <a:t>9/15/2025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F133-6E7D-4690-9418-472F35F72804}" type="slidenum">
              <a:rPr lang="en-US" smtClean="0"/>
              <a:t>‹#›</a:t>
            </a:fld>
            <a:endParaRPr lang="en-US"/>
          </a:p>
        </p:txBody>
      </p:sp>
    </p:spTree>
    <p:extLst>
      <p:ext uri="{BB962C8B-B14F-4D97-AF65-F5344CB8AC3E}">
        <p14:creationId xmlns:p14="http://schemas.microsoft.com/office/powerpoint/2010/main" val="25594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7355" y="2336810"/>
            <a:ext cx="2129409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97355" y="11684000"/>
            <a:ext cx="2129409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97355" y="40680650"/>
            <a:ext cx="5554980" cy="2336800"/>
          </a:xfrm>
          <a:prstGeom prst="rect">
            <a:avLst/>
          </a:prstGeom>
        </p:spPr>
        <p:txBody>
          <a:bodyPr vert="horz" lIns="91440" tIns="45720" rIns="91440" bIns="45720" rtlCol="0" anchor="ctr"/>
          <a:lstStyle>
            <a:lvl1pPr algn="l">
              <a:defRPr sz="3240">
                <a:solidFill>
                  <a:schemeClr val="tx1">
                    <a:tint val="75000"/>
                  </a:schemeClr>
                </a:solidFill>
              </a:defRPr>
            </a:lvl1pPr>
          </a:lstStyle>
          <a:p>
            <a:fld id="{49D51566-B002-499A-A500-ED62DFD47CC9}" type="datetimeFigureOut">
              <a:rPr lang="en-US" smtClean="0"/>
              <a:t>9/15/2025</a:t>
            </a:fld>
            <a:endParaRPr lang="en-US"/>
          </a:p>
        </p:txBody>
      </p:sp>
      <p:sp>
        <p:nvSpPr>
          <p:cNvPr id="5" name="Footer Placeholder 4"/>
          <p:cNvSpPr>
            <a:spLocks noGrp="1"/>
          </p:cNvSpPr>
          <p:nvPr>
            <p:ph type="ftr" sz="quarter" idx="3"/>
          </p:nvPr>
        </p:nvSpPr>
        <p:spPr>
          <a:xfrm>
            <a:off x="8178165" y="40680650"/>
            <a:ext cx="8332470" cy="2336800"/>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36465" y="40680650"/>
            <a:ext cx="5554980" cy="2336800"/>
          </a:xfrm>
          <a:prstGeom prst="rect">
            <a:avLst/>
          </a:prstGeom>
        </p:spPr>
        <p:txBody>
          <a:bodyPr vert="horz" lIns="91440" tIns="45720" rIns="91440" bIns="45720" rtlCol="0" anchor="ctr"/>
          <a:lstStyle>
            <a:lvl1pPr algn="r">
              <a:defRPr sz="3240">
                <a:solidFill>
                  <a:schemeClr val="tx1">
                    <a:tint val="75000"/>
                  </a:schemeClr>
                </a:solidFill>
              </a:defRPr>
            </a:lvl1pPr>
          </a:lstStyle>
          <a:p>
            <a:fld id="{7319F133-6E7D-4690-9418-472F35F72804}" type="slidenum">
              <a:rPr lang="en-US" smtClean="0"/>
              <a:t>‹#›</a:t>
            </a:fld>
            <a:endParaRPr lang="en-US"/>
          </a:p>
        </p:txBody>
      </p:sp>
    </p:spTree>
    <p:extLst>
      <p:ext uri="{BB962C8B-B14F-4D97-AF65-F5344CB8AC3E}">
        <p14:creationId xmlns:p14="http://schemas.microsoft.com/office/powerpoint/2010/main" val="2268475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3145" y="701407"/>
            <a:ext cx="18608164" cy="2509020"/>
          </a:xfrm>
          <a:prstGeom prst="rect">
            <a:avLst/>
          </a:prstGeom>
          <a:noFill/>
        </p:spPr>
        <p:txBody>
          <a:bodyPr wrap="square" rtlCol="0">
            <a:spAutoFit/>
          </a:bodyPr>
          <a:lstStyle/>
          <a:p>
            <a:pPr algn="ctr"/>
            <a:r>
              <a:rPr lang="en-US" sz="6519" b="1" dirty="0"/>
              <a:t>Large-Diameter </a:t>
            </a:r>
            <a:r>
              <a:rPr lang="en-US" sz="6519" b="1" dirty="0" err="1"/>
              <a:t>Firn</a:t>
            </a:r>
            <a:r>
              <a:rPr lang="en-US" sz="6519" b="1" dirty="0"/>
              <a:t> Drilling with the </a:t>
            </a:r>
            <a:r>
              <a:rPr lang="en-US" sz="6519" b="1" dirty="0" err="1"/>
              <a:t>IceCube</a:t>
            </a:r>
            <a:r>
              <a:rPr lang="en-US" sz="6519" b="1" dirty="0"/>
              <a:t> Independent </a:t>
            </a:r>
            <a:r>
              <a:rPr lang="en-US" sz="6519" b="1" dirty="0" err="1"/>
              <a:t>Firn</a:t>
            </a:r>
            <a:r>
              <a:rPr lang="en-US" sz="6519" b="1" dirty="0"/>
              <a:t> Drill</a:t>
            </a:r>
          </a:p>
          <a:p>
            <a:pPr algn="ctr"/>
            <a:r>
              <a:rPr lang="en-US" sz="1333" dirty="0"/>
              <a:t>T. Benson</a:t>
            </a:r>
            <a:r>
              <a:rPr lang="en-US" sz="1333" baseline="30000" dirty="0"/>
              <a:t>1</a:t>
            </a:r>
            <a:r>
              <a:rPr lang="en-US" sz="1333" dirty="0"/>
              <a:t>, J. Nesbit</a:t>
            </a:r>
            <a:r>
              <a:rPr lang="en-US" sz="1333" baseline="30000" dirty="0"/>
              <a:t>1</a:t>
            </a:r>
            <a:r>
              <a:rPr lang="en-US" sz="1333" dirty="0"/>
              <a:t>, L. Oxborough</a:t>
            </a:r>
            <a:r>
              <a:rPr lang="en-US" sz="1333" baseline="30000" dirty="0"/>
              <a:t>1</a:t>
            </a:r>
            <a:r>
              <a:rPr lang="en-US" sz="1333" dirty="0"/>
              <a:t>, The University of Wisconsin-Madison Physical Sciences Laboratory Team</a:t>
            </a:r>
            <a:r>
              <a:rPr lang="en-US" sz="1333" baseline="30000" dirty="0"/>
              <a:t>1</a:t>
            </a:r>
            <a:endParaRPr lang="en-US" sz="1333" dirty="0"/>
          </a:p>
          <a:p>
            <a:pPr algn="ctr"/>
            <a:r>
              <a:rPr lang="en-US" sz="1333" baseline="30000" dirty="0"/>
              <a:t>1</a:t>
            </a:r>
            <a:r>
              <a:rPr lang="en-US" sz="1333" dirty="0"/>
              <a:t> University of Wisconsin-Madison Physical Sciences Laboratory, Madison, WI, USA</a:t>
            </a:r>
            <a:endParaRPr lang="en-US" sz="1333" baseline="30000" dirty="0"/>
          </a:p>
        </p:txBody>
      </p:sp>
      <p:pic>
        <p:nvPicPr>
          <p:cNvPr id="5" name="Picture 4"/>
          <p:cNvPicPr>
            <a:picLocks noChangeAspect="1"/>
          </p:cNvPicPr>
          <p:nvPr/>
        </p:nvPicPr>
        <p:blipFill>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802690" y="42171404"/>
            <a:ext cx="1044487" cy="1018389"/>
          </a:xfrm>
          <a:prstGeom prst="rect">
            <a:avLst/>
          </a:prstGeom>
        </p:spPr>
      </p:pic>
      <p:pic>
        <p:nvPicPr>
          <p:cNvPr id="8" name="Picture 7"/>
          <p:cNvPicPr>
            <a:picLocks noChangeAspect="1"/>
          </p:cNvPicPr>
          <p:nvPr/>
        </p:nvPicPr>
        <p:blipFill>
          <a:blip r:embed="rId4" cstate="print">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9264851" y="41483467"/>
            <a:ext cx="3591400" cy="2394265"/>
          </a:xfrm>
          <a:prstGeom prst="rect">
            <a:avLst/>
          </a:prstGeom>
        </p:spPr>
      </p:pic>
      <p:graphicFrame>
        <p:nvGraphicFramePr>
          <p:cNvPr id="29" name="Table 28"/>
          <p:cNvGraphicFramePr>
            <a:graphicFrameLocks noGrp="1"/>
          </p:cNvGraphicFramePr>
          <p:nvPr>
            <p:extLst>
              <p:ext uri="{D42A27DB-BD31-4B8C-83A1-F6EECF244321}">
                <p14:modId xmlns:p14="http://schemas.microsoft.com/office/powerpoint/2010/main" val="225979059"/>
              </p:ext>
            </p:extLst>
          </p:nvPr>
        </p:nvGraphicFramePr>
        <p:xfrm>
          <a:off x="560654" y="8402810"/>
          <a:ext cx="7390423" cy="5919537"/>
        </p:xfrm>
        <a:graphic>
          <a:graphicData uri="http://schemas.openxmlformats.org/drawingml/2006/table">
            <a:tbl>
              <a:tblPr firstRow="1" bandRow="1">
                <a:tableStyleId>{5C22544A-7EE6-4342-B048-85BDC9FD1C3A}</a:tableStyleId>
              </a:tblPr>
              <a:tblGrid>
                <a:gridCol w="3526545">
                  <a:extLst>
                    <a:ext uri="{9D8B030D-6E8A-4147-A177-3AD203B41FA5}">
                      <a16:colId xmlns:a16="http://schemas.microsoft.com/office/drawing/2014/main" val="20000"/>
                    </a:ext>
                  </a:extLst>
                </a:gridCol>
                <a:gridCol w="3863878">
                  <a:extLst>
                    <a:ext uri="{9D8B030D-6E8A-4147-A177-3AD203B41FA5}">
                      <a16:colId xmlns:a16="http://schemas.microsoft.com/office/drawing/2014/main" val="20001"/>
                    </a:ext>
                  </a:extLst>
                </a:gridCol>
              </a:tblGrid>
              <a:tr h="455349">
                <a:tc>
                  <a:txBody>
                    <a:bodyPr/>
                    <a:lstStyle/>
                    <a:p>
                      <a:r>
                        <a:rPr lang="en-US" sz="2400" dirty="0"/>
                        <a:t>SPECS</a:t>
                      </a:r>
                    </a:p>
                  </a:txBody>
                  <a:tcPr marL="67733" marR="67733" marT="33867" marB="33867"/>
                </a:tc>
                <a:tc>
                  <a:txBody>
                    <a:bodyPr/>
                    <a:lstStyle/>
                    <a:p>
                      <a:endParaRPr lang="en-US" sz="2400" dirty="0"/>
                    </a:p>
                  </a:txBody>
                  <a:tcPr marL="67733" marR="67733" marT="33867" marB="33867"/>
                </a:tc>
                <a:extLst>
                  <a:ext uri="{0D108BD9-81ED-4DB2-BD59-A6C34878D82A}">
                    <a16:rowId xmlns:a16="http://schemas.microsoft.com/office/drawing/2014/main" val="10000"/>
                  </a:ext>
                </a:extLst>
              </a:tr>
              <a:tr h="455349">
                <a:tc>
                  <a:txBody>
                    <a:bodyPr/>
                    <a:lstStyle/>
                    <a:p>
                      <a:r>
                        <a:rPr lang="en-US" sz="2400" dirty="0"/>
                        <a:t>Hole</a:t>
                      </a:r>
                      <a:r>
                        <a:rPr lang="en-US" sz="2400" baseline="0" dirty="0"/>
                        <a:t> Depth</a:t>
                      </a:r>
                      <a:endParaRPr lang="en-US" sz="2400" dirty="0"/>
                    </a:p>
                  </a:txBody>
                  <a:tcPr marL="67733" marR="67733" marT="33867" marB="33867"/>
                </a:tc>
                <a:tc>
                  <a:txBody>
                    <a:bodyPr/>
                    <a:lstStyle/>
                    <a:p>
                      <a:r>
                        <a:rPr lang="en-US" sz="2400" dirty="0"/>
                        <a:t>137.8 ft (42 m)</a:t>
                      </a:r>
                    </a:p>
                  </a:txBody>
                  <a:tcPr marL="67733" marR="67733" marT="33867" marB="33867"/>
                </a:tc>
                <a:extLst>
                  <a:ext uri="{0D108BD9-81ED-4DB2-BD59-A6C34878D82A}">
                    <a16:rowId xmlns:a16="http://schemas.microsoft.com/office/drawing/2014/main" val="10001"/>
                  </a:ext>
                </a:extLst>
              </a:tr>
              <a:tr h="455349">
                <a:tc>
                  <a:txBody>
                    <a:bodyPr/>
                    <a:lstStyle/>
                    <a:p>
                      <a:r>
                        <a:rPr lang="en-US" sz="2400" dirty="0"/>
                        <a:t>Hole Size</a:t>
                      </a:r>
                    </a:p>
                  </a:txBody>
                  <a:tcPr marL="67733" marR="67733" marT="33867" marB="33867"/>
                </a:tc>
                <a:tc>
                  <a:txBody>
                    <a:bodyPr/>
                    <a:lstStyle/>
                    <a:p>
                      <a:r>
                        <a:rPr lang="en-US" sz="2400" dirty="0">
                          <a:solidFill>
                            <a:schemeClr val="tx1"/>
                          </a:solidFill>
                        </a:rPr>
                        <a:t>24 inch (60 cm)</a:t>
                      </a:r>
                    </a:p>
                  </a:txBody>
                  <a:tcPr marL="67733" marR="67733" marT="33867" marB="33867"/>
                </a:tc>
                <a:extLst>
                  <a:ext uri="{0D108BD9-81ED-4DB2-BD59-A6C34878D82A}">
                    <a16:rowId xmlns:a16="http://schemas.microsoft.com/office/drawing/2014/main" val="10002"/>
                  </a:ext>
                </a:extLst>
              </a:tr>
              <a:tr h="455349">
                <a:tc>
                  <a:txBody>
                    <a:bodyPr/>
                    <a:lstStyle/>
                    <a:p>
                      <a:r>
                        <a:rPr lang="en-US" sz="2400" strike="noStrike" dirty="0"/>
                        <a:t>Immersion Heaters</a:t>
                      </a:r>
                    </a:p>
                  </a:txBody>
                  <a:tcPr marL="67733" marR="67733" marT="33867" marB="33867"/>
                </a:tc>
                <a:tc>
                  <a:txBody>
                    <a:bodyPr/>
                    <a:lstStyle/>
                    <a:p>
                      <a:r>
                        <a:rPr lang="en-US" sz="2400" dirty="0">
                          <a:solidFill>
                            <a:schemeClr val="tx1"/>
                          </a:solidFill>
                        </a:rPr>
                        <a:t>6</a:t>
                      </a:r>
                    </a:p>
                  </a:txBody>
                  <a:tcPr marL="67733" marR="67733" marT="33867" marB="33867"/>
                </a:tc>
                <a:extLst>
                  <a:ext uri="{0D108BD9-81ED-4DB2-BD59-A6C34878D82A}">
                    <a16:rowId xmlns:a16="http://schemas.microsoft.com/office/drawing/2014/main" val="13424725"/>
                  </a:ext>
                </a:extLst>
              </a:tr>
              <a:tr h="455349">
                <a:tc>
                  <a:txBody>
                    <a:bodyPr/>
                    <a:lstStyle/>
                    <a:p>
                      <a:r>
                        <a:rPr lang="en-US" sz="2400" strike="noStrike" dirty="0"/>
                        <a:t>Pumps </a:t>
                      </a:r>
                    </a:p>
                  </a:txBody>
                  <a:tcPr marL="67733" marR="67733" marT="33867" marB="33867"/>
                </a:tc>
                <a:tc>
                  <a:txBody>
                    <a:bodyPr/>
                    <a:lstStyle/>
                    <a:p>
                      <a:r>
                        <a:rPr lang="en-US" sz="2400" strike="noStrike" dirty="0"/>
                        <a:t>1</a:t>
                      </a:r>
                    </a:p>
                  </a:txBody>
                  <a:tcPr marL="67733" marR="67733" marT="33867" marB="33867"/>
                </a:tc>
                <a:extLst>
                  <a:ext uri="{0D108BD9-81ED-4DB2-BD59-A6C34878D82A}">
                    <a16:rowId xmlns:a16="http://schemas.microsoft.com/office/drawing/2014/main" val="4111769094"/>
                  </a:ext>
                </a:extLst>
              </a:tr>
              <a:tr h="455349">
                <a:tc>
                  <a:txBody>
                    <a:bodyPr/>
                    <a:lstStyle/>
                    <a:p>
                      <a:r>
                        <a:rPr lang="en-US" sz="2400" strike="noStrike" dirty="0"/>
                        <a:t>Required Operators</a:t>
                      </a:r>
                    </a:p>
                  </a:txBody>
                  <a:tcPr marL="67733" marR="67733" marT="33867" marB="33867"/>
                </a:tc>
                <a:tc>
                  <a:txBody>
                    <a:bodyPr/>
                    <a:lstStyle/>
                    <a:p>
                      <a:r>
                        <a:rPr lang="en-US" sz="2400" strike="noStrike" dirty="0"/>
                        <a:t>1</a:t>
                      </a:r>
                    </a:p>
                  </a:txBody>
                  <a:tcPr marL="67733" marR="67733" marT="33867" marB="33867"/>
                </a:tc>
                <a:extLst>
                  <a:ext uri="{0D108BD9-81ED-4DB2-BD59-A6C34878D82A}">
                    <a16:rowId xmlns:a16="http://schemas.microsoft.com/office/drawing/2014/main" val="10003"/>
                  </a:ext>
                </a:extLst>
              </a:tr>
              <a:tr h="455349">
                <a:tc>
                  <a:txBody>
                    <a:bodyPr/>
                    <a:lstStyle/>
                    <a:p>
                      <a:r>
                        <a:rPr lang="en-US" sz="2400" strike="noStrike" dirty="0"/>
                        <a:t>Thermal Power </a:t>
                      </a:r>
                    </a:p>
                  </a:txBody>
                  <a:tcPr marL="67733" marR="67733" marT="33867" marB="33867"/>
                </a:tc>
                <a:tc>
                  <a:txBody>
                    <a:bodyPr/>
                    <a:lstStyle/>
                    <a:p>
                      <a:r>
                        <a:rPr lang="en-US" sz="2400" strike="noStrike" dirty="0"/>
                        <a:t>240 kW</a:t>
                      </a:r>
                    </a:p>
                  </a:txBody>
                  <a:tcPr marL="67733" marR="67733" marT="33867" marB="33867"/>
                </a:tc>
                <a:extLst>
                  <a:ext uri="{0D108BD9-81ED-4DB2-BD59-A6C34878D82A}">
                    <a16:rowId xmlns:a16="http://schemas.microsoft.com/office/drawing/2014/main" val="1908359200"/>
                  </a:ext>
                </a:extLst>
              </a:tr>
              <a:tr h="455349">
                <a:tc>
                  <a:txBody>
                    <a:bodyPr/>
                    <a:lstStyle/>
                    <a:p>
                      <a:r>
                        <a:rPr lang="en-US" sz="2400" strike="noStrike" dirty="0"/>
                        <a:t>Electrical Service</a:t>
                      </a:r>
                    </a:p>
                  </a:txBody>
                  <a:tcPr marL="67733" marR="67733" marT="33867" marB="33867"/>
                </a:tc>
                <a:tc>
                  <a:txBody>
                    <a:bodyPr/>
                    <a:lstStyle/>
                    <a:p>
                      <a:r>
                        <a:rPr lang="en-US" sz="2400" strike="noStrike" dirty="0"/>
                        <a:t>480VAC 3-ph, 2x 100A</a:t>
                      </a:r>
                    </a:p>
                  </a:txBody>
                  <a:tcPr marL="67733" marR="67733" marT="33867" marB="33867"/>
                </a:tc>
                <a:extLst>
                  <a:ext uri="{0D108BD9-81ED-4DB2-BD59-A6C34878D82A}">
                    <a16:rowId xmlns:a16="http://schemas.microsoft.com/office/drawing/2014/main" val="2590027642"/>
                  </a:ext>
                </a:extLst>
              </a:tr>
              <a:tr h="455349">
                <a:tc>
                  <a:txBody>
                    <a:bodyPr/>
                    <a:lstStyle/>
                    <a:p>
                      <a:r>
                        <a:rPr lang="en-US" sz="2400" strike="noStrike" dirty="0"/>
                        <a:t>Sled Weight</a:t>
                      </a:r>
                    </a:p>
                  </a:txBody>
                  <a:tcPr marL="67733" marR="67733" marT="33867" marB="33867"/>
                </a:tc>
                <a:tc>
                  <a:txBody>
                    <a:bodyPr/>
                    <a:lstStyle/>
                    <a:p>
                      <a:r>
                        <a:rPr lang="en-US" sz="2400" strike="noStrike" dirty="0"/>
                        <a:t>11968 </a:t>
                      </a:r>
                      <a:r>
                        <a:rPr lang="en-US" sz="2400" strike="noStrike" dirty="0" err="1"/>
                        <a:t>lb</a:t>
                      </a:r>
                      <a:r>
                        <a:rPr lang="en-US" sz="2400" strike="noStrike" dirty="0"/>
                        <a:t> (5428 kg)</a:t>
                      </a:r>
                    </a:p>
                  </a:txBody>
                  <a:tcPr marL="67733" marR="67733" marT="33867" marB="33867"/>
                </a:tc>
                <a:extLst>
                  <a:ext uri="{0D108BD9-81ED-4DB2-BD59-A6C34878D82A}">
                    <a16:rowId xmlns:a16="http://schemas.microsoft.com/office/drawing/2014/main" val="3216046635"/>
                  </a:ext>
                </a:extLst>
              </a:tr>
              <a:tr h="455349">
                <a:tc>
                  <a:txBody>
                    <a:bodyPr/>
                    <a:lstStyle/>
                    <a:p>
                      <a:r>
                        <a:rPr lang="en-US" sz="2400" strike="noStrike" dirty="0"/>
                        <a:t>Footprint</a:t>
                      </a:r>
                    </a:p>
                  </a:txBody>
                  <a:tcPr marL="67733" marR="67733" marT="33867" marB="33867"/>
                </a:tc>
                <a:tc>
                  <a:txBody>
                    <a:bodyPr/>
                    <a:lstStyle/>
                    <a:p>
                      <a:r>
                        <a:rPr lang="en-US" sz="2400" strike="noStrike" dirty="0"/>
                        <a:t>20 ft x 12 ft (6.1 m x 3.6 m)</a:t>
                      </a:r>
                    </a:p>
                  </a:txBody>
                  <a:tcPr marL="67733" marR="67733" marT="33867" marB="33867"/>
                </a:tc>
                <a:extLst>
                  <a:ext uri="{0D108BD9-81ED-4DB2-BD59-A6C34878D82A}">
                    <a16:rowId xmlns:a16="http://schemas.microsoft.com/office/drawing/2014/main" val="2451616552"/>
                  </a:ext>
                </a:extLst>
              </a:tr>
              <a:tr h="455349">
                <a:tc>
                  <a:txBody>
                    <a:bodyPr/>
                    <a:lstStyle/>
                    <a:p>
                      <a:r>
                        <a:rPr lang="en-US" sz="2400" strike="noStrike" dirty="0"/>
                        <a:t>Reservoir Capacity</a:t>
                      </a:r>
                    </a:p>
                  </a:txBody>
                  <a:tcPr marL="67733" marR="67733" marT="33867" marB="33867"/>
                </a:tc>
                <a:tc>
                  <a:txBody>
                    <a:bodyPr/>
                    <a:lstStyle/>
                    <a:p>
                      <a:r>
                        <a:rPr lang="en-US" sz="2400" strike="noStrike" dirty="0"/>
                        <a:t>360 gal (1362.75 liter)</a:t>
                      </a:r>
                    </a:p>
                  </a:txBody>
                  <a:tcPr marL="67733" marR="67733" marT="33867" marB="33867"/>
                </a:tc>
                <a:extLst>
                  <a:ext uri="{0D108BD9-81ED-4DB2-BD59-A6C34878D82A}">
                    <a16:rowId xmlns:a16="http://schemas.microsoft.com/office/drawing/2014/main" val="4129583163"/>
                  </a:ext>
                </a:extLst>
              </a:tr>
              <a:tr h="455349">
                <a:tc>
                  <a:txBody>
                    <a:bodyPr/>
                    <a:lstStyle/>
                    <a:p>
                      <a:r>
                        <a:rPr lang="en-US" sz="2400" strike="noStrike" dirty="0"/>
                        <a:t>Flow Rate</a:t>
                      </a:r>
                    </a:p>
                  </a:txBody>
                  <a:tcPr marL="67733" marR="67733" marT="33867" marB="33867"/>
                </a:tc>
                <a:tc>
                  <a:txBody>
                    <a:bodyPr/>
                    <a:lstStyle/>
                    <a:p>
                      <a:r>
                        <a:rPr lang="en-US" sz="2400" strike="noStrike" dirty="0"/>
                        <a:t>18 GPM (68.1 LPM)</a:t>
                      </a:r>
                    </a:p>
                  </a:txBody>
                  <a:tcPr marL="67733" marR="67733" marT="33867" marB="33867"/>
                </a:tc>
                <a:extLst>
                  <a:ext uri="{0D108BD9-81ED-4DB2-BD59-A6C34878D82A}">
                    <a16:rowId xmlns:a16="http://schemas.microsoft.com/office/drawing/2014/main" val="2027348823"/>
                  </a:ext>
                </a:extLst>
              </a:tr>
              <a:tr h="455349">
                <a:tc>
                  <a:txBody>
                    <a:bodyPr/>
                    <a:lstStyle/>
                    <a:p>
                      <a:r>
                        <a:rPr lang="en-US" sz="2400" strike="noStrike" dirty="0"/>
                        <a:t>Pressure</a:t>
                      </a:r>
                    </a:p>
                  </a:txBody>
                  <a:tcPr marL="67733" marR="67733" marT="33867" marB="33867"/>
                </a:tc>
                <a:tc>
                  <a:txBody>
                    <a:bodyPr/>
                    <a:lstStyle/>
                    <a:p>
                      <a:r>
                        <a:rPr lang="en-US" sz="2400" strike="noStrike" dirty="0"/>
                        <a:t>40 PSI (276 kPa)</a:t>
                      </a:r>
                    </a:p>
                  </a:txBody>
                  <a:tcPr marL="67733" marR="67733" marT="33867" marB="33867"/>
                </a:tc>
                <a:extLst>
                  <a:ext uri="{0D108BD9-81ED-4DB2-BD59-A6C34878D82A}">
                    <a16:rowId xmlns:a16="http://schemas.microsoft.com/office/drawing/2014/main" val="224977628"/>
                  </a:ext>
                </a:extLst>
              </a:tr>
            </a:tbl>
          </a:graphicData>
        </a:graphic>
      </p:graphicFrame>
      <p:sp>
        <p:nvSpPr>
          <p:cNvPr id="34" name="TextBox 33"/>
          <p:cNvSpPr txBox="1"/>
          <p:nvPr/>
        </p:nvSpPr>
        <p:spPr>
          <a:xfrm>
            <a:off x="515815" y="3621904"/>
            <a:ext cx="23680616" cy="4708981"/>
          </a:xfrm>
          <a:prstGeom prst="rect">
            <a:avLst/>
          </a:prstGeom>
          <a:noFill/>
          <a:ln>
            <a:solidFill>
              <a:schemeClr val="tx2"/>
            </a:solidFill>
          </a:ln>
        </p:spPr>
        <p:txBody>
          <a:bodyPr wrap="square" rtlCol="0">
            <a:spAutoFit/>
          </a:bodyPr>
          <a:lstStyle/>
          <a:p>
            <a:pPr algn="just"/>
            <a:r>
              <a:rPr lang="en-US" sz="3000" dirty="0"/>
              <a:t>The Independent </a:t>
            </a:r>
            <a:r>
              <a:rPr lang="en-US" sz="3000" dirty="0" err="1"/>
              <a:t>Firn</a:t>
            </a:r>
            <a:r>
              <a:rPr lang="en-US" sz="3000" dirty="0"/>
              <a:t> Drill (IFD) was developed to improve </a:t>
            </a:r>
            <a:r>
              <a:rPr lang="en-US" sz="3000" dirty="0" err="1"/>
              <a:t>firn</a:t>
            </a:r>
            <a:r>
              <a:rPr lang="en-US" sz="3000" dirty="0"/>
              <a:t> hole quality and operational efficiency of the drilling campaign for the </a:t>
            </a:r>
            <a:r>
              <a:rPr lang="en-US" sz="3000" dirty="0" err="1"/>
              <a:t>IceCube</a:t>
            </a:r>
            <a:r>
              <a:rPr lang="en-US" sz="3000" dirty="0"/>
              <a:t> Project. The IFD is used to create an initial 60 cm borehole through the </a:t>
            </a:r>
            <a:r>
              <a:rPr lang="en-US" sz="3000" dirty="0" err="1"/>
              <a:t>firn</a:t>
            </a:r>
            <a:r>
              <a:rPr lang="en-US" sz="3000" dirty="0"/>
              <a:t> layer at the South Pole to a depth of approximately 40 m, where melt water begins to pool in the borehole. At that point, the deep hot water drill (Enhanced Hot Water Drill, now the </a:t>
            </a:r>
            <a:r>
              <a:rPr lang="en-US" sz="3000" dirty="0" err="1"/>
              <a:t>IceCube</a:t>
            </a:r>
            <a:r>
              <a:rPr lang="en-US" sz="3000" dirty="0"/>
              <a:t> Upgrade Drill) is used to continue drilling the borehole to the required total depth of 2500-2600 m. The top 40 m of </a:t>
            </a:r>
            <a:r>
              <a:rPr lang="en-US" sz="3000" dirty="0" err="1"/>
              <a:t>firn</a:t>
            </a:r>
            <a:r>
              <a:rPr lang="en-US" sz="3000" dirty="0"/>
              <a:t> is permeable to water and using lost-water hot water drill techniques for this section is highly inefficient, and therefore a hot point technique is preferred. The IFD uses a closed-loop water-glycol system that electrically heats the fluid in a local reservoir and circulates it through a coiled copper tube cone-shaped hot point. Drill rates are slow, however designing the system to be independent from the main hot water drill operations allows the IFD to begin making </a:t>
            </a:r>
            <a:r>
              <a:rPr lang="en-US" sz="3000" dirty="0" err="1"/>
              <a:t>firn</a:t>
            </a:r>
            <a:r>
              <a:rPr lang="en-US" sz="3000" dirty="0"/>
              <a:t> holes well ahead of main drilling activities, in some cases a year or more ahead of time. Coupled with a mobile generator, the IFD system is completely standalone and highly mobile. It requires 1 person to operate during drilling, but can also be left unattended for extended periods because the system is fully electric. A functional description of the IFD system will be presented.</a:t>
            </a:r>
          </a:p>
        </p:txBody>
      </p:sp>
      <p:sp>
        <p:nvSpPr>
          <p:cNvPr id="35" name="Rectangle 34"/>
          <p:cNvSpPr/>
          <p:nvPr/>
        </p:nvSpPr>
        <p:spPr>
          <a:xfrm>
            <a:off x="304800" y="302201"/>
            <a:ext cx="24196431" cy="43216843"/>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a:p>
        </p:txBody>
      </p:sp>
      <p:pic>
        <p:nvPicPr>
          <p:cNvPr id="10" name="Picture 9">
            <a:extLst>
              <a:ext uri="{FF2B5EF4-FFF2-40B4-BE49-F238E27FC236}">
                <a16:creationId xmlns:a16="http://schemas.microsoft.com/office/drawing/2014/main" id="{E49E3AB0-1952-0C21-1C1F-7B6490E974C6}"/>
              </a:ext>
            </a:extLst>
          </p:cNvPr>
          <p:cNvPicPr>
            <a:picLocks noChangeAspect="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1245571" y="372155"/>
            <a:ext cx="2949099" cy="2942791"/>
          </a:xfrm>
          <a:prstGeom prst="rect">
            <a:avLst/>
          </a:prstGeom>
        </p:spPr>
      </p:pic>
      <p:pic>
        <p:nvPicPr>
          <p:cNvPr id="22" name="Picture 21">
            <a:extLst>
              <a:ext uri="{FF2B5EF4-FFF2-40B4-BE49-F238E27FC236}">
                <a16:creationId xmlns:a16="http://schemas.microsoft.com/office/drawing/2014/main" id="{330736DC-FC07-2D19-7156-20E3D0D292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400202" y="609160"/>
            <a:ext cx="1780377" cy="2799072"/>
          </a:xfrm>
          <a:prstGeom prst="rect">
            <a:avLst/>
          </a:prstGeom>
        </p:spPr>
      </p:pic>
      <p:pic>
        <p:nvPicPr>
          <p:cNvPr id="20" name="Picture 19">
            <a:extLst>
              <a:ext uri="{FF2B5EF4-FFF2-40B4-BE49-F238E27FC236}">
                <a16:creationId xmlns:a16="http://schemas.microsoft.com/office/drawing/2014/main" id="{51CFA819-1E70-4CE3-9799-68E1A71C818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800000">
            <a:off x="6023904" y="31283295"/>
            <a:ext cx="8205426" cy="6154069"/>
          </a:xfrm>
          <a:prstGeom prst="rect">
            <a:avLst/>
          </a:prstGeom>
        </p:spPr>
      </p:pic>
      <p:pic>
        <p:nvPicPr>
          <p:cNvPr id="26" name="Picture 25">
            <a:extLst>
              <a:ext uri="{FF2B5EF4-FFF2-40B4-BE49-F238E27FC236}">
                <a16:creationId xmlns:a16="http://schemas.microsoft.com/office/drawing/2014/main" id="{BBFF14DD-B9A7-40BF-84B8-748FC063F00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5400000">
            <a:off x="14478749" y="16209106"/>
            <a:ext cx="11141085" cy="8355814"/>
          </a:xfrm>
          <a:prstGeom prst="rect">
            <a:avLst/>
          </a:prstGeom>
        </p:spPr>
      </p:pic>
      <p:pic>
        <p:nvPicPr>
          <p:cNvPr id="9" name="Picture 8">
            <a:extLst>
              <a:ext uri="{FF2B5EF4-FFF2-40B4-BE49-F238E27FC236}">
                <a16:creationId xmlns:a16="http://schemas.microsoft.com/office/drawing/2014/main" id="{D83A758C-5A41-4A0B-918C-99BB6B8F87C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6325" y="14821660"/>
            <a:ext cx="7439543" cy="9919390"/>
          </a:xfrm>
          <a:prstGeom prst="rect">
            <a:avLst/>
          </a:prstGeom>
        </p:spPr>
      </p:pic>
      <p:sp>
        <p:nvSpPr>
          <p:cNvPr id="11" name="TextBox 10">
            <a:extLst>
              <a:ext uri="{FF2B5EF4-FFF2-40B4-BE49-F238E27FC236}">
                <a16:creationId xmlns:a16="http://schemas.microsoft.com/office/drawing/2014/main" id="{CA996B57-578A-436B-8639-1B50F1753E2A}"/>
              </a:ext>
            </a:extLst>
          </p:cNvPr>
          <p:cNvSpPr txBox="1"/>
          <p:nvPr/>
        </p:nvSpPr>
        <p:spPr>
          <a:xfrm>
            <a:off x="8206933" y="18394460"/>
            <a:ext cx="7390421" cy="6555641"/>
          </a:xfrm>
          <a:prstGeom prst="rect">
            <a:avLst/>
          </a:prstGeom>
          <a:noFill/>
          <a:ln>
            <a:solidFill>
              <a:schemeClr val="tx2"/>
            </a:solidFill>
          </a:ln>
        </p:spPr>
        <p:txBody>
          <a:bodyPr wrap="square" rtlCol="0">
            <a:spAutoFit/>
          </a:bodyPr>
          <a:lstStyle/>
          <a:p>
            <a:r>
              <a:rPr lang="en-US" sz="3000" dirty="0"/>
              <a:t>Early Design: Integrated Drill</a:t>
            </a:r>
          </a:p>
          <a:p>
            <a:r>
              <a:rPr lang="en-US" sz="3000" dirty="0"/>
              <a:t>The first iteration of the </a:t>
            </a:r>
            <a:r>
              <a:rPr lang="en-US" sz="3000" dirty="0" err="1"/>
              <a:t>firn</a:t>
            </a:r>
            <a:r>
              <a:rPr lang="en-US" sz="3000" dirty="0"/>
              <a:t> drill (left) was utilized for two Antarctic field seasons with the Enhanced Hot Water Drill (EHWD). Hot water was circulated through four parallel circuits of copper tubing on the outside of the drill to melt snow through direct contact. Additionally, through small holes added to the plumbing and a central down-spraying nozzle, water escaped to quickly melt the snow. This method was inefficient resulting in lost water and lost time due to the operation being directly tied to the EHWD, delaying any deep drill activities.</a:t>
            </a:r>
          </a:p>
        </p:txBody>
      </p:sp>
      <p:sp>
        <p:nvSpPr>
          <p:cNvPr id="21" name="TextBox 20">
            <a:extLst>
              <a:ext uri="{FF2B5EF4-FFF2-40B4-BE49-F238E27FC236}">
                <a16:creationId xmlns:a16="http://schemas.microsoft.com/office/drawing/2014/main" id="{009357C0-E3F0-43D9-8422-8E650CAC8EB8}"/>
              </a:ext>
            </a:extLst>
          </p:cNvPr>
          <p:cNvSpPr txBox="1"/>
          <p:nvPr/>
        </p:nvSpPr>
        <p:spPr>
          <a:xfrm>
            <a:off x="575590" y="25039669"/>
            <a:ext cx="9815763" cy="6093976"/>
          </a:xfrm>
          <a:prstGeom prst="rect">
            <a:avLst/>
          </a:prstGeom>
          <a:noFill/>
          <a:ln>
            <a:solidFill>
              <a:schemeClr val="tx2"/>
            </a:solidFill>
          </a:ln>
        </p:spPr>
        <p:txBody>
          <a:bodyPr wrap="square" rtlCol="0">
            <a:spAutoFit/>
          </a:bodyPr>
          <a:lstStyle/>
          <a:p>
            <a:r>
              <a:rPr lang="en-US" sz="3000" dirty="0"/>
              <a:t>New Design: Independent Recirculating Drill</a:t>
            </a:r>
          </a:p>
          <a:p>
            <a:r>
              <a:rPr lang="en-US" sz="3000" dirty="0"/>
              <a:t>The second iteration of the </a:t>
            </a:r>
            <a:r>
              <a:rPr lang="en-US" sz="3000" dirty="0" err="1"/>
              <a:t>firn</a:t>
            </a:r>
            <a:r>
              <a:rPr lang="en-US" sz="3000" dirty="0"/>
              <a:t> drill (right) was introduced in 2007 and expedited the drilling process. The new system was entirely independent of the EHWD, allowing for new </a:t>
            </a:r>
            <a:r>
              <a:rPr lang="en-US" sz="3000" dirty="0" err="1"/>
              <a:t>firn</a:t>
            </a:r>
            <a:r>
              <a:rPr lang="en-US" sz="3000" dirty="0"/>
              <a:t> holes to be drilled outside of deep drilling operations. A new </a:t>
            </a:r>
            <a:r>
              <a:rPr lang="en-US" sz="3000" dirty="0" err="1"/>
              <a:t>drillhead</a:t>
            </a:r>
            <a:r>
              <a:rPr lang="en-US" sz="3000" dirty="0"/>
              <a:t>, nicknamed “carrot”, featured circulation of hot water-glycol solution through the copper tip (diagram below) before splitting off to four parallel copper coil circuits and then recombining at a return manifold. The solution then recirculates back into the tank to be reheated. The new design successfully drilled the </a:t>
            </a:r>
            <a:r>
              <a:rPr lang="en-US" sz="3000" dirty="0" err="1"/>
              <a:t>firn</a:t>
            </a:r>
            <a:r>
              <a:rPr lang="en-US" sz="3000" dirty="0"/>
              <a:t> holes for the remainder of </a:t>
            </a:r>
            <a:r>
              <a:rPr lang="en-US" sz="3000" dirty="0" err="1"/>
              <a:t>IceCube</a:t>
            </a:r>
            <a:r>
              <a:rPr lang="en-US" sz="3000" dirty="0"/>
              <a:t> as well as 9 </a:t>
            </a:r>
            <a:r>
              <a:rPr lang="en-US" sz="3000" dirty="0" err="1"/>
              <a:t>firn</a:t>
            </a:r>
            <a:r>
              <a:rPr lang="en-US" sz="3000" dirty="0"/>
              <a:t> holes for </a:t>
            </a:r>
            <a:r>
              <a:rPr lang="en-US" sz="3000" dirty="0" err="1"/>
              <a:t>IceCube</a:t>
            </a:r>
            <a:r>
              <a:rPr lang="en-US" sz="3000" dirty="0"/>
              <a:t> Upgrade in the 2024-2025 Antarctic season. </a:t>
            </a:r>
          </a:p>
        </p:txBody>
      </p:sp>
      <p:grpSp>
        <p:nvGrpSpPr>
          <p:cNvPr id="57" name="Group 56">
            <a:extLst>
              <a:ext uri="{FF2B5EF4-FFF2-40B4-BE49-F238E27FC236}">
                <a16:creationId xmlns:a16="http://schemas.microsoft.com/office/drawing/2014/main" id="{94F7809B-4921-450B-953B-112BF318A21E}"/>
              </a:ext>
            </a:extLst>
          </p:cNvPr>
          <p:cNvGrpSpPr/>
          <p:nvPr/>
        </p:nvGrpSpPr>
        <p:grpSpPr>
          <a:xfrm>
            <a:off x="8462904" y="37586306"/>
            <a:ext cx="6625453" cy="4442606"/>
            <a:chOff x="891720" y="30175202"/>
            <a:chExt cx="8267335" cy="5543549"/>
          </a:xfrm>
        </p:grpSpPr>
        <p:pic>
          <p:nvPicPr>
            <p:cNvPr id="16" name="Picture 15">
              <a:extLst>
                <a:ext uri="{FF2B5EF4-FFF2-40B4-BE49-F238E27FC236}">
                  <a16:creationId xmlns:a16="http://schemas.microsoft.com/office/drawing/2014/main" id="{3405B28B-3C6D-49D5-A45D-E979846F49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40227" y="30179737"/>
              <a:ext cx="3918828" cy="5539014"/>
            </a:xfrm>
            <a:prstGeom prst="rect">
              <a:avLst/>
            </a:prstGeom>
          </p:spPr>
        </p:pic>
        <p:pic>
          <p:nvPicPr>
            <p:cNvPr id="24" name="Picture 23">
              <a:extLst>
                <a:ext uri="{FF2B5EF4-FFF2-40B4-BE49-F238E27FC236}">
                  <a16:creationId xmlns:a16="http://schemas.microsoft.com/office/drawing/2014/main" id="{384EB126-635A-4CCF-AFB3-9A7661A147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1720" y="30175202"/>
              <a:ext cx="4147457" cy="5529942"/>
            </a:xfrm>
            <a:prstGeom prst="rect">
              <a:avLst/>
            </a:prstGeom>
          </p:spPr>
        </p:pic>
      </p:grpSp>
      <p:sp>
        <p:nvSpPr>
          <p:cNvPr id="33" name="TextBox 32">
            <a:extLst>
              <a:ext uri="{FF2B5EF4-FFF2-40B4-BE49-F238E27FC236}">
                <a16:creationId xmlns:a16="http://schemas.microsoft.com/office/drawing/2014/main" id="{EB0161B4-56B6-4123-BC1B-F724D1181DD6}"/>
              </a:ext>
            </a:extLst>
          </p:cNvPr>
          <p:cNvSpPr txBox="1"/>
          <p:nvPr/>
        </p:nvSpPr>
        <p:spPr>
          <a:xfrm>
            <a:off x="8206931" y="8484753"/>
            <a:ext cx="7390423" cy="9787295"/>
          </a:xfrm>
          <a:prstGeom prst="rect">
            <a:avLst/>
          </a:prstGeom>
          <a:noFill/>
          <a:ln>
            <a:solidFill>
              <a:schemeClr val="tx2"/>
            </a:solidFill>
          </a:ln>
        </p:spPr>
        <p:txBody>
          <a:bodyPr wrap="square" rtlCol="0">
            <a:spAutoFit/>
          </a:bodyPr>
          <a:lstStyle/>
          <a:p>
            <a:r>
              <a:rPr lang="en-US" sz="3000" dirty="0">
                <a:latin typeface="Calibri" panose="020F0502020204030204" pitchFamily="34" charset="0"/>
              </a:rPr>
              <a:t>The IFD operates as a closed-loop system, with the basic components of a hot water drill: heaters, a pump, a tank, hose, and a </a:t>
            </a:r>
            <a:r>
              <a:rPr lang="en-US" sz="3000" dirty="0" err="1">
                <a:latin typeface="Calibri" panose="020F0502020204030204" pitchFamily="34" charset="0"/>
              </a:rPr>
              <a:t>drillhead</a:t>
            </a:r>
            <a:r>
              <a:rPr lang="en-US" sz="3000" dirty="0">
                <a:latin typeface="Calibri" panose="020F0502020204030204" pitchFamily="34" charset="0"/>
              </a:rPr>
              <a:t>. It can be positioned with a 953 loader over the hole location. There are six immersion heaters, four primary and two spare, to heat a 360-gallon volume of 60/40 water/glycol solution. A single pump circulates the solution through 1-1/2" diameter stainless steel braided hose into the </a:t>
            </a:r>
            <a:r>
              <a:rPr lang="en-US" sz="3000" dirty="0" err="1">
                <a:latin typeface="Calibri" panose="020F0502020204030204" pitchFamily="34" charset="0"/>
              </a:rPr>
              <a:t>drillhead</a:t>
            </a:r>
            <a:r>
              <a:rPr lang="en-US" sz="3000" dirty="0">
                <a:latin typeface="Calibri" panose="020F0502020204030204" pitchFamily="34" charset="0"/>
              </a:rPr>
              <a:t>. Two braided hoses, a supply hose and a return hose, are bundled together on the reel and thus structurally coupled to support the load of the </a:t>
            </a:r>
            <a:r>
              <a:rPr lang="en-US" sz="3000" dirty="0" err="1">
                <a:latin typeface="Calibri" panose="020F0502020204030204" pitchFamily="34" charset="0"/>
              </a:rPr>
              <a:t>drillhead</a:t>
            </a:r>
            <a:r>
              <a:rPr lang="en-US" sz="3000" dirty="0">
                <a:latin typeface="Calibri" panose="020F0502020204030204" pitchFamily="34" charset="0"/>
              </a:rPr>
              <a:t>. A single Allen Bradley drive controls the reel motion logic. The IFD requires two feeds of 480 VAC 3-phase 100A power; typically this power is supplied with the CRREL generator at the South Pole station. The system can be operated in an idle mode with a single power feed but requires two feeds for full system operation.</a:t>
            </a:r>
            <a:endParaRPr lang="en-US" sz="3000" dirty="0"/>
          </a:p>
        </p:txBody>
      </p:sp>
      <p:pic>
        <p:nvPicPr>
          <p:cNvPr id="7" name="Picture 6">
            <a:extLst>
              <a:ext uri="{FF2B5EF4-FFF2-40B4-BE49-F238E27FC236}">
                <a16:creationId xmlns:a16="http://schemas.microsoft.com/office/drawing/2014/main" id="{59DFAD80-913B-4CB2-B68E-E9243EF4999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5324520" y="32731328"/>
            <a:ext cx="9059480" cy="10678808"/>
          </a:xfrm>
          <a:prstGeom prst="rect">
            <a:avLst/>
          </a:prstGeom>
        </p:spPr>
      </p:pic>
      <p:sp>
        <p:nvSpPr>
          <p:cNvPr id="12" name="TextBox 11">
            <a:extLst>
              <a:ext uri="{FF2B5EF4-FFF2-40B4-BE49-F238E27FC236}">
                <a16:creationId xmlns:a16="http://schemas.microsoft.com/office/drawing/2014/main" id="{EAEC6BEF-B0E5-44CC-B279-10D4664D73F5}"/>
              </a:ext>
            </a:extLst>
          </p:cNvPr>
          <p:cNvSpPr txBox="1"/>
          <p:nvPr/>
        </p:nvSpPr>
        <p:spPr>
          <a:xfrm>
            <a:off x="638578" y="31283295"/>
            <a:ext cx="5249333" cy="6555641"/>
          </a:xfrm>
          <a:prstGeom prst="rect">
            <a:avLst/>
          </a:prstGeom>
          <a:noFill/>
          <a:ln>
            <a:solidFill>
              <a:schemeClr val="tx2"/>
            </a:solidFill>
          </a:ln>
        </p:spPr>
        <p:txBody>
          <a:bodyPr wrap="square" rtlCol="0">
            <a:spAutoFit/>
          </a:bodyPr>
          <a:lstStyle/>
          <a:p>
            <a:r>
              <a:rPr lang="en-US" sz="3000" dirty="0"/>
              <a:t>The </a:t>
            </a:r>
            <a:r>
              <a:rPr lang="en-US" sz="3000" dirty="0" err="1"/>
              <a:t>firn</a:t>
            </a:r>
            <a:r>
              <a:rPr lang="en-US" sz="3000" dirty="0"/>
              <a:t> drill reel motion is operated manually by pendant and an operator. The gray box controls the heaters via digital thermostats, pump power, and reel motion. It also has temperature, pressure, and fluid level alarms. The black box contains the Allen Bradley motor drive with speed control and features indicator lights for heating status. The black box also directs the brake operation via the failsafe disc brake.</a:t>
            </a:r>
          </a:p>
        </p:txBody>
      </p:sp>
      <p:grpSp>
        <p:nvGrpSpPr>
          <p:cNvPr id="59" name="Group 58">
            <a:extLst>
              <a:ext uri="{FF2B5EF4-FFF2-40B4-BE49-F238E27FC236}">
                <a16:creationId xmlns:a16="http://schemas.microsoft.com/office/drawing/2014/main" id="{E7D0A56D-C504-435B-A988-D211A35B6613}"/>
              </a:ext>
            </a:extLst>
          </p:cNvPr>
          <p:cNvGrpSpPr/>
          <p:nvPr/>
        </p:nvGrpSpPr>
        <p:grpSpPr>
          <a:xfrm>
            <a:off x="10549942" y="25148694"/>
            <a:ext cx="3679388" cy="5984951"/>
            <a:chOff x="17246600" y="30168936"/>
            <a:chExt cx="3276600" cy="5416464"/>
          </a:xfrm>
        </p:grpSpPr>
        <p:pic>
          <p:nvPicPr>
            <p:cNvPr id="30" name="Picture 29">
              <a:extLst>
                <a:ext uri="{FF2B5EF4-FFF2-40B4-BE49-F238E27FC236}">
                  <a16:creationId xmlns:a16="http://schemas.microsoft.com/office/drawing/2014/main" id="{5B53FF9A-C7E3-4DFD-83AA-D5B47653D7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34405" t="26095" r="37475" b="16569"/>
            <a:stretch/>
          </p:blipFill>
          <p:spPr>
            <a:xfrm>
              <a:off x="17246600" y="30168936"/>
              <a:ext cx="3276600" cy="5416464"/>
            </a:xfrm>
            <a:prstGeom prst="rect">
              <a:avLst/>
            </a:prstGeom>
            <a:ln>
              <a:solidFill>
                <a:schemeClr val="tx1"/>
              </a:solidFill>
            </a:ln>
          </p:spPr>
        </p:pic>
        <p:sp>
          <p:nvSpPr>
            <p:cNvPr id="31" name="Arrow: Down 30">
              <a:extLst>
                <a:ext uri="{FF2B5EF4-FFF2-40B4-BE49-F238E27FC236}">
                  <a16:creationId xmlns:a16="http://schemas.microsoft.com/office/drawing/2014/main" id="{16A84086-8889-4522-9EDF-36A04792029B}"/>
                </a:ext>
              </a:extLst>
            </p:cNvPr>
            <p:cNvSpPr/>
            <p:nvPr/>
          </p:nvSpPr>
          <p:spPr>
            <a:xfrm>
              <a:off x="18691403" y="31731358"/>
              <a:ext cx="323703" cy="1126959"/>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a:p>
          </p:txBody>
        </p:sp>
        <p:sp>
          <p:nvSpPr>
            <p:cNvPr id="36" name="Arrow: Down 35">
              <a:extLst>
                <a:ext uri="{FF2B5EF4-FFF2-40B4-BE49-F238E27FC236}">
                  <a16:creationId xmlns:a16="http://schemas.microsoft.com/office/drawing/2014/main" id="{FA5B68E1-01E0-4998-A445-9D1C564E5787}"/>
                </a:ext>
              </a:extLst>
            </p:cNvPr>
            <p:cNvSpPr/>
            <p:nvPr/>
          </p:nvSpPr>
          <p:spPr>
            <a:xfrm>
              <a:off x="18691403" y="33506705"/>
              <a:ext cx="323703" cy="671544"/>
            </a:xfrm>
            <a:prstGeom prst="down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a:p>
          </p:txBody>
        </p:sp>
        <p:sp>
          <p:nvSpPr>
            <p:cNvPr id="32" name="Arrow: Curved Up 31">
              <a:extLst>
                <a:ext uri="{FF2B5EF4-FFF2-40B4-BE49-F238E27FC236}">
                  <a16:creationId xmlns:a16="http://schemas.microsoft.com/office/drawing/2014/main" id="{BF64CCDE-731C-4364-82A1-F6884B81AABA}"/>
                </a:ext>
              </a:extLst>
            </p:cNvPr>
            <p:cNvSpPr/>
            <p:nvPr/>
          </p:nvSpPr>
          <p:spPr>
            <a:xfrm>
              <a:off x="18985677" y="34216844"/>
              <a:ext cx="286919" cy="285599"/>
            </a:xfrm>
            <a:prstGeom prst="curved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a:solidFill>
                  <a:schemeClr val="tx1"/>
                </a:solidFill>
              </a:endParaRPr>
            </a:p>
          </p:txBody>
        </p:sp>
        <p:sp>
          <p:nvSpPr>
            <p:cNvPr id="37" name="Arrow: Curved Up 36">
              <a:extLst>
                <a:ext uri="{FF2B5EF4-FFF2-40B4-BE49-F238E27FC236}">
                  <a16:creationId xmlns:a16="http://schemas.microsoft.com/office/drawing/2014/main" id="{F9BAB008-23C7-4B1C-BE69-43EEE7BFD2E5}"/>
                </a:ext>
              </a:extLst>
            </p:cNvPr>
            <p:cNvSpPr/>
            <p:nvPr/>
          </p:nvSpPr>
          <p:spPr>
            <a:xfrm flipH="1">
              <a:off x="18447154" y="34224563"/>
              <a:ext cx="288389" cy="285599"/>
            </a:xfrm>
            <a:prstGeom prst="curvedUp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dirty="0">
                <a:solidFill>
                  <a:schemeClr val="tx1"/>
                </a:solidFill>
              </a:endParaRPr>
            </a:p>
          </p:txBody>
        </p:sp>
        <p:cxnSp>
          <p:nvCxnSpPr>
            <p:cNvPr id="41" name="Straight Arrow Connector 40">
              <a:extLst>
                <a:ext uri="{FF2B5EF4-FFF2-40B4-BE49-F238E27FC236}">
                  <a16:creationId xmlns:a16="http://schemas.microsoft.com/office/drawing/2014/main" id="{CF0052BA-0317-41B0-AB8C-D2CA33D43474}"/>
                </a:ext>
              </a:extLst>
            </p:cNvPr>
            <p:cNvCxnSpPr/>
            <p:nvPr/>
          </p:nvCxnSpPr>
          <p:spPr>
            <a:xfrm flipH="1" flipV="1">
              <a:off x="18227917" y="33514425"/>
              <a:ext cx="139781" cy="524886"/>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F3DD8350-545F-4075-BE77-4E6BD4D28F07}"/>
                </a:ext>
              </a:extLst>
            </p:cNvPr>
            <p:cNvCxnSpPr>
              <a:cxnSpLocks/>
            </p:cNvCxnSpPr>
            <p:nvPr/>
          </p:nvCxnSpPr>
          <p:spPr>
            <a:xfrm flipV="1">
              <a:off x="19346164" y="33506710"/>
              <a:ext cx="117710" cy="578918"/>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4" name="Straight Arrow Connector 43">
              <a:extLst>
                <a:ext uri="{FF2B5EF4-FFF2-40B4-BE49-F238E27FC236}">
                  <a16:creationId xmlns:a16="http://schemas.microsoft.com/office/drawing/2014/main" id="{700480B5-AA0E-47E2-81A1-D0B933380A80}"/>
                </a:ext>
              </a:extLst>
            </p:cNvPr>
            <p:cNvCxnSpPr>
              <a:cxnSpLocks/>
            </p:cNvCxnSpPr>
            <p:nvPr/>
          </p:nvCxnSpPr>
          <p:spPr>
            <a:xfrm flipV="1">
              <a:off x="18161706" y="31731366"/>
              <a:ext cx="0" cy="594354"/>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46" name="Straight Arrow Connector 45">
              <a:extLst>
                <a:ext uri="{FF2B5EF4-FFF2-40B4-BE49-F238E27FC236}">
                  <a16:creationId xmlns:a16="http://schemas.microsoft.com/office/drawing/2014/main" id="{506EA58E-33B9-4883-A0CA-D71C1FF45A83}"/>
                </a:ext>
              </a:extLst>
            </p:cNvPr>
            <p:cNvCxnSpPr>
              <a:cxnSpLocks/>
            </p:cNvCxnSpPr>
            <p:nvPr/>
          </p:nvCxnSpPr>
          <p:spPr>
            <a:xfrm flipH="1" flipV="1">
              <a:off x="17793860" y="30936340"/>
              <a:ext cx="338417" cy="563480"/>
            </a:xfrm>
            <a:prstGeom prst="straightConnector1">
              <a:avLst/>
            </a:prstGeom>
            <a:ln>
              <a:solidFill>
                <a:srgbClr val="C00000"/>
              </a:solidFill>
              <a:tailEnd type="triangle"/>
            </a:ln>
          </p:spPr>
          <p:style>
            <a:lnRef idx="3">
              <a:schemeClr val="dk1"/>
            </a:lnRef>
            <a:fillRef idx="0">
              <a:schemeClr val="dk1"/>
            </a:fillRef>
            <a:effectRef idx="2">
              <a:schemeClr val="dk1"/>
            </a:effectRef>
            <a:fontRef idx="minor">
              <a:schemeClr val="tx1"/>
            </a:fontRef>
          </p:style>
        </p:cxnSp>
      </p:grpSp>
      <p:grpSp>
        <p:nvGrpSpPr>
          <p:cNvPr id="55" name="Group 54">
            <a:extLst>
              <a:ext uri="{FF2B5EF4-FFF2-40B4-BE49-F238E27FC236}">
                <a16:creationId xmlns:a16="http://schemas.microsoft.com/office/drawing/2014/main" id="{A1A794EA-9941-4AD6-A70A-CF68526935AF}"/>
              </a:ext>
            </a:extLst>
          </p:cNvPr>
          <p:cNvGrpSpPr/>
          <p:nvPr/>
        </p:nvGrpSpPr>
        <p:grpSpPr>
          <a:xfrm>
            <a:off x="554917" y="37988586"/>
            <a:ext cx="7776565" cy="5165896"/>
            <a:chOff x="22564725" y="36928425"/>
            <a:chExt cx="9433560" cy="6050034"/>
          </a:xfrm>
        </p:grpSpPr>
        <p:pic>
          <p:nvPicPr>
            <p:cNvPr id="53" name="Picture 52">
              <a:extLst>
                <a:ext uri="{FF2B5EF4-FFF2-40B4-BE49-F238E27FC236}">
                  <a16:creationId xmlns:a16="http://schemas.microsoft.com/office/drawing/2014/main" id="{88D84953-AEC7-483B-B413-3FD67E394024}"/>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884" t="18580" r="5460" b="3688"/>
            <a:stretch/>
          </p:blipFill>
          <p:spPr>
            <a:xfrm>
              <a:off x="22564725" y="36928425"/>
              <a:ext cx="9433560" cy="6050034"/>
            </a:xfrm>
            <a:prstGeom prst="rect">
              <a:avLst/>
            </a:prstGeom>
          </p:spPr>
        </p:pic>
        <p:sp>
          <p:nvSpPr>
            <p:cNvPr id="54" name="Rectangle 53">
              <a:extLst>
                <a:ext uri="{FF2B5EF4-FFF2-40B4-BE49-F238E27FC236}">
                  <a16:creationId xmlns:a16="http://schemas.microsoft.com/office/drawing/2014/main" id="{E4179AA8-990B-4CA3-987C-9198BF4B4497}"/>
                </a:ext>
              </a:extLst>
            </p:cNvPr>
            <p:cNvSpPr/>
            <p:nvPr/>
          </p:nvSpPr>
          <p:spPr>
            <a:xfrm>
              <a:off x="22602825" y="36937950"/>
              <a:ext cx="9391650" cy="60388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84"/>
            </a:p>
          </p:txBody>
        </p:sp>
      </p:grpSp>
      <p:sp>
        <p:nvSpPr>
          <p:cNvPr id="56" name="TextBox 55">
            <a:extLst>
              <a:ext uri="{FF2B5EF4-FFF2-40B4-BE49-F238E27FC236}">
                <a16:creationId xmlns:a16="http://schemas.microsoft.com/office/drawing/2014/main" id="{CD3BD675-BECA-46E9-A974-3FCA764938BA}"/>
              </a:ext>
            </a:extLst>
          </p:cNvPr>
          <p:cNvSpPr txBox="1"/>
          <p:nvPr/>
        </p:nvSpPr>
        <p:spPr>
          <a:xfrm>
            <a:off x="14411271" y="26053832"/>
            <a:ext cx="9953322" cy="6555641"/>
          </a:xfrm>
          <a:prstGeom prst="rect">
            <a:avLst/>
          </a:prstGeom>
          <a:noFill/>
          <a:ln>
            <a:solidFill>
              <a:schemeClr val="tx2"/>
            </a:solidFill>
          </a:ln>
        </p:spPr>
        <p:txBody>
          <a:bodyPr wrap="square" rtlCol="0">
            <a:spAutoFit/>
          </a:bodyPr>
          <a:lstStyle/>
          <a:p>
            <a:r>
              <a:rPr lang="en-US" sz="3000" dirty="0"/>
              <a:t>During drilling, the operator monitors the temperature delta and the load cell readout to determine drilling speed. A large temperature delta indicates melting at the tip, however a very large delta indicates pooling in the hole which occurs during slow drilling or in the transition region. Melting at the leading tip is the limiting factor of drilling speed. A load plot (below, right) indicates field data of the target load versus drill depth. Gravity keeps the carrot straight in the hole, with the carrot resting slightly on the surrounding, softened </a:t>
            </a:r>
            <a:r>
              <a:rPr lang="en-US" sz="3000" dirty="0" err="1"/>
              <a:t>firn</a:t>
            </a:r>
            <a:r>
              <a:rPr lang="en-US" sz="3000" dirty="0"/>
              <a:t>. This is where the load cell readout comes in: if the load begins to drop, the payout is too fast which risks the carrot tilting and creating a crooked hole. If the load begins to rise, the carrot is hanging freely in the hole, indicating the payout speed can be increased. </a:t>
            </a:r>
          </a:p>
        </p:txBody>
      </p:sp>
      <p:pic>
        <p:nvPicPr>
          <p:cNvPr id="6" name="Picture 5">
            <a:extLst>
              <a:ext uri="{FF2B5EF4-FFF2-40B4-BE49-F238E27FC236}">
                <a16:creationId xmlns:a16="http://schemas.microsoft.com/office/drawing/2014/main" id="{B993E47C-80D7-4D36-80C8-7FA2CB07F15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908261" y="8462894"/>
            <a:ext cx="8378558" cy="6283919"/>
          </a:xfrm>
          <a:prstGeom prst="rect">
            <a:avLst/>
          </a:prstGeom>
        </p:spPr>
      </p:pic>
    </p:spTree>
    <p:extLst>
      <p:ext uri="{BB962C8B-B14F-4D97-AF65-F5344CB8AC3E}">
        <p14:creationId xmlns:p14="http://schemas.microsoft.com/office/powerpoint/2010/main" val="38824862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3350</TotalTime>
  <Words>1031</Words>
  <Application>Microsoft Office PowerPoint</Application>
  <PresentationFormat>Custom</PresentationFormat>
  <Paragraphs>37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Benson</dc:creator>
  <cp:lastModifiedBy>Jacob Nesbit</cp:lastModifiedBy>
  <cp:revision>126</cp:revision>
  <dcterms:created xsi:type="dcterms:W3CDTF">2019-09-24T04:48:13Z</dcterms:created>
  <dcterms:modified xsi:type="dcterms:W3CDTF">2025-09-15T22:17:59Z</dcterms:modified>
</cp:coreProperties>
</file>