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15"/>
  </p:notesMasterIdLst>
  <p:sldIdLst>
    <p:sldId id="257" r:id="rId2"/>
    <p:sldId id="261" r:id="rId3"/>
    <p:sldId id="262" r:id="rId4"/>
    <p:sldId id="263" r:id="rId5"/>
    <p:sldId id="269" r:id="rId6"/>
    <p:sldId id="264" r:id="rId7"/>
    <p:sldId id="265" r:id="rId8"/>
    <p:sldId id="266" r:id="rId9"/>
    <p:sldId id="267" r:id="rId10"/>
    <p:sldId id="268" r:id="rId11"/>
    <p:sldId id="271" r:id="rId12"/>
    <p:sldId id="270" r:id="rId13"/>
    <p:sldId id="260" r:id="rId14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2" userDrawn="1">
          <p15:clr>
            <a:srgbClr val="A4A3A4"/>
          </p15:clr>
        </p15:guide>
        <p15:guide id="2" pos="49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9423"/>
    <a:srgbClr val="86121C"/>
    <a:srgbClr val="141313"/>
    <a:srgbClr val="004378"/>
    <a:srgbClr val="009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6" autoAdjust="0"/>
    <p:restoredTop sz="87084" autoAdjust="0"/>
  </p:normalViewPr>
  <p:slideViewPr>
    <p:cSldViewPr snapToGrid="0" snapToObjects="1">
      <p:cViewPr varScale="1">
        <p:scale>
          <a:sx n="97" d="100"/>
          <a:sy n="97" d="100"/>
        </p:scale>
        <p:origin x="283" y="77"/>
      </p:cViewPr>
      <p:guideLst>
        <p:guide orient="horz" pos="552"/>
        <p:guide pos="49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7CAB7-8ECE-422E-B8C4-98D927D8C9F2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A10AA-E14E-4BB5-9482-F3D560B49C0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85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A10AA-E14E-4BB5-9482-F3D560B49C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1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 userDrawn="1"/>
        </p:nvCxnSpPr>
        <p:spPr>
          <a:xfrm>
            <a:off x="418689" y="747679"/>
            <a:ext cx="8361730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22306" y="282694"/>
            <a:ext cx="8457201" cy="464986"/>
          </a:xfrm>
          <a:prstGeom prst="rect">
            <a:avLst/>
          </a:prstGeom>
        </p:spPr>
        <p:txBody>
          <a:bodyPr anchor="t"/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ABD438-457E-DFE3-0070-4EC88C2CA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4334" y="307827"/>
            <a:ext cx="2019759" cy="3605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8BAFFB4-67AD-E9EF-20AE-CA57869FD4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701" y="4765622"/>
            <a:ext cx="977199" cy="132592"/>
          </a:xfrm>
          <a:prstGeom prst="rect">
            <a:avLst/>
          </a:prstGeom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8D82581B-2E73-7143-0736-FF93578B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648" y="4856056"/>
            <a:ext cx="777785" cy="230883"/>
          </a:xfrm>
          <a:prstGeom prst="rect">
            <a:avLst/>
          </a:prstGeom>
        </p:spPr>
        <p:txBody>
          <a:bodyPr/>
          <a:lstStyle/>
          <a:p>
            <a:fld id="{1B58D566-8D13-5C43-8939-614299B6941B}" type="datetimeFigureOut">
              <a:rPr lang="de-DE" smtClean="0"/>
              <a:pPr/>
              <a:t>15.09.2025</a:t>
            </a:fld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92EA119B-0031-A2E9-72C4-5CE19F6CF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7471" y="4856056"/>
            <a:ext cx="6714484" cy="2308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643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221" y="282693"/>
            <a:ext cx="8457201" cy="464986"/>
          </a:xfrm>
          <a:prstGeom prst="rect">
            <a:avLst/>
          </a:prstGeom>
        </p:spPr>
        <p:txBody>
          <a:bodyPr anchor="t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34648" y="4856056"/>
            <a:ext cx="777785" cy="230883"/>
          </a:xfrm>
          <a:prstGeom prst="rect">
            <a:avLst/>
          </a:prstGeom>
        </p:spPr>
        <p:txBody>
          <a:bodyPr/>
          <a:lstStyle/>
          <a:p>
            <a:fld id="{1B58D566-8D13-5C43-8939-614299B6941B}" type="datetimeFigureOut">
              <a:rPr lang="de-DE" smtClean="0"/>
              <a:pPr/>
              <a:t>15.09.2025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47471" y="4856056"/>
            <a:ext cx="6714484" cy="2308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22309" y="876302"/>
            <a:ext cx="8458113" cy="3779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418689" y="747679"/>
            <a:ext cx="8361730" cy="0"/>
          </a:xfrm>
          <a:prstGeom prst="line">
            <a:avLst/>
          </a:prstGeom>
          <a:ln w="31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AED05C06-EA8D-218E-AB33-73785E6D39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0375" y="4914517"/>
            <a:ext cx="691546" cy="938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E1D3F7-FE18-DDA0-91F8-91AE2FECF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454"/>
          <a:stretch/>
        </p:blipFill>
        <p:spPr>
          <a:xfrm>
            <a:off x="8031567" y="307827"/>
            <a:ext cx="798737" cy="3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34649" y="4856056"/>
            <a:ext cx="812822" cy="230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8D566-8D13-5C43-8939-614299B6941B}" type="datetimeFigureOut">
              <a:rPr lang="de-DE" smtClean="0"/>
              <a:pPr/>
              <a:t>15.09.2025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47471" y="4856056"/>
            <a:ext cx="5711878" cy="230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627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342900" rtl="0" eaLnBrk="1" latinLnBrk="0" hangingPunct="1">
        <a:spcBef>
          <a:spcPct val="0"/>
        </a:spcBef>
        <a:buNone/>
        <a:defRPr sz="2400" b="1" i="0" kern="120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28775" indent="-257175" algn="l" defTabSz="3429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 txBox="1">
            <a:spLocks/>
          </p:cNvSpPr>
          <p:nvPr/>
        </p:nvSpPr>
        <p:spPr>
          <a:xfrm>
            <a:off x="317207" y="282693"/>
            <a:ext cx="6317136" cy="46498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de-DE" sz="2400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0B96014-FB48-B675-3092-88CD2A3F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648" y="4856056"/>
            <a:ext cx="777785" cy="230883"/>
          </a:xfrm>
        </p:spPr>
        <p:txBody>
          <a:bodyPr/>
          <a:lstStyle/>
          <a:p>
            <a:r>
              <a:rPr lang="de-DE" dirty="0"/>
              <a:t>17.09.2025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F4B37651-8F54-CD4A-DC38-FBE020FE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7471" y="4856056"/>
            <a:ext cx="6714484" cy="23088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D7B1076-20C6-4396-B3F8-10A5FCCF5519}"/>
              </a:ext>
            </a:extLst>
          </p:cNvPr>
          <p:cNvSpPr txBox="1"/>
          <p:nvPr/>
        </p:nvSpPr>
        <p:spPr>
          <a:xfrm>
            <a:off x="545123" y="1237388"/>
            <a:ext cx="805375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0"/>
              </a:spcBef>
              <a:spcAft>
                <a:spcPts val="600"/>
              </a:spcAft>
            </a:pPr>
            <a:r>
              <a:rPr lang="en-GB" sz="1800" b="1" cap="all" dirty="0">
                <a:solidFill>
                  <a:srgbClr val="0000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new dynamometer for testing ice core drill motors and gears.</a:t>
            </a:r>
          </a:p>
          <a:p>
            <a:endParaRPr lang="en-US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6789453B-6B85-49A8-A7E4-6A340FEBA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375504"/>
              </p:ext>
            </p:extLst>
          </p:nvPr>
        </p:nvGraphicFramePr>
        <p:xfrm>
          <a:off x="545123" y="2346371"/>
          <a:ext cx="2876550" cy="411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6550">
                  <a:extLst>
                    <a:ext uri="{9D8B030D-6E8A-4147-A177-3AD203B41FA5}">
                      <a16:colId xmlns:a16="http://schemas.microsoft.com/office/drawing/2014/main" val="23220346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100" dirty="0">
                          <a:effectLst/>
                        </a:rPr>
                        <a:t>Matthias Hüther</a:t>
                      </a:r>
                      <a:r>
                        <a:rPr lang="de-DE" sz="1100" baseline="30000" dirty="0">
                          <a:effectLst/>
                        </a:rPr>
                        <a:t>1</a:t>
                      </a:r>
                      <a:r>
                        <a:rPr lang="de-DE" sz="1100" dirty="0">
                          <a:effectLst/>
                        </a:rPr>
                        <a:t>, Frank Wilhelms</a:t>
                      </a:r>
                      <a:r>
                        <a:rPr lang="de-DE" sz="1100" baseline="30000" dirty="0">
                          <a:effectLst/>
                        </a:rPr>
                        <a:t>12</a:t>
                      </a:r>
                      <a:endParaRPr lang="en-GB" sz="1100" dirty="0">
                        <a:effectLst/>
                      </a:endParaRPr>
                    </a:p>
                    <a:p>
                      <a:pPr marL="396240">
                        <a:spcAft>
                          <a:spcPts val="300"/>
                        </a:spcAft>
                      </a:pPr>
                      <a:r>
                        <a:rPr lang="de-DE" sz="1100" baseline="30000" dirty="0">
                          <a:effectLst/>
                        </a:rPr>
                        <a:t> </a:t>
                      </a:r>
                      <a:endParaRPr lang="en-GB" sz="11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4904053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DB5946F-490D-4B32-98EC-761390D95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825950"/>
              </p:ext>
            </p:extLst>
          </p:nvPr>
        </p:nvGraphicFramePr>
        <p:xfrm>
          <a:off x="3343882" y="4013952"/>
          <a:ext cx="5254994" cy="708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4994">
                  <a:extLst>
                    <a:ext uri="{9D8B030D-6E8A-4147-A177-3AD203B41FA5}">
                      <a16:colId xmlns:a16="http://schemas.microsoft.com/office/drawing/2014/main" val="12333975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96240">
                        <a:spcAft>
                          <a:spcPts val="300"/>
                        </a:spcAft>
                      </a:pPr>
                      <a:r>
                        <a:rPr lang="en-GB" sz="1100" baseline="30000" dirty="0">
                          <a:effectLst/>
                        </a:rPr>
                        <a:t>1</a:t>
                      </a:r>
                      <a:r>
                        <a:rPr lang="en-GB" sz="1100" dirty="0">
                          <a:effectLst/>
                        </a:rPr>
                        <a:t>Alfred Wegener Institute, Helmholtz Centre for Polar and Marine Research, Bremerhaven, Germany</a:t>
                      </a:r>
                    </a:p>
                    <a:p>
                      <a:pPr marL="396240">
                        <a:spcAft>
                          <a:spcPts val="300"/>
                        </a:spcAft>
                      </a:pPr>
                      <a:r>
                        <a:rPr lang="en-GB" sz="1100" baseline="30000" dirty="0">
                          <a:effectLst/>
                        </a:rPr>
                        <a:t>2</a:t>
                      </a:r>
                      <a:r>
                        <a:rPr lang="en-GB" sz="1100" dirty="0">
                          <a:effectLst/>
                        </a:rPr>
                        <a:t>Georg August University of Göttingen, Department of Isotope Geology, Göttingen, Germany</a:t>
                      </a:r>
                      <a:endParaRPr lang="en-GB" sz="11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19371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1E297-721A-4437-AEE5-F6A4EEEEFC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C14F01-CBCC-4457-A73B-2AC92FA7B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Mechanics mostly assembled</a:t>
            </a:r>
          </a:p>
          <a:p>
            <a:r>
              <a:rPr lang="en-US" sz="2000" dirty="0"/>
              <a:t>PCB v1.0 in production</a:t>
            </a:r>
          </a:p>
          <a:p>
            <a:r>
              <a:rPr lang="en-US" sz="2000" dirty="0"/>
              <a:t>Firmware feasibility studied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Next step:</a:t>
            </a:r>
          </a:p>
          <a:p>
            <a:r>
              <a:rPr lang="en-US" sz="2000" dirty="0"/>
              <a:t>Testing electronics</a:t>
            </a:r>
          </a:p>
          <a:p>
            <a:r>
              <a:rPr lang="en-US" sz="2000" dirty="0"/>
              <a:t>Firmware implementation of sensors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4984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EABA50-EDF1-44EF-95B9-29834F2300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Missing Capabilities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2C5E77-E72B-4B79-82CD-0626EF57C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Motor / gear not submerged</a:t>
            </a:r>
          </a:p>
          <a:p>
            <a:r>
              <a:rPr lang="en-US" dirty="0"/>
              <a:t>Limited temperature and pressure simulation</a:t>
            </a:r>
          </a:p>
          <a:p>
            <a:r>
              <a:rPr lang="en-US" dirty="0"/>
              <a:t>Unknown dynamic behavior / drill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790732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81EC-8263-49E5-9429-8409FE3A2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8B2055-DDE2-4E01-A32F-F3ECE1B8E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Thanks for your attention.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/>
              <a:t>Any questions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8481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C6DBF-6613-41E5-85CB-9E83B053D6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74BB7F-74B1-4135-ADE9-68C83D838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Aft>
                <a:spcPts val="300"/>
              </a:spcAft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Specialised test equipment is frequently required during the design and verification phases of a project. However, this equipment is often expensive, not always readily available at the time, or just time-consuming to use. This can result in reliance on systems that have not been adequately tested prior to field campaigns. This may lead to system failures or substandard designs.</a:t>
            </a:r>
          </a:p>
          <a:p>
            <a:pPr marL="0" indent="0" algn="just">
              <a:spcAft>
                <a:spcPts val="300"/>
              </a:spcAft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newly designed dynamometer is intended for use in testing motors and gears of ice core drills. The aim is to resolve the issue of a missing test facility by using off-the-shelf components in its construction, with a relatively small and user-friendly form factor.</a:t>
            </a:r>
          </a:p>
          <a:p>
            <a:pPr marL="0" indent="0" algn="just">
              <a:spcAft>
                <a:spcPts val="300"/>
              </a:spcAft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presentation will introduce the design concept and its intended use cases.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94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57AC5-D4CD-4E64-B6CB-07A34C3199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8ECEF-E3BC-47D9-BCF9-BFD39F501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Failed to provide working motor with sufficient torque for BEIO drilling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Failure not detected early: </a:t>
            </a:r>
          </a:p>
          <a:p>
            <a:pPr lvl="1">
              <a:lnSpc>
                <a:spcPct val="150000"/>
              </a:lnSpc>
            </a:pPr>
            <a:r>
              <a:rPr lang="en-US" sz="1500" dirty="0"/>
              <a:t>Ambitious goals and</a:t>
            </a:r>
          </a:p>
          <a:p>
            <a:pPr lvl="1">
              <a:lnSpc>
                <a:spcPct val="150000"/>
              </a:lnSpc>
            </a:pPr>
            <a:r>
              <a:rPr lang="en-US" sz="1500" dirty="0"/>
              <a:t>Missing full system testing capabilities</a:t>
            </a:r>
          </a:p>
        </p:txBody>
      </p:sp>
    </p:spTree>
    <p:extLst>
      <p:ext uri="{BB962C8B-B14F-4D97-AF65-F5344CB8AC3E}">
        <p14:creationId xmlns:p14="http://schemas.microsoft.com/office/powerpoint/2010/main" val="4142623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F5B4A-AD13-4D2A-A265-D88256BFA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Existing Test Stands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BB35D4-6AFF-4582-A9F8-97E33200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Testing Motor on drill cable:</a:t>
            </a:r>
          </a:p>
          <a:p>
            <a:pPr lvl="1"/>
            <a:r>
              <a:rPr lang="en-US" dirty="0"/>
              <a:t>Without mechanical load</a:t>
            </a:r>
          </a:p>
          <a:p>
            <a:pPr lvl="1"/>
            <a:r>
              <a:rPr lang="en-US" dirty="0"/>
              <a:t>Peak torque, blocking</a:t>
            </a:r>
          </a:p>
          <a:p>
            <a:pPr lvl="1"/>
            <a:r>
              <a:rPr lang="en-US" dirty="0"/>
              <a:t>Break module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Testing in the Field</a:t>
            </a:r>
          </a:p>
          <a:p>
            <a:pPr lvl="1"/>
            <a:r>
              <a:rPr lang="en-US" dirty="0"/>
              <a:t>Break module was build for testing in EDML Borehole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1507D42-FE80-4A86-8B20-C4F9A13EF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964" y="876302"/>
            <a:ext cx="4496815" cy="297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3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B7906-0728-4EAD-BAA0-F774FE2BD1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Makeshift Test stands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0473EE3-7FD2-4754-A11E-18AC2F5B8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041" b="8786"/>
          <a:stretch/>
        </p:blipFill>
        <p:spPr>
          <a:xfrm>
            <a:off x="4627323" y="1262142"/>
            <a:ext cx="4214836" cy="3447727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BDEB36-62B6-47B0-BF1B-66F160284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4" t="1575" b="3937"/>
          <a:stretch/>
        </p:blipFill>
        <p:spPr>
          <a:xfrm>
            <a:off x="323221" y="1317356"/>
            <a:ext cx="4193459" cy="333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C6949-35FB-4BA2-B45D-04730CBAC1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Envisioned Use cases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1D5920-B831-42EF-B3E0-EF1BA0D3A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Evaluation of current drill motor limitations</a:t>
            </a:r>
          </a:p>
          <a:p>
            <a:r>
              <a:rPr lang="en-US" sz="2000" dirty="0"/>
              <a:t>Testing current motor with new gear</a:t>
            </a:r>
          </a:p>
          <a:p>
            <a:r>
              <a:rPr lang="en-US" sz="2000" dirty="0"/>
              <a:t>Potential new motor designs</a:t>
            </a:r>
          </a:p>
          <a:p>
            <a:r>
              <a:rPr lang="en-US" sz="2000" dirty="0"/>
              <a:t>Comparison testing between ice core drill motors</a:t>
            </a:r>
          </a:p>
        </p:txBody>
      </p:sp>
    </p:spTree>
    <p:extLst>
      <p:ext uri="{BB962C8B-B14F-4D97-AF65-F5344CB8AC3E}">
        <p14:creationId xmlns:p14="http://schemas.microsoft.com/office/powerpoint/2010/main" val="1218979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28A52-F664-452C-9757-D3001DE33A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 Goals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75C6CE-966D-4D18-AE6C-3D263632B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Dynamometer for workshop at AWI</a:t>
            </a:r>
          </a:p>
          <a:p>
            <a:r>
              <a:rPr lang="en-US" dirty="0"/>
              <a:t>Simulating of full coring run duration</a:t>
            </a:r>
          </a:p>
          <a:p>
            <a:r>
              <a:rPr lang="en-US" dirty="0"/>
              <a:t>Break Torque   ~ 0 – 100 Nm</a:t>
            </a:r>
          </a:p>
          <a:p>
            <a:r>
              <a:rPr lang="en-US" dirty="0"/>
              <a:t>RPM                ~ 0 – 200 1/min</a:t>
            </a:r>
          </a:p>
          <a:p>
            <a:r>
              <a:rPr lang="en-US" dirty="0"/>
              <a:t>Measuring torque and RPM</a:t>
            </a:r>
          </a:p>
          <a:p>
            <a:endParaRPr lang="en-US" dirty="0"/>
          </a:p>
          <a:p>
            <a:r>
              <a:rPr lang="en-US" dirty="0"/>
              <a:t>If possible simulate different torque path:</a:t>
            </a:r>
          </a:p>
          <a:p>
            <a:pPr lvl="2"/>
            <a:r>
              <a:rPr lang="en-US" dirty="0"/>
              <a:t>Internal: Pump / Chip transport</a:t>
            </a:r>
          </a:p>
          <a:p>
            <a:pPr lvl="2"/>
            <a:r>
              <a:rPr lang="en-US" dirty="0"/>
              <a:t>External: Drill head / Ice cutting</a:t>
            </a:r>
          </a:p>
        </p:txBody>
      </p:sp>
    </p:spTree>
    <p:extLst>
      <p:ext uri="{BB962C8B-B14F-4D97-AF65-F5344CB8AC3E}">
        <p14:creationId xmlns:p14="http://schemas.microsoft.com/office/powerpoint/2010/main" val="2280979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F831F-1A5A-40F2-AAA7-550A515730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Mechanical Setup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409BB1-846F-4599-BA97-DAA888051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Off-the-shelf </a:t>
            </a:r>
            <a:r>
              <a:rPr lang="en-US" dirty="0"/>
              <a:t>disk break</a:t>
            </a:r>
          </a:p>
          <a:p>
            <a:r>
              <a:rPr lang="en-US" dirty="0"/>
              <a:t>Existing incremental encoder</a:t>
            </a:r>
          </a:p>
          <a:p>
            <a:r>
              <a:rPr lang="en-US" dirty="0"/>
              <a:t>Cheap load cells</a:t>
            </a:r>
          </a:p>
          <a:p>
            <a:r>
              <a:rPr lang="en-US" dirty="0"/>
              <a:t>Reuse drill parts</a:t>
            </a:r>
          </a:p>
          <a:p>
            <a:r>
              <a:rPr lang="en-US" dirty="0"/>
              <a:t>Aluminum extrusion frame</a:t>
            </a:r>
          </a:p>
          <a:p>
            <a:endParaRPr lang="en-US" dirty="0"/>
          </a:p>
          <a:p>
            <a:r>
              <a:rPr lang="en-US" dirty="0"/>
              <a:t>Manual hydraulic breaks</a:t>
            </a:r>
          </a:p>
          <a:p>
            <a:r>
              <a:rPr lang="en-US" dirty="0"/>
              <a:t>Optional Break control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4523E2D-316D-4EE7-BC09-123002A04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720" y="-66014"/>
            <a:ext cx="2920755" cy="520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79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085D6-ACAD-42BC-9351-9B16F8ABDC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Internal / External Break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0F9703F8-7729-4275-AD1E-7C2D3095DE6A}"/>
              </a:ext>
            </a:extLst>
          </p:cNvPr>
          <p:cNvSpPr/>
          <p:nvPr/>
        </p:nvSpPr>
        <p:spPr>
          <a:xfrm>
            <a:off x="1719264" y="3650298"/>
            <a:ext cx="2157412" cy="689468"/>
          </a:xfrm>
          <a:prstGeom prst="righ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External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802DD277-7010-4F09-BA33-A2BD8933C0C4}"/>
              </a:ext>
            </a:extLst>
          </p:cNvPr>
          <p:cNvSpPr/>
          <p:nvPr/>
        </p:nvSpPr>
        <p:spPr>
          <a:xfrm>
            <a:off x="1685926" y="1841061"/>
            <a:ext cx="2157412" cy="689468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Internal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3380C6FD-6880-4B98-979E-4D9BF0E6F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4565" y="837676"/>
            <a:ext cx="2414869" cy="4305824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1345DDF-48A5-4C7D-AF3B-EBED6B09BC9F}"/>
              </a:ext>
            </a:extLst>
          </p:cNvPr>
          <p:cNvSpPr txBox="1"/>
          <p:nvPr/>
        </p:nvSpPr>
        <p:spPr>
          <a:xfrm>
            <a:off x="5620174" y="2260076"/>
            <a:ext cx="3060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Disk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Breaks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Load Cells</a:t>
            </a:r>
          </a:p>
        </p:txBody>
      </p:sp>
    </p:spTree>
    <p:extLst>
      <p:ext uri="{BB962C8B-B14F-4D97-AF65-F5344CB8AC3E}">
        <p14:creationId xmlns:p14="http://schemas.microsoft.com/office/powerpoint/2010/main" val="4018829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806A8-2211-4FAA-ABF0-25CCBA54C0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Electronic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42EC47-09F4-46A1-8C1D-9BCDEF01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73326"/>
            <a:ext cx="4662765" cy="2747962"/>
          </a:xfrm>
          <a:prstGeom prst="rect">
            <a:avLst/>
          </a:prstGeo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6E99319E-2245-46C4-B893-C40734617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03097" y="177800"/>
            <a:ext cx="3018172" cy="2597150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9288DCA-4A93-4805-B332-0B7865556B21}"/>
              </a:ext>
            </a:extLst>
          </p:cNvPr>
          <p:cNvSpPr txBox="1"/>
          <p:nvPr/>
        </p:nvSpPr>
        <p:spPr>
          <a:xfrm>
            <a:off x="323221" y="1611381"/>
            <a:ext cx="34869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PCB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for two load-cells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Encoder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Standalone displays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USB Serial for “fast” live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USB DP as 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stepper motor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Buttons and E-stop</a:t>
            </a:r>
          </a:p>
        </p:txBody>
      </p:sp>
    </p:spTree>
    <p:extLst>
      <p:ext uri="{BB962C8B-B14F-4D97-AF65-F5344CB8AC3E}">
        <p14:creationId xmlns:p14="http://schemas.microsoft.com/office/powerpoint/2010/main" val="1835089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Microsoft Office PowerPoint</Application>
  <PresentationFormat>Bildschirmpräsentation (16:9)</PresentationFormat>
  <Paragraphs>86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Office-Design</vt:lpstr>
      <vt:lpstr>PowerPoint-Präsentation</vt:lpstr>
      <vt:lpstr>Motivation</vt:lpstr>
      <vt:lpstr>Existing Test Stands</vt:lpstr>
      <vt:lpstr>Makeshift Test stands</vt:lpstr>
      <vt:lpstr>Envisioned Use cases</vt:lpstr>
      <vt:lpstr>Design Goals</vt:lpstr>
      <vt:lpstr>Mechanical Setup</vt:lpstr>
      <vt:lpstr>Internal / External Break</vt:lpstr>
      <vt:lpstr>Electronic</vt:lpstr>
      <vt:lpstr>Current State</vt:lpstr>
      <vt:lpstr>Missing Capabilities</vt:lpstr>
      <vt:lpstr>Questions</vt:lpstr>
      <vt:lpstr>Abstract</vt:lpstr>
    </vt:vector>
  </TitlesOfParts>
  <Company>AWI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Yves Nowak</dc:creator>
  <cp:lastModifiedBy>Matthias Hüther</cp:lastModifiedBy>
  <cp:revision>63</cp:revision>
  <dcterms:created xsi:type="dcterms:W3CDTF">2013-05-22T13:17:02Z</dcterms:created>
  <dcterms:modified xsi:type="dcterms:W3CDTF">2025-09-15T17:12:41Z</dcterms:modified>
</cp:coreProperties>
</file>