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84" r:id="rId3"/>
    <p:sldId id="258" r:id="rId4"/>
    <p:sldId id="279" r:id="rId5"/>
    <p:sldId id="280" r:id="rId6"/>
    <p:sldId id="281" r:id="rId7"/>
    <p:sldId id="259" r:id="rId8"/>
    <p:sldId id="260" r:id="rId9"/>
    <p:sldId id="282" r:id="rId10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660"/>
  </p:normalViewPr>
  <p:slideViewPr>
    <p:cSldViewPr snapToGrid="0">
      <p:cViewPr varScale="1">
        <p:scale>
          <a:sx n="58" d="100"/>
          <a:sy n="58" d="100"/>
        </p:scale>
        <p:origin x="8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16FD-D121-A477-D78C-AC95EB76F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3CB4C-16D7-B8F9-1951-A91265AD7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4500E-36DC-0B74-D5B6-2884F3144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B706A-9506-8B62-F27A-3E591ACA7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9F4A4-BFCE-B2A9-59AD-456E3296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692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01F37-C7E5-0A22-8F4D-DE40F8CE4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298479-5121-71CE-78FD-C42645D1D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C1945-C7F5-CE83-F107-FE17CAA8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188C0-83B9-FEFC-BDF0-1AE83544F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055DC-8E33-37C8-C42B-3700BA9E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336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507AF4-264D-5899-7025-6943CBDC2C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9A2F5A-9D75-6245-9707-BF1528C4A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2F315-B1FE-F0FA-A593-13CC17CA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0C84-BF46-9DD6-AF77-C7A9174B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11F6E-2207-67AB-10E1-F6E25525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45774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2224-D0BD-4D5F-884A-A75E640EA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75F04-97E4-07D6-18B3-0B74DB501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DD4F1-FD56-D9D0-59B2-8123EED1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994A-B279-7A0F-6D02-55CB46DD6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D334-A62D-1AEC-3F74-737E3A0A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9388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14815-5C35-D447-7967-5C4FA24C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87004-E435-67E7-0685-834E22451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AAE40-4AFE-6D95-7CAA-4865CD50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1144A-E9ED-D73C-8D77-DD6AC336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7B586-CF36-0518-EB23-30EA9CA00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298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4A2C4-0B70-0FDC-FB32-775EBBA7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ACDD8-E850-CF25-48CF-529578F69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1D4FA1-C617-BACC-186F-CFA3B2B86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5CBA7-89A6-F58C-CDA1-E3832760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0BE2F9-57E7-E4B5-FB2B-15EE73D9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7BB4F-7B2E-C99A-4FDE-D41E628F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00735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ABEDC-54B0-4EBA-B219-4B3CFD02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D587B-1F3B-D9E1-80E7-070557B9E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47726A-C67C-56F8-4CC5-B18E7EC05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56DCF8-D04D-7881-19FD-2ACB925CC2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8D468-F2A5-4C7D-681B-0A8954841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2F5C20-C809-36F9-6D7C-9652BA8E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ED3235-E049-26B4-CC67-9B436606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75026B-0AA2-F4FD-7629-8438983C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5666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8D6F-F3AD-0C14-793E-5D944865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0A559-267D-D2F7-2026-40B59A5F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83D67-78D6-5558-69E8-BFDCE3AB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BFB93-90CC-D6F9-9520-98DE14C4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3519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63A4C-A9B1-C016-5007-CD719E12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E2941-CCC1-69DF-B1F9-B2125DCA4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D6446-C15E-0E95-2E69-4A3AD60DC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8935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A3011-00E8-76E5-055A-FD0A53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A5F49-0245-C101-A7C2-CAAA32D32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FBC74D-9215-F216-10AE-D0B0456DD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BBDCF-1B3E-F1AE-8268-52BEA4C5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43586-877A-F2CB-BF20-D686755F0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3B1D9-AD34-DB23-2325-46C596E7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043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CA244-F688-A8F5-7949-A75B48219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4E813-1C90-4167-9D29-B80E2B30F5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B63759-EAB5-F009-CC5E-9E6559AC1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FB92C1-441D-66B1-571D-22055DF72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1C22E-A8F9-F232-20EE-415CF633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7E83B-03B4-8F8F-EF40-D323E6D3B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1961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7E3E1-5B60-EED3-E806-B90B318E9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D4C9D-FEF5-9472-F00C-68D7B8A4A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EA2C-498E-1E95-4A92-125A4D3ED1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D17269-0463-4C1B-8F08-5F4C383E4E95}" type="datetimeFigureOut">
              <a:rPr lang="is-IS" smtClean="0"/>
              <a:t>15.9.2025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9D33B-9465-575E-6625-C5C29E65C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9455A-4C79-5B73-33D0-1DC423992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179AE6-D1FD-48E2-B132-891E70C44E3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7011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wmf"/><Relationship Id="rId4" Type="http://schemas.openxmlformats.org/officeDocument/2006/relationships/image" Target="../media/image6.wmf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785FE57-2D8E-AB7B-0E0A-AB152BDE1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7367"/>
          <a:stretch/>
        </p:blipFill>
        <p:spPr bwMode="auto">
          <a:xfrm>
            <a:off x="-1088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5AB192-29BC-9105-0CCF-89AA0EAC3984}"/>
              </a:ext>
            </a:extLst>
          </p:cNvPr>
          <p:cNvSpPr txBox="1"/>
          <p:nvPr/>
        </p:nvSpPr>
        <p:spPr>
          <a:xfrm>
            <a:off x="-10275" y="356850"/>
            <a:ext cx="1219200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noProof="1">
                <a:solidFill>
                  <a:schemeClr val="tx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Challenges in ice core drilling on temperate ice caps</a:t>
            </a:r>
            <a:endParaRPr lang="en-US" sz="3200" b="1" dirty="0">
              <a:solidFill>
                <a:schemeClr val="tx1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35808-14F9-E1C2-4840-6A6EA29915EC}"/>
              </a:ext>
            </a:extLst>
          </p:cNvPr>
          <p:cNvSpPr txBox="1"/>
          <p:nvPr/>
        </p:nvSpPr>
        <p:spPr>
          <a:xfrm>
            <a:off x="1852849" y="20548"/>
            <a:ext cx="8750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9th International Symposium on Ice Drilling Technology, Potsdam, Germany, September 14-20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10FB68-D859-048E-343D-CB83F0E0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45031"/>
            <a:ext cx="12192000" cy="14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50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2CA02A-A9F7-EF93-9708-25DD3BCC6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478" y="921080"/>
            <a:ext cx="7915890" cy="5936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415C07-0049-7210-6426-E33FD5DB6531}"/>
              </a:ext>
            </a:extLst>
          </p:cNvPr>
          <p:cNvSpPr/>
          <p:nvPr/>
        </p:nvSpPr>
        <p:spPr>
          <a:xfrm>
            <a:off x="5310144" y="3966080"/>
            <a:ext cx="187287" cy="1432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7ABB16-2FFE-1BEF-0177-7E07CA989DD2}"/>
              </a:ext>
            </a:extLst>
          </p:cNvPr>
          <p:cNvSpPr/>
          <p:nvPr/>
        </p:nvSpPr>
        <p:spPr>
          <a:xfrm>
            <a:off x="6101522" y="3986276"/>
            <a:ext cx="187287" cy="1432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EC5896-37F5-9AB0-1422-AF172F9732FE}"/>
              </a:ext>
            </a:extLst>
          </p:cNvPr>
          <p:cNvSpPr/>
          <p:nvPr/>
        </p:nvSpPr>
        <p:spPr>
          <a:xfrm>
            <a:off x="7102220" y="4314948"/>
            <a:ext cx="187287" cy="1432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27968E-4F1E-6727-C87E-AEAB0DB063B5}"/>
              </a:ext>
            </a:extLst>
          </p:cNvPr>
          <p:cNvSpPr/>
          <p:nvPr/>
        </p:nvSpPr>
        <p:spPr>
          <a:xfrm>
            <a:off x="7100382" y="4533450"/>
            <a:ext cx="187287" cy="14321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56E6D-4BD3-094A-4560-C1C67EF957F0}"/>
              </a:ext>
            </a:extLst>
          </p:cNvPr>
          <p:cNvSpPr txBox="1"/>
          <p:nvPr/>
        </p:nvSpPr>
        <p:spPr>
          <a:xfrm>
            <a:off x="1625099" y="174563"/>
            <a:ext cx="9193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/>
              <a:t>Ice core drilling sites in Iceland 1972-2002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FE369B-1B92-75EC-0335-A8B17232982A}"/>
              </a:ext>
            </a:extLst>
          </p:cNvPr>
          <p:cNvSpPr txBox="1"/>
          <p:nvPr/>
        </p:nvSpPr>
        <p:spPr>
          <a:xfrm>
            <a:off x="6890603" y="6048131"/>
            <a:ext cx="306789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s-IS" sz="2000" dirty="0"/>
              <a:t>Bárðarbunga 1972:  </a:t>
            </a:r>
            <a:r>
              <a:rPr lang="is-IS" sz="2000" dirty="0">
                <a:solidFill>
                  <a:srgbClr val="FF0000"/>
                </a:solidFill>
              </a:rPr>
              <a:t>415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F4B1A-8FAA-2431-F948-DCE112789493}"/>
              </a:ext>
            </a:extLst>
          </p:cNvPr>
          <p:cNvSpPr txBox="1"/>
          <p:nvPr/>
        </p:nvSpPr>
        <p:spPr>
          <a:xfrm>
            <a:off x="6866731" y="3457326"/>
            <a:ext cx="278871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s-IS" sz="2000" dirty="0"/>
              <a:t>Grímsvötn 2002:  </a:t>
            </a:r>
            <a:r>
              <a:rPr lang="is-IS" sz="2000" dirty="0">
                <a:solidFill>
                  <a:srgbClr val="FF0000"/>
                </a:solidFill>
              </a:rPr>
              <a:t>115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335EF8-1BE4-9422-250C-9A6F79E14C9F}"/>
              </a:ext>
            </a:extLst>
          </p:cNvPr>
          <p:cNvSpPr txBox="1"/>
          <p:nvPr/>
        </p:nvSpPr>
        <p:spPr>
          <a:xfrm>
            <a:off x="5300499" y="2673293"/>
            <a:ext cx="276351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s-IS" sz="2000" dirty="0"/>
              <a:t>Hofsjökull 2001:  </a:t>
            </a:r>
            <a:r>
              <a:rPr lang="is-IS" sz="2000" dirty="0">
                <a:solidFill>
                  <a:srgbClr val="FF0000"/>
                </a:solidFill>
              </a:rPr>
              <a:t>100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3BCA53-A644-D859-0953-4B5D0BE748F0}"/>
              </a:ext>
            </a:extLst>
          </p:cNvPr>
          <p:cNvSpPr txBox="1"/>
          <p:nvPr/>
        </p:nvSpPr>
        <p:spPr>
          <a:xfrm>
            <a:off x="2235970" y="3420605"/>
            <a:ext cx="264649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s-IS" sz="2000" dirty="0"/>
              <a:t>Langjökull 1997:  </a:t>
            </a:r>
            <a:r>
              <a:rPr lang="is-IS" sz="2000" dirty="0">
                <a:solidFill>
                  <a:srgbClr val="FF0000"/>
                </a:solidFill>
              </a:rPr>
              <a:t>70 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493907-6CCD-8FAF-8D8D-A5A6FEB24D50}"/>
              </a:ext>
            </a:extLst>
          </p:cNvPr>
          <p:cNvCxnSpPr/>
          <p:nvPr/>
        </p:nvCxnSpPr>
        <p:spPr>
          <a:xfrm flipH="1" flipV="1">
            <a:off x="7194025" y="4676669"/>
            <a:ext cx="363546" cy="13714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6C74C38-EB92-3263-4AA0-CEB6B3B550CD}"/>
              </a:ext>
            </a:extLst>
          </p:cNvPr>
          <p:cNvCxnSpPr>
            <a:cxnSpLocks/>
          </p:cNvCxnSpPr>
          <p:nvPr/>
        </p:nvCxnSpPr>
        <p:spPr>
          <a:xfrm flipH="1">
            <a:off x="7216059" y="3820715"/>
            <a:ext cx="167091" cy="4942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CBB338-F909-3267-2E9D-028B86609532}"/>
              </a:ext>
            </a:extLst>
          </p:cNvPr>
          <p:cNvCxnSpPr>
            <a:cxnSpLocks/>
          </p:cNvCxnSpPr>
          <p:nvPr/>
        </p:nvCxnSpPr>
        <p:spPr>
          <a:xfrm>
            <a:off x="5903621" y="3073403"/>
            <a:ext cx="291544" cy="8822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A5E1AD6-9113-48E7-645E-C48D2EF7D039}"/>
              </a:ext>
            </a:extLst>
          </p:cNvPr>
          <p:cNvCxnSpPr>
            <a:cxnSpLocks/>
          </p:cNvCxnSpPr>
          <p:nvPr/>
        </p:nvCxnSpPr>
        <p:spPr>
          <a:xfrm>
            <a:off x="4700747" y="3784598"/>
            <a:ext cx="655301" cy="2463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50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6D12A2-19B9-33F6-14AC-7E310D9A55EF}"/>
              </a:ext>
            </a:extLst>
          </p:cNvPr>
          <p:cNvSpPr txBox="1"/>
          <p:nvPr/>
        </p:nvSpPr>
        <p:spPr>
          <a:xfrm>
            <a:off x="386751" y="140569"/>
            <a:ext cx="671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ICELAND – potential studies of ice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3664F3-A94F-72D4-960A-7902EC03C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3" t="11495" r="34257" b="12950"/>
          <a:stretch/>
        </p:blipFill>
        <p:spPr>
          <a:xfrm rot="10800000">
            <a:off x="0" y="817274"/>
            <a:ext cx="2364827" cy="6040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3A488-3C6D-A135-D2F7-990CEA06C4AE}"/>
              </a:ext>
            </a:extLst>
          </p:cNvPr>
          <p:cNvSpPr txBox="1"/>
          <p:nvPr/>
        </p:nvSpPr>
        <p:spPr>
          <a:xfrm>
            <a:off x="2364828" y="1028343"/>
            <a:ext cx="208178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/>
              <a:t>Deuterium profile </a:t>
            </a:r>
          </a:p>
          <a:p>
            <a:r>
              <a:rPr lang="en-US" noProof="1"/>
              <a:t>from 400 m </a:t>
            </a:r>
          </a:p>
          <a:p>
            <a:r>
              <a:rPr lang="en-US" b="1" noProof="1"/>
              <a:t>Bárðarbunga ice</a:t>
            </a:r>
          </a:p>
          <a:p>
            <a:r>
              <a:rPr lang="en-US" b="1" noProof="1"/>
              <a:t>core</a:t>
            </a:r>
            <a:r>
              <a:rPr lang="en-US" noProof="1"/>
              <a:t>, drilled 1972.</a:t>
            </a:r>
          </a:p>
          <a:p>
            <a:endParaRPr lang="en-US" noProof="1"/>
          </a:p>
          <a:p>
            <a:r>
              <a:rPr lang="en-US" noProof="1"/>
              <a:t>Interestingly, the </a:t>
            </a:r>
          </a:p>
          <a:p>
            <a:r>
              <a:rPr lang="en-US" noProof="1"/>
              <a:t>lowest </a:t>
            </a:r>
            <a:r>
              <a:rPr lang="en-US" noProof="1">
                <a:latin typeface="Symbol" panose="05050102010706020507" pitchFamily="18" charset="2"/>
              </a:rPr>
              <a:t>d</a:t>
            </a:r>
            <a:r>
              <a:rPr lang="en-US" noProof="1"/>
              <a:t>D values </a:t>
            </a:r>
          </a:p>
          <a:p>
            <a:r>
              <a:rPr lang="en-US" noProof="1"/>
              <a:t>are obtained in the </a:t>
            </a:r>
          </a:p>
          <a:p>
            <a:r>
              <a:rPr lang="en-US" noProof="1"/>
              <a:t>cold 2</a:t>
            </a:r>
            <a:r>
              <a:rPr lang="en-US" baseline="30000" noProof="1"/>
              <a:t>nd</a:t>
            </a:r>
            <a:r>
              <a:rPr lang="en-US" noProof="1"/>
              <a:t> half of</a:t>
            </a:r>
          </a:p>
          <a:p>
            <a:r>
              <a:rPr lang="en-US" noProof="1"/>
              <a:t>the 17</a:t>
            </a:r>
            <a:r>
              <a:rPr lang="en-US" baseline="30000" noProof="1"/>
              <a:t>th</a:t>
            </a:r>
            <a:r>
              <a:rPr lang="en-US" noProof="1"/>
              <a:t> century.</a:t>
            </a:r>
          </a:p>
          <a:p>
            <a:endParaRPr lang="en-US" noProof="1"/>
          </a:p>
          <a:p>
            <a:r>
              <a:rPr lang="en-US" noProof="1"/>
              <a:t>Full homogeni-</a:t>
            </a:r>
          </a:p>
          <a:p>
            <a:r>
              <a:rPr lang="en-US" noProof="1"/>
              <a:t>zation of the </a:t>
            </a:r>
          </a:p>
          <a:p>
            <a:r>
              <a:rPr lang="en-US" noProof="1"/>
              <a:t>record has not </a:t>
            </a:r>
          </a:p>
          <a:p>
            <a:r>
              <a:rPr lang="en-US" noProof="1"/>
              <a:t>occurred, even</a:t>
            </a:r>
          </a:p>
          <a:p>
            <a:r>
              <a:rPr lang="en-US" noProof="1"/>
              <a:t>though the ice</a:t>
            </a:r>
          </a:p>
          <a:p>
            <a:r>
              <a:rPr lang="en-US" noProof="1"/>
              <a:t>is temperate.</a:t>
            </a:r>
          </a:p>
          <a:p>
            <a:endParaRPr lang="en-US" noProof="1"/>
          </a:p>
          <a:p>
            <a:endParaRPr lang="en-US" noProof="1"/>
          </a:p>
          <a:p>
            <a:r>
              <a:rPr lang="en-US" sz="1400" noProof="1"/>
              <a:t>B. Árnason (1976)</a:t>
            </a:r>
          </a:p>
        </p:txBody>
      </p:sp>
      <p:pic>
        <p:nvPicPr>
          <p:cNvPr id="7" name="Picture 6" descr="Mynd 1">
            <a:extLst>
              <a:ext uri="{FF2B5EF4-FFF2-40B4-BE49-F238E27FC236}">
                <a16:creationId xmlns:a16="http://schemas.microsoft.com/office/drawing/2014/main" id="{562FEDB6-2FF4-0FE0-6C9E-B0EB236E4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8"/>
          <a:stretch>
            <a:fillRect/>
          </a:stretch>
        </p:blipFill>
        <p:spPr bwMode="auto">
          <a:xfrm>
            <a:off x="4560016" y="966777"/>
            <a:ext cx="3273344" cy="574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45E38C-DE13-0A09-6F4F-98AED5465E11}"/>
              </a:ext>
            </a:extLst>
          </p:cNvPr>
          <p:cNvCxnSpPr>
            <a:cxnSpLocks/>
          </p:cNvCxnSpPr>
          <p:nvPr/>
        </p:nvCxnSpPr>
        <p:spPr>
          <a:xfrm>
            <a:off x="4446616" y="817274"/>
            <a:ext cx="0" cy="60407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0BF3A38-56AC-2E89-8EF5-9D55D490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945" y="1406842"/>
            <a:ext cx="534308" cy="1472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C983AA-1A61-A726-EBE0-21F28A34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700" y="4826476"/>
            <a:ext cx="833034" cy="14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B0BC56-3AD8-93A5-9047-4A56DF785E4E}"/>
              </a:ext>
            </a:extLst>
          </p:cNvPr>
          <p:cNvCxnSpPr/>
          <p:nvPr/>
        </p:nvCxnSpPr>
        <p:spPr>
          <a:xfrm flipH="1" flipV="1">
            <a:off x="6196688" y="1320800"/>
            <a:ext cx="722272" cy="762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336537-0A47-383D-3B30-09529569A9E5}"/>
              </a:ext>
            </a:extLst>
          </p:cNvPr>
          <p:cNvCxnSpPr>
            <a:cxnSpLocks/>
          </p:cNvCxnSpPr>
          <p:nvPr/>
        </p:nvCxnSpPr>
        <p:spPr>
          <a:xfrm flipH="1">
            <a:off x="6196688" y="5537200"/>
            <a:ext cx="805257" cy="957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8ABE01-28D4-7A4A-F6D9-964EED2EC76B}"/>
              </a:ext>
            </a:extLst>
          </p:cNvPr>
          <p:cNvSpPr txBox="1"/>
          <p:nvPr/>
        </p:nvSpPr>
        <p:spPr>
          <a:xfrm>
            <a:off x="8309964" y="5551765"/>
            <a:ext cx="3872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1"/>
              <a:t>100 m core from Hofsjökull 2001:</a:t>
            </a:r>
          </a:p>
          <a:p>
            <a:r>
              <a:rPr lang="en-US" noProof="1"/>
              <a:t>Late-summer dust peaks, allowing annual layer count constrained by</a:t>
            </a:r>
          </a:p>
          <a:p>
            <a:r>
              <a:rPr lang="en-US" noProof="1"/>
              <a:t>Hekla tephra layers 1980 and 1991.</a:t>
            </a:r>
          </a:p>
        </p:txBody>
      </p:sp>
      <p:pic>
        <p:nvPicPr>
          <p:cNvPr id="22" name="Picture 5" descr="Delta0-20m">
            <a:extLst>
              <a:ext uri="{FF2B5EF4-FFF2-40B4-BE49-F238E27FC236}">
                <a16:creationId xmlns:a16="http://schemas.microsoft.com/office/drawing/2014/main" id="{BF6196FC-BC8C-C7B7-2814-685E1642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04" y="1833563"/>
            <a:ext cx="17907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elta60-80m">
            <a:extLst>
              <a:ext uri="{FF2B5EF4-FFF2-40B4-BE49-F238E27FC236}">
                <a16:creationId xmlns:a16="http://schemas.microsoft.com/office/drawing/2014/main" id="{AFD981FB-BA31-1699-F14B-06806268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529" y="1833563"/>
            <a:ext cx="179387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79F632D1-D827-E0FC-C9A3-4EF0D9EDD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204" y="4857750"/>
            <a:ext cx="143500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s-IS" altLang="is-IS" dirty="0">
                <a:latin typeface="Symbol" panose="05050102010706020507" pitchFamily="18" charset="2"/>
              </a:rPr>
              <a:t>d</a:t>
            </a:r>
            <a:r>
              <a:rPr lang="is-IS" altLang="is-IS" baseline="30000" dirty="0"/>
              <a:t>18</a:t>
            </a:r>
            <a:r>
              <a:rPr lang="is-IS" altLang="is-IS" dirty="0"/>
              <a:t>O: 0-20 m</a:t>
            </a:r>
            <a:endParaRPr lang="en-GB" altLang="is-IS" dirty="0"/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11C815F7-971D-D3BE-6B2A-937407995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3547" y="485775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s-IS" altLang="is-IS" dirty="0">
                <a:latin typeface="Symbol" panose="05050102010706020507" pitchFamily="18" charset="2"/>
              </a:rPr>
              <a:t>d</a:t>
            </a:r>
            <a:r>
              <a:rPr lang="is-IS" altLang="is-IS" baseline="30000" dirty="0"/>
              <a:t>18</a:t>
            </a:r>
            <a:r>
              <a:rPr lang="is-IS" altLang="is-IS" dirty="0"/>
              <a:t>O: 60-80 m</a:t>
            </a:r>
            <a:endParaRPr lang="en-GB" altLang="is-I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BC5DEA7-412B-23FB-6D2C-D1E02838BB8C}"/>
              </a:ext>
            </a:extLst>
          </p:cNvPr>
          <p:cNvCxnSpPr>
            <a:cxnSpLocks/>
          </p:cNvCxnSpPr>
          <p:nvPr/>
        </p:nvCxnSpPr>
        <p:spPr>
          <a:xfrm>
            <a:off x="-1" y="817274"/>
            <a:ext cx="740664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6" descr="kjarni13-16">
            <a:extLst>
              <a:ext uri="{FF2B5EF4-FFF2-40B4-BE49-F238E27FC236}">
                <a16:creationId xmlns:a16="http://schemas.microsoft.com/office/drawing/2014/main" id="{ABF9D30F-BFCC-A8D6-C6A4-4AB86AA9D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12" y="317297"/>
            <a:ext cx="1659264" cy="87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9">
            <a:extLst>
              <a:ext uri="{FF2B5EF4-FFF2-40B4-BE49-F238E27FC236}">
                <a16:creationId xmlns:a16="http://schemas.microsoft.com/office/drawing/2014/main" id="{EB227BAD-6C94-5290-A473-EA54BDB4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204" y="1236048"/>
            <a:ext cx="9832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s-IS" altLang="is-IS" dirty="0"/>
              <a:t>16-19 m</a:t>
            </a:r>
            <a:endParaRPr lang="en-GB" altLang="is-IS" dirty="0"/>
          </a:p>
        </p:txBody>
      </p:sp>
      <p:pic>
        <p:nvPicPr>
          <p:cNvPr id="34" name="Picture 8" descr="kjarni73-76">
            <a:extLst>
              <a:ext uri="{FF2B5EF4-FFF2-40B4-BE49-F238E27FC236}">
                <a16:creationId xmlns:a16="http://schemas.microsoft.com/office/drawing/2014/main" id="{4E244782-A0D6-2FD2-A317-A0F33C752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360" y="478057"/>
            <a:ext cx="2078212" cy="70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0">
            <a:extLst>
              <a:ext uri="{FF2B5EF4-FFF2-40B4-BE49-F238E27FC236}">
                <a16:creationId xmlns:a16="http://schemas.microsoft.com/office/drawing/2014/main" id="{24D443B5-2544-639D-DD1A-448FAA931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3205" y="1239043"/>
            <a:ext cx="9919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s-IS" altLang="is-IS" dirty="0"/>
              <a:t>73-76 m</a:t>
            </a:r>
            <a:endParaRPr lang="en-GB" altLang="is-I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44B8F9-3078-8B15-08B4-96E0781C06D8}"/>
              </a:ext>
            </a:extLst>
          </p:cNvPr>
          <p:cNvCxnSpPr>
            <a:cxnSpLocks/>
          </p:cNvCxnSpPr>
          <p:nvPr/>
        </p:nvCxnSpPr>
        <p:spPr>
          <a:xfrm>
            <a:off x="7384215" y="-9623"/>
            <a:ext cx="0" cy="8172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 Box 9">
            <a:extLst>
              <a:ext uri="{FF2B5EF4-FFF2-40B4-BE49-F238E27FC236}">
                <a16:creationId xmlns:a16="http://schemas.microsoft.com/office/drawing/2014/main" id="{A7CBB21D-154E-F774-E512-22E911818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9918" y="129740"/>
            <a:ext cx="14098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noProof="0" dirty="0"/>
              <a:t>Core photos</a:t>
            </a:r>
          </a:p>
        </p:txBody>
      </p:sp>
    </p:spTree>
    <p:extLst>
      <p:ext uri="{BB962C8B-B14F-4D97-AF65-F5344CB8AC3E}">
        <p14:creationId xmlns:p14="http://schemas.microsoft.com/office/powerpoint/2010/main" val="113251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8433D8CD-6410-EB54-96DA-2F43C5917D40}"/>
              </a:ext>
            </a:extLst>
          </p:cNvPr>
          <p:cNvGrpSpPr>
            <a:grpSpLocks/>
          </p:cNvGrpSpPr>
          <p:nvPr/>
        </p:nvGrpSpPr>
        <p:grpSpPr bwMode="auto">
          <a:xfrm>
            <a:off x="2243805" y="1095375"/>
            <a:ext cx="3614738" cy="5402263"/>
            <a:chOff x="574" y="689"/>
            <a:chExt cx="2277" cy="3403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3356950D-44CF-16A9-45B3-08BA516B31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" y="689"/>
              <a:ext cx="2277" cy="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517D14A1-4C3A-1A31-F2DE-19C2A2C117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6" y="3963"/>
              <a:ext cx="70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s-IS" sz="600"/>
                <a:t>Foto: Karen Guldbæk Schmidt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724B9ED7-2275-FE1A-1230-69B8132671CF}"/>
              </a:ext>
            </a:extLst>
          </p:cNvPr>
          <p:cNvGrpSpPr>
            <a:grpSpLocks/>
          </p:cNvGrpSpPr>
          <p:nvPr/>
        </p:nvGrpSpPr>
        <p:grpSpPr bwMode="auto">
          <a:xfrm>
            <a:off x="6271293" y="1095375"/>
            <a:ext cx="3614737" cy="5402263"/>
            <a:chOff x="3111" y="690"/>
            <a:chExt cx="2277" cy="3403"/>
          </a:xfrm>
        </p:grpSpPr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65DDB370-964D-64CF-248F-E5EDEFA3E0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" y="690"/>
              <a:ext cx="2277" cy="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479288FB-573E-E6EB-4503-27AE31EB50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3" y="3960"/>
              <a:ext cx="705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s-IS" sz="600"/>
                <a:t>Foto: Karen Guldbæk Schmidt</a:t>
              </a:r>
            </a:p>
          </p:txBody>
        </p:sp>
      </p:grpSp>
      <p:sp>
        <p:nvSpPr>
          <p:cNvPr id="10" name="Text Box 9">
            <a:extLst>
              <a:ext uri="{FF2B5EF4-FFF2-40B4-BE49-F238E27FC236}">
                <a16:creationId xmlns:a16="http://schemas.microsoft.com/office/drawing/2014/main" id="{9E42AB51-AFDC-3823-A295-6B76C3537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929" y="415925"/>
            <a:ext cx="3943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is-IS" sz="2800" b="1" dirty="0" err="1">
                <a:solidFill>
                  <a:srgbClr val="3333FF"/>
                </a:solidFill>
              </a:rPr>
              <a:t>Grímsvötn</a:t>
            </a:r>
            <a:r>
              <a:rPr lang="en-GB" altLang="is-IS" sz="2800" b="1" dirty="0">
                <a:solidFill>
                  <a:srgbClr val="3333FF"/>
                </a:solidFill>
              </a:rPr>
              <a:t> drilling 2002</a:t>
            </a:r>
          </a:p>
        </p:txBody>
      </p:sp>
    </p:spTree>
    <p:extLst>
      <p:ext uri="{BB962C8B-B14F-4D97-AF65-F5344CB8AC3E}">
        <p14:creationId xmlns:p14="http://schemas.microsoft.com/office/powerpoint/2010/main" val="657109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8A65F1A-62E0-217C-0183-852EDB84C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28" y="1195388"/>
            <a:ext cx="3571875" cy="540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">
            <a:extLst>
              <a:ext uri="{FF2B5EF4-FFF2-40B4-BE49-F238E27FC236}">
                <a16:creationId xmlns:a16="http://schemas.microsoft.com/office/drawing/2014/main" id="{1F0036B0-FAC0-7341-604C-640A27033C2A}"/>
              </a:ext>
            </a:extLst>
          </p:cNvPr>
          <p:cNvGrpSpPr>
            <a:grpSpLocks/>
          </p:cNvGrpSpPr>
          <p:nvPr/>
        </p:nvGrpSpPr>
        <p:grpSpPr bwMode="auto">
          <a:xfrm>
            <a:off x="2289690" y="1195388"/>
            <a:ext cx="4048125" cy="5402262"/>
            <a:chOff x="450" y="753"/>
            <a:chExt cx="2550" cy="3403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7E4A4263-0500-457E-9A78-D3930AC8F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" y="753"/>
              <a:ext cx="2550" cy="3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A7625976-8229-AEAB-9B3E-3BC810D65A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9" y="4032"/>
              <a:ext cx="51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s-IS" sz="600"/>
                <a:t>Foto: Björn Oddsson</a:t>
              </a:r>
            </a:p>
          </p:txBody>
        </p:sp>
      </p:grpSp>
      <p:sp>
        <p:nvSpPr>
          <p:cNvPr id="8" name="Text Box 7">
            <a:extLst>
              <a:ext uri="{FF2B5EF4-FFF2-40B4-BE49-F238E27FC236}">
                <a16:creationId xmlns:a16="http://schemas.microsoft.com/office/drawing/2014/main" id="{BF3D502E-5E39-23AF-1501-038A8B5A3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210" y="415925"/>
            <a:ext cx="69279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is-IS" sz="2800" b="1" dirty="0">
                <a:solidFill>
                  <a:srgbClr val="3333FF"/>
                </a:solidFill>
              </a:rPr>
              <a:t>Full chips chamber after a successful run</a:t>
            </a:r>
          </a:p>
        </p:txBody>
      </p:sp>
    </p:spTree>
    <p:extLst>
      <p:ext uri="{BB962C8B-B14F-4D97-AF65-F5344CB8AC3E}">
        <p14:creationId xmlns:p14="http://schemas.microsoft.com/office/powerpoint/2010/main" val="58744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40467D-A1F2-51A6-B562-37096D578888}"/>
              </a:ext>
            </a:extLst>
          </p:cNvPr>
          <p:cNvGrpSpPr>
            <a:grpSpLocks/>
          </p:cNvGrpSpPr>
          <p:nvPr/>
        </p:nvGrpSpPr>
        <p:grpSpPr bwMode="auto">
          <a:xfrm>
            <a:off x="1533834" y="468003"/>
            <a:ext cx="4535488" cy="3009900"/>
            <a:chOff x="2903" y="189"/>
            <a:chExt cx="2857" cy="18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D04F95E-0046-081F-65AC-74BDB86E1758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" y="189"/>
              <a:ext cx="2857" cy="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BD3EFDF6-ED14-3166-01FB-068AA28D5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1" y="1960"/>
              <a:ext cx="51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s-IS" sz="600"/>
                <a:t>Foto: Björn Oddsson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C76B8F-D987-0E18-F55A-70FC0718E2A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347" y="499392"/>
            <a:ext cx="4535487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E27E14E4-0F74-98D5-B448-34EFF6636E26}"/>
              </a:ext>
            </a:extLst>
          </p:cNvPr>
          <p:cNvGrpSpPr>
            <a:grpSpLocks/>
          </p:cNvGrpSpPr>
          <p:nvPr/>
        </p:nvGrpSpPr>
        <p:grpSpPr bwMode="auto">
          <a:xfrm>
            <a:off x="1418918" y="3618271"/>
            <a:ext cx="4677082" cy="3239729"/>
            <a:chOff x="0" y="0"/>
            <a:chExt cx="3132" cy="2078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EEE17D44-7103-D879-5E54-94ACCE5E1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32" cy="2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BD72F709-F20F-1CB9-669C-3A69F2665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5" y="1958"/>
              <a:ext cx="51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s-IS" sz="600"/>
                <a:t>Foto: Björn Oddsson</a:t>
              </a:r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216848B3-A626-0370-AD77-C6CA1D5C11B5}"/>
              </a:ext>
            </a:extLst>
          </p:cNvPr>
          <p:cNvGrpSpPr>
            <a:grpSpLocks/>
          </p:cNvGrpSpPr>
          <p:nvPr/>
        </p:nvGrpSpPr>
        <p:grpSpPr bwMode="auto">
          <a:xfrm>
            <a:off x="6458387" y="3618270"/>
            <a:ext cx="4081794" cy="3233493"/>
            <a:chOff x="2769" y="2079"/>
            <a:chExt cx="2991" cy="2241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52D95BDA-7892-A1AE-E767-59A9EA3D1F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9" y="2079"/>
              <a:ext cx="2991" cy="2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4">
              <a:extLst>
                <a:ext uri="{FF2B5EF4-FFF2-40B4-BE49-F238E27FC236}">
                  <a16:creationId xmlns:a16="http://schemas.microsoft.com/office/drawing/2014/main" id="{827E1A8C-6481-E1C7-71F2-16E06732B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41" y="4204"/>
              <a:ext cx="519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is-IS" sz="600"/>
                <a:t>Foto: Björn Oddsson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8C689E7-BFD0-B0A0-37D0-64120ADE27AF}"/>
              </a:ext>
            </a:extLst>
          </p:cNvPr>
          <p:cNvSpPr txBox="1"/>
          <p:nvPr/>
        </p:nvSpPr>
        <p:spPr>
          <a:xfrm>
            <a:off x="4562168" y="78659"/>
            <a:ext cx="2973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1">
                <a:solidFill>
                  <a:srgbClr val="3333FF"/>
                </a:solidFill>
              </a:rPr>
              <a:t>Grímsvötn ice cores</a:t>
            </a:r>
          </a:p>
        </p:txBody>
      </p:sp>
    </p:spTree>
    <p:extLst>
      <p:ext uri="{BB962C8B-B14F-4D97-AF65-F5344CB8AC3E}">
        <p14:creationId xmlns:p14="http://schemas.microsoft.com/office/powerpoint/2010/main" val="1394888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8B55D0-14F4-50E4-79C1-716BCCE3CF7F}"/>
              </a:ext>
            </a:extLst>
          </p:cNvPr>
          <p:cNvSpPr txBox="1"/>
          <p:nvPr/>
        </p:nvSpPr>
        <p:spPr>
          <a:xfrm>
            <a:off x="363004" y="437861"/>
            <a:ext cx="940193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ICELAND – Status of new shallow ice core drilling system</a:t>
            </a:r>
          </a:p>
          <a:p>
            <a:endParaRPr lang="en-US" sz="1400" b="1" noProof="1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US" sz="2400" noProof="1"/>
              <a:t>Drill essentially complete, testing ongoing</a:t>
            </a:r>
          </a:p>
          <a:p>
            <a:endParaRPr lang="en-US" sz="1000" noProof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41B31-13B9-A5E6-425C-9CA3DEF8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72" y="2752915"/>
            <a:ext cx="5688928" cy="12073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C757F-6B29-8CAF-4D13-A884CE8F495F}"/>
              </a:ext>
            </a:extLst>
          </p:cNvPr>
          <p:cNvSpPr txBox="1"/>
          <p:nvPr/>
        </p:nvSpPr>
        <p:spPr>
          <a:xfrm>
            <a:off x="314960" y="3972576"/>
            <a:ext cx="1748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1">
                <a:solidFill>
                  <a:srgbClr val="C00000"/>
                </a:solidFill>
              </a:rPr>
              <a:t>Replaced with anti-</a:t>
            </a:r>
          </a:p>
          <a:p>
            <a:r>
              <a:rPr lang="en-US" sz="1400" noProof="1">
                <a:solidFill>
                  <a:srgbClr val="C00000"/>
                </a:solidFill>
              </a:rPr>
              <a:t>torque from AWI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BB9640-4E5C-743B-58AC-B858BBD604D0}"/>
              </a:ext>
            </a:extLst>
          </p:cNvPr>
          <p:cNvCxnSpPr/>
          <p:nvPr/>
        </p:nvCxnSpPr>
        <p:spPr>
          <a:xfrm flipV="1">
            <a:off x="731520" y="3271520"/>
            <a:ext cx="213360" cy="701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metal railing in a room&#10;&#10;Description automatically generated">
            <a:extLst>
              <a:ext uri="{FF2B5EF4-FFF2-40B4-BE49-F238E27FC236}">
                <a16:creationId xmlns:a16="http://schemas.microsoft.com/office/drawing/2014/main" id="{DA25BFD1-B72D-8E46-98FC-39A37A3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052" y="4272745"/>
            <a:ext cx="4199474" cy="23622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381D74-248A-0D1C-3898-F1C4D8C94927}"/>
              </a:ext>
            </a:extLst>
          </p:cNvPr>
          <p:cNvSpPr txBox="1"/>
          <p:nvPr/>
        </p:nvSpPr>
        <p:spPr>
          <a:xfrm>
            <a:off x="314146" y="5389246"/>
            <a:ext cx="1405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C00000"/>
                </a:solidFill>
              </a:rPr>
              <a:t>Side view of</a:t>
            </a:r>
          </a:p>
          <a:p>
            <a:r>
              <a:rPr lang="en-US" noProof="1">
                <a:solidFill>
                  <a:srgbClr val="C00000"/>
                </a:solidFill>
              </a:rPr>
              <a:t>drill tower </a:t>
            </a:r>
          </a:p>
          <a:p>
            <a:r>
              <a:rPr lang="en-US" noProof="1">
                <a:solidFill>
                  <a:srgbClr val="C00000"/>
                </a:solidFill>
              </a:rPr>
              <a:t>in horizontal</a:t>
            </a:r>
          </a:p>
          <a:p>
            <a:r>
              <a:rPr lang="en-US" noProof="1">
                <a:solidFill>
                  <a:srgbClr val="C00000"/>
                </a:solidFill>
              </a:rPr>
              <a:t>position</a:t>
            </a:r>
          </a:p>
        </p:txBody>
      </p:sp>
      <p:pic>
        <p:nvPicPr>
          <p:cNvPr id="10" name="Picture 9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9F0DAD68-7310-9430-A51C-E39F8BC1B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08" y="3906092"/>
            <a:ext cx="4846992" cy="2728857"/>
          </a:xfrm>
          <a:prstGeom prst="rect">
            <a:avLst/>
          </a:prstGeom>
        </p:spPr>
      </p:pic>
      <p:pic>
        <p:nvPicPr>
          <p:cNvPr id="11" name="Picture 10" descr="A metal object with blue material&#10;&#10;AI-generated content may be incorrect.">
            <a:extLst>
              <a:ext uri="{FF2B5EF4-FFF2-40B4-BE49-F238E27FC236}">
                <a16:creationId xmlns:a16="http://schemas.microsoft.com/office/drawing/2014/main" id="{DA8C65B6-520B-78EF-6750-24E3520048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80630" y="1272243"/>
            <a:ext cx="3331247" cy="1875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CD77E3-51EF-6B67-ADF5-D5D495BB6F0F}"/>
              </a:ext>
            </a:extLst>
          </p:cNvPr>
          <p:cNvSpPr txBox="1"/>
          <p:nvPr/>
        </p:nvSpPr>
        <p:spPr>
          <a:xfrm>
            <a:off x="9908363" y="202731"/>
            <a:ext cx="16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C00000"/>
                </a:solidFill>
              </a:rPr>
              <a:t>AWI Antitorque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C2236-0001-DB6F-D20D-B0B80E351916}"/>
              </a:ext>
            </a:extLst>
          </p:cNvPr>
          <p:cNvSpPr txBox="1"/>
          <p:nvPr/>
        </p:nvSpPr>
        <p:spPr>
          <a:xfrm>
            <a:off x="6784759" y="3298882"/>
            <a:ext cx="2381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1">
                <a:solidFill>
                  <a:srgbClr val="C00000"/>
                </a:solidFill>
              </a:rPr>
              <a:t>Testing the  AWI winch</a:t>
            </a:r>
          </a:p>
          <a:p>
            <a:r>
              <a:rPr lang="en-US" noProof="1">
                <a:solidFill>
                  <a:srgbClr val="C00000"/>
                </a:solidFill>
              </a:rPr>
              <a:t>&amp; control units</a:t>
            </a:r>
          </a:p>
        </p:txBody>
      </p:sp>
      <p:pic>
        <p:nvPicPr>
          <p:cNvPr id="14" name="Picture 13" descr="A metal parts on a blue surface&#10;&#10;Description automatically generated">
            <a:extLst>
              <a:ext uri="{FF2B5EF4-FFF2-40B4-BE49-F238E27FC236}">
                <a16:creationId xmlns:a16="http://schemas.microsoft.com/office/drawing/2014/main" id="{33A31DAB-A9C2-2013-4A52-33201EA2D6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8" t="41063" r="10000" b="18603"/>
          <a:stretch/>
        </p:blipFill>
        <p:spPr>
          <a:xfrm>
            <a:off x="6837008" y="2571511"/>
            <a:ext cx="2528202" cy="6537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52F817-DDCB-F380-B195-7EDC00E5E6F4}"/>
              </a:ext>
            </a:extLst>
          </p:cNvPr>
          <p:cNvSpPr txBox="1"/>
          <p:nvPr/>
        </p:nvSpPr>
        <p:spPr>
          <a:xfrm>
            <a:off x="7509001" y="2294404"/>
            <a:ext cx="1937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noProof="1">
                <a:solidFill>
                  <a:srgbClr val="C00000"/>
                </a:solidFill>
              </a:rPr>
              <a:t>Drill heads and cutters</a:t>
            </a:r>
          </a:p>
        </p:txBody>
      </p:sp>
    </p:spTree>
    <p:extLst>
      <p:ext uri="{BB962C8B-B14F-4D97-AF65-F5344CB8AC3E}">
        <p14:creationId xmlns:p14="http://schemas.microsoft.com/office/powerpoint/2010/main" val="1965287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chine with wires connected to it&#10;&#10;Description automatically generated with medium confidence">
            <a:extLst>
              <a:ext uri="{FF2B5EF4-FFF2-40B4-BE49-F238E27FC236}">
                <a16:creationId xmlns:a16="http://schemas.microsoft.com/office/drawing/2014/main" id="{D050C6BD-1A5E-CBDF-3C18-B3C883EEA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0" y="452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04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3A9EBF-C5E6-82C5-AD03-8FF03AD7F1EF}"/>
              </a:ext>
            </a:extLst>
          </p:cNvPr>
          <p:cNvSpPr txBox="1"/>
          <p:nvPr/>
        </p:nvSpPr>
        <p:spPr>
          <a:xfrm>
            <a:off x="10491977" y="29075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ICELINK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CE1BF-5C6D-037E-B943-B0CDD2068324}"/>
              </a:ext>
            </a:extLst>
          </p:cNvPr>
          <p:cNvSpPr txBox="1"/>
          <p:nvPr/>
        </p:nvSpPr>
        <p:spPr>
          <a:xfrm>
            <a:off x="357385" y="353497"/>
            <a:ext cx="11692496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ICELINK WP 3: Historical Data</a:t>
            </a:r>
          </a:p>
          <a:p>
            <a:endParaRPr lang="en-US" sz="1000" b="1" noProof="1"/>
          </a:p>
          <a:p>
            <a:r>
              <a:rPr lang="en-US" noProof="1"/>
              <a:t>Firn/ice cores reaching back to the end of</a:t>
            </a:r>
          </a:p>
          <a:p>
            <a:r>
              <a:rPr lang="en-US" noProof="1"/>
              <a:t>the Little Ice Age:</a:t>
            </a:r>
          </a:p>
          <a:p>
            <a:endParaRPr lang="en-US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Four shallow cores (40-60 m ) south of GRIP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Shallow core at Dye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~200 m core from Vatnajökull</a:t>
            </a:r>
          </a:p>
          <a:p>
            <a:endParaRPr lang="en-US" noProof="1"/>
          </a:p>
          <a:p>
            <a:r>
              <a:rPr lang="en-US" noProof="1"/>
              <a:t>Accumulation rates (ice equivalent thickness):</a:t>
            </a:r>
          </a:p>
          <a:p>
            <a:endParaRPr lang="en-US" sz="800" noProof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GRIP/Crete area: 	~0.2 m/a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Dye 3 area: 		~0.55 m/a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1"/>
              <a:t>Central Vatnajökull: 	~2.2 m/a</a:t>
            </a:r>
          </a:p>
          <a:p>
            <a:endParaRPr lang="en-US" noProof="1"/>
          </a:p>
          <a:p>
            <a:endParaRPr lang="en-US" sz="1200" noProof="1"/>
          </a:p>
          <a:p>
            <a:r>
              <a:rPr lang="en-US" b="1" noProof="1">
                <a:solidFill>
                  <a:schemeClr val="tx2">
                    <a:lumMod val="90000"/>
                    <a:lumOff val="10000"/>
                  </a:schemeClr>
                </a:solidFill>
              </a:rPr>
              <a:t>Greenland campaign 2026 (AWI and UCPH):    </a:t>
            </a:r>
            <a:r>
              <a:rPr lang="en-US" noProof="1"/>
              <a:t>Daily operations out of Kangerlussuaq, drilling and core logging</a:t>
            </a:r>
          </a:p>
          <a:p>
            <a:r>
              <a:rPr lang="en-US" noProof="1"/>
              <a:t>				                     Additional sampling of uppermost 2m of snowpack</a:t>
            </a:r>
          </a:p>
          <a:p>
            <a:endParaRPr lang="en-US" sz="600" noProof="1"/>
          </a:p>
          <a:p>
            <a:r>
              <a:rPr lang="en-US" b="1" noProof="1">
                <a:solidFill>
                  <a:schemeClr val="tx2">
                    <a:lumMod val="90000"/>
                    <a:lumOff val="10000"/>
                  </a:schemeClr>
                </a:solidFill>
              </a:rPr>
              <a:t>Analysis of Greenland cores: </a:t>
            </a:r>
            <a:r>
              <a:rPr lang="en-US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		 </a:t>
            </a:r>
            <a:r>
              <a:rPr lang="en-US" noProof="1">
                <a:latin typeface="Symbol" panose="05050102010706020507" pitchFamily="18" charset="2"/>
              </a:rPr>
              <a:t>d</a:t>
            </a:r>
            <a:r>
              <a:rPr lang="en-US" baseline="30000" noProof="1"/>
              <a:t>18</a:t>
            </a:r>
            <a:r>
              <a:rPr lang="en-US" noProof="1"/>
              <a:t>O, ECM, CFA, density =&gt; accumulation rate and variations</a:t>
            </a:r>
            <a:endParaRPr lang="en-US" baseline="30000" noProof="1"/>
          </a:p>
          <a:p>
            <a:endParaRPr lang="en-US" baseline="30000" noProof="1"/>
          </a:p>
          <a:p>
            <a:r>
              <a:rPr lang="en-US" b="1" noProof="1">
                <a:solidFill>
                  <a:schemeClr val="tx2">
                    <a:lumMod val="90000"/>
                    <a:lumOff val="10000"/>
                  </a:schemeClr>
                </a:solidFill>
              </a:rPr>
              <a:t>Iceland campaign 2026 (VI,UI,collaborators):  </a:t>
            </a:r>
            <a:r>
              <a:rPr lang="en-US" noProof="1"/>
              <a:t>Annual Vatnajökull expedition (Icelandic Glacological Society)</a:t>
            </a:r>
          </a:p>
          <a:p>
            <a:r>
              <a:rPr lang="en-US" noProof="1"/>
              <a:t>	</a:t>
            </a:r>
            <a:r>
              <a:rPr lang="en-US" noProof="1">
                <a:solidFill>
                  <a:srgbClr val="C00000"/>
                </a:solidFill>
              </a:rPr>
              <a:t>This assumes that the drilling system will be ready for operations in 2026 (see next slide)</a:t>
            </a:r>
          </a:p>
          <a:p>
            <a:endParaRPr lang="en-US" sz="600" noProof="1"/>
          </a:p>
          <a:p>
            <a:r>
              <a:rPr lang="en-US" b="1" noProof="1">
                <a:solidFill>
                  <a:schemeClr val="tx2">
                    <a:lumMod val="90000"/>
                    <a:lumOff val="10000"/>
                  </a:schemeClr>
                </a:solidFill>
              </a:rPr>
              <a:t>Analysis of Iceland core: </a:t>
            </a:r>
            <a:r>
              <a:rPr lang="en-US" b="1" noProof="1">
                <a:solidFill>
                  <a:schemeClr val="tx2">
                    <a:lumMod val="75000"/>
                    <a:lumOff val="25000"/>
                  </a:schemeClr>
                </a:solidFill>
              </a:rPr>
              <a:t>		</a:t>
            </a:r>
            <a:r>
              <a:rPr lang="en-US" noProof="1"/>
              <a:t>Visual inspection, texture, dust measurements for annual layer identification,…</a:t>
            </a:r>
          </a:p>
        </p:txBody>
      </p:sp>
      <p:pic>
        <p:nvPicPr>
          <p:cNvPr id="6" name="Picture 5" descr="A map of the arctic&#10;&#10;AI-generated content may be incorrect.">
            <a:extLst>
              <a:ext uri="{FF2B5EF4-FFF2-40B4-BE49-F238E27FC236}">
                <a16:creationId xmlns:a16="http://schemas.microsoft.com/office/drawing/2014/main" id="{FE56ABD7-D7E3-16D4-1D1B-7383E7F4C0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191"/>
          <a:stretch/>
        </p:blipFill>
        <p:spPr>
          <a:xfrm>
            <a:off x="5882639" y="649605"/>
            <a:ext cx="5876195" cy="384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84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418</Words>
  <Application>Microsoft Office PowerPoint</Application>
  <PresentationFormat>Widescreen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Þorsteinn Þorsteinsson</dc:creator>
  <cp:lastModifiedBy>Þorsteinn Þorsteinsson</cp:lastModifiedBy>
  <cp:revision>20</cp:revision>
  <dcterms:created xsi:type="dcterms:W3CDTF">2025-02-14T13:13:39Z</dcterms:created>
  <dcterms:modified xsi:type="dcterms:W3CDTF">2025-09-15T09:00:06Z</dcterms:modified>
</cp:coreProperties>
</file>