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47" y="84"/>
      </p:cViewPr>
      <p:guideLst>
        <p:guide orient="horz" pos="2180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正视"/>
          <p:cNvPicPr>
            <a:picLocks noChangeAspect="1"/>
          </p:cNvPicPr>
          <p:nvPr/>
        </p:nvPicPr>
        <p:blipFill>
          <a:blip r:embed="rId3"/>
          <a:srcRect l="3370" t="44370" r="3771" b="44843"/>
          <a:stretch>
            <a:fillRect/>
          </a:stretch>
        </p:blipFill>
        <p:spPr>
          <a:xfrm rot="20700000">
            <a:off x="-236855" y="2362835"/>
            <a:ext cx="10038715" cy="901065"/>
          </a:xfrm>
          <a:prstGeom prst="rect">
            <a:avLst/>
          </a:prstGeom>
        </p:spPr>
      </p:pic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-8844"/>
            <a:ext cx="12176125" cy="1381860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100000">
                <a:srgbClr val="333399">
                  <a:alpha val="43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24" tIns="47312" rIns="94624" bIns="47312" anchor="ctr"/>
          <a:lstStyle>
            <a:lvl1pPr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ru-RU" sz="2410"/>
          </a:p>
        </p:txBody>
      </p:sp>
      <p:sp>
        <p:nvSpPr>
          <p:cNvPr id="2177" name="Text Box 11879"/>
          <p:cNvSpPr txBox="1">
            <a:spLocks noChangeArrowheads="1"/>
          </p:cNvSpPr>
          <p:nvPr/>
        </p:nvSpPr>
        <p:spPr bwMode="auto">
          <a:xfrm>
            <a:off x="3307715" y="-28263"/>
            <a:ext cx="6411595" cy="14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7545" tIns="88774" rIns="177545" bIns="88774">
            <a:spAutoFit/>
          </a:bodyPr>
          <a:lstStyle>
            <a:lvl1pPr defTabSz="52324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2324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2324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2324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232400" eaLnBrk="0" hangingPunct="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232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232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232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232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ANTI-TORQUE SYSTEMS OF HOT-WATER ICE-CORING DRILLS WITH POSITIVE DISPLACEMENT MOTOR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Yang </a:t>
            </a:r>
            <a:r>
              <a:rPr lang="en-US" altLang="zh-CN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Yang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, Pavel </a:t>
            </a:r>
            <a:r>
              <a:rPr lang="en-US" altLang="zh-CN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Talalay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(Jilin University, China)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408" y="-19685"/>
            <a:ext cx="1205230" cy="1243965"/>
          </a:xfrm>
          <a:prstGeom prst="rect">
            <a:avLst/>
          </a:prstGeom>
        </p:spPr>
      </p:pic>
      <p:pic>
        <p:nvPicPr>
          <p:cNvPr id="40" name="图片 39"/>
          <p:cNvPicPr/>
          <p:nvPr/>
        </p:nvPicPr>
        <p:blipFill rotWithShape="1">
          <a:blip r:embed="rId5"/>
          <a:srcRect/>
          <a:stretch/>
        </p:blipFill>
        <p:spPr>
          <a:xfrm>
            <a:off x="10975975" y="14084"/>
            <a:ext cx="1205230" cy="1176425"/>
          </a:xfrm>
          <a:prstGeom prst="ellipse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3495"/>
            <a:ext cx="1083310" cy="11753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0" y="22860"/>
            <a:ext cx="771525" cy="12014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398145"/>
            <a:ext cx="1894205" cy="800735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0" y="4269077"/>
            <a:ext cx="2634615" cy="2444778"/>
            <a:chOff x="14523" y="49146"/>
            <a:chExt cx="11233" cy="9498"/>
          </a:xfrm>
        </p:grpSpPr>
        <p:grpSp>
          <p:nvGrpSpPr>
            <p:cNvPr id="56" name="组合 55"/>
            <p:cNvGrpSpPr/>
            <p:nvPr/>
          </p:nvGrpSpPr>
          <p:grpSpPr>
            <a:xfrm>
              <a:off x="14523" y="50610"/>
              <a:ext cx="11233" cy="8034"/>
              <a:chOff x="14523" y="50610"/>
              <a:chExt cx="11233" cy="8034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9"/>
              <a:srcRect r="22967"/>
              <a:stretch>
                <a:fillRect/>
              </a:stretch>
            </p:blipFill>
            <p:spPr>
              <a:xfrm>
                <a:off x="14523" y="50610"/>
                <a:ext cx="11233" cy="8034"/>
              </a:xfrm>
              <a:prstGeom prst="rect">
                <a:avLst/>
              </a:prstGeom>
            </p:spPr>
          </p:pic>
          <p:sp>
            <p:nvSpPr>
              <p:cNvPr id="53" name="矩形 52"/>
              <p:cNvSpPr/>
              <p:nvPr/>
            </p:nvSpPr>
            <p:spPr>
              <a:xfrm>
                <a:off x="15908" y="52150"/>
                <a:ext cx="9690" cy="1241"/>
              </a:xfrm>
              <a:prstGeom prst="rect">
                <a:avLst/>
              </a:prstGeom>
              <a:solidFill>
                <a:srgbClr val="7A7046">
                  <a:alpha val="5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5908" y="54531"/>
                <a:ext cx="9691" cy="1998"/>
              </a:xfrm>
              <a:prstGeom prst="rect">
                <a:avLst/>
              </a:prstGeom>
              <a:solidFill>
                <a:srgbClr val="A0E8EF">
                  <a:alpha val="5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5908" y="55880"/>
                <a:ext cx="9690" cy="54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6215" y="49146"/>
              <a:ext cx="9082" cy="1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ctr" defTabSz="266700">
                <a:buClrTx/>
                <a:buSzTx/>
                <a:buFontTx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Nozzle numbers = 8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620645" y="4274671"/>
            <a:ext cx="2966085" cy="2498874"/>
            <a:chOff x="30444" y="48883"/>
            <a:chExt cx="11647" cy="9144"/>
          </a:xfrm>
        </p:grpSpPr>
        <p:grpSp>
          <p:nvGrpSpPr>
            <p:cNvPr id="65" name="组合 64"/>
            <p:cNvGrpSpPr/>
            <p:nvPr/>
          </p:nvGrpSpPr>
          <p:grpSpPr>
            <a:xfrm>
              <a:off x="30444" y="49784"/>
              <a:ext cx="11647" cy="8243"/>
              <a:chOff x="30444" y="50504"/>
              <a:chExt cx="11647" cy="8243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0"/>
              <a:srcRect r="24722"/>
              <a:stretch>
                <a:fillRect/>
              </a:stretch>
            </p:blipFill>
            <p:spPr>
              <a:xfrm>
                <a:off x="30444" y="50504"/>
                <a:ext cx="11647" cy="8243"/>
              </a:xfrm>
              <a:prstGeom prst="rect">
                <a:avLst/>
              </a:prstGeom>
            </p:spPr>
          </p:pic>
          <p:sp>
            <p:nvSpPr>
              <p:cNvPr id="50" name="矩形 49"/>
              <p:cNvSpPr/>
              <p:nvPr/>
            </p:nvSpPr>
            <p:spPr>
              <a:xfrm>
                <a:off x="32057" y="53102"/>
                <a:ext cx="9611" cy="854"/>
              </a:xfrm>
              <a:prstGeom prst="rect">
                <a:avLst/>
              </a:prstGeom>
              <a:solidFill>
                <a:srgbClr val="7A7046">
                  <a:alpha val="5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2057" y="54933"/>
                <a:ext cx="9611" cy="1563"/>
              </a:xfrm>
              <a:prstGeom prst="rect">
                <a:avLst/>
              </a:prstGeom>
              <a:solidFill>
                <a:srgbClr val="A0E8EF">
                  <a:alpha val="5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2057" y="55992"/>
                <a:ext cx="9612" cy="4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32057" y="48883"/>
              <a:ext cx="9082" cy="1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ctr" defTabSz="266700">
                <a:buClrTx/>
                <a:buSzTx/>
                <a:buFontTx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Nozzle numbers =10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539287" y="4279012"/>
            <a:ext cx="3197225" cy="2450718"/>
            <a:chOff x="14239" y="57770"/>
            <a:chExt cx="11519" cy="9332"/>
          </a:xfrm>
        </p:grpSpPr>
        <p:grpSp>
          <p:nvGrpSpPr>
            <p:cNvPr id="63" name="组合 62"/>
            <p:cNvGrpSpPr/>
            <p:nvPr/>
          </p:nvGrpSpPr>
          <p:grpSpPr>
            <a:xfrm>
              <a:off x="14239" y="58859"/>
              <a:ext cx="11519" cy="8243"/>
              <a:chOff x="14239" y="58859"/>
              <a:chExt cx="11519" cy="824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1"/>
              <a:srcRect r="22945"/>
              <a:stretch>
                <a:fillRect/>
              </a:stretch>
            </p:blipFill>
            <p:spPr>
              <a:xfrm>
                <a:off x="14239" y="58859"/>
                <a:ext cx="11519" cy="8243"/>
              </a:xfrm>
              <a:prstGeom prst="rect">
                <a:avLst/>
              </a:prstGeom>
            </p:spPr>
          </p:pic>
          <p:sp>
            <p:nvSpPr>
              <p:cNvPr id="57" name="矩形 56"/>
              <p:cNvSpPr/>
              <p:nvPr/>
            </p:nvSpPr>
            <p:spPr>
              <a:xfrm>
                <a:off x="15766" y="62118"/>
                <a:ext cx="9621" cy="864"/>
              </a:xfrm>
              <a:prstGeom prst="rect">
                <a:avLst/>
              </a:prstGeom>
              <a:solidFill>
                <a:srgbClr val="7A7046">
                  <a:alpha val="5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5766" y="63841"/>
                <a:ext cx="9622" cy="1217"/>
              </a:xfrm>
              <a:prstGeom prst="rect">
                <a:avLst/>
              </a:prstGeom>
              <a:solidFill>
                <a:srgbClr val="A0E8EF">
                  <a:alpha val="5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5766" y="64585"/>
                <a:ext cx="9622" cy="41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15456" y="57770"/>
              <a:ext cx="9082" cy="1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ctr" defTabSz="266700">
                <a:buClrTx/>
                <a:buSzTx/>
                <a:buFontTx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Nozzle numbers =12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643440" y="4269105"/>
            <a:ext cx="3538220" cy="2384425"/>
            <a:chOff x="30444" y="57634"/>
            <a:chExt cx="15702" cy="9355"/>
          </a:xfrm>
        </p:grpSpPr>
        <p:grpSp>
          <p:nvGrpSpPr>
            <p:cNvPr id="64" name="组合 63"/>
            <p:cNvGrpSpPr/>
            <p:nvPr/>
          </p:nvGrpSpPr>
          <p:grpSpPr>
            <a:xfrm>
              <a:off x="30444" y="58747"/>
              <a:ext cx="15702" cy="8242"/>
              <a:chOff x="30444" y="58747"/>
              <a:chExt cx="15702" cy="8242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44" y="58747"/>
                <a:ext cx="15703" cy="8243"/>
              </a:xfrm>
              <a:prstGeom prst="rect">
                <a:avLst/>
              </a:prstGeom>
            </p:spPr>
          </p:pic>
          <p:sp>
            <p:nvSpPr>
              <p:cNvPr id="25" name="矩形 24"/>
              <p:cNvSpPr/>
              <p:nvPr/>
            </p:nvSpPr>
            <p:spPr>
              <a:xfrm>
                <a:off x="32057" y="62514"/>
                <a:ext cx="9975" cy="687"/>
              </a:xfrm>
              <a:prstGeom prst="rect">
                <a:avLst/>
              </a:prstGeom>
              <a:solidFill>
                <a:srgbClr val="7A7046">
                  <a:alpha val="5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2057" y="63841"/>
                <a:ext cx="9975" cy="1104"/>
              </a:xfrm>
              <a:prstGeom prst="rect">
                <a:avLst/>
              </a:prstGeom>
              <a:solidFill>
                <a:srgbClr val="A0E8EF">
                  <a:alpha val="5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2057" y="64586"/>
                <a:ext cx="9975" cy="3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l" defTabSz="8636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32591" y="57634"/>
              <a:ext cx="9082" cy="1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ctr" defTabSz="266700">
                <a:buClrTx/>
                <a:buSzTx/>
                <a:buFontTx/>
              </a:pP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Nozzle numbers =16</a:t>
              </a:r>
            </a:p>
          </p:txBody>
        </p:sp>
      </p:grp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7804150" y="2366010"/>
            <a:ext cx="4335780" cy="1866900"/>
          </a:xfrm>
          <a:prstGeom prst="roundRect">
            <a:avLst>
              <a:gd name="adj" fmla="val 7458"/>
            </a:avLst>
          </a:prstGeom>
          <a:solidFill>
            <a:schemeClr val="accent1">
              <a:lumMod val="40000"/>
              <a:lumOff val="60000"/>
              <a:alpha val="48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09375" tIns="54687" rIns="109375" bIns="54687" numCol="1" rtlCol="0" anchor="t" anchorCtr="0" compatLnSpc="1">
            <a:noAutofit/>
          </a:bodyPr>
          <a:lstStyle/>
          <a:p>
            <a:pPr lvl="0" algn="l" defTabSz="863600">
              <a:buClrTx/>
              <a:buSzTx/>
              <a:buFontTx/>
            </a:pPr>
            <a:endParaRPr lang="ru-RU" sz="90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512810" y="2405380"/>
            <a:ext cx="290385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266700">
              <a:buClrTx/>
              <a:buSzTx/>
              <a:buFontTx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Torque, Required for Drilling</a:t>
            </a:r>
          </a:p>
        </p:txBody>
      </p:sp>
      <p:graphicFrame>
        <p:nvGraphicFramePr>
          <p:cNvPr id="44" name="Таблица 7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865110" y="2752090"/>
          <a:ext cx="4205605" cy="141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Strata</a:t>
                      </a:r>
                    </a:p>
                  </a:txBody>
                  <a:tcPr marL="109375" marR="109375" marT="54687" marB="5468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9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Torque</a:t>
                      </a:r>
                    </a:p>
                  </a:txBody>
                  <a:tcPr marL="109375" marR="109375" marT="54687" marB="54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Bedrock</a:t>
                      </a:r>
                    </a:p>
                  </a:txBody>
                  <a:tcPr marL="109375" marR="109375" marT="54687" marB="5468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9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50-65 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N·m</a:t>
                      </a:r>
                      <a:endParaRPr lang="en-US" altLang="zh-CN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09375" marR="109375" marT="54687" marB="54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0" marR="0" lvl="0" indent="0" algn="ctr" defTabSz="799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Sedimentary rocks</a:t>
                      </a:r>
                    </a:p>
                  </a:txBody>
                  <a:tcPr marL="109375" marR="109375" marT="54687" marB="5468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9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11-18 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N·m</a:t>
                      </a:r>
                      <a:endParaRPr lang="en-US" altLang="zh-CN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09375" marR="109375" marT="54687" marB="54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Ice</a:t>
                      </a:r>
                    </a:p>
                  </a:txBody>
                  <a:tcPr marL="109375" marR="109375" marT="54687" marB="54687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94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10-36 N·m</a:t>
                      </a:r>
                    </a:p>
                  </a:txBody>
                  <a:tcPr marL="109375" marR="109375" marT="54687" marB="546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10136505" y="1319537"/>
            <a:ext cx="8763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just" defTabSz="266700">
              <a:buClrTx/>
              <a:buSzTx/>
              <a:buFontTx/>
            </a:pPr>
            <a:r>
              <a:rPr lang="en-US" altLang="zh-CN" sz="1400" b="1" i="1">
                <a:latin typeface="Calibri" panose="020F0502020204030204"/>
                <a:ea typeface="Calibri" panose="020F0502020204030204"/>
              </a:rPr>
              <a:t>Slip ring</a:t>
            </a:r>
          </a:p>
        </p:txBody>
      </p:sp>
      <p:cxnSp>
        <p:nvCxnSpPr>
          <p:cNvPr id="48" name="直接连接符 47"/>
          <p:cNvCxnSpPr>
            <a:cxnSpLocks/>
            <a:endCxn id="35" idx="1"/>
          </p:cNvCxnSpPr>
          <p:nvPr/>
        </p:nvCxnSpPr>
        <p:spPr>
          <a:xfrm>
            <a:off x="9509760" y="1471930"/>
            <a:ext cx="626745" cy="96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9340215" y="1740535"/>
            <a:ext cx="691515" cy="23050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文本框 40"/>
          <p:cNvSpPr txBox="1"/>
          <p:nvPr/>
        </p:nvSpPr>
        <p:spPr>
          <a:xfrm>
            <a:off x="10050145" y="1749425"/>
            <a:ext cx="1366520" cy="3384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algn="just" defTabSz="266700">
              <a:buClrTx/>
              <a:buSzTx/>
              <a:buFontTx/>
            </a:pPr>
            <a:r>
              <a:rPr lang="en-US" altLang="zh-CN" sz="1400" b="1" i="1">
                <a:latin typeface="Calibri" panose="020F0502020204030204"/>
                <a:ea typeface="Calibri" panose="020F0502020204030204"/>
              </a:rPr>
              <a:t>Attitude  sensor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09777" y="1297630"/>
            <a:ext cx="1510665" cy="2838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defTabSz="266700">
              <a:buClrTx/>
              <a:buSzTx/>
              <a:buFontTx/>
            </a:pPr>
            <a:r>
              <a:rPr lang="en-US" altLang="zh-CN" sz="1400" b="1" i="1" dirty="0">
                <a:latin typeface="Calibri" panose="020F0502020204030204"/>
                <a:ea typeface="Calibri" panose="020F0502020204030204"/>
              </a:rPr>
              <a:t>Magnetic valve</a:t>
            </a:r>
          </a:p>
        </p:txBody>
      </p:sp>
      <p:cxnSp>
        <p:nvCxnSpPr>
          <p:cNvPr id="7" name="直接连接符 6"/>
          <p:cNvCxnSpPr>
            <a:cxnSpLocks/>
          </p:cNvCxnSpPr>
          <p:nvPr/>
        </p:nvCxnSpPr>
        <p:spPr>
          <a:xfrm>
            <a:off x="8396194" y="1442552"/>
            <a:ext cx="683036" cy="1093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9079230" y="1958975"/>
            <a:ext cx="6800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266700">
              <a:buClrTx/>
              <a:buSzTx/>
              <a:buFontTx/>
            </a:pPr>
            <a:r>
              <a:rPr lang="en-US" altLang="zh-CN" sz="1400" b="1" i="1">
                <a:latin typeface="Calibri" panose="020F0502020204030204"/>
                <a:ea typeface="Calibri" panose="020F0502020204030204"/>
                <a:sym typeface="+mn-ea"/>
              </a:rPr>
              <a:t>Nozzle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827135" y="1970405"/>
            <a:ext cx="309245" cy="15367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文本框 9"/>
          <p:cNvSpPr txBox="1"/>
          <p:nvPr/>
        </p:nvSpPr>
        <p:spPr>
          <a:xfrm>
            <a:off x="915670" y="2947670"/>
            <a:ext cx="109283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just" defTabSz="266700">
              <a:buClrTx/>
              <a:buSzTx/>
              <a:buFontTx/>
            </a:pPr>
            <a:r>
              <a:rPr lang="en-US" altLang="zh-CN" sz="1400" b="1" i="1">
                <a:latin typeface="Calibri" panose="020F0502020204030204"/>
                <a:ea typeface="Calibri" panose="020F0502020204030204"/>
                <a:sym typeface="+mn-ea"/>
              </a:rPr>
              <a:t>Core barrel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275" y="3198495"/>
            <a:ext cx="109283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just" defTabSz="266700">
              <a:buClrTx/>
              <a:buSzTx/>
              <a:buFontTx/>
            </a:pPr>
            <a:r>
              <a:rPr lang="en-US" altLang="zh-CN" sz="1400" b="1" i="1">
                <a:latin typeface="Calibri" panose="020F0502020204030204"/>
                <a:ea typeface="Calibri" panose="020F0502020204030204"/>
                <a:sym typeface="+mn-ea"/>
              </a:rPr>
              <a:t>Drill bit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321310" y="3429000"/>
            <a:ext cx="202565" cy="35623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 flipH="1">
            <a:off x="1144270" y="3225800"/>
            <a:ext cx="289560" cy="32893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/>
          <p:cNvSpPr txBox="1"/>
          <p:nvPr/>
        </p:nvSpPr>
        <p:spPr>
          <a:xfrm>
            <a:off x="2489200" y="2491105"/>
            <a:ext cx="14979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just" defTabSz="266700">
              <a:buClrTx/>
              <a:buSzTx/>
              <a:buFontTx/>
            </a:pPr>
            <a:r>
              <a:rPr lang="en-US" altLang="zh-CN" sz="1400" b="1" i="1">
                <a:latin typeface="Calibri" panose="020F0502020204030204"/>
                <a:ea typeface="Calibri" panose="020F0502020204030204"/>
                <a:sym typeface="+mn-ea"/>
              </a:rPr>
              <a:t>Versatile spindle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827780" y="2672715"/>
            <a:ext cx="715645" cy="20129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4763135" y="1894205"/>
            <a:ext cx="1068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just" defTabSz="266700">
              <a:buClrTx/>
              <a:buSzTx/>
              <a:buFontTx/>
            </a:pPr>
            <a:r>
              <a:rPr lang="en-US" altLang="zh-CN" sz="1400" b="1" i="1">
                <a:latin typeface="Calibri" panose="020F0502020204030204"/>
                <a:ea typeface="Calibri" panose="020F0502020204030204"/>
                <a:sym typeface="+mn-ea"/>
              </a:rPr>
              <a:t>Shaft (rotor)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44160" y="3198495"/>
            <a:ext cx="135001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just" defTabSz="266700">
              <a:buClrTx/>
              <a:buSzTx/>
              <a:buFontTx/>
            </a:pPr>
            <a:r>
              <a:rPr lang="en-US" altLang="zh-CN" sz="1400" b="1" i="1">
                <a:latin typeface="Calibri" panose="020F0502020204030204"/>
                <a:ea typeface="Calibri" panose="020F0502020204030204"/>
                <a:sym typeface="+mn-ea"/>
              </a:rPr>
              <a:t>Housing (stator)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6167120" y="2580640"/>
            <a:ext cx="399415" cy="60896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>
          <a:xfrm flipH="1" flipV="1">
            <a:off x="5749290" y="2129155"/>
            <a:ext cx="528320" cy="24574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0*822"/>
  <p:tag name="TABLE_ENDDRAG_RECT" val="1363*2034*870*822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81</Words>
  <Application>Microsoft Office PowerPoint</Application>
  <PresentationFormat>宽屏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Times New Roman</vt:lpstr>
      <vt:lpstr>WPS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YY</dc:creator>
  <cp:lastModifiedBy>小冰 李</cp:lastModifiedBy>
  <cp:revision>8</cp:revision>
  <dcterms:created xsi:type="dcterms:W3CDTF">2023-08-09T12:44:00Z</dcterms:created>
  <dcterms:modified xsi:type="dcterms:W3CDTF">2025-09-16T09:19:37Z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