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67" r:id="rId5"/>
    <p:sldId id="268" r:id="rId6"/>
    <p:sldId id="269" r:id="rId7"/>
    <p:sldId id="263" r:id="rId8"/>
    <p:sldId id="279" r:id="rId9"/>
    <p:sldId id="264" r:id="rId10"/>
    <p:sldId id="278" r:id="rId11"/>
    <p:sldId id="280" r:id="rId12"/>
    <p:sldId id="2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5178" autoAdjust="0"/>
  </p:normalViewPr>
  <p:slideViewPr>
    <p:cSldViewPr snapToGrid="0">
      <p:cViewPr varScale="1">
        <p:scale>
          <a:sx n="88" d="100"/>
          <a:sy n="88" d="100"/>
        </p:scale>
        <p:origin x="283"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08FDD-ED3C-468B-8A7B-824D4EA4E47C}" type="datetimeFigureOut">
              <a:rPr lang="en-US" smtClean="0"/>
              <a:t>9/16/2025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4AEDA4-2767-4366-8346-0301CC94E0B2}" type="slidenum">
              <a:rPr lang="en-US" smtClean="0"/>
              <a:t>‹#›</a:t>
            </a:fld>
            <a:endParaRPr lang="en-US" dirty="0"/>
          </a:p>
        </p:txBody>
      </p:sp>
    </p:spTree>
    <p:extLst>
      <p:ext uri="{BB962C8B-B14F-4D97-AF65-F5344CB8AC3E}">
        <p14:creationId xmlns:p14="http://schemas.microsoft.com/office/powerpoint/2010/main" val="1982097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4AEDA4-2767-4366-8346-0301CC94E0B2}" type="slidenum">
              <a:rPr lang="en-US" smtClean="0"/>
              <a:t>1</a:t>
            </a:fld>
            <a:endParaRPr lang="en-US" dirty="0"/>
          </a:p>
        </p:txBody>
      </p:sp>
    </p:spTree>
    <p:extLst>
      <p:ext uri="{BB962C8B-B14F-4D97-AF65-F5344CB8AC3E}">
        <p14:creationId xmlns:p14="http://schemas.microsoft.com/office/powerpoint/2010/main" val="1952570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4AEDA4-2767-4366-8346-0301CC94E0B2}" type="slidenum">
              <a:rPr lang="en-US" smtClean="0"/>
              <a:t>4</a:t>
            </a:fld>
            <a:endParaRPr lang="en-US" dirty="0"/>
          </a:p>
        </p:txBody>
      </p:sp>
    </p:spTree>
    <p:extLst>
      <p:ext uri="{BB962C8B-B14F-4D97-AF65-F5344CB8AC3E}">
        <p14:creationId xmlns:p14="http://schemas.microsoft.com/office/powerpoint/2010/main" val="3499437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719AD-AEB3-25B9-91F8-28233513A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092686-4B97-C56C-773F-9AC95793B8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62E471-4893-79D9-1B2B-A3FF2A93D1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001E9C-477E-24FC-47BF-338FF7210910}"/>
              </a:ext>
            </a:extLst>
          </p:cNvPr>
          <p:cNvSpPr>
            <a:spLocks noGrp="1"/>
          </p:cNvSpPr>
          <p:nvPr>
            <p:ph type="sldNum" sz="quarter" idx="5"/>
          </p:nvPr>
        </p:nvSpPr>
        <p:spPr/>
        <p:txBody>
          <a:bodyPr/>
          <a:lstStyle/>
          <a:p>
            <a:fld id="{E04AEDA4-2767-4366-8346-0301CC94E0B2}" type="slidenum">
              <a:rPr lang="en-US" smtClean="0"/>
              <a:t>5</a:t>
            </a:fld>
            <a:endParaRPr lang="en-US" dirty="0"/>
          </a:p>
        </p:txBody>
      </p:sp>
    </p:spTree>
    <p:extLst>
      <p:ext uri="{BB962C8B-B14F-4D97-AF65-F5344CB8AC3E}">
        <p14:creationId xmlns:p14="http://schemas.microsoft.com/office/powerpoint/2010/main" val="316946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4AEDA4-2767-4366-8346-0301CC94E0B2}" type="slidenum">
              <a:rPr lang="en-US" smtClean="0"/>
              <a:t>6</a:t>
            </a:fld>
            <a:endParaRPr lang="en-US" dirty="0"/>
          </a:p>
        </p:txBody>
      </p:sp>
    </p:spTree>
    <p:extLst>
      <p:ext uri="{BB962C8B-B14F-4D97-AF65-F5344CB8AC3E}">
        <p14:creationId xmlns:p14="http://schemas.microsoft.com/office/powerpoint/2010/main" val="2813538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4AEF2-39F7-6BC8-072C-98D7F3D2FB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D0CD63-3C29-A394-8883-2B9974C39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1349D-AE56-4A04-E0E4-50A40B9B10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B02301-5C04-52A5-D3E6-F24CF9EF8AC4}"/>
              </a:ext>
            </a:extLst>
          </p:cNvPr>
          <p:cNvSpPr>
            <a:spLocks noGrp="1"/>
          </p:cNvSpPr>
          <p:nvPr>
            <p:ph type="sldNum" sz="quarter" idx="5"/>
          </p:nvPr>
        </p:nvSpPr>
        <p:spPr/>
        <p:txBody>
          <a:bodyPr/>
          <a:lstStyle/>
          <a:p>
            <a:fld id="{E04AEDA4-2767-4366-8346-0301CC94E0B2}" type="slidenum">
              <a:rPr lang="en-US" smtClean="0"/>
              <a:t>7</a:t>
            </a:fld>
            <a:endParaRPr lang="en-US" dirty="0"/>
          </a:p>
        </p:txBody>
      </p:sp>
    </p:spTree>
    <p:extLst>
      <p:ext uri="{BB962C8B-B14F-4D97-AF65-F5344CB8AC3E}">
        <p14:creationId xmlns:p14="http://schemas.microsoft.com/office/powerpoint/2010/main" val="1636717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4B7EF-9860-8ACF-A1AD-79E543157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6CDAE-8F7C-4F7F-C41E-E3AA67C88F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A391C4-AA91-8067-3706-E92D2E8B9C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25C6C2-A60A-CB34-912D-B6F5742725EC}"/>
              </a:ext>
            </a:extLst>
          </p:cNvPr>
          <p:cNvSpPr>
            <a:spLocks noGrp="1"/>
          </p:cNvSpPr>
          <p:nvPr>
            <p:ph type="sldNum" sz="quarter" idx="5"/>
          </p:nvPr>
        </p:nvSpPr>
        <p:spPr/>
        <p:txBody>
          <a:bodyPr/>
          <a:lstStyle/>
          <a:p>
            <a:fld id="{E04AEDA4-2767-4366-8346-0301CC94E0B2}" type="slidenum">
              <a:rPr lang="en-US" smtClean="0"/>
              <a:t>8</a:t>
            </a:fld>
            <a:endParaRPr lang="en-US" dirty="0"/>
          </a:p>
        </p:txBody>
      </p:sp>
    </p:spTree>
    <p:extLst>
      <p:ext uri="{BB962C8B-B14F-4D97-AF65-F5344CB8AC3E}">
        <p14:creationId xmlns:p14="http://schemas.microsoft.com/office/powerpoint/2010/main" val="1590118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398E1-27A2-2632-8252-9230F61384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78C552-2E14-2E00-4D07-C569CD7096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5EB7E-DD8A-0137-0C52-878892E9F6EA}"/>
              </a:ext>
            </a:extLst>
          </p:cNvPr>
          <p:cNvSpPr>
            <a:spLocks noGrp="1"/>
          </p:cNvSpPr>
          <p:nvPr>
            <p:ph type="dt" sz="half" idx="10"/>
          </p:nvPr>
        </p:nvSpPr>
        <p:spPr/>
        <p:txBody>
          <a:bodyPr/>
          <a:lstStyle/>
          <a:p>
            <a:fld id="{D3DAB24A-BA8A-435F-A204-81C59AAC97FE}" type="datetimeFigureOut">
              <a:rPr lang="en-US" smtClean="0"/>
              <a:t>9/16/2025</a:t>
            </a:fld>
            <a:endParaRPr lang="en-US" dirty="0"/>
          </a:p>
        </p:txBody>
      </p:sp>
      <p:sp>
        <p:nvSpPr>
          <p:cNvPr id="5" name="Footer Placeholder 4">
            <a:extLst>
              <a:ext uri="{FF2B5EF4-FFF2-40B4-BE49-F238E27FC236}">
                <a16:creationId xmlns:a16="http://schemas.microsoft.com/office/drawing/2014/main" id="{9A6EABEB-DA7C-4208-E9CA-1BCEFD1035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250761-548F-77E4-F10D-B484DB9B4B6D}"/>
              </a:ext>
            </a:extLst>
          </p:cNvPr>
          <p:cNvSpPr>
            <a:spLocks noGrp="1"/>
          </p:cNvSpPr>
          <p:nvPr>
            <p:ph type="sldNum" sz="quarter" idx="12"/>
          </p:nvPr>
        </p:nvSpPr>
        <p:spPr/>
        <p:txBody>
          <a:bodyPr/>
          <a:lstStyle/>
          <a:p>
            <a:fld id="{F9B7E2EE-48A6-4EBB-A5E7-F2CF976C7320}" type="slidenum">
              <a:rPr lang="en-US" smtClean="0"/>
              <a:t>‹#›</a:t>
            </a:fld>
            <a:endParaRPr lang="en-US" dirty="0"/>
          </a:p>
        </p:txBody>
      </p:sp>
    </p:spTree>
    <p:extLst>
      <p:ext uri="{BB962C8B-B14F-4D97-AF65-F5344CB8AC3E}">
        <p14:creationId xmlns:p14="http://schemas.microsoft.com/office/powerpoint/2010/main" val="4162906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B7318-A17A-4A88-C875-F16FB6E89A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0FC6D0-7B0E-22A7-7755-750DECB0AA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83EFC-258F-6272-9816-8FABEA0D5BF9}"/>
              </a:ext>
            </a:extLst>
          </p:cNvPr>
          <p:cNvSpPr>
            <a:spLocks noGrp="1"/>
          </p:cNvSpPr>
          <p:nvPr>
            <p:ph type="dt" sz="half" idx="10"/>
          </p:nvPr>
        </p:nvSpPr>
        <p:spPr/>
        <p:txBody>
          <a:bodyPr/>
          <a:lstStyle/>
          <a:p>
            <a:fld id="{D3DAB24A-BA8A-435F-A204-81C59AAC97FE}" type="datetimeFigureOut">
              <a:rPr lang="en-US" smtClean="0"/>
              <a:t>9/16/2025</a:t>
            </a:fld>
            <a:endParaRPr lang="en-US" dirty="0"/>
          </a:p>
        </p:txBody>
      </p:sp>
      <p:sp>
        <p:nvSpPr>
          <p:cNvPr id="5" name="Footer Placeholder 4">
            <a:extLst>
              <a:ext uri="{FF2B5EF4-FFF2-40B4-BE49-F238E27FC236}">
                <a16:creationId xmlns:a16="http://schemas.microsoft.com/office/drawing/2014/main" id="{835D4E41-4D22-AD3F-4612-18955A3A4B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F93C21-8FF9-6DF6-2F83-34BBACFC9E64}"/>
              </a:ext>
            </a:extLst>
          </p:cNvPr>
          <p:cNvSpPr>
            <a:spLocks noGrp="1"/>
          </p:cNvSpPr>
          <p:nvPr>
            <p:ph type="sldNum" sz="quarter" idx="12"/>
          </p:nvPr>
        </p:nvSpPr>
        <p:spPr/>
        <p:txBody>
          <a:bodyPr/>
          <a:lstStyle/>
          <a:p>
            <a:fld id="{F9B7E2EE-48A6-4EBB-A5E7-F2CF976C7320}" type="slidenum">
              <a:rPr lang="en-US" smtClean="0"/>
              <a:t>‹#›</a:t>
            </a:fld>
            <a:endParaRPr lang="en-US" dirty="0"/>
          </a:p>
        </p:txBody>
      </p:sp>
    </p:spTree>
    <p:extLst>
      <p:ext uri="{BB962C8B-B14F-4D97-AF65-F5344CB8AC3E}">
        <p14:creationId xmlns:p14="http://schemas.microsoft.com/office/powerpoint/2010/main" val="68069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100398-2BEF-D5D6-C656-DFCB2DA4BF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4F1DDB-098A-7E00-7CB6-FE762892B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8A9F2-EAF8-F661-21C7-3FD1259A4847}"/>
              </a:ext>
            </a:extLst>
          </p:cNvPr>
          <p:cNvSpPr>
            <a:spLocks noGrp="1"/>
          </p:cNvSpPr>
          <p:nvPr>
            <p:ph type="dt" sz="half" idx="10"/>
          </p:nvPr>
        </p:nvSpPr>
        <p:spPr/>
        <p:txBody>
          <a:bodyPr/>
          <a:lstStyle/>
          <a:p>
            <a:fld id="{D3DAB24A-BA8A-435F-A204-81C59AAC97FE}" type="datetimeFigureOut">
              <a:rPr lang="en-US" smtClean="0"/>
              <a:t>9/16/2025</a:t>
            </a:fld>
            <a:endParaRPr lang="en-US" dirty="0"/>
          </a:p>
        </p:txBody>
      </p:sp>
      <p:sp>
        <p:nvSpPr>
          <p:cNvPr id="5" name="Footer Placeholder 4">
            <a:extLst>
              <a:ext uri="{FF2B5EF4-FFF2-40B4-BE49-F238E27FC236}">
                <a16:creationId xmlns:a16="http://schemas.microsoft.com/office/drawing/2014/main" id="{49FBB2DA-117C-8C01-0971-2C57ADD49C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F893B3-0F05-DF18-592F-32A8FEBA9FA2}"/>
              </a:ext>
            </a:extLst>
          </p:cNvPr>
          <p:cNvSpPr>
            <a:spLocks noGrp="1"/>
          </p:cNvSpPr>
          <p:nvPr>
            <p:ph type="sldNum" sz="quarter" idx="12"/>
          </p:nvPr>
        </p:nvSpPr>
        <p:spPr/>
        <p:txBody>
          <a:bodyPr/>
          <a:lstStyle/>
          <a:p>
            <a:fld id="{F9B7E2EE-48A6-4EBB-A5E7-F2CF976C7320}" type="slidenum">
              <a:rPr lang="en-US" smtClean="0"/>
              <a:t>‹#›</a:t>
            </a:fld>
            <a:endParaRPr lang="en-US" dirty="0"/>
          </a:p>
        </p:txBody>
      </p:sp>
    </p:spTree>
    <p:extLst>
      <p:ext uri="{BB962C8B-B14F-4D97-AF65-F5344CB8AC3E}">
        <p14:creationId xmlns:p14="http://schemas.microsoft.com/office/powerpoint/2010/main" val="2274866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E948-EE70-6DE6-3CCF-FE388D4808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3FB773-67A4-840D-B5C3-C9AEC48E3A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519F0-D85C-5B2F-D2E7-3D17C01391E5}"/>
              </a:ext>
            </a:extLst>
          </p:cNvPr>
          <p:cNvSpPr>
            <a:spLocks noGrp="1"/>
          </p:cNvSpPr>
          <p:nvPr>
            <p:ph type="dt" sz="half" idx="10"/>
          </p:nvPr>
        </p:nvSpPr>
        <p:spPr/>
        <p:txBody>
          <a:bodyPr/>
          <a:lstStyle/>
          <a:p>
            <a:fld id="{D3DAB24A-BA8A-435F-A204-81C59AAC97FE}" type="datetimeFigureOut">
              <a:rPr lang="en-US" smtClean="0"/>
              <a:t>9/16/2025</a:t>
            </a:fld>
            <a:endParaRPr lang="en-US" dirty="0"/>
          </a:p>
        </p:txBody>
      </p:sp>
      <p:sp>
        <p:nvSpPr>
          <p:cNvPr id="5" name="Footer Placeholder 4">
            <a:extLst>
              <a:ext uri="{FF2B5EF4-FFF2-40B4-BE49-F238E27FC236}">
                <a16:creationId xmlns:a16="http://schemas.microsoft.com/office/drawing/2014/main" id="{02DD2924-D6B7-20EA-DDD2-E6CE3BDC90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001CD0-5572-7BB0-D01E-D918F3FC2DA3}"/>
              </a:ext>
            </a:extLst>
          </p:cNvPr>
          <p:cNvSpPr>
            <a:spLocks noGrp="1"/>
          </p:cNvSpPr>
          <p:nvPr>
            <p:ph type="sldNum" sz="quarter" idx="12"/>
          </p:nvPr>
        </p:nvSpPr>
        <p:spPr/>
        <p:txBody>
          <a:bodyPr/>
          <a:lstStyle/>
          <a:p>
            <a:fld id="{F9B7E2EE-48A6-4EBB-A5E7-F2CF976C7320}" type="slidenum">
              <a:rPr lang="en-US" smtClean="0"/>
              <a:t>‹#›</a:t>
            </a:fld>
            <a:endParaRPr lang="en-US" dirty="0"/>
          </a:p>
        </p:txBody>
      </p:sp>
    </p:spTree>
    <p:extLst>
      <p:ext uri="{BB962C8B-B14F-4D97-AF65-F5344CB8AC3E}">
        <p14:creationId xmlns:p14="http://schemas.microsoft.com/office/powerpoint/2010/main" val="4061249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A193B-4586-7B25-F014-84C5DAD7BE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0F6E2F-B2BD-A2B5-B67F-72C7788740F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1AEBF9-E576-9CF5-DB03-3251C68130A7}"/>
              </a:ext>
            </a:extLst>
          </p:cNvPr>
          <p:cNvSpPr>
            <a:spLocks noGrp="1"/>
          </p:cNvSpPr>
          <p:nvPr>
            <p:ph type="dt" sz="half" idx="10"/>
          </p:nvPr>
        </p:nvSpPr>
        <p:spPr/>
        <p:txBody>
          <a:bodyPr/>
          <a:lstStyle/>
          <a:p>
            <a:fld id="{D3DAB24A-BA8A-435F-A204-81C59AAC97FE}" type="datetimeFigureOut">
              <a:rPr lang="en-US" smtClean="0"/>
              <a:t>9/16/2025</a:t>
            </a:fld>
            <a:endParaRPr lang="en-US" dirty="0"/>
          </a:p>
        </p:txBody>
      </p:sp>
      <p:sp>
        <p:nvSpPr>
          <p:cNvPr id="5" name="Footer Placeholder 4">
            <a:extLst>
              <a:ext uri="{FF2B5EF4-FFF2-40B4-BE49-F238E27FC236}">
                <a16:creationId xmlns:a16="http://schemas.microsoft.com/office/drawing/2014/main" id="{41A219B9-EA21-1800-11FC-E0EB34B3E7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759314-D03B-E215-53C9-2B1D2B90845E}"/>
              </a:ext>
            </a:extLst>
          </p:cNvPr>
          <p:cNvSpPr>
            <a:spLocks noGrp="1"/>
          </p:cNvSpPr>
          <p:nvPr>
            <p:ph type="sldNum" sz="quarter" idx="12"/>
          </p:nvPr>
        </p:nvSpPr>
        <p:spPr/>
        <p:txBody>
          <a:bodyPr/>
          <a:lstStyle/>
          <a:p>
            <a:fld id="{F9B7E2EE-48A6-4EBB-A5E7-F2CF976C7320}" type="slidenum">
              <a:rPr lang="en-US" smtClean="0"/>
              <a:t>‹#›</a:t>
            </a:fld>
            <a:endParaRPr lang="en-US" dirty="0"/>
          </a:p>
        </p:txBody>
      </p:sp>
    </p:spTree>
    <p:extLst>
      <p:ext uri="{BB962C8B-B14F-4D97-AF65-F5344CB8AC3E}">
        <p14:creationId xmlns:p14="http://schemas.microsoft.com/office/powerpoint/2010/main" val="425674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4ADCD-F604-D308-456B-60ED9B8EFA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36669-677C-F6D2-95F9-86140B7DA8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583135-49A3-478D-4251-EC7BF07BE6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B39018-60BB-8625-CCBB-20AC47CB641F}"/>
              </a:ext>
            </a:extLst>
          </p:cNvPr>
          <p:cNvSpPr>
            <a:spLocks noGrp="1"/>
          </p:cNvSpPr>
          <p:nvPr>
            <p:ph type="dt" sz="half" idx="10"/>
          </p:nvPr>
        </p:nvSpPr>
        <p:spPr/>
        <p:txBody>
          <a:bodyPr/>
          <a:lstStyle/>
          <a:p>
            <a:fld id="{D3DAB24A-BA8A-435F-A204-81C59AAC97FE}" type="datetimeFigureOut">
              <a:rPr lang="en-US" smtClean="0"/>
              <a:t>9/16/2025</a:t>
            </a:fld>
            <a:endParaRPr lang="en-US" dirty="0"/>
          </a:p>
        </p:txBody>
      </p:sp>
      <p:sp>
        <p:nvSpPr>
          <p:cNvPr id="6" name="Footer Placeholder 5">
            <a:extLst>
              <a:ext uri="{FF2B5EF4-FFF2-40B4-BE49-F238E27FC236}">
                <a16:creationId xmlns:a16="http://schemas.microsoft.com/office/drawing/2014/main" id="{BF2DE7DE-47ED-1EF6-AA1C-BD6D51ABAC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CBBBCF-A52F-E0D4-E2FD-70B3A0196360}"/>
              </a:ext>
            </a:extLst>
          </p:cNvPr>
          <p:cNvSpPr>
            <a:spLocks noGrp="1"/>
          </p:cNvSpPr>
          <p:nvPr>
            <p:ph type="sldNum" sz="quarter" idx="12"/>
          </p:nvPr>
        </p:nvSpPr>
        <p:spPr/>
        <p:txBody>
          <a:bodyPr/>
          <a:lstStyle/>
          <a:p>
            <a:fld id="{F9B7E2EE-48A6-4EBB-A5E7-F2CF976C7320}" type="slidenum">
              <a:rPr lang="en-US" smtClean="0"/>
              <a:t>‹#›</a:t>
            </a:fld>
            <a:endParaRPr lang="en-US" dirty="0"/>
          </a:p>
        </p:txBody>
      </p:sp>
    </p:spTree>
    <p:extLst>
      <p:ext uri="{BB962C8B-B14F-4D97-AF65-F5344CB8AC3E}">
        <p14:creationId xmlns:p14="http://schemas.microsoft.com/office/powerpoint/2010/main" val="1992057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8A56B-4526-FAC6-4B25-7F2270E56A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5842D9-5F33-E056-D1C0-DA9EDE04E5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F09708-06C0-2605-B86B-8F53CF11D6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3FA61F-5562-42E4-D62A-B3933F617D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82F5DA-C795-C7A9-3BE7-BE7412C0DA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C34462-A59E-000D-A2A5-8BF281885159}"/>
              </a:ext>
            </a:extLst>
          </p:cNvPr>
          <p:cNvSpPr>
            <a:spLocks noGrp="1"/>
          </p:cNvSpPr>
          <p:nvPr>
            <p:ph type="dt" sz="half" idx="10"/>
          </p:nvPr>
        </p:nvSpPr>
        <p:spPr/>
        <p:txBody>
          <a:bodyPr/>
          <a:lstStyle/>
          <a:p>
            <a:fld id="{D3DAB24A-BA8A-435F-A204-81C59AAC97FE}" type="datetimeFigureOut">
              <a:rPr lang="en-US" smtClean="0"/>
              <a:t>9/16/2025</a:t>
            </a:fld>
            <a:endParaRPr lang="en-US" dirty="0"/>
          </a:p>
        </p:txBody>
      </p:sp>
      <p:sp>
        <p:nvSpPr>
          <p:cNvPr id="8" name="Footer Placeholder 7">
            <a:extLst>
              <a:ext uri="{FF2B5EF4-FFF2-40B4-BE49-F238E27FC236}">
                <a16:creationId xmlns:a16="http://schemas.microsoft.com/office/drawing/2014/main" id="{3CCE8983-5CAD-93CE-FDD9-74EB869BF0A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4E66711-141A-BC18-FA67-3699CEE75D3B}"/>
              </a:ext>
            </a:extLst>
          </p:cNvPr>
          <p:cNvSpPr>
            <a:spLocks noGrp="1"/>
          </p:cNvSpPr>
          <p:nvPr>
            <p:ph type="sldNum" sz="quarter" idx="12"/>
          </p:nvPr>
        </p:nvSpPr>
        <p:spPr/>
        <p:txBody>
          <a:bodyPr/>
          <a:lstStyle/>
          <a:p>
            <a:fld id="{F9B7E2EE-48A6-4EBB-A5E7-F2CF976C7320}" type="slidenum">
              <a:rPr lang="en-US" smtClean="0"/>
              <a:t>‹#›</a:t>
            </a:fld>
            <a:endParaRPr lang="en-US" dirty="0"/>
          </a:p>
        </p:txBody>
      </p:sp>
    </p:spTree>
    <p:extLst>
      <p:ext uri="{BB962C8B-B14F-4D97-AF65-F5344CB8AC3E}">
        <p14:creationId xmlns:p14="http://schemas.microsoft.com/office/powerpoint/2010/main" val="1950248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93A37-7EEE-55BC-CE76-4D5C7E4400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7B82DE-2DB8-E1F3-9BCF-CBB49466AA7E}"/>
              </a:ext>
            </a:extLst>
          </p:cNvPr>
          <p:cNvSpPr>
            <a:spLocks noGrp="1"/>
          </p:cNvSpPr>
          <p:nvPr>
            <p:ph type="dt" sz="half" idx="10"/>
          </p:nvPr>
        </p:nvSpPr>
        <p:spPr/>
        <p:txBody>
          <a:bodyPr/>
          <a:lstStyle/>
          <a:p>
            <a:fld id="{D3DAB24A-BA8A-435F-A204-81C59AAC97FE}" type="datetimeFigureOut">
              <a:rPr lang="en-US" smtClean="0"/>
              <a:t>9/16/2025</a:t>
            </a:fld>
            <a:endParaRPr lang="en-US" dirty="0"/>
          </a:p>
        </p:txBody>
      </p:sp>
      <p:sp>
        <p:nvSpPr>
          <p:cNvPr id="4" name="Footer Placeholder 3">
            <a:extLst>
              <a:ext uri="{FF2B5EF4-FFF2-40B4-BE49-F238E27FC236}">
                <a16:creationId xmlns:a16="http://schemas.microsoft.com/office/drawing/2014/main" id="{E6303936-CB4A-67DD-A41E-F61BC249D6F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E07E04C-D9C1-B5EB-5B85-2ABD617F09F4}"/>
              </a:ext>
            </a:extLst>
          </p:cNvPr>
          <p:cNvSpPr>
            <a:spLocks noGrp="1"/>
          </p:cNvSpPr>
          <p:nvPr>
            <p:ph type="sldNum" sz="quarter" idx="12"/>
          </p:nvPr>
        </p:nvSpPr>
        <p:spPr/>
        <p:txBody>
          <a:bodyPr/>
          <a:lstStyle/>
          <a:p>
            <a:fld id="{F9B7E2EE-48A6-4EBB-A5E7-F2CF976C7320}" type="slidenum">
              <a:rPr lang="en-US" smtClean="0"/>
              <a:t>‹#›</a:t>
            </a:fld>
            <a:endParaRPr lang="en-US" dirty="0"/>
          </a:p>
        </p:txBody>
      </p:sp>
    </p:spTree>
    <p:extLst>
      <p:ext uri="{BB962C8B-B14F-4D97-AF65-F5344CB8AC3E}">
        <p14:creationId xmlns:p14="http://schemas.microsoft.com/office/powerpoint/2010/main" val="1505302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DCFBA-EF01-CBF2-AB3F-510111313192}"/>
              </a:ext>
            </a:extLst>
          </p:cNvPr>
          <p:cNvSpPr>
            <a:spLocks noGrp="1"/>
          </p:cNvSpPr>
          <p:nvPr>
            <p:ph type="dt" sz="half" idx="10"/>
          </p:nvPr>
        </p:nvSpPr>
        <p:spPr/>
        <p:txBody>
          <a:bodyPr/>
          <a:lstStyle/>
          <a:p>
            <a:fld id="{D3DAB24A-BA8A-435F-A204-81C59AAC97FE}" type="datetimeFigureOut">
              <a:rPr lang="en-US" smtClean="0"/>
              <a:t>9/16/2025</a:t>
            </a:fld>
            <a:endParaRPr lang="en-US" dirty="0"/>
          </a:p>
        </p:txBody>
      </p:sp>
      <p:sp>
        <p:nvSpPr>
          <p:cNvPr id="3" name="Footer Placeholder 2">
            <a:extLst>
              <a:ext uri="{FF2B5EF4-FFF2-40B4-BE49-F238E27FC236}">
                <a16:creationId xmlns:a16="http://schemas.microsoft.com/office/drawing/2014/main" id="{E17E43F5-DC9C-E9EE-B351-702E931D724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D738E19-0AFE-0180-8DF8-F480F44D4231}"/>
              </a:ext>
            </a:extLst>
          </p:cNvPr>
          <p:cNvSpPr>
            <a:spLocks noGrp="1"/>
          </p:cNvSpPr>
          <p:nvPr>
            <p:ph type="sldNum" sz="quarter" idx="12"/>
          </p:nvPr>
        </p:nvSpPr>
        <p:spPr/>
        <p:txBody>
          <a:bodyPr/>
          <a:lstStyle/>
          <a:p>
            <a:fld id="{F9B7E2EE-48A6-4EBB-A5E7-F2CF976C7320}" type="slidenum">
              <a:rPr lang="en-US" smtClean="0"/>
              <a:t>‹#›</a:t>
            </a:fld>
            <a:endParaRPr lang="en-US" dirty="0"/>
          </a:p>
        </p:txBody>
      </p:sp>
    </p:spTree>
    <p:extLst>
      <p:ext uri="{BB962C8B-B14F-4D97-AF65-F5344CB8AC3E}">
        <p14:creationId xmlns:p14="http://schemas.microsoft.com/office/powerpoint/2010/main" val="379085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95050-62E6-77F2-A90F-25D75A9FE9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3035D-27AE-37CE-985E-EBDE13BD22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A22BD4-41E1-5A13-CACD-C70F4A5A16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297DD-FE04-11C4-03F7-56E83E3FA424}"/>
              </a:ext>
            </a:extLst>
          </p:cNvPr>
          <p:cNvSpPr>
            <a:spLocks noGrp="1"/>
          </p:cNvSpPr>
          <p:nvPr>
            <p:ph type="dt" sz="half" idx="10"/>
          </p:nvPr>
        </p:nvSpPr>
        <p:spPr/>
        <p:txBody>
          <a:bodyPr/>
          <a:lstStyle/>
          <a:p>
            <a:fld id="{D3DAB24A-BA8A-435F-A204-81C59AAC97FE}" type="datetimeFigureOut">
              <a:rPr lang="en-US" smtClean="0"/>
              <a:t>9/16/2025</a:t>
            </a:fld>
            <a:endParaRPr lang="en-US" dirty="0"/>
          </a:p>
        </p:txBody>
      </p:sp>
      <p:sp>
        <p:nvSpPr>
          <p:cNvPr id="6" name="Footer Placeholder 5">
            <a:extLst>
              <a:ext uri="{FF2B5EF4-FFF2-40B4-BE49-F238E27FC236}">
                <a16:creationId xmlns:a16="http://schemas.microsoft.com/office/drawing/2014/main" id="{A4455541-3AE6-1C32-2FAD-0D42AD0F77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5823F7-4713-DCEF-DF6B-41AA93778382}"/>
              </a:ext>
            </a:extLst>
          </p:cNvPr>
          <p:cNvSpPr>
            <a:spLocks noGrp="1"/>
          </p:cNvSpPr>
          <p:nvPr>
            <p:ph type="sldNum" sz="quarter" idx="12"/>
          </p:nvPr>
        </p:nvSpPr>
        <p:spPr/>
        <p:txBody>
          <a:bodyPr/>
          <a:lstStyle/>
          <a:p>
            <a:fld id="{F9B7E2EE-48A6-4EBB-A5E7-F2CF976C7320}" type="slidenum">
              <a:rPr lang="en-US" smtClean="0"/>
              <a:t>‹#›</a:t>
            </a:fld>
            <a:endParaRPr lang="en-US" dirty="0"/>
          </a:p>
        </p:txBody>
      </p:sp>
    </p:spTree>
    <p:extLst>
      <p:ext uri="{BB962C8B-B14F-4D97-AF65-F5344CB8AC3E}">
        <p14:creationId xmlns:p14="http://schemas.microsoft.com/office/powerpoint/2010/main" val="2321938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4B311-CF55-D0C1-C168-8B0548A59F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74B928-768E-C5A0-078A-11C350D1F9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B16D71D-E9E4-AB02-F720-6317BFD67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4D697E-0644-A36D-07C3-E43EB7D80F9B}"/>
              </a:ext>
            </a:extLst>
          </p:cNvPr>
          <p:cNvSpPr>
            <a:spLocks noGrp="1"/>
          </p:cNvSpPr>
          <p:nvPr>
            <p:ph type="dt" sz="half" idx="10"/>
          </p:nvPr>
        </p:nvSpPr>
        <p:spPr/>
        <p:txBody>
          <a:bodyPr/>
          <a:lstStyle/>
          <a:p>
            <a:fld id="{D3DAB24A-BA8A-435F-A204-81C59AAC97FE}" type="datetimeFigureOut">
              <a:rPr lang="en-US" smtClean="0"/>
              <a:t>9/16/2025</a:t>
            </a:fld>
            <a:endParaRPr lang="en-US" dirty="0"/>
          </a:p>
        </p:txBody>
      </p:sp>
      <p:sp>
        <p:nvSpPr>
          <p:cNvPr id="6" name="Footer Placeholder 5">
            <a:extLst>
              <a:ext uri="{FF2B5EF4-FFF2-40B4-BE49-F238E27FC236}">
                <a16:creationId xmlns:a16="http://schemas.microsoft.com/office/drawing/2014/main" id="{930DAC5D-F4F5-E3D5-AC23-E53A3F699C0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AF0A3D-1673-0C7E-85B6-5F234FCCF1F2}"/>
              </a:ext>
            </a:extLst>
          </p:cNvPr>
          <p:cNvSpPr>
            <a:spLocks noGrp="1"/>
          </p:cNvSpPr>
          <p:nvPr>
            <p:ph type="sldNum" sz="quarter" idx="12"/>
          </p:nvPr>
        </p:nvSpPr>
        <p:spPr/>
        <p:txBody>
          <a:bodyPr/>
          <a:lstStyle/>
          <a:p>
            <a:fld id="{F9B7E2EE-48A6-4EBB-A5E7-F2CF976C7320}" type="slidenum">
              <a:rPr lang="en-US" smtClean="0"/>
              <a:t>‹#›</a:t>
            </a:fld>
            <a:endParaRPr lang="en-US" dirty="0"/>
          </a:p>
        </p:txBody>
      </p:sp>
    </p:spTree>
    <p:extLst>
      <p:ext uri="{BB962C8B-B14F-4D97-AF65-F5344CB8AC3E}">
        <p14:creationId xmlns:p14="http://schemas.microsoft.com/office/powerpoint/2010/main" val="3186711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B4CE16-5EC2-F34B-362A-1FB046093B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1F71AF-1FD3-7B82-03F8-A9FC5A8675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41B7DF-ECB7-A968-1CCF-208A04AFEB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DAB24A-BA8A-435F-A204-81C59AAC97FE}" type="datetimeFigureOut">
              <a:rPr lang="en-US" smtClean="0"/>
              <a:t>9/16/2025</a:t>
            </a:fld>
            <a:endParaRPr lang="en-US" dirty="0"/>
          </a:p>
        </p:txBody>
      </p:sp>
      <p:sp>
        <p:nvSpPr>
          <p:cNvPr id="5" name="Footer Placeholder 4">
            <a:extLst>
              <a:ext uri="{FF2B5EF4-FFF2-40B4-BE49-F238E27FC236}">
                <a16:creationId xmlns:a16="http://schemas.microsoft.com/office/drawing/2014/main" id="{A7EF833C-B5B2-9862-EDDD-A7D8A32C9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739F3D19-A1E9-BB6D-4EEE-574E7C6C95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B7E2EE-48A6-4EBB-A5E7-F2CF976C7320}" type="slidenum">
              <a:rPr lang="en-US" smtClean="0"/>
              <a:t>‹#›</a:t>
            </a:fld>
            <a:endParaRPr lang="en-US" dirty="0"/>
          </a:p>
        </p:txBody>
      </p:sp>
    </p:spTree>
    <p:extLst>
      <p:ext uri="{BB962C8B-B14F-4D97-AF65-F5344CB8AC3E}">
        <p14:creationId xmlns:p14="http://schemas.microsoft.com/office/powerpoint/2010/main" val="2834456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4248D-885C-CCE2-8211-133389FBFF00}"/>
            </a:ext>
          </a:extLst>
        </p:cNvPr>
        <p:cNvGrpSpPr/>
        <p:nvPr/>
      </p:nvGrpSpPr>
      <p:grpSpPr>
        <a:xfrm>
          <a:off x="0" y="0"/>
          <a:ext cx="0" cy="0"/>
          <a:chOff x="0" y="0"/>
          <a:chExt cx="0" cy="0"/>
        </a:xfrm>
      </p:grpSpPr>
      <p:pic>
        <p:nvPicPr>
          <p:cNvPr id="8" name="Picture 7" descr="A snowy field with buildings and a house&#10;&#10;AI-generated content may be incorrect.">
            <a:extLst>
              <a:ext uri="{FF2B5EF4-FFF2-40B4-BE49-F238E27FC236}">
                <a16:creationId xmlns:a16="http://schemas.microsoft.com/office/drawing/2014/main" id="{D6D2A233-968D-75E8-F458-848ECE5543B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238616" cy="6858000"/>
          </a:xfrm>
          <a:prstGeom prst="rect">
            <a:avLst/>
          </a:prstGeom>
        </p:spPr>
      </p:pic>
      <p:sp>
        <p:nvSpPr>
          <p:cNvPr id="2" name="Title 1">
            <a:extLst>
              <a:ext uri="{FF2B5EF4-FFF2-40B4-BE49-F238E27FC236}">
                <a16:creationId xmlns:a16="http://schemas.microsoft.com/office/drawing/2014/main" id="{8D5A353E-188F-C330-5B0E-9F26FF0AFE0B}"/>
              </a:ext>
            </a:extLst>
          </p:cNvPr>
          <p:cNvSpPr>
            <a:spLocks noGrp="1"/>
          </p:cNvSpPr>
          <p:nvPr>
            <p:ph type="ctrTitle"/>
          </p:nvPr>
        </p:nvSpPr>
        <p:spPr>
          <a:xfrm>
            <a:off x="105998" y="465810"/>
            <a:ext cx="10698432" cy="1634144"/>
          </a:xfrm>
        </p:spPr>
        <p:txBody>
          <a:bodyPr anchor="t">
            <a:normAutofit fontScale="90000"/>
          </a:bodyPr>
          <a:lstStyle/>
          <a:p>
            <a:pPr>
              <a:spcBef>
                <a:spcPts val="450"/>
              </a:spcBef>
              <a:spcAft>
                <a:spcPts val="450"/>
              </a:spcAft>
            </a:pPr>
            <a:r>
              <a:rPr lang="en-US" sz="4500" b="1" dirty="0">
                <a:solidFill>
                  <a:schemeClr val="tx2">
                    <a:lumMod val="10000"/>
                    <a:lumOff val="90000"/>
                  </a:schemeClr>
                </a:solidFill>
                <a:latin typeface="Red Hat Text Light" panose="02010303040201060303" pitchFamily="2" charset="0"/>
                <a:ea typeface="Red Hat Text Light" panose="02010303040201060303" pitchFamily="2" charset="0"/>
                <a:cs typeface="Red Hat Text Light" panose="02010303040201060303" pitchFamily="2" charset="0"/>
              </a:rPr>
              <a:t>UNIQUE CHALLENGES OF DRILLING OLD, SHALLOW ICE AT ALLAN HILLS</a:t>
            </a:r>
            <a:br>
              <a:rPr lang="en-US" sz="1800" dirty="0">
                <a:solidFill>
                  <a:schemeClr val="tx2">
                    <a:lumMod val="10000"/>
                    <a:lumOff val="90000"/>
                  </a:schemeClr>
                </a:solidFill>
              </a:rPr>
            </a:br>
            <a:br>
              <a:rPr lang="en-US" sz="1800" dirty="0">
                <a:solidFill>
                  <a:schemeClr val="bg1"/>
                </a:solidFill>
              </a:rPr>
            </a:br>
            <a:endParaRPr lang="en-US" sz="1800" b="1" dirty="0">
              <a:solidFill>
                <a:schemeClr val="tx2">
                  <a:lumMod val="10000"/>
                  <a:lumOff val="90000"/>
                </a:schemeClr>
              </a:solidFill>
              <a:latin typeface="Red Hat Text Light" panose="02010303040201060303" pitchFamily="2" charset="0"/>
              <a:ea typeface="Red Hat Text Light" panose="02010303040201060303" pitchFamily="2" charset="0"/>
              <a:cs typeface="Red Hat Text Light" panose="02010303040201060303" pitchFamily="2" charset="0"/>
            </a:endParaRPr>
          </a:p>
        </p:txBody>
      </p:sp>
      <p:pic>
        <p:nvPicPr>
          <p:cNvPr id="11" name="Picture 10" descr="A blue and white pixelated object&#10;&#10;AI-generated content may be incorrect.">
            <a:extLst>
              <a:ext uri="{FF2B5EF4-FFF2-40B4-BE49-F238E27FC236}">
                <a16:creationId xmlns:a16="http://schemas.microsoft.com/office/drawing/2014/main" id="{4F50DE2B-FCE8-7F68-25B9-EB84805527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5250566"/>
            <a:ext cx="6778336" cy="1607434"/>
          </a:xfrm>
          <a:prstGeom prst="rect">
            <a:avLst/>
          </a:prstGeom>
        </p:spPr>
      </p:pic>
      <p:pic>
        <p:nvPicPr>
          <p:cNvPr id="15" name="Picture 14" descr="A blue and black logo&#10;&#10;AI-generated content may be incorrect.">
            <a:extLst>
              <a:ext uri="{FF2B5EF4-FFF2-40B4-BE49-F238E27FC236}">
                <a16:creationId xmlns:a16="http://schemas.microsoft.com/office/drawing/2014/main" id="{EACBCA23-D032-1A95-A249-B66FD55883B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52421" y="5735801"/>
            <a:ext cx="3144569" cy="791491"/>
          </a:xfrm>
          <a:prstGeom prst="rect">
            <a:avLst/>
          </a:prstGeom>
        </p:spPr>
      </p:pic>
      <p:sp>
        <p:nvSpPr>
          <p:cNvPr id="3" name="TextBox 2">
            <a:extLst>
              <a:ext uri="{FF2B5EF4-FFF2-40B4-BE49-F238E27FC236}">
                <a16:creationId xmlns:a16="http://schemas.microsoft.com/office/drawing/2014/main" id="{A81E36F0-882C-8D51-3CE4-10354AE412B4}"/>
              </a:ext>
            </a:extLst>
          </p:cNvPr>
          <p:cNvSpPr txBox="1"/>
          <p:nvPr/>
        </p:nvSpPr>
        <p:spPr>
          <a:xfrm>
            <a:off x="2195388" y="1523999"/>
            <a:ext cx="6778337" cy="738664"/>
          </a:xfrm>
          <a:prstGeom prst="rect">
            <a:avLst/>
          </a:prstGeom>
          <a:noFill/>
        </p:spPr>
        <p:txBody>
          <a:bodyPr wrap="square" rtlCol="0">
            <a:spAutoFit/>
          </a:bodyPr>
          <a:lstStyle/>
          <a:p>
            <a:pPr algn="ctr"/>
            <a:r>
              <a:rPr lang="en-GB" sz="1400" dirty="0">
                <a:solidFill>
                  <a:schemeClr val="tx2">
                    <a:lumMod val="10000"/>
                    <a:lumOff val="90000"/>
                  </a:schemeClr>
                </a:solidFill>
              </a:rPr>
              <a:t>Andrew Haala</a:t>
            </a:r>
            <a:r>
              <a:rPr lang="en-GB" sz="1400" baseline="30000" dirty="0">
                <a:solidFill>
                  <a:schemeClr val="tx2">
                    <a:lumMod val="10000"/>
                    <a:lumOff val="90000"/>
                  </a:schemeClr>
                </a:solidFill>
              </a:rPr>
              <a:t>1</a:t>
            </a:r>
            <a:r>
              <a:rPr lang="en-GB" sz="1400" dirty="0">
                <a:solidFill>
                  <a:schemeClr val="tx2">
                    <a:lumMod val="10000"/>
                    <a:lumOff val="90000"/>
                  </a:schemeClr>
                </a:solidFill>
              </a:rPr>
              <a:t>, Tanner Kuhl</a:t>
            </a:r>
            <a:r>
              <a:rPr lang="en-GB" sz="1400" baseline="30000" dirty="0">
                <a:solidFill>
                  <a:schemeClr val="tx2">
                    <a:lumMod val="10000"/>
                    <a:lumOff val="90000"/>
                  </a:schemeClr>
                </a:solidFill>
              </a:rPr>
              <a:t>1</a:t>
            </a:r>
            <a:r>
              <a:rPr lang="en-GB" sz="1400" dirty="0">
                <a:solidFill>
                  <a:schemeClr val="tx2">
                    <a:lumMod val="10000"/>
                    <a:lumOff val="90000"/>
                  </a:schemeClr>
                </a:solidFill>
              </a:rPr>
              <a:t>, Elizabeth Morton</a:t>
            </a:r>
            <a:r>
              <a:rPr lang="en-GB" sz="1400" baseline="30000" dirty="0">
                <a:solidFill>
                  <a:schemeClr val="tx2">
                    <a:lumMod val="10000"/>
                    <a:lumOff val="90000"/>
                  </a:schemeClr>
                </a:solidFill>
              </a:rPr>
              <a:t>1</a:t>
            </a:r>
            <a:r>
              <a:rPr lang="en-GB" sz="1400" dirty="0">
                <a:solidFill>
                  <a:schemeClr val="tx2">
                    <a:lumMod val="10000"/>
                    <a:lumOff val="90000"/>
                  </a:schemeClr>
                </a:solidFill>
              </a:rPr>
              <a:t> </a:t>
            </a:r>
          </a:p>
          <a:p>
            <a:pPr algn="ctr"/>
            <a:r>
              <a:rPr lang="de-DE" sz="1400" baseline="30000" dirty="0">
                <a:solidFill>
                  <a:schemeClr val="tx2">
                    <a:lumMod val="10000"/>
                    <a:lumOff val="90000"/>
                  </a:schemeClr>
                </a:solidFill>
              </a:rPr>
              <a:t>1</a:t>
            </a:r>
            <a:r>
              <a:rPr lang="de-DE" sz="1400" dirty="0">
                <a:solidFill>
                  <a:schemeClr val="tx2">
                    <a:lumMod val="10000"/>
                    <a:lumOff val="90000"/>
                  </a:schemeClr>
                </a:solidFill>
              </a:rPr>
              <a:t>NSF Ice Drilling Program (IDP), University of Wisconsin-Madison, United States</a:t>
            </a:r>
            <a:br>
              <a:rPr lang="de-DE" sz="1400" dirty="0">
                <a:solidFill>
                  <a:schemeClr val="tx2">
                    <a:lumMod val="10000"/>
                    <a:lumOff val="90000"/>
                  </a:schemeClr>
                </a:solidFill>
              </a:rPr>
            </a:br>
            <a:endParaRPr lang="en-US" sz="1400" dirty="0"/>
          </a:p>
        </p:txBody>
      </p:sp>
      <p:pic>
        <p:nvPicPr>
          <p:cNvPr id="4" name="Picture 3">
            <a:extLst>
              <a:ext uri="{FF2B5EF4-FFF2-40B4-BE49-F238E27FC236}">
                <a16:creationId xmlns:a16="http://schemas.microsoft.com/office/drawing/2014/main" id="{BA9F1FEB-2B79-337F-7739-5385AF59B3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25438" y="5338961"/>
            <a:ext cx="1322183" cy="1430643"/>
          </a:xfrm>
          <a:prstGeom prst="rect">
            <a:avLst/>
          </a:prstGeom>
        </p:spPr>
      </p:pic>
    </p:spTree>
    <p:extLst>
      <p:ext uri="{BB962C8B-B14F-4D97-AF65-F5344CB8AC3E}">
        <p14:creationId xmlns:p14="http://schemas.microsoft.com/office/powerpoint/2010/main" val="1172788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16855-B756-537C-E91B-FE64CF13E21E}"/>
            </a:ext>
          </a:extLst>
        </p:cNvPr>
        <p:cNvGrpSpPr/>
        <p:nvPr/>
      </p:nvGrpSpPr>
      <p:grpSpPr>
        <a:xfrm>
          <a:off x="0" y="0"/>
          <a:ext cx="0" cy="0"/>
          <a:chOff x="0" y="0"/>
          <a:chExt cx="0" cy="0"/>
        </a:xfrm>
      </p:grpSpPr>
      <p:pic>
        <p:nvPicPr>
          <p:cNvPr id="7" name="Picture 6" descr="A diagram of a meteorite&#10;&#10;AI-generated content may be incorrect.">
            <a:extLst>
              <a:ext uri="{FF2B5EF4-FFF2-40B4-BE49-F238E27FC236}">
                <a16:creationId xmlns:a16="http://schemas.microsoft.com/office/drawing/2014/main" id="{E86A3793-9E30-4C61-6354-8211DF9478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69643" y="1"/>
            <a:ext cx="3815464" cy="1438975"/>
          </a:xfrm>
          <a:prstGeom prst="rect">
            <a:avLst/>
          </a:prstGeom>
        </p:spPr>
      </p:pic>
      <p:sp>
        <p:nvSpPr>
          <p:cNvPr id="2" name="Title 1">
            <a:extLst>
              <a:ext uri="{FF2B5EF4-FFF2-40B4-BE49-F238E27FC236}">
                <a16:creationId xmlns:a16="http://schemas.microsoft.com/office/drawing/2014/main" id="{553BDB56-0EA3-F5CB-7CAB-3B0F16ECE812}"/>
              </a:ext>
            </a:extLst>
          </p:cNvPr>
          <p:cNvSpPr>
            <a:spLocks noGrp="1"/>
          </p:cNvSpPr>
          <p:nvPr>
            <p:ph type="ctrTitle"/>
          </p:nvPr>
        </p:nvSpPr>
        <p:spPr>
          <a:xfrm>
            <a:off x="263610" y="240914"/>
            <a:ext cx="3756455" cy="805291"/>
          </a:xfrm>
        </p:spPr>
        <p:txBody>
          <a:bodyPr anchor="t">
            <a:normAutofit/>
          </a:bodyPr>
          <a:lstStyle/>
          <a:p>
            <a:pPr algn="l"/>
            <a:r>
              <a:rPr lang="en-US" sz="4000" dirty="0"/>
              <a:t>Why Allan Hills?</a:t>
            </a:r>
          </a:p>
        </p:txBody>
      </p:sp>
      <p:sp>
        <p:nvSpPr>
          <p:cNvPr id="4" name="Content Placeholder 2">
            <a:extLst>
              <a:ext uri="{FF2B5EF4-FFF2-40B4-BE49-F238E27FC236}">
                <a16:creationId xmlns:a16="http://schemas.microsoft.com/office/drawing/2014/main" id="{13616840-35AF-A148-FE41-449270CF302F}"/>
              </a:ext>
            </a:extLst>
          </p:cNvPr>
          <p:cNvSpPr txBox="1">
            <a:spLocks/>
          </p:cNvSpPr>
          <p:nvPr/>
        </p:nvSpPr>
        <p:spPr>
          <a:xfrm>
            <a:off x="387178" y="839418"/>
            <a:ext cx="8328454" cy="35274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dirty="0"/>
              <a:t>Low snow accumulation glacier flowing into an ablation zone</a:t>
            </a:r>
          </a:p>
          <a:p>
            <a:pPr marL="800100" lvl="1" indent="-342900" algn="l">
              <a:lnSpc>
                <a:spcPct val="100000"/>
              </a:lnSpc>
              <a:buFont typeface="Arial" panose="020B0604020202020204" pitchFamily="34" charset="0"/>
              <a:buChar char="•"/>
            </a:pPr>
            <a:r>
              <a:rPr lang="en-US" dirty="0"/>
              <a:t>6.7 million year old ice found within 200m of the surface</a:t>
            </a:r>
          </a:p>
          <a:p>
            <a:pPr marL="800100" lvl="1" indent="-342900" algn="l">
              <a:lnSpc>
                <a:spcPct val="100000"/>
              </a:lnSpc>
              <a:buFont typeface="Arial" panose="020B0604020202020204" pitchFamily="34" charset="0"/>
              <a:buChar char="•"/>
            </a:pPr>
            <a:r>
              <a:rPr lang="en-US" dirty="0"/>
              <a:t>Likely continuous ice record from 800,000 to 1.2 million years covering the MPT</a:t>
            </a:r>
          </a:p>
          <a:p>
            <a:pPr marL="800100" lvl="1" indent="-342900" algn="l">
              <a:lnSpc>
                <a:spcPct val="100000"/>
              </a:lnSpc>
              <a:buFont typeface="Arial" panose="020B0604020202020204" pitchFamily="34" charset="0"/>
              <a:buChar char="•"/>
            </a:pPr>
            <a:r>
              <a:rPr lang="en-US" dirty="0"/>
              <a:t>1hr Twin Otter flight from McMurdo Station</a:t>
            </a:r>
          </a:p>
          <a:p>
            <a:pPr marL="342900" indent="-342900" algn="l">
              <a:lnSpc>
                <a:spcPct val="100000"/>
              </a:lnSpc>
              <a:buFont typeface="Arial" panose="020B0604020202020204" pitchFamily="34" charset="0"/>
              <a:buChar char="•"/>
            </a:pPr>
            <a:r>
              <a:rPr lang="en-US" dirty="0"/>
              <a:t>Since all holes have been &lt;200m all drilling has been dry, but core quality is much worse than expected</a:t>
            </a:r>
          </a:p>
        </p:txBody>
      </p:sp>
      <p:pic>
        <p:nvPicPr>
          <p:cNvPr id="10" name="Picture 9" descr="A snowy landscape with red arrows&#10;&#10;AI-generated content may be incorrect.">
            <a:extLst>
              <a:ext uri="{FF2B5EF4-FFF2-40B4-BE49-F238E27FC236}">
                <a16:creationId xmlns:a16="http://schemas.microsoft.com/office/drawing/2014/main" id="{44941797-B893-28B4-F840-B7BFACCEE6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557" y="4298524"/>
            <a:ext cx="7118837" cy="2499791"/>
          </a:xfrm>
          <a:prstGeom prst="rect">
            <a:avLst/>
          </a:prstGeom>
        </p:spPr>
      </p:pic>
      <p:sp>
        <p:nvSpPr>
          <p:cNvPr id="5" name="Isosceles Triangle 4">
            <a:extLst>
              <a:ext uri="{FF2B5EF4-FFF2-40B4-BE49-F238E27FC236}">
                <a16:creationId xmlns:a16="http://schemas.microsoft.com/office/drawing/2014/main" id="{83E8A7DE-6AFD-9E9F-9615-C794BAF2DEE5}"/>
              </a:ext>
            </a:extLst>
          </p:cNvPr>
          <p:cNvSpPr/>
          <p:nvPr/>
        </p:nvSpPr>
        <p:spPr>
          <a:xfrm>
            <a:off x="4366054" y="4754878"/>
            <a:ext cx="609600" cy="495112"/>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300D52FF-5808-09EA-CEA3-187197D25306}"/>
              </a:ext>
            </a:extLst>
          </p:cNvPr>
          <p:cNvSpPr/>
          <p:nvPr/>
        </p:nvSpPr>
        <p:spPr>
          <a:xfrm>
            <a:off x="4777946" y="4810897"/>
            <a:ext cx="296562" cy="214184"/>
          </a:xfrm>
          <a:custGeom>
            <a:avLst/>
            <a:gdLst>
              <a:gd name="connsiteX0" fmla="*/ 0 w 296562"/>
              <a:gd name="connsiteY0" fmla="*/ 131805 h 214184"/>
              <a:gd name="connsiteX1" fmla="*/ 247135 w 296562"/>
              <a:gd name="connsiteY1" fmla="*/ 0 h 214184"/>
              <a:gd name="connsiteX2" fmla="*/ 296562 w 296562"/>
              <a:gd name="connsiteY2" fmla="*/ 98854 h 214184"/>
              <a:gd name="connsiteX3" fmla="*/ 41189 w 296562"/>
              <a:gd name="connsiteY3" fmla="*/ 214184 h 214184"/>
              <a:gd name="connsiteX4" fmla="*/ 0 w 296562"/>
              <a:gd name="connsiteY4" fmla="*/ 131805 h 21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2" h="214184">
                <a:moveTo>
                  <a:pt x="0" y="131805"/>
                </a:moveTo>
                <a:lnTo>
                  <a:pt x="247135" y="0"/>
                </a:lnTo>
                <a:lnTo>
                  <a:pt x="296562" y="98854"/>
                </a:lnTo>
                <a:lnTo>
                  <a:pt x="41189" y="214184"/>
                </a:lnTo>
                <a:lnTo>
                  <a:pt x="0" y="131805"/>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6613D1C-55AB-6696-8561-7726EA272028}"/>
              </a:ext>
            </a:extLst>
          </p:cNvPr>
          <p:cNvSpPr txBox="1"/>
          <p:nvPr/>
        </p:nvSpPr>
        <p:spPr>
          <a:xfrm>
            <a:off x="4995583" y="4570212"/>
            <a:ext cx="1034514" cy="369332"/>
          </a:xfrm>
          <a:prstGeom prst="rect">
            <a:avLst/>
          </a:prstGeom>
          <a:noFill/>
        </p:spPr>
        <p:txBody>
          <a:bodyPr wrap="none" rtlCol="0">
            <a:spAutoFit/>
          </a:bodyPr>
          <a:lstStyle/>
          <a:p>
            <a:r>
              <a:rPr lang="en-US" dirty="0">
                <a:solidFill>
                  <a:srgbClr val="FF0000"/>
                </a:solidFill>
              </a:rPr>
              <a:t>Nunatak</a:t>
            </a:r>
          </a:p>
        </p:txBody>
      </p:sp>
      <p:pic>
        <p:nvPicPr>
          <p:cNvPr id="3" name="Picture 2">
            <a:extLst>
              <a:ext uri="{FF2B5EF4-FFF2-40B4-BE49-F238E27FC236}">
                <a16:creationId xmlns:a16="http://schemas.microsoft.com/office/drawing/2014/main" id="{B6C346BE-7DB5-D7F6-2169-38E6516FDB3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flipH="1">
            <a:off x="7322641" y="4366840"/>
            <a:ext cx="4738899" cy="2316718"/>
          </a:xfrm>
          <a:prstGeom prst="rect">
            <a:avLst/>
          </a:prstGeom>
        </p:spPr>
      </p:pic>
      <p:pic>
        <p:nvPicPr>
          <p:cNvPr id="15" name="Picture 14">
            <a:extLst>
              <a:ext uri="{FF2B5EF4-FFF2-40B4-BE49-F238E27FC236}">
                <a16:creationId xmlns:a16="http://schemas.microsoft.com/office/drawing/2014/main" id="{F4ECDE0C-2B1A-01B3-D8F7-9B3CC0B8F4B5}"/>
              </a:ext>
            </a:extLst>
          </p:cNvPr>
          <p:cNvPicPr>
            <a:picLocks noChangeAspect="1"/>
          </p:cNvPicPr>
          <p:nvPr/>
        </p:nvPicPr>
        <p:blipFill>
          <a:blip r:embed="rId5"/>
          <a:stretch>
            <a:fillRect/>
          </a:stretch>
        </p:blipFill>
        <p:spPr>
          <a:xfrm>
            <a:off x="9470378" y="1635551"/>
            <a:ext cx="2591162" cy="2591162"/>
          </a:xfrm>
          <a:prstGeom prst="rect">
            <a:avLst/>
          </a:prstGeom>
        </p:spPr>
      </p:pic>
    </p:spTree>
    <p:extLst>
      <p:ext uri="{BB962C8B-B14F-4D97-AF65-F5344CB8AC3E}">
        <p14:creationId xmlns:p14="http://schemas.microsoft.com/office/powerpoint/2010/main" val="736892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F8373-ACDB-EE94-397A-9F369EC63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BB8E0E-B586-2EFE-F0E0-90ADE2C4A929}"/>
              </a:ext>
            </a:extLst>
          </p:cNvPr>
          <p:cNvSpPr>
            <a:spLocks noGrp="1"/>
          </p:cNvSpPr>
          <p:nvPr>
            <p:ph type="ctrTitle"/>
          </p:nvPr>
        </p:nvSpPr>
        <p:spPr>
          <a:xfrm>
            <a:off x="263610" y="240914"/>
            <a:ext cx="10198443" cy="986524"/>
          </a:xfrm>
        </p:spPr>
        <p:txBody>
          <a:bodyPr anchor="t">
            <a:normAutofit/>
          </a:bodyPr>
          <a:lstStyle/>
          <a:p>
            <a:pPr algn="l"/>
            <a:r>
              <a:rPr lang="en-US" sz="4000" dirty="0"/>
              <a:t>Challenge 1: Rocks</a:t>
            </a:r>
          </a:p>
        </p:txBody>
      </p:sp>
      <p:pic>
        <p:nvPicPr>
          <p:cNvPr id="5" name="Picture 4">
            <a:extLst>
              <a:ext uri="{FF2B5EF4-FFF2-40B4-BE49-F238E27FC236}">
                <a16:creationId xmlns:a16="http://schemas.microsoft.com/office/drawing/2014/main" id="{EE86D866-1A3D-E555-98CC-B4D0F490936E}"/>
              </a:ext>
            </a:extLst>
          </p:cNvPr>
          <p:cNvPicPr>
            <a:picLocks noChangeAspect="1"/>
          </p:cNvPicPr>
          <p:nvPr/>
        </p:nvPicPr>
        <p:blipFill>
          <a:blip r:embed="rId2" cstate="print">
            <a:extLst>
              <a:ext uri="{28A0092B-C50C-407E-A947-70E740481C1C}">
                <a14:useLocalDpi xmlns:a14="http://schemas.microsoft.com/office/drawing/2010/main"/>
              </a:ext>
            </a:extLst>
          </a:blip>
          <a:srcRect b="-1"/>
          <a:stretch>
            <a:fillRect/>
          </a:stretch>
        </p:blipFill>
        <p:spPr>
          <a:xfrm>
            <a:off x="6147785" y="3673426"/>
            <a:ext cx="2804159" cy="2579851"/>
          </a:xfrm>
          <a:prstGeom prst="rect">
            <a:avLst/>
          </a:prstGeom>
        </p:spPr>
      </p:pic>
      <p:pic>
        <p:nvPicPr>
          <p:cNvPr id="7" name="Picture 6">
            <a:extLst>
              <a:ext uri="{FF2B5EF4-FFF2-40B4-BE49-F238E27FC236}">
                <a16:creationId xmlns:a16="http://schemas.microsoft.com/office/drawing/2014/main" id="{17DB6742-E66E-FF7B-5E32-990C0F64A82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7689" y="3673427"/>
            <a:ext cx="2939972" cy="2579851"/>
          </a:xfrm>
          <a:prstGeom prst="rect">
            <a:avLst/>
          </a:prstGeom>
        </p:spPr>
      </p:pic>
      <p:pic>
        <p:nvPicPr>
          <p:cNvPr id="9" name="Picture 8">
            <a:extLst>
              <a:ext uri="{FF2B5EF4-FFF2-40B4-BE49-F238E27FC236}">
                <a16:creationId xmlns:a16="http://schemas.microsoft.com/office/drawing/2014/main" id="{B98CF397-1C5E-9E4F-AF45-1B8898D20F3C}"/>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103585" y="3673426"/>
            <a:ext cx="2928276" cy="2579851"/>
          </a:xfrm>
          <a:prstGeom prst="rect">
            <a:avLst/>
          </a:prstGeom>
        </p:spPr>
      </p:pic>
      <p:sp>
        <p:nvSpPr>
          <p:cNvPr id="4" name="Content Placeholder 2">
            <a:extLst>
              <a:ext uri="{FF2B5EF4-FFF2-40B4-BE49-F238E27FC236}">
                <a16:creationId xmlns:a16="http://schemas.microsoft.com/office/drawing/2014/main" id="{D8F6960C-6784-643E-9EB7-C73A25D34619}"/>
              </a:ext>
            </a:extLst>
          </p:cNvPr>
          <p:cNvSpPr txBox="1">
            <a:spLocks/>
          </p:cNvSpPr>
          <p:nvPr/>
        </p:nvSpPr>
        <p:spPr>
          <a:xfrm>
            <a:off x="-145386" y="839418"/>
            <a:ext cx="7655626" cy="32547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lvl="1" indent="-342900" algn="l">
              <a:buFont typeface="Arial" panose="020B0604020202020204" pitchFamily="34" charset="0"/>
              <a:buChar char="•"/>
            </a:pPr>
            <a:r>
              <a:rPr lang="en-US" dirty="0"/>
              <a:t>Allan Hills ice contains embedded grit and visible rocks, causing significant cutter wear every run</a:t>
            </a:r>
          </a:p>
          <a:p>
            <a:pPr marL="800100" lvl="1" indent="-342900" algn="l">
              <a:buFont typeface="Arial" panose="020B0604020202020204" pitchFamily="34" charset="0"/>
              <a:buChar char="•"/>
            </a:pPr>
            <a:r>
              <a:rPr lang="en-US" dirty="0"/>
              <a:t>Most rock cuts are only noticed after examining the core and cutters post-run</a:t>
            </a:r>
          </a:p>
          <a:p>
            <a:pPr marL="800100" lvl="1" indent="-342900" algn="l">
              <a:buFont typeface="Arial" panose="020B0604020202020204" pitchFamily="34" charset="0"/>
              <a:buChar char="•"/>
            </a:pPr>
            <a:r>
              <a:rPr lang="en-US" dirty="0"/>
              <a:t>As shown in the top right image, hitting a rock can create a cutter defect that instantly causes core quality issues</a:t>
            </a:r>
          </a:p>
          <a:p>
            <a:pPr marL="800100" lvl="1" indent="-342900" algn="l">
              <a:buFont typeface="Arial" panose="020B0604020202020204" pitchFamily="34" charset="0"/>
              <a:buChar char="•"/>
            </a:pPr>
            <a:r>
              <a:rPr lang="en-US" dirty="0"/>
              <a:t>Cutter dulling is usually noticed as an increase in Weight On Bit (WOB) while coring, with most runs having a 100-200N increase in WOB from start to finish</a:t>
            </a:r>
          </a:p>
        </p:txBody>
      </p:sp>
      <p:pic>
        <p:nvPicPr>
          <p:cNvPr id="3" name="Picture 2">
            <a:extLst>
              <a:ext uri="{FF2B5EF4-FFF2-40B4-BE49-F238E27FC236}">
                <a16:creationId xmlns:a16="http://schemas.microsoft.com/office/drawing/2014/main" id="{598F9154-15EC-81C1-ACB1-42A767EA40A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31445" y="228036"/>
            <a:ext cx="4132911" cy="2430096"/>
          </a:xfrm>
          <a:prstGeom prst="rect">
            <a:avLst/>
          </a:prstGeom>
        </p:spPr>
      </p:pic>
      <p:pic>
        <p:nvPicPr>
          <p:cNvPr id="8" name="Picture 7">
            <a:extLst>
              <a:ext uri="{FF2B5EF4-FFF2-40B4-BE49-F238E27FC236}">
                <a16:creationId xmlns:a16="http://schemas.microsoft.com/office/drawing/2014/main" id="{115BE870-469E-E3D1-63A5-7458E6FB212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9067868" y="3673425"/>
            <a:ext cx="2928277" cy="2579851"/>
          </a:xfrm>
          <a:prstGeom prst="rect">
            <a:avLst/>
          </a:prstGeom>
        </p:spPr>
      </p:pic>
    </p:spTree>
    <p:extLst>
      <p:ext uri="{BB962C8B-B14F-4D97-AF65-F5344CB8AC3E}">
        <p14:creationId xmlns:p14="http://schemas.microsoft.com/office/powerpoint/2010/main" val="3100089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2342D-BEDE-D9C0-AC53-6F821769E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2BB9FA-E480-7A62-85F7-E94370623DAC}"/>
              </a:ext>
            </a:extLst>
          </p:cNvPr>
          <p:cNvSpPr>
            <a:spLocks noGrp="1"/>
          </p:cNvSpPr>
          <p:nvPr>
            <p:ph type="ctrTitle"/>
          </p:nvPr>
        </p:nvSpPr>
        <p:spPr>
          <a:xfrm>
            <a:off x="263610" y="240914"/>
            <a:ext cx="10198443" cy="986524"/>
          </a:xfrm>
        </p:spPr>
        <p:txBody>
          <a:bodyPr anchor="t">
            <a:normAutofit/>
          </a:bodyPr>
          <a:lstStyle/>
          <a:p>
            <a:pPr algn="l"/>
            <a:r>
              <a:rPr lang="en-US" sz="4000" dirty="0"/>
              <a:t>Challenge 2: Ice Structure</a:t>
            </a:r>
          </a:p>
        </p:txBody>
      </p:sp>
      <p:sp>
        <p:nvSpPr>
          <p:cNvPr id="4" name="Content Placeholder 2">
            <a:extLst>
              <a:ext uri="{FF2B5EF4-FFF2-40B4-BE49-F238E27FC236}">
                <a16:creationId xmlns:a16="http://schemas.microsoft.com/office/drawing/2014/main" id="{09B12F20-B489-F5F8-95D6-02BE2F0C76E6}"/>
              </a:ext>
            </a:extLst>
          </p:cNvPr>
          <p:cNvSpPr txBox="1">
            <a:spLocks/>
          </p:cNvSpPr>
          <p:nvPr/>
        </p:nvSpPr>
        <p:spPr>
          <a:xfrm>
            <a:off x="363203" y="880613"/>
            <a:ext cx="7366886" cy="3263020"/>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dirty="0"/>
              <a:t>Layered ice</a:t>
            </a:r>
          </a:p>
          <a:p>
            <a:pPr marL="800100" lvl="1" indent="-342900" algn="l">
              <a:buFont typeface="Arial" panose="020B0604020202020204" pitchFamily="34" charset="0"/>
              <a:buChar char="•"/>
            </a:pPr>
            <a:r>
              <a:rPr lang="en-US" sz="1600" dirty="0"/>
              <a:t>In the Cul de Sac there is a full reversal of ice age, going from 3MA to 1MA to 4MA as depth increases from 0m to 30m. This large-scale folding is also found on a small scale, with folds found across a 30cm core.</a:t>
            </a:r>
          </a:p>
          <a:p>
            <a:pPr marL="800100" lvl="1" indent="-342900" algn="l">
              <a:buFont typeface="Arial" panose="020B0604020202020204" pitchFamily="34" charset="0"/>
              <a:buChar char="•"/>
            </a:pPr>
            <a:r>
              <a:rPr lang="en-US" sz="1600" dirty="0"/>
              <a:t>Annual layering as steep as 60 degrees has been measured via electrical conductivity measurement</a:t>
            </a:r>
          </a:p>
          <a:p>
            <a:pPr marL="800100" lvl="1" indent="-342900" algn="l">
              <a:buFont typeface="Arial" panose="020B0604020202020204" pitchFamily="34" charset="0"/>
              <a:buChar char="•"/>
            </a:pPr>
            <a:r>
              <a:rPr lang="en-US" sz="1600" dirty="0"/>
              <a:t>Combined with the high WOB, hole inclination is common</a:t>
            </a:r>
          </a:p>
          <a:p>
            <a:pPr marL="342900" indent="-342900" algn="l">
              <a:buFont typeface="Arial" panose="020B0604020202020204" pitchFamily="34" charset="0"/>
              <a:buChar char="•"/>
            </a:pPr>
            <a:r>
              <a:rPr lang="en-US" sz="2000" dirty="0"/>
              <a:t>Ice Bubbles</a:t>
            </a:r>
          </a:p>
          <a:p>
            <a:pPr marL="800100" lvl="1" indent="-342900" algn="l">
              <a:buFont typeface="Arial" panose="020B0604020202020204" pitchFamily="34" charset="0"/>
              <a:buChar char="•"/>
            </a:pPr>
            <a:r>
              <a:rPr lang="en-US" sz="1600" dirty="0"/>
              <a:t>Allan Hills ice has notably more bubbles than recently formed ice</a:t>
            </a:r>
          </a:p>
          <a:p>
            <a:pPr marL="800100" lvl="1" indent="-342900" algn="l">
              <a:buFont typeface="Arial" panose="020B0604020202020204" pitchFamily="34" charset="0"/>
              <a:buChar char="•"/>
            </a:pPr>
            <a:r>
              <a:rPr lang="en-US" sz="1600" dirty="0"/>
              <a:t>The ice can be cleanly shaved with a sharp knife. However, if the knife approaches a bubble in the ice, the bubble will violently pop and fracture the nearby ice surface</a:t>
            </a:r>
          </a:p>
          <a:p>
            <a:pPr marL="800100" lvl="1" indent="-342900" algn="l">
              <a:buFont typeface="Arial" panose="020B0604020202020204" pitchFamily="34" charset="0"/>
              <a:buChar char="•"/>
            </a:pPr>
            <a:r>
              <a:rPr lang="en-US" sz="1600" dirty="0"/>
              <a:t>This is happening hundreds of time over the course of a drill run, shocking the ice and possibly contributing to core fractures</a:t>
            </a:r>
          </a:p>
        </p:txBody>
      </p:sp>
      <p:sp>
        <p:nvSpPr>
          <p:cNvPr id="10" name="TextBox 9">
            <a:extLst>
              <a:ext uri="{FF2B5EF4-FFF2-40B4-BE49-F238E27FC236}">
                <a16:creationId xmlns:a16="http://schemas.microsoft.com/office/drawing/2014/main" id="{AE71E263-7349-0427-BE63-9BB38D09577C}"/>
              </a:ext>
            </a:extLst>
          </p:cNvPr>
          <p:cNvSpPr txBox="1"/>
          <p:nvPr/>
        </p:nvSpPr>
        <p:spPr>
          <a:xfrm>
            <a:off x="8524875" y="5069624"/>
            <a:ext cx="3057525" cy="461665"/>
          </a:xfrm>
          <a:prstGeom prst="rect">
            <a:avLst/>
          </a:prstGeom>
          <a:noFill/>
        </p:spPr>
        <p:txBody>
          <a:bodyPr wrap="square" rtlCol="0">
            <a:spAutoFit/>
          </a:bodyPr>
          <a:lstStyle/>
          <a:p>
            <a:pPr algn="ctr"/>
            <a:r>
              <a:rPr lang="en-US" sz="1200" dirty="0"/>
              <a:t>A Google Earth image of the Cul de Sac, rebalanced to better show Tephra layers</a:t>
            </a:r>
          </a:p>
        </p:txBody>
      </p:sp>
      <p:pic>
        <p:nvPicPr>
          <p:cNvPr id="12" name="Picture 11">
            <a:extLst>
              <a:ext uri="{FF2B5EF4-FFF2-40B4-BE49-F238E27FC236}">
                <a16:creationId xmlns:a16="http://schemas.microsoft.com/office/drawing/2014/main" id="{F0E56874-98FD-7F5F-2CCC-229157E1473C}"/>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00000"/>
                    </a14:imgEffect>
                    <a14:imgEffect>
                      <a14:brightnessContrast contrast="32000"/>
                    </a14:imgEffect>
                  </a14:imgLayer>
                </a14:imgProps>
              </a:ext>
              <a:ext uri="{28A0092B-C50C-407E-A947-70E740481C1C}">
                <a14:useLocalDpi xmlns:a14="http://schemas.microsoft.com/office/drawing/2010/main"/>
              </a:ext>
            </a:extLst>
          </a:blip>
          <a:srcRect l="2528" t="1760" r="16969"/>
          <a:stretch>
            <a:fillRect/>
          </a:stretch>
        </p:blipFill>
        <p:spPr>
          <a:xfrm>
            <a:off x="7730088" y="1227438"/>
            <a:ext cx="4461912" cy="3842186"/>
          </a:xfrm>
          <a:prstGeom prst="rect">
            <a:avLst/>
          </a:prstGeom>
        </p:spPr>
      </p:pic>
      <p:pic>
        <p:nvPicPr>
          <p:cNvPr id="7" name="Picture 6" descr="A black and white photo of a black background with a ruler&#10;&#10;AI-generated content may be incorrect.">
            <a:extLst>
              <a:ext uri="{FF2B5EF4-FFF2-40B4-BE49-F238E27FC236}">
                <a16:creationId xmlns:a16="http://schemas.microsoft.com/office/drawing/2014/main" id="{0E30A209-B7DC-24A6-DC92-81E5930CFD51}"/>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920474" y="3813227"/>
            <a:ext cx="4461912" cy="2869761"/>
          </a:xfrm>
          <a:prstGeom prst="rect">
            <a:avLst/>
          </a:prstGeom>
        </p:spPr>
      </p:pic>
      <p:sp>
        <p:nvSpPr>
          <p:cNvPr id="8" name="TextBox 7">
            <a:extLst>
              <a:ext uri="{FF2B5EF4-FFF2-40B4-BE49-F238E27FC236}">
                <a16:creationId xmlns:a16="http://schemas.microsoft.com/office/drawing/2014/main" id="{A999126D-910A-1714-BC8D-01D97D6CBD79}"/>
              </a:ext>
            </a:extLst>
          </p:cNvPr>
          <p:cNvSpPr txBox="1"/>
          <p:nvPr/>
        </p:nvSpPr>
        <p:spPr>
          <a:xfrm>
            <a:off x="2306595" y="6601223"/>
            <a:ext cx="3620529" cy="276999"/>
          </a:xfrm>
          <a:prstGeom prst="rect">
            <a:avLst/>
          </a:prstGeom>
          <a:noFill/>
        </p:spPr>
        <p:txBody>
          <a:bodyPr wrap="square" rtlCol="0">
            <a:spAutoFit/>
          </a:bodyPr>
          <a:lstStyle/>
          <a:p>
            <a:pPr algn="ctr"/>
            <a:r>
              <a:rPr lang="en-US" sz="1200" dirty="0"/>
              <a:t>PC: Margot Shaya, University of Washington, USA</a:t>
            </a:r>
          </a:p>
        </p:txBody>
      </p:sp>
    </p:spTree>
    <p:extLst>
      <p:ext uri="{BB962C8B-B14F-4D97-AF65-F5344CB8AC3E}">
        <p14:creationId xmlns:p14="http://schemas.microsoft.com/office/powerpoint/2010/main" val="3862796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81BBD-6630-5B71-25ED-175D0E6711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E64DB5-C7FE-10DC-4537-11F6E23B7D19}"/>
              </a:ext>
            </a:extLst>
          </p:cNvPr>
          <p:cNvSpPr>
            <a:spLocks noGrp="1"/>
          </p:cNvSpPr>
          <p:nvPr>
            <p:ph type="ctrTitle"/>
          </p:nvPr>
        </p:nvSpPr>
        <p:spPr>
          <a:xfrm>
            <a:off x="263610" y="240914"/>
            <a:ext cx="10198443" cy="986524"/>
          </a:xfrm>
        </p:spPr>
        <p:txBody>
          <a:bodyPr anchor="t">
            <a:normAutofit/>
          </a:bodyPr>
          <a:lstStyle/>
          <a:p>
            <a:pPr algn="l"/>
            <a:r>
              <a:rPr lang="en-US" sz="4000" dirty="0"/>
              <a:t>Challenge 2: Ice Structure</a:t>
            </a:r>
          </a:p>
        </p:txBody>
      </p:sp>
      <p:sp>
        <p:nvSpPr>
          <p:cNvPr id="4" name="Content Placeholder 2">
            <a:extLst>
              <a:ext uri="{FF2B5EF4-FFF2-40B4-BE49-F238E27FC236}">
                <a16:creationId xmlns:a16="http://schemas.microsoft.com/office/drawing/2014/main" id="{46194A02-7D1A-BBA4-8410-D3712EE036E9}"/>
              </a:ext>
            </a:extLst>
          </p:cNvPr>
          <p:cNvSpPr txBox="1">
            <a:spLocks/>
          </p:cNvSpPr>
          <p:nvPr/>
        </p:nvSpPr>
        <p:spPr>
          <a:xfrm>
            <a:off x="363202" y="880613"/>
            <a:ext cx="11466847" cy="19578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dirty="0"/>
              <a:t>Ice crystal size varies far more than expected within a borehole</a:t>
            </a:r>
          </a:p>
          <a:p>
            <a:pPr marL="800100" lvl="1" indent="-342900" algn="l">
              <a:buFont typeface="Arial" panose="020B0604020202020204" pitchFamily="34" charset="0"/>
              <a:buChar char="•"/>
            </a:pPr>
            <a:r>
              <a:rPr lang="en-US" sz="1600" dirty="0"/>
              <a:t>This is likely due to folding, but the mechanism isn’t currently understood</a:t>
            </a:r>
          </a:p>
          <a:p>
            <a:pPr marL="800100" lvl="1" indent="-342900" algn="l">
              <a:buFont typeface="Arial" panose="020B0604020202020204" pitchFamily="34" charset="0"/>
              <a:buChar char="•"/>
            </a:pPr>
            <a:r>
              <a:rPr lang="en-US" sz="1600" dirty="0"/>
              <a:t>Large (&gt;2cm) crystals are apparent and may cause core quality problems, as they need to be cut apart which is much more energy intensive than simply breaking the crystals apart from each other</a:t>
            </a:r>
          </a:p>
        </p:txBody>
      </p:sp>
      <p:sp>
        <p:nvSpPr>
          <p:cNvPr id="6" name="TextBox 5">
            <a:extLst>
              <a:ext uri="{FF2B5EF4-FFF2-40B4-BE49-F238E27FC236}">
                <a16:creationId xmlns:a16="http://schemas.microsoft.com/office/drawing/2014/main" id="{51B2F8F8-F38F-FDEE-D921-4197A063C653}"/>
              </a:ext>
            </a:extLst>
          </p:cNvPr>
          <p:cNvSpPr txBox="1"/>
          <p:nvPr/>
        </p:nvSpPr>
        <p:spPr>
          <a:xfrm>
            <a:off x="1126961" y="5653429"/>
            <a:ext cx="3620529" cy="461665"/>
          </a:xfrm>
          <a:prstGeom prst="rect">
            <a:avLst/>
          </a:prstGeom>
          <a:noFill/>
        </p:spPr>
        <p:txBody>
          <a:bodyPr wrap="square" rtlCol="0">
            <a:spAutoFit/>
          </a:bodyPr>
          <a:lstStyle/>
          <a:p>
            <a:pPr algn="ctr"/>
            <a:r>
              <a:rPr lang="en-US" sz="1200" dirty="0"/>
              <a:t>Grain structure from 116m depth - Margot Shaya, University of Washington, USA</a:t>
            </a:r>
          </a:p>
        </p:txBody>
      </p:sp>
      <p:pic>
        <p:nvPicPr>
          <p:cNvPr id="8" name="Picture 7" descr="A close up of a screen&#10;&#10;AI-generated content may be incorrect.">
            <a:extLst>
              <a:ext uri="{FF2B5EF4-FFF2-40B4-BE49-F238E27FC236}">
                <a16:creationId xmlns:a16="http://schemas.microsoft.com/office/drawing/2014/main" id="{00804D1A-2708-D14D-D452-E36C1F0D4E29}"/>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8000"/>
                    </a14:imgEffect>
                  </a14:imgLayer>
                </a14:imgProps>
              </a:ext>
              <a:ext uri="{28A0092B-C50C-407E-A947-70E740481C1C}">
                <a14:useLocalDpi xmlns:a14="http://schemas.microsoft.com/office/drawing/2010/main"/>
              </a:ext>
            </a:extLst>
          </a:blip>
          <a:srcRect t="6330" r="24074" b="14755"/>
          <a:stretch>
            <a:fillRect/>
          </a:stretch>
        </p:blipFill>
        <p:spPr>
          <a:xfrm rot="16200000">
            <a:off x="6380495" y="2101173"/>
            <a:ext cx="3267763" cy="3836753"/>
          </a:xfrm>
          <a:prstGeom prst="rect">
            <a:avLst/>
          </a:prstGeom>
        </p:spPr>
      </p:pic>
      <p:pic>
        <p:nvPicPr>
          <p:cNvPr id="11" name="Picture 10" descr="A screen shot of a white rectangular object&#10;&#10;AI-generated content may be incorrect.">
            <a:extLst>
              <a:ext uri="{FF2B5EF4-FFF2-40B4-BE49-F238E27FC236}">
                <a16:creationId xmlns:a16="http://schemas.microsoft.com/office/drawing/2014/main" id="{D5B92E44-470D-3E47-051B-8C096A62C467}"/>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2000" contrast="-23000"/>
                    </a14:imgEffect>
                  </a14:imgLayer>
                </a14:imgProps>
              </a:ext>
              <a:ext uri="{28A0092B-C50C-407E-A947-70E740481C1C}">
                <a14:useLocalDpi xmlns:a14="http://schemas.microsoft.com/office/drawing/2010/main"/>
              </a:ext>
            </a:extLst>
          </a:blip>
          <a:srcRect t="6662" r="7253" b="10664"/>
          <a:stretch>
            <a:fillRect/>
          </a:stretch>
        </p:blipFill>
        <p:spPr>
          <a:xfrm rot="16200000">
            <a:off x="1419055" y="2069562"/>
            <a:ext cx="3267760" cy="3899973"/>
          </a:xfrm>
          <a:prstGeom prst="rect">
            <a:avLst/>
          </a:prstGeom>
        </p:spPr>
      </p:pic>
      <p:sp>
        <p:nvSpPr>
          <p:cNvPr id="13" name="TextBox 12">
            <a:extLst>
              <a:ext uri="{FF2B5EF4-FFF2-40B4-BE49-F238E27FC236}">
                <a16:creationId xmlns:a16="http://schemas.microsoft.com/office/drawing/2014/main" id="{51985863-4B88-9305-06F5-222658598C0A}"/>
              </a:ext>
            </a:extLst>
          </p:cNvPr>
          <p:cNvSpPr txBox="1"/>
          <p:nvPr/>
        </p:nvSpPr>
        <p:spPr>
          <a:xfrm>
            <a:off x="6273326" y="5638836"/>
            <a:ext cx="3620529" cy="461665"/>
          </a:xfrm>
          <a:prstGeom prst="rect">
            <a:avLst/>
          </a:prstGeom>
          <a:noFill/>
        </p:spPr>
        <p:txBody>
          <a:bodyPr wrap="square" rtlCol="0">
            <a:spAutoFit/>
          </a:bodyPr>
          <a:lstStyle/>
          <a:p>
            <a:pPr algn="ctr"/>
            <a:r>
              <a:rPr lang="en-US" sz="1200" dirty="0"/>
              <a:t>Grain structure from 119m depth - Margot Shaya, University of Washington, USA</a:t>
            </a:r>
          </a:p>
        </p:txBody>
      </p:sp>
    </p:spTree>
    <p:extLst>
      <p:ext uri="{BB962C8B-B14F-4D97-AF65-F5344CB8AC3E}">
        <p14:creationId xmlns:p14="http://schemas.microsoft.com/office/powerpoint/2010/main" val="1959177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37565-6B97-B939-B4C4-7B88747DF9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ABB5FE-673D-0677-34A2-31F41084D418}"/>
              </a:ext>
            </a:extLst>
          </p:cNvPr>
          <p:cNvSpPr>
            <a:spLocks noGrp="1"/>
          </p:cNvSpPr>
          <p:nvPr>
            <p:ph type="ctrTitle"/>
          </p:nvPr>
        </p:nvSpPr>
        <p:spPr>
          <a:xfrm>
            <a:off x="263611" y="240914"/>
            <a:ext cx="6318422" cy="986524"/>
          </a:xfrm>
        </p:spPr>
        <p:txBody>
          <a:bodyPr anchor="t">
            <a:normAutofit/>
          </a:bodyPr>
          <a:lstStyle/>
          <a:p>
            <a:pPr algn="l"/>
            <a:r>
              <a:rPr lang="en-US" sz="4000" dirty="0"/>
              <a:t>Challenge 1 and 2 mitigation</a:t>
            </a:r>
          </a:p>
        </p:txBody>
      </p:sp>
      <p:sp>
        <p:nvSpPr>
          <p:cNvPr id="4" name="Content Placeholder 2">
            <a:extLst>
              <a:ext uri="{FF2B5EF4-FFF2-40B4-BE49-F238E27FC236}">
                <a16:creationId xmlns:a16="http://schemas.microsoft.com/office/drawing/2014/main" id="{1C515715-2DB1-C7F1-0FE3-C24B51E43627}"/>
              </a:ext>
            </a:extLst>
          </p:cNvPr>
          <p:cNvSpPr txBox="1">
            <a:spLocks/>
          </p:cNvSpPr>
          <p:nvPr/>
        </p:nvSpPr>
        <p:spPr>
          <a:xfrm>
            <a:off x="363202" y="880611"/>
            <a:ext cx="7300710" cy="5581149"/>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Even though it causes other issues, slow drilling feed is required to obtain acceptable core</a:t>
            </a:r>
          </a:p>
          <a:p>
            <a:pPr marL="800100" lvl="1" indent="-342900" algn="l">
              <a:buFont typeface="Arial" panose="020B0604020202020204" pitchFamily="34" charset="0"/>
              <a:buChar char="•"/>
            </a:pPr>
            <a:r>
              <a:rPr lang="en-US" dirty="0"/>
              <a:t>&lt;1mm pitch is common for our large diameter drill</a:t>
            </a:r>
          </a:p>
          <a:p>
            <a:pPr marL="342900" indent="-342900" algn="l">
              <a:buFont typeface="Arial" panose="020B0604020202020204" pitchFamily="34" charset="0"/>
              <a:buChar char="•"/>
            </a:pPr>
            <a:r>
              <a:rPr lang="en-US" dirty="0"/>
              <a:t>IDP designed insert-style cutters, testing them at Allan Hills in 2024-25</a:t>
            </a:r>
          </a:p>
          <a:p>
            <a:pPr marL="800100" lvl="1" indent="-342900" algn="l">
              <a:buFont typeface="Arial" panose="020B0604020202020204" pitchFamily="34" charset="0"/>
              <a:buChar char="•"/>
            </a:pPr>
            <a:r>
              <a:rPr lang="en-US" dirty="0"/>
              <a:t>Replacing inserts is much faster than whole cutters, which increases production rate and prevents drill warming at the surface</a:t>
            </a:r>
          </a:p>
          <a:p>
            <a:pPr marL="800100" lvl="1" indent="-342900" algn="l">
              <a:buFont typeface="Arial" panose="020B0604020202020204" pitchFamily="34" charset="0"/>
              <a:buChar char="•"/>
            </a:pPr>
            <a:r>
              <a:rPr lang="en-US" dirty="0"/>
              <a:t>Significant improvements were seen in run length, production rate, and average piece length</a:t>
            </a:r>
          </a:p>
          <a:p>
            <a:pPr marL="800100" lvl="1" indent="-342900" algn="l">
              <a:buFont typeface="Arial" panose="020B0604020202020204" pitchFamily="34" charset="0"/>
              <a:buChar char="•"/>
            </a:pPr>
            <a:r>
              <a:rPr lang="en-US" dirty="0"/>
              <a:t>Carbide inserts are 1/3 the per-use cost of our standard steel cutters when resharpening is accounted for</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We will be testing a shallow wet drill in the 2025-26 season at Allan Hills</a:t>
            </a:r>
          </a:p>
          <a:p>
            <a:pPr marL="342900" indent="-342900" algn="l">
              <a:buFont typeface="Arial" panose="020B0604020202020204" pitchFamily="34" charset="0"/>
              <a:buChar char="•"/>
            </a:pPr>
            <a:r>
              <a:rPr lang="en-US" b="1" dirty="0"/>
              <a:t>Do you have experience drilling rocky, old ice?</a:t>
            </a:r>
          </a:p>
        </p:txBody>
      </p:sp>
      <p:pic>
        <p:nvPicPr>
          <p:cNvPr id="1026" name="Picture 2">
            <a:extLst>
              <a:ext uri="{FF2B5EF4-FFF2-40B4-BE49-F238E27FC236}">
                <a16:creationId xmlns:a16="http://schemas.microsoft.com/office/drawing/2014/main" id="{EF0FC473-4FD4-781D-8EAE-67AC79D94D5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a:fillRect/>
          </a:stretch>
        </p:blipFill>
        <p:spPr bwMode="auto">
          <a:xfrm>
            <a:off x="7946684" y="973254"/>
            <a:ext cx="4199597" cy="2766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close-up of several metal parts&#10;&#10;AI-generated content may be incorrect.">
            <a:extLst>
              <a:ext uri="{FF2B5EF4-FFF2-40B4-BE49-F238E27FC236}">
                <a16:creationId xmlns:a16="http://schemas.microsoft.com/office/drawing/2014/main" id="{B96ED1CD-BABD-9356-FD4F-58A1CE0FF5A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rot="16200000">
            <a:off x="9267314" y="2566240"/>
            <a:ext cx="1558338" cy="4199598"/>
          </a:xfrm>
          <a:prstGeom prst="rect">
            <a:avLst/>
          </a:prstGeom>
        </p:spPr>
      </p:pic>
      <p:graphicFrame>
        <p:nvGraphicFramePr>
          <p:cNvPr id="3" name="Table 2">
            <a:extLst>
              <a:ext uri="{FF2B5EF4-FFF2-40B4-BE49-F238E27FC236}">
                <a16:creationId xmlns:a16="http://schemas.microsoft.com/office/drawing/2014/main" id="{6D29178A-4978-2542-F7E5-7E870235C57E}"/>
              </a:ext>
            </a:extLst>
          </p:cNvPr>
          <p:cNvGraphicFramePr>
            <a:graphicFrameLocks noGrp="1"/>
          </p:cNvGraphicFramePr>
          <p:nvPr>
            <p:extLst>
              <p:ext uri="{D42A27DB-BD31-4B8C-83A1-F6EECF244321}">
                <p14:modId xmlns:p14="http://schemas.microsoft.com/office/powerpoint/2010/main" val="2463880174"/>
              </p:ext>
            </p:extLst>
          </p:nvPr>
        </p:nvGraphicFramePr>
        <p:xfrm>
          <a:off x="1783410" y="3533415"/>
          <a:ext cx="4886664" cy="1516380"/>
        </p:xfrm>
        <a:graphic>
          <a:graphicData uri="http://schemas.openxmlformats.org/drawingml/2006/table">
            <a:tbl>
              <a:tblPr>
                <a:tableStyleId>{2D5ABB26-0587-4C30-8999-92F81FD0307C}</a:tableStyleId>
              </a:tblPr>
              <a:tblGrid>
                <a:gridCol w="602089">
                  <a:extLst>
                    <a:ext uri="{9D8B030D-6E8A-4147-A177-3AD203B41FA5}">
                      <a16:colId xmlns:a16="http://schemas.microsoft.com/office/drawing/2014/main" val="1178236076"/>
                    </a:ext>
                  </a:extLst>
                </a:gridCol>
                <a:gridCol w="770860">
                  <a:extLst>
                    <a:ext uri="{9D8B030D-6E8A-4147-A177-3AD203B41FA5}">
                      <a16:colId xmlns:a16="http://schemas.microsoft.com/office/drawing/2014/main" val="2632559751"/>
                    </a:ext>
                  </a:extLst>
                </a:gridCol>
                <a:gridCol w="762067">
                  <a:extLst>
                    <a:ext uri="{9D8B030D-6E8A-4147-A177-3AD203B41FA5}">
                      <a16:colId xmlns:a16="http://schemas.microsoft.com/office/drawing/2014/main" val="3586832776"/>
                    </a:ext>
                  </a:extLst>
                </a:gridCol>
                <a:gridCol w="680761">
                  <a:extLst>
                    <a:ext uri="{9D8B030D-6E8A-4147-A177-3AD203B41FA5}">
                      <a16:colId xmlns:a16="http://schemas.microsoft.com/office/drawing/2014/main" val="1395397130"/>
                    </a:ext>
                  </a:extLst>
                </a:gridCol>
                <a:gridCol w="873152">
                  <a:extLst>
                    <a:ext uri="{9D8B030D-6E8A-4147-A177-3AD203B41FA5}">
                      <a16:colId xmlns:a16="http://schemas.microsoft.com/office/drawing/2014/main" val="3976747197"/>
                    </a:ext>
                  </a:extLst>
                </a:gridCol>
                <a:gridCol w="1197735">
                  <a:extLst>
                    <a:ext uri="{9D8B030D-6E8A-4147-A177-3AD203B41FA5}">
                      <a16:colId xmlns:a16="http://schemas.microsoft.com/office/drawing/2014/main" val="4009370666"/>
                    </a:ext>
                  </a:extLst>
                </a:gridCol>
              </a:tblGrid>
              <a:tr h="360246">
                <a:tc>
                  <a:txBody>
                    <a:bodyPr/>
                    <a:lstStyle/>
                    <a:p>
                      <a:pPr algn="l" fontAlgn="b"/>
                      <a:endParaRPr lang="en-US" sz="1200" b="0" i="0" u="none" strike="noStrike" dirty="0">
                        <a:solidFill>
                          <a:srgbClr val="000000"/>
                        </a:solidFill>
                        <a:effectLst/>
                        <a:latin typeface="+mn-lt"/>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mn-lt"/>
                      </a:endParaRPr>
                    </a:p>
                  </a:txBody>
                  <a:tcPr marL="7620" marR="7620" marT="762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b="0" u="none" strike="noStrike" dirty="0">
                          <a:effectLst/>
                          <a:latin typeface="+mn-lt"/>
                        </a:rPr>
                        <a:t>Average cm/min</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cm/min std dev</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u="none" strike="noStrike" dirty="0">
                          <a:effectLst/>
                          <a:latin typeface="+mn-lt"/>
                        </a:rPr>
                        <a:t>Average Run (cm)</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u="none" strike="noStrike" dirty="0">
                          <a:effectLst/>
                          <a:latin typeface="+mn-lt"/>
                        </a:rPr>
                        <a:t>Average Longest Piece (cm)</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940772"/>
                  </a:ext>
                </a:extLst>
              </a:tr>
              <a:tr h="183799">
                <a:tc rowSpan="3">
                  <a:txBody>
                    <a:bodyPr/>
                    <a:lstStyle/>
                    <a:p>
                      <a:pPr algn="ctr" fontAlgn="ctr"/>
                      <a:r>
                        <a:rPr lang="en-US" sz="1200" b="0" u="none" strike="noStrike" dirty="0">
                          <a:effectLst/>
                          <a:latin typeface="+mn-lt"/>
                        </a:rPr>
                        <a:t>BID</a:t>
                      </a:r>
                      <a:endParaRPr lang="en-US"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0" u="none" strike="noStrike" dirty="0">
                          <a:effectLst/>
                          <a:latin typeface="+mn-lt"/>
                        </a:rPr>
                        <a:t>Carbide</a:t>
                      </a:r>
                      <a:endParaRPr lang="en-US" sz="1200" b="0" i="0" u="none" strike="noStrike" dirty="0">
                        <a:solidFill>
                          <a:srgbClr val="000000"/>
                        </a:solidFill>
                        <a:effectLst/>
                        <a:latin typeface="+mn-lt"/>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b="0" u="none" strike="noStrike" dirty="0">
                          <a:effectLst/>
                          <a:latin typeface="+mn-lt"/>
                        </a:rPr>
                        <a:t>1.07</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b="0" i="0" u="none" strike="noStrike" dirty="0">
                          <a:solidFill>
                            <a:srgbClr val="000000"/>
                          </a:solidFill>
                          <a:effectLst/>
                          <a:latin typeface="+mn-lt"/>
                        </a:rPr>
                        <a:t>0.469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b="0" u="none" strike="noStrike" dirty="0">
                          <a:effectLst/>
                          <a:latin typeface="+mn-lt"/>
                        </a:rPr>
                        <a:t>54.9</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b="0" u="none" strike="noStrike" dirty="0">
                          <a:effectLst/>
                          <a:latin typeface="+mn-lt"/>
                        </a:rPr>
                        <a:t>26.7</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98752377"/>
                  </a:ext>
                </a:extLst>
              </a:tr>
              <a:tr h="183799">
                <a:tc vMerge="1">
                  <a:txBody>
                    <a:bodyPr/>
                    <a:lstStyle/>
                    <a:p>
                      <a:endParaRPr lang="en-US"/>
                    </a:p>
                  </a:txBody>
                  <a:tcPr/>
                </a:tc>
                <a:tc>
                  <a:txBody>
                    <a:bodyPr/>
                    <a:lstStyle/>
                    <a:p>
                      <a:pPr algn="l" fontAlgn="b"/>
                      <a:r>
                        <a:rPr lang="en-US" sz="1200" b="0" u="none" strike="noStrike" dirty="0">
                          <a:effectLst/>
                          <a:latin typeface="+mn-lt"/>
                        </a:rPr>
                        <a:t>Steel</a:t>
                      </a:r>
                      <a:endParaRPr lang="en-US" sz="1200" b="0" i="0" u="none" strike="noStrike" dirty="0">
                        <a:solidFill>
                          <a:srgbClr val="000000"/>
                        </a:solidFill>
                        <a:effectLst/>
                        <a:latin typeface="+mn-lt"/>
                      </a:endParaRPr>
                    </a:p>
                  </a:txBody>
                  <a:tcPr marL="7620" marR="7620" marT="7620" marB="0" anchor="b">
                    <a:lnR w="12700" cap="flat" cmpd="sng" algn="ctr">
                      <a:solidFill>
                        <a:schemeClr val="tx1"/>
                      </a:solidFill>
                      <a:prstDash val="solid"/>
                      <a:round/>
                      <a:headEnd type="none" w="med" len="med"/>
                      <a:tailEnd type="none" w="med" len="med"/>
                    </a:lnR>
                  </a:tcPr>
                </a:tc>
                <a:tc>
                  <a:txBody>
                    <a:bodyPr/>
                    <a:lstStyle/>
                    <a:p>
                      <a:pPr algn="ctr" fontAlgn="b"/>
                      <a:r>
                        <a:rPr lang="en-US" sz="1200" b="0" u="none" strike="noStrike" dirty="0">
                          <a:effectLst/>
                          <a:latin typeface="+mn-lt"/>
                        </a:rPr>
                        <a:t>0.89</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dirty="0">
                          <a:solidFill>
                            <a:srgbClr val="000000"/>
                          </a:solidFill>
                          <a:effectLst/>
                          <a:latin typeface="+mn-lt"/>
                        </a:rPr>
                        <a:t>0.838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0" u="none" strike="noStrike" dirty="0">
                          <a:effectLst/>
                          <a:latin typeface="+mn-lt"/>
                        </a:rPr>
                        <a:t>39.4</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0" u="none" strike="noStrike" dirty="0">
                          <a:effectLst/>
                          <a:latin typeface="+mn-lt"/>
                        </a:rPr>
                        <a:t>20.9</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8631114"/>
                  </a:ext>
                </a:extLst>
              </a:tr>
              <a:tr h="183799">
                <a:tc vMerge="1">
                  <a:txBody>
                    <a:bodyPr/>
                    <a:lstStyle/>
                    <a:p>
                      <a:endParaRPr lang="en-US"/>
                    </a:p>
                  </a:txBody>
                  <a:tcPr/>
                </a:tc>
                <a:tc>
                  <a:txBody>
                    <a:bodyPr/>
                    <a:lstStyle/>
                    <a:p>
                      <a:pPr algn="l" fontAlgn="b"/>
                      <a:r>
                        <a:rPr lang="en-US" sz="1200" b="0" u="none" strike="noStrike" dirty="0">
                          <a:effectLst/>
                          <a:latin typeface="+mn-lt"/>
                        </a:rPr>
                        <a:t>% Improv</a:t>
                      </a:r>
                      <a:endParaRPr lang="en-US" sz="1200" b="0" i="0" u="none" strike="noStrike" dirty="0">
                        <a:solidFill>
                          <a:srgbClr val="000000"/>
                        </a:solidFill>
                        <a:effectLst/>
                        <a:latin typeface="+mn-lt"/>
                      </a:endParaRPr>
                    </a:p>
                  </a:txBody>
                  <a:tcPr marL="7620" marR="7620" marT="762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b="0" u="none" strike="noStrike" dirty="0">
                          <a:effectLst/>
                          <a:latin typeface="+mn-lt"/>
                        </a:rPr>
                        <a:t>20%</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b="0" u="none" strike="noStrike" dirty="0">
                          <a:effectLst/>
                          <a:latin typeface="+mn-lt"/>
                        </a:rPr>
                        <a:t>39%</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b="0" u="none" strike="noStrike" dirty="0">
                          <a:effectLst/>
                          <a:latin typeface="+mn-lt"/>
                        </a:rPr>
                        <a:t>28%</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7567985"/>
                  </a:ext>
                </a:extLst>
              </a:tr>
              <a:tr h="183799">
                <a:tc rowSpan="3">
                  <a:txBody>
                    <a:bodyPr/>
                    <a:lstStyle/>
                    <a:p>
                      <a:pPr algn="ctr" fontAlgn="ctr"/>
                      <a:r>
                        <a:rPr lang="en-US" sz="1200" b="0" u="none" strike="noStrike" dirty="0">
                          <a:effectLst/>
                          <a:latin typeface="+mn-lt"/>
                        </a:rPr>
                        <a:t>Eclipse</a:t>
                      </a:r>
                      <a:endParaRPr lang="en-US"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0" u="none" strike="noStrike" dirty="0">
                          <a:effectLst/>
                          <a:latin typeface="+mn-lt"/>
                        </a:rPr>
                        <a:t>Carbide</a:t>
                      </a:r>
                      <a:endParaRPr lang="en-US" sz="1200" b="0" i="0" u="none" strike="noStrike" dirty="0">
                        <a:solidFill>
                          <a:srgbClr val="000000"/>
                        </a:solidFill>
                        <a:effectLst/>
                        <a:latin typeface="+mn-lt"/>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b="0" u="none" strike="noStrike" dirty="0">
                          <a:effectLst/>
                          <a:latin typeface="+mn-lt"/>
                        </a:rPr>
                        <a:t>4.37</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b="0" i="0" u="none" strike="noStrike" dirty="0">
                          <a:solidFill>
                            <a:srgbClr val="000000"/>
                          </a:solidFill>
                          <a:effectLst/>
                          <a:latin typeface="+mn-lt"/>
                        </a:rPr>
                        <a:t>2.06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b="0" u="none" strike="noStrike" dirty="0">
                          <a:effectLst/>
                          <a:latin typeface="+mn-lt"/>
                        </a:rPr>
                        <a:t>68.9</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b="0" u="none" strike="noStrike" dirty="0">
                          <a:effectLst/>
                          <a:latin typeface="+mn-lt"/>
                        </a:rPr>
                        <a:t>65.9</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53302076"/>
                  </a:ext>
                </a:extLst>
              </a:tr>
              <a:tr h="183799">
                <a:tc vMerge="1">
                  <a:txBody>
                    <a:bodyPr/>
                    <a:lstStyle/>
                    <a:p>
                      <a:endParaRPr lang="en-US"/>
                    </a:p>
                  </a:txBody>
                  <a:tcPr/>
                </a:tc>
                <a:tc>
                  <a:txBody>
                    <a:bodyPr/>
                    <a:lstStyle/>
                    <a:p>
                      <a:pPr algn="l" fontAlgn="b"/>
                      <a:r>
                        <a:rPr lang="en-US" sz="1200" b="0" u="none" strike="noStrike" dirty="0">
                          <a:effectLst/>
                          <a:latin typeface="+mn-lt"/>
                        </a:rPr>
                        <a:t>Steel</a:t>
                      </a:r>
                      <a:endParaRPr lang="en-US" sz="1200" b="0" i="0" u="none" strike="noStrike" dirty="0">
                        <a:solidFill>
                          <a:srgbClr val="000000"/>
                        </a:solidFill>
                        <a:effectLst/>
                        <a:latin typeface="+mn-lt"/>
                      </a:endParaRPr>
                    </a:p>
                  </a:txBody>
                  <a:tcPr marL="7620" marR="7620" marT="7620" marB="0" anchor="b">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dirty="0">
                          <a:solidFill>
                            <a:srgbClr val="000000"/>
                          </a:solidFill>
                          <a:effectLst/>
                          <a:latin typeface="+mn-lt"/>
                        </a:rPr>
                        <a:t>3.70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dirty="0">
                          <a:solidFill>
                            <a:srgbClr val="000000"/>
                          </a:solidFill>
                          <a:effectLst/>
                          <a:latin typeface="+mn-lt"/>
                        </a:rPr>
                        <a:t>2.24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0" u="none" strike="noStrike" dirty="0">
                          <a:effectLst/>
                          <a:latin typeface="+mn-lt"/>
                        </a:rPr>
                        <a:t>63.8</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0" u="none" strike="noStrike" dirty="0">
                          <a:effectLst/>
                          <a:latin typeface="+mn-lt"/>
                        </a:rPr>
                        <a:t>59.8</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02839245"/>
                  </a:ext>
                </a:extLst>
              </a:tr>
              <a:tr h="183799">
                <a:tc vMerge="1">
                  <a:txBody>
                    <a:bodyPr/>
                    <a:lstStyle/>
                    <a:p>
                      <a:endParaRPr lang="en-US"/>
                    </a:p>
                  </a:txBody>
                  <a:tcPr/>
                </a:tc>
                <a:tc>
                  <a:txBody>
                    <a:bodyPr/>
                    <a:lstStyle/>
                    <a:p>
                      <a:pPr algn="l" fontAlgn="b"/>
                      <a:r>
                        <a:rPr lang="en-US" sz="1200" b="0" u="none" strike="noStrike" dirty="0">
                          <a:effectLst/>
                          <a:latin typeface="+mn-lt"/>
                        </a:rPr>
                        <a:t>% Improv</a:t>
                      </a:r>
                      <a:endParaRPr lang="en-US" sz="1200" b="0" i="0" u="none" strike="noStrike" dirty="0">
                        <a:solidFill>
                          <a:srgbClr val="000000"/>
                        </a:solidFill>
                        <a:effectLst/>
                        <a:latin typeface="+mn-lt"/>
                      </a:endParaRPr>
                    </a:p>
                  </a:txBody>
                  <a:tcPr marL="7620" marR="7620" marT="762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b="0" u="none" strike="noStrike" dirty="0">
                          <a:effectLst/>
                          <a:latin typeface="+mn-lt"/>
                        </a:rPr>
                        <a:t>18%</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b="0" u="none" strike="noStrike" dirty="0">
                          <a:effectLst/>
                          <a:latin typeface="+mn-lt"/>
                        </a:rPr>
                        <a:t>8%</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b="0" u="none" strike="noStrike" dirty="0">
                          <a:effectLst/>
                          <a:latin typeface="+mn-lt"/>
                        </a:rPr>
                        <a:t>10%</a:t>
                      </a:r>
                      <a:endParaRPr lang="en-US" sz="12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011029"/>
                  </a:ext>
                </a:extLst>
              </a:tr>
            </a:tbl>
          </a:graphicData>
        </a:graphic>
      </p:graphicFrame>
    </p:spTree>
    <p:extLst>
      <p:ext uri="{BB962C8B-B14F-4D97-AF65-F5344CB8AC3E}">
        <p14:creationId xmlns:p14="http://schemas.microsoft.com/office/powerpoint/2010/main" val="3639851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1E20F-9E59-47C7-210D-0689AA70E6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73A9D1-3839-4376-BEFB-6C5258258324}"/>
              </a:ext>
            </a:extLst>
          </p:cNvPr>
          <p:cNvSpPr>
            <a:spLocks noGrp="1"/>
          </p:cNvSpPr>
          <p:nvPr>
            <p:ph type="ctrTitle"/>
          </p:nvPr>
        </p:nvSpPr>
        <p:spPr>
          <a:xfrm>
            <a:off x="263610" y="240914"/>
            <a:ext cx="10198443" cy="986524"/>
          </a:xfrm>
        </p:spPr>
        <p:txBody>
          <a:bodyPr anchor="t">
            <a:normAutofit/>
          </a:bodyPr>
          <a:lstStyle/>
          <a:p>
            <a:pPr algn="l"/>
            <a:r>
              <a:rPr lang="en-US" sz="4000" dirty="0"/>
              <a:t>Challenge 3: Tent Durability</a:t>
            </a:r>
          </a:p>
        </p:txBody>
      </p:sp>
      <p:sp>
        <p:nvSpPr>
          <p:cNvPr id="4" name="Content Placeholder 2">
            <a:extLst>
              <a:ext uri="{FF2B5EF4-FFF2-40B4-BE49-F238E27FC236}">
                <a16:creationId xmlns:a16="http://schemas.microsoft.com/office/drawing/2014/main" id="{04EF0D7C-56AD-1B90-327D-1A561A21AED1}"/>
              </a:ext>
            </a:extLst>
          </p:cNvPr>
          <p:cNvSpPr txBox="1">
            <a:spLocks/>
          </p:cNvSpPr>
          <p:nvPr/>
        </p:nvSpPr>
        <p:spPr>
          <a:xfrm>
            <a:off x="363203" y="880612"/>
            <a:ext cx="9909382" cy="27500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dirty="0"/>
              <a:t>Average wind speed in the 2024-25 field season was 40kph with maximums of 90+kph</a:t>
            </a:r>
          </a:p>
          <a:p>
            <a:pPr marL="342900" indent="-342900" algn="l">
              <a:buFont typeface="Arial" panose="020B0604020202020204" pitchFamily="34" charset="0"/>
              <a:buChar char="•"/>
            </a:pPr>
            <a:r>
              <a:rPr lang="en-US" sz="2000" dirty="0"/>
              <a:t>We were unable to set up either of our drill tents for the first 2 weeks, as average wind speeds were 50kph</a:t>
            </a:r>
          </a:p>
          <a:p>
            <a:pPr marL="342900" indent="-342900" algn="l">
              <a:buFont typeface="Arial" panose="020B0604020202020204" pitchFamily="34" charset="0"/>
              <a:buChar char="•"/>
            </a:pPr>
            <a:r>
              <a:rPr lang="en-US" sz="2000" dirty="0"/>
              <a:t>We tested an Axion 6m x 6m inflatable tent as an option</a:t>
            </a:r>
          </a:p>
          <a:p>
            <a:pPr marL="800100" lvl="1" indent="-342900" algn="l">
              <a:buFont typeface="Arial" panose="020B0604020202020204" pitchFamily="34" charset="0"/>
              <a:buChar char="•"/>
            </a:pPr>
            <a:r>
              <a:rPr lang="en-US" sz="1600" dirty="0"/>
              <a:t>The design and construction of the tent were not suitable for use in windy areas</a:t>
            </a:r>
          </a:p>
          <a:p>
            <a:pPr marL="800100" lvl="1" indent="-342900" algn="l">
              <a:buFont typeface="Arial" panose="020B0604020202020204" pitchFamily="34" charset="0"/>
              <a:buChar char="•"/>
            </a:pPr>
            <a:r>
              <a:rPr lang="en-US" sz="1600" dirty="0"/>
              <a:t>Notably, the walls are unsupported by the inflatable frame and do not have rope tie-out points, allowing them to buckle inwards under wind loads and collapse the tent</a:t>
            </a:r>
          </a:p>
          <a:p>
            <a:pPr marL="800100" lvl="1" indent="-342900" algn="l">
              <a:buFont typeface="Arial" panose="020B0604020202020204" pitchFamily="34" charset="0"/>
              <a:buChar char="•"/>
            </a:pPr>
            <a:r>
              <a:rPr lang="en-US" sz="1600" dirty="0"/>
              <a:t>Low-pressure tubes do not have the rigidity necessary to resist </a:t>
            </a:r>
            <a:r>
              <a:rPr lang="en-US" sz="1600" dirty="0" err="1"/>
              <a:t>highwind</a:t>
            </a:r>
            <a:r>
              <a:rPr lang="en-US" sz="1600" dirty="0"/>
              <a:t> loads</a:t>
            </a:r>
          </a:p>
        </p:txBody>
      </p:sp>
      <p:pic>
        <p:nvPicPr>
          <p:cNvPr id="17" name="Picture 16" descr="A tent in the snow&#10;&#10;AI-generated content may be incorrect.">
            <a:extLst>
              <a:ext uri="{FF2B5EF4-FFF2-40B4-BE49-F238E27FC236}">
                <a16:creationId xmlns:a16="http://schemas.microsoft.com/office/drawing/2014/main" id="{5C7F75B3-0258-D34F-5C9D-627585FEA34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64018" y="3630619"/>
            <a:ext cx="4947380" cy="3056627"/>
          </a:xfrm>
          <a:prstGeom prst="rect">
            <a:avLst/>
          </a:prstGeom>
        </p:spPr>
      </p:pic>
      <p:pic>
        <p:nvPicPr>
          <p:cNvPr id="5" name="Picture 4">
            <a:extLst>
              <a:ext uri="{FF2B5EF4-FFF2-40B4-BE49-F238E27FC236}">
                <a16:creationId xmlns:a16="http://schemas.microsoft.com/office/drawing/2014/main" id="{340B1DCA-68B2-25F4-4B10-FC81AE3C596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31912" y="3630619"/>
            <a:ext cx="5468993" cy="3056627"/>
          </a:xfrm>
          <a:prstGeom prst="rect">
            <a:avLst/>
          </a:prstGeom>
        </p:spPr>
      </p:pic>
      <p:sp>
        <p:nvSpPr>
          <p:cNvPr id="10" name="Smiley Face 9">
            <a:extLst>
              <a:ext uri="{FF2B5EF4-FFF2-40B4-BE49-F238E27FC236}">
                <a16:creationId xmlns:a16="http://schemas.microsoft.com/office/drawing/2014/main" id="{9B35EBAC-29DD-6148-1433-14EB0A34F6AB}"/>
              </a:ext>
            </a:extLst>
          </p:cNvPr>
          <p:cNvSpPr/>
          <p:nvPr/>
        </p:nvSpPr>
        <p:spPr>
          <a:xfrm>
            <a:off x="263610" y="3707028"/>
            <a:ext cx="560174" cy="560174"/>
          </a:xfrm>
          <a:prstGeom prst="smileyFac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rgbClr val="FFFF00"/>
              </a:solidFill>
            </a:endParaRPr>
          </a:p>
        </p:txBody>
      </p:sp>
      <p:sp>
        <p:nvSpPr>
          <p:cNvPr id="11" name="Multiplication Sign 10">
            <a:extLst>
              <a:ext uri="{FF2B5EF4-FFF2-40B4-BE49-F238E27FC236}">
                <a16:creationId xmlns:a16="http://schemas.microsoft.com/office/drawing/2014/main" id="{44DCEF6A-8564-0C95-6E71-33F58112E02A}"/>
              </a:ext>
            </a:extLst>
          </p:cNvPr>
          <p:cNvSpPr/>
          <p:nvPr/>
        </p:nvSpPr>
        <p:spPr>
          <a:xfrm>
            <a:off x="10943024" y="3595817"/>
            <a:ext cx="757881" cy="757881"/>
          </a:xfrm>
          <a:prstGeom prst="mathMultiply">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0568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7F74C-EED0-5C61-3985-06B973F7B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A72F07-AE1F-4F23-C1DD-4D03419E223C}"/>
              </a:ext>
            </a:extLst>
          </p:cNvPr>
          <p:cNvSpPr>
            <a:spLocks noGrp="1"/>
          </p:cNvSpPr>
          <p:nvPr>
            <p:ph type="ctrTitle"/>
          </p:nvPr>
        </p:nvSpPr>
        <p:spPr>
          <a:xfrm>
            <a:off x="263610" y="240914"/>
            <a:ext cx="10198443" cy="986524"/>
          </a:xfrm>
        </p:spPr>
        <p:txBody>
          <a:bodyPr anchor="t">
            <a:normAutofit/>
          </a:bodyPr>
          <a:lstStyle/>
          <a:p>
            <a:pPr algn="l"/>
            <a:r>
              <a:rPr lang="en-US" sz="4000" dirty="0"/>
              <a:t>Challenge 3: Tent Durability</a:t>
            </a:r>
          </a:p>
        </p:txBody>
      </p:sp>
      <p:sp>
        <p:nvSpPr>
          <p:cNvPr id="4" name="Content Placeholder 2">
            <a:extLst>
              <a:ext uri="{FF2B5EF4-FFF2-40B4-BE49-F238E27FC236}">
                <a16:creationId xmlns:a16="http://schemas.microsoft.com/office/drawing/2014/main" id="{13991E05-5B1E-8FFC-9DCA-273340224B1D}"/>
              </a:ext>
            </a:extLst>
          </p:cNvPr>
          <p:cNvSpPr txBox="1">
            <a:spLocks/>
          </p:cNvSpPr>
          <p:nvPr/>
        </p:nvSpPr>
        <p:spPr>
          <a:xfrm>
            <a:off x="363202" y="880612"/>
            <a:ext cx="10815544" cy="57364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dirty="0"/>
              <a:t>Our standard drill tent is 9m x 3.5m with an Aluminum frame. The top ring hangs from the drill tower.</a:t>
            </a:r>
          </a:p>
          <a:p>
            <a:pPr marL="800100" lvl="1" indent="-342900" algn="l">
              <a:buFont typeface="Arial" panose="020B0604020202020204" pitchFamily="34" charset="0"/>
              <a:buChar char="•"/>
            </a:pPr>
            <a:r>
              <a:rPr lang="en-US" sz="1600" dirty="0"/>
              <a:t>32 ropes tension the tent and there is a full snow skirt</a:t>
            </a:r>
          </a:p>
          <a:p>
            <a:pPr marL="800100" lvl="1" indent="-342900" algn="l">
              <a:buFont typeface="Arial" panose="020B0604020202020204" pitchFamily="34" charset="0"/>
              <a:buChar char="•"/>
            </a:pPr>
            <a:r>
              <a:rPr lang="en-US" sz="1600" dirty="0"/>
              <a:t>This tent has proved generally reliable at Allan Hills. During 2024-25 an Aluminum link broke and allowed seams to tear out during a 2 day 50-70kph event</a:t>
            </a:r>
          </a:p>
          <a:p>
            <a:pPr marL="800100" lvl="1" indent="-342900" algn="l">
              <a:buFont typeface="Arial" panose="020B0604020202020204" pitchFamily="34" charset="0"/>
              <a:buChar char="•"/>
            </a:pPr>
            <a:endParaRPr lang="en-US" sz="2000" dirty="0"/>
          </a:p>
          <a:p>
            <a:pPr marL="800100" lvl="1" indent="-342900" algn="l">
              <a:buFont typeface="Arial" panose="020B0604020202020204" pitchFamily="34" charset="0"/>
              <a:buChar char="•"/>
            </a:pPr>
            <a:endParaRPr lang="en-US" sz="2000" dirty="0"/>
          </a:p>
          <a:p>
            <a:pPr marL="800100" lvl="1" indent="-342900" algn="l">
              <a:buFont typeface="Arial" panose="020B0604020202020204" pitchFamily="34" charset="0"/>
              <a:buChar char="•"/>
            </a:pPr>
            <a:endParaRPr lang="en-US" sz="2000" dirty="0"/>
          </a:p>
          <a:p>
            <a:pPr marL="800100" lvl="1" indent="-342900" algn="l">
              <a:buFont typeface="Arial" panose="020B0604020202020204" pitchFamily="34" charset="0"/>
              <a:buChar char="•"/>
            </a:pPr>
            <a:endParaRPr lang="en-US" sz="2000" dirty="0"/>
          </a:p>
          <a:p>
            <a:pPr marL="800100" lvl="1" indent="-342900" algn="l">
              <a:buFont typeface="Arial" panose="020B0604020202020204" pitchFamily="34" charset="0"/>
              <a:buChar char="•"/>
            </a:pPr>
            <a:endParaRPr lang="en-US" sz="2000" dirty="0"/>
          </a:p>
          <a:p>
            <a:pPr marL="800100" lvl="1" indent="-342900" algn="l">
              <a:buFont typeface="Arial" panose="020B0604020202020204" pitchFamily="34" charset="0"/>
              <a:buChar char="•"/>
            </a:pPr>
            <a:endParaRPr lang="en-US" sz="2000" dirty="0"/>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endParaRPr lang="en-US" sz="2000" dirty="0"/>
          </a:p>
          <a:p>
            <a:pPr marL="800100" lvl="1" indent="-342900" algn="l">
              <a:buFont typeface="Arial" panose="020B0604020202020204" pitchFamily="34" charset="0"/>
              <a:buChar char="•"/>
            </a:pPr>
            <a:endParaRPr lang="en-US" sz="2000" dirty="0"/>
          </a:p>
          <a:p>
            <a:pPr lvl="1" algn="l"/>
            <a:endParaRPr lang="en-US" sz="2000" dirty="0"/>
          </a:p>
          <a:p>
            <a:pPr marL="342900" indent="-342900" algn="l">
              <a:buFont typeface="Arial" panose="020B0604020202020204" pitchFamily="34" charset="0"/>
              <a:buChar char="•"/>
            </a:pPr>
            <a:r>
              <a:rPr lang="en-US" b="1" dirty="0"/>
              <a:t>What tents can be setup in 35+ kph winds and will withstand 90kph winds without damage?</a:t>
            </a:r>
          </a:p>
        </p:txBody>
      </p:sp>
      <p:pic>
        <p:nvPicPr>
          <p:cNvPr id="8" name="Picture 7" descr="A white tent with metal pipes&#10;&#10;AI-generated content may be incorrect.">
            <a:extLst>
              <a:ext uri="{FF2B5EF4-FFF2-40B4-BE49-F238E27FC236}">
                <a16:creationId xmlns:a16="http://schemas.microsoft.com/office/drawing/2014/main" id="{C0CC1209-D875-9F4F-D1CF-02EF7CDBC23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25494" y="2518465"/>
            <a:ext cx="5056520" cy="3068984"/>
          </a:xfrm>
          <a:prstGeom prst="rect">
            <a:avLst/>
          </a:prstGeom>
        </p:spPr>
      </p:pic>
      <p:pic>
        <p:nvPicPr>
          <p:cNvPr id="13" name="Picture 12" descr="People in the snow next to a tent&#10;&#10;AI-generated content may be incorrect.">
            <a:extLst>
              <a:ext uri="{FF2B5EF4-FFF2-40B4-BE49-F238E27FC236}">
                <a16:creationId xmlns:a16="http://schemas.microsoft.com/office/drawing/2014/main" id="{0EAAF970-37A4-9CCA-DAEA-6AEC4596B921}"/>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168447" y="2518464"/>
            <a:ext cx="4705497" cy="3068985"/>
          </a:xfrm>
          <a:prstGeom prst="rect">
            <a:avLst/>
          </a:prstGeom>
        </p:spPr>
      </p:pic>
      <p:sp>
        <p:nvSpPr>
          <p:cNvPr id="18" name="Oval 17">
            <a:extLst>
              <a:ext uri="{FF2B5EF4-FFF2-40B4-BE49-F238E27FC236}">
                <a16:creationId xmlns:a16="http://schemas.microsoft.com/office/drawing/2014/main" id="{508640D0-CC20-1B5C-CF0B-861B522BCA6C}"/>
              </a:ext>
            </a:extLst>
          </p:cNvPr>
          <p:cNvSpPr/>
          <p:nvPr/>
        </p:nvSpPr>
        <p:spPr>
          <a:xfrm>
            <a:off x="7073418" y="3800235"/>
            <a:ext cx="604247" cy="52463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15992673-7A3F-40EE-E99B-C007F54F5BF2}"/>
              </a:ext>
            </a:extLst>
          </p:cNvPr>
          <p:cNvCxnSpPr>
            <a:cxnSpLocks/>
          </p:cNvCxnSpPr>
          <p:nvPr/>
        </p:nvCxnSpPr>
        <p:spPr>
          <a:xfrm>
            <a:off x="3122141" y="3690551"/>
            <a:ext cx="3871783" cy="33775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964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56FC0-3CF2-3DA9-8674-2EADCC1FEE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0DFD44B-380A-6B31-BE44-2D6374B43BF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608" y="0"/>
            <a:ext cx="12197608" cy="6858000"/>
          </a:xfrm>
          <a:prstGeom prst="rect">
            <a:avLst/>
          </a:prstGeom>
        </p:spPr>
      </p:pic>
      <p:sp>
        <p:nvSpPr>
          <p:cNvPr id="2" name="Title 1">
            <a:extLst>
              <a:ext uri="{FF2B5EF4-FFF2-40B4-BE49-F238E27FC236}">
                <a16:creationId xmlns:a16="http://schemas.microsoft.com/office/drawing/2014/main" id="{B49D96B8-5BE6-ABB7-84AC-319FCC1739FA}"/>
              </a:ext>
            </a:extLst>
          </p:cNvPr>
          <p:cNvSpPr>
            <a:spLocks noGrp="1"/>
          </p:cNvSpPr>
          <p:nvPr>
            <p:ph type="ctrTitle"/>
          </p:nvPr>
        </p:nvSpPr>
        <p:spPr>
          <a:xfrm>
            <a:off x="263610" y="240914"/>
            <a:ext cx="10198443" cy="986524"/>
          </a:xfrm>
        </p:spPr>
        <p:txBody>
          <a:bodyPr anchor="t">
            <a:normAutofit/>
          </a:bodyPr>
          <a:lstStyle/>
          <a:p>
            <a:pPr algn="l"/>
            <a:r>
              <a:rPr lang="en-US" sz="4000" dirty="0">
                <a:solidFill>
                  <a:schemeClr val="bg1"/>
                </a:solidFill>
              </a:rPr>
              <a:t>Questions/Comments</a:t>
            </a:r>
            <a:br>
              <a:rPr lang="en-US" sz="4000" dirty="0">
                <a:solidFill>
                  <a:schemeClr val="bg1"/>
                </a:solidFill>
              </a:rPr>
            </a:br>
            <a:r>
              <a:rPr lang="en-US" sz="2200" dirty="0">
                <a:solidFill>
                  <a:schemeClr val="bg1"/>
                </a:solidFill>
              </a:rPr>
              <a:t>Feel free to reach out to ajhaala@wisc.edu!</a:t>
            </a:r>
          </a:p>
        </p:txBody>
      </p:sp>
      <p:sp>
        <p:nvSpPr>
          <p:cNvPr id="4" name="TextBox 3">
            <a:extLst>
              <a:ext uri="{FF2B5EF4-FFF2-40B4-BE49-F238E27FC236}">
                <a16:creationId xmlns:a16="http://schemas.microsoft.com/office/drawing/2014/main" id="{D73CD472-E7CE-0B77-EF98-89D5DBEAB3D4}"/>
              </a:ext>
            </a:extLst>
          </p:cNvPr>
          <p:cNvSpPr txBox="1"/>
          <p:nvPr/>
        </p:nvSpPr>
        <p:spPr>
          <a:xfrm>
            <a:off x="263610" y="1134595"/>
            <a:ext cx="8735060" cy="461665"/>
          </a:xfrm>
          <a:prstGeom prst="rect">
            <a:avLst/>
          </a:prstGeom>
          <a:noFill/>
        </p:spPr>
        <p:txBody>
          <a:bodyPr wrap="square">
            <a:spAutoFit/>
          </a:bodyPr>
          <a:lstStyle/>
          <a:p>
            <a:r>
              <a:rPr lang="en-US" sz="1200" dirty="0">
                <a:solidFill>
                  <a:schemeClr val="bg1"/>
                </a:solidFill>
              </a:rPr>
              <a:t>This material is based upon work supported by the U.S. National Science Foundation</a:t>
            </a:r>
            <a:br>
              <a:rPr lang="en-US" sz="1200" dirty="0">
                <a:solidFill>
                  <a:schemeClr val="bg1"/>
                </a:solidFill>
              </a:rPr>
            </a:br>
            <a:r>
              <a:rPr lang="en-US" sz="1200" dirty="0">
                <a:solidFill>
                  <a:schemeClr val="bg1"/>
                </a:solidFill>
              </a:rPr>
              <a:t>under Cooperative Agreement No. 1836328 and Continuing Grant 2318480.</a:t>
            </a:r>
          </a:p>
        </p:txBody>
      </p:sp>
    </p:spTree>
    <p:extLst>
      <p:ext uri="{BB962C8B-B14F-4D97-AF65-F5344CB8AC3E}">
        <p14:creationId xmlns:p14="http://schemas.microsoft.com/office/powerpoint/2010/main" val="938525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earchableMultiLine xmlns="c1c65080-bfca-4a9c-8e0d-3cab5cda9fb9" xsi:nil="true"/>
    <ImageCreateDate xmlns="http://schemas.microsoft.com/sharepoint/v3/fields" xsi:nil="true"/>
    <lcf76f155ced4ddcb4097134ff3c332f xmlns="05efb2d9-9f2f-492c-be1f-7c20860eb5a8">
      <Terms xmlns="http://schemas.microsoft.com/office/infopath/2007/PartnerControls"/>
    </lcf76f155ced4ddcb4097134ff3c332f>
    <TaxCatchAll xmlns="c1c65080-bfca-4a9c-8e0d-3cab5cda9fb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59A1E95C166A4B88427BA49ED4076C" ma:contentTypeVersion="20" ma:contentTypeDescription="Create a new document." ma:contentTypeScope="" ma:versionID="51dd32eacafef17ea6a99198d2a03d10">
  <xsd:schema xmlns:xsd="http://www.w3.org/2001/XMLSchema" xmlns:xs="http://www.w3.org/2001/XMLSchema" xmlns:p="http://schemas.microsoft.com/office/2006/metadata/properties" xmlns:ns2="05efb2d9-9f2f-492c-be1f-7c20860eb5a8" xmlns:ns3="c1c65080-bfca-4a9c-8e0d-3cab5cda9fb9" xmlns:ns4="http://schemas.microsoft.com/sharepoint/v3/fields" targetNamespace="http://schemas.microsoft.com/office/2006/metadata/properties" ma:root="true" ma:fieldsID="9d0e2df8b158f035e85c6e45b251707a" ns2:_="" ns3:_="" ns4:_="">
    <xsd:import namespace="05efb2d9-9f2f-492c-be1f-7c20860eb5a8"/>
    <xsd:import namespace="c1c65080-bfca-4a9c-8e0d-3cab5cda9fb9"/>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3:TaxCatchAll" minOccurs="0"/>
                <xsd:element ref="ns2:MediaServiceGenerationTime" minOccurs="0"/>
                <xsd:element ref="ns2:MediaServiceEventHashCode" minOccurs="0"/>
                <xsd:element ref="ns2:lcf76f155ced4ddcb4097134ff3c332f" minOccurs="0"/>
                <xsd:element ref="ns2:MediaServiceDateTaken" minOccurs="0"/>
                <xsd:element ref="ns2:MediaServiceOCR" minOccurs="0"/>
                <xsd:element ref="ns2:MediaServiceLocation" minOccurs="0"/>
                <xsd:element ref="ns2:MediaLengthInSeconds" minOccurs="0"/>
                <xsd:element ref="ns3:SearchableMultiLine" minOccurs="0"/>
                <xsd:element ref="ns4:ImageCreateDat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fb2d9-9f2f-492c-be1f-7c20860eb5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3718347-7ac7-43d2-8bc2-3254bf334720"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c65080-bfca-4a9c-8e0d-3cab5cda9f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b03668c6-e781-4f6d-aa3a-b81449132a9b}" ma:internalName="TaxCatchAll" ma:showField="CatchAllData" ma:web="c1c65080-bfca-4a9c-8e0d-3cab5cda9fb9">
      <xsd:complexType>
        <xsd:complexContent>
          <xsd:extension base="dms:MultiChoiceLookup">
            <xsd:sequence>
              <xsd:element name="Value" type="dms:Lookup" maxOccurs="unbounded" minOccurs="0" nillable="true"/>
            </xsd:sequence>
          </xsd:extension>
        </xsd:complexContent>
      </xsd:complexType>
    </xsd:element>
    <xsd:element name="SearchableMultiLine" ma:index="23" nillable="true" ma:displayName="Media Notes" ma:internalName="SearchableMultiLin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ImageCreateDate" ma:index="24" nillable="true" ma:displayName="Date Picture Taken" ma:format="DateTime" ma:hidden="true" ma:internalName="ImageCreat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7C0AD6-AD21-4663-ADB0-AA15414D75B7}">
  <ds:schemaRefs>
    <ds:schemaRef ds:uri="http://schemas.microsoft.com/sharepoint/v3/contenttype/forms"/>
  </ds:schemaRefs>
</ds:datastoreItem>
</file>

<file path=customXml/itemProps2.xml><?xml version="1.0" encoding="utf-8"?>
<ds:datastoreItem xmlns:ds="http://schemas.openxmlformats.org/officeDocument/2006/customXml" ds:itemID="{56743479-325A-4B9F-AD9A-09CDC32B2BBA}">
  <ds:schemaRefs>
    <ds:schemaRef ds:uri="http://schemas.microsoft.com/office/2006/metadata/properties"/>
    <ds:schemaRef ds:uri="http://schemas.microsoft.com/office/infopath/2007/PartnerControls"/>
    <ds:schemaRef ds:uri="c1c65080-bfca-4a9c-8e0d-3cab5cda9fb9"/>
    <ds:schemaRef ds:uri="http://schemas.microsoft.com/sharepoint/v3/fields"/>
    <ds:schemaRef ds:uri="05efb2d9-9f2f-492c-be1f-7c20860eb5a8"/>
  </ds:schemaRefs>
</ds:datastoreItem>
</file>

<file path=customXml/itemProps3.xml><?xml version="1.0" encoding="utf-8"?>
<ds:datastoreItem xmlns:ds="http://schemas.openxmlformats.org/officeDocument/2006/customXml" ds:itemID="{123908D8-C5D8-45AF-90EF-1D3D0595CD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efb2d9-9f2f-492c-be1f-7c20860eb5a8"/>
    <ds:schemaRef ds:uri="c1c65080-bfca-4a9c-8e0d-3cab5cda9fb9"/>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7667</TotalTime>
  <Words>881</Words>
  <Application>Microsoft Office PowerPoint</Application>
  <PresentationFormat>Widescreen</PresentationFormat>
  <Paragraphs>110</Paragraphs>
  <Slides>9</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Aptos</vt:lpstr>
      <vt:lpstr>Aptos Display</vt:lpstr>
      <vt:lpstr>Arial</vt:lpstr>
      <vt:lpstr>Red Hat Text Light</vt:lpstr>
      <vt:lpstr>Office Theme</vt:lpstr>
      <vt:lpstr>UNIQUE CHALLENGES OF DRILLING OLD, SHALLOW ICE AT ALLAN HILLS  </vt:lpstr>
      <vt:lpstr>Why Allan Hills?</vt:lpstr>
      <vt:lpstr>Challenge 1: Rocks</vt:lpstr>
      <vt:lpstr>Challenge 2: Ice Structure</vt:lpstr>
      <vt:lpstr>Challenge 2: Ice Structure</vt:lpstr>
      <vt:lpstr>Challenge 1 and 2 mitigation</vt:lpstr>
      <vt:lpstr>Challenge 3: Tent Durability</vt:lpstr>
      <vt:lpstr>Challenge 3: Tent Durability</vt:lpstr>
      <vt:lpstr>Questions/Comments Feel free to reach out to ajhaala@wisc.edu!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Andrew Haala</dc:creator>
  <cp:lastModifiedBy>Andrew Haala</cp:lastModifiedBy>
  <cp:revision>7</cp:revision>
  <dcterms:created xsi:type="dcterms:W3CDTF">2025-02-11T17:13:24Z</dcterms:created>
  <dcterms:modified xsi:type="dcterms:W3CDTF">2025-09-16T21:51:05Z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0x010100E859A1E95C166A4B88427BA49ED4076C</vt:lpwstr>
  </property>
  <property fmtid="{D5CDD505-2E9C-101B-9397-08002B2CF9AE}" pid="3" name="MediaServiceImageTags">
    <vt:lpwstr/>
  </property>
</Properties>
</file>