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2" r:id="rId2"/>
    <p:sldId id="284" r:id="rId3"/>
    <p:sldId id="298" r:id="rId4"/>
    <p:sldId id="299" r:id="rId5"/>
    <p:sldId id="309" r:id="rId6"/>
    <p:sldId id="310" r:id="rId7"/>
    <p:sldId id="286" r:id="rId8"/>
    <p:sldId id="306" r:id="rId9"/>
    <p:sldId id="301" r:id="rId10"/>
    <p:sldId id="302" r:id="rId11"/>
    <p:sldId id="304" r:id="rId12"/>
    <p:sldId id="305" r:id="rId13"/>
    <p:sldId id="313" r:id="rId14"/>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3" userDrawn="1">
          <p15:clr>
            <a:srgbClr val="A4A3A4"/>
          </p15:clr>
        </p15:guide>
        <p15:guide id="2" pos="49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E20"/>
    <a:srgbClr val="FFC200"/>
    <a:srgbClr val="7D257E"/>
    <a:srgbClr val="1F78B7"/>
    <a:srgbClr val="00ACE5"/>
    <a:srgbClr val="4B4B4B"/>
    <a:srgbClr val="003E6E"/>
    <a:srgbClr val="BCBDBF"/>
    <a:srgbClr val="03ABE6"/>
    <a:srgbClr val="E994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autoAdjust="0"/>
    <p:restoredTop sz="78503" autoAdjust="0"/>
  </p:normalViewPr>
  <p:slideViewPr>
    <p:cSldViewPr snapToGrid="0" snapToObjects="1">
      <p:cViewPr varScale="1">
        <p:scale>
          <a:sx n="145" d="100"/>
          <a:sy n="145" d="100"/>
        </p:scale>
        <p:origin x="2160" y="184"/>
      </p:cViewPr>
      <p:guideLst>
        <p:guide orient="horz" pos="3003"/>
        <p:guide pos="49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E7C918F-78FE-F74D-BB4C-909493C2DC42}" type="datetimeFigureOut">
              <a:rPr lang="en-GB" smtClean="0"/>
              <a:t>15/09/2025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33AF3-678C-0845-9162-D2E2925EB819}" type="slidenum">
              <a:rPr lang="en-GB" smtClean="0"/>
              <a:t>‹Nr.›</a:t>
            </a:fld>
            <a:endParaRPr lang="en-GB"/>
          </a:p>
        </p:txBody>
      </p:sp>
    </p:spTree>
    <p:extLst>
      <p:ext uri="{BB962C8B-B14F-4D97-AF65-F5344CB8AC3E}">
        <p14:creationId xmlns:p14="http://schemas.microsoft.com/office/powerpoint/2010/main" val="59431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4400" i="0" kern="1200" baseline="0" dirty="0">
                <a:solidFill>
                  <a:schemeClr val="tx1"/>
                </a:solidFill>
                <a:effectLst/>
                <a:latin typeface="Arial" panose="020B0604020202020204" pitchFamily="34" charset="0"/>
                <a:ea typeface="+mn-ea"/>
                <a:cs typeface="Arial" panose="020B0604020202020204" pitchFamily="34" charset="0"/>
              </a:rPr>
              <a:t>00:40 00:40</a:t>
            </a:r>
          </a:p>
          <a:p>
            <a:endParaRPr lang="en-GB" sz="4400" i="0" kern="1200" baseline="0" dirty="0">
              <a:solidFill>
                <a:schemeClr val="tx1"/>
              </a:solidFill>
              <a:effectLst/>
              <a:latin typeface="Arial" panose="020B0604020202020204" pitchFamily="34" charset="0"/>
              <a:ea typeface="+mn-ea"/>
              <a:cs typeface="Arial" panose="020B0604020202020204" pitchFamily="34" charset="0"/>
            </a:endParaRPr>
          </a:p>
          <a:p>
            <a:r>
              <a:rPr lang="en-GB" sz="4400" i="0" kern="1200" baseline="0" dirty="0">
                <a:solidFill>
                  <a:schemeClr val="tx1"/>
                </a:solidFill>
                <a:effectLst/>
                <a:latin typeface="Arial" panose="020B0604020202020204" pitchFamily="34" charset="0"/>
                <a:ea typeface="+mn-ea"/>
                <a:cs typeface="Arial" panose="020B0604020202020204" pitchFamily="34" charset="0"/>
              </a:rPr>
              <a:t>Affiliations:</a:t>
            </a:r>
          </a:p>
          <a:p>
            <a:r>
              <a:rPr lang="en-GB" sz="4400" i="0" kern="1200" baseline="30000" dirty="0">
                <a:solidFill>
                  <a:schemeClr val="tx1"/>
                </a:solidFill>
                <a:effectLst/>
                <a:latin typeface="Arial" panose="020B0604020202020204" pitchFamily="34" charset="0"/>
                <a:ea typeface="+mn-ea"/>
                <a:cs typeface="Arial" panose="020B0604020202020204" pitchFamily="34" charset="0"/>
              </a:rPr>
              <a:t>1</a:t>
            </a:r>
            <a:r>
              <a:rPr lang="en-GB" sz="4400" i="0" kern="1200" dirty="0">
                <a:solidFill>
                  <a:schemeClr val="tx1"/>
                </a:solidFill>
                <a:effectLst/>
                <a:latin typeface="Arial" panose="020B0604020202020204" pitchFamily="34" charset="0"/>
                <a:ea typeface="+mn-ea"/>
                <a:cs typeface="Arial" panose="020B0604020202020204" pitchFamily="34" charset="0"/>
              </a:rPr>
              <a:t>Alfred-Wegener-Institut </a:t>
            </a:r>
            <a:r>
              <a:rPr lang="en-GB" sz="2000" i="0" kern="1200" dirty="0">
                <a:solidFill>
                  <a:schemeClr val="tx1"/>
                </a:solidFill>
                <a:effectLst/>
                <a:latin typeface="Arial" panose="020B0604020202020204" pitchFamily="34" charset="0"/>
                <a:ea typeface="+mn-ea"/>
                <a:cs typeface="Arial" panose="020B0604020202020204" pitchFamily="34" charset="0"/>
              </a:rPr>
              <a:t>Helmholtz-Zentrum für Polar- und </a:t>
            </a:r>
            <a:r>
              <a:rPr lang="en-GB" sz="2000" i="0" kern="1200" dirty="0" err="1">
                <a:solidFill>
                  <a:schemeClr val="tx1"/>
                </a:solidFill>
                <a:effectLst/>
                <a:latin typeface="Arial" panose="020B0604020202020204" pitchFamily="34" charset="0"/>
                <a:ea typeface="+mn-ea"/>
                <a:cs typeface="Arial" panose="020B0604020202020204" pitchFamily="34" charset="0"/>
              </a:rPr>
              <a:t>Meeresforschung</a:t>
            </a:r>
            <a:r>
              <a:rPr lang="en-GB" sz="2000" i="0" kern="1200" dirty="0">
                <a:solidFill>
                  <a:schemeClr val="tx1"/>
                </a:solidFill>
                <a:effectLst/>
                <a:latin typeface="Arial" panose="020B0604020202020204" pitchFamily="34" charset="0"/>
                <a:ea typeface="+mn-ea"/>
                <a:cs typeface="Arial" panose="020B0604020202020204" pitchFamily="34" charset="0"/>
              </a:rPr>
              <a:t>, </a:t>
            </a:r>
            <a:r>
              <a:rPr lang="en-GB" sz="2000" i="0" kern="1200" dirty="0" err="1">
                <a:solidFill>
                  <a:schemeClr val="tx1"/>
                </a:solidFill>
                <a:effectLst/>
                <a:latin typeface="Arial" panose="020B0604020202020204" pitchFamily="34" charset="0"/>
                <a:ea typeface="+mn-ea"/>
                <a:cs typeface="Arial" panose="020B0604020202020204" pitchFamily="34" charset="0"/>
              </a:rPr>
              <a:t>Glaziologie</a:t>
            </a:r>
            <a:r>
              <a:rPr lang="en-GB" sz="2000" i="0" kern="1200" dirty="0">
                <a:solidFill>
                  <a:schemeClr val="tx1"/>
                </a:solidFill>
                <a:effectLst/>
                <a:latin typeface="Arial" panose="020B0604020202020204" pitchFamily="34" charset="0"/>
                <a:ea typeface="+mn-ea"/>
                <a:cs typeface="Arial" panose="020B0604020202020204" pitchFamily="34" charset="0"/>
              </a:rPr>
              <a:t>, Bremerhaven, Germany </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2</a:t>
            </a:r>
            <a:r>
              <a:rPr lang="en-GB" sz="2000" i="0" kern="1200" dirty="0">
                <a:solidFill>
                  <a:schemeClr val="tx1"/>
                </a:solidFill>
                <a:effectLst/>
                <a:latin typeface="Arial" panose="020B0604020202020204" pitchFamily="34" charset="0"/>
                <a:ea typeface="+mn-ea"/>
                <a:cs typeface="Arial" panose="020B0604020202020204" pitchFamily="34" charset="0"/>
              </a:rPr>
              <a:t>Georg-August-Universität, </a:t>
            </a:r>
            <a:r>
              <a:rPr lang="en-GB" sz="2000" i="0" kern="1200" dirty="0" err="1">
                <a:solidFill>
                  <a:schemeClr val="tx1"/>
                </a:solidFill>
                <a:effectLst/>
                <a:latin typeface="Arial" panose="020B0604020202020204" pitchFamily="34" charset="0"/>
                <a:ea typeface="+mn-ea"/>
                <a:cs typeface="Arial" panose="020B0604020202020204" pitchFamily="34" charset="0"/>
              </a:rPr>
              <a:t>Geowissenschaftliches</a:t>
            </a:r>
            <a:r>
              <a:rPr lang="en-GB" sz="2000" i="0" kern="1200" dirty="0">
                <a:solidFill>
                  <a:schemeClr val="tx1"/>
                </a:solidFill>
                <a:effectLst/>
                <a:latin typeface="Arial" panose="020B0604020202020204" pitchFamily="34" charset="0"/>
                <a:ea typeface="+mn-ea"/>
                <a:cs typeface="Arial" panose="020B0604020202020204" pitchFamily="34" charset="0"/>
              </a:rPr>
              <a:t> Zentrum, </a:t>
            </a:r>
            <a:r>
              <a:rPr lang="en-GB" sz="2000" i="0" kern="1200" dirty="0" err="1">
                <a:solidFill>
                  <a:schemeClr val="tx1"/>
                </a:solidFill>
                <a:effectLst/>
                <a:latin typeface="Arial" panose="020B0604020202020204" pitchFamily="34" charset="0"/>
                <a:ea typeface="+mn-ea"/>
                <a:cs typeface="Arial" panose="020B0604020202020204" pitchFamily="34" charset="0"/>
              </a:rPr>
              <a:t>Geochemie</a:t>
            </a:r>
            <a:r>
              <a:rPr lang="en-GB" sz="2000" i="0" kern="1200" dirty="0">
                <a:solidFill>
                  <a:schemeClr val="tx1"/>
                </a:solidFill>
                <a:effectLst/>
                <a:latin typeface="Arial" panose="020B0604020202020204" pitchFamily="34" charset="0"/>
                <a:ea typeface="+mn-ea"/>
                <a:cs typeface="Arial" panose="020B0604020202020204" pitchFamily="34" charset="0"/>
              </a:rPr>
              <a:t> und </a:t>
            </a:r>
            <a:r>
              <a:rPr lang="en-GB" sz="2000" i="0" kern="1200" dirty="0" err="1">
                <a:solidFill>
                  <a:schemeClr val="tx1"/>
                </a:solidFill>
                <a:effectLst/>
                <a:latin typeface="Arial" panose="020B0604020202020204" pitchFamily="34" charset="0"/>
                <a:ea typeface="+mn-ea"/>
                <a:cs typeface="Arial" panose="020B0604020202020204" pitchFamily="34" charset="0"/>
              </a:rPr>
              <a:t>Isotopengeologie</a:t>
            </a:r>
            <a:r>
              <a:rPr lang="en-GB" sz="2000" i="0" kern="1200" dirty="0">
                <a:solidFill>
                  <a:schemeClr val="tx1"/>
                </a:solidFill>
                <a:effectLst/>
                <a:latin typeface="Arial" panose="020B0604020202020204" pitchFamily="34" charset="0"/>
                <a:ea typeface="+mn-ea"/>
                <a:cs typeface="Arial" panose="020B0604020202020204" pitchFamily="34" charset="0"/>
              </a:rPr>
              <a:t>, Göttingen, Germany </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3</a:t>
            </a:r>
            <a:r>
              <a:rPr lang="en-GB" sz="2000" i="0" kern="1200" dirty="0">
                <a:solidFill>
                  <a:schemeClr val="tx1"/>
                </a:solidFill>
                <a:effectLst/>
                <a:latin typeface="Arial" panose="020B0604020202020204" pitchFamily="34" charset="0"/>
                <a:ea typeface="+mn-ea"/>
                <a:cs typeface="Arial" panose="020B0604020202020204" pitchFamily="34" charset="0"/>
              </a:rPr>
              <a:t>Section for the Physics of Ice, Climate and Earth, Niels Bohr Institute, University of Copenhagen, Copenhagen, Denmark </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4</a:t>
            </a:r>
            <a:r>
              <a:rPr lang="en-GB" sz="2000" i="0" kern="1200" dirty="0">
                <a:solidFill>
                  <a:schemeClr val="tx1"/>
                </a:solidFill>
                <a:effectLst/>
                <a:latin typeface="Arial" panose="020B0604020202020204" pitchFamily="34" charset="0"/>
                <a:ea typeface="+mn-ea"/>
                <a:cs typeface="Arial" panose="020B0604020202020204" pitchFamily="34" charset="0"/>
              </a:rPr>
              <a:t>Ice Dynamics and </a:t>
            </a:r>
            <a:r>
              <a:rPr lang="en-GB" sz="2000" i="0" kern="1200" dirty="0" err="1">
                <a:solidFill>
                  <a:schemeClr val="tx1"/>
                </a:solidFill>
                <a:effectLst/>
                <a:latin typeface="Arial" panose="020B0604020202020204" pitchFamily="34" charset="0"/>
                <a:ea typeface="+mn-ea"/>
                <a:cs typeface="Arial" panose="020B0604020202020204" pitchFamily="34" charset="0"/>
              </a:rPr>
              <a:t>Palaeoclimate</a:t>
            </a:r>
            <a:r>
              <a:rPr lang="en-GB" sz="2000" i="0" kern="1200" dirty="0">
                <a:solidFill>
                  <a:schemeClr val="tx1"/>
                </a:solidFill>
                <a:effectLst/>
                <a:latin typeface="Arial" panose="020B0604020202020204" pitchFamily="34" charset="0"/>
                <a:ea typeface="+mn-ea"/>
                <a:cs typeface="Arial" panose="020B0604020202020204" pitchFamily="34" charset="0"/>
              </a:rPr>
              <a:t>, British Antarctic Survey, Cambridge, United Kingdom </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5</a:t>
            </a:r>
            <a:r>
              <a:rPr lang="en-GB" sz="2000" i="0" kern="1200" dirty="0">
                <a:solidFill>
                  <a:schemeClr val="tx1"/>
                </a:solidFill>
                <a:effectLst/>
                <a:latin typeface="Arial" panose="020B0604020202020204" pitchFamily="34" charset="0"/>
                <a:ea typeface="+mn-ea"/>
                <a:cs typeface="Arial" panose="020B0604020202020204" pitchFamily="34" charset="0"/>
              </a:rPr>
              <a:t>Université Grenoble Alpes, CNRS, IRD, Grenoble INP, IGE, Grenoble, France</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6</a:t>
            </a:r>
            <a:r>
              <a:rPr lang="en-GB" sz="2000" i="0" kern="1200" dirty="0">
                <a:solidFill>
                  <a:schemeClr val="tx1"/>
                </a:solidFill>
                <a:effectLst/>
                <a:latin typeface="Arial" panose="020B0604020202020204" pitchFamily="34" charset="0"/>
                <a:ea typeface="+mn-ea"/>
                <a:cs typeface="Arial" panose="020B0604020202020204" pitchFamily="34" charset="0"/>
              </a:rPr>
              <a:t>Centre for Earth Observation Science, University of Manitoba, Winnipeg, MB, Canada </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7</a:t>
            </a:r>
            <a:r>
              <a:rPr lang="en-GB" sz="2000" i="0" kern="1200" dirty="0">
                <a:solidFill>
                  <a:schemeClr val="tx1"/>
                </a:solidFill>
                <a:effectLst/>
                <a:latin typeface="Arial" panose="020B0604020202020204" pitchFamily="34" charset="0"/>
                <a:ea typeface="+mn-ea"/>
                <a:cs typeface="Arial" panose="020B0604020202020204" pitchFamily="34" charset="0"/>
              </a:rPr>
              <a:t>Climate and Environmental Physics, Physics Institute, Oeschger Centre for Climate Change Research, University of Bern, Bern, Switzerland</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8</a:t>
            </a:r>
            <a:r>
              <a:rPr lang="en-GB" sz="2000" i="0" kern="1200" dirty="0">
                <a:solidFill>
                  <a:schemeClr val="tx1"/>
                </a:solidFill>
                <a:effectLst/>
                <a:latin typeface="Arial" panose="020B0604020202020204" pitchFamily="34" charset="0"/>
                <a:ea typeface="+mn-ea"/>
                <a:cs typeface="Arial" panose="020B0604020202020204" pitchFamily="34" charset="0"/>
              </a:rPr>
              <a:t>Laboratoire des Sciences du </a:t>
            </a:r>
            <a:r>
              <a:rPr lang="en-GB" sz="2000" i="0" kern="1200" dirty="0" err="1">
                <a:solidFill>
                  <a:schemeClr val="tx1"/>
                </a:solidFill>
                <a:effectLst/>
                <a:latin typeface="Arial" panose="020B0604020202020204" pitchFamily="34" charset="0"/>
                <a:ea typeface="+mn-ea"/>
                <a:cs typeface="Arial" panose="020B0604020202020204" pitchFamily="34" charset="0"/>
              </a:rPr>
              <a:t>Climat</a:t>
            </a:r>
            <a:r>
              <a:rPr lang="en-GB" sz="2000" i="0" kern="1200" dirty="0">
                <a:solidFill>
                  <a:schemeClr val="tx1"/>
                </a:solidFill>
                <a:effectLst/>
                <a:latin typeface="Arial" panose="020B0604020202020204" pitchFamily="34" charset="0"/>
                <a:ea typeface="+mn-ea"/>
                <a:cs typeface="Arial" panose="020B0604020202020204" pitchFamily="34" charset="0"/>
              </a:rPr>
              <a:t> et de </a:t>
            </a:r>
            <a:r>
              <a:rPr lang="en-GB" sz="2000" i="0" kern="1200" dirty="0" err="1">
                <a:solidFill>
                  <a:schemeClr val="tx1"/>
                </a:solidFill>
                <a:effectLst/>
                <a:latin typeface="Arial" panose="020B0604020202020204" pitchFamily="34" charset="0"/>
                <a:ea typeface="+mn-ea"/>
                <a:cs typeface="Arial" panose="020B0604020202020204" pitchFamily="34" charset="0"/>
              </a:rPr>
              <a:t>l'Environnement</a:t>
            </a:r>
            <a:r>
              <a:rPr lang="en-GB" sz="2000" i="0" kern="1200" dirty="0">
                <a:solidFill>
                  <a:schemeClr val="tx1"/>
                </a:solidFill>
                <a:effectLst/>
                <a:latin typeface="Arial" panose="020B0604020202020204" pitchFamily="34" charset="0"/>
                <a:ea typeface="+mn-ea"/>
                <a:cs typeface="Arial" panose="020B0604020202020204" pitchFamily="34" charset="0"/>
              </a:rPr>
              <a:t>, LSCE/IPSL, CEA-CNRS-UVSQ, Université Paris-</a:t>
            </a:r>
            <a:r>
              <a:rPr lang="en-GB" sz="2000" i="0" kern="1200" dirty="0" err="1">
                <a:solidFill>
                  <a:schemeClr val="tx1"/>
                </a:solidFill>
                <a:effectLst/>
                <a:latin typeface="Arial" panose="020B0604020202020204" pitchFamily="34" charset="0"/>
                <a:ea typeface="+mn-ea"/>
                <a:cs typeface="Arial" panose="020B0604020202020204" pitchFamily="34" charset="0"/>
              </a:rPr>
              <a:t>Saclay</a:t>
            </a:r>
            <a:r>
              <a:rPr lang="en-GB" sz="2000" i="0" kern="1200" dirty="0">
                <a:solidFill>
                  <a:schemeClr val="tx1"/>
                </a:solidFill>
                <a:effectLst/>
                <a:latin typeface="Arial" panose="020B0604020202020204" pitchFamily="34" charset="0"/>
                <a:ea typeface="+mn-ea"/>
                <a:cs typeface="Arial" panose="020B0604020202020204" pitchFamily="34" charset="0"/>
              </a:rPr>
              <a:t>, Gif-sur-Yvette, France</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9</a:t>
            </a:r>
            <a:r>
              <a:rPr lang="en-GB" sz="2000" i="0" kern="1200" dirty="0">
                <a:solidFill>
                  <a:schemeClr val="tx1"/>
                </a:solidFill>
                <a:effectLst/>
                <a:latin typeface="Arial" panose="020B0604020202020204" pitchFamily="34" charset="0"/>
                <a:ea typeface="+mn-ea"/>
                <a:cs typeface="Arial" panose="020B0604020202020204" pitchFamily="34" charset="0"/>
              </a:rPr>
              <a:t>CNR-Institute of Polar Sciences (CNR-ISP), Mestre, Venice, Italy</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10</a:t>
            </a:r>
            <a:r>
              <a:rPr lang="en-GB" sz="2000" i="0" kern="1200" dirty="0">
                <a:solidFill>
                  <a:schemeClr val="tx1"/>
                </a:solidFill>
                <a:effectLst/>
                <a:latin typeface="Arial" panose="020B0604020202020204" pitchFamily="34" charset="0"/>
                <a:ea typeface="+mn-ea"/>
                <a:cs typeface="Arial" panose="020B0604020202020204" pitchFamily="34" charset="0"/>
              </a:rPr>
              <a:t>Ca'Foscari University of Venice, Department of Environmental Sciences, Informatics and Statistics, Mestre, Venice, Italy</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11</a:t>
            </a:r>
            <a:r>
              <a:rPr lang="en-GB" sz="2000" i="0" kern="1200" dirty="0">
                <a:solidFill>
                  <a:schemeClr val="tx1"/>
                </a:solidFill>
                <a:effectLst/>
                <a:latin typeface="Arial" panose="020B0604020202020204" pitchFamily="34" charset="0"/>
                <a:ea typeface="+mn-ea"/>
                <a:cs typeface="Arial" panose="020B0604020202020204" pitchFamily="34" charset="0"/>
              </a:rPr>
              <a:t>ENEA-National Agency for New Technologies, Energy and Sustainable Economic Development, </a:t>
            </a:r>
            <a:r>
              <a:rPr lang="en-GB" sz="2000" i="0" kern="1200" dirty="0" err="1">
                <a:solidFill>
                  <a:schemeClr val="tx1"/>
                </a:solidFill>
                <a:effectLst/>
                <a:latin typeface="Arial" panose="020B0604020202020204" pitchFamily="34" charset="0"/>
                <a:ea typeface="+mn-ea"/>
                <a:cs typeface="Arial" panose="020B0604020202020204" pitchFamily="34" charset="0"/>
              </a:rPr>
              <a:t>Brasimone</a:t>
            </a:r>
            <a:r>
              <a:rPr lang="en-GB" sz="2000" i="0" kern="1200" dirty="0">
                <a:solidFill>
                  <a:schemeClr val="tx1"/>
                </a:solidFill>
                <a:effectLst/>
                <a:latin typeface="Arial" panose="020B0604020202020204" pitchFamily="34" charset="0"/>
                <a:ea typeface="+mn-ea"/>
                <a:cs typeface="Arial" panose="020B0604020202020204" pitchFamily="34" charset="0"/>
              </a:rPr>
              <a:t> Research </a:t>
            </a:r>
            <a:r>
              <a:rPr lang="en-GB" sz="2000" i="0" kern="1200" dirty="0" err="1">
                <a:solidFill>
                  <a:schemeClr val="tx1"/>
                </a:solidFill>
                <a:effectLst/>
                <a:latin typeface="Arial" panose="020B0604020202020204" pitchFamily="34" charset="0"/>
                <a:ea typeface="+mn-ea"/>
                <a:cs typeface="Arial" panose="020B0604020202020204" pitchFamily="34" charset="0"/>
              </a:rPr>
              <a:t>Center</a:t>
            </a:r>
            <a:r>
              <a:rPr lang="en-GB" sz="2000" i="0" kern="1200" dirty="0">
                <a:solidFill>
                  <a:schemeClr val="tx1"/>
                </a:solidFill>
                <a:effectLst/>
                <a:latin typeface="Arial" panose="020B0604020202020204" pitchFamily="34" charset="0"/>
                <a:ea typeface="+mn-ea"/>
                <a:cs typeface="Arial" panose="020B0604020202020204" pitchFamily="34" charset="0"/>
              </a:rPr>
              <a:t>, </a:t>
            </a:r>
            <a:r>
              <a:rPr lang="en-GB" sz="2000" i="0" kern="1200" dirty="0" err="1">
                <a:solidFill>
                  <a:schemeClr val="tx1"/>
                </a:solidFill>
                <a:effectLst/>
                <a:latin typeface="Arial" panose="020B0604020202020204" pitchFamily="34" charset="0"/>
                <a:ea typeface="+mn-ea"/>
                <a:cs typeface="Arial" panose="020B0604020202020204" pitchFamily="34" charset="0"/>
              </a:rPr>
              <a:t>Camugnano</a:t>
            </a:r>
            <a:r>
              <a:rPr lang="en-GB" sz="2000" i="0" kern="1200" dirty="0">
                <a:solidFill>
                  <a:schemeClr val="tx1"/>
                </a:solidFill>
                <a:effectLst/>
                <a:latin typeface="Arial" panose="020B0604020202020204" pitchFamily="34" charset="0"/>
                <a:ea typeface="+mn-ea"/>
                <a:cs typeface="Arial" panose="020B0604020202020204" pitchFamily="34" charset="0"/>
              </a:rPr>
              <a:t>, BO, Italy </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12</a:t>
            </a:r>
            <a:r>
              <a:rPr lang="en-GB" sz="2000" i="0" kern="1200" dirty="0">
                <a:solidFill>
                  <a:schemeClr val="tx1"/>
                </a:solidFill>
                <a:effectLst/>
                <a:latin typeface="Arial" panose="020B0604020202020204" pitchFamily="34" charset="0"/>
                <a:ea typeface="+mn-ea"/>
                <a:cs typeface="Arial" panose="020B0604020202020204" pitchFamily="34" charset="0"/>
              </a:rPr>
              <a:t>ENEA-National Agency for New Technologies, Energy and Sustainable Economic Development, </a:t>
            </a:r>
            <a:r>
              <a:rPr lang="en-GB" sz="2000" i="0" kern="1200" dirty="0" err="1">
                <a:solidFill>
                  <a:schemeClr val="tx1"/>
                </a:solidFill>
                <a:effectLst/>
                <a:latin typeface="Arial" panose="020B0604020202020204" pitchFamily="34" charset="0"/>
                <a:ea typeface="+mn-ea"/>
                <a:cs typeface="Arial" panose="020B0604020202020204" pitchFamily="34" charset="0"/>
              </a:rPr>
              <a:t>Casaccia</a:t>
            </a:r>
            <a:r>
              <a:rPr lang="en-GB" sz="2000" i="0" kern="1200" dirty="0">
                <a:solidFill>
                  <a:schemeClr val="tx1"/>
                </a:solidFill>
                <a:effectLst/>
                <a:latin typeface="Arial" panose="020B0604020202020204" pitchFamily="34" charset="0"/>
                <a:ea typeface="+mn-ea"/>
                <a:cs typeface="Arial" panose="020B0604020202020204" pitchFamily="34" charset="0"/>
              </a:rPr>
              <a:t>, RM, Italy</a:t>
            </a:r>
            <a:endParaRPr lang="de-DE" sz="2000" i="0" kern="1200" dirty="0">
              <a:solidFill>
                <a:schemeClr val="tx1"/>
              </a:solidFill>
              <a:effectLst/>
              <a:latin typeface="Arial" panose="020B0604020202020204" pitchFamily="34" charset="0"/>
              <a:ea typeface="+mn-ea"/>
              <a:cs typeface="Arial" panose="020B0604020202020204" pitchFamily="34" charset="0"/>
            </a:endParaRPr>
          </a:p>
          <a:p>
            <a:r>
              <a:rPr lang="en-GB" sz="2000" i="0" kern="1200" baseline="30000" dirty="0">
                <a:solidFill>
                  <a:schemeClr val="tx1"/>
                </a:solidFill>
                <a:effectLst/>
                <a:latin typeface="Arial" panose="020B0604020202020204" pitchFamily="34" charset="0"/>
                <a:ea typeface="+mn-ea"/>
                <a:cs typeface="Arial" panose="020B0604020202020204" pitchFamily="34" charset="0"/>
              </a:rPr>
              <a:t>13</a:t>
            </a:r>
            <a:r>
              <a:rPr lang="en-GB" sz="2000" i="0" kern="1200" dirty="0">
                <a:solidFill>
                  <a:schemeClr val="tx1"/>
                </a:solidFill>
                <a:effectLst/>
                <a:latin typeface="Arial" panose="020B0604020202020204" pitchFamily="34" charset="0"/>
                <a:ea typeface="+mn-ea"/>
                <a:cs typeface="Arial" panose="020B0604020202020204" pitchFamily="34" charset="0"/>
              </a:rPr>
              <a:t>Université Libre de </a:t>
            </a:r>
            <a:r>
              <a:rPr lang="en-GB" sz="2000" i="0" kern="1200" dirty="0" err="1">
                <a:solidFill>
                  <a:schemeClr val="tx1"/>
                </a:solidFill>
                <a:effectLst/>
                <a:latin typeface="Arial" panose="020B0604020202020204" pitchFamily="34" charset="0"/>
                <a:ea typeface="+mn-ea"/>
                <a:cs typeface="Arial" panose="020B0604020202020204" pitchFamily="34" charset="0"/>
              </a:rPr>
              <a:t>Bruxelles</a:t>
            </a:r>
            <a:r>
              <a:rPr lang="en-GB" sz="2000" i="0" kern="1200" dirty="0">
                <a:solidFill>
                  <a:schemeClr val="tx1"/>
                </a:solidFill>
                <a:effectLst/>
                <a:latin typeface="Arial" panose="020B0604020202020204" pitchFamily="34" charset="0"/>
                <a:ea typeface="+mn-ea"/>
                <a:cs typeface="Arial" panose="020B0604020202020204" pitchFamily="34" charset="0"/>
              </a:rPr>
              <a:t>, </a:t>
            </a:r>
            <a:r>
              <a:rPr lang="en-GB" sz="2000" i="0" kern="1200" dirty="0" err="1">
                <a:solidFill>
                  <a:schemeClr val="tx1"/>
                </a:solidFill>
                <a:effectLst/>
                <a:latin typeface="Arial" panose="020B0604020202020204" pitchFamily="34" charset="0"/>
                <a:ea typeface="+mn-ea"/>
                <a:cs typeface="Arial" panose="020B0604020202020204" pitchFamily="34" charset="0"/>
              </a:rPr>
              <a:t>Laboratoire</a:t>
            </a:r>
            <a:r>
              <a:rPr lang="en-GB" sz="2000" i="0" kern="1200" dirty="0">
                <a:solidFill>
                  <a:schemeClr val="tx1"/>
                </a:solidFill>
                <a:effectLst/>
                <a:latin typeface="Arial" panose="020B0604020202020204" pitchFamily="34" charset="0"/>
                <a:ea typeface="+mn-ea"/>
                <a:cs typeface="Arial" panose="020B0604020202020204" pitchFamily="34" charset="0"/>
              </a:rPr>
              <a:t> de </a:t>
            </a:r>
            <a:r>
              <a:rPr lang="en-GB" sz="2000" i="0" kern="1200" dirty="0" err="1">
                <a:solidFill>
                  <a:schemeClr val="tx1"/>
                </a:solidFill>
                <a:effectLst/>
                <a:latin typeface="Arial" panose="020B0604020202020204" pitchFamily="34" charset="0"/>
                <a:ea typeface="+mn-ea"/>
                <a:cs typeface="Arial" panose="020B0604020202020204" pitchFamily="34" charset="0"/>
              </a:rPr>
              <a:t>Glaciologie</a:t>
            </a:r>
            <a:r>
              <a:rPr lang="en-GB" sz="2000" i="0" kern="1200" dirty="0">
                <a:solidFill>
                  <a:schemeClr val="tx1"/>
                </a:solidFill>
                <a:effectLst/>
                <a:latin typeface="Arial" panose="020B0604020202020204" pitchFamily="34" charset="0"/>
                <a:ea typeface="+mn-ea"/>
                <a:cs typeface="Arial" panose="020B0604020202020204" pitchFamily="34" charset="0"/>
              </a:rPr>
              <a:t> (GLACIOL), Faculté des Sciences, </a:t>
            </a:r>
            <a:r>
              <a:rPr lang="en-GB" sz="2000" i="0" kern="1200" dirty="0" err="1">
                <a:solidFill>
                  <a:schemeClr val="tx1"/>
                </a:solidFill>
                <a:effectLst/>
                <a:latin typeface="Arial" panose="020B0604020202020204" pitchFamily="34" charset="0"/>
                <a:ea typeface="+mn-ea"/>
                <a:cs typeface="Arial" panose="020B0604020202020204" pitchFamily="34" charset="0"/>
              </a:rPr>
              <a:t>Bruxelles</a:t>
            </a:r>
            <a:r>
              <a:rPr lang="en-GB" sz="2000" i="0" kern="1200" dirty="0">
                <a:solidFill>
                  <a:schemeClr val="tx1"/>
                </a:solidFill>
                <a:effectLst/>
                <a:latin typeface="Arial" panose="020B0604020202020204" pitchFamily="34" charset="0"/>
                <a:ea typeface="+mn-ea"/>
                <a:cs typeface="Arial" panose="020B0604020202020204" pitchFamily="34" charset="0"/>
              </a:rPr>
              <a:t>, Belgium</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14</a:t>
            </a:r>
            <a:r>
              <a:rPr lang="en-GB" sz="2000" i="0" kern="1200" dirty="0">
                <a:solidFill>
                  <a:schemeClr val="tx1"/>
                </a:solidFill>
                <a:effectLst/>
                <a:latin typeface="Arial" panose="020B0604020202020204" pitchFamily="34" charset="0"/>
                <a:ea typeface="+mn-ea"/>
                <a:cs typeface="Arial" panose="020B0604020202020204" pitchFamily="34" charset="0"/>
              </a:rPr>
              <a:t>CRPG, CNRS, Université de Lorraine, Nancy, France</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15</a:t>
            </a:r>
            <a:r>
              <a:rPr lang="en-GB" sz="2000" i="0" kern="1200" dirty="0">
                <a:solidFill>
                  <a:schemeClr val="tx1"/>
                </a:solidFill>
                <a:effectLst/>
                <a:latin typeface="Arial" panose="020B0604020202020204" pitchFamily="34" charset="0"/>
                <a:ea typeface="+mn-ea"/>
                <a:cs typeface="Arial" panose="020B0604020202020204" pitchFamily="34" charset="0"/>
              </a:rPr>
              <a:t>Department of Geosciences, University of Bremen, Bremen, Germany</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16</a:t>
            </a:r>
            <a:r>
              <a:rPr lang="en-GB" sz="2000" i="0" kern="1200" dirty="0">
                <a:solidFill>
                  <a:schemeClr val="tx1"/>
                </a:solidFill>
                <a:effectLst/>
                <a:latin typeface="Arial" panose="020B0604020202020204" pitchFamily="34" charset="0"/>
                <a:ea typeface="+mn-ea"/>
                <a:cs typeface="Arial" panose="020B0604020202020204" pitchFamily="34" charset="0"/>
              </a:rPr>
              <a:t>Institut </a:t>
            </a:r>
            <a:r>
              <a:rPr lang="en-GB" sz="2000" i="0" kern="1200" dirty="0" err="1">
                <a:solidFill>
                  <a:schemeClr val="tx1"/>
                </a:solidFill>
                <a:effectLst/>
                <a:latin typeface="Arial" panose="020B0604020202020204" pitchFamily="34" charset="0"/>
                <a:ea typeface="+mn-ea"/>
                <a:cs typeface="Arial" panose="020B0604020202020204" pitchFamily="34" charset="0"/>
              </a:rPr>
              <a:t>polaire</a:t>
            </a:r>
            <a:r>
              <a:rPr lang="en-GB" sz="2000" i="0" kern="1200" dirty="0">
                <a:solidFill>
                  <a:schemeClr val="tx1"/>
                </a:solidFill>
                <a:effectLst/>
                <a:latin typeface="Arial" panose="020B0604020202020204" pitchFamily="34" charset="0"/>
                <a:ea typeface="+mn-ea"/>
                <a:cs typeface="Arial" panose="020B0604020202020204" pitchFamily="34" charset="0"/>
              </a:rPr>
              <a:t> français Paul-Emile Victor, </a:t>
            </a:r>
            <a:r>
              <a:rPr lang="en-GB" sz="2000" i="0" kern="1200" dirty="0" err="1">
                <a:solidFill>
                  <a:schemeClr val="tx1"/>
                </a:solidFill>
                <a:effectLst/>
                <a:latin typeface="Arial" panose="020B0604020202020204" pitchFamily="34" charset="0"/>
                <a:ea typeface="+mn-ea"/>
                <a:cs typeface="Arial" panose="020B0604020202020204" pitchFamily="34" charset="0"/>
              </a:rPr>
              <a:t>Technopôle</a:t>
            </a:r>
            <a:r>
              <a:rPr lang="en-GB" sz="2000" i="0" kern="1200" dirty="0">
                <a:solidFill>
                  <a:schemeClr val="tx1"/>
                </a:solidFill>
                <a:effectLst/>
                <a:latin typeface="Arial" panose="020B0604020202020204" pitchFamily="34" charset="0"/>
                <a:ea typeface="+mn-ea"/>
                <a:cs typeface="Arial" panose="020B0604020202020204" pitchFamily="34" charset="0"/>
              </a:rPr>
              <a:t> Brest-</a:t>
            </a:r>
            <a:r>
              <a:rPr lang="en-GB" sz="2000" i="0" kern="1200" dirty="0" err="1">
                <a:solidFill>
                  <a:schemeClr val="tx1"/>
                </a:solidFill>
                <a:effectLst/>
                <a:latin typeface="Arial" panose="020B0604020202020204" pitchFamily="34" charset="0"/>
                <a:ea typeface="+mn-ea"/>
                <a:cs typeface="Arial" panose="020B0604020202020204" pitchFamily="34" charset="0"/>
              </a:rPr>
              <a:t>Iroise</a:t>
            </a:r>
            <a:r>
              <a:rPr lang="en-GB" sz="2000" i="0" kern="1200" dirty="0">
                <a:solidFill>
                  <a:schemeClr val="tx1"/>
                </a:solidFill>
                <a:effectLst/>
                <a:latin typeface="Arial" panose="020B0604020202020204" pitchFamily="34" charset="0"/>
                <a:ea typeface="+mn-ea"/>
                <a:cs typeface="Arial" panose="020B0604020202020204" pitchFamily="34" charset="0"/>
              </a:rPr>
              <a:t>, </a:t>
            </a:r>
            <a:r>
              <a:rPr lang="en-GB" sz="2000" i="0" kern="1200" dirty="0" err="1">
                <a:solidFill>
                  <a:schemeClr val="tx1"/>
                </a:solidFill>
                <a:effectLst/>
                <a:latin typeface="Arial" panose="020B0604020202020204" pitchFamily="34" charset="0"/>
                <a:ea typeface="+mn-ea"/>
                <a:cs typeface="Arial" panose="020B0604020202020204" pitchFamily="34" charset="0"/>
              </a:rPr>
              <a:t>Plouzané</a:t>
            </a:r>
            <a:r>
              <a:rPr lang="en-GB" sz="2000" i="0" kern="1200" dirty="0">
                <a:solidFill>
                  <a:schemeClr val="tx1"/>
                </a:solidFill>
                <a:effectLst/>
                <a:latin typeface="Arial" panose="020B0604020202020204" pitchFamily="34" charset="0"/>
                <a:ea typeface="+mn-ea"/>
                <a:cs typeface="Arial" panose="020B0604020202020204" pitchFamily="34" charset="0"/>
              </a:rPr>
              <a:t>, France</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17</a:t>
            </a:r>
            <a:r>
              <a:rPr lang="en-GB" sz="2000" i="0" kern="1200" dirty="0">
                <a:solidFill>
                  <a:schemeClr val="tx1"/>
                </a:solidFill>
                <a:effectLst/>
                <a:latin typeface="Arial" panose="020B0604020202020204" pitchFamily="34" charset="0"/>
                <a:ea typeface="+mn-ea"/>
                <a:cs typeface="Arial" panose="020B0604020202020204" pitchFamily="34" charset="0"/>
              </a:rPr>
              <a:t>Institute of Atmospheric Sciences and Climate (CNR-ISAC), Lecce, Italy</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GB" sz="2000" i="0" kern="1200" baseline="30000" dirty="0">
                <a:solidFill>
                  <a:schemeClr val="tx1"/>
                </a:solidFill>
                <a:effectLst/>
                <a:latin typeface="Arial" panose="020B0604020202020204" pitchFamily="34" charset="0"/>
                <a:ea typeface="+mn-ea"/>
                <a:cs typeface="Arial" panose="020B0604020202020204" pitchFamily="34" charset="0"/>
              </a:rPr>
              <a:t>18</a:t>
            </a:r>
            <a:r>
              <a:rPr lang="en-GB" sz="2000" i="0" kern="1200" dirty="0">
                <a:solidFill>
                  <a:schemeClr val="tx1"/>
                </a:solidFill>
                <a:effectLst/>
                <a:latin typeface="Arial" panose="020B0604020202020204" pitchFamily="34" charset="0"/>
                <a:ea typeface="+mn-ea"/>
                <a:cs typeface="Arial" panose="020B0604020202020204" pitchFamily="34" charset="0"/>
              </a:rPr>
              <a:t>Geofysisk </a:t>
            </a:r>
            <a:r>
              <a:rPr lang="en-GB" sz="2000" i="0" kern="1200" dirty="0" err="1">
                <a:solidFill>
                  <a:schemeClr val="tx1"/>
                </a:solidFill>
                <a:effectLst/>
                <a:latin typeface="Arial" panose="020B0604020202020204" pitchFamily="34" charset="0"/>
                <a:ea typeface="+mn-ea"/>
                <a:cs typeface="Arial" panose="020B0604020202020204" pitchFamily="34" charset="0"/>
              </a:rPr>
              <a:t>institutt</a:t>
            </a:r>
            <a:r>
              <a:rPr lang="en-GB" sz="2000" i="0" kern="1200" dirty="0">
                <a:solidFill>
                  <a:schemeClr val="tx1"/>
                </a:solidFill>
                <a:effectLst/>
                <a:latin typeface="Arial" panose="020B0604020202020204" pitchFamily="34" charset="0"/>
                <a:ea typeface="+mn-ea"/>
                <a:cs typeface="Arial" panose="020B0604020202020204" pitchFamily="34" charset="0"/>
              </a:rPr>
              <a:t>, </a:t>
            </a:r>
            <a:r>
              <a:rPr lang="en-GB" sz="2000" i="0" kern="1200" dirty="0" err="1">
                <a:solidFill>
                  <a:schemeClr val="tx1"/>
                </a:solidFill>
                <a:effectLst/>
                <a:latin typeface="Arial" panose="020B0604020202020204" pitchFamily="34" charset="0"/>
                <a:ea typeface="+mn-ea"/>
                <a:cs typeface="Arial" panose="020B0604020202020204" pitchFamily="34" charset="0"/>
              </a:rPr>
              <a:t>Universitetet</a:t>
            </a:r>
            <a:r>
              <a:rPr lang="en-GB" sz="2000" i="0" kern="1200" dirty="0">
                <a:solidFill>
                  <a:schemeClr val="tx1"/>
                </a:solidFill>
                <a:effectLst/>
                <a:latin typeface="Arial" panose="020B0604020202020204" pitchFamily="34" charset="0"/>
                <a:ea typeface="+mn-ea"/>
                <a:cs typeface="Arial" panose="020B0604020202020204" pitchFamily="34" charset="0"/>
              </a:rPr>
              <a:t> </a:t>
            </a:r>
            <a:r>
              <a:rPr lang="en-GB" sz="2000" i="0" kern="1200" dirty="0" err="1">
                <a:solidFill>
                  <a:schemeClr val="tx1"/>
                </a:solidFill>
                <a:effectLst/>
                <a:latin typeface="Arial" panose="020B0604020202020204" pitchFamily="34" charset="0"/>
                <a:ea typeface="+mn-ea"/>
                <a:cs typeface="Arial" panose="020B0604020202020204" pitchFamily="34" charset="0"/>
              </a:rPr>
              <a:t>i</a:t>
            </a:r>
            <a:r>
              <a:rPr lang="en-GB" sz="2000" i="0" kern="1200" dirty="0">
                <a:solidFill>
                  <a:schemeClr val="tx1"/>
                </a:solidFill>
                <a:effectLst/>
                <a:latin typeface="Arial" panose="020B0604020202020204" pitchFamily="34" charset="0"/>
                <a:ea typeface="+mn-ea"/>
                <a:cs typeface="Arial" panose="020B0604020202020204" pitchFamily="34" charset="0"/>
              </a:rPr>
              <a:t> Bergen, Bergen, Norway</a:t>
            </a:r>
            <a:br>
              <a:rPr lang="en-GB" sz="2000" i="0" kern="1200" dirty="0">
                <a:solidFill>
                  <a:schemeClr val="tx1"/>
                </a:solidFill>
                <a:effectLst/>
                <a:latin typeface="Arial" panose="020B0604020202020204" pitchFamily="34" charset="0"/>
                <a:ea typeface="+mn-ea"/>
                <a:cs typeface="Arial" panose="020B0604020202020204" pitchFamily="34" charset="0"/>
              </a:rPr>
            </a:br>
            <a:r>
              <a:rPr lang="en-US" sz="2000" i="0" kern="1200" baseline="30000" dirty="0">
                <a:solidFill>
                  <a:schemeClr val="tx1"/>
                </a:solidFill>
                <a:effectLst/>
                <a:latin typeface="Arial" panose="020B0604020202020204" pitchFamily="34" charset="0"/>
                <a:ea typeface="+mn-ea"/>
                <a:cs typeface="Arial" panose="020B0604020202020204" pitchFamily="34" charset="0"/>
              </a:rPr>
              <a:t>19</a:t>
            </a:r>
            <a:r>
              <a:rPr lang="en-US" sz="2000" i="0" kern="1200" dirty="0">
                <a:solidFill>
                  <a:schemeClr val="tx1"/>
                </a:solidFill>
                <a:effectLst/>
                <a:latin typeface="Arial" panose="020B0604020202020204" pitchFamily="34" charset="0"/>
                <a:ea typeface="+mn-ea"/>
                <a:cs typeface="Arial" panose="020B0604020202020204" pitchFamily="34" charset="0"/>
              </a:rPr>
              <a:t>Department of Geosciences, Eberhard Karls University, Tübingen, Germany</a:t>
            </a:r>
            <a:br>
              <a:rPr lang="en-US" sz="2000" i="0" kern="1200" dirty="0">
                <a:solidFill>
                  <a:schemeClr val="tx1"/>
                </a:solidFill>
                <a:effectLst/>
                <a:latin typeface="Arial" panose="020B0604020202020204" pitchFamily="34" charset="0"/>
                <a:ea typeface="+mn-ea"/>
                <a:cs typeface="Arial" panose="020B0604020202020204" pitchFamily="34" charset="0"/>
              </a:rPr>
            </a:br>
            <a:r>
              <a:rPr lang="en-US" sz="2000" i="0" kern="1200" baseline="30000" dirty="0">
                <a:solidFill>
                  <a:schemeClr val="tx1"/>
                </a:solidFill>
                <a:effectLst/>
                <a:latin typeface="Arial" panose="020B0604020202020204" pitchFamily="34" charset="0"/>
                <a:ea typeface="+mn-ea"/>
                <a:cs typeface="Arial" panose="020B0604020202020204" pitchFamily="34" charset="0"/>
              </a:rPr>
              <a:t>20</a:t>
            </a:r>
            <a:r>
              <a:rPr lang="en-US" sz="2000" i="0" kern="1200" dirty="0">
                <a:solidFill>
                  <a:schemeClr val="tx1"/>
                </a:solidFill>
                <a:effectLst/>
                <a:latin typeface="Arial" panose="020B0604020202020204" pitchFamily="34" charset="0"/>
                <a:ea typeface="+mn-ea"/>
                <a:cs typeface="Arial" panose="020B0604020202020204" pitchFamily="34" charset="0"/>
              </a:rPr>
              <a:t>Department of Earth Sciences, University of Cambridge, Cambridge, United Kingdom</a:t>
            </a:r>
            <a:br>
              <a:rPr lang="en-US" sz="2000" i="0" kern="1200" dirty="0">
                <a:solidFill>
                  <a:schemeClr val="tx1"/>
                </a:solidFill>
                <a:effectLst/>
                <a:latin typeface="Arial" panose="020B0604020202020204" pitchFamily="34" charset="0"/>
                <a:ea typeface="+mn-ea"/>
                <a:cs typeface="Arial" panose="020B0604020202020204" pitchFamily="34" charset="0"/>
              </a:rPr>
            </a:br>
            <a:r>
              <a:rPr lang="en-US" sz="2000" i="0" kern="1200" baseline="30000" dirty="0">
                <a:solidFill>
                  <a:schemeClr val="tx1"/>
                </a:solidFill>
                <a:effectLst/>
                <a:latin typeface="Arial" panose="020B0604020202020204" pitchFamily="34" charset="0"/>
                <a:ea typeface="+mn-ea"/>
                <a:cs typeface="Arial" panose="020B0604020202020204" pitchFamily="34" charset="0"/>
              </a:rPr>
              <a:t>*</a:t>
            </a:r>
            <a:r>
              <a:rPr lang="en-US" sz="2000" i="0" kern="1200" dirty="0">
                <a:solidFill>
                  <a:schemeClr val="tx1"/>
                </a:solidFill>
                <a:effectLst/>
                <a:latin typeface="Arial" panose="020B0604020202020204" pitchFamily="34" charset="0"/>
                <a:ea typeface="+mn-ea"/>
                <a:cs typeface="Arial" panose="020B0604020202020204" pitchFamily="34" charset="0"/>
              </a:rPr>
              <a:t>now at: Institute of Earth Surface Dynamics, University of Lausanne, Lausanne, Switzerland</a:t>
            </a:r>
            <a:br>
              <a:rPr lang="en-US" sz="2000" i="0" kern="1200" dirty="0">
                <a:solidFill>
                  <a:schemeClr val="tx1"/>
                </a:solidFill>
                <a:effectLst/>
                <a:latin typeface="Arial" panose="020B0604020202020204" pitchFamily="34" charset="0"/>
                <a:ea typeface="+mn-ea"/>
                <a:cs typeface="Arial" panose="020B0604020202020204" pitchFamily="34" charset="0"/>
              </a:rPr>
            </a:br>
            <a:r>
              <a:rPr lang="en-US" sz="2000" i="0" kern="1200" baseline="30000" dirty="0">
                <a:solidFill>
                  <a:schemeClr val="tx1"/>
                </a:solidFill>
                <a:effectLst/>
                <a:latin typeface="Arial" panose="020B0604020202020204" pitchFamily="34" charset="0"/>
                <a:ea typeface="+mn-ea"/>
                <a:cs typeface="Arial" panose="020B0604020202020204" pitchFamily="34" charset="0"/>
              </a:rPr>
              <a:t>+</a:t>
            </a:r>
            <a:r>
              <a:rPr lang="en-US" sz="2000" i="0" kern="1200" dirty="0">
                <a:solidFill>
                  <a:schemeClr val="tx1"/>
                </a:solidFill>
                <a:effectLst/>
                <a:latin typeface="Arial" panose="020B0604020202020204" pitchFamily="34" charset="0"/>
                <a:ea typeface="+mn-ea"/>
                <a:cs typeface="Arial" panose="020B0604020202020204" pitchFamily="34" charset="0"/>
              </a:rPr>
              <a:t>now at: College of Earth, Ocean, and </a:t>
            </a:r>
            <a:r>
              <a:rPr lang="en-US" sz="2000" i="0" kern="1200" dirty="0" err="1">
                <a:solidFill>
                  <a:schemeClr val="tx1"/>
                </a:solidFill>
                <a:effectLst/>
                <a:latin typeface="Arial" panose="020B0604020202020204" pitchFamily="34" charset="0"/>
                <a:ea typeface="+mn-ea"/>
                <a:cs typeface="Arial" panose="020B0604020202020204" pitchFamily="34" charset="0"/>
              </a:rPr>
              <a:t>lAtmospheric</a:t>
            </a:r>
            <a:r>
              <a:rPr lang="en-US" sz="2000" i="0" kern="1200" dirty="0">
                <a:solidFill>
                  <a:schemeClr val="tx1"/>
                </a:solidFill>
                <a:effectLst/>
                <a:latin typeface="Arial" panose="020B0604020202020204" pitchFamily="34" charset="0"/>
                <a:ea typeface="+mn-ea"/>
                <a:cs typeface="Arial" panose="020B0604020202020204" pitchFamily="34" charset="0"/>
              </a:rPr>
              <a:t> Sciences, Oregon State University, Corvallis, OR, USA</a:t>
            </a:r>
            <a:br>
              <a:rPr lang="en-US" sz="2000" i="0" kern="1200" dirty="0">
                <a:solidFill>
                  <a:schemeClr val="tx1"/>
                </a:solidFill>
                <a:effectLst/>
                <a:latin typeface="Arial" panose="020B0604020202020204" pitchFamily="34" charset="0"/>
                <a:ea typeface="+mn-ea"/>
                <a:cs typeface="Arial" panose="020B0604020202020204" pitchFamily="34" charset="0"/>
              </a:rPr>
            </a:br>
            <a:r>
              <a:rPr lang="en-US" sz="2000" i="0" kern="1200" dirty="0">
                <a:solidFill>
                  <a:schemeClr val="tx1"/>
                </a:solidFill>
                <a:effectLst/>
                <a:latin typeface="Arial" panose="020B0604020202020204" pitchFamily="34" charset="0"/>
                <a:ea typeface="+mn-ea"/>
                <a:cs typeface="Arial" panose="020B0604020202020204" pitchFamily="34" charset="0"/>
              </a:rPr>
              <a:t>#now at: </a:t>
            </a:r>
            <a:r>
              <a:rPr lang="en-GB" sz="2000" i="0" kern="1200" dirty="0">
                <a:solidFill>
                  <a:schemeClr val="tx1"/>
                </a:solidFill>
                <a:effectLst/>
                <a:latin typeface="Arial" panose="020B0604020202020204" pitchFamily="34" charset="0"/>
                <a:ea typeface="+mn-ea"/>
                <a:cs typeface="Arial" panose="020B0604020202020204" pitchFamily="34" charset="0"/>
              </a:rPr>
              <a:t>Université Grenoble Alpes, CNRS, IRD, Grenoble INP, IGE, Grenoble, France</a:t>
            </a:r>
            <a:endParaRPr lang="de-DE" sz="2000" i="0" kern="1200" dirty="0">
              <a:solidFill>
                <a:schemeClr val="tx1"/>
              </a:solidFill>
              <a:effectLst/>
              <a:latin typeface="Arial" panose="020B0604020202020204" pitchFamily="34" charset="0"/>
              <a:ea typeface="+mn-ea"/>
              <a:cs typeface="Arial" panose="020B0604020202020204" pitchFamily="34" charset="0"/>
            </a:endParaRPr>
          </a:p>
          <a:p>
            <a:endParaRPr lang="en-GB" sz="2000" i="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F8333AF3-678C-0845-9162-D2E2925EB819}" type="slidenum">
              <a:rPr lang="en-GB" smtClean="0"/>
              <a:t>1</a:t>
            </a:fld>
            <a:endParaRPr lang="en-GB"/>
          </a:p>
        </p:txBody>
      </p:sp>
    </p:spTree>
    <p:extLst>
      <p:ext uri="{BB962C8B-B14F-4D97-AF65-F5344CB8AC3E}">
        <p14:creationId xmlns:p14="http://schemas.microsoft.com/office/powerpoint/2010/main" val="16314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00CD1-6F87-4BB6-570C-17D74808E2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A0C1B65-AB34-1EEF-A1F6-3020CFDE80C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9DCF62-9B8D-15C4-377F-BB9A9157AB89}"/>
              </a:ext>
            </a:extLst>
          </p:cNvPr>
          <p:cNvSpPr>
            <a:spLocks noGrp="1"/>
          </p:cNvSpPr>
          <p:nvPr>
            <p:ph type="body" idx="1"/>
          </p:nvPr>
        </p:nvSpPr>
        <p:spPr/>
        <p:txBody>
          <a:bodyPr/>
          <a:lstStyle/>
          <a:p>
            <a:r>
              <a:rPr lang="de-DE" sz="700" b="1" dirty="0">
                <a:latin typeface="Arial" panose="020B0604020202020204" pitchFamily="34" charset="0"/>
                <a:cs typeface="Arial" panose="020B0604020202020204" pitchFamily="34" charset="0"/>
              </a:rPr>
              <a:t>00:30 14:50</a:t>
            </a:r>
          </a:p>
          <a:p>
            <a:r>
              <a:rPr lang="de-DE" sz="700" b="1" dirty="0">
                <a:latin typeface="Arial" panose="020B0604020202020204" pitchFamily="34" charset="0"/>
                <a:cs typeface="Arial" panose="020B0604020202020204" pitchFamily="34" charset="0"/>
              </a:rPr>
              <a:t>Ahn, S. et al.</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probabilistic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Pliocene</a:t>
            </a:r>
            <a:r>
              <a:rPr lang="de-DE" sz="700" dirty="0">
                <a:latin typeface="Arial" panose="020B0604020202020204" pitchFamily="34" charset="0"/>
                <a:cs typeface="Arial" panose="020B0604020202020204" pitchFamily="34" charset="0"/>
              </a:rPr>
              <a:t>–</a:t>
            </a:r>
            <a:r>
              <a:rPr lang="de-DE" sz="700" dirty="0" err="1">
                <a:latin typeface="Arial" panose="020B0604020202020204" pitchFamily="34" charset="0"/>
                <a:cs typeface="Arial" panose="020B0604020202020204" pitchFamily="34" charset="0"/>
              </a:rPr>
              <a:t>Pleistocene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stack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benthic</a:t>
            </a:r>
            <a:r>
              <a:rPr lang="de-DE" sz="700" dirty="0">
                <a:latin typeface="Arial" panose="020B0604020202020204" pitchFamily="34" charset="0"/>
                <a:cs typeface="Arial" panose="020B0604020202020204" pitchFamily="34" charset="0"/>
              </a:rPr>
              <a:t> </a:t>
            </a:r>
            <a:r>
              <a:rPr lang="el-GR" sz="700" dirty="0">
                <a:latin typeface="Arial" panose="020B0604020202020204" pitchFamily="34" charset="0"/>
                <a:cs typeface="Arial" panose="020B0604020202020204" pitchFamily="34" charset="0"/>
              </a:rPr>
              <a:t>δ</a:t>
            </a:r>
            <a:r>
              <a:rPr lang="el-GR" sz="700" baseline="30000" dirty="0">
                <a:latin typeface="Arial" panose="020B0604020202020204" pitchFamily="34" charset="0"/>
                <a:cs typeface="Arial" panose="020B0604020202020204" pitchFamily="34" charset="0"/>
              </a:rPr>
              <a:t>18</a:t>
            </a:r>
            <a:r>
              <a:rPr lang="de-DE" sz="700" dirty="0">
                <a:latin typeface="Arial" panose="020B0604020202020204" pitchFamily="34" charset="0"/>
                <a:cs typeface="Arial" panose="020B0604020202020204" pitchFamily="34" charset="0"/>
              </a:rPr>
              <a:t>O </a:t>
            </a:r>
            <a:r>
              <a:rPr lang="de-DE" sz="700" dirty="0" err="1">
                <a:latin typeface="Arial" panose="020B0604020202020204" pitchFamily="34" charset="0"/>
                <a:cs typeface="Arial" panose="020B0604020202020204" pitchFamily="34" charset="0"/>
              </a:rPr>
              <a:t>using</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profile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hidden</a:t>
            </a:r>
            <a:r>
              <a:rPr lang="de-DE" sz="700" dirty="0">
                <a:latin typeface="Arial" panose="020B0604020202020204" pitchFamily="34" charset="0"/>
                <a:cs typeface="Arial" panose="020B0604020202020204" pitchFamily="34" charset="0"/>
              </a:rPr>
              <a:t> Markov </a:t>
            </a:r>
            <a:r>
              <a:rPr lang="de-DE" sz="700" dirty="0" err="1">
                <a:latin typeface="Arial" panose="020B0604020202020204" pitchFamily="34" charset="0"/>
                <a:cs typeface="Arial" panose="020B0604020202020204" pitchFamily="34" charset="0"/>
              </a:rPr>
              <a:t>model</a:t>
            </a:r>
            <a:r>
              <a:rPr lang="de-DE" sz="700" dirty="0">
                <a:latin typeface="Arial" panose="020B0604020202020204" pitchFamily="34" charset="0"/>
                <a:cs typeface="Arial" panose="020B0604020202020204" pitchFamily="34" charset="0"/>
              </a:rPr>
              <a:t>, Dynamics and </a:t>
            </a:r>
            <a:r>
              <a:rPr lang="de-DE" sz="700" dirty="0" err="1">
                <a:latin typeface="Arial" panose="020B0604020202020204" pitchFamily="34" charset="0"/>
                <a:cs typeface="Arial" panose="020B0604020202020204" pitchFamily="34" charset="0"/>
              </a:rPr>
              <a:t>Statistics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Climate System, Volume 2, </a:t>
            </a:r>
            <a:r>
              <a:rPr lang="de-DE" sz="700" dirty="0" err="1">
                <a:latin typeface="Arial" panose="020B0604020202020204" pitchFamily="34" charset="0"/>
                <a:cs typeface="Arial" panose="020B0604020202020204" pitchFamily="34" charset="0"/>
              </a:rPr>
              <a:t>Issue</a:t>
            </a:r>
            <a:r>
              <a:rPr lang="de-DE" sz="700" dirty="0">
                <a:latin typeface="Arial" panose="020B0604020202020204" pitchFamily="34" charset="0"/>
                <a:cs typeface="Arial" panose="020B0604020202020204" pitchFamily="34" charset="0"/>
              </a:rPr>
              <a:t> 1, 2017, dzx002,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/10.1093/</a:t>
            </a:r>
            <a:r>
              <a:rPr lang="de-DE" sz="700" dirty="0" err="1">
                <a:latin typeface="Arial" panose="020B0604020202020204" pitchFamily="34" charset="0"/>
                <a:cs typeface="Arial" panose="020B0604020202020204" pitchFamily="34" charset="0"/>
              </a:rPr>
              <a:t>climsys</a:t>
            </a:r>
            <a:r>
              <a:rPr lang="de-DE" sz="700" dirty="0">
                <a:latin typeface="Arial" panose="020B0604020202020204" pitchFamily="34" charset="0"/>
                <a:cs typeface="Arial" panose="020B0604020202020204" pitchFamily="34" charset="0"/>
              </a:rPr>
              <a:t>/dzx002</a:t>
            </a:r>
          </a:p>
          <a:p>
            <a:r>
              <a:rPr lang="de-DE" sz="700" b="1" dirty="0">
                <a:latin typeface="Arial" panose="020B0604020202020204" pitchFamily="34" charset="0"/>
                <a:cs typeface="Arial" panose="020B0604020202020204" pitchFamily="34" charset="0"/>
              </a:rPr>
              <a:t>Chung, A.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Stagnant</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age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modelling</a:t>
            </a:r>
            <a:r>
              <a:rPr lang="de-DE" sz="700" dirty="0">
                <a:latin typeface="Arial" panose="020B0604020202020204" pitchFamily="34" charset="0"/>
                <a:cs typeface="Arial" panose="020B0604020202020204" pitchFamily="34" charset="0"/>
              </a:rPr>
              <a:t> in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Dome C </a:t>
            </a:r>
            <a:r>
              <a:rPr lang="de-DE" sz="700" dirty="0" err="1">
                <a:latin typeface="Arial" panose="020B0604020202020204" pitchFamily="34" charset="0"/>
                <a:cs typeface="Arial" panose="020B0604020202020204" pitchFamily="34" charset="0"/>
              </a:rPr>
              <a:t>region</a:t>
            </a:r>
            <a:r>
              <a:rPr lang="de-DE" sz="700" dirty="0">
                <a:latin typeface="Arial" panose="020B0604020202020204" pitchFamily="34" charset="0"/>
                <a:cs typeface="Arial" panose="020B0604020202020204" pitchFamily="34" charset="0"/>
              </a:rPr>
              <a:t>, Antarctica, The </a:t>
            </a:r>
            <a:r>
              <a:rPr lang="de-DE" sz="700" dirty="0" err="1">
                <a:latin typeface="Arial" panose="020B0604020202020204" pitchFamily="34" charset="0"/>
                <a:cs typeface="Arial" panose="020B0604020202020204" pitchFamily="34" charset="0"/>
              </a:rPr>
              <a:t>Cryosphere</a:t>
            </a:r>
            <a:r>
              <a:rPr lang="de-DE" sz="700" dirty="0">
                <a:latin typeface="Arial" panose="020B0604020202020204" pitchFamily="34" charset="0"/>
                <a:cs typeface="Arial" panose="020B0604020202020204" pitchFamily="34" charset="0"/>
              </a:rPr>
              <a:t>, 17, 3461–3483, ,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/10.5194/tc-17-3461-2023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8E93001E-AF2E-62C5-1A47-A3ABBCD19BDA}"/>
              </a:ext>
            </a:extLst>
          </p:cNvPr>
          <p:cNvSpPr>
            <a:spLocks noGrp="1"/>
          </p:cNvSpPr>
          <p:nvPr>
            <p:ph type="sldNum" sz="quarter" idx="5"/>
          </p:nvPr>
        </p:nvSpPr>
        <p:spPr/>
        <p:txBody>
          <a:bodyPr/>
          <a:lstStyle/>
          <a:p>
            <a:fld id="{F8333AF3-678C-0845-9162-D2E2925EB819}" type="slidenum">
              <a:rPr lang="en-GB" smtClean="0"/>
              <a:t>10</a:t>
            </a:fld>
            <a:endParaRPr lang="en-GB"/>
          </a:p>
        </p:txBody>
      </p:sp>
    </p:spTree>
    <p:extLst>
      <p:ext uri="{BB962C8B-B14F-4D97-AF65-F5344CB8AC3E}">
        <p14:creationId xmlns:p14="http://schemas.microsoft.com/office/powerpoint/2010/main" val="232886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B88AB-3AE2-710B-E265-FFFBA859CE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1DEB774-BE84-935D-8FFE-6229046DD2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3C2999-C384-EBC3-2715-9A5481D65335}"/>
              </a:ext>
            </a:extLst>
          </p:cNvPr>
          <p:cNvSpPr>
            <a:spLocks noGrp="1"/>
          </p:cNvSpPr>
          <p:nvPr>
            <p:ph type="body" idx="1"/>
          </p:nvPr>
        </p:nvSpPr>
        <p:spPr/>
        <p:txBody>
          <a:bodyPr/>
          <a:lstStyle/>
          <a:p>
            <a:r>
              <a:rPr lang="de-DE" sz="700" b="1" dirty="0">
                <a:latin typeface="Arial" panose="020B0604020202020204" pitchFamily="34" charset="0"/>
                <a:cs typeface="Arial" panose="020B0604020202020204" pitchFamily="34" charset="0"/>
              </a:rPr>
              <a:t>00:50 15:40</a:t>
            </a:r>
          </a:p>
          <a:p>
            <a:endParaRPr lang="de-DE" sz="700" b="1" dirty="0">
              <a:latin typeface="Arial" panose="020B0604020202020204" pitchFamily="34" charset="0"/>
              <a:cs typeface="Arial" panose="020B0604020202020204" pitchFamily="34" charset="0"/>
            </a:endParaRPr>
          </a:p>
          <a:p>
            <a:r>
              <a:rPr lang="de-DE" sz="700" b="1" dirty="0">
                <a:latin typeface="Arial" panose="020B0604020202020204" pitchFamily="34" charset="0"/>
                <a:cs typeface="Arial" panose="020B0604020202020204" pitchFamily="34" charset="0"/>
              </a:rPr>
              <a:t>Ahn, S. et al.</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probabilistic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Pliocene</a:t>
            </a:r>
            <a:r>
              <a:rPr lang="de-DE" sz="700" dirty="0">
                <a:latin typeface="Arial" panose="020B0604020202020204" pitchFamily="34" charset="0"/>
                <a:cs typeface="Arial" panose="020B0604020202020204" pitchFamily="34" charset="0"/>
              </a:rPr>
              <a:t>–</a:t>
            </a:r>
            <a:r>
              <a:rPr lang="de-DE" sz="700" dirty="0" err="1">
                <a:latin typeface="Arial" panose="020B0604020202020204" pitchFamily="34" charset="0"/>
                <a:cs typeface="Arial" panose="020B0604020202020204" pitchFamily="34" charset="0"/>
              </a:rPr>
              <a:t>Pleistocene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stack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benthic</a:t>
            </a:r>
            <a:r>
              <a:rPr lang="de-DE" sz="700" dirty="0">
                <a:latin typeface="Arial" panose="020B0604020202020204" pitchFamily="34" charset="0"/>
                <a:cs typeface="Arial" panose="020B0604020202020204" pitchFamily="34" charset="0"/>
              </a:rPr>
              <a:t> </a:t>
            </a:r>
            <a:r>
              <a:rPr lang="el-GR" sz="700" dirty="0">
                <a:latin typeface="Arial" panose="020B0604020202020204" pitchFamily="34" charset="0"/>
                <a:cs typeface="Arial" panose="020B0604020202020204" pitchFamily="34" charset="0"/>
              </a:rPr>
              <a:t>δ</a:t>
            </a:r>
            <a:r>
              <a:rPr lang="el-GR" sz="700" baseline="30000" dirty="0">
                <a:latin typeface="Arial" panose="020B0604020202020204" pitchFamily="34" charset="0"/>
                <a:cs typeface="Arial" panose="020B0604020202020204" pitchFamily="34" charset="0"/>
              </a:rPr>
              <a:t>18</a:t>
            </a:r>
            <a:r>
              <a:rPr lang="de-DE" sz="700" dirty="0">
                <a:latin typeface="Arial" panose="020B0604020202020204" pitchFamily="34" charset="0"/>
                <a:cs typeface="Arial" panose="020B0604020202020204" pitchFamily="34" charset="0"/>
              </a:rPr>
              <a:t>O </a:t>
            </a:r>
            <a:r>
              <a:rPr lang="de-DE" sz="700" dirty="0" err="1">
                <a:latin typeface="Arial" panose="020B0604020202020204" pitchFamily="34" charset="0"/>
                <a:cs typeface="Arial" panose="020B0604020202020204" pitchFamily="34" charset="0"/>
              </a:rPr>
              <a:t>using</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profile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hidden</a:t>
            </a:r>
            <a:r>
              <a:rPr lang="de-DE" sz="700" dirty="0">
                <a:latin typeface="Arial" panose="020B0604020202020204" pitchFamily="34" charset="0"/>
                <a:cs typeface="Arial" panose="020B0604020202020204" pitchFamily="34" charset="0"/>
              </a:rPr>
              <a:t> Markov </a:t>
            </a:r>
            <a:r>
              <a:rPr lang="de-DE" sz="700" dirty="0" err="1">
                <a:latin typeface="Arial" panose="020B0604020202020204" pitchFamily="34" charset="0"/>
                <a:cs typeface="Arial" panose="020B0604020202020204" pitchFamily="34" charset="0"/>
              </a:rPr>
              <a:t>model</a:t>
            </a:r>
            <a:r>
              <a:rPr lang="de-DE" sz="700" dirty="0">
                <a:latin typeface="Arial" panose="020B0604020202020204" pitchFamily="34" charset="0"/>
                <a:cs typeface="Arial" panose="020B0604020202020204" pitchFamily="34" charset="0"/>
              </a:rPr>
              <a:t>, Dynamics and </a:t>
            </a:r>
            <a:r>
              <a:rPr lang="de-DE" sz="700" dirty="0" err="1">
                <a:latin typeface="Arial" panose="020B0604020202020204" pitchFamily="34" charset="0"/>
                <a:cs typeface="Arial" panose="020B0604020202020204" pitchFamily="34" charset="0"/>
              </a:rPr>
              <a:t>Statistics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Climate System, Volume 2, </a:t>
            </a:r>
            <a:r>
              <a:rPr lang="de-DE" sz="700" dirty="0" err="1">
                <a:latin typeface="Arial" panose="020B0604020202020204" pitchFamily="34" charset="0"/>
                <a:cs typeface="Arial" panose="020B0604020202020204" pitchFamily="34" charset="0"/>
              </a:rPr>
              <a:t>Issue</a:t>
            </a:r>
            <a:r>
              <a:rPr lang="de-DE" sz="700" dirty="0">
                <a:latin typeface="Arial" panose="020B0604020202020204" pitchFamily="34" charset="0"/>
                <a:cs typeface="Arial" panose="020B0604020202020204" pitchFamily="34" charset="0"/>
              </a:rPr>
              <a:t> 1, 2017, dzx002,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/10.1093/</a:t>
            </a:r>
            <a:r>
              <a:rPr lang="de-DE" sz="700" dirty="0" err="1">
                <a:latin typeface="Arial" panose="020B0604020202020204" pitchFamily="34" charset="0"/>
                <a:cs typeface="Arial" panose="020B0604020202020204" pitchFamily="34" charset="0"/>
              </a:rPr>
              <a:t>climsys</a:t>
            </a:r>
            <a:r>
              <a:rPr lang="de-DE" sz="700" dirty="0">
                <a:latin typeface="Arial" panose="020B0604020202020204" pitchFamily="34" charset="0"/>
                <a:cs typeface="Arial" panose="020B0604020202020204" pitchFamily="34" charset="0"/>
              </a:rPr>
              <a:t>/dzx002</a:t>
            </a:r>
          </a:p>
          <a:p>
            <a:r>
              <a:rPr lang="de-DE" sz="700" b="1" dirty="0">
                <a:latin typeface="Arial" panose="020B0604020202020204" pitchFamily="34" charset="0"/>
                <a:cs typeface="Arial" panose="020B0604020202020204" pitchFamily="34" charset="0"/>
              </a:rPr>
              <a:t>Chung, A.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Stagnant</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age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modelling</a:t>
            </a:r>
            <a:r>
              <a:rPr lang="de-DE" sz="700" dirty="0">
                <a:latin typeface="Arial" panose="020B0604020202020204" pitchFamily="34" charset="0"/>
                <a:cs typeface="Arial" panose="020B0604020202020204" pitchFamily="34" charset="0"/>
              </a:rPr>
              <a:t> in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Dome C </a:t>
            </a:r>
            <a:r>
              <a:rPr lang="de-DE" sz="700" dirty="0" err="1">
                <a:latin typeface="Arial" panose="020B0604020202020204" pitchFamily="34" charset="0"/>
                <a:cs typeface="Arial" panose="020B0604020202020204" pitchFamily="34" charset="0"/>
              </a:rPr>
              <a:t>region</a:t>
            </a:r>
            <a:r>
              <a:rPr lang="de-DE" sz="700" dirty="0">
                <a:latin typeface="Arial" panose="020B0604020202020204" pitchFamily="34" charset="0"/>
                <a:cs typeface="Arial" panose="020B0604020202020204" pitchFamily="34" charset="0"/>
              </a:rPr>
              <a:t>, Antarctica, The </a:t>
            </a:r>
            <a:r>
              <a:rPr lang="de-DE" sz="700" dirty="0" err="1">
                <a:latin typeface="Arial" panose="020B0604020202020204" pitchFamily="34" charset="0"/>
                <a:cs typeface="Arial" panose="020B0604020202020204" pitchFamily="34" charset="0"/>
              </a:rPr>
              <a:t>Cryosphere</a:t>
            </a:r>
            <a:r>
              <a:rPr lang="de-DE" sz="700" dirty="0">
                <a:latin typeface="Arial" panose="020B0604020202020204" pitchFamily="34" charset="0"/>
                <a:cs typeface="Arial" panose="020B0604020202020204" pitchFamily="34" charset="0"/>
              </a:rPr>
              <a:t>, 17, 3461–3483, ,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/10.5194/tc-17-3461-2023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0D3A6434-F740-4A5B-C542-90F0FE3E1FF5}"/>
              </a:ext>
            </a:extLst>
          </p:cNvPr>
          <p:cNvSpPr>
            <a:spLocks noGrp="1"/>
          </p:cNvSpPr>
          <p:nvPr>
            <p:ph type="sldNum" sz="quarter" idx="5"/>
          </p:nvPr>
        </p:nvSpPr>
        <p:spPr/>
        <p:txBody>
          <a:bodyPr/>
          <a:lstStyle/>
          <a:p>
            <a:fld id="{F8333AF3-678C-0845-9162-D2E2925EB819}" type="slidenum">
              <a:rPr lang="en-GB" smtClean="0"/>
              <a:t>11</a:t>
            </a:fld>
            <a:endParaRPr lang="en-GB"/>
          </a:p>
        </p:txBody>
      </p:sp>
    </p:spTree>
    <p:extLst>
      <p:ext uri="{BB962C8B-B14F-4D97-AF65-F5344CB8AC3E}">
        <p14:creationId xmlns:p14="http://schemas.microsoft.com/office/powerpoint/2010/main" val="69636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C9B00-8FD8-3E0C-51A3-9682EA40A0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C4F8FB6-C3FB-3734-5A44-90F16D0BB56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212F96A-83E2-D748-E7AE-C12505D3D344}"/>
              </a:ext>
            </a:extLst>
          </p:cNvPr>
          <p:cNvSpPr>
            <a:spLocks noGrp="1"/>
          </p:cNvSpPr>
          <p:nvPr>
            <p:ph type="body" idx="1"/>
          </p:nvPr>
        </p:nvSpPr>
        <p:spPr/>
        <p:txBody>
          <a:bodyPr/>
          <a:lstStyle/>
          <a:p>
            <a:r>
              <a:rPr lang="de-DE" sz="700" b="1" dirty="0">
                <a:latin typeface="Arial" panose="020B0604020202020204" pitchFamily="34" charset="0"/>
                <a:cs typeface="Arial" panose="020B0604020202020204" pitchFamily="34" charset="0"/>
              </a:rPr>
              <a:t>01:10 16:50</a:t>
            </a:r>
          </a:p>
          <a:p>
            <a:endParaRPr lang="de-DE" sz="700" b="1" dirty="0">
              <a:latin typeface="Arial" panose="020B0604020202020204" pitchFamily="34" charset="0"/>
              <a:cs typeface="Arial" panose="020B0604020202020204" pitchFamily="34" charset="0"/>
            </a:endParaRPr>
          </a:p>
          <a:p>
            <a:r>
              <a:rPr lang="de-DE" sz="700" b="1" dirty="0">
                <a:latin typeface="Arial" panose="020B0604020202020204" pitchFamily="34" charset="0"/>
                <a:cs typeface="Arial" panose="020B0604020202020204" pitchFamily="34" charset="0"/>
              </a:rPr>
              <a:t>Ahn, S. et al.</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probabilistic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Pliocene</a:t>
            </a:r>
            <a:r>
              <a:rPr lang="de-DE" sz="700" dirty="0">
                <a:latin typeface="Arial" panose="020B0604020202020204" pitchFamily="34" charset="0"/>
                <a:cs typeface="Arial" panose="020B0604020202020204" pitchFamily="34" charset="0"/>
              </a:rPr>
              <a:t>–</a:t>
            </a:r>
            <a:r>
              <a:rPr lang="de-DE" sz="700" dirty="0" err="1">
                <a:latin typeface="Arial" panose="020B0604020202020204" pitchFamily="34" charset="0"/>
                <a:cs typeface="Arial" panose="020B0604020202020204" pitchFamily="34" charset="0"/>
              </a:rPr>
              <a:t>Pleistocene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stack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benthic</a:t>
            </a:r>
            <a:r>
              <a:rPr lang="de-DE" sz="700" dirty="0">
                <a:latin typeface="Arial" panose="020B0604020202020204" pitchFamily="34" charset="0"/>
                <a:cs typeface="Arial" panose="020B0604020202020204" pitchFamily="34" charset="0"/>
              </a:rPr>
              <a:t> </a:t>
            </a:r>
            <a:r>
              <a:rPr lang="el-GR" sz="700" dirty="0">
                <a:latin typeface="Arial" panose="020B0604020202020204" pitchFamily="34" charset="0"/>
                <a:cs typeface="Arial" panose="020B0604020202020204" pitchFamily="34" charset="0"/>
              </a:rPr>
              <a:t>δ</a:t>
            </a:r>
            <a:r>
              <a:rPr lang="el-GR" sz="700" baseline="30000" dirty="0">
                <a:latin typeface="Arial" panose="020B0604020202020204" pitchFamily="34" charset="0"/>
                <a:cs typeface="Arial" panose="020B0604020202020204" pitchFamily="34" charset="0"/>
              </a:rPr>
              <a:t>18</a:t>
            </a:r>
            <a:r>
              <a:rPr lang="de-DE" sz="700" dirty="0">
                <a:latin typeface="Arial" panose="020B0604020202020204" pitchFamily="34" charset="0"/>
                <a:cs typeface="Arial" panose="020B0604020202020204" pitchFamily="34" charset="0"/>
              </a:rPr>
              <a:t>O </a:t>
            </a:r>
            <a:r>
              <a:rPr lang="de-DE" sz="700" dirty="0" err="1">
                <a:latin typeface="Arial" panose="020B0604020202020204" pitchFamily="34" charset="0"/>
                <a:cs typeface="Arial" panose="020B0604020202020204" pitchFamily="34" charset="0"/>
              </a:rPr>
              <a:t>using</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profile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hidden</a:t>
            </a:r>
            <a:r>
              <a:rPr lang="de-DE" sz="700" dirty="0">
                <a:latin typeface="Arial" panose="020B0604020202020204" pitchFamily="34" charset="0"/>
                <a:cs typeface="Arial" panose="020B0604020202020204" pitchFamily="34" charset="0"/>
              </a:rPr>
              <a:t> Markov </a:t>
            </a:r>
            <a:r>
              <a:rPr lang="de-DE" sz="700" dirty="0" err="1">
                <a:latin typeface="Arial" panose="020B0604020202020204" pitchFamily="34" charset="0"/>
                <a:cs typeface="Arial" panose="020B0604020202020204" pitchFamily="34" charset="0"/>
              </a:rPr>
              <a:t>model</a:t>
            </a:r>
            <a:r>
              <a:rPr lang="de-DE" sz="700" dirty="0">
                <a:latin typeface="Arial" panose="020B0604020202020204" pitchFamily="34" charset="0"/>
                <a:cs typeface="Arial" panose="020B0604020202020204" pitchFamily="34" charset="0"/>
              </a:rPr>
              <a:t>, Dynamics and </a:t>
            </a:r>
            <a:r>
              <a:rPr lang="de-DE" sz="700" dirty="0" err="1">
                <a:latin typeface="Arial" panose="020B0604020202020204" pitchFamily="34" charset="0"/>
                <a:cs typeface="Arial" panose="020B0604020202020204" pitchFamily="34" charset="0"/>
              </a:rPr>
              <a:t>Statistics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Climate System, Volume 2, </a:t>
            </a:r>
            <a:r>
              <a:rPr lang="de-DE" sz="700" dirty="0" err="1">
                <a:latin typeface="Arial" panose="020B0604020202020204" pitchFamily="34" charset="0"/>
                <a:cs typeface="Arial" panose="020B0604020202020204" pitchFamily="34" charset="0"/>
              </a:rPr>
              <a:t>Issue</a:t>
            </a:r>
            <a:r>
              <a:rPr lang="de-DE" sz="700" dirty="0">
                <a:latin typeface="Arial" panose="020B0604020202020204" pitchFamily="34" charset="0"/>
                <a:cs typeface="Arial" panose="020B0604020202020204" pitchFamily="34" charset="0"/>
              </a:rPr>
              <a:t> 1, 2017, dzx002,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/10.1093/</a:t>
            </a:r>
            <a:r>
              <a:rPr lang="de-DE" sz="700" dirty="0" err="1">
                <a:latin typeface="Arial" panose="020B0604020202020204" pitchFamily="34" charset="0"/>
                <a:cs typeface="Arial" panose="020B0604020202020204" pitchFamily="34" charset="0"/>
              </a:rPr>
              <a:t>climsys</a:t>
            </a:r>
            <a:r>
              <a:rPr lang="de-DE" sz="700" dirty="0">
                <a:latin typeface="Arial" panose="020B0604020202020204" pitchFamily="34" charset="0"/>
                <a:cs typeface="Arial" panose="020B0604020202020204" pitchFamily="34" charset="0"/>
              </a:rPr>
              <a:t>/dzx002</a:t>
            </a:r>
          </a:p>
          <a:p>
            <a:r>
              <a:rPr lang="de-DE" sz="700" b="1" dirty="0">
                <a:latin typeface="Arial" panose="020B0604020202020204" pitchFamily="34" charset="0"/>
                <a:cs typeface="Arial" panose="020B0604020202020204" pitchFamily="34" charset="0"/>
              </a:rPr>
              <a:t>Chung, A.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Stagnant</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age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modelling</a:t>
            </a:r>
            <a:r>
              <a:rPr lang="de-DE" sz="700" dirty="0">
                <a:latin typeface="Arial" panose="020B0604020202020204" pitchFamily="34" charset="0"/>
                <a:cs typeface="Arial" panose="020B0604020202020204" pitchFamily="34" charset="0"/>
              </a:rPr>
              <a:t> in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Dome C </a:t>
            </a:r>
            <a:r>
              <a:rPr lang="de-DE" sz="700" dirty="0" err="1">
                <a:latin typeface="Arial" panose="020B0604020202020204" pitchFamily="34" charset="0"/>
                <a:cs typeface="Arial" panose="020B0604020202020204" pitchFamily="34" charset="0"/>
              </a:rPr>
              <a:t>region</a:t>
            </a:r>
            <a:r>
              <a:rPr lang="de-DE" sz="700" dirty="0">
                <a:latin typeface="Arial" panose="020B0604020202020204" pitchFamily="34" charset="0"/>
                <a:cs typeface="Arial" panose="020B0604020202020204" pitchFamily="34" charset="0"/>
              </a:rPr>
              <a:t>, Antarctica, The </a:t>
            </a:r>
            <a:r>
              <a:rPr lang="de-DE" sz="700" dirty="0" err="1">
                <a:latin typeface="Arial" panose="020B0604020202020204" pitchFamily="34" charset="0"/>
                <a:cs typeface="Arial" panose="020B0604020202020204" pitchFamily="34" charset="0"/>
              </a:rPr>
              <a:t>Cryosphere</a:t>
            </a:r>
            <a:r>
              <a:rPr lang="de-DE" sz="700" dirty="0">
                <a:latin typeface="Arial" panose="020B0604020202020204" pitchFamily="34" charset="0"/>
                <a:cs typeface="Arial" panose="020B0604020202020204" pitchFamily="34" charset="0"/>
              </a:rPr>
              <a:t>, 17, 3461–3483, ,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/10.5194/tc-17-3461-2023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2AFE7940-5B1C-0C63-0AAA-FA2AA71FAB99}"/>
              </a:ext>
            </a:extLst>
          </p:cNvPr>
          <p:cNvSpPr>
            <a:spLocks noGrp="1"/>
          </p:cNvSpPr>
          <p:nvPr>
            <p:ph type="sldNum" sz="quarter" idx="5"/>
          </p:nvPr>
        </p:nvSpPr>
        <p:spPr/>
        <p:txBody>
          <a:bodyPr/>
          <a:lstStyle/>
          <a:p>
            <a:fld id="{F8333AF3-678C-0845-9162-D2E2925EB819}" type="slidenum">
              <a:rPr lang="en-GB" smtClean="0"/>
              <a:t>12</a:t>
            </a:fld>
            <a:endParaRPr lang="en-GB"/>
          </a:p>
        </p:txBody>
      </p:sp>
    </p:spTree>
    <p:extLst>
      <p:ext uri="{BB962C8B-B14F-4D97-AF65-F5344CB8AC3E}">
        <p14:creationId xmlns:p14="http://schemas.microsoft.com/office/powerpoint/2010/main" val="40026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F4D1-74D8-1628-3895-09EC70C24E6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4C1899-60B8-5667-9BA1-9C60461D5F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97DA68-4D67-7F31-5849-DBD6363A11B5}"/>
              </a:ext>
            </a:extLst>
          </p:cNvPr>
          <p:cNvSpPr>
            <a:spLocks noGrp="1"/>
          </p:cNvSpPr>
          <p:nvPr>
            <p:ph type="body" idx="1"/>
          </p:nvPr>
        </p:nvSpPr>
        <p:spPr/>
        <p:txBody>
          <a:bodyPr/>
          <a:lstStyle/>
          <a:p>
            <a:r>
              <a:rPr lang="en-GB" dirty="0"/>
              <a:t>03:30 / 20:20</a:t>
            </a:r>
          </a:p>
          <a:p>
            <a:endParaRPr lang="en-GB" dirty="0"/>
          </a:p>
          <a:p>
            <a:r>
              <a:rPr lang="en-GB" dirty="0"/>
              <a:t>06:58 / 07:58</a:t>
            </a:r>
          </a:p>
          <a:p>
            <a:r>
              <a:rPr lang="en-GB" dirty="0"/>
              <a:t>As an outlook I first estimate we old the already drilled but not yet analysed section to 1836 meters might be. I extend the trend of the depth match of EDC99 over BEOILDC presented in the left panel and yield roughly 200 kiloyears before present. In terms of drilling: Let's have a look to Ailsa Chung's results, summarized in the right panel. While drilling 920 m to bedrock 2757 m in a season that deep down is very optimistic to plan for, I consider a good chance to get the old ice, which is about 750 m further down to around 2571 m. Or simply in relation to the 1.5 million years being the scope of this session, it is getting interesting now! To be continued!</a:t>
            </a:r>
          </a:p>
        </p:txBody>
      </p:sp>
      <p:sp>
        <p:nvSpPr>
          <p:cNvPr id="4" name="Foliennummernplatzhalter 3">
            <a:extLst>
              <a:ext uri="{FF2B5EF4-FFF2-40B4-BE49-F238E27FC236}">
                <a16:creationId xmlns:a16="http://schemas.microsoft.com/office/drawing/2014/main" id="{98EC90B0-F398-2AC2-4EB9-E6E6F3D11F02}"/>
              </a:ext>
            </a:extLst>
          </p:cNvPr>
          <p:cNvSpPr>
            <a:spLocks noGrp="1"/>
          </p:cNvSpPr>
          <p:nvPr>
            <p:ph type="sldNum" sz="quarter" idx="5"/>
          </p:nvPr>
        </p:nvSpPr>
        <p:spPr/>
        <p:txBody>
          <a:bodyPr/>
          <a:lstStyle/>
          <a:p>
            <a:fld id="{F8333AF3-678C-0845-9162-D2E2925EB819}" type="slidenum">
              <a:rPr lang="en-GB" smtClean="0"/>
              <a:t>13</a:t>
            </a:fld>
            <a:endParaRPr lang="en-GB"/>
          </a:p>
        </p:txBody>
      </p:sp>
    </p:spTree>
    <p:extLst>
      <p:ext uri="{BB962C8B-B14F-4D97-AF65-F5344CB8AC3E}">
        <p14:creationId xmlns:p14="http://schemas.microsoft.com/office/powerpoint/2010/main" val="135577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01:50 02:30</a:t>
            </a:r>
          </a:p>
          <a:p>
            <a:endParaRPr lang="en-GB" dirty="0"/>
          </a:p>
          <a:p>
            <a:r>
              <a:rPr lang="en-GB" dirty="0"/>
              <a:t>01:30</a:t>
            </a:r>
          </a:p>
          <a:p>
            <a:r>
              <a:rPr lang="en-GB" dirty="0"/>
              <a:t>To identify a suitable site to drill 1.5 million year old ice with a satisfactory resolution of less than 20 kiloyear per m we carried out intensive pre-site surveys by observing lateral (strain-nets) and vertical (</a:t>
            </a:r>
            <a:r>
              <a:rPr lang="en-GB" dirty="0" err="1"/>
              <a:t>aPRES</a:t>
            </a:r>
            <a:r>
              <a:rPr lang="en-GB" dirty="0"/>
              <a:t>) ice deformation, and mapped the internal structure of the ice sheet by radar. From the publication of one of the important radar surveys I took this map showing the region close to Concordia station in interior East Antarctica. The map is </a:t>
            </a:r>
            <a:r>
              <a:rPr lang="en-GB" dirty="0" err="1"/>
              <a:t>northed</a:t>
            </a:r>
            <a:r>
              <a:rPr lang="en-GB" dirty="0"/>
              <a:t> and Concordia station, where the EPICA (EDC) core was drilled, is emphasized by the purple circle in the upper right corner of the map. The Beyond EPICA oldest ice Little Dome C site is 38 km south-west of Concordia station in the lower left corner. Modelling work by </a:t>
            </a:r>
            <a:r>
              <a:rPr lang="en-GB" dirty="0" err="1"/>
              <a:t>Fréd</a:t>
            </a:r>
            <a:r>
              <a:rPr lang="en-GB" dirty="0"/>
              <a:t> </a:t>
            </a:r>
            <a:r>
              <a:rPr lang="en-GB" dirty="0" err="1"/>
              <a:t>Parrenin</a:t>
            </a:r>
            <a:r>
              <a:rPr lang="en-GB" dirty="0"/>
              <a:t> predicted we find the targeted ice there. His PhD student Ailsa Chung updated the runs and predicts now that we find 1.5 million year old ice in at least 20 kiloyear resolution even shallower at around 2570 m. The lowermost section is a stagnant ice body of 186 m thickness.</a:t>
            </a:r>
          </a:p>
        </p:txBody>
      </p:sp>
      <p:sp>
        <p:nvSpPr>
          <p:cNvPr id="4" name="Foliennummernplatzhalter 3"/>
          <p:cNvSpPr>
            <a:spLocks noGrp="1"/>
          </p:cNvSpPr>
          <p:nvPr>
            <p:ph type="sldNum" sz="quarter" idx="5"/>
          </p:nvPr>
        </p:nvSpPr>
        <p:spPr/>
        <p:txBody>
          <a:bodyPr/>
          <a:lstStyle/>
          <a:p>
            <a:fld id="{F8333AF3-678C-0845-9162-D2E2925EB819}" type="slidenum">
              <a:rPr lang="en-GB" smtClean="0"/>
              <a:t>2</a:t>
            </a:fld>
            <a:endParaRPr lang="en-GB"/>
          </a:p>
        </p:txBody>
      </p:sp>
    </p:spTree>
    <p:extLst>
      <p:ext uri="{BB962C8B-B14F-4D97-AF65-F5344CB8AC3E}">
        <p14:creationId xmlns:p14="http://schemas.microsoft.com/office/powerpoint/2010/main" val="380607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EA28-09C8-13DC-2627-1797D40330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1A33E0D-3CC9-4FD4-B3D0-E88CBFB48CB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DF6BE2A-FC2A-5061-ADC4-97DCF593147E}"/>
              </a:ext>
            </a:extLst>
          </p:cNvPr>
          <p:cNvSpPr>
            <a:spLocks noGrp="1"/>
          </p:cNvSpPr>
          <p:nvPr>
            <p:ph type="body" idx="1"/>
          </p:nvPr>
        </p:nvSpPr>
        <p:spPr/>
        <p:txBody>
          <a:bodyPr/>
          <a:lstStyle/>
          <a:p>
            <a:r>
              <a:rPr lang="en-GB" dirty="0"/>
              <a:t>02:50 05:20</a:t>
            </a:r>
          </a:p>
        </p:txBody>
      </p:sp>
      <p:sp>
        <p:nvSpPr>
          <p:cNvPr id="4" name="Foliennummernplatzhalter 3">
            <a:extLst>
              <a:ext uri="{FF2B5EF4-FFF2-40B4-BE49-F238E27FC236}">
                <a16:creationId xmlns:a16="http://schemas.microsoft.com/office/drawing/2014/main" id="{2E39AAC8-304C-2EF8-48F4-05930C4469BB}"/>
              </a:ext>
            </a:extLst>
          </p:cNvPr>
          <p:cNvSpPr>
            <a:spLocks noGrp="1"/>
          </p:cNvSpPr>
          <p:nvPr>
            <p:ph type="sldNum" sz="quarter" idx="5"/>
          </p:nvPr>
        </p:nvSpPr>
        <p:spPr/>
        <p:txBody>
          <a:bodyPr/>
          <a:lstStyle/>
          <a:p>
            <a:fld id="{F8333AF3-678C-0845-9162-D2E2925EB819}" type="slidenum">
              <a:rPr lang="en-GB" smtClean="0"/>
              <a:t>3</a:t>
            </a:fld>
            <a:endParaRPr lang="en-GB"/>
          </a:p>
        </p:txBody>
      </p:sp>
    </p:spTree>
    <p:extLst>
      <p:ext uri="{BB962C8B-B14F-4D97-AF65-F5344CB8AC3E}">
        <p14:creationId xmlns:p14="http://schemas.microsoft.com/office/powerpoint/2010/main" val="230699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E79C-1225-F64E-DDE2-B3B6FA8CD0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DBE2D1-A047-D7CC-E9BB-E06CA50E3BE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3A3C4F-4E4F-330F-BD8F-C00B2841130B}"/>
              </a:ext>
            </a:extLst>
          </p:cNvPr>
          <p:cNvSpPr>
            <a:spLocks noGrp="1"/>
          </p:cNvSpPr>
          <p:nvPr>
            <p:ph type="body" idx="1"/>
          </p:nvPr>
        </p:nvSpPr>
        <p:spPr/>
        <p:txBody>
          <a:bodyPr/>
          <a:lstStyle/>
          <a:p>
            <a:r>
              <a:rPr lang="de-DE" sz="800" b="1" dirty="0">
                <a:latin typeface="Arial" panose="020B0604020202020204" pitchFamily="34" charset="0"/>
                <a:cs typeface="Arial" panose="020B0604020202020204" pitchFamily="34" charset="0"/>
              </a:rPr>
              <a:t>03:30 8:50</a:t>
            </a:r>
          </a:p>
          <a:p>
            <a:endParaRPr lang="de-DE" sz="800" b="1" dirty="0">
              <a:latin typeface="Arial" panose="020B0604020202020204" pitchFamily="34" charset="0"/>
              <a:cs typeface="Arial" panose="020B0604020202020204" pitchFamily="34" charset="0"/>
            </a:endParaRPr>
          </a:p>
          <a:p>
            <a:r>
              <a:rPr lang="de-DE" sz="800" b="1" dirty="0">
                <a:latin typeface="Arial" panose="020B0604020202020204" pitchFamily="34" charset="0"/>
                <a:cs typeface="Arial" panose="020B0604020202020204" pitchFamily="34" charset="0"/>
              </a:rPr>
              <a:t>Wilhelms, F. et al.</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Precise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dielectric</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profiling</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cores</a:t>
            </a:r>
            <a:r>
              <a:rPr lang="de-DE" sz="800" dirty="0">
                <a:latin typeface="Arial" panose="020B0604020202020204" pitchFamily="34" charset="0"/>
                <a:cs typeface="Arial" panose="020B0604020202020204" pitchFamily="34" charset="0"/>
              </a:rPr>
              <a:t>: a </a:t>
            </a:r>
            <a:r>
              <a:rPr lang="de-DE" sz="800" dirty="0" err="1">
                <a:latin typeface="Arial" panose="020B0604020202020204" pitchFamily="34" charset="0"/>
                <a:cs typeface="Arial" panose="020B0604020202020204" pitchFamily="34" charset="0"/>
              </a:rPr>
              <a:t>new</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device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with</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improved</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guarding</a:t>
            </a:r>
            <a:r>
              <a:rPr lang="de-DE" sz="800" dirty="0">
                <a:latin typeface="Arial" panose="020B0604020202020204" pitchFamily="34" charset="0"/>
                <a:cs typeface="Arial" panose="020B0604020202020204" pitchFamily="34" charset="0"/>
              </a:rPr>
              <a:t> and </a:t>
            </a:r>
            <a:r>
              <a:rPr lang="de-DE" sz="800" dirty="0" err="1">
                <a:latin typeface="Arial" panose="020B0604020202020204" pitchFamily="34" charset="0"/>
                <a:cs typeface="Arial" panose="020B0604020202020204" pitchFamily="34" charset="0"/>
              </a:rPr>
              <a:t>its</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theory</a:t>
            </a:r>
            <a:r>
              <a:rPr lang="de-DE" sz="800" dirty="0">
                <a:latin typeface="Arial" panose="020B0604020202020204" pitchFamily="34" charset="0"/>
                <a:cs typeface="Arial" panose="020B0604020202020204" pitchFamily="34" charset="0"/>
              </a:rPr>
              <a:t>. Journal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Glaciology</a:t>
            </a:r>
            <a:r>
              <a:rPr lang="de-DE" sz="800" dirty="0">
                <a:latin typeface="Arial" panose="020B0604020202020204" pitchFamily="34" charset="0"/>
                <a:cs typeface="Arial" panose="020B0604020202020204" pitchFamily="34" charset="0"/>
              </a:rPr>
              <a:t>. 1998;44(146):171-174. doi:10.3189/S002214300000246X</a:t>
            </a:r>
          </a:p>
          <a:p>
            <a:r>
              <a:rPr lang="de-DE" sz="800" b="1" dirty="0">
                <a:latin typeface="Arial"/>
                <a:cs typeface="Arial"/>
              </a:rPr>
              <a:t>Wilhelms, F.</a:t>
            </a:r>
            <a:r>
              <a:rPr lang="de-DE" sz="800" dirty="0">
                <a:latin typeface="Arial"/>
                <a:cs typeface="Arial"/>
              </a:rPr>
              <a:t> , </a:t>
            </a:r>
            <a:r>
              <a:rPr lang="de-DE" sz="800" dirty="0" err="1">
                <a:latin typeface="Arial"/>
                <a:cs typeface="Arial"/>
              </a:rPr>
              <a:t>Explaining</a:t>
            </a:r>
            <a:r>
              <a:rPr lang="de-DE" sz="800" dirty="0">
                <a:latin typeface="Arial"/>
                <a:cs typeface="Arial"/>
              </a:rPr>
              <a:t> </a:t>
            </a:r>
            <a:r>
              <a:rPr lang="de-DE" sz="800" dirty="0" err="1">
                <a:latin typeface="Arial"/>
                <a:cs typeface="Arial"/>
              </a:rPr>
              <a:t>the</a:t>
            </a:r>
            <a:r>
              <a:rPr lang="de-DE" sz="800" dirty="0">
                <a:latin typeface="Arial"/>
                <a:cs typeface="Arial"/>
              </a:rPr>
              <a:t> </a:t>
            </a:r>
            <a:r>
              <a:rPr lang="de-DE" sz="800" dirty="0" err="1">
                <a:latin typeface="Arial"/>
                <a:cs typeface="Arial"/>
              </a:rPr>
              <a:t>dielectric</a:t>
            </a:r>
            <a:r>
              <a:rPr lang="de-DE" sz="800" dirty="0">
                <a:latin typeface="Arial"/>
                <a:cs typeface="Arial"/>
              </a:rPr>
              <a:t> </a:t>
            </a:r>
            <a:r>
              <a:rPr lang="de-DE" sz="800" dirty="0" err="1">
                <a:latin typeface="Arial"/>
                <a:cs typeface="Arial"/>
              </a:rPr>
              <a:t>properties</a:t>
            </a:r>
            <a:r>
              <a:rPr lang="de-DE" sz="800" dirty="0">
                <a:latin typeface="Arial"/>
                <a:cs typeface="Arial"/>
              </a:rPr>
              <a:t> </a:t>
            </a:r>
            <a:r>
              <a:rPr lang="de-DE" sz="800" dirty="0" err="1">
                <a:latin typeface="Arial"/>
                <a:cs typeface="Arial"/>
              </a:rPr>
              <a:t>of</a:t>
            </a:r>
            <a:r>
              <a:rPr lang="de-DE" sz="800" dirty="0">
                <a:latin typeface="Arial"/>
                <a:cs typeface="Arial"/>
              </a:rPr>
              <a:t> firn </a:t>
            </a:r>
            <a:r>
              <a:rPr lang="de-DE" sz="800" dirty="0" err="1">
                <a:latin typeface="Arial"/>
                <a:cs typeface="Arial"/>
              </a:rPr>
              <a:t>as</a:t>
            </a:r>
            <a:r>
              <a:rPr lang="de-DE" sz="800" dirty="0">
                <a:latin typeface="Arial"/>
                <a:cs typeface="Arial"/>
              </a:rPr>
              <a:t> a </a:t>
            </a:r>
            <a:r>
              <a:rPr lang="de-DE" sz="800" dirty="0" err="1">
                <a:latin typeface="Arial"/>
                <a:cs typeface="Arial"/>
              </a:rPr>
              <a:t>density</a:t>
            </a:r>
            <a:r>
              <a:rPr lang="de-DE" sz="800" dirty="0">
                <a:latin typeface="Arial"/>
                <a:cs typeface="Arial"/>
              </a:rPr>
              <a:t>-and-</a:t>
            </a:r>
            <a:r>
              <a:rPr lang="de-DE" sz="800" dirty="0" err="1">
                <a:latin typeface="Arial"/>
                <a:cs typeface="Arial"/>
              </a:rPr>
              <a:t>conductivity</a:t>
            </a:r>
            <a:r>
              <a:rPr lang="de-DE" sz="800" dirty="0">
                <a:latin typeface="Arial"/>
                <a:cs typeface="Arial"/>
              </a:rPr>
              <a:t> </a:t>
            </a:r>
            <a:r>
              <a:rPr lang="de-DE" sz="800" dirty="0" err="1">
                <a:latin typeface="Arial"/>
                <a:cs typeface="Arial"/>
              </a:rPr>
              <a:t>mixed</a:t>
            </a:r>
            <a:r>
              <a:rPr lang="de-DE" sz="800" dirty="0">
                <a:latin typeface="Arial"/>
                <a:cs typeface="Arial"/>
              </a:rPr>
              <a:t> </a:t>
            </a:r>
            <a:r>
              <a:rPr lang="de-DE" sz="800" dirty="0" err="1">
                <a:latin typeface="Arial"/>
                <a:cs typeface="Arial"/>
              </a:rPr>
              <a:t>permittivity</a:t>
            </a:r>
            <a:r>
              <a:rPr lang="de-DE" sz="800" dirty="0">
                <a:latin typeface="Arial"/>
                <a:cs typeface="Arial"/>
              </a:rPr>
              <a:t> (DECOMP), </a:t>
            </a:r>
            <a:r>
              <a:rPr lang="de-DE" sz="800" dirty="0" err="1">
                <a:latin typeface="Arial"/>
                <a:cs typeface="Arial"/>
              </a:rPr>
              <a:t>Geophys</a:t>
            </a:r>
            <a:r>
              <a:rPr lang="de-DE" sz="800" dirty="0">
                <a:latin typeface="Arial"/>
                <a:cs typeface="Arial"/>
              </a:rPr>
              <a:t>. Res. Lett., 32, L16501, 2005. https://</a:t>
            </a:r>
            <a:r>
              <a:rPr lang="de-DE" sz="800" dirty="0" err="1">
                <a:latin typeface="Arial"/>
                <a:cs typeface="Arial"/>
              </a:rPr>
              <a:t>doi.org</a:t>
            </a:r>
            <a:r>
              <a:rPr lang="de-DE" sz="800" dirty="0">
                <a:latin typeface="Arial"/>
                <a:cs typeface="Arial"/>
              </a:rPr>
              <a:t>/10.1029/2005GL022808</a:t>
            </a:r>
          </a:p>
          <a:p>
            <a:r>
              <a:rPr lang="de-DE" sz="700" b="1" dirty="0">
                <a:latin typeface="Arial" panose="020B0604020202020204" pitchFamily="34" charset="0"/>
                <a:cs typeface="Arial" panose="020B0604020202020204" pitchFamily="34" charset="0"/>
              </a:rPr>
              <a:t>EPICA </a:t>
            </a:r>
            <a:r>
              <a:rPr lang="de-DE" sz="700" b="1" dirty="0" err="1">
                <a:latin typeface="Arial" panose="020B0604020202020204" pitchFamily="34" charset="0"/>
                <a:cs typeface="Arial" panose="020B0604020202020204" pitchFamily="34" charset="0"/>
              </a:rPr>
              <a:t>community</a:t>
            </a:r>
            <a:r>
              <a:rPr lang="de-DE" sz="700" b="1" dirty="0">
                <a:latin typeface="Arial" panose="020B0604020202020204" pitchFamily="34" charset="0"/>
                <a:cs typeface="Arial" panose="020B0604020202020204" pitchFamily="34" charset="0"/>
              </a:rPr>
              <a:t> </a:t>
            </a:r>
            <a:r>
              <a:rPr lang="de-DE" sz="700" b="1" dirty="0" err="1">
                <a:latin typeface="Arial" panose="020B0604020202020204" pitchFamily="34" charset="0"/>
                <a:cs typeface="Arial" panose="020B0604020202020204" pitchFamily="34" charset="0"/>
              </a:rPr>
              <a:t>members</a:t>
            </a:r>
            <a:r>
              <a:rPr lang="de-DE" sz="700" b="1" dirty="0">
                <a:latin typeface="Arial" panose="020B0604020202020204" pitchFamily="34" charset="0"/>
                <a:cs typeface="Arial" panose="020B0604020202020204" pitchFamily="34" charset="0"/>
              </a:rPr>
              <a:t>,</a:t>
            </a:r>
            <a:r>
              <a:rPr lang="de-DE" sz="700" dirty="0">
                <a:latin typeface="Arial" panose="020B0604020202020204" pitchFamily="34" charset="0"/>
                <a:cs typeface="Arial" panose="020B0604020202020204" pitchFamily="34" charset="0"/>
              </a:rPr>
              <a:t> Eight </a:t>
            </a:r>
            <a:r>
              <a:rPr lang="de-DE" sz="700" dirty="0" err="1">
                <a:latin typeface="Arial" panose="020B0604020202020204" pitchFamily="34" charset="0"/>
                <a:cs typeface="Arial" panose="020B0604020202020204" pitchFamily="34" charset="0"/>
              </a:rPr>
              <a:t>glacial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cycles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from</a:t>
            </a:r>
            <a:r>
              <a:rPr lang="de-DE" sz="700" dirty="0">
                <a:latin typeface="Arial" panose="020B0604020202020204" pitchFamily="34" charset="0"/>
                <a:cs typeface="Arial" panose="020B0604020202020204" pitchFamily="34" charset="0"/>
              </a:rPr>
              <a:t> an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i="1" dirty="0">
                <a:latin typeface="Arial" panose="020B0604020202020204" pitchFamily="34" charset="0"/>
                <a:cs typeface="Arial" panose="020B0604020202020204" pitchFamily="34" charset="0"/>
              </a:rPr>
              <a:t>Nature</a:t>
            </a:r>
            <a:r>
              <a:rPr lang="de-DE" sz="700" dirty="0">
                <a:latin typeface="Arial" panose="020B0604020202020204" pitchFamily="34" charset="0"/>
                <a:cs typeface="Arial" panose="020B0604020202020204" pitchFamily="34" charset="0"/>
              </a:rPr>
              <a:t> </a:t>
            </a:r>
            <a:r>
              <a:rPr lang="de-DE" sz="700" b="1" dirty="0">
                <a:latin typeface="Arial" panose="020B0604020202020204" pitchFamily="34" charset="0"/>
                <a:cs typeface="Arial" panose="020B0604020202020204" pitchFamily="34" charset="0"/>
              </a:rPr>
              <a:t>429</a:t>
            </a:r>
            <a:r>
              <a:rPr lang="de-DE" sz="700" dirty="0">
                <a:latin typeface="Arial" panose="020B0604020202020204" pitchFamily="34" charset="0"/>
                <a:cs typeface="Arial" panose="020B0604020202020204" pitchFamily="34" charset="0"/>
              </a:rPr>
              <a:t>, 623–628, 2004.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/10.1038/nature02599</a:t>
            </a:r>
            <a:endParaRPr lang="en-GB" sz="700" dirty="0">
              <a:latin typeface="Arial" panose="020B0604020202020204" pitchFamily="34" charset="0"/>
              <a:cs typeface="Arial" panose="020B0604020202020204" pitchFamily="34" charset="0"/>
            </a:endParaRPr>
          </a:p>
          <a:p>
            <a:r>
              <a:rPr lang="de-DE" sz="700" b="1" dirty="0" err="1">
                <a:latin typeface="Arial" panose="020B0604020202020204" pitchFamily="34" charset="0"/>
                <a:cs typeface="Arial" panose="020B0604020202020204" pitchFamily="34" charset="0"/>
              </a:rPr>
              <a:t>Parrenin</a:t>
            </a:r>
            <a:r>
              <a:rPr lang="de-DE" sz="700" b="1" dirty="0">
                <a:latin typeface="Arial" panose="020B0604020202020204" pitchFamily="34" charset="0"/>
                <a:cs typeface="Arial" panose="020B0604020202020204" pitchFamily="34" charset="0"/>
              </a:rPr>
              <a:t>, F.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Volcanic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synchronisation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between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EPICA Dome C and </a:t>
            </a:r>
            <a:r>
              <a:rPr lang="de-DE" sz="700" dirty="0" err="1">
                <a:latin typeface="Arial" panose="020B0604020202020204" pitchFamily="34" charset="0"/>
                <a:cs typeface="Arial" panose="020B0604020202020204" pitchFamily="34" charset="0"/>
              </a:rPr>
              <a:t>Vostok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cores</a:t>
            </a:r>
            <a:r>
              <a:rPr lang="de-DE" sz="700" dirty="0">
                <a:latin typeface="Arial" panose="020B0604020202020204" pitchFamily="34" charset="0"/>
                <a:cs typeface="Arial" panose="020B0604020202020204" pitchFamily="34" charset="0"/>
              </a:rPr>
              <a:t> (Antarctica) 0–145 </a:t>
            </a:r>
            <a:r>
              <a:rPr lang="de-DE" sz="700" dirty="0" err="1">
                <a:latin typeface="Arial" panose="020B0604020202020204" pitchFamily="34" charset="0"/>
                <a:cs typeface="Arial" panose="020B0604020202020204" pitchFamily="34" charset="0"/>
              </a:rPr>
              <a:t>kyr</a:t>
            </a:r>
            <a:r>
              <a:rPr lang="de-DE" sz="700" dirty="0">
                <a:latin typeface="Arial" panose="020B0604020202020204" pitchFamily="34" charset="0"/>
                <a:cs typeface="Arial" panose="020B0604020202020204" pitchFamily="34" charset="0"/>
              </a:rPr>
              <a:t> BP,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8, 1031–1045, 2012. https://doi.org10.5194/cp-8-1031-2012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700" b="1" dirty="0">
                <a:latin typeface="Arial" panose="020B0604020202020204" pitchFamily="34" charset="0"/>
                <a:cs typeface="Arial" panose="020B0604020202020204" pitchFamily="34" charset="0"/>
              </a:rPr>
              <a:t>Bouchet, M. </a:t>
            </a:r>
            <a:r>
              <a:rPr lang="de-DE" sz="700" b="1" i="1" dirty="0">
                <a:latin typeface="Arial" panose="020B0604020202020204" pitchFamily="34" charset="0"/>
                <a:cs typeface="Arial" panose="020B0604020202020204" pitchFamily="34" charset="0"/>
              </a:rPr>
              <a:t>et al.</a:t>
            </a:r>
            <a:r>
              <a:rPr lang="de-DE" sz="700" i="1" dirty="0">
                <a:latin typeface="Arial" panose="020B0604020202020204" pitchFamily="34" charset="0"/>
                <a:cs typeface="Arial" panose="020B0604020202020204" pitchFamily="34" charset="0"/>
              </a:rPr>
              <a:t>, </a:t>
            </a:r>
            <a:r>
              <a:rPr lang="de-DE" sz="700" dirty="0">
                <a:latin typeface="Arial" panose="020B0604020202020204" pitchFamily="34" charset="0"/>
                <a:cs typeface="Arial" panose="020B0604020202020204" pitchFamily="34" charset="0"/>
              </a:rPr>
              <a:t>The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Ice Core </a:t>
            </a:r>
            <a:r>
              <a:rPr lang="de-DE" sz="700" dirty="0" err="1">
                <a:latin typeface="Arial" panose="020B0604020202020204" pitchFamily="34" charset="0"/>
                <a:cs typeface="Arial" panose="020B0604020202020204" pitchFamily="34" charset="0"/>
              </a:rPr>
              <a:t>Chronology</a:t>
            </a:r>
            <a:r>
              <a:rPr lang="de-DE" sz="700" dirty="0">
                <a:latin typeface="Arial" panose="020B0604020202020204" pitchFamily="34" charset="0"/>
                <a:cs typeface="Arial" panose="020B0604020202020204" pitchFamily="34" charset="0"/>
              </a:rPr>
              <a:t> 2023 (AICC2023) </a:t>
            </a:r>
            <a:r>
              <a:rPr lang="de-DE" sz="700" dirty="0" err="1">
                <a:latin typeface="Arial" panose="020B0604020202020204" pitchFamily="34" charset="0"/>
                <a:cs typeface="Arial" panose="020B0604020202020204" pitchFamily="34" charset="0"/>
              </a:rPr>
              <a:t>chronological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framework</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associated</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timescale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European Project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Ice </a:t>
            </a:r>
            <a:r>
              <a:rPr lang="de-DE" sz="700" dirty="0" err="1">
                <a:latin typeface="Arial" panose="020B0604020202020204" pitchFamily="34" charset="0"/>
                <a:cs typeface="Arial" panose="020B0604020202020204" pitchFamily="34" charset="0"/>
              </a:rPr>
              <a:t>Coring</a:t>
            </a:r>
            <a:r>
              <a:rPr lang="de-DE" sz="700" dirty="0">
                <a:latin typeface="Arial" panose="020B0604020202020204" pitchFamily="34" charset="0"/>
                <a:cs typeface="Arial" panose="020B0604020202020204" pitchFamily="34" charset="0"/>
              </a:rPr>
              <a:t> in Antarctica (EPICA) Dome C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19, 2257–2286,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/10.5194/cp-19-2257-2023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BBE758A5-B06F-DCCC-F8E4-95B10FA141C8}"/>
              </a:ext>
            </a:extLst>
          </p:cNvPr>
          <p:cNvSpPr>
            <a:spLocks noGrp="1"/>
          </p:cNvSpPr>
          <p:nvPr>
            <p:ph type="sldNum" sz="quarter" idx="5"/>
          </p:nvPr>
        </p:nvSpPr>
        <p:spPr/>
        <p:txBody>
          <a:bodyPr/>
          <a:lstStyle/>
          <a:p>
            <a:fld id="{F8333AF3-678C-0845-9162-D2E2925EB819}" type="slidenum">
              <a:rPr lang="en-GB" smtClean="0"/>
              <a:t>4</a:t>
            </a:fld>
            <a:endParaRPr lang="en-GB"/>
          </a:p>
        </p:txBody>
      </p:sp>
    </p:spTree>
    <p:extLst>
      <p:ext uri="{BB962C8B-B14F-4D97-AF65-F5344CB8AC3E}">
        <p14:creationId xmlns:p14="http://schemas.microsoft.com/office/powerpoint/2010/main" val="306889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561DC-4E22-B4A4-C0B9-FCC51BE303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C905B1-7AB3-B596-6601-4B2B37D9B5B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9925174-A876-C1E5-2533-344FB2886CAE}"/>
              </a:ext>
            </a:extLst>
          </p:cNvPr>
          <p:cNvSpPr>
            <a:spLocks noGrp="1"/>
          </p:cNvSpPr>
          <p:nvPr>
            <p:ph type="body" idx="1"/>
          </p:nvPr>
        </p:nvSpPr>
        <p:spPr/>
        <p:txBody>
          <a:bodyPr/>
          <a:lstStyle/>
          <a:p>
            <a:r>
              <a:rPr lang="de-DE" sz="800" b="1" dirty="0">
                <a:latin typeface="Arial" panose="020B0604020202020204" pitchFamily="34" charset="0"/>
                <a:cs typeface="Arial" panose="020B0604020202020204" pitchFamily="34" charset="0"/>
              </a:rPr>
              <a:t>Wilhelms, F. et al.</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Precise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dielectric</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profiling</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cores</a:t>
            </a:r>
            <a:r>
              <a:rPr lang="de-DE" sz="800" dirty="0">
                <a:latin typeface="Arial" panose="020B0604020202020204" pitchFamily="34" charset="0"/>
                <a:cs typeface="Arial" panose="020B0604020202020204" pitchFamily="34" charset="0"/>
              </a:rPr>
              <a:t>: a </a:t>
            </a:r>
            <a:r>
              <a:rPr lang="de-DE" sz="800" dirty="0" err="1">
                <a:latin typeface="Arial" panose="020B0604020202020204" pitchFamily="34" charset="0"/>
                <a:cs typeface="Arial" panose="020B0604020202020204" pitchFamily="34" charset="0"/>
              </a:rPr>
              <a:t>new</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device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with</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improved</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guarding</a:t>
            </a:r>
            <a:r>
              <a:rPr lang="de-DE" sz="800" dirty="0">
                <a:latin typeface="Arial" panose="020B0604020202020204" pitchFamily="34" charset="0"/>
                <a:cs typeface="Arial" panose="020B0604020202020204" pitchFamily="34" charset="0"/>
              </a:rPr>
              <a:t> and </a:t>
            </a:r>
            <a:r>
              <a:rPr lang="de-DE" sz="800" dirty="0" err="1">
                <a:latin typeface="Arial" panose="020B0604020202020204" pitchFamily="34" charset="0"/>
                <a:cs typeface="Arial" panose="020B0604020202020204" pitchFamily="34" charset="0"/>
              </a:rPr>
              <a:t>its</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theory</a:t>
            </a:r>
            <a:r>
              <a:rPr lang="de-DE" sz="800" dirty="0">
                <a:latin typeface="Arial" panose="020B0604020202020204" pitchFamily="34" charset="0"/>
                <a:cs typeface="Arial" panose="020B0604020202020204" pitchFamily="34" charset="0"/>
              </a:rPr>
              <a:t>. Journal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Glaciology</a:t>
            </a:r>
            <a:r>
              <a:rPr lang="de-DE" sz="800" dirty="0">
                <a:latin typeface="Arial" panose="020B0604020202020204" pitchFamily="34" charset="0"/>
                <a:cs typeface="Arial" panose="020B0604020202020204" pitchFamily="34" charset="0"/>
              </a:rPr>
              <a:t>. 1998;44(146):171-174. doi:10.3189/S002214300000246X</a:t>
            </a:r>
          </a:p>
          <a:p>
            <a:r>
              <a:rPr lang="de-DE" sz="800" b="1" dirty="0">
                <a:latin typeface="Arial"/>
                <a:cs typeface="Arial"/>
              </a:rPr>
              <a:t>Wilhelms, F.</a:t>
            </a:r>
            <a:r>
              <a:rPr lang="de-DE" sz="800" dirty="0">
                <a:latin typeface="Arial"/>
                <a:cs typeface="Arial"/>
              </a:rPr>
              <a:t> , </a:t>
            </a:r>
            <a:r>
              <a:rPr lang="de-DE" sz="800" dirty="0" err="1">
                <a:latin typeface="Arial"/>
                <a:cs typeface="Arial"/>
              </a:rPr>
              <a:t>Explaining</a:t>
            </a:r>
            <a:r>
              <a:rPr lang="de-DE" sz="800" dirty="0">
                <a:latin typeface="Arial"/>
                <a:cs typeface="Arial"/>
              </a:rPr>
              <a:t> </a:t>
            </a:r>
            <a:r>
              <a:rPr lang="de-DE" sz="800" dirty="0" err="1">
                <a:latin typeface="Arial"/>
                <a:cs typeface="Arial"/>
              </a:rPr>
              <a:t>the</a:t>
            </a:r>
            <a:r>
              <a:rPr lang="de-DE" sz="800" dirty="0">
                <a:latin typeface="Arial"/>
                <a:cs typeface="Arial"/>
              </a:rPr>
              <a:t> </a:t>
            </a:r>
            <a:r>
              <a:rPr lang="de-DE" sz="800" dirty="0" err="1">
                <a:latin typeface="Arial"/>
                <a:cs typeface="Arial"/>
              </a:rPr>
              <a:t>dielectric</a:t>
            </a:r>
            <a:r>
              <a:rPr lang="de-DE" sz="800" dirty="0">
                <a:latin typeface="Arial"/>
                <a:cs typeface="Arial"/>
              </a:rPr>
              <a:t> </a:t>
            </a:r>
            <a:r>
              <a:rPr lang="de-DE" sz="800" dirty="0" err="1">
                <a:latin typeface="Arial"/>
                <a:cs typeface="Arial"/>
              </a:rPr>
              <a:t>properties</a:t>
            </a:r>
            <a:r>
              <a:rPr lang="de-DE" sz="800" dirty="0">
                <a:latin typeface="Arial"/>
                <a:cs typeface="Arial"/>
              </a:rPr>
              <a:t> </a:t>
            </a:r>
            <a:r>
              <a:rPr lang="de-DE" sz="800" dirty="0" err="1">
                <a:latin typeface="Arial"/>
                <a:cs typeface="Arial"/>
              </a:rPr>
              <a:t>of</a:t>
            </a:r>
            <a:r>
              <a:rPr lang="de-DE" sz="800" dirty="0">
                <a:latin typeface="Arial"/>
                <a:cs typeface="Arial"/>
              </a:rPr>
              <a:t> firn </a:t>
            </a:r>
            <a:r>
              <a:rPr lang="de-DE" sz="800" dirty="0" err="1">
                <a:latin typeface="Arial"/>
                <a:cs typeface="Arial"/>
              </a:rPr>
              <a:t>as</a:t>
            </a:r>
            <a:r>
              <a:rPr lang="de-DE" sz="800" dirty="0">
                <a:latin typeface="Arial"/>
                <a:cs typeface="Arial"/>
              </a:rPr>
              <a:t> a </a:t>
            </a:r>
            <a:r>
              <a:rPr lang="de-DE" sz="800" dirty="0" err="1">
                <a:latin typeface="Arial"/>
                <a:cs typeface="Arial"/>
              </a:rPr>
              <a:t>density</a:t>
            </a:r>
            <a:r>
              <a:rPr lang="de-DE" sz="800" dirty="0">
                <a:latin typeface="Arial"/>
                <a:cs typeface="Arial"/>
              </a:rPr>
              <a:t>-and-</a:t>
            </a:r>
            <a:r>
              <a:rPr lang="de-DE" sz="800" dirty="0" err="1">
                <a:latin typeface="Arial"/>
                <a:cs typeface="Arial"/>
              </a:rPr>
              <a:t>conductivity</a:t>
            </a:r>
            <a:r>
              <a:rPr lang="de-DE" sz="800" dirty="0">
                <a:latin typeface="Arial"/>
                <a:cs typeface="Arial"/>
              </a:rPr>
              <a:t> </a:t>
            </a:r>
            <a:r>
              <a:rPr lang="de-DE" sz="800" dirty="0" err="1">
                <a:latin typeface="Arial"/>
                <a:cs typeface="Arial"/>
              </a:rPr>
              <a:t>mixed</a:t>
            </a:r>
            <a:r>
              <a:rPr lang="de-DE" sz="800" dirty="0">
                <a:latin typeface="Arial"/>
                <a:cs typeface="Arial"/>
              </a:rPr>
              <a:t> </a:t>
            </a:r>
            <a:r>
              <a:rPr lang="de-DE" sz="800" dirty="0" err="1">
                <a:latin typeface="Arial"/>
                <a:cs typeface="Arial"/>
              </a:rPr>
              <a:t>permittivity</a:t>
            </a:r>
            <a:r>
              <a:rPr lang="de-DE" sz="800" dirty="0">
                <a:latin typeface="Arial"/>
                <a:cs typeface="Arial"/>
              </a:rPr>
              <a:t> (DECOMP), </a:t>
            </a:r>
            <a:r>
              <a:rPr lang="de-DE" sz="800" dirty="0" err="1">
                <a:latin typeface="Arial"/>
                <a:cs typeface="Arial"/>
              </a:rPr>
              <a:t>Geophys</a:t>
            </a:r>
            <a:r>
              <a:rPr lang="de-DE" sz="800" dirty="0">
                <a:latin typeface="Arial"/>
                <a:cs typeface="Arial"/>
              </a:rPr>
              <a:t>. Res. Lett., 32, L16501, 2005. https://</a:t>
            </a:r>
            <a:r>
              <a:rPr lang="de-DE" sz="800" dirty="0" err="1">
                <a:latin typeface="Arial"/>
                <a:cs typeface="Arial"/>
              </a:rPr>
              <a:t>doi.org</a:t>
            </a:r>
            <a:r>
              <a:rPr lang="de-DE" sz="800" dirty="0">
                <a:latin typeface="Arial"/>
                <a:cs typeface="Arial"/>
              </a:rPr>
              <a:t>/10.1029/2005GL022808</a:t>
            </a:r>
          </a:p>
          <a:p>
            <a:r>
              <a:rPr lang="de-DE" sz="700" b="1" dirty="0">
                <a:latin typeface="Arial" panose="020B0604020202020204" pitchFamily="34" charset="0"/>
                <a:cs typeface="Arial" panose="020B0604020202020204" pitchFamily="34" charset="0"/>
              </a:rPr>
              <a:t>EPICA </a:t>
            </a:r>
            <a:r>
              <a:rPr lang="de-DE" sz="700" b="1" dirty="0" err="1">
                <a:latin typeface="Arial" panose="020B0604020202020204" pitchFamily="34" charset="0"/>
                <a:cs typeface="Arial" panose="020B0604020202020204" pitchFamily="34" charset="0"/>
              </a:rPr>
              <a:t>community</a:t>
            </a:r>
            <a:r>
              <a:rPr lang="de-DE" sz="700" b="1" dirty="0">
                <a:latin typeface="Arial" panose="020B0604020202020204" pitchFamily="34" charset="0"/>
                <a:cs typeface="Arial" panose="020B0604020202020204" pitchFamily="34" charset="0"/>
              </a:rPr>
              <a:t> </a:t>
            </a:r>
            <a:r>
              <a:rPr lang="de-DE" sz="700" b="1" dirty="0" err="1">
                <a:latin typeface="Arial" panose="020B0604020202020204" pitchFamily="34" charset="0"/>
                <a:cs typeface="Arial" panose="020B0604020202020204" pitchFamily="34" charset="0"/>
              </a:rPr>
              <a:t>members</a:t>
            </a:r>
            <a:r>
              <a:rPr lang="de-DE" sz="700" b="1" dirty="0">
                <a:latin typeface="Arial" panose="020B0604020202020204" pitchFamily="34" charset="0"/>
                <a:cs typeface="Arial" panose="020B0604020202020204" pitchFamily="34" charset="0"/>
              </a:rPr>
              <a:t>,</a:t>
            </a:r>
            <a:r>
              <a:rPr lang="de-DE" sz="700" dirty="0">
                <a:latin typeface="Arial" panose="020B0604020202020204" pitchFamily="34" charset="0"/>
                <a:cs typeface="Arial" panose="020B0604020202020204" pitchFamily="34" charset="0"/>
              </a:rPr>
              <a:t> Eight </a:t>
            </a:r>
            <a:r>
              <a:rPr lang="de-DE" sz="700" dirty="0" err="1">
                <a:latin typeface="Arial" panose="020B0604020202020204" pitchFamily="34" charset="0"/>
                <a:cs typeface="Arial" panose="020B0604020202020204" pitchFamily="34" charset="0"/>
              </a:rPr>
              <a:t>glacial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cycles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from</a:t>
            </a:r>
            <a:r>
              <a:rPr lang="de-DE" sz="700" dirty="0">
                <a:latin typeface="Arial" panose="020B0604020202020204" pitchFamily="34" charset="0"/>
                <a:cs typeface="Arial" panose="020B0604020202020204" pitchFamily="34" charset="0"/>
              </a:rPr>
              <a:t> an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i="1" dirty="0">
                <a:latin typeface="Arial" panose="020B0604020202020204" pitchFamily="34" charset="0"/>
                <a:cs typeface="Arial" panose="020B0604020202020204" pitchFamily="34" charset="0"/>
              </a:rPr>
              <a:t>Nature</a:t>
            </a:r>
            <a:r>
              <a:rPr lang="de-DE" sz="700" dirty="0">
                <a:latin typeface="Arial" panose="020B0604020202020204" pitchFamily="34" charset="0"/>
                <a:cs typeface="Arial" panose="020B0604020202020204" pitchFamily="34" charset="0"/>
              </a:rPr>
              <a:t> </a:t>
            </a:r>
            <a:r>
              <a:rPr lang="de-DE" sz="700" b="1" dirty="0">
                <a:latin typeface="Arial" panose="020B0604020202020204" pitchFamily="34" charset="0"/>
                <a:cs typeface="Arial" panose="020B0604020202020204" pitchFamily="34" charset="0"/>
              </a:rPr>
              <a:t>429</a:t>
            </a:r>
            <a:r>
              <a:rPr lang="de-DE" sz="700" dirty="0">
                <a:latin typeface="Arial" panose="020B0604020202020204" pitchFamily="34" charset="0"/>
                <a:cs typeface="Arial" panose="020B0604020202020204" pitchFamily="34" charset="0"/>
              </a:rPr>
              <a:t>, 623–628, 2004.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/10.1038/nature02599</a:t>
            </a:r>
            <a:endParaRPr lang="en-GB" sz="700" dirty="0">
              <a:latin typeface="Arial" panose="020B0604020202020204" pitchFamily="34" charset="0"/>
              <a:cs typeface="Arial" panose="020B0604020202020204" pitchFamily="34" charset="0"/>
            </a:endParaRPr>
          </a:p>
          <a:p>
            <a:r>
              <a:rPr lang="de-DE" sz="700" b="1" dirty="0" err="1">
                <a:latin typeface="Arial" panose="020B0604020202020204" pitchFamily="34" charset="0"/>
                <a:cs typeface="Arial" panose="020B0604020202020204" pitchFamily="34" charset="0"/>
              </a:rPr>
              <a:t>Parrenin</a:t>
            </a:r>
            <a:r>
              <a:rPr lang="de-DE" sz="700" b="1" dirty="0">
                <a:latin typeface="Arial" panose="020B0604020202020204" pitchFamily="34" charset="0"/>
                <a:cs typeface="Arial" panose="020B0604020202020204" pitchFamily="34" charset="0"/>
              </a:rPr>
              <a:t>, F.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Volcanic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synchronisation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between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EPICA Dome C and </a:t>
            </a:r>
            <a:r>
              <a:rPr lang="de-DE" sz="700" dirty="0" err="1">
                <a:latin typeface="Arial" panose="020B0604020202020204" pitchFamily="34" charset="0"/>
                <a:cs typeface="Arial" panose="020B0604020202020204" pitchFamily="34" charset="0"/>
              </a:rPr>
              <a:t>Vostok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cores</a:t>
            </a:r>
            <a:r>
              <a:rPr lang="de-DE" sz="700" dirty="0">
                <a:latin typeface="Arial" panose="020B0604020202020204" pitchFamily="34" charset="0"/>
                <a:cs typeface="Arial" panose="020B0604020202020204" pitchFamily="34" charset="0"/>
              </a:rPr>
              <a:t> (Antarctica) 0–145 </a:t>
            </a:r>
            <a:r>
              <a:rPr lang="de-DE" sz="700" dirty="0" err="1">
                <a:latin typeface="Arial" panose="020B0604020202020204" pitchFamily="34" charset="0"/>
                <a:cs typeface="Arial" panose="020B0604020202020204" pitchFamily="34" charset="0"/>
              </a:rPr>
              <a:t>kyr</a:t>
            </a:r>
            <a:r>
              <a:rPr lang="de-DE" sz="700" dirty="0">
                <a:latin typeface="Arial" panose="020B0604020202020204" pitchFamily="34" charset="0"/>
                <a:cs typeface="Arial" panose="020B0604020202020204" pitchFamily="34" charset="0"/>
              </a:rPr>
              <a:t> BP,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8, 1031–1045, 2012. https://doi.org10.5194/cp-8-1031-2012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700" b="1" dirty="0">
                <a:latin typeface="Arial" panose="020B0604020202020204" pitchFamily="34" charset="0"/>
                <a:cs typeface="Arial" panose="020B0604020202020204" pitchFamily="34" charset="0"/>
              </a:rPr>
              <a:t>Bouchet, M. </a:t>
            </a:r>
            <a:r>
              <a:rPr lang="de-DE" sz="700" b="1" i="1" dirty="0">
                <a:latin typeface="Arial" panose="020B0604020202020204" pitchFamily="34" charset="0"/>
                <a:cs typeface="Arial" panose="020B0604020202020204" pitchFamily="34" charset="0"/>
              </a:rPr>
              <a:t>et al.</a:t>
            </a:r>
            <a:r>
              <a:rPr lang="de-DE" sz="700" i="1" dirty="0">
                <a:latin typeface="Arial" panose="020B0604020202020204" pitchFamily="34" charset="0"/>
                <a:cs typeface="Arial" panose="020B0604020202020204" pitchFamily="34" charset="0"/>
              </a:rPr>
              <a:t>, </a:t>
            </a:r>
            <a:r>
              <a:rPr lang="de-DE" sz="700" dirty="0">
                <a:latin typeface="Arial" panose="020B0604020202020204" pitchFamily="34" charset="0"/>
                <a:cs typeface="Arial" panose="020B0604020202020204" pitchFamily="34" charset="0"/>
              </a:rPr>
              <a:t>The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Ice Core </a:t>
            </a:r>
            <a:r>
              <a:rPr lang="de-DE" sz="700" dirty="0" err="1">
                <a:latin typeface="Arial" panose="020B0604020202020204" pitchFamily="34" charset="0"/>
                <a:cs typeface="Arial" panose="020B0604020202020204" pitchFamily="34" charset="0"/>
              </a:rPr>
              <a:t>Chronology</a:t>
            </a:r>
            <a:r>
              <a:rPr lang="de-DE" sz="700" dirty="0">
                <a:latin typeface="Arial" panose="020B0604020202020204" pitchFamily="34" charset="0"/>
                <a:cs typeface="Arial" panose="020B0604020202020204" pitchFamily="34" charset="0"/>
              </a:rPr>
              <a:t> 2023 (AICC2023) </a:t>
            </a:r>
            <a:r>
              <a:rPr lang="de-DE" sz="700" dirty="0" err="1">
                <a:latin typeface="Arial" panose="020B0604020202020204" pitchFamily="34" charset="0"/>
                <a:cs typeface="Arial" panose="020B0604020202020204" pitchFamily="34" charset="0"/>
              </a:rPr>
              <a:t>chronological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framework</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associated</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timescale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European Project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Ice </a:t>
            </a:r>
            <a:r>
              <a:rPr lang="de-DE" sz="700" dirty="0" err="1">
                <a:latin typeface="Arial" panose="020B0604020202020204" pitchFamily="34" charset="0"/>
                <a:cs typeface="Arial" panose="020B0604020202020204" pitchFamily="34" charset="0"/>
              </a:rPr>
              <a:t>Coring</a:t>
            </a:r>
            <a:r>
              <a:rPr lang="de-DE" sz="700" dirty="0">
                <a:latin typeface="Arial" panose="020B0604020202020204" pitchFamily="34" charset="0"/>
                <a:cs typeface="Arial" panose="020B0604020202020204" pitchFamily="34" charset="0"/>
              </a:rPr>
              <a:t> in Antarctica (EPICA) Dome C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19, 2257–2286,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/10.5194/cp-19-2257-2023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5FBD1FC8-5854-7483-8D34-AA12C6B0B86E}"/>
              </a:ext>
            </a:extLst>
          </p:cNvPr>
          <p:cNvSpPr>
            <a:spLocks noGrp="1"/>
          </p:cNvSpPr>
          <p:nvPr>
            <p:ph type="sldNum" sz="quarter" idx="5"/>
          </p:nvPr>
        </p:nvSpPr>
        <p:spPr/>
        <p:txBody>
          <a:bodyPr/>
          <a:lstStyle/>
          <a:p>
            <a:fld id="{F8333AF3-678C-0845-9162-D2E2925EB819}" type="slidenum">
              <a:rPr lang="en-GB" smtClean="0"/>
              <a:t>5</a:t>
            </a:fld>
            <a:endParaRPr lang="en-GB"/>
          </a:p>
        </p:txBody>
      </p:sp>
    </p:spTree>
    <p:extLst>
      <p:ext uri="{BB962C8B-B14F-4D97-AF65-F5344CB8AC3E}">
        <p14:creationId xmlns:p14="http://schemas.microsoft.com/office/powerpoint/2010/main" val="27939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1A243-D0E1-74A5-954C-5099C1FED2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D223E5-0E39-CDAE-547E-FEF8732484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9499DD-447C-7EDB-068F-9E64A81ECA38}"/>
              </a:ext>
            </a:extLst>
          </p:cNvPr>
          <p:cNvSpPr>
            <a:spLocks noGrp="1"/>
          </p:cNvSpPr>
          <p:nvPr>
            <p:ph type="body" idx="1"/>
          </p:nvPr>
        </p:nvSpPr>
        <p:spPr/>
        <p:txBody>
          <a:bodyPr/>
          <a:lstStyle/>
          <a:p>
            <a:r>
              <a:rPr lang="de-DE" sz="800" b="1" dirty="0">
                <a:latin typeface="Arial" panose="020B0604020202020204" pitchFamily="34" charset="0"/>
                <a:cs typeface="Arial" panose="020B0604020202020204" pitchFamily="34" charset="0"/>
              </a:rPr>
              <a:t>02:20 11:10</a:t>
            </a:r>
          </a:p>
          <a:p>
            <a:endParaRPr lang="de-DE" sz="800" b="1" dirty="0">
              <a:latin typeface="Arial" panose="020B0604020202020204" pitchFamily="34" charset="0"/>
              <a:cs typeface="Arial" panose="020B0604020202020204" pitchFamily="34" charset="0"/>
            </a:endParaRPr>
          </a:p>
          <a:p>
            <a:r>
              <a:rPr lang="de-DE" sz="800" b="1" dirty="0">
                <a:latin typeface="Arial" panose="020B0604020202020204" pitchFamily="34" charset="0"/>
                <a:cs typeface="Arial" panose="020B0604020202020204" pitchFamily="34" charset="0"/>
              </a:rPr>
              <a:t>Wilhelms, F. et al.</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Precise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dielectric</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profiling</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cores</a:t>
            </a:r>
            <a:r>
              <a:rPr lang="de-DE" sz="800" dirty="0">
                <a:latin typeface="Arial" panose="020B0604020202020204" pitchFamily="34" charset="0"/>
                <a:cs typeface="Arial" panose="020B0604020202020204" pitchFamily="34" charset="0"/>
              </a:rPr>
              <a:t>: a </a:t>
            </a:r>
            <a:r>
              <a:rPr lang="de-DE" sz="800" dirty="0" err="1">
                <a:latin typeface="Arial" panose="020B0604020202020204" pitchFamily="34" charset="0"/>
                <a:cs typeface="Arial" panose="020B0604020202020204" pitchFamily="34" charset="0"/>
              </a:rPr>
              <a:t>new</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device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with</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improved</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guarding</a:t>
            </a:r>
            <a:r>
              <a:rPr lang="de-DE" sz="800" dirty="0">
                <a:latin typeface="Arial" panose="020B0604020202020204" pitchFamily="34" charset="0"/>
                <a:cs typeface="Arial" panose="020B0604020202020204" pitchFamily="34" charset="0"/>
              </a:rPr>
              <a:t> and </a:t>
            </a:r>
            <a:r>
              <a:rPr lang="de-DE" sz="800" dirty="0" err="1">
                <a:latin typeface="Arial" panose="020B0604020202020204" pitchFamily="34" charset="0"/>
                <a:cs typeface="Arial" panose="020B0604020202020204" pitchFamily="34" charset="0"/>
              </a:rPr>
              <a:t>its</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theory</a:t>
            </a:r>
            <a:r>
              <a:rPr lang="de-DE" sz="800" dirty="0">
                <a:latin typeface="Arial" panose="020B0604020202020204" pitchFamily="34" charset="0"/>
                <a:cs typeface="Arial" panose="020B0604020202020204" pitchFamily="34" charset="0"/>
              </a:rPr>
              <a:t>. Journal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Glaciology</a:t>
            </a:r>
            <a:r>
              <a:rPr lang="de-DE" sz="800" dirty="0">
                <a:latin typeface="Arial" panose="020B0604020202020204" pitchFamily="34" charset="0"/>
                <a:cs typeface="Arial" panose="020B0604020202020204" pitchFamily="34" charset="0"/>
              </a:rPr>
              <a:t>. 1998;44(146):171-174. doi:10.3189/S002214300000246X</a:t>
            </a:r>
          </a:p>
          <a:p>
            <a:r>
              <a:rPr lang="de-DE" sz="800" b="1" dirty="0">
                <a:latin typeface="Arial"/>
                <a:cs typeface="Arial"/>
              </a:rPr>
              <a:t>Wilhelms, F.</a:t>
            </a:r>
            <a:r>
              <a:rPr lang="de-DE" sz="800" dirty="0">
                <a:latin typeface="Arial"/>
                <a:cs typeface="Arial"/>
              </a:rPr>
              <a:t> , </a:t>
            </a:r>
            <a:r>
              <a:rPr lang="de-DE" sz="800" dirty="0" err="1">
                <a:latin typeface="Arial"/>
                <a:cs typeface="Arial"/>
              </a:rPr>
              <a:t>Explaining</a:t>
            </a:r>
            <a:r>
              <a:rPr lang="de-DE" sz="800" dirty="0">
                <a:latin typeface="Arial"/>
                <a:cs typeface="Arial"/>
              </a:rPr>
              <a:t> </a:t>
            </a:r>
            <a:r>
              <a:rPr lang="de-DE" sz="800" dirty="0" err="1">
                <a:latin typeface="Arial"/>
                <a:cs typeface="Arial"/>
              </a:rPr>
              <a:t>the</a:t>
            </a:r>
            <a:r>
              <a:rPr lang="de-DE" sz="800" dirty="0">
                <a:latin typeface="Arial"/>
                <a:cs typeface="Arial"/>
              </a:rPr>
              <a:t> </a:t>
            </a:r>
            <a:r>
              <a:rPr lang="de-DE" sz="800" dirty="0" err="1">
                <a:latin typeface="Arial"/>
                <a:cs typeface="Arial"/>
              </a:rPr>
              <a:t>dielectric</a:t>
            </a:r>
            <a:r>
              <a:rPr lang="de-DE" sz="800" dirty="0">
                <a:latin typeface="Arial"/>
                <a:cs typeface="Arial"/>
              </a:rPr>
              <a:t> </a:t>
            </a:r>
            <a:r>
              <a:rPr lang="de-DE" sz="800" dirty="0" err="1">
                <a:latin typeface="Arial"/>
                <a:cs typeface="Arial"/>
              </a:rPr>
              <a:t>properties</a:t>
            </a:r>
            <a:r>
              <a:rPr lang="de-DE" sz="800" dirty="0">
                <a:latin typeface="Arial"/>
                <a:cs typeface="Arial"/>
              </a:rPr>
              <a:t> </a:t>
            </a:r>
            <a:r>
              <a:rPr lang="de-DE" sz="800" dirty="0" err="1">
                <a:latin typeface="Arial"/>
                <a:cs typeface="Arial"/>
              </a:rPr>
              <a:t>of</a:t>
            </a:r>
            <a:r>
              <a:rPr lang="de-DE" sz="800" dirty="0">
                <a:latin typeface="Arial"/>
                <a:cs typeface="Arial"/>
              </a:rPr>
              <a:t> firn </a:t>
            </a:r>
            <a:r>
              <a:rPr lang="de-DE" sz="800" dirty="0" err="1">
                <a:latin typeface="Arial"/>
                <a:cs typeface="Arial"/>
              </a:rPr>
              <a:t>as</a:t>
            </a:r>
            <a:r>
              <a:rPr lang="de-DE" sz="800" dirty="0">
                <a:latin typeface="Arial"/>
                <a:cs typeface="Arial"/>
              </a:rPr>
              <a:t> a </a:t>
            </a:r>
            <a:r>
              <a:rPr lang="de-DE" sz="800" dirty="0" err="1">
                <a:latin typeface="Arial"/>
                <a:cs typeface="Arial"/>
              </a:rPr>
              <a:t>density</a:t>
            </a:r>
            <a:r>
              <a:rPr lang="de-DE" sz="800" dirty="0">
                <a:latin typeface="Arial"/>
                <a:cs typeface="Arial"/>
              </a:rPr>
              <a:t>-and-</a:t>
            </a:r>
            <a:r>
              <a:rPr lang="de-DE" sz="800" dirty="0" err="1">
                <a:latin typeface="Arial"/>
                <a:cs typeface="Arial"/>
              </a:rPr>
              <a:t>conductivity</a:t>
            </a:r>
            <a:r>
              <a:rPr lang="de-DE" sz="800" dirty="0">
                <a:latin typeface="Arial"/>
                <a:cs typeface="Arial"/>
              </a:rPr>
              <a:t> </a:t>
            </a:r>
            <a:r>
              <a:rPr lang="de-DE" sz="800" dirty="0" err="1">
                <a:latin typeface="Arial"/>
                <a:cs typeface="Arial"/>
              </a:rPr>
              <a:t>mixed</a:t>
            </a:r>
            <a:r>
              <a:rPr lang="de-DE" sz="800" dirty="0">
                <a:latin typeface="Arial"/>
                <a:cs typeface="Arial"/>
              </a:rPr>
              <a:t> </a:t>
            </a:r>
            <a:r>
              <a:rPr lang="de-DE" sz="800" dirty="0" err="1">
                <a:latin typeface="Arial"/>
                <a:cs typeface="Arial"/>
              </a:rPr>
              <a:t>permittivity</a:t>
            </a:r>
            <a:r>
              <a:rPr lang="de-DE" sz="800" dirty="0">
                <a:latin typeface="Arial"/>
                <a:cs typeface="Arial"/>
              </a:rPr>
              <a:t> (DECOMP), </a:t>
            </a:r>
            <a:r>
              <a:rPr lang="de-DE" sz="800" dirty="0" err="1">
                <a:latin typeface="Arial"/>
                <a:cs typeface="Arial"/>
              </a:rPr>
              <a:t>Geophys</a:t>
            </a:r>
            <a:r>
              <a:rPr lang="de-DE" sz="800" dirty="0">
                <a:latin typeface="Arial"/>
                <a:cs typeface="Arial"/>
              </a:rPr>
              <a:t>. Res. Lett., 32, L16501, 2005. https://</a:t>
            </a:r>
            <a:r>
              <a:rPr lang="de-DE" sz="800" dirty="0" err="1">
                <a:latin typeface="Arial"/>
                <a:cs typeface="Arial"/>
              </a:rPr>
              <a:t>doi.org</a:t>
            </a:r>
            <a:r>
              <a:rPr lang="de-DE" sz="800" dirty="0">
                <a:latin typeface="Arial"/>
                <a:cs typeface="Arial"/>
              </a:rPr>
              <a:t>/10.1029/2005GL022808</a:t>
            </a:r>
          </a:p>
          <a:p>
            <a:r>
              <a:rPr lang="de-DE" sz="700" b="1" dirty="0">
                <a:latin typeface="Arial" panose="020B0604020202020204" pitchFamily="34" charset="0"/>
                <a:cs typeface="Arial" panose="020B0604020202020204" pitchFamily="34" charset="0"/>
              </a:rPr>
              <a:t>EPICA </a:t>
            </a:r>
            <a:r>
              <a:rPr lang="de-DE" sz="700" b="1" dirty="0" err="1">
                <a:latin typeface="Arial" panose="020B0604020202020204" pitchFamily="34" charset="0"/>
                <a:cs typeface="Arial" panose="020B0604020202020204" pitchFamily="34" charset="0"/>
              </a:rPr>
              <a:t>community</a:t>
            </a:r>
            <a:r>
              <a:rPr lang="de-DE" sz="700" b="1" dirty="0">
                <a:latin typeface="Arial" panose="020B0604020202020204" pitchFamily="34" charset="0"/>
                <a:cs typeface="Arial" panose="020B0604020202020204" pitchFamily="34" charset="0"/>
              </a:rPr>
              <a:t> </a:t>
            </a:r>
            <a:r>
              <a:rPr lang="de-DE" sz="700" b="1" dirty="0" err="1">
                <a:latin typeface="Arial" panose="020B0604020202020204" pitchFamily="34" charset="0"/>
                <a:cs typeface="Arial" panose="020B0604020202020204" pitchFamily="34" charset="0"/>
              </a:rPr>
              <a:t>members</a:t>
            </a:r>
            <a:r>
              <a:rPr lang="de-DE" sz="700" b="1" dirty="0">
                <a:latin typeface="Arial" panose="020B0604020202020204" pitchFamily="34" charset="0"/>
                <a:cs typeface="Arial" panose="020B0604020202020204" pitchFamily="34" charset="0"/>
              </a:rPr>
              <a:t>,</a:t>
            </a:r>
            <a:r>
              <a:rPr lang="de-DE" sz="700" dirty="0">
                <a:latin typeface="Arial" panose="020B0604020202020204" pitchFamily="34" charset="0"/>
                <a:cs typeface="Arial" panose="020B0604020202020204" pitchFamily="34" charset="0"/>
              </a:rPr>
              <a:t> Eight </a:t>
            </a:r>
            <a:r>
              <a:rPr lang="de-DE" sz="700" dirty="0" err="1">
                <a:latin typeface="Arial" panose="020B0604020202020204" pitchFamily="34" charset="0"/>
                <a:cs typeface="Arial" panose="020B0604020202020204" pitchFamily="34" charset="0"/>
              </a:rPr>
              <a:t>glacial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cycles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from</a:t>
            </a:r>
            <a:r>
              <a:rPr lang="de-DE" sz="700" dirty="0">
                <a:latin typeface="Arial" panose="020B0604020202020204" pitchFamily="34" charset="0"/>
                <a:cs typeface="Arial" panose="020B0604020202020204" pitchFamily="34" charset="0"/>
              </a:rPr>
              <a:t> an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i="1" dirty="0">
                <a:latin typeface="Arial" panose="020B0604020202020204" pitchFamily="34" charset="0"/>
                <a:cs typeface="Arial" panose="020B0604020202020204" pitchFamily="34" charset="0"/>
              </a:rPr>
              <a:t>Nature</a:t>
            </a:r>
            <a:r>
              <a:rPr lang="de-DE" sz="700" dirty="0">
                <a:latin typeface="Arial" panose="020B0604020202020204" pitchFamily="34" charset="0"/>
                <a:cs typeface="Arial" panose="020B0604020202020204" pitchFamily="34" charset="0"/>
              </a:rPr>
              <a:t> </a:t>
            </a:r>
            <a:r>
              <a:rPr lang="de-DE" sz="700" b="1" dirty="0">
                <a:latin typeface="Arial" panose="020B0604020202020204" pitchFamily="34" charset="0"/>
                <a:cs typeface="Arial" panose="020B0604020202020204" pitchFamily="34" charset="0"/>
              </a:rPr>
              <a:t>429</a:t>
            </a:r>
            <a:r>
              <a:rPr lang="de-DE" sz="700" dirty="0">
                <a:latin typeface="Arial" panose="020B0604020202020204" pitchFamily="34" charset="0"/>
                <a:cs typeface="Arial" panose="020B0604020202020204" pitchFamily="34" charset="0"/>
              </a:rPr>
              <a:t>, 623–628, 2004.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/10.1038/nature02599</a:t>
            </a:r>
            <a:endParaRPr lang="en-GB" sz="700" dirty="0">
              <a:latin typeface="Arial" panose="020B0604020202020204" pitchFamily="34" charset="0"/>
              <a:cs typeface="Arial" panose="020B0604020202020204" pitchFamily="34" charset="0"/>
            </a:endParaRPr>
          </a:p>
          <a:p>
            <a:r>
              <a:rPr lang="de-DE" sz="700" b="1" dirty="0" err="1">
                <a:latin typeface="Arial" panose="020B0604020202020204" pitchFamily="34" charset="0"/>
                <a:cs typeface="Arial" panose="020B0604020202020204" pitchFamily="34" charset="0"/>
              </a:rPr>
              <a:t>Parrenin</a:t>
            </a:r>
            <a:r>
              <a:rPr lang="de-DE" sz="700" b="1" dirty="0">
                <a:latin typeface="Arial" panose="020B0604020202020204" pitchFamily="34" charset="0"/>
                <a:cs typeface="Arial" panose="020B0604020202020204" pitchFamily="34" charset="0"/>
              </a:rPr>
              <a:t>, F.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Volcanic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synchronisation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between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EPICA Dome C and </a:t>
            </a:r>
            <a:r>
              <a:rPr lang="de-DE" sz="700" dirty="0" err="1">
                <a:latin typeface="Arial" panose="020B0604020202020204" pitchFamily="34" charset="0"/>
                <a:cs typeface="Arial" panose="020B0604020202020204" pitchFamily="34" charset="0"/>
              </a:rPr>
              <a:t>Vostok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cores</a:t>
            </a:r>
            <a:r>
              <a:rPr lang="de-DE" sz="700" dirty="0">
                <a:latin typeface="Arial" panose="020B0604020202020204" pitchFamily="34" charset="0"/>
                <a:cs typeface="Arial" panose="020B0604020202020204" pitchFamily="34" charset="0"/>
              </a:rPr>
              <a:t> (Antarctica) 0–145 </a:t>
            </a:r>
            <a:r>
              <a:rPr lang="de-DE" sz="700" dirty="0" err="1">
                <a:latin typeface="Arial" panose="020B0604020202020204" pitchFamily="34" charset="0"/>
                <a:cs typeface="Arial" panose="020B0604020202020204" pitchFamily="34" charset="0"/>
              </a:rPr>
              <a:t>kyr</a:t>
            </a:r>
            <a:r>
              <a:rPr lang="de-DE" sz="700" dirty="0">
                <a:latin typeface="Arial" panose="020B0604020202020204" pitchFamily="34" charset="0"/>
                <a:cs typeface="Arial" panose="020B0604020202020204" pitchFamily="34" charset="0"/>
              </a:rPr>
              <a:t> BP,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8, 1031–1045, 2012. https://doi.org10.5194/cp-8-1031-2012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700" b="1" dirty="0">
                <a:latin typeface="Arial" panose="020B0604020202020204" pitchFamily="34" charset="0"/>
                <a:cs typeface="Arial" panose="020B0604020202020204" pitchFamily="34" charset="0"/>
              </a:rPr>
              <a:t>Bouchet, M. </a:t>
            </a:r>
            <a:r>
              <a:rPr lang="de-DE" sz="700" b="1" i="1" dirty="0">
                <a:latin typeface="Arial" panose="020B0604020202020204" pitchFamily="34" charset="0"/>
                <a:cs typeface="Arial" panose="020B0604020202020204" pitchFamily="34" charset="0"/>
              </a:rPr>
              <a:t>et al.</a:t>
            </a:r>
            <a:r>
              <a:rPr lang="de-DE" sz="700" i="1" dirty="0">
                <a:latin typeface="Arial" panose="020B0604020202020204" pitchFamily="34" charset="0"/>
                <a:cs typeface="Arial" panose="020B0604020202020204" pitchFamily="34" charset="0"/>
              </a:rPr>
              <a:t>, </a:t>
            </a:r>
            <a:r>
              <a:rPr lang="de-DE" sz="700" dirty="0">
                <a:latin typeface="Arial" panose="020B0604020202020204" pitchFamily="34" charset="0"/>
                <a:cs typeface="Arial" panose="020B0604020202020204" pitchFamily="34" charset="0"/>
              </a:rPr>
              <a:t>The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Ice Core </a:t>
            </a:r>
            <a:r>
              <a:rPr lang="de-DE" sz="700" dirty="0" err="1">
                <a:latin typeface="Arial" panose="020B0604020202020204" pitchFamily="34" charset="0"/>
                <a:cs typeface="Arial" panose="020B0604020202020204" pitchFamily="34" charset="0"/>
              </a:rPr>
              <a:t>Chronology</a:t>
            </a:r>
            <a:r>
              <a:rPr lang="de-DE" sz="700" dirty="0">
                <a:latin typeface="Arial" panose="020B0604020202020204" pitchFamily="34" charset="0"/>
                <a:cs typeface="Arial" panose="020B0604020202020204" pitchFamily="34" charset="0"/>
              </a:rPr>
              <a:t> 2023 (AICC2023) </a:t>
            </a:r>
            <a:r>
              <a:rPr lang="de-DE" sz="700" dirty="0" err="1">
                <a:latin typeface="Arial" panose="020B0604020202020204" pitchFamily="34" charset="0"/>
                <a:cs typeface="Arial" panose="020B0604020202020204" pitchFamily="34" charset="0"/>
              </a:rPr>
              <a:t>chronological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framework</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associated</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timescale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European Project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Ice </a:t>
            </a:r>
            <a:r>
              <a:rPr lang="de-DE" sz="700" dirty="0" err="1">
                <a:latin typeface="Arial" panose="020B0604020202020204" pitchFamily="34" charset="0"/>
                <a:cs typeface="Arial" panose="020B0604020202020204" pitchFamily="34" charset="0"/>
              </a:rPr>
              <a:t>Coring</a:t>
            </a:r>
            <a:r>
              <a:rPr lang="de-DE" sz="700" dirty="0">
                <a:latin typeface="Arial" panose="020B0604020202020204" pitchFamily="34" charset="0"/>
                <a:cs typeface="Arial" panose="020B0604020202020204" pitchFamily="34" charset="0"/>
              </a:rPr>
              <a:t> in Antarctica (EPICA) Dome C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19, 2257–2286,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/10.5194/cp-19-2257-2023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41A84B2E-4A56-FC75-8952-A0B0D4505150}"/>
              </a:ext>
            </a:extLst>
          </p:cNvPr>
          <p:cNvSpPr>
            <a:spLocks noGrp="1"/>
          </p:cNvSpPr>
          <p:nvPr>
            <p:ph type="sldNum" sz="quarter" idx="5"/>
          </p:nvPr>
        </p:nvSpPr>
        <p:spPr/>
        <p:txBody>
          <a:bodyPr/>
          <a:lstStyle/>
          <a:p>
            <a:fld id="{F8333AF3-678C-0845-9162-D2E2925EB819}" type="slidenum">
              <a:rPr lang="en-GB" smtClean="0"/>
              <a:t>6</a:t>
            </a:fld>
            <a:endParaRPr lang="en-GB"/>
          </a:p>
        </p:txBody>
      </p:sp>
    </p:spTree>
    <p:extLst>
      <p:ext uri="{BB962C8B-B14F-4D97-AF65-F5344CB8AC3E}">
        <p14:creationId xmlns:p14="http://schemas.microsoft.com/office/powerpoint/2010/main" val="192570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00:40 / 11:50</a:t>
            </a:r>
          </a:p>
          <a:p>
            <a:r>
              <a:rPr lang="en-GB" dirty="0"/>
              <a:t>We are past the second deep drilling season. After reaching 804 meters the winter before we brought up core from 1836 m end of this January. The core is logged, then scanned by dielectric profiling and split into archive samples that are stored at Concordia. The other aliquot is brought home for the analyses. We desire to monitor which time intervals we cover and as DEP alone might be ambiguous when we are further down we also measure stable water isotopes from bag means that we scratch from the surface. The core is scanned and split to 1695, so the lowermost 136 meters and the section between 847 and 950 that was still slightly brittle at the beginning of the season are still stored on site. </a:t>
            </a:r>
          </a:p>
        </p:txBody>
      </p:sp>
      <p:sp>
        <p:nvSpPr>
          <p:cNvPr id="4" name="Foliennummernplatzhalter 3"/>
          <p:cNvSpPr>
            <a:spLocks noGrp="1"/>
          </p:cNvSpPr>
          <p:nvPr>
            <p:ph type="sldNum" sz="quarter" idx="5"/>
          </p:nvPr>
        </p:nvSpPr>
        <p:spPr/>
        <p:txBody>
          <a:bodyPr/>
          <a:lstStyle/>
          <a:p>
            <a:fld id="{F8333AF3-678C-0845-9162-D2E2925EB819}" type="slidenum">
              <a:rPr lang="en-GB" smtClean="0"/>
              <a:t>7</a:t>
            </a:fld>
            <a:endParaRPr lang="en-GB"/>
          </a:p>
        </p:txBody>
      </p:sp>
    </p:spTree>
    <p:extLst>
      <p:ext uri="{BB962C8B-B14F-4D97-AF65-F5344CB8AC3E}">
        <p14:creationId xmlns:p14="http://schemas.microsoft.com/office/powerpoint/2010/main" val="280316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B107B-6CEA-A61D-D927-9886304FEF3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FEDCEE-3AA5-D098-5C98-667B3EB4BE2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E369AF-B724-A6EA-C107-D829FDAF3A8D}"/>
              </a:ext>
            </a:extLst>
          </p:cNvPr>
          <p:cNvSpPr>
            <a:spLocks noGrp="1"/>
          </p:cNvSpPr>
          <p:nvPr>
            <p:ph type="body" idx="1"/>
          </p:nvPr>
        </p:nvSpPr>
        <p:spPr/>
        <p:txBody>
          <a:bodyPr/>
          <a:lstStyle/>
          <a:p>
            <a:r>
              <a:rPr lang="de-DE" sz="800" b="1" dirty="0">
                <a:latin typeface="Arial" panose="020B0604020202020204" pitchFamily="34" charset="0"/>
                <a:cs typeface="Arial" panose="020B0604020202020204" pitchFamily="34" charset="0"/>
              </a:rPr>
              <a:t>00:30 12:20</a:t>
            </a:r>
          </a:p>
          <a:p>
            <a:r>
              <a:rPr lang="de-DE" sz="800" b="1" dirty="0">
                <a:latin typeface="Arial" panose="020B0604020202020204" pitchFamily="34" charset="0"/>
                <a:cs typeface="Arial" panose="020B0604020202020204" pitchFamily="34" charset="0"/>
              </a:rPr>
              <a:t>Wilhelms, F. et al.</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Precise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dielectric</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profiling</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cores</a:t>
            </a:r>
            <a:r>
              <a:rPr lang="de-DE" sz="800" dirty="0">
                <a:latin typeface="Arial" panose="020B0604020202020204" pitchFamily="34" charset="0"/>
                <a:cs typeface="Arial" panose="020B0604020202020204" pitchFamily="34" charset="0"/>
              </a:rPr>
              <a:t>: a </a:t>
            </a:r>
            <a:r>
              <a:rPr lang="de-DE" sz="800" dirty="0" err="1">
                <a:latin typeface="Arial" panose="020B0604020202020204" pitchFamily="34" charset="0"/>
                <a:cs typeface="Arial" panose="020B0604020202020204" pitchFamily="34" charset="0"/>
              </a:rPr>
              <a:t>new</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device</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with</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improved</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guarding</a:t>
            </a:r>
            <a:r>
              <a:rPr lang="de-DE" sz="800" dirty="0">
                <a:latin typeface="Arial" panose="020B0604020202020204" pitchFamily="34" charset="0"/>
                <a:cs typeface="Arial" panose="020B0604020202020204" pitchFamily="34" charset="0"/>
              </a:rPr>
              <a:t> and </a:t>
            </a:r>
            <a:r>
              <a:rPr lang="de-DE" sz="800" dirty="0" err="1">
                <a:latin typeface="Arial" panose="020B0604020202020204" pitchFamily="34" charset="0"/>
                <a:cs typeface="Arial" panose="020B0604020202020204" pitchFamily="34" charset="0"/>
              </a:rPr>
              <a:t>its</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theory</a:t>
            </a:r>
            <a:r>
              <a:rPr lang="de-DE" sz="800" dirty="0">
                <a:latin typeface="Arial" panose="020B0604020202020204" pitchFamily="34" charset="0"/>
                <a:cs typeface="Arial" panose="020B0604020202020204" pitchFamily="34" charset="0"/>
              </a:rPr>
              <a:t>. Journal </a:t>
            </a:r>
            <a:r>
              <a:rPr lang="de-DE" sz="800" dirty="0" err="1">
                <a:latin typeface="Arial" panose="020B0604020202020204" pitchFamily="34" charset="0"/>
                <a:cs typeface="Arial" panose="020B0604020202020204" pitchFamily="34" charset="0"/>
              </a:rPr>
              <a:t>of</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Glaciology</a:t>
            </a:r>
            <a:r>
              <a:rPr lang="de-DE" sz="800" dirty="0">
                <a:latin typeface="Arial" panose="020B0604020202020204" pitchFamily="34" charset="0"/>
                <a:cs typeface="Arial" panose="020B0604020202020204" pitchFamily="34" charset="0"/>
              </a:rPr>
              <a:t>. 1998;44(146):171-174. doi:10.3189/S002214300000246X</a:t>
            </a:r>
          </a:p>
          <a:p>
            <a:r>
              <a:rPr lang="de-DE" sz="800" b="1" dirty="0">
                <a:latin typeface="Arial"/>
                <a:cs typeface="Arial"/>
              </a:rPr>
              <a:t>Wilhelms, F.</a:t>
            </a:r>
            <a:r>
              <a:rPr lang="de-DE" sz="800" dirty="0">
                <a:latin typeface="Arial"/>
                <a:cs typeface="Arial"/>
              </a:rPr>
              <a:t> , </a:t>
            </a:r>
            <a:r>
              <a:rPr lang="de-DE" sz="800" dirty="0" err="1">
                <a:latin typeface="Arial"/>
                <a:cs typeface="Arial"/>
              </a:rPr>
              <a:t>Explaining</a:t>
            </a:r>
            <a:r>
              <a:rPr lang="de-DE" sz="800" dirty="0">
                <a:latin typeface="Arial"/>
                <a:cs typeface="Arial"/>
              </a:rPr>
              <a:t> </a:t>
            </a:r>
            <a:r>
              <a:rPr lang="de-DE" sz="800" dirty="0" err="1">
                <a:latin typeface="Arial"/>
                <a:cs typeface="Arial"/>
              </a:rPr>
              <a:t>the</a:t>
            </a:r>
            <a:r>
              <a:rPr lang="de-DE" sz="800" dirty="0">
                <a:latin typeface="Arial"/>
                <a:cs typeface="Arial"/>
              </a:rPr>
              <a:t> </a:t>
            </a:r>
            <a:r>
              <a:rPr lang="de-DE" sz="800" dirty="0" err="1">
                <a:latin typeface="Arial"/>
                <a:cs typeface="Arial"/>
              </a:rPr>
              <a:t>dielectric</a:t>
            </a:r>
            <a:r>
              <a:rPr lang="de-DE" sz="800" dirty="0">
                <a:latin typeface="Arial"/>
                <a:cs typeface="Arial"/>
              </a:rPr>
              <a:t> </a:t>
            </a:r>
            <a:r>
              <a:rPr lang="de-DE" sz="800" dirty="0" err="1">
                <a:latin typeface="Arial"/>
                <a:cs typeface="Arial"/>
              </a:rPr>
              <a:t>properties</a:t>
            </a:r>
            <a:r>
              <a:rPr lang="de-DE" sz="800" dirty="0">
                <a:latin typeface="Arial"/>
                <a:cs typeface="Arial"/>
              </a:rPr>
              <a:t> </a:t>
            </a:r>
            <a:r>
              <a:rPr lang="de-DE" sz="800" dirty="0" err="1">
                <a:latin typeface="Arial"/>
                <a:cs typeface="Arial"/>
              </a:rPr>
              <a:t>of</a:t>
            </a:r>
            <a:r>
              <a:rPr lang="de-DE" sz="800" dirty="0">
                <a:latin typeface="Arial"/>
                <a:cs typeface="Arial"/>
              </a:rPr>
              <a:t> firn </a:t>
            </a:r>
            <a:r>
              <a:rPr lang="de-DE" sz="800" dirty="0" err="1">
                <a:latin typeface="Arial"/>
                <a:cs typeface="Arial"/>
              </a:rPr>
              <a:t>as</a:t>
            </a:r>
            <a:r>
              <a:rPr lang="de-DE" sz="800" dirty="0">
                <a:latin typeface="Arial"/>
                <a:cs typeface="Arial"/>
              </a:rPr>
              <a:t> a </a:t>
            </a:r>
            <a:r>
              <a:rPr lang="de-DE" sz="800" dirty="0" err="1">
                <a:latin typeface="Arial"/>
                <a:cs typeface="Arial"/>
              </a:rPr>
              <a:t>density</a:t>
            </a:r>
            <a:r>
              <a:rPr lang="de-DE" sz="800" dirty="0">
                <a:latin typeface="Arial"/>
                <a:cs typeface="Arial"/>
              </a:rPr>
              <a:t>-and-</a:t>
            </a:r>
            <a:r>
              <a:rPr lang="de-DE" sz="800" dirty="0" err="1">
                <a:latin typeface="Arial"/>
                <a:cs typeface="Arial"/>
              </a:rPr>
              <a:t>conductivity</a:t>
            </a:r>
            <a:r>
              <a:rPr lang="de-DE" sz="800" dirty="0">
                <a:latin typeface="Arial"/>
                <a:cs typeface="Arial"/>
              </a:rPr>
              <a:t> </a:t>
            </a:r>
            <a:r>
              <a:rPr lang="de-DE" sz="800" dirty="0" err="1">
                <a:latin typeface="Arial"/>
                <a:cs typeface="Arial"/>
              </a:rPr>
              <a:t>mixed</a:t>
            </a:r>
            <a:r>
              <a:rPr lang="de-DE" sz="800" dirty="0">
                <a:latin typeface="Arial"/>
                <a:cs typeface="Arial"/>
              </a:rPr>
              <a:t> </a:t>
            </a:r>
            <a:r>
              <a:rPr lang="de-DE" sz="800" dirty="0" err="1">
                <a:latin typeface="Arial"/>
                <a:cs typeface="Arial"/>
              </a:rPr>
              <a:t>permittivity</a:t>
            </a:r>
            <a:r>
              <a:rPr lang="de-DE" sz="800" dirty="0">
                <a:latin typeface="Arial"/>
                <a:cs typeface="Arial"/>
              </a:rPr>
              <a:t> (DECOMP), </a:t>
            </a:r>
            <a:r>
              <a:rPr lang="de-DE" sz="800" dirty="0" err="1">
                <a:latin typeface="Arial"/>
                <a:cs typeface="Arial"/>
              </a:rPr>
              <a:t>Geophys</a:t>
            </a:r>
            <a:r>
              <a:rPr lang="de-DE" sz="800" dirty="0">
                <a:latin typeface="Arial"/>
                <a:cs typeface="Arial"/>
              </a:rPr>
              <a:t>. Res. Lett., 32, L16501, 2005. https://</a:t>
            </a:r>
            <a:r>
              <a:rPr lang="de-DE" sz="800" dirty="0" err="1">
                <a:latin typeface="Arial"/>
                <a:cs typeface="Arial"/>
              </a:rPr>
              <a:t>doi.org</a:t>
            </a:r>
            <a:r>
              <a:rPr lang="de-DE" sz="800" dirty="0">
                <a:latin typeface="Arial"/>
                <a:cs typeface="Arial"/>
              </a:rPr>
              <a:t>/10.1029/2005GL022808</a:t>
            </a:r>
          </a:p>
          <a:p>
            <a:r>
              <a:rPr lang="de-DE" sz="700" b="1" dirty="0">
                <a:latin typeface="Arial" panose="020B0604020202020204" pitchFamily="34" charset="0"/>
                <a:cs typeface="Arial" panose="020B0604020202020204" pitchFamily="34" charset="0"/>
              </a:rPr>
              <a:t>EPICA </a:t>
            </a:r>
            <a:r>
              <a:rPr lang="de-DE" sz="700" b="1" dirty="0" err="1">
                <a:latin typeface="Arial" panose="020B0604020202020204" pitchFamily="34" charset="0"/>
                <a:cs typeface="Arial" panose="020B0604020202020204" pitchFamily="34" charset="0"/>
              </a:rPr>
              <a:t>community</a:t>
            </a:r>
            <a:r>
              <a:rPr lang="de-DE" sz="700" b="1" dirty="0">
                <a:latin typeface="Arial" panose="020B0604020202020204" pitchFamily="34" charset="0"/>
                <a:cs typeface="Arial" panose="020B0604020202020204" pitchFamily="34" charset="0"/>
              </a:rPr>
              <a:t> </a:t>
            </a:r>
            <a:r>
              <a:rPr lang="de-DE" sz="700" b="1" dirty="0" err="1">
                <a:latin typeface="Arial" panose="020B0604020202020204" pitchFamily="34" charset="0"/>
                <a:cs typeface="Arial" panose="020B0604020202020204" pitchFamily="34" charset="0"/>
              </a:rPr>
              <a:t>members</a:t>
            </a:r>
            <a:r>
              <a:rPr lang="de-DE" sz="700" b="1" dirty="0">
                <a:latin typeface="Arial" panose="020B0604020202020204" pitchFamily="34" charset="0"/>
                <a:cs typeface="Arial" panose="020B0604020202020204" pitchFamily="34" charset="0"/>
              </a:rPr>
              <a:t>,</a:t>
            </a:r>
            <a:r>
              <a:rPr lang="de-DE" sz="700" dirty="0">
                <a:latin typeface="Arial" panose="020B0604020202020204" pitchFamily="34" charset="0"/>
                <a:cs typeface="Arial" panose="020B0604020202020204" pitchFamily="34" charset="0"/>
              </a:rPr>
              <a:t> Eight </a:t>
            </a:r>
            <a:r>
              <a:rPr lang="de-DE" sz="700" dirty="0" err="1">
                <a:latin typeface="Arial" panose="020B0604020202020204" pitchFamily="34" charset="0"/>
                <a:cs typeface="Arial" panose="020B0604020202020204" pitchFamily="34" charset="0"/>
              </a:rPr>
              <a:t>glacial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cycles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from</a:t>
            </a:r>
            <a:r>
              <a:rPr lang="de-DE" sz="700" dirty="0">
                <a:latin typeface="Arial" panose="020B0604020202020204" pitchFamily="34" charset="0"/>
                <a:cs typeface="Arial" panose="020B0604020202020204" pitchFamily="34" charset="0"/>
              </a:rPr>
              <a:t> an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i="1" dirty="0">
                <a:latin typeface="Arial" panose="020B0604020202020204" pitchFamily="34" charset="0"/>
                <a:cs typeface="Arial" panose="020B0604020202020204" pitchFamily="34" charset="0"/>
              </a:rPr>
              <a:t>Nature</a:t>
            </a:r>
            <a:r>
              <a:rPr lang="de-DE" sz="700" dirty="0">
                <a:latin typeface="Arial" panose="020B0604020202020204" pitchFamily="34" charset="0"/>
                <a:cs typeface="Arial" panose="020B0604020202020204" pitchFamily="34" charset="0"/>
              </a:rPr>
              <a:t> </a:t>
            </a:r>
            <a:r>
              <a:rPr lang="de-DE" sz="700" b="1" dirty="0">
                <a:latin typeface="Arial" panose="020B0604020202020204" pitchFamily="34" charset="0"/>
                <a:cs typeface="Arial" panose="020B0604020202020204" pitchFamily="34" charset="0"/>
              </a:rPr>
              <a:t>429</a:t>
            </a:r>
            <a:r>
              <a:rPr lang="de-DE" sz="700" dirty="0">
                <a:latin typeface="Arial" panose="020B0604020202020204" pitchFamily="34" charset="0"/>
                <a:cs typeface="Arial" panose="020B0604020202020204" pitchFamily="34" charset="0"/>
              </a:rPr>
              <a:t>, 623–628, 2004.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/10.1038/nature02599</a:t>
            </a:r>
            <a:endParaRPr lang="en-GB" sz="700" dirty="0">
              <a:latin typeface="Arial" panose="020B0604020202020204" pitchFamily="34" charset="0"/>
              <a:cs typeface="Arial" panose="020B0604020202020204" pitchFamily="34" charset="0"/>
            </a:endParaRPr>
          </a:p>
          <a:p>
            <a:r>
              <a:rPr lang="de-DE" sz="700" b="1" dirty="0" err="1">
                <a:latin typeface="Arial" panose="020B0604020202020204" pitchFamily="34" charset="0"/>
                <a:cs typeface="Arial" panose="020B0604020202020204" pitchFamily="34" charset="0"/>
              </a:rPr>
              <a:t>Parrenin</a:t>
            </a:r>
            <a:r>
              <a:rPr lang="de-DE" sz="700" b="1" dirty="0">
                <a:latin typeface="Arial" panose="020B0604020202020204" pitchFamily="34" charset="0"/>
                <a:cs typeface="Arial" panose="020B0604020202020204" pitchFamily="34" charset="0"/>
              </a:rPr>
              <a:t>, F.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Volcanic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synchronisation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between</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EPICA Dome C and </a:t>
            </a:r>
            <a:r>
              <a:rPr lang="de-DE" sz="700" dirty="0" err="1">
                <a:latin typeface="Arial" panose="020B0604020202020204" pitchFamily="34" charset="0"/>
                <a:cs typeface="Arial" panose="020B0604020202020204" pitchFamily="34" charset="0"/>
              </a:rPr>
              <a:t>Vostok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cores</a:t>
            </a:r>
            <a:r>
              <a:rPr lang="de-DE" sz="700" dirty="0">
                <a:latin typeface="Arial" panose="020B0604020202020204" pitchFamily="34" charset="0"/>
                <a:cs typeface="Arial" panose="020B0604020202020204" pitchFamily="34" charset="0"/>
              </a:rPr>
              <a:t> (Antarctica) 0–145 </a:t>
            </a:r>
            <a:r>
              <a:rPr lang="de-DE" sz="700" dirty="0" err="1">
                <a:latin typeface="Arial" panose="020B0604020202020204" pitchFamily="34" charset="0"/>
                <a:cs typeface="Arial" panose="020B0604020202020204" pitchFamily="34" charset="0"/>
              </a:rPr>
              <a:t>kyr</a:t>
            </a:r>
            <a:r>
              <a:rPr lang="de-DE" sz="700" dirty="0">
                <a:latin typeface="Arial" panose="020B0604020202020204" pitchFamily="34" charset="0"/>
                <a:cs typeface="Arial" panose="020B0604020202020204" pitchFamily="34" charset="0"/>
              </a:rPr>
              <a:t> BP,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8, 1031–1045, 2012. https://doi.org10.5194/cp-8-1031-2012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700" b="1" dirty="0">
                <a:latin typeface="Arial" panose="020B0604020202020204" pitchFamily="34" charset="0"/>
                <a:cs typeface="Arial" panose="020B0604020202020204" pitchFamily="34" charset="0"/>
              </a:rPr>
              <a:t>Bouchet, M. </a:t>
            </a:r>
            <a:r>
              <a:rPr lang="de-DE" sz="700" b="1" i="1" dirty="0">
                <a:latin typeface="Arial" panose="020B0604020202020204" pitchFamily="34" charset="0"/>
                <a:cs typeface="Arial" panose="020B0604020202020204" pitchFamily="34" charset="0"/>
              </a:rPr>
              <a:t>et al.</a:t>
            </a:r>
            <a:r>
              <a:rPr lang="de-DE" sz="700" i="1" dirty="0">
                <a:latin typeface="Arial" panose="020B0604020202020204" pitchFamily="34" charset="0"/>
                <a:cs typeface="Arial" panose="020B0604020202020204" pitchFamily="34" charset="0"/>
              </a:rPr>
              <a:t>, </a:t>
            </a:r>
            <a:r>
              <a:rPr lang="de-DE" sz="700" dirty="0">
                <a:latin typeface="Arial" panose="020B0604020202020204" pitchFamily="34" charset="0"/>
                <a:cs typeface="Arial" panose="020B0604020202020204" pitchFamily="34" charset="0"/>
              </a:rPr>
              <a:t>The </a:t>
            </a:r>
            <a:r>
              <a:rPr lang="de-DE" sz="700" dirty="0" err="1">
                <a:latin typeface="Arial" panose="020B0604020202020204" pitchFamily="34" charset="0"/>
                <a:cs typeface="Arial" panose="020B0604020202020204" pitchFamily="34" charset="0"/>
              </a:rPr>
              <a:t>Antarctic</a:t>
            </a:r>
            <a:r>
              <a:rPr lang="de-DE" sz="700" dirty="0">
                <a:latin typeface="Arial" panose="020B0604020202020204" pitchFamily="34" charset="0"/>
                <a:cs typeface="Arial" panose="020B0604020202020204" pitchFamily="34" charset="0"/>
              </a:rPr>
              <a:t> Ice Core </a:t>
            </a:r>
            <a:r>
              <a:rPr lang="de-DE" sz="700" dirty="0" err="1">
                <a:latin typeface="Arial" panose="020B0604020202020204" pitchFamily="34" charset="0"/>
                <a:cs typeface="Arial" panose="020B0604020202020204" pitchFamily="34" charset="0"/>
              </a:rPr>
              <a:t>Chronology</a:t>
            </a:r>
            <a:r>
              <a:rPr lang="de-DE" sz="700" dirty="0">
                <a:latin typeface="Arial" panose="020B0604020202020204" pitchFamily="34" charset="0"/>
                <a:cs typeface="Arial" panose="020B0604020202020204" pitchFamily="34" charset="0"/>
              </a:rPr>
              <a:t> 2023 (AICC2023) </a:t>
            </a:r>
            <a:r>
              <a:rPr lang="de-DE" sz="700" dirty="0" err="1">
                <a:latin typeface="Arial" panose="020B0604020202020204" pitchFamily="34" charset="0"/>
                <a:cs typeface="Arial" panose="020B0604020202020204" pitchFamily="34" charset="0"/>
              </a:rPr>
              <a:t>chronological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framework</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associated</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timescale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European Project </a:t>
            </a:r>
            <a:r>
              <a:rPr lang="de-DE" sz="700" dirty="0" err="1">
                <a:latin typeface="Arial" panose="020B0604020202020204" pitchFamily="34" charset="0"/>
                <a:cs typeface="Arial" panose="020B0604020202020204" pitchFamily="34" charset="0"/>
              </a:rPr>
              <a:t>for</a:t>
            </a:r>
            <a:r>
              <a:rPr lang="de-DE" sz="700" dirty="0">
                <a:latin typeface="Arial" panose="020B0604020202020204" pitchFamily="34" charset="0"/>
                <a:cs typeface="Arial" panose="020B0604020202020204" pitchFamily="34" charset="0"/>
              </a:rPr>
              <a:t> Ice </a:t>
            </a:r>
            <a:r>
              <a:rPr lang="de-DE" sz="700" dirty="0" err="1">
                <a:latin typeface="Arial" panose="020B0604020202020204" pitchFamily="34" charset="0"/>
                <a:cs typeface="Arial" panose="020B0604020202020204" pitchFamily="34" charset="0"/>
              </a:rPr>
              <a:t>Coring</a:t>
            </a:r>
            <a:r>
              <a:rPr lang="de-DE" sz="700" dirty="0">
                <a:latin typeface="Arial" panose="020B0604020202020204" pitchFamily="34" charset="0"/>
                <a:cs typeface="Arial" panose="020B0604020202020204" pitchFamily="34" charset="0"/>
              </a:rPr>
              <a:t> in Antarctica (EPICA) Dome C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core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Clim</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Past</a:t>
            </a:r>
            <a:r>
              <a:rPr lang="de-DE" sz="700" dirty="0">
                <a:latin typeface="Arial" panose="020B0604020202020204" pitchFamily="34" charset="0"/>
                <a:cs typeface="Arial" panose="020B0604020202020204" pitchFamily="34" charset="0"/>
              </a:rPr>
              <a:t>, 19, 2257–2286,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/10.5194/cp-19-2257-2023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902B434E-E0E3-7EF2-316E-4DD9849FD3BA}"/>
              </a:ext>
            </a:extLst>
          </p:cNvPr>
          <p:cNvSpPr>
            <a:spLocks noGrp="1"/>
          </p:cNvSpPr>
          <p:nvPr>
            <p:ph type="sldNum" sz="quarter" idx="5"/>
          </p:nvPr>
        </p:nvSpPr>
        <p:spPr/>
        <p:txBody>
          <a:bodyPr/>
          <a:lstStyle/>
          <a:p>
            <a:fld id="{F8333AF3-678C-0845-9162-D2E2925EB819}" type="slidenum">
              <a:rPr lang="en-GB" smtClean="0"/>
              <a:t>8</a:t>
            </a:fld>
            <a:endParaRPr lang="en-GB"/>
          </a:p>
        </p:txBody>
      </p:sp>
    </p:spTree>
    <p:extLst>
      <p:ext uri="{BB962C8B-B14F-4D97-AF65-F5344CB8AC3E}">
        <p14:creationId xmlns:p14="http://schemas.microsoft.com/office/powerpoint/2010/main" val="163844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577B-18C9-A8CC-E024-42C45F725B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DB11FD-C4E5-A804-58EA-E750E2AAA2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B9CE95-C728-FCC6-45BC-7EFACDE9F2AC}"/>
              </a:ext>
            </a:extLst>
          </p:cNvPr>
          <p:cNvSpPr>
            <a:spLocks noGrp="1"/>
          </p:cNvSpPr>
          <p:nvPr>
            <p:ph type="body" idx="1"/>
          </p:nvPr>
        </p:nvSpPr>
        <p:spPr/>
        <p:txBody>
          <a:bodyPr/>
          <a:lstStyle/>
          <a:p>
            <a:r>
              <a:rPr lang="de-DE" sz="700" b="1" dirty="0">
                <a:latin typeface="Arial" panose="020B0604020202020204" pitchFamily="34" charset="0"/>
                <a:cs typeface="Arial" panose="020B0604020202020204" pitchFamily="34" charset="0"/>
              </a:rPr>
              <a:t>02:00 14:20</a:t>
            </a:r>
          </a:p>
          <a:p>
            <a:endParaRPr lang="de-DE" sz="700" b="1" dirty="0">
              <a:latin typeface="Arial" panose="020B0604020202020204" pitchFamily="34" charset="0"/>
              <a:cs typeface="Arial" panose="020B0604020202020204" pitchFamily="34" charset="0"/>
            </a:endParaRPr>
          </a:p>
          <a:p>
            <a:r>
              <a:rPr lang="de-DE" sz="700" b="1" dirty="0">
                <a:latin typeface="Arial" panose="020B0604020202020204" pitchFamily="34" charset="0"/>
                <a:cs typeface="Arial" panose="020B0604020202020204" pitchFamily="34" charset="0"/>
              </a:rPr>
              <a:t>Ahn, S. et al.</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probabilistic</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Pliocene</a:t>
            </a:r>
            <a:r>
              <a:rPr lang="de-DE" sz="700" dirty="0">
                <a:latin typeface="Arial" panose="020B0604020202020204" pitchFamily="34" charset="0"/>
                <a:cs typeface="Arial" panose="020B0604020202020204" pitchFamily="34" charset="0"/>
              </a:rPr>
              <a:t>–</a:t>
            </a:r>
            <a:r>
              <a:rPr lang="de-DE" sz="700" dirty="0" err="1">
                <a:latin typeface="Arial" panose="020B0604020202020204" pitchFamily="34" charset="0"/>
                <a:cs typeface="Arial" panose="020B0604020202020204" pitchFamily="34" charset="0"/>
              </a:rPr>
              <a:t>Pleistocene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stack</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benthic</a:t>
            </a:r>
            <a:r>
              <a:rPr lang="de-DE" sz="700" dirty="0">
                <a:latin typeface="Arial" panose="020B0604020202020204" pitchFamily="34" charset="0"/>
                <a:cs typeface="Arial" panose="020B0604020202020204" pitchFamily="34" charset="0"/>
              </a:rPr>
              <a:t> </a:t>
            </a:r>
            <a:r>
              <a:rPr lang="el-GR" sz="700" dirty="0">
                <a:latin typeface="Arial" panose="020B0604020202020204" pitchFamily="34" charset="0"/>
                <a:cs typeface="Arial" panose="020B0604020202020204" pitchFamily="34" charset="0"/>
              </a:rPr>
              <a:t>δ</a:t>
            </a:r>
            <a:r>
              <a:rPr lang="el-GR" sz="700" baseline="30000" dirty="0">
                <a:latin typeface="Arial" panose="020B0604020202020204" pitchFamily="34" charset="0"/>
                <a:cs typeface="Arial" panose="020B0604020202020204" pitchFamily="34" charset="0"/>
              </a:rPr>
              <a:t>18</a:t>
            </a:r>
            <a:r>
              <a:rPr lang="de-DE" sz="700" dirty="0">
                <a:latin typeface="Arial" panose="020B0604020202020204" pitchFamily="34" charset="0"/>
                <a:cs typeface="Arial" panose="020B0604020202020204" pitchFamily="34" charset="0"/>
              </a:rPr>
              <a:t>O </a:t>
            </a:r>
            <a:r>
              <a:rPr lang="de-DE" sz="700" dirty="0" err="1">
                <a:latin typeface="Arial" panose="020B0604020202020204" pitchFamily="34" charset="0"/>
                <a:cs typeface="Arial" panose="020B0604020202020204" pitchFamily="34" charset="0"/>
              </a:rPr>
              <a:t>using</a:t>
            </a:r>
            <a:r>
              <a:rPr lang="de-DE" sz="700" dirty="0">
                <a:latin typeface="Arial" panose="020B0604020202020204" pitchFamily="34" charset="0"/>
                <a:cs typeface="Arial" panose="020B0604020202020204" pitchFamily="34" charset="0"/>
              </a:rPr>
              <a:t> a </a:t>
            </a:r>
            <a:r>
              <a:rPr lang="de-DE" sz="700" dirty="0" err="1">
                <a:latin typeface="Arial" panose="020B0604020202020204" pitchFamily="34" charset="0"/>
                <a:cs typeface="Arial" panose="020B0604020202020204" pitchFamily="34" charset="0"/>
              </a:rPr>
              <a:t>profile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hidden</a:t>
            </a:r>
            <a:r>
              <a:rPr lang="de-DE" sz="700" dirty="0">
                <a:latin typeface="Arial" panose="020B0604020202020204" pitchFamily="34" charset="0"/>
                <a:cs typeface="Arial" panose="020B0604020202020204" pitchFamily="34" charset="0"/>
              </a:rPr>
              <a:t> Markov </a:t>
            </a:r>
            <a:r>
              <a:rPr lang="de-DE" sz="700" dirty="0" err="1">
                <a:latin typeface="Arial" panose="020B0604020202020204" pitchFamily="34" charset="0"/>
                <a:cs typeface="Arial" panose="020B0604020202020204" pitchFamily="34" charset="0"/>
              </a:rPr>
              <a:t>model</a:t>
            </a:r>
            <a:r>
              <a:rPr lang="de-DE" sz="700" dirty="0">
                <a:latin typeface="Arial" panose="020B0604020202020204" pitchFamily="34" charset="0"/>
                <a:cs typeface="Arial" panose="020B0604020202020204" pitchFamily="34" charset="0"/>
              </a:rPr>
              <a:t>, Dynamics and </a:t>
            </a:r>
            <a:r>
              <a:rPr lang="de-DE" sz="700" dirty="0" err="1">
                <a:latin typeface="Arial" panose="020B0604020202020204" pitchFamily="34" charset="0"/>
                <a:cs typeface="Arial" panose="020B0604020202020204" pitchFamily="34" charset="0"/>
              </a:rPr>
              <a:t>Statistics</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of</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Climate System, Volume 2, </a:t>
            </a:r>
            <a:r>
              <a:rPr lang="de-DE" sz="700" dirty="0" err="1">
                <a:latin typeface="Arial" panose="020B0604020202020204" pitchFamily="34" charset="0"/>
                <a:cs typeface="Arial" panose="020B0604020202020204" pitchFamily="34" charset="0"/>
              </a:rPr>
              <a:t>Issue</a:t>
            </a:r>
            <a:r>
              <a:rPr lang="de-DE" sz="700" dirty="0">
                <a:latin typeface="Arial" panose="020B0604020202020204" pitchFamily="34" charset="0"/>
                <a:cs typeface="Arial" panose="020B0604020202020204" pitchFamily="34" charset="0"/>
              </a:rPr>
              <a:t> 1, 2017, dzx002,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/10.1093/</a:t>
            </a:r>
            <a:r>
              <a:rPr lang="de-DE" sz="700" dirty="0" err="1">
                <a:latin typeface="Arial" panose="020B0604020202020204" pitchFamily="34" charset="0"/>
                <a:cs typeface="Arial" panose="020B0604020202020204" pitchFamily="34" charset="0"/>
              </a:rPr>
              <a:t>climsys</a:t>
            </a:r>
            <a:r>
              <a:rPr lang="de-DE" sz="700" dirty="0">
                <a:latin typeface="Arial" panose="020B0604020202020204" pitchFamily="34" charset="0"/>
                <a:cs typeface="Arial" panose="020B0604020202020204" pitchFamily="34" charset="0"/>
              </a:rPr>
              <a:t>/dzx002</a:t>
            </a:r>
          </a:p>
          <a:p>
            <a:r>
              <a:rPr lang="de-DE" sz="700" b="1" dirty="0">
                <a:latin typeface="Arial" panose="020B0604020202020204" pitchFamily="34" charset="0"/>
                <a:cs typeface="Arial" panose="020B0604020202020204" pitchFamily="34" charset="0"/>
              </a:rPr>
              <a:t>Chung, A. </a:t>
            </a:r>
            <a:r>
              <a:rPr lang="de-DE" sz="700" b="1" i="1" dirty="0">
                <a:latin typeface="Arial" panose="020B0604020202020204" pitchFamily="34" charset="0"/>
                <a:cs typeface="Arial" panose="020B0604020202020204" pitchFamily="34" charset="0"/>
              </a:rPr>
              <a:t>et al.</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Stagnant</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ice</a:t>
            </a:r>
            <a:r>
              <a:rPr lang="de-DE" sz="700" dirty="0">
                <a:latin typeface="Arial" panose="020B0604020202020204" pitchFamily="34" charset="0"/>
                <a:cs typeface="Arial" panose="020B0604020202020204" pitchFamily="34" charset="0"/>
              </a:rPr>
              <a:t> and </a:t>
            </a:r>
            <a:r>
              <a:rPr lang="de-DE" sz="700" dirty="0" err="1">
                <a:latin typeface="Arial" panose="020B0604020202020204" pitchFamily="34" charset="0"/>
                <a:cs typeface="Arial" panose="020B0604020202020204" pitchFamily="34" charset="0"/>
              </a:rPr>
              <a:t>age</a:t>
            </a:r>
            <a:r>
              <a:rPr lang="de-DE" sz="700" dirty="0">
                <a:latin typeface="Arial" panose="020B0604020202020204" pitchFamily="34" charset="0"/>
                <a:cs typeface="Arial" panose="020B0604020202020204" pitchFamily="34" charset="0"/>
              </a:rPr>
              <a:t> </a:t>
            </a:r>
            <a:r>
              <a:rPr lang="de-DE" sz="700" dirty="0" err="1">
                <a:latin typeface="Arial" panose="020B0604020202020204" pitchFamily="34" charset="0"/>
                <a:cs typeface="Arial" panose="020B0604020202020204" pitchFamily="34" charset="0"/>
              </a:rPr>
              <a:t>modelling</a:t>
            </a:r>
            <a:r>
              <a:rPr lang="de-DE" sz="700" dirty="0">
                <a:latin typeface="Arial" panose="020B0604020202020204" pitchFamily="34" charset="0"/>
                <a:cs typeface="Arial" panose="020B0604020202020204" pitchFamily="34" charset="0"/>
              </a:rPr>
              <a:t> in </a:t>
            </a:r>
            <a:r>
              <a:rPr lang="de-DE" sz="700" dirty="0" err="1">
                <a:latin typeface="Arial" panose="020B0604020202020204" pitchFamily="34" charset="0"/>
                <a:cs typeface="Arial" panose="020B0604020202020204" pitchFamily="34" charset="0"/>
              </a:rPr>
              <a:t>the</a:t>
            </a:r>
            <a:r>
              <a:rPr lang="de-DE" sz="700" dirty="0">
                <a:latin typeface="Arial" panose="020B0604020202020204" pitchFamily="34" charset="0"/>
                <a:cs typeface="Arial" panose="020B0604020202020204" pitchFamily="34" charset="0"/>
              </a:rPr>
              <a:t> Dome C </a:t>
            </a:r>
            <a:r>
              <a:rPr lang="de-DE" sz="700" dirty="0" err="1">
                <a:latin typeface="Arial" panose="020B0604020202020204" pitchFamily="34" charset="0"/>
                <a:cs typeface="Arial" panose="020B0604020202020204" pitchFamily="34" charset="0"/>
              </a:rPr>
              <a:t>region</a:t>
            </a:r>
            <a:r>
              <a:rPr lang="de-DE" sz="700" dirty="0">
                <a:latin typeface="Arial" panose="020B0604020202020204" pitchFamily="34" charset="0"/>
                <a:cs typeface="Arial" panose="020B0604020202020204" pitchFamily="34" charset="0"/>
              </a:rPr>
              <a:t>, Antarctica, The </a:t>
            </a:r>
            <a:r>
              <a:rPr lang="de-DE" sz="700" dirty="0" err="1">
                <a:latin typeface="Arial" panose="020B0604020202020204" pitchFamily="34" charset="0"/>
                <a:cs typeface="Arial" panose="020B0604020202020204" pitchFamily="34" charset="0"/>
              </a:rPr>
              <a:t>Cryosphere</a:t>
            </a:r>
            <a:r>
              <a:rPr lang="de-DE" sz="700" dirty="0">
                <a:latin typeface="Arial" panose="020B0604020202020204" pitchFamily="34" charset="0"/>
                <a:cs typeface="Arial" panose="020B0604020202020204" pitchFamily="34" charset="0"/>
              </a:rPr>
              <a:t>, 17, 3461–3483, , 2023. https://</a:t>
            </a:r>
            <a:r>
              <a:rPr lang="de-DE" sz="700" dirty="0" err="1">
                <a:latin typeface="Arial" panose="020B0604020202020204" pitchFamily="34" charset="0"/>
                <a:cs typeface="Arial" panose="020B0604020202020204" pitchFamily="34" charset="0"/>
              </a:rPr>
              <a:t>doi.org</a:t>
            </a:r>
            <a:r>
              <a:rPr lang="de-DE" sz="700" dirty="0">
                <a:latin typeface="Arial" panose="020B0604020202020204" pitchFamily="34" charset="0"/>
                <a:cs typeface="Arial" panose="020B0604020202020204" pitchFamily="34" charset="0"/>
              </a:rPr>
              <a:t>/10.5194/tc-17-3461-2023</a:t>
            </a:r>
          </a:p>
          <a:p>
            <a:endParaRPr lang="de-DE" sz="800" dirty="0">
              <a:latin typeface="Arial"/>
              <a:cs typeface="Arial"/>
            </a:endParaRPr>
          </a:p>
        </p:txBody>
      </p:sp>
      <p:sp>
        <p:nvSpPr>
          <p:cNvPr id="4" name="Foliennummernplatzhalter 3">
            <a:extLst>
              <a:ext uri="{FF2B5EF4-FFF2-40B4-BE49-F238E27FC236}">
                <a16:creationId xmlns:a16="http://schemas.microsoft.com/office/drawing/2014/main" id="{DDB22DB0-26BC-4AE9-DC43-04E29A961D7D}"/>
              </a:ext>
            </a:extLst>
          </p:cNvPr>
          <p:cNvSpPr>
            <a:spLocks noGrp="1"/>
          </p:cNvSpPr>
          <p:nvPr>
            <p:ph type="sldNum" sz="quarter" idx="5"/>
          </p:nvPr>
        </p:nvSpPr>
        <p:spPr/>
        <p:txBody>
          <a:bodyPr/>
          <a:lstStyle/>
          <a:p>
            <a:fld id="{F8333AF3-678C-0845-9162-D2E2925EB819}" type="slidenum">
              <a:rPr lang="en-GB" smtClean="0"/>
              <a:t>9</a:t>
            </a:fld>
            <a:endParaRPr lang="en-GB"/>
          </a:p>
        </p:txBody>
      </p:sp>
    </p:spTree>
    <p:extLst>
      <p:ext uri="{BB962C8B-B14F-4D97-AF65-F5344CB8AC3E}">
        <p14:creationId xmlns:p14="http://schemas.microsoft.com/office/powerpoint/2010/main" val="1319312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cxnSp>
        <p:nvCxnSpPr>
          <p:cNvPr id="6" name="Gerade Verbindung 5"/>
          <p:cNvCxnSpPr/>
          <p:nvPr userDrawn="1"/>
        </p:nvCxnSpPr>
        <p:spPr>
          <a:xfrm>
            <a:off x="418689" y="747679"/>
            <a:ext cx="836173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7" name="Titel 1"/>
          <p:cNvSpPr>
            <a:spLocks noGrp="1"/>
          </p:cNvSpPr>
          <p:nvPr>
            <p:ph type="ctrTitle"/>
          </p:nvPr>
        </p:nvSpPr>
        <p:spPr>
          <a:xfrm>
            <a:off x="322306" y="282694"/>
            <a:ext cx="8457201" cy="464986"/>
          </a:xfrm>
          <a:prstGeom prst="rect">
            <a:avLst/>
          </a:prstGeom>
        </p:spPr>
        <p:txBody>
          <a:bodyPr anchor="t"/>
          <a:lstStyle/>
          <a:p>
            <a:r>
              <a:rPr lang="de-DE" dirty="0"/>
              <a:t>Mastertitelformat bearbeiten</a:t>
            </a:r>
          </a:p>
        </p:txBody>
      </p:sp>
      <p:pic>
        <p:nvPicPr>
          <p:cNvPr id="3" name="Grafik 2">
            <a:extLst>
              <a:ext uri="{FF2B5EF4-FFF2-40B4-BE49-F238E27FC236}">
                <a16:creationId xmlns:a16="http://schemas.microsoft.com/office/drawing/2014/main" id="{DFABD438-457E-DFE3-0070-4EC88C2CA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4334" y="307827"/>
            <a:ext cx="2019759" cy="360527"/>
          </a:xfrm>
          <a:prstGeom prst="rect">
            <a:avLst/>
          </a:prstGeom>
        </p:spPr>
      </p:pic>
      <p:pic>
        <p:nvPicPr>
          <p:cNvPr id="8" name="Grafik 7">
            <a:extLst>
              <a:ext uri="{FF2B5EF4-FFF2-40B4-BE49-F238E27FC236}">
                <a16:creationId xmlns:a16="http://schemas.microsoft.com/office/drawing/2014/main" id="{C8BAFFB4-67AD-E9EF-20AE-CA57869FD4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sp>
        <p:nvSpPr>
          <p:cNvPr id="9" name="Datumsplatzhalter 3">
            <a:extLst>
              <a:ext uri="{FF2B5EF4-FFF2-40B4-BE49-F238E27FC236}">
                <a16:creationId xmlns:a16="http://schemas.microsoft.com/office/drawing/2014/main" id="{8D82581B-2E73-7143-0736-FF93578B0E25}"/>
              </a:ext>
            </a:extLst>
          </p:cNvPr>
          <p:cNvSpPr>
            <a:spLocks noGrp="1"/>
          </p:cNvSpPr>
          <p:nvPr>
            <p:ph type="dt" sz="half" idx="10"/>
          </p:nvPr>
        </p:nvSpPr>
        <p:spPr>
          <a:xfrm>
            <a:off x="334648" y="4856056"/>
            <a:ext cx="777785" cy="230883"/>
          </a:xfrm>
          <a:prstGeom prst="rect">
            <a:avLst/>
          </a:prstGeom>
        </p:spPr>
        <p:txBody>
          <a:bodyPr/>
          <a:lstStyle/>
          <a:p>
            <a:fld id="{1B58D566-8D13-5C43-8939-614299B6941B}" type="datetimeFigureOut">
              <a:rPr lang="de-DE" smtClean="0"/>
              <a:pPr/>
              <a:t>15.09.25</a:t>
            </a:fld>
            <a:endParaRPr lang="de-DE"/>
          </a:p>
        </p:txBody>
      </p:sp>
      <p:sp>
        <p:nvSpPr>
          <p:cNvPr id="10" name="Fußzeilenplatzhalter 4">
            <a:extLst>
              <a:ext uri="{FF2B5EF4-FFF2-40B4-BE49-F238E27FC236}">
                <a16:creationId xmlns:a16="http://schemas.microsoft.com/office/drawing/2014/main" id="{92EA119B-0031-A2E9-72C4-5CE19F6CF8CF}"/>
              </a:ext>
            </a:extLst>
          </p:cNvPr>
          <p:cNvSpPr>
            <a:spLocks noGrp="1"/>
          </p:cNvSpPr>
          <p:nvPr>
            <p:ph type="ftr" sz="quarter" idx="11"/>
          </p:nvPr>
        </p:nvSpPr>
        <p:spPr>
          <a:xfrm>
            <a:off x="1147471" y="4856056"/>
            <a:ext cx="6714484" cy="230883"/>
          </a:xfrm>
          <a:prstGeom prst="rect">
            <a:avLst/>
          </a:prstGeom>
        </p:spPr>
        <p:txBody>
          <a:bodyPr/>
          <a:lstStyle/>
          <a:p>
            <a:endParaRPr lang="de-DE" dirty="0"/>
          </a:p>
        </p:txBody>
      </p:sp>
    </p:spTree>
    <p:extLst>
      <p:ext uri="{BB962C8B-B14F-4D97-AF65-F5344CB8AC3E}">
        <p14:creationId xmlns:p14="http://schemas.microsoft.com/office/powerpoint/2010/main" val="23164380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23221" y="282693"/>
            <a:ext cx="8457201" cy="464986"/>
          </a:xfrm>
          <a:prstGeom prst="rect">
            <a:avLst/>
          </a:prstGeom>
        </p:spPr>
        <p:txBody>
          <a:bodyPr anchor="t"/>
          <a:lstStyle/>
          <a:p>
            <a:r>
              <a:rPr lang="de-DE" dirty="0"/>
              <a:t>Mastertitelformat bearbeiten</a:t>
            </a:r>
          </a:p>
        </p:txBody>
      </p:sp>
      <p:sp>
        <p:nvSpPr>
          <p:cNvPr id="4" name="Datumsplatzhalter 3"/>
          <p:cNvSpPr>
            <a:spLocks noGrp="1"/>
          </p:cNvSpPr>
          <p:nvPr>
            <p:ph type="dt" sz="half" idx="10"/>
          </p:nvPr>
        </p:nvSpPr>
        <p:spPr>
          <a:xfrm>
            <a:off x="334648" y="4856056"/>
            <a:ext cx="777785" cy="230883"/>
          </a:xfrm>
          <a:prstGeom prst="rect">
            <a:avLst/>
          </a:prstGeom>
        </p:spPr>
        <p:txBody>
          <a:bodyPr/>
          <a:lstStyle/>
          <a:p>
            <a:fld id="{1B58D566-8D13-5C43-8939-614299B6941B}" type="datetimeFigureOut">
              <a:rPr lang="de-DE" smtClean="0"/>
              <a:pPr/>
              <a:t>15.09.25</a:t>
            </a:fld>
            <a:endParaRPr lang="de-DE"/>
          </a:p>
        </p:txBody>
      </p:sp>
      <p:sp>
        <p:nvSpPr>
          <p:cNvPr id="5" name="Fußzeilenplatzhalter 4"/>
          <p:cNvSpPr>
            <a:spLocks noGrp="1"/>
          </p:cNvSpPr>
          <p:nvPr>
            <p:ph type="ftr" sz="quarter" idx="11"/>
          </p:nvPr>
        </p:nvSpPr>
        <p:spPr>
          <a:xfrm>
            <a:off x="1147471" y="4856056"/>
            <a:ext cx="6714484" cy="230883"/>
          </a:xfrm>
          <a:prstGeom prst="rect">
            <a:avLst/>
          </a:prstGeom>
        </p:spPr>
        <p:txBody>
          <a:bodyPr/>
          <a:lstStyle/>
          <a:p>
            <a:endParaRPr lang="de-DE" dirty="0"/>
          </a:p>
        </p:txBody>
      </p:sp>
      <p:sp>
        <p:nvSpPr>
          <p:cNvPr id="13" name="Inhaltsplatzhalter 2"/>
          <p:cNvSpPr>
            <a:spLocks noGrp="1"/>
          </p:cNvSpPr>
          <p:nvPr>
            <p:ph idx="1"/>
          </p:nvPr>
        </p:nvSpPr>
        <p:spPr>
          <a:xfrm>
            <a:off x="322309" y="876302"/>
            <a:ext cx="8458113" cy="377984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5" name="Gerade Verbindung 14"/>
          <p:cNvCxnSpPr/>
          <p:nvPr userDrawn="1"/>
        </p:nvCxnSpPr>
        <p:spPr>
          <a:xfrm>
            <a:off x="418689" y="747679"/>
            <a:ext cx="836173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Grafik 2">
            <a:extLst>
              <a:ext uri="{FF2B5EF4-FFF2-40B4-BE49-F238E27FC236}">
                <a16:creationId xmlns:a16="http://schemas.microsoft.com/office/drawing/2014/main" id="{AED05C06-EA8D-218E-AB33-73785E6D39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0375" y="4914517"/>
            <a:ext cx="691546" cy="93833"/>
          </a:xfrm>
          <a:prstGeom prst="rect">
            <a:avLst/>
          </a:prstGeom>
        </p:spPr>
      </p:pic>
      <p:pic>
        <p:nvPicPr>
          <p:cNvPr id="7" name="Grafik 6">
            <a:extLst>
              <a:ext uri="{FF2B5EF4-FFF2-40B4-BE49-F238E27FC236}">
                <a16:creationId xmlns:a16="http://schemas.microsoft.com/office/drawing/2014/main" id="{B9E1D3F7-FE18-DDA0-91F8-91AE2FECF4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31567" y="307827"/>
            <a:ext cx="798737" cy="360527"/>
          </a:xfrm>
          <a:prstGeom prst="rect">
            <a:avLst/>
          </a:prstGeom>
        </p:spPr>
      </p:pic>
    </p:spTree>
    <p:extLst>
      <p:ext uri="{BB962C8B-B14F-4D97-AF65-F5344CB8AC3E}">
        <p14:creationId xmlns:p14="http://schemas.microsoft.com/office/powerpoint/2010/main" val="23164380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334649" y="4856056"/>
            <a:ext cx="812822" cy="230883"/>
          </a:xfrm>
          <a:prstGeom prst="rect">
            <a:avLst/>
          </a:prstGeom>
        </p:spPr>
        <p:txBody>
          <a:bodyPr vert="horz" lIns="91440" tIns="45720" rIns="91440" bIns="45720" rtlCol="0" anchor="ctr"/>
          <a:lstStyle>
            <a:lvl1pPr algn="l">
              <a:defRPr sz="675">
                <a:solidFill>
                  <a:schemeClr val="tx1">
                    <a:tint val="75000"/>
                  </a:schemeClr>
                </a:solidFill>
              </a:defRPr>
            </a:lvl1pPr>
          </a:lstStyle>
          <a:p>
            <a:fld id="{1B58D566-8D13-5C43-8939-614299B6941B}" type="datetimeFigureOut">
              <a:rPr lang="de-DE" smtClean="0"/>
              <a:pPr/>
              <a:t>15.09.25</a:t>
            </a:fld>
            <a:endParaRPr lang="de-DE"/>
          </a:p>
        </p:txBody>
      </p:sp>
      <p:sp>
        <p:nvSpPr>
          <p:cNvPr id="5" name="Fußzeilenplatzhalter 4"/>
          <p:cNvSpPr>
            <a:spLocks noGrp="1"/>
          </p:cNvSpPr>
          <p:nvPr>
            <p:ph type="ftr" sz="quarter" idx="3"/>
          </p:nvPr>
        </p:nvSpPr>
        <p:spPr>
          <a:xfrm>
            <a:off x="1147471" y="4856056"/>
            <a:ext cx="5711878" cy="230883"/>
          </a:xfrm>
          <a:prstGeom prst="rect">
            <a:avLst/>
          </a:prstGeom>
        </p:spPr>
        <p:txBody>
          <a:bodyPr vert="horz" lIns="91440" tIns="45720" rIns="91440" bIns="45720" rtlCol="0" anchor="ctr"/>
          <a:lstStyle>
            <a:lvl1pPr algn="l">
              <a:defRPr sz="675">
                <a:solidFill>
                  <a:schemeClr val="tx1">
                    <a:tint val="75000"/>
                  </a:schemeClr>
                </a:solidFill>
              </a:defRPr>
            </a:lvl1pPr>
          </a:lstStyle>
          <a:p>
            <a:r>
              <a:rPr lang="de-DE" dirty="0"/>
              <a:t>SPI – AWI Workshop, 1st </a:t>
            </a:r>
            <a:r>
              <a:rPr lang="de-DE" dirty="0" err="1"/>
              <a:t>of</a:t>
            </a:r>
            <a:r>
              <a:rPr lang="de-DE" dirty="0"/>
              <a:t> March 2024, 14:00–17:00</a:t>
            </a:r>
          </a:p>
        </p:txBody>
      </p:sp>
    </p:spTree>
    <p:extLst>
      <p:ext uri="{BB962C8B-B14F-4D97-AF65-F5344CB8AC3E}">
        <p14:creationId xmlns:p14="http://schemas.microsoft.com/office/powerpoint/2010/main" val="22862716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342900" rtl="0" eaLnBrk="1" latinLnBrk="0" hangingPunct="1">
        <a:spcBef>
          <a:spcPct val="0"/>
        </a:spcBef>
        <a:buNone/>
        <a:defRPr sz="2400" b="1" i="0" kern="1200">
          <a:solidFill>
            <a:schemeClr val="tx1">
              <a:lumMod val="75000"/>
              <a:lumOff val="25000"/>
            </a:schemeClr>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628775" indent="-257175" algn="l" defTabSz="3429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2.jpeg"/><Relationship Id="rId12"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8.png"/><Relationship Id="rId15" Type="http://schemas.openxmlformats.org/officeDocument/2006/relationships/image" Target="../media/image58.sv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13.pdf"/><Relationship Id="rId14" Type="http://schemas.openxmlformats.org/officeDocument/2006/relationships/image" Target="../media/image57.png"/></Relationships>
</file>

<file path=ppt/slides/_rels/slide11.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2.jpeg"/><Relationship Id="rId12"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2.xml"/><Relationship Id="rId11" Type="http://schemas.openxmlformats.org/officeDocument/2006/relationships/image" Target="../media/image8.png"/><Relationship Id="rId15" Type="http://schemas.openxmlformats.org/officeDocument/2006/relationships/image" Target="../media/image60.sv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15.pdf"/><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2.jpeg"/><Relationship Id="rId12"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2.xml"/><Relationship Id="rId11"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16.pdf"/><Relationship Id="rId14" Type="http://schemas.openxmlformats.org/officeDocument/2006/relationships/image" Target="../media/image61.jpeg"/></Relationships>
</file>

<file path=ppt/slides/_rels/slide13.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12.jpeg"/><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11" Type="http://schemas.openxmlformats.org/officeDocument/2006/relationships/image" Target="../media/image7.png"/><Relationship Id="rId5" Type="http://schemas.openxmlformats.org/officeDocument/2006/relationships/image" Target="../media/image15.emf"/><Relationship Id="rId10" Type="http://schemas.openxmlformats.org/officeDocument/2006/relationships/image" Target="../media/image16.png"/><Relationship Id="rId4" Type="http://schemas.openxmlformats.org/officeDocument/2006/relationships/image" Target="../media/image62.png"/><Relationship Id="rId9" Type="http://schemas.openxmlformats.org/officeDocument/2006/relationships/image" Target="../media/image13100.pd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jpeg"/><Relationship Id="rId10" Type="http://schemas.openxmlformats.org/officeDocument/2006/relationships/image" Target="../media/image1310.pdf"/><Relationship Id="rId4" Type="http://schemas.openxmlformats.org/officeDocument/2006/relationships/image" Target="../media/image11.svg"/><Relationship Id="rId9" Type="http://schemas.openxmlformats.org/officeDocument/2006/relationships/image" Target="../media/image15.emf"/><Relationship Id="rId14" Type="http://schemas.openxmlformats.org/officeDocument/2006/relationships/image" Target="../media/image9.svg"/></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12.jpeg"/><Relationship Id="rId21" Type="http://schemas.openxmlformats.org/officeDocument/2006/relationships/image" Target="../media/image26.png"/><Relationship Id="rId12" Type="http://schemas.openxmlformats.org/officeDocument/2006/relationships/image" Target="../media/image9.sv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2.xml"/><Relationship Id="rId11" Type="http://schemas.openxmlformats.org/officeDocument/2006/relationships/image" Target="../media/image8.png"/><Relationship Id="rId24" Type="http://schemas.openxmlformats.org/officeDocument/2006/relationships/image" Target="../media/image29.sv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10" Type="http://schemas.openxmlformats.org/officeDocument/2006/relationships/image" Target="../media/image16.png"/><Relationship Id="rId19" Type="http://schemas.openxmlformats.org/officeDocument/2006/relationships/image" Target="../media/image24.png"/><Relationship Id="rId31"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31.pdf"/><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image" Target="../media/image42.png"/><Relationship Id="rId3" Type="http://schemas.openxmlformats.org/officeDocument/2006/relationships/image" Target="../media/image12.jpeg"/><Relationship Id="rId21" Type="http://schemas.openxmlformats.org/officeDocument/2006/relationships/image" Target="../media/image45.svg"/><Relationship Id="rId12" Type="http://schemas.openxmlformats.org/officeDocument/2006/relationships/image" Target="../media/image9.sv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notesSlide" Target="../notesSlides/notesSlide4.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24" Type="http://schemas.openxmlformats.org/officeDocument/2006/relationships/image" Target="../media/image48.png"/><Relationship Id="rId5" Type="http://schemas.openxmlformats.org/officeDocument/2006/relationships/image" Target="../media/image37.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16.png"/><Relationship Id="rId19" Type="http://schemas.openxmlformats.org/officeDocument/2006/relationships/image" Target="../media/image43.svg"/><Relationship Id="rId4" Type="http://schemas.openxmlformats.org/officeDocument/2006/relationships/image" Target="../media/image36.png"/><Relationship Id="rId9" Type="http://schemas.openxmlformats.org/officeDocument/2006/relationships/image" Target="../media/image1311.pdf"/><Relationship Id="rId14" Type="http://schemas.openxmlformats.org/officeDocument/2006/relationships/image" Target="../media/image38.png"/><Relationship Id="rId22" Type="http://schemas.openxmlformats.org/officeDocument/2006/relationships/image" Target="../media/image46.png"/></Relationships>
</file>

<file path=ppt/slides/_rels/slide5.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2.jpeg"/><Relationship Id="rId12"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11"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111.pdf"/></Relationships>
</file>

<file path=ppt/slides/_rels/slide6.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2.jpeg"/><Relationship Id="rId12"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112.pdf"/></Relationships>
</file>

<file path=ppt/slides/_rels/slide7.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12.jpeg"/><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51.png"/><Relationship Id="rId10" Type="http://schemas.openxmlformats.org/officeDocument/2006/relationships/image" Target="../media/image16.png"/><Relationship Id="rId4" Type="http://schemas.openxmlformats.org/officeDocument/2006/relationships/image" Target="../media/image50.png"/><Relationship Id="rId9" Type="http://schemas.openxmlformats.org/officeDocument/2006/relationships/image" Target="../media/image1310.pdf"/><Relationship Id="rId14" Type="http://schemas.openxmlformats.org/officeDocument/2006/relationships/image" Target="../media/image52.jpeg"/></Relationships>
</file>

<file path=ppt/slides/_rels/slide8.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2.jpeg"/><Relationship Id="rId12"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media/image8.png"/><Relationship Id="rId15" Type="http://schemas.openxmlformats.org/officeDocument/2006/relationships/image" Target="../media/image54.sv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110.pdf"/><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2.jpeg"/><Relationship Id="rId12"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2.xml"/><Relationship Id="rId11" Type="http://schemas.openxmlformats.org/officeDocument/2006/relationships/image" Target="../media/image8.png"/><Relationship Id="rId15" Type="http://schemas.openxmlformats.org/officeDocument/2006/relationships/image" Target="../media/image56.sv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12.pdf"/><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833AAF4-2254-FD35-FF44-C1A709319D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1"/>
            <a:ext cx="9144000" cy="5143499"/>
          </a:xfrm>
          <a:prstGeom prst="rect">
            <a:avLst/>
          </a:prstGeom>
        </p:spPr>
      </p:pic>
      <p:sp>
        <p:nvSpPr>
          <p:cNvPr id="6" name="Textfeld 5">
            <a:extLst>
              <a:ext uri="{FF2B5EF4-FFF2-40B4-BE49-F238E27FC236}">
                <a16:creationId xmlns:a16="http://schemas.microsoft.com/office/drawing/2014/main" id="{77B62591-4B77-DE63-2436-C206C3295381}"/>
              </a:ext>
            </a:extLst>
          </p:cNvPr>
          <p:cNvSpPr txBox="1"/>
          <p:nvPr/>
        </p:nvSpPr>
        <p:spPr>
          <a:xfrm>
            <a:off x="98611" y="1279615"/>
            <a:ext cx="8982635" cy="1323439"/>
          </a:xfrm>
          <a:prstGeom prst="rect">
            <a:avLst/>
          </a:prstGeom>
          <a:noFill/>
        </p:spPr>
        <p:txBody>
          <a:bodyPr wrap="square" rtlCol="0">
            <a:spAutoFit/>
          </a:bodyPr>
          <a:lstStyle/>
          <a:p>
            <a:pPr algn="just"/>
            <a:r>
              <a:rPr lang="de-DE" sz="1600" b="1" u="sng" dirty="0" err="1">
                <a:solidFill>
                  <a:schemeClr val="bg1"/>
                </a:solidFill>
              </a:rPr>
              <a:t>Frank.Wilhelms@awi.de</a:t>
            </a:r>
            <a:r>
              <a:rPr lang="de-DE" sz="1600" dirty="0">
                <a:solidFill>
                  <a:schemeClr val="bg1"/>
                </a:solidFill>
              </a:rPr>
              <a:t>, Frank Wilhelms</a:t>
            </a:r>
            <a:r>
              <a:rPr lang="de-DE" sz="1600" baseline="30000" dirty="0">
                <a:solidFill>
                  <a:schemeClr val="bg1"/>
                </a:solidFill>
              </a:rPr>
              <a:t>1,2</a:t>
            </a:r>
            <a:r>
              <a:rPr lang="de-DE" sz="1600" dirty="0">
                <a:solidFill>
                  <a:schemeClr val="bg1"/>
                </a:solidFill>
              </a:rPr>
              <a:t>, </a:t>
            </a:r>
            <a:r>
              <a:rPr lang="en-US" sz="1600" dirty="0">
                <a:solidFill>
                  <a:schemeClr val="bg1"/>
                </a:solidFill>
              </a:rPr>
              <a:t>Julien Westhoff</a:t>
            </a:r>
            <a:r>
              <a:rPr lang="en-US" sz="1600" baseline="30000" dirty="0">
                <a:solidFill>
                  <a:schemeClr val="bg1"/>
                </a:solidFill>
              </a:rPr>
              <a:t>3</a:t>
            </a:r>
            <a:r>
              <a:rPr lang="en-US" sz="1600" dirty="0">
                <a:solidFill>
                  <a:schemeClr val="bg1"/>
                </a:solidFill>
              </a:rPr>
              <a:t>, Robert Mulvaney</a:t>
            </a:r>
            <a:r>
              <a:rPr lang="en-US" sz="1600" baseline="30000" dirty="0">
                <a:solidFill>
                  <a:schemeClr val="bg1"/>
                </a:solidFill>
              </a:rPr>
              <a:t>4</a:t>
            </a:r>
            <a:r>
              <a:rPr lang="en-US" sz="1600" dirty="0">
                <a:solidFill>
                  <a:schemeClr val="bg1"/>
                </a:solidFill>
              </a:rPr>
              <a:t>,</a:t>
            </a:r>
          </a:p>
          <a:p>
            <a:pPr algn="just"/>
            <a:r>
              <a:rPr lang="de-DE" sz="1600" dirty="0">
                <a:solidFill>
                  <a:schemeClr val="bg1"/>
                </a:solidFill>
              </a:rPr>
              <a:t>Matthias Hüther</a:t>
            </a:r>
            <a:r>
              <a:rPr lang="de-DE" sz="1600" baseline="30000" dirty="0">
                <a:solidFill>
                  <a:schemeClr val="bg1"/>
                </a:solidFill>
              </a:rPr>
              <a:t>1</a:t>
            </a:r>
            <a:r>
              <a:rPr lang="de-DE" sz="1600" dirty="0">
                <a:solidFill>
                  <a:schemeClr val="bg1"/>
                </a:solidFill>
              </a:rPr>
              <a:t> Olivier Alemany</a:t>
            </a:r>
            <a:r>
              <a:rPr lang="de-DE" sz="1600" baseline="30000" dirty="0">
                <a:solidFill>
                  <a:schemeClr val="bg1"/>
                </a:solidFill>
              </a:rPr>
              <a:t>5</a:t>
            </a:r>
            <a:r>
              <a:rPr lang="de-DE" sz="1600" dirty="0">
                <a:solidFill>
                  <a:schemeClr val="bg1"/>
                </a:solidFill>
              </a:rPr>
              <a:t>, Steffen Bo Hansen</a:t>
            </a:r>
            <a:r>
              <a:rPr lang="de-DE" sz="1600" baseline="30000" dirty="0">
                <a:solidFill>
                  <a:schemeClr val="bg1"/>
                </a:solidFill>
              </a:rPr>
              <a:t>3</a:t>
            </a:r>
            <a:r>
              <a:rPr lang="de-DE" sz="1600" dirty="0">
                <a:solidFill>
                  <a:schemeClr val="bg1"/>
                </a:solidFill>
              </a:rPr>
              <a:t>, Dorthe Dahl-Jensen</a:t>
            </a:r>
            <a:r>
              <a:rPr lang="de-DE" sz="1600" baseline="30000" dirty="0">
                <a:solidFill>
                  <a:schemeClr val="bg1"/>
                </a:solidFill>
              </a:rPr>
              <a:t>3,6</a:t>
            </a:r>
            <a:r>
              <a:rPr lang="de-DE" sz="1600" dirty="0">
                <a:solidFill>
                  <a:schemeClr val="bg1"/>
                </a:solidFill>
              </a:rPr>
              <a:t>,</a:t>
            </a:r>
          </a:p>
          <a:p>
            <a:pPr algn="just"/>
            <a:r>
              <a:rPr lang="de-DE" sz="1600" dirty="0">
                <a:solidFill>
                  <a:schemeClr val="bg1"/>
                </a:solidFill>
              </a:rPr>
              <a:t>Hubertus Fischer</a:t>
            </a:r>
            <a:r>
              <a:rPr lang="de-DE" sz="1600" baseline="30000" dirty="0">
                <a:solidFill>
                  <a:schemeClr val="bg1"/>
                </a:solidFill>
              </a:rPr>
              <a:t>7</a:t>
            </a:r>
            <a:r>
              <a:rPr lang="de-DE" sz="1600" dirty="0">
                <a:solidFill>
                  <a:schemeClr val="bg1"/>
                </a:solidFill>
              </a:rPr>
              <a:t>, </a:t>
            </a:r>
            <a:r>
              <a:rPr lang="de-DE" sz="1600" dirty="0" err="1">
                <a:solidFill>
                  <a:schemeClr val="bg1"/>
                </a:solidFill>
              </a:rPr>
              <a:t>Amaelle</a:t>
            </a:r>
            <a:r>
              <a:rPr lang="de-DE" sz="1600" dirty="0">
                <a:solidFill>
                  <a:schemeClr val="bg1"/>
                </a:solidFill>
              </a:rPr>
              <a:t> Landais</a:t>
            </a:r>
            <a:r>
              <a:rPr lang="de-DE" sz="1600" baseline="30000" dirty="0">
                <a:solidFill>
                  <a:schemeClr val="bg1"/>
                </a:solidFill>
              </a:rPr>
              <a:t>8</a:t>
            </a:r>
            <a:r>
              <a:rPr lang="de-DE" sz="1600" dirty="0">
                <a:solidFill>
                  <a:schemeClr val="bg1"/>
                </a:solidFill>
              </a:rPr>
              <a:t>, </a:t>
            </a:r>
            <a:r>
              <a:rPr lang="de-DE" sz="1600" dirty="0" err="1">
                <a:solidFill>
                  <a:schemeClr val="bg1"/>
                </a:solidFill>
              </a:rPr>
              <a:t>Ailsa</a:t>
            </a:r>
            <a:r>
              <a:rPr lang="de-DE" sz="1600" dirty="0">
                <a:solidFill>
                  <a:schemeClr val="bg1"/>
                </a:solidFill>
              </a:rPr>
              <a:t> Chung</a:t>
            </a:r>
            <a:r>
              <a:rPr lang="de-DE" sz="1600" baseline="30000" dirty="0">
                <a:solidFill>
                  <a:schemeClr val="bg1"/>
                </a:solidFill>
              </a:rPr>
              <a:t>5</a:t>
            </a:r>
            <a:r>
              <a:rPr lang="de-DE" sz="1600" dirty="0">
                <a:solidFill>
                  <a:schemeClr val="bg1"/>
                </a:solidFill>
              </a:rPr>
              <a:t>, Frédéric Parrenin</a:t>
            </a:r>
            <a:r>
              <a:rPr lang="de-DE" sz="1600" baseline="30000" dirty="0">
                <a:solidFill>
                  <a:schemeClr val="bg1"/>
                </a:solidFill>
              </a:rPr>
              <a:t>5</a:t>
            </a:r>
            <a:r>
              <a:rPr lang="de-DE" sz="1600" dirty="0">
                <a:solidFill>
                  <a:schemeClr val="bg1"/>
                </a:solidFill>
              </a:rPr>
              <a:t>, Carlo Barbante</a:t>
            </a:r>
            <a:r>
              <a:rPr lang="de-DE" sz="1600" baseline="30000" dirty="0">
                <a:solidFill>
                  <a:schemeClr val="bg1"/>
                </a:solidFill>
              </a:rPr>
              <a:t>9,10</a:t>
            </a:r>
            <a:r>
              <a:rPr lang="de-DE" sz="1600" dirty="0">
                <a:solidFill>
                  <a:schemeClr val="bg1"/>
                </a:solidFill>
              </a:rPr>
              <a:t>,</a:t>
            </a:r>
          </a:p>
          <a:p>
            <a:pPr algn="just"/>
            <a:endParaRPr lang="de-DE" sz="1600" dirty="0"/>
          </a:p>
          <a:p>
            <a:pPr algn="just"/>
            <a:endParaRPr lang="de-DE" sz="1600" dirty="0"/>
          </a:p>
        </p:txBody>
      </p:sp>
      <p:sp>
        <p:nvSpPr>
          <p:cNvPr id="12" name="Titel 1"/>
          <p:cNvSpPr txBox="1">
            <a:spLocks/>
          </p:cNvSpPr>
          <p:nvPr/>
        </p:nvSpPr>
        <p:spPr>
          <a:xfrm>
            <a:off x="179732" y="766091"/>
            <a:ext cx="8424565" cy="464986"/>
          </a:xfrm>
          <a:prstGeom prst="rect">
            <a:avLst/>
          </a:prstGeom>
        </p:spPr>
        <p:txBody>
          <a:bodyPr/>
          <a:lstStyle>
            <a:lvl1pPr algn="l" defTabSz="457200" rtl="0" eaLnBrk="1" latinLnBrk="0" hangingPunct="1">
              <a:spcBef>
                <a:spcPct val="0"/>
              </a:spcBef>
              <a:buNone/>
              <a:defRPr sz="3200" b="1" i="0" kern="1200">
                <a:solidFill>
                  <a:schemeClr val="tx1">
                    <a:lumMod val="75000"/>
                    <a:lumOff val="25000"/>
                  </a:schemeClr>
                </a:solidFill>
                <a:latin typeface="Arial"/>
                <a:ea typeface="+mj-ea"/>
                <a:cs typeface="Arial"/>
              </a:defRPr>
            </a:lvl1pPr>
          </a:lstStyle>
          <a:p>
            <a:r>
              <a:rPr lang="en-GB" sz="2800" dirty="0">
                <a:solidFill>
                  <a:schemeClr val="bg1"/>
                </a:solidFill>
              </a:rPr>
              <a:t>The BELDC deep drilling operation to bedrock</a:t>
            </a:r>
            <a:endParaRPr lang="de-DE" sz="2800" dirty="0">
              <a:solidFill>
                <a:schemeClr val="bg1"/>
              </a:solidFill>
            </a:endParaRPr>
          </a:p>
          <a:p>
            <a:endParaRPr lang="de-DE" sz="2800" b="1" dirty="0">
              <a:solidFill>
                <a:schemeClr val="bg1"/>
              </a:solidFill>
            </a:endParaRPr>
          </a:p>
        </p:txBody>
      </p:sp>
      <p:sp>
        <p:nvSpPr>
          <p:cNvPr id="3" name="Datumsplatzhalter 3">
            <a:extLst>
              <a:ext uri="{FF2B5EF4-FFF2-40B4-BE49-F238E27FC236}">
                <a16:creationId xmlns:a16="http://schemas.microsoft.com/office/drawing/2014/main" id="{70B96014-FB48-B675-3092-88CD2A3F24F3}"/>
              </a:ext>
            </a:extLst>
          </p:cNvPr>
          <p:cNvSpPr>
            <a:spLocks noGrp="1"/>
          </p:cNvSpPr>
          <p:nvPr>
            <p:ph type="dt" sz="half" idx="10"/>
          </p:nvPr>
        </p:nvSpPr>
        <p:spPr>
          <a:xfrm>
            <a:off x="334648" y="4856056"/>
            <a:ext cx="777785" cy="230883"/>
          </a:xfrm>
        </p:spPr>
        <p:txBody>
          <a:bodyPr/>
          <a:lstStyle/>
          <a:p>
            <a:endParaRPr lang="de-DE" dirty="0">
              <a:solidFill>
                <a:schemeClr val="tx1"/>
              </a:solidFill>
            </a:endParaRPr>
          </a:p>
          <a:p>
            <a:endParaRPr lang="de-DE" dirty="0">
              <a:solidFill>
                <a:schemeClr val="tx1"/>
              </a:solidFill>
            </a:endParaRPr>
          </a:p>
        </p:txBody>
      </p:sp>
      <p:pic>
        <p:nvPicPr>
          <p:cNvPr id="2" name="Grafik 1">
            <a:extLst>
              <a:ext uri="{FF2B5EF4-FFF2-40B4-BE49-F238E27FC236}">
                <a16:creationId xmlns:a16="http://schemas.microsoft.com/office/drawing/2014/main" id="{B2DE19DE-21CC-92AA-42AD-4A9E8EEEA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4334" y="307826"/>
            <a:ext cx="2024144" cy="360528"/>
          </a:xfrm>
          <a:prstGeom prst="rect">
            <a:avLst/>
          </a:prstGeom>
        </p:spPr>
      </p:pic>
      <p:pic>
        <p:nvPicPr>
          <p:cNvPr id="7" name="Bild 7" descr="BeyondEPICA-RGB.png">
            <a:extLst>
              <a:ext uri="{FF2B5EF4-FFF2-40B4-BE49-F238E27FC236}">
                <a16:creationId xmlns:a16="http://schemas.microsoft.com/office/drawing/2014/main" id="{030A6B44-35E7-580C-58D4-EB53F94336F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95166" y="668354"/>
            <a:ext cx="631029" cy="151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13CCF6CF-9491-3AB2-468D-6C1F7BFB3356}"/>
              </a:ext>
            </a:extLst>
          </p:cNvPr>
          <p:cNvSpPr txBox="1"/>
          <p:nvPr/>
        </p:nvSpPr>
        <p:spPr>
          <a:xfrm>
            <a:off x="214563" y="160882"/>
            <a:ext cx="8424564" cy="646331"/>
          </a:xfrm>
          <a:prstGeom prst="rect">
            <a:avLst/>
          </a:prstGeom>
          <a:noFill/>
        </p:spPr>
        <p:txBody>
          <a:bodyPr wrap="square">
            <a:spAutoFit/>
          </a:bodyPr>
          <a:lstStyle/>
          <a:p>
            <a:r>
              <a:rPr lang="de-DE" dirty="0">
                <a:solidFill>
                  <a:schemeClr val="bg1"/>
                </a:solidFill>
              </a:rPr>
              <a:t>9</a:t>
            </a:r>
            <a:r>
              <a:rPr lang="de-DE" baseline="30000" dirty="0">
                <a:solidFill>
                  <a:schemeClr val="bg1"/>
                </a:solidFill>
              </a:rPr>
              <a:t>th</a:t>
            </a:r>
            <a:r>
              <a:rPr lang="de-DE" dirty="0">
                <a:solidFill>
                  <a:schemeClr val="bg1"/>
                </a:solidFill>
              </a:rPr>
              <a:t> International Symposium on Ice Drilling Technology,</a:t>
            </a:r>
          </a:p>
          <a:p>
            <a:r>
              <a:rPr lang="de-DE" dirty="0">
                <a:solidFill>
                  <a:schemeClr val="bg1"/>
                </a:solidFill>
              </a:rPr>
              <a:t>Telegrafenberg Potsdam September 14</a:t>
            </a:r>
            <a:r>
              <a:rPr lang="de-DE" baseline="30000" dirty="0">
                <a:solidFill>
                  <a:schemeClr val="bg1"/>
                </a:solidFill>
              </a:rPr>
              <a:t>th</a:t>
            </a:r>
            <a:r>
              <a:rPr lang="de-DE" dirty="0">
                <a:solidFill>
                  <a:schemeClr val="bg1"/>
                </a:solidFill>
              </a:rPr>
              <a:t>–19</a:t>
            </a:r>
            <a:r>
              <a:rPr lang="de-DE" baseline="30000" dirty="0">
                <a:solidFill>
                  <a:schemeClr val="bg1"/>
                </a:solidFill>
              </a:rPr>
              <a:t>th</a:t>
            </a:r>
            <a:r>
              <a:rPr lang="de-DE" dirty="0">
                <a:solidFill>
                  <a:schemeClr val="bg1"/>
                </a:solidFill>
              </a:rPr>
              <a:t>, 2025</a:t>
            </a:r>
            <a:endParaRPr lang="en-GB" dirty="0">
              <a:solidFill>
                <a:schemeClr val="bg1"/>
              </a:solidFill>
            </a:endParaRPr>
          </a:p>
        </p:txBody>
      </p:sp>
      <p:sp>
        <p:nvSpPr>
          <p:cNvPr id="11" name="Textfeld 10">
            <a:extLst>
              <a:ext uri="{FF2B5EF4-FFF2-40B4-BE49-F238E27FC236}">
                <a16:creationId xmlns:a16="http://schemas.microsoft.com/office/drawing/2014/main" id="{2E631A96-9482-648A-7F29-8C33E1D28141}"/>
              </a:ext>
            </a:extLst>
          </p:cNvPr>
          <p:cNvSpPr txBox="1"/>
          <p:nvPr/>
        </p:nvSpPr>
        <p:spPr>
          <a:xfrm>
            <a:off x="98611" y="2389131"/>
            <a:ext cx="8946778" cy="2800767"/>
          </a:xfrm>
          <a:prstGeom prst="rect">
            <a:avLst/>
          </a:prstGeom>
          <a:solidFill>
            <a:schemeClr val="bg1">
              <a:alpha val="30000"/>
            </a:schemeClr>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Saverio Panichi</a:t>
            </a:r>
            <a:r>
              <a:rPr kumimoji="0" lang="en-US" sz="1600" b="0" i="0" u="none" strike="noStrike" kern="1200" cap="none" spc="0" normalizeH="0" baseline="30000" noProof="0" dirty="0">
                <a:ln>
                  <a:noFill/>
                </a:ln>
                <a:solidFill>
                  <a:prstClr val="black"/>
                </a:solidFill>
                <a:effectLst/>
                <a:uLnTx/>
                <a:uFillTx/>
                <a:latin typeface="Arial"/>
                <a:ea typeface="+mn-ea"/>
                <a:cs typeface="+mn-cs"/>
              </a:rPr>
              <a:t>11</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r>
              <a:rPr kumimoji="0" lang="de-DE" sz="1600" b="0" i="0" u="none" strike="noStrike" kern="1200" cap="none" spc="0" normalizeH="0" baseline="0" noProof="0" dirty="0">
                <a:ln>
                  <a:noFill/>
                </a:ln>
                <a:solidFill>
                  <a:prstClr val="black"/>
                </a:solidFill>
                <a:effectLst/>
                <a:uLnTx/>
                <a:uFillTx/>
                <a:latin typeface="Arial"/>
                <a:ea typeface="+mn-ea"/>
                <a:cs typeface="+mn-cs"/>
              </a:rPr>
              <a:t>Gianluca Bianchi Fasani</a:t>
            </a:r>
            <a:r>
              <a:rPr kumimoji="0" lang="de-DE" sz="1600" b="0" i="0" u="none" strike="noStrike" kern="1200" cap="none" spc="0" normalizeH="0" baseline="30000" noProof="0" dirty="0">
                <a:ln>
                  <a:noFill/>
                </a:ln>
                <a:solidFill>
                  <a:prstClr val="black"/>
                </a:solidFill>
                <a:effectLst/>
                <a:uLnTx/>
                <a:uFillTx/>
                <a:latin typeface="Arial"/>
                <a:ea typeface="+mn-ea"/>
                <a:cs typeface="+mn-cs"/>
              </a:rPr>
              <a:t>12</a:t>
            </a:r>
            <a:r>
              <a:rPr kumimoji="0" lang="de-DE" sz="1600" b="0" i="0" u="none" strike="noStrike" kern="1200" cap="none" spc="0" normalizeH="0" baseline="0" noProof="0" dirty="0">
                <a:ln>
                  <a:noFill/>
                </a:ln>
                <a:solidFill>
                  <a:prstClr val="black"/>
                </a:solidFill>
                <a:effectLst/>
                <a:uLnTx/>
                <a:uFillTx/>
                <a:latin typeface="Arial"/>
                <a:ea typeface="+mn-ea"/>
                <a:cs typeface="+mn-cs"/>
              </a:rPr>
              <a:t>, Lisa Ardoin</a:t>
            </a:r>
            <a:r>
              <a:rPr kumimoji="0" lang="de-DE" sz="1600" b="0" i="0" u="none" strike="noStrike" kern="1200" cap="none" spc="0" normalizeH="0" baseline="30000" noProof="0" dirty="0">
                <a:ln>
                  <a:noFill/>
                </a:ln>
                <a:solidFill>
                  <a:prstClr val="black"/>
                </a:solidFill>
                <a:effectLst/>
                <a:uLnTx/>
                <a:uFillTx/>
                <a:latin typeface="Arial"/>
                <a:ea typeface="+mn-ea"/>
                <a:cs typeface="+mn-cs"/>
              </a:rPr>
              <a:t>13</a:t>
            </a:r>
            <a:r>
              <a:rPr kumimoji="0" lang="de-DE" sz="1600" b="0" i="0" u="none" strike="noStrike" kern="1200" cap="none" spc="0" normalizeH="0" baseline="0" noProof="0" dirty="0">
                <a:ln>
                  <a:noFill/>
                </a:ln>
                <a:solidFill>
                  <a:prstClr val="black"/>
                </a:solidFill>
                <a:effectLst/>
                <a:uLnTx/>
                <a:uFillTx/>
                <a:latin typeface="Arial"/>
                <a:ea typeface="+mn-ea"/>
                <a:cs typeface="+mn-cs"/>
              </a:rPr>
              <a:t>, Melanie Behrens</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Nicolas Bienville</a:t>
            </a:r>
            <a:r>
              <a:rPr kumimoji="0" lang="de-DE" sz="1600" b="0" i="0" u="none" strike="noStrike" kern="1200" cap="none" spc="0" normalizeH="0" baseline="30000" noProof="0" dirty="0">
                <a:ln>
                  <a:noFill/>
                </a:ln>
                <a:solidFill>
                  <a:prstClr val="black"/>
                </a:solidFill>
                <a:effectLst/>
                <a:uLnTx/>
                <a:uFillTx/>
                <a:latin typeface="Arial"/>
                <a:ea typeface="+mn-ea"/>
                <a:cs typeface="+mn-cs"/>
              </a:rPr>
              <a:t>8</a:t>
            </a:r>
            <a:r>
              <a:rPr kumimoji="0" lang="de-DE" sz="1600" b="0" i="0" u="none" strike="noStrike" kern="1200" cap="none" spc="0" normalizeH="0" baseline="0" noProof="0" dirty="0">
                <a:ln>
                  <a:noFill/>
                </a:ln>
                <a:solidFill>
                  <a:prstClr val="black"/>
                </a:solidFill>
                <a:effectLst/>
                <a:uLnTx/>
                <a:uFillTx/>
                <a:latin typeface="Arial"/>
                <a:ea typeface="+mn-ea"/>
                <a:cs typeface="+mn-cs"/>
              </a:rPr>
              <a:t>, Grant Boeckmann</a:t>
            </a:r>
            <a:r>
              <a:rPr kumimoji="0" lang="de-DE" sz="1600" b="0" i="0" u="none" strike="noStrike" kern="1200" cap="none" spc="0" normalizeH="0" baseline="30000" noProof="0" dirty="0">
                <a:ln>
                  <a:noFill/>
                </a:ln>
                <a:solidFill>
                  <a:prstClr val="black"/>
                </a:solidFill>
                <a:effectLst/>
                <a:uLnTx/>
                <a:uFillTx/>
                <a:latin typeface="Arial"/>
                <a:ea typeface="+mn-ea"/>
                <a:cs typeface="+mn-cs"/>
              </a:rPr>
              <a:t>3</a:t>
            </a:r>
            <a:r>
              <a:rPr kumimoji="0" lang="de-DE" sz="1600" b="0" i="0" u="none" strike="noStrike" kern="1200" cap="none" spc="0" normalizeH="0" baseline="0" noProof="0" dirty="0">
                <a:ln>
                  <a:noFill/>
                </a:ln>
                <a:solidFill>
                  <a:prstClr val="black"/>
                </a:solidFill>
                <a:effectLst/>
                <a:uLnTx/>
                <a:uFillTx/>
                <a:latin typeface="Arial"/>
                <a:ea typeface="+mn-ea"/>
                <a:cs typeface="+mn-cs"/>
              </a:rPr>
              <a:t>, Marie Bouchet</a:t>
            </a:r>
            <a:r>
              <a:rPr kumimoji="0" lang="de-DE" sz="1600" b="0" i="0" u="none" strike="noStrike" kern="1200" cap="none" spc="0" normalizeH="0" baseline="30000" noProof="0" dirty="0">
                <a:ln>
                  <a:noFill/>
                </a:ln>
                <a:solidFill>
                  <a:prstClr val="black"/>
                </a:solidFill>
                <a:effectLst/>
                <a:uLnTx/>
                <a:uFillTx/>
                <a:latin typeface="Arial"/>
                <a:ea typeface="+mn-ea"/>
                <a:cs typeface="+mn-cs"/>
              </a:rPr>
              <a:t>8</a:t>
            </a:r>
            <a:r>
              <a:rPr kumimoji="0" lang="de-DE" sz="1600" b="0" i="0" u="none" strike="noStrike" kern="1200" cap="none" spc="0" normalizeH="0" baseline="0" noProof="0" dirty="0">
                <a:ln>
                  <a:noFill/>
                </a:ln>
                <a:solidFill>
                  <a:prstClr val="black"/>
                </a:solidFill>
                <a:effectLst/>
                <a:uLnTx/>
                <a:uFillTx/>
                <a:latin typeface="Arial"/>
                <a:ea typeface="+mn-ea"/>
                <a:cs typeface="+mn-cs"/>
              </a:rPr>
              <a:t>, Pierre Henri Blard</a:t>
            </a:r>
            <a:r>
              <a:rPr kumimoji="0" lang="de-DE" sz="1600" b="0" i="0" u="none" strike="noStrike" kern="1200" cap="none" spc="0" normalizeH="0" baseline="30000" noProof="0" dirty="0">
                <a:ln>
                  <a:noFill/>
                </a:ln>
                <a:solidFill>
                  <a:prstClr val="black"/>
                </a:solidFill>
                <a:effectLst/>
                <a:uLnTx/>
                <a:uFillTx/>
                <a:latin typeface="Arial"/>
                <a:ea typeface="+mn-ea"/>
                <a:cs typeface="+mn-cs"/>
              </a:rPr>
              <a:t>13,14</a:t>
            </a:r>
            <a:r>
              <a:rPr kumimoji="0" lang="de-DE" sz="1600" b="0" i="0" u="none" strike="noStrike" kern="1200" cap="none" spc="0" normalizeH="0" baseline="0" noProof="0" dirty="0">
                <a:ln>
                  <a:noFill/>
                </a:ln>
                <a:solidFill>
                  <a:prstClr val="black"/>
                </a:solidFill>
                <a:effectLst/>
                <a:uLnTx/>
                <a:uFillTx/>
                <a:latin typeface="Arial"/>
                <a:ea typeface="+mn-ea"/>
                <a:cs typeface="+mn-cs"/>
              </a:rPr>
              <a:t>, Andrea Ceinini</a:t>
            </a:r>
            <a:r>
              <a:rPr kumimoji="0" lang="de-DE" sz="1600" b="0" i="0" u="none" strike="noStrike" kern="1200" cap="none" spc="0" normalizeH="0" baseline="30000" noProof="0" dirty="0">
                <a:ln>
                  <a:noFill/>
                </a:ln>
                <a:solidFill>
                  <a:prstClr val="black"/>
                </a:solidFill>
                <a:effectLst/>
                <a:uLnTx/>
                <a:uFillTx/>
                <a:latin typeface="Arial"/>
                <a:ea typeface="+mn-ea"/>
                <a:cs typeface="+mn-cs"/>
              </a:rPr>
              <a:t>11</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r>
              <a:rPr kumimoji="0" lang="de-DE" sz="1600" b="0" i="0" u="none" strike="noStrike" kern="1200" cap="none" spc="0" normalizeH="0" baseline="0" noProof="0" dirty="0" err="1">
                <a:ln>
                  <a:noFill/>
                </a:ln>
                <a:solidFill>
                  <a:prstClr val="black"/>
                </a:solidFill>
                <a:effectLst/>
                <a:uLnTx/>
                <a:uFillTx/>
                <a:latin typeface="Arial"/>
                <a:ea typeface="+mn-ea"/>
                <a:cs typeface="+mn-cs"/>
              </a:rPr>
              <a:t>Giuditta</a:t>
            </a:r>
            <a:r>
              <a:rPr kumimoji="0" lang="de-DE" sz="1600" b="0" i="0" u="none" strike="noStrike" kern="1200" cap="none" spc="0" normalizeH="0" baseline="0" noProof="0" dirty="0">
                <a:ln>
                  <a:noFill/>
                </a:ln>
                <a:solidFill>
                  <a:prstClr val="black"/>
                </a:solidFill>
                <a:effectLst/>
                <a:uLnTx/>
                <a:uFillTx/>
                <a:latin typeface="Arial"/>
                <a:ea typeface="+mn-ea"/>
                <a:cs typeface="+mn-cs"/>
              </a:rPr>
              <a:t> Celli</a:t>
            </a:r>
            <a:r>
              <a:rPr kumimoji="0" lang="de-DE" sz="1600" b="0" i="0" u="none" strike="noStrike" kern="1200" cap="none" spc="0" normalizeH="0" baseline="30000" noProof="0" dirty="0">
                <a:ln>
                  <a:noFill/>
                </a:ln>
                <a:solidFill>
                  <a:prstClr val="black"/>
                </a:solidFill>
                <a:effectLst/>
                <a:uLnTx/>
                <a:uFillTx/>
                <a:latin typeface="Arial"/>
                <a:ea typeface="+mn-ea"/>
                <a:cs typeface="+mn-cs"/>
              </a:rPr>
              <a:t>10</a:t>
            </a:r>
            <a:r>
              <a:rPr kumimoji="0" lang="de-DE" sz="1600" b="0" i="0" u="none" strike="noStrike" kern="1200" cap="none" spc="0" normalizeH="0" baseline="0" noProof="0" dirty="0">
                <a:ln>
                  <a:noFill/>
                </a:ln>
                <a:solidFill>
                  <a:prstClr val="black"/>
                </a:solidFill>
                <a:effectLst/>
                <a:uLnTx/>
                <a:uFillTx/>
                <a:latin typeface="Arial"/>
                <a:ea typeface="+mn-ea"/>
                <a:cs typeface="+mn-cs"/>
              </a:rPr>
              <a:t>, Justin Chaillot</a:t>
            </a:r>
            <a:r>
              <a:rPr kumimoji="0" lang="de-DE" sz="1600" b="0" i="0" u="none" strike="noStrike" kern="1200" cap="none" spc="0" normalizeH="0" baseline="30000" noProof="0" dirty="0">
                <a:ln>
                  <a:noFill/>
                </a:ln>
                <a:solidFill>
                  <a:prstClr val="black"/>
                </a:solidFill>
                <a:effectLst/>
                <a:uLnTx/>
                <a:uFillTx/>
                <a:latin typeface="Arial"/>
                <a:ea typeface="+mn-ea"/>
                <a:cs typeface="+mn-cs"/>
              </a:rPr>
              <a:t>8</a:t>
            </a:r>
            <a:r>
              <a:rPr kumimoji="0" lang="de-DE" sz="1600" b="0" i="0" u="none" strike="noStrike" kern="1200" cap="none" spc="0" normalizeH="0" baseline="0" noProof="0" dirty="0">
                <a:ln>
                  <a:noFill/>
                </a:ln>
                <a:solidFill>
                  <a:prstClr val="black"/>
                </a:solidFill>
                <a:effectLst/>
                <a:uLnTx/>
                <a:uFillTx/>
                <a:latin typeface="Arial"/>
                <a:ea typeface="+mn-ea"/>
                <a:cs typeface="+mn-cs"/>
              </a:rPr>
              <a:t>, Danilo Collino</a:t>
            </a:r>
            <a:r>
              <a:rPr kumimoji="0" lang="de-DE" sz="1600" b="0" i="0" u="none" strike="noStrike" kern="1200" cap="none" spc="0" normalizeH="0" baseline="30000" noProof="0" dirty="0">
                <a:ln>
                  <a:noFill/>
                </a:ln>
                <a:solidFill>
                  <a:prstClr val="black"/>
                </a:solidFill>
                <a:effectLst/>
                <a:uLnTx/>
                <a:uFillTx/>
                <a:latin typeface="Arial"/>
                <a:ea typeface="+mn-ea"/>
                <a:cs typeface="+mn-cs"/>
              </a:rPr>
              <a:t>11</a:t>
            </a:r>
            <a:r>
              <a:rPr kumimoji="0" lang="de-DE" sz="1600" b="0" i="0" u="none" strike="noStrike" kern="1200" cap="none" spc="0" normalizeH="0" baseline="0" noProof="0" dirty="0">
                <a:ln>
                  <a:noFill/>
                </a:ln>
                <a:solidFill>
                  <a:prstClr val="black"/>
                </a:solidFill>
                <a:effectLst/>
                <a:uLnTx/>
                <a:uFillTx/>
                <a:latin typeface="Arial"/>
                <a:ea typeface="+mn-ea"/>
                <a:cs typeface="+mn-cs"/>
              </a:rPr>
              <a:t>, Rémi Dallmayr</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Andrea De Vito</a:t>
            </a:r>
            <a:r>
              <a:rPr kumimoji="0" lang="de-DE" sz="1600" b="0" i="0" u="none" strike="noStrike" kern="1200" cap="none" spc="0" normalizeH="0" baseline="30000" noProof="0" dirty="0">
                <a:ln>
                  <a:noFill/>
                </a:ln>
                <a:solidFill>
                  <a:prstClr val="black"/>
                </a:solidFill>
                <a:effectLst/>
                <a:uLnTx/>
                <a:uFillTx/>
                <a:latin typeface="Arial"/>
                <a:ea typeface="+mn-ea"/>
                <a:cs typeface="+mn-cs"/>
              </a:rPr>
              <a:t>11</a:t>
            </a:r>
            <a:r>
              <a:rPr kumimoji="0" lang="de-DE" sz="1600" b="0" i="0" u="none" strike="noStrike" kern="1200" cap="none" spc="0" normalizeH="0" baseline="0" noProof="0" dirty="0">
                <a:ln>
                  <a:noFill/>
                </a:ln>
                <a:solidFill>
                  <a:prstClr val="black"/>
                </a:solidFill>
                <a:effectLst/>
                <a:uLnTx/>
                <a:uFillTx/>
                <a:latin typeface="Arial"/>
                <a:ea typeface="+mn-ea"/>
                <a:cs typeface="+mn-cs"/>
              </a:rPr>
              <a:t>, Giuliano Dreossi</a:t>
            </a:r>
            <a:r>
              <a:rPr kumimoji="0" lang="de-DE" sz="1600" b="0" i="0" u="none" strike="noStrike" kern="1200" cap="none" spc="0" normalizeH="0" baseline="30000" noProof="0" dirty="0">
                <a:ln>
                  <a:noFill/>
                </a:ln>
                <a:solidFill>
                  <a:prstClr val="black"/>
                </a:solidFill>
                <a:effectLst/>
                <a:uLnTx/>
                <a:uFillTx/>
                <a:latin typeface="Arial"/>
                <a:ea typeface="+mn-ea"/>
                <a:cs typeface="+mn-cs"/>
              </a:rPr>
              <a:t>10</a:t>
            </a:r>
            <a:r>
              <a:rPr kumimoji="0" lang="de-DE" sz="1600" b="0" i="0" u="none" strike="noStrike" kern="1200" cap="none" spc="0" normalizeH="0" baseline="0" noProof="0" dirty="0">
                <a:ln>
                  <a:noFill/>
                </a:ln>
                <a:solidFill>
                  <a:prstClr val="black"/>
                </a:solidFill>
                <a:effectLst/>
                <a:uLnTx/>
                <a:uFillTx/>
                <a:latin typeface="Arial"/>
                <a:ea typeface="+mn-ea"/>
                <a:cs typeface="+mn-cs"/>
              </a:rPr>
              <a:t>, Romain Duphil</a:t>
            </a:r>
            <a:r>
              <a:rPr kumimoji="0" lang="de-DE" sz="1600" b="0" i="0" u="none" strike="noStrike" kern="1200" cap="none" spc="0" normalizeH="0" baseline="30000" noProof="0" dirty="0">
                <a:ln>
                  <a:noFill/>
                </a:ln>
                <a:solidFill>
                  <a:prstClr val="black"/>
                </a:solidFill>
                <a:effectLst/>
                <a:uLnTx/>
                <a:uFillTx/>
                <a:latin typeface="Arial"/>
                <a:ea typeface="+mn-ea"/>
                <a:cs typeface="+mn-cs"/>
              </a:rPr>
              <a:t>5</a:t>
            </a:r>
            <a:r>
              <a:rPr kumimoji="0" lang="de-DE" sz="1600" b="0" i="0" u="none" strike="noStrike" kern="1200" cap="none" spc="0" normalizeH="0" baseline="0" noProof="0" dirty="0">
                <a:ln>
                  <a:noFill/>
                </a:ln>
                <a:solidFill>
                  <a:prstClr val="black"/>
                </a:solidFill>
                <a:effectLst/>
                <a:uLnTx/>
                <a:uFillTx/>
                <a:latin typeface="Arial"/>
                <a:ea typeface="+mn-ea"/>
                <a:cs typeface="+mn-cs"/>
              </a:rPr>
              <a:t>, Olaf Eisen</a:t>
            </a:r>
            <a:r>
              <a:rPr kumimoji="0" lang="de-DE" sz="1600" b="0" i="0" u="none" strike="noStrike" kern="1200" cap="none" spc="0" normalizeH="0" baseline="30000" noProof="0" dirty="0">
                <a:ln>
                  <a:noFill/>
                </a:ln>
                <a:solidFill>
                  <a:prstClr val="black"/>
                </a:solidFill>
                <a:effectLst/>
                <a:uLnTx/>
                <a:uFillTx/>
                <a:latin typeface="Arial"/>
                <a:ea typeface="+mn-ea"/>
                <a:cs typeface="+mn-cs"/>
              </a:rPr>
              <a:t>1,15</a:t>
            </a:r>
            <a:r>
              <a:rPr kumimoji="0" lang="de-DE" sz="1600" b="0" i="0" u="none" strike="noStrike" kern="1200" cap="none" spc="0" normalizeH="0" baseline="0" noProof="0" dirty="0">
                <a:ln>
                  <a:noFill/>
                </a:ln>
                <a:solidFill>
                  <a:prstClr val="black"/>
                </a:solidFill>
                <a:effectLst/>
                <a:uLnTx/>
                <a:uFillTx/>
                <a:latin typeface="Arial"/>
                <a:ea typeface="+mn-ea"/>
                <a:cs typeface="+mn-cs"/>
              </a:rPr>
              <a:t>, François Fripiat</a:t>
            </a:r>
            <a:r>
              <a:rPr kumimoji="0" lang="de-DE" sz="1600" b="0" i="0" u="none" strike="noStrike" kern="1200" cap="none" spc="0" normalizeH="0" baseline="30000" noProof="0" dirty="0">
                <a:ln>
                  <a:noFill/>
                </a:ln>
                <a:solidFill>
                  <a:prstClr val="black"/>
                </a:solidFill>
                <a:effectLst/>
                <a:uLnTx/>
                <a:uFillTx/>
                <a:latin typeface="Arial"/>
                <a:ea typeface="+mn-ea"/>
                <a:cs typeface="+mn-cs"/>
              </a:rPr>
              <a:t>13</a:t>
            </a:r>
            <a:r>
              <a:rPr kumimoji="0" lang="de-DE" sz="1600" b="0" i="0" u="none" strike="noStrike" kern="1200" cap="none" spc="0" normalizeH="0" baseline="0" noProof="0" dirty="0">
                <a:ln>
                  <a:noFill/>
                </a:ln>
                <a:solidFill>
                  <a:prstClr val="black"/>
                </a:solidFill>
                <a:effectLst/>
                <a:uLnTx/>
                <a:uFillTx/>
                <a:latin typeface="Arial"/>
                <a:ea typeface="+mn-ea"/>
                <a:cs typeface="+mn-cs"/>
              </a:rPr>
              <a:t>, Inès Gay</a:t>
            </a:r>
            <a:r>
              <a:rPr kumimoji="0" lang="de-DE" sz="1600" b="0" i="0" u="none" strike="noStrike" kern="1200" cap="none" spc="0" normalizeH="0" baseline="30000" noProof="0" dirty="0">
                <a:ln>
                  <a:noFill/>
                </a:ln>
                <a:solidFill>
                  <a:prstClr val="black"/>
                </a:solidFill>
                <a:effectLst/>
                <a:uLnTx/>
                <a:uFillTx/>
                <a:latin typeface="Arial"/>
                <a:ea typeface="+mn-ea"/>
                <a:cs typeface="+mn-cs"/>
              </a:rPr>
              <a:t>16</a:t>
            </a:r>
            <a:r>
              <a:rPr kumimoji="0" lang="de-DE" sz="1600" b="0" i="0" u="none" strike="noStrike" kern="1200" cap="none" spc="0" normalizeH="0" baseline="0" noProof="0" dirty="0">
                <a:ln>
                  <a:noFill/>
                </a:ln>
                <a:solidFill>
                  <a:prstClr val="black"/>
                </a:solidFill>
                <a:effectLst/>
                <a:uLnTx/>
                <a:uFillTx/>
                <a:latin typeface="Arial"/>
                <a:ea typeface="+mn-ea"/>
                <a:cs typeface="+mn-cs"/>
              </a:rPr>
              <a:t>, Tamara Gerber</a:t>
            </a:r>
            <a:r>
              <a:rPr kumimoji="0" lang="de-DE" sz="1600" b="0" i="0" u="none" strike="noStrike" kern="1200" cap="none" spc="0" normalizeH="0" baseline="30000" noProof="0" dirty="0">
                <a:ln>
                  <a:noFill/>
                </a:ln>
                <a:solidFill>
                  <a:prstClr val="black"/>
                </a:solidFill>
                <a:effectLst/>
                <a:uLnTx/>
                <a:uFillTx/>
                <a:latin typeface="Arial"/>
                <a:ea typeface="+mn-ea"/>
                <a:cs typeface="+mn-cs"/>
              </a:rPr>
              <a:t>3*</a:t>
            </a:r>
            <a:r>
              <a:rPr kumimoji="0" lang="de-DE" sz="1600" b="0" i="0" u="none" strike="noStrike" kern="1200" cap="none" spc="0" normalizeH="0" baseline="0" noProof="0" dirty="0">
                <a:ln>
                  <a:noFill/>
                </a:ln>
                <a:solidFill>
                  <a:prstClr val="black"/>
                </a:solidFill>
                <a:effectLst/>
                <a:uLnTx/>
                <a:uFillTx/>
                <a:latin typeface="Arial"/>
                <a:ea typeface="+mn-ea"/>
                <a:cs typeface="+mn-cs"/>
              </a:rPr>
              <a:t>, Vasileios Gkinis</a:t>
            </a:r>
            <a:r>
              <a:rPr kumimoji="0" lang="de-DE" sz="1600" b="0" i="0" u="none" strike="noStrike" kern="1200" cap="none" spc="0" normalizeH="0" baseline="30000" noProof="0" dirty="0">
                <a:ln>
                  <a:noFill/>
                </a:ln>
                <a:solidFill>
                  <a:prstClr val="black"/>
                </a:solidFill>
                <a:effectLst/>
                <a:uLnTx/>
                <a:uFillTx/>
                <a:latin typeface="Arial"/>
                <a:ea typeface="+mn-ea"/>
                <a:cs typeface="+mn-cs"/>
              </a:rPr>
              <a:t>3</a:t>
            </a:r>
            <a:r>
              <a:rPr kumimoji="0" lang="de-DE" sz="1600" b="0" i="0" u="none" strike="noStrike" kern="1200" cap="none" spc="0" normalizeH="0" baseline="0" noProof="0" dirty="0">
                <a:ln>
                  <a:noFill/>
                </a:ln>
                <a:solidFill>
                  <a:prstClr val="black"/>
                </a:solidFill>
                <a:effectLst/>
                <a:uLnTx/>
                <a:uFillTx/>
                <a:latin typeface="Arial"/>
                <a:ea typeface="+mn-ea"/>
                <a:cs typeface="+mn-cs"/>
              </a:rPr>
              <a:t>, Markus Grimmer</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r>
              <a:rPr kumimoji="0" lang="de-DE" sz="1600" b="0" i="0" u="none" strike="noStrike" kern="1200" cap="none" spc="0" normalizeH="0" baseline="0" noProof="0" dirty="0" err="1">
                <a:ln>
                  <a:noFill/>
                </a:ln>
                <a:solidFill>
                  <a:prstClr val="black"/>
                </a:solidFill>
                <a:effectLst/>
                <a:uLnTx/>
                <a:uFillTx/>
                <a:latin typeface="Arial"/>
                <a:ea typeface="+mn-ea"/>
                <a:cs typeface="+mn-cs"/>
              </a:rPr>
              <a:t>Romilly</a:t>
            </a:r>
            <a:r>
              <a:rPr kumimoji="0" lang="de-DE" sz="1600" b="0" i="0" u="none" strike="noStrike" kern="1200" cap="none" spc="0" normalizeH="0" baseline="0" noProof="0" dirty="0">
                <a:ln>
                  <a:noFill/>
                </a:ln>
                <a:solidFill>
                  <a:prstClr val="black"/>
                </a:solidFill>
                <a:effectLst/>
                <a:uLnTx/>
                <a:uFillTx/>
                <a:latin typeface="Arial"/>
                <a:ea typeface="+mn-ea"/>
                <a:cs typeface="+mn-cs"/>
              </a:rPr>
              <a:t> Harris-Stuart</a:t>
            </a:r>
            <a:r>
              <a:rPr kumimoji="0" lang="de-DE" sz="1600" b="0" i="0" u="none" strike="noStrike" kern="1200" cap="none" spc="0" normalizeH="0" baseline="30000" noProof="0" dirty="0">
                <a:ln>
                  <a:noFill/>
                </a:ln>
                <a:solidFill>
                  <a:prstClr val="black"/>
                </a:solidFill>
                <a:effectLst/>
                <a:uLnTx/>
                <a:uFillTx/>
                <a:latin typeface="Arial"/>
                <a:ea typeface="+mn-ea"/>
                <a:cs typeface="+mn-cs"/>
              </a:rPr>
              <a:t>8+</a:t>
            </a:r>
            <a:r>
              <a:rPr kumimoji="0" lang="de-DE" sz="1600" b="0" i="0" u="none" strike="noStrike" kern="1200" cap="none" spc="0" normalizeH="0" baseline="0" noProof="0" dirty="0">
                <a:ln>
                  <a:noFill/>
                </a:ln>
                <a:solidFill>
                  <a:prstClr val="black"/>
                </a:solidFill>
                <a:effectLst/>
                <a:uLnTx/>
                <a:uFillTx/>
                <a:latin typeface="Arial"/>
                <a:ea typeface="+mn-ea"/>
                <a:cs typeface="+mn-cs"/>
              </a:rPr>
              <a:t>, Maria Hörhold</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Fortunat Joos</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Iben Koldtoft</a:t>
            </a:r>
            <a:r>
              <a:rPr kumimoji="0" lang="de-DE" sz="1600" b="0" i="0" u="none" strike="noStrike" kern="1200" cap="none" spc="0" normalizeH="0" baseline="30000" noProof="0" dirty="0">
                <a:ln>
                  <a:noFill/>
                </a:ln>
                <a:solidFill>
                  <a:prstClr val="black"/>
                </a:solidFill>
                <a:effectLst/>
                <a:uLnTx/>
                <a:uFillTx/>
                <a:latin typeface="Arial"/>
                <a:ea typeface="+mn-ea"/>
                <a:cs typeface="+mn-cs"/>
              </a:rPr>
              <a:t>3</a:t>
            </a:r>
            <a:r>
              <a:rPr kumimoji="0" lang="de-DE" sz="1600" b="0" i="0" u="none" strike="noStrike" kern="1200" cap="none" spc="0" normalizeH="0" baseline="0" noProof="0" dirty="0">
                <a:ln>
                  <a:noFill/>
                </a:ln>
                <a:solidFill>
                  <a:prstClr val="black"/>
                </a:solidFill>
                <a:effectLst/>
                <a:uLnTx/>
                <a:uFillTx/>
                <a:latin typeface="Arial"/>
                <a:ea typeface="+mn-ea"/>
                <a:cs typeface="+mn-cs"/>
              </a:rPr>
              <a:t>, Florian Krauß</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Manuela Krebs</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Thom Laepple</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Gunther Lawer</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Johannes Lemburg</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Martin Leonhardt</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Carlos Martin</a:t>
            </a:r>
            <a:r>
              <a:rPr kumimoji="0" lang="de-DE" sz="1600" b="0" i="0" u="none" strike="noStrike" kern="1200" cap="none" spc="0" normalizeH="0" baseline="30000" noProof="0" dirty="0">
                <a:ln>
                  <a:noFill/>
                </a:ln>
                <a:solidFill>
                  <a:prstClr val="black"/>
                </a:solidFill>
                <a:effectLst/>
                <a:uLnTx/>
                <a:uFillTx/>
                <a:latin typeface="Arial"/>
                <a:ea typeface="+mn-ea"/>
                <a:cs typeface="+mn-cs"/>
              </a:rPr>
              <a:t>4</a:t>
            </a:r>
            <a:r>
              <a:rPr kumimoji="0" lang="de-DE" sz="1600" b="0" i="0" u="none" strike="noStrike" kern="1200" cap="none" spc="0" normalizeH="0" baseline="0" noProof="0" dirty="0">
                <a:ln>
                  <a:noFill/>
                </a:ln>
                <a:solidFill>
                  <a:prstClr val="black"/>
                </a:solidFill>
                <a:effectLst/>
                <a:uLnTx/>
                <a:uFillTx/>
                <a:latin typeface="Arial"/>
                <a:ea typeface="+mn-ea"/>
                <a:cs typeface="+mn-cs"/>
              </a:rPr>
              <a:t>, Hanno Meyer</a:t>
            </a:r>
            <a:r>
              <a:rPr kumimoji="0" lang="de-DE" sz="1600" b="0" i="0" u="none" strike="noStrike" kern="1200" cap="none" spc="0" normalizeH="0" baseline="30000" noProof="0" dirty="0">
                <a:ln>
                  <a:noFill/>
                </a:ln>
                <a:solidFill>
                  <a:prstClr val="black"/>
                </a:solidFill>
                <a:effectLst/>
                <a:uLnTx/>
                <a:uFillTx/>
                <a:latin typeface="Arial"/>
                <a:ea typeface="+mn-ea"/>
                <a:cs typeface="+mn-cs"/>
              </a:rPr>
              <a:t>1</a:t>
            </a:r>
            <a:r>
              <a:rPr kumimoji="0" lang="de-DE" sz="1600" b="0" i="0" u="none" strike="noStrike" kern="1200" cap="none" spc="0" normalizeH="0" baseline="0" noProof="0" dirty="0">
                <a:ln>
                  <a:noFill/>
                </a:ln>
                <a:solidFill>
                  <a:prstClr val="black"/>
                </a:solidFill>
                <a:effectLst/>
                <a:uLnTx/>
                <a:uFillTx/>
                <a:latin typeface="Arial"/>
                <a:ea typeface="+mn-ea"/>
                <a:cs typeface="+mn-cs"/>
              </a:rPr>
              <a:t>, Bénédicte Minster</a:t>
            </a:r>
            <a:r>
              <a:rPr kumimoji="0" lang="de-DE" sz="1600" b="0" i="0" u="none" strike="noStrike" kern="1200" cap="none" spc="0" normalizeH="0" baseline="30000" noProof="0" dirty="0">
                <a:ln>
                  <a:noFill/>
                </a:ln>
                <a:solidFill>
                  <a:prstClr val="black"/>
                </a:solidFill>
                <a:effectLst/>
                <a:uLnTx/>
                <a:uFillTx/>
                <a:latin typeface="Arial"/>
                <a:ea typeface="+mn-ea"/>
                <a:cs typeface="+mn-cs"/>
              </a:rPr>
              <a:t>8</a:t>
            </a:r>
            <a:r>
              <a:rPr kumimoji="0" lang="de-DE" sz="1600" b="0" i="0" u="none" strike="noStrike" kern="1200" cap="none" spc="0" normalizeH="0" baseline="0" noProof="0" dirty="0">
                <a:ln>
                  <a:noFill/>
                </a:ln>
                <a:solidFill>
                  <a:prstClr val="black"/>
                </a:solidFill>
                <a:effectLst/>
                <a:uLnTx/>
                <a:uFillTx/>
                <a:latin typeface="Arial"/>
                <a:ea typeface="+mn-ea"/>
                <a:cs typeface="+mn-cs"/>
              </a:rPr>
              <a:t>, Michaela Mühl</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Luc Piard</a:t>
            </a:r>
            <a:r>
              <a:rPr kumimoji="0" lang="de-DE" sz="1600" b="0" i="0" u="none" strike="noStrike" kern="1200" cap="none" spc="0" normalizeH="0" baseline="30000" noProof="0" dirty="0">
                <a:ln>
                  <a:noFill/>
                </a:ln>
                <a:solidFill>
                  <a:prstClr val="black"/>
                </a:solidFill>
                <a:effectLst/>
                <a:uLnTx/>
                <a:uFillTx/>
                <a:latin typeface="Arial"/>
                <a:ea typeface="+mn-ea"/>
                <a:cs typeface="+mn-cs"/>
              </a:rPr>
              <a:t>5</a:t>
            </a:r>
            <a:r>
              <a:rPr kumimoji="0" lang="de-DE" sz="1600" b="0" i="0" u="none" strike="noStrike" kern="1200" cap="none" spc="0" normalizeH="0" baseline="0" noProof="0" dirty="0">
                <a:ln>
                  <a:noFill/>
                </a:ln>
                <a:solidFill>
                  <a:prstClr val="black"/>
                </a:solidFill>
                <a:effectLst/>
                <a:uLnTx/>
                <a:uFillTx/>
                <a:latin typeface="Arial"/>
                <a:ea typeface="+mn-ea"/>
                <a:cs typeface="+mn-cs"/>
              </a:rPr>
              <a:t>, Trevor Popp</a:t>
            </a:r>
            <a:r>
              <a:rPr kumimoji="0" lang="de-DE" sz="1600" b="0" i="0" u="none" strike="noStrike" kern="1200" cap="none" spc="0" normalizeH="0" baseline="30000" noProof="0" dirty="0">
                <a:ln>
                  <a:noFill/>
                </a:ln>
                <a:solidFill>
                  <a:prstClr val="black"/>
                </a:solidFill>
                <a:effectLst/>
                <a:uLnTx/>
                <a:uFillTx/>
                <a:latin typeface="Arial"/>
                <a:ea typeface="+mn-ea"/>
                <a:cs typeface="+mn-cs"/>
              </a:rPr>
              <a:t>3</a:t>
            </a:r>
            <a:r>
              <a:rPr kumimoji="0" lang="de-DE" sz="1600" b="0" i="0" u="none" strike="noStrike" kern="1200" cap="none" spc="0" normalizeH="0" baseline="0" noProof="0" dirty="0">
                <a:ln>
                  <a:noFill/>
                </a:ln>
                <a:solidFill>
                  <a:prstClr val="black"/>
                </a:solidFill>
                <a:effectLst/>
                <a:uLnTx/>
                <a:uFillTx/>
                <a:latin typeface="Arial"/>
                <a:ea typeface="+mn-ea"/>
                <a:cs typeface="+mn-cs"/>
              </a:rPr>
              <a:t>, Philippe Possenti</a:t>
            </a:r>
            <a:r>
              <a:rPr kumimoji="0" lang="de-DE" sz="1600" b="0" i="0" u="none" strike="noStrike" kern="1200" cap="none" spc="0" normalizeH="0" baseline="30000" noProof="0" dirty="0">
                <a:ln>
                  <a:noFill/>
                </a:ln>
                <a:solidFill>
                  <a:prstClr val="black"/>
                </a:solidFill>
                <a:effectLst/>
                <a:uLnTx/>
                <a:uFillTx/>
                <a:latin typeface="Arial"/>
                <a:ea typeface="+mn-ea"/>
                <a:cs typeface="+mn-cs"/>
              </a:rPr>
              <a:t>5</a:t>
            </a:r>
            <a:r>
              <a:rPr kumimoji="0" lang="de-DE" sz="1600" b="0" i="0" u="none" strike="noStrike" kern="1200" cap="none" spc="0" normalizeH="0" baseline="0" noProof="0" dirty="0">
                <a:ln>
                  <a:noFill/>
                </a:ln>
                <a:solidFill>
                  <a:prstClr val="black"/>
                </a:solidFill>
                <a:effectLst/>
                <a:uLnTx/>
                <a:uFillTx/>
                <a:latin typeface="Arial"/>
                <a:ea typeface="+mn-ea"/>
                <a:cs typeface="+mn-cs"/>
              </a:rPr>
              <a:t>, Catherine Ritz</a:t>
            </a:r>
            <a:r>
              <a:rPr kumimoji="0" lang="de-DE" sz="1600" b="0" i="0" u="none" strike="noStrike" kern="1200" cap="none" spc="0" normalizeH="0" baseline="30000" noProof="0" dirty="0">
                <a:ln>
                  <a:noFill/>
                </a:ln>
                <a:solidFill>
                  <a:prstClr val="black"/>
                </a:solidFill>
                <a:effectLst/>
                <a:uLnTx/>
                <a:uFillTx/>
                <a:latin typeface="Arial"/>
                <a:ea typeface="+mn-ea"/>
                <a:cs typeface="+mn-cs"/>
              </a:rPr>
              <a:t>5</a:t>
            </a:r>
            <a:r>
              <a:rPr kumimoji="0" lang="de-DE" sz="1600" b="0" i="0" u="none" strike="noStrike" kern="1200" cap="none" spc="0" normalizeH="0" baseline="0" noProof="0" dirty="0">
                <a:ln>
                  <a:noFill/>
                </a:ln>
                <a:solidFill>
                  <a:prstClr val="black"/>
                </a:solidFill>
                <a:effectLst/>
                <a:uLnTx/>
                <a:uFillTx/>
                <a:latin typeface="Arial"/>
                <a:ea typeface="+mn-ea"/>
                <a:cs typeface="+mn-cs"/>
              </a:rPr>
              <a:t>, Michele Scalet</a:t>
            </a:r>
            <a:r>
              <a:rPr kumimoji="0" lang="de-DE" sz="1600" b="0" i="0" u="none" strike="noStrike" kern="1200" cap="none" spc="0" normalizeH="0" baseline="30000" noProof="0" dirty="0">
                <a:ln>
                  <a:noFill/>
                </a:ln>
                <a:solidFill>
                  <a:prstClr val="black"/>
                </a:solidFill>
                <a:effectLst/>
                <a:uLnTx/>
                <a:uFillTx/>
                <a:latin typeface="Arial"/>
                <a:ea typeface="+mn-ea"/>
                <a:cs typeface="+mn-cs"/>
              </a:rPr>
              <a:t>11</a:t>
            </a:r>
            <a:r>
              <a:rPr kumimoji="0" lang="de-DE" sz="1600" b="0" i="0" u="none" strike="noStrike" kern="1200" cap="none" spc="0" normalizeH="0" baseline="0" noProof="0" dirty="0">
                <a:ln>
                  <a:noFill/>
                </a:ln>
                <a:solidFill>
                  <a:prstClr val="black"/>
                </a:solidFill>
                <a:effectLst/>
                <a:uLnTx/>
                <a:uFillTx/>
                <a:latin typeface="Arial"/>
                <a:ea typeface="+mn-ea"/>
                <a:cs typeface="+mn-cs"/>
              </a:rPr>
              <a:t>, Jakob Schwander</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Federico Scoto</a:t>
            </a:r>
            <a:r>
              <a:rPr kumimoji="0" lang="de-DE" sz="1600" b="0" i="0" u="none" strike="noStrike" kern="1200" cap="none" spc="0" normalizeH="0" baseline="30000" noProof="0" dirty="0">
                <a:ln>
                  <a:noFill/>
                </a:ln>
                <a:solidFill>
                  <a:prstClr val="black"/>
                </a:solidFill>
                <a:effectLst/>
                <a:uLnTx/>
                <a:uFillTx/>
                <a:latin typeface="Arial"/>
                <a:ea typeface="+mn-ea"/>
                <a:cs typeface="+mn-cs"/>
              </a:rPr>
              <a:t>10,17</a:t>
            </a:r>
            <a:r>
              <a:rPr kumimoji="0" lang="de-DE" sz="1600" b="0" i="0" u="none" strike="noStrike" kern="1200" cap="none" spc="0" normalizeH="0" baseline="0" noProof="0" dirty="0">
                <a:ln>
                  <a:noFill/>
                </a:ln>
                <a:solidFill>
                  <a:prstClr val="black"/>
                </a:solidFill>
                <a:effectLst/>
                <a:uLnTx/>
                <a:uFillTx/>
                <a:latin typeface="Arial"/>
                <a:ea typeface="+mn-ea"/>
                <a:cs typeface="+mn-cs"/>
              </a:rPr>
              <a:t>, Barbara Seth</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r>
              <a:rPr kumimoji="0" lang="de-DE" sz="1600" b="0" i="0" u="none" strike="noStrike" kern="1200" cap="none" spc="0" normalizeH="0" baseline="0" noProof="0" dirty="0" err="1">
                <a:ln>
                  <a:noFill/>
                </a:ln>
                <a:solidFill>
                  <a:prstClr val="black"/>
                </a:solidFill>
                <a:effectLst/>
                <a:uLnTx/>
                <a:uFillTx/>
                <a:latin typeface="Arial"/>
                <a:ea typeface="+mn-ea"/>
                <a:cs typeface="+mn-cs"/>
              </a:rPr>
              <a:t>Lison</a:t>
            </a:r>
            <a:r>
              <a:rPr kumimoji="0" lang="de-DE" sz="1600" b="0" i="0" u="none" strike="noStrike" kern="1200" cap="none" spc="0" normalizeH="0" baseline="0" noProof="0" dirty="0">
                <a:ln>
                  <a:noFill/>
                </a:ln>
                <a:solidFill>
                  <a:prstClr val="black"/>
                </a:solidFill>
                <a:effectLst/>
                <a:uLnTx/>
                <a:uFillTx/>
                <a:latin typeface="Arial"/>
                <a:ea typeface="+mn-ea"/>
                <a:cs typeface="+mn-cs"/>
              </a:rPr>
              <a:t> Soussaintjean</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Hans Christian Steen-Larsen</a:t>
            </a:r>
            <a:r>
              <a:rPr kumimoji="0" lang="de-DE" sz="1600" b="0" i="0" u="none" strike="noStrike" kern="1200" cap="none" spc="0" normalizeH="0" baseline="30000" noProof="0" dirty="0">
                <a:ln>
                  <a:noFill/>
                </a:ln>
                <a:solidFill>
                  <a:prstClr val="black"/>
                </a:solidFill>
                <a:effectLst/>
                <a:uLnTx/>
                <a:uFillTx/>
                <a:latin typeface="Arial"/>
                <a:ea typeface="+mn-ea"/>
                <a:cs typeface="+mn-cs"/>
              </a:rPr>
              <a:t>18</a:t>
            </a:r>
            <a:r>
              <a:rPr kumimoji="0" lang="de-DE" sz="1600" b="0" i="0" u="none" strike="noStrike" kern="1200" cap="none" spc="0" normalizeH="0" baseline="0" noProof="0" dirty="0">
                <a:ln>
                  <a:noFill/>
                </a:ln>
                <a:solidFill>
                  <a:prstClr val="black"/>
                </a:solidFill>
                <a:effectLst/>
                <a:uLnTx/>
                <a:uFillTx/>
                <a:latin typeface="Arial"/>
                <a:ea typeface="+mn-ea"/>
                <a:cs typeface="+mn-cs"/>
              </a:rPr>
              <a:t>, Barbara Stenni</a:t>
            </a:r>
            <a:r>
              <a:rPr kumimoji="0" lang="de-DE" sz="1600" b="0" i="0" u="none" strike="noStrike" kern="1200" cap="none" spc="0" normalizeH="0" baseline="30000" noProof="0" dirty="0">
                <a:ln>
                  <a:noFill/>
                </a:ln>
                <a:solidFill>
                  <a:prstClr val="black"/>
                </a:solidFill>
                <a:effectLst/>
                <a:uLnTx/>
                <a:uFillTx/>
                <a:latin typeface="Arial"/>
                <a:ea typeface="+mn-ea"/>
                <a:cs typeface="+mn-cs"/>
              </a:rPr>
              <a:t>10</a:t>
            </a:r>
            <a:r>
              <a:rPr kumimoji="0" lang="de-DE" sz="1600" b="0" i="0" u="none" strike="noStrike" kern="1200" cap="none" spc="0" normalizeH="0" baseline="0" noProof="0" dirty="0">
                <a:ln>
                  <a:noFill/>
                </a:ln>
                <a:solidFill>
                  <a:prstClr val="black"/>
                </a:solidFill>
                <a:effectLst/>
                <a:uLnTx/>
                <a:uFillTx/>
                <a:latin typeface="Arial"/>
                <a:ea typeface="+mn-ea"/>
                <a:cs typeface="+mn-cs"/>
              </a:rPr>
              <a:t>, Thomas Stocker</a:t>
            </a:r>
            <a:r>
              <a:rPr kumimoji="0" lang="de-DE" sz="1600" b="0" i="0" u="none" strike="noStrike" kern="1200" cap="none" spc="0" normalizeH="0" baseline="30000" noProof="0" dirty="0">
                <a:ln>
                  <a:noFill/>
                </a:ln>
                <a:solidFill>
                  <a:prstClr val="black"/>
                </a:solidFill>
                <a:effectLst/>
                <a:uLnTx/>
                <a:uFillTx/>
                <a:latin typeface="Arial"/>
                <a:ea typeface="+mn-ea"/>
                <a:cs typeface="+mn-cs"/>
              </a:rPr>
              <a:t>7</a:t>
            </a:r>
            <a:r>
              <a:rPr kumimoji="0" lang="de-DE" sz="1600" b="0" i="0" u="none" strike="noStrike" kern="1200" cap="none" spc="0" normalizeH="0" baseline="0" noProof="0" dirty="0">
                <a:ln>
                  <a:noFill/>
                </a:ln>
                <a:solidFill>
                  <a:prstClr val="black"/>
                </a:solidFill>
                <a:effectLst/>
                <a:uLnTx/>
                <a:uFillTx/>
                <a:latin typeface="Arial"/>
                <a:ea typeface="+mn-ea"/>
                <a:cs typeface="+mn-cs"/>
              </a:rPr>
              <a:t>, Jean-Louis Tison</a:t>
            </a:r>
            <a:r>
              <a:rPr kumimoji="0" lang="de-DE" sz="1600" b="0" i="0" u="none" strike="noStrike" kern="1200" cap="none" spc="0" normalizeH="0" baseline="30000" noProof="0" dirty="0">
                <a:ln>
                  <a:noFill/>
                </a:ln>
                <a:solidFill>
                  <a:prstClr val="black"/>
                </a:solidFill>
                <a:effectLst/>
                <a:uLnTx/>
                <a:uFillTx/>
                <a:latin typeface="Arial"/>
                <a:ea typeface="+mn-ea"/>
                <a:cs typeface="+mn-cs"/>
              </a:rPr>
              <a:t>13</a:t>
            </a:r>
            <a:r>
              <a:rPr kumimoji="0" lang="de-DE" sz="1600" b="0" i="0" u="none" strike="noStrike" kern="1200" cap="none" spc="0" normalizeH="0" baseline="0" noProof="0" dirty="0">
                <a:ln>
                  <a:noFill/>
                </a:ln>
                <a:solidFill>
                  <a:prstClr val="black"/>
                </a:solidFill>
                <a:effectLst/>
                <a:uLnTx/>
                <a:uFillTx/>
                <a:latin typeface="Arial"/>
                <a:ea typeface="+mn-ea"/>
                <a:cs typeface="+mn-cs"/>
              </a:rPr>
              <a:t>, James Veale</a:t>
            </a:r>
            <a:r>
              <a:rPr kumimoji="0" lang="de-DE" sz="1600" b="0" i="0" u="none" strike="noStrike" kern="1200" cap="none" spc="0" normalizeH="0" baseline="30000" noProof="0" dirty="0">
                <a:ln>
                  <a:noFill/>
                </a:ln>
                <a:solidFill>
                  <a:prstClr val="black"/>
                </a:solidFill>
                <a:effectLst/>
                <a:uLnTx/>
                <a:uFillTx/>
                <a:latin typeface="Arial"/>
                <a:ea typeface="+mn-ea"/>
                <a:cs typeface="+mn-cs"/>
              </a:rPr>
              <a:t>4</a:t>
            </a:r>
            <a:r>
              <a:rPr kumimoji="0" lang="de-DE" sz="16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Ilka Weikusat</a:t>
            </a:r>
            <a:r>
              <a:rPr kumimoji="0" lang="de-DE" sz="1600" b="0" i="0" u="none" strike="noStrike" kern="1200" cap="none" spc="0" normalizeH="0" baseline="30000" noProof="0" dirty="0">
                <a:ln>
                  <a:noFill/>
                </a:ln>
                <a:solidFill>
                  <a:prstClr val="black"/>
                </a:solidFill>
                <a:effectLst/>
                <a:uLnTx/>
                <a:uFillTx/>
                <a:latin typeface="Arial"/>
                <a:ea typeface="+mn-ea"/>
                <a:cs typeface="+mn-cs"/>
              </a:rPr>
              <a:t>1,19</a:t>
            </a:r>
            <a:r>
              <a:rPr kumimoji="0" lang="de-DE" sz="1600" b="0" i="0" u="none" strike="noStrike" kern="1200" cap="none" spc="0" normalizeH="0" baseline="0" noProof="0" dirty="0">
                <a:ln>
                  <a:noFill/>
                </a:ln>
                <a:solidFill>
                  <a:prstClr val="black"/>
                </a:solidFill>
                <a:effectLst/>
                <a:uLnTx/>
                <a:uFillTx/>
                <a:latin typeface="Arial"/>
                <a:ea typeface="+mn-ea"/>
                <a:cs typeface="+mn-cs"/>
              </a:rPr>
              <a:t>, Eric Wolff</a:t>
            </a:r>
            <a:r>
              <a:rPr kumimoji="0" lang="de-DE" sz="1600" b="0" i="0" u="none" strike="noStrike" kern="1200" cap="none" spc="0" normalizeH="0" baseline="30000" noProof="0" dirty="0">
                <a:ln>
                  <a:noFill/>
                </a:ln>
                <a:solidFill>
                  <a:prstClr val="black"/>
                </a:solidFill>
                <a:effectLst/>
                <a:uLnTx/>
                <a:uFillTx/>
                <a:latin typeface="Arial"/>
                <a:ea typeface="+mn-ea"/>
                <a:cs typeface="+mn-cs"/>
              </a:rPr>
              <a:t>20</a:t>
            </a:r>
            <a:r>
              <a:rPr kumimoji="0" lang="de-DE" sz="1600" b="0" i="0" u="none" strike="noStrike" kern="1200" cap="none" spc="0" normalizeH="0" baseline="0" noProof="0" dirty="0">
                <a:ln>
                  <a:noFill/>
                </a:ln>
                <a:solidFill>
                  <a:prstClr val="black"/>
                </a:solidFill>
                <a:effectLst/>
                <a:uLnTx/>
                <a:uFillTx/>
                <a:latin typeface="Arial"/>
                <a:ea typeface="+mn-ea"/>
                <a:cs typeface="+mn-cs"/>
              </a:rPr>
              <a:t>,Daniele Zannoni</a:t>
            </a:r>
            <a:r>
              <a:rPr kumimoji="0" lang="de-DE" sz="1600" b="0" i="0" u="none" strike="noStrike" kern="1200" cap="none" spc="0" normalizeH="0" baseline="30000" noProof="0" dirty="0">
                <a:ln>
                  <a:noFill/>
                </a:ln>
                <a:solidFill>
                  <a:prstClr val="black"/>
                </a:solidFill>
                <a:effectLst/>
                <a:uLnTx/>
                <a:uFillTx/>
                <a:latin typeface="Arial"/>
                <a:ea typeface="+mn-ea"/>
                <a:cs typeface="+mn-cs"/>
              </a:rPr>
              <a:t>10</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13" name="Grafik 12">
            <a:extLst>
              <a:ext uri="{FF2B5EF4-FFF2-40B4-BE49-F238E27FC236}">
                <a16:creationId xmlns:a16="http://schemas.microsoft.com/office/drawing/2014/main" id="{A5778380-DD4C-79D0-1010-F33C64F00B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15" name="Grafik 14">
            <a:extLst>
              <a:ext uri="{FF2B5EF4-FFF2-40B4-BE49-F238E27FC236}">
                <a16:creationId xmlns:a16="http://schemas.microsoft.com/office/drawing/2014/main" id="{56932898-BA5E-265A-57A9-5DCB62EF3E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57707" y="87168"/>
            <a:ext cx="683508" cy="741000"/>
          </a:xfrm>
          <a:prstGeom prst="rect">
            <a:avLst/>
          </a:prstGeom>
        </p:spPr>
      </p:pic>
    </p:spTree>
    <p:extLst>
      <p:ext uri="{BB962C8B-B14F-4D97-AF65-F5344CB8AC3E}">
        <p14:creationId xmlns:p14="http://schemas.microsoft.com/office/powerpoint/2010/main" val="235689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723F-DE39-FE24-95F4-9168F3352388}"/>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3B351650-5279-454E-8BDA-6209BEF5C636}"/>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sp>
        <p:nvSpPr>
          <p:cNvPr id="2" name="Titel 1">
            <a:extLst>
              <a:ext uri="{FF2B5EF4-FFF2-40B4-BE49-F238E27FC236}">
                <a16:creationId xmlns:a16="http://schemas.microsoft.com/office/drawing/2014/main" id="{F6473347-B02A-1BEC-12D8-64A226176261}"/>
              </a:ext>
            </a:extLst>
          </p:cNvPr>
          <p:cNvSpPr>
            <a:spLocks noGrp="1"/>
          </p:cNvSpPr>
          <p:nvPr>
            <p:ph type="ctrTitle"/>
          </p:nvPr>
        </p:nvSpPr>
        <p:spPr>
          <a:xfrm>
            <a:off x="618565" y="282693"/>
            <a:ext cx="8525434" cy="464986"/>
          </a:xfrm>
        </p:spPr>
        <p:txBody>
          <a:bodyPr/>
          <a:lstStyle/>
          <a:p>
            <a:r>
              <a:rPr lang="en-GB" dirty="0">
                <a:solidFill>
                  <a:schemeClr val="tx1"/>
                </a:solidFill>
                <a:latin typeface="Arial" panose="020B0604020202020204" pitchFamily="34" charset="0"/>
                <a:cs typeface="Arial" panose="020B0604020202020204" pitchFamily="34" charset="0"/>
              </a:rPr>
              <a:t>Stagnant ice below 2584 m</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F94A7E0A-5921-9A1C-1CC5-3B2D2914033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5B0F28DF-2823-C1D7-F5AA-E60A88DEF19F}"/>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E0EC05A5-31AA-A40B-320D-CA62D293391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91BBEFFB-137E-1FBC-0094-2A1CFAF8DA8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22" name="Grafik 21">
            <a:extLst>
              <a:ext uri="{FF2B5EF4-FFF2-40B4-BE49-F238E27FC236}">
                <a16:creationId xmlns:a16="http://schemas.microsoft.com/office/drawing/2014/main" id="{8F71D5D5-067D-6872-1EAB-28B871381632}"/>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24108" y="921688"/>
            <a:ext cx="7292483" cy="3878275"/>
          </a:xfrm>
          <a:prstGeom prst="rect">
            <a:avLst/>
          </a:prstGeom>
        </p:spPr>
      </p:pic>
    </p:spTree>
    <p:extLst>
      <p:ext uri="{BB962C8B-B14F-4D97-AF65-F5344CB8AC3E}">
        <p14:creationId xmlns:p14="http://schemas.microsoft.com/office/powerpoint/2010/main" val="156468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608-27FE-4C3E-58FC-DB31EF3E3148}"/>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2725DE1A-CC8B-6EAC-FECF-61DF30070B9C}"/>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sp>
        <p:nvSpPr>
          <p:cNvPr id="2" name="Titel 1">
            <a:extLst>
              <a:ext uri="{FF2B5EF4-FFF2-40B4-BE49-F238E27FC236}">
                <a16:creationId xmlns:a16="http://schemas.microsoft.com/office/drawing/2014/main" id="{6D06A922-98B9-B0C5-6C9E-605AD5C2915A}"/>
              </a:ext>
            </a:extLst>
          </p:cNvPr>
          <p:cNvSpPr>
            <a:spLocks noGrp="1"/>
          </p:cNvSpPr>
          <p:nvPr>
            <p:ph type="ctrTitle"/>
          </p:nvPr>
        </p:nvSpPr>
        <p:spPr>
          <a:xfrm>
            <a:off x="618565" y="282693"/>
            <a:ext cx="8525434" cy="464986"/>
          </a:xfrm>
        </p:spPr>
        <p:txBody>
          <a:bodyPr/>
          <a:lstStyle/>
          <a:p>
            <a:r>
              <a:rPr lang="en-GB" dirty="0">
                <a:solidFill>
                  <a:schemeClr val="tx1"/>
                </a:solidFill>
                <a:latin typeface="Arial" panose="020B0604020202020204" pitchFamily="34" charset="0"/>
                <a:cs typeface="Arial" panose="020B0604020202020204" pitchFamily="34" charset="0"/>
              </a:rPr>
              <a:t>Stagnant ice below 2584 m</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B8B5E979-7AC0-AD24-9A7C-130F52E9A3D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A886F7EA-8477-E1A0-BC4F-0A59C49E877D}"/>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C4BFB3F6-F779-C0B9-3432-9B35827E09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B0EC711C-93C1-B53D-AB21-919F401CF6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22" name="Grafik 21">
            <a:extLst>
              <a:ext uri="{FF2B5EF4-FFF2-40B4-BE49-F238E27FC236}">
                <a16:creationId xmlns:a16="http://schemas.microsoft.com/office/drawing/2014/main" id="{AA72C498-8EC6-264E-1718-B153D438BA71}"/>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24108" y="996458"/>
            <a:ext cx="7292483" cy="3728735"/>
          </a:xfrm>
          <a:prstGeom prst="rect">
            <a:avLst/>
          </a:prstGeom>
        </p:spPr>
      </p:pic>
    </p:spTree>
    <p:extLst>
      <p:ext uri="{BB962C8B-B14F-4D97-AF65-F5344CB8AC3E}">
        <p14:creationId xmlns:p14="http://schemas.microsoft.com/office/powerpoint/2010/main" val="117399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ABCE0-50A3-EBA8-72DE-A606390BFC10}"/>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27C982F7-0E79-2D4D-4ACB-65B1931C410B}"/>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sp>
        <p:nvSpPr>
          <p:cNvPr id="2" name="Titel 1">
            <a:extLst>
              <a:ext uri="{FF2B5EF4-FFF2-40B4-BE49-F238E27FC236}">
                <a16:creationId xmlns:a16="http://schemas.microsoft.com/office/drawing/2014/main" id="{054CF929-E982-31FA-F930-E270854130A5}"/>
              </a:ext>
            </a:extLst>
          </p:cNvPr>
          <p:cNvSpPr>
            <a:spLocks noGrp="1"/>
          </p:cNvSpPr>
          <p:nvPr>
            <p:ph type="ctrTitle"/>
          </p:nvPr>
        </p:nvSpPr>
        <p:spPr>
          <a:xfrm>
            <a:off x="618565" y="282693"/>
            <a:ext cx="8525434" cy="464986"/>
          </a:xfrm>
        </p:spPr>
        <p:txBody>
          <a:bodyPr/>
          <a:lstStyle/>
          <a:p>
            <a:r>
              <a:rPr lang="en-GB" dirty="0">
                <a:solidFill>
                  <a:schemeClr val="tx1"/>
                </a:solidFill>
                <a:latin typeface="Arial" panose="020B0604020202020204" pitchFamily="34" charset="0"/>
                <a:cs typeface="Arial" panose="020B0604020202020204" pitchFamily="34" charset="0"/>
              </a:rPr>
              <a:t>Debris laden </a:t>
            </a:r>
            <a:r>
              <a:rPr lang="en-GB">
                <a:solidFill>
                  <a:schemeClr val="tx1"/>
                </a:solidFill>
                <a:latin typeface="Arial" panose="020B0604020202020204" pitchFamily="34" charset="0"/>
                <a:cs typeface="Arial" panose="020B0604020202020204" pitchFamily="34" charset="0"/>
              </a:rPr>
              <a:t>lowermost 5 </a:t>
            </a:r>
            <a:r>
              <a:rPr lang="en-GB" dirty="0">
                <a:solidFill>
                  <a:schemeClr val="tx1"/>
                </a:solidFill>
                <a:latin typeface="Arial" panose="020B0604020202020204" pitchFamily="34" charset="0"/>
                <a:cs typeface="Arial" panose="020B0604020202020204" pitchFamily="34" charset="0"/>
              </a:rPr>
              <a:t>m</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DF507A67-F343-B7D7-C417-EAE694CC89F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7A274F00-12E9-9696-64C9-7D068E3922F9}"/>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FAFD2BC7-4374-A6C3-CC5A-D1FE320BCE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CBD6F2F1-255F-F6E4-BAA9-F91B1F9B329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3" name="Grafik 2">
            <a:extLst>
              <a:ext uri="{FF2B5EF4-FFF2-40B4-BE49-F238E27FC236}">
                <a16:creationId xmlns:a16="http://schemas.microsoft.com/office/drawing/2014/main" id="{0087EB19-5D29-6527-5E73-CD031324D57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2983" r="22534"/>
          <a:stretch/>
        </p:blipFill>
        <p:spPr bwMode="auto">
          <a:xfrm rot="16200000">
            <a:off x="1750597" y="-224335"/>
            <a:ext cx="4194596" cy="62762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463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7A55-73BC-3F2E-EC60-71D2183933AE}"/>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4FC09492-AD39-0509-03B1-3D81B37CEDCB}"/>
              </a:ext>
            </a:extLst>
          </p:cNvPr>
          <p:cNvPicPr>
            <a:picLocks noChangeAspect="1"/>
          </p:cNvPicPr>
          <p:nvPr/>
        </p:nvPicPr>
        <p:blipFill>
          <a:blip r:embed="rId3">
            <a:lum bright="30000" contrast="-50000"/>
          </a:blip>
          <a:srcRect t="6165" b="22325"/>
          <a:stretch/>
        </p:blipFill>
        <p:spPr>
          <a:xfrm>
            <a:off x="-4239" y="0"/>
            <a:ext cx="9143999" cy="5143500"/>
          </a:xfrm>
          <a:prstGeom prst="rect">
            <a:avLst/>
          </a:prstGeom>
        </p:spPr>
      </p:pic>
      <p:sp>
        <p:nvSpPr>
          <p:cNvPr id="2" name="Titel 1">
            <a:extLst>
              <a:ext uri="{FF2B5EF4-FFF2-40B4-BE49-F238E27FC236}">
                <a16:creationId xmlns:a16="http://schemas.microsoft.com/office/drawing/2014/main" id="{F28F7A68-9506-FAC7-ACD3-EEE9AEE59C76}"/>
              </a:ext>
            </a:extLst>
          </p:cNvPr>
          <p:cNvSpPr>
            <a:spLocks noGrp="1"/>
          </p:cNvSpPr>
          <p:nvPr>
            <p:ph type="ctrTitle"/>
          </p:nvPr>
        </p:nvSpPr>
        <p:spPr>
          <a:xfrm>
            <a:off x="618565" y="282693"/>
            <a:ext cx="8161857" cy="464986"/>
          </a:xfrm>
        </p:spPr>
        <p:txBody>
          <a:bodyPr/>
          <a:lstStyle/>
          <a:p>
            <a:r>
              <a:rPr lang="de-DE" dirty="0" err="1"/>
              <a:t>Predicted</a:t>
            </a:r>
            <a:r>
              <a:rPr lang="de-DE" dirty="0"/>
              <a:t> and </a:t>
            </a:r>
            <a:r>
              <a:rPr lang="de-DE" dirty="0" err="1"/>
              <a:t>observed</a:t>
            </a:r>
            <a:r>
              <a:rPr lang="de-DE" dirty="0"/>
              <a:t> </a:t>
            </a:r>
            <a:r>
              <a:rPr lang="de-DE" dirty="0" err="1"/>
              <a:t>setting</a:t>
            </a:r>
            <a:r>
              <a:rPr lang="de-DE" dirty="0"/>
              <a:t> at Little Dome C</a:t>
            </a:r>
            <a:endParaRPr lang="en-GB" dirty="0"/>
          </a:p>
        </p:txBody>
      </p:sp>
      <p:pic>
        <p:nvPicPr>
          <p:cNvPr id="21" name="Image 4">
            <a:extLst>
              <a:ext uri="{FF2B5EF4-FFF2-40B4-BE49-F238E27FC236}">
                <a16:creationId xmlns:a16="http://schemas.microsoft.com/office/drawing/2014/main" id="{57A94EE8-9C8B-1BEF-93BB-124AFF16CA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4075" y="2469801"/>
            <a:ext cx="661982" cy="1586415"/>
          </a:xfrm>
          <a:prstGeom prst="rect">
            <a:avLst/>
          </a:prstGeom>
        </p:spPr>
      </p:pic>
      <p:sp>
        <p:nvSpPr>
          <p:cNvPr id="25" name="Textfeld 24">
            <a:extLst>
              <a:ext uri="{FF2B5EF4-FFF2-40B4-BE49-F238E27FC236}">
                <a16:creationId xmlns:a16="http://schemas.microsoft.com/office/drawing/2014/main" id="{FEE408F5-D77F-E796-8551-B900D72B7E6F}"/>
              </a:ext>
            </a:extLst>
          </p:cNvPr>
          <p:cNvSpPr txBox="1"/>
          <p:nvPr/>
        </p:nvSpPr>
        <p:spPr>
          <a:xfrm>
            <a:off x="236953" y="4439610"/>
            <a:ext cx="8002800" cy="584775"/>
          </a:xfrm>
          <a:prstGeom prst="rect">
            <a:avLst/>
          </a:prstGeom>
          <a:noFill/>
        </p:spPr>
        <p:txBody>
          <a:bodyPr wrap="square">
            <a:spAutoFit/>
          </a:bodyPr>
          <a:lstStyle/>
          <a:p>
            <a:r>
              <a:rPr lang="de-DE" sz="1600" dirty="0"/>
              <a:t>Chung, A., et al., TC, 17,  3461–3483,</a:t>
            </a:r>
          </a:p>
          <a:p>
            <a:r>
              <a:rPr lang="de-DE" sz="1600" dirty="0"/>
              <a:t>https://</a:t>
            </a:r>
            <a:r>
              <a:rPr lang="de-DE" sz="1600" dirty="0" err="1"/>
              <a:t>doi.org</a:t>
            </a:r>
            <a:r>
              <a:rPr lang="de-DE" sz="1600" dirty="0"/>
              <a:t>/10.5194/tc-17-3461-2023, 2023. </a:t>
            </a:r>
            <a:endParaRPr lang="en-GB" sz="1600" dirty="0"/>
          </a:p>
        </p:txBody>
      </p:sp>
      <p:pic>
        <p:nvPicPr>
          <p:cNvPr id="5" name="Bild 10">
            <a:extLst>
              <a:ext uri="{FF2B5EF4-FFF2-40B4-BE49-F238E27FC236}">
                <a16:creationId xmlns:a16="http://schemas.microsoft.com/office/drawing/2014/main" id="{8DF4F0C0-938D-9BC6-A6F6-2FA1423D0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6751" y="4889667"/>
            <a:ext cx="789748" cy="146880"/>
          </a:xfrm>
          <a:prstGeom prst="rect">
            <a:avLst/>
          </a:prstGeom>
        </p:spPr>
      </p:pic>
      <p:pic>
        <p:nvPicPr>
          <p:cNvPr id="6" name="Inhaltsplatzhalter 4" descr="AWI_WortBildmarke_Farbe_PAN_C.ai">
            <a:extLst>
              <a:ext uri="{FF2B5EF4-FFF2-40B4-BE49-F238E27FC236}">
                <a16:creationId xmlns:a16="http://schemas.microsoft.com/office/drawing/2014/main" id="{AC891DA3-3DFF-8250-C588-593B52B52672}"/>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3" name="Bild 7" descr="BeyondEPICA-RGB.png">
            <a:extLst>
              <a:ext uri="{FF2B5EF4-FFF2-40B4-BE49-F238E27FC236}">
                <a16:creationId xmlns:a16="http://schemas.microsoft.com/office/drawing/2014/main" id="{8A7D3DF7-5F02-33E2-6B80-0A185727CC0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163110" y="692220"/>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DB0A9D19-EFA9-376B-557A-D0451E2E3B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996" y="4053383"/>
            <a:ext cx="683508" cy="741000"/>
          </a:xfrm>
          <a:prstGeom prst="rect">
            <a:avLst/>
          </a:prstGeom>
        </p:spPr>
      </p:pic>
      <p:graphicFrame>
        <p:nvGraphicFramePr>
          <p:cNvPr id="11" name="Tabelle 10">
            <a:extLst>
              <a:ext uri="{FF2B5EF4-FFF2-40B4-BE49-F238E27FC236}">
                <a16:creationId xmlns:a16="http://schemas.microsoft.com/office/drawing/2014/main" id="{442A9518-12DD-A6F4-DB3D-0993719A2B27}"/>
              </a:ext>
            </a:extLst>
          </p:cNvPr>
          <p:cNvGraphicFramePr>
            <a:graphicFrameLocks noGrp="1"/>
          </p:cNvGraphicFramePr>
          <p:nvPr>
            <p:extLst>
              <p:ext uri="{D42A27DB-BD31-4B8C-83A1-F6EECF244321}">
                <p14:modId xmlns:p14="http://schemas.microsoft.com/office/powerpoint/2010/main" val="536412375"/>
              </p:ext>
            </p:extLst>
          </p:nvPr>
        </p:nvGraphicFramePr>
        <p:xfrm>
          <a:off x="497714" y="801021"/>
          <a:ext cx="6296406" cy="3337560"/>
        </p:xfrm>
        <a:graphic>
          <a:graphicData uri="http://schemas.openxmlformats.org/drawingml/2006/table">
            <a:tbl>
              <a:tblPr firstRow="1" bandRow="1">
                <a:tableStyleId>{5C22544A-7EE6-4342-B048-85BDC9FD1C3A}</a:tableStyleId>
              </a:tblPr>
              <a:tblGrid>
                <a:gridCol w="2232406">
                  <a:extLst>
                    <a:ext uri="{9D8B030D-6E8A-4147-A177-3AD203B41FA5}">
                      <a16:colId xmlns:a16="http://schemas.microsoft.com/office/drawing/2014/main" val="1204083145"/>
                    </a:ext>
                  </a:extLst>
                </a:gridCol>
                <a:gridCol w="2032000">
                  <a:extLst>
                    <a:ext uri="{9D8B030D-6E8A-4147-A177-3AD203B41FA5}">
                      <a16:colId xmlns:a16="http://schemas.microsoft.com/office/drawing/2014/main" val="2533293535"/>
                    </a:ext>
                  </a:extLst>
                </a:gridCol>
                <a:gridCol w="2032000">
                  <a:extLst>
                    <a:ext uri="{9D8B030D-6E8A-4147-A177-3AD203B41FA5}">
                      <a16:colId xmlns:a16="http://schemas.microsoft.com/office/drawing/2014/main" val="863844255"/>
                    </a:ext>
                  </a:extLst>
                </a:gridCol>
              </a:tblGrid>
              <a:tr h="370840">
                <a:tc>
                  <a:txBody>
                    <a:bodyPr/>
                    <a:lstStyle/>
                    <a:p>
                      <a:pPr algn="ctr"/>
                      <a:r>
                        <a:rPr lang="en-GB" dirty="0"/>
                        <a:t>parameter</a:t>
                      </a:r>
                    </a:p>
                  </a:txBody>
                  <a:tcPr anchor="ctr"/>
                </a:tc>
                <a:tc>
                  <a:txBody>
                    <a:bodyPr/>
                    <a:lstStyle/>
                    <a:p>
                      <a:pPr algn="ctr"/>
                      <a:r>
                        <a:rPr lang="en-GB" dirty="0"/>
                        <a:t>predicted</a:t>
                      </a:r>
                    </a:p>
                  </a:txBody>
                  <a:tcPr anchor="ctr"/>
                </a:tc>
                <a:tc>
                  <a:txBody>
                    <a:bodyPr/>
                    <a:lstStyle/>
                    <a:p>
                      <a:pPr algn="ctr"/>
                      <a:r>
                        <a:rPr lang="en-GB" dirty="0"/>
                        <a:t>observed</a:t>
                      </a:r>
                    </a:p>
                  </a:txBody>
                  <a:tcPr anchor="ctr"/>
                </a:tc>
                <a:extLst>
                  <a:ext uri="{0D108BD9-81ED-4DB2-BD59-A6C34878D82A}">
                    <a16:rowId xmlns:a16="http://schemas.microsoft.com/office/drawing/2014/main" val="3455444071"/>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Observed ice thickness H</a:t>
                      </a:r>
                      <a:r>
                        <a:rPr lang="en-GB" sz="1400" b="1" i="0" u="none" strike="noStrike" baseline="-25000" dirty="0">
                          <a:solidFill>
                            <a:srgbClr val="000000"/>
                          </a:solidFill>
                          <a:effectLst/>
                          <a:latin typeface="Calibri" panose="020F0502020204030204" pitchFamily="34" charset="0"/>
                        </a:rPr>
                        <a:t>obs</a:t>
                      </a:r>
                      <a:endParaRPr lang="en-GB" sz="1400" b="1" i="0" u="none" strike="noStrike" dirty="0">
                        <a:solidFill>
                          <a:srgbClr val="000000"/>
                        </a:solidFill>
                        <a:effectLst/>
                        <a:latin typeface="Calibri" panose="020F0502020204030204" pitchFamily="34" charset="0"/>
                      </a:endParaRP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2757 m</a:t>
                      </a:r>
                    </a:p>
                  </a:txBody>
                  <a:tcPr anchor="ctr"/>
                </a:tc>
                <a:tc>
                  <a:txBody>
                    <a:bodyPr/>
                    <a:lstStyle/>
                    <a:p>
                      <a:pPr algn="ctr"/>
                      <a:r>
                        <a:rPr lang="en-GB" sz="1200" dirty="0"/>
                        <a:t>2799.83 m</a:t>
                      </a:r>
                    </a:p>
                  </a:txBody>
                  <a:tcPr anchor="ctr"/>
                </a:tc>
                <a:extLst>
                  <a:ext uri="{0D108BD9-81ED-4DB2-BD59-A6C34878D82A}">
                    <a16:rowId xmlns:a16="http://schemas.microsoft.com/office/drawing/2014/main" val="700983108"/>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Mechanical H</a:t>
                      </a:r>
                      <a:r>
                        <a:rPr lang="en-GB" sz="1400" b="1" i="0" u="none" strike="noStrike" baseline="-25000" dirty="0">
                          <a:solidFill>
                            <a:srgbClr val="000000"/>
                          </a:solidFill>
                          <a:effectLst/>
                          <a:latin typeface="Calibri" panose="020F0502020204030204" pitchFamily="34" charset="0"/>
                        </a:rPr>
                        <a:t>m</a:t>
                      </a:r>
                      <a:endParaRPr lang="en-GB" sz="1400" b="1" i="0" u="none" strike="noStrike" dirty="0">
                        <a:solidFill>
                          <a:srgbClr val="000000"/>
                        </a:solidFill>
                        <a:effectLst/>
                        <a:latin typeface="Calibri" panose="020F0502020204030204" pitchFamily="34" charset="0"/>
                      </a:endParaRP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2571 m</a:t>
                      </a:r>
                    </a:p>
                  </a:txBody>
                  <a:tcPr anchor="ctr"/>
                </a:tc>
                <a:tc>
                  <a:txBody>
                    <a:bodyPr/>
                    <a:lstStyle/>
                    <a:p>
                      <a:pPr algn="ctr"/>
                      <a:r>
                        <a:rPr lang="en-GB" sz="1200" dirty="0"/>
                        <a:t>2584.4 m</a:t>
                      </a:r>
                    </a:p>
                  </a:txBody>
                  <a:tcPr anchor="ctr"/>
                </a:tc>
                <a:extLst>
                  <a:ext uri="{0D108BD9-81ED-4DB2-BD59-A6C34878D82A}">
                    <a16:rowId xmlns:a16="http://schemas.microsoft.com/office/drawing/2014/main" val="564239687"/>
                  </a:ext>
                </a:extLst>
              </a:tr>
              <a:tr h="370840">
                <a:tc>
                  <a:txBody>
                    <a:bodyPr/>
                    <a:lstStyle/>
                    <a:p>
                      <a:pPr algn="ctr"/>
                      <a:r>
                        <a:rPr lang="en-GB" sz="1400" b="1" i="0" u="none" strike="noStrike" dirty="0">
                          <a:solidFill>
                            <a:srgbClr val="000000"/>
                          </a:solidFill>
                          <a:effectLst/>
                          <a:latin typeface="Calibri" panose="020F0502020204030204" pitchFamily="34" charset="0"/>
                        </a:rPr>
                        <a:t>stagnant ice thickness</a:t>
                      </a:r>
                      <a:endParaRPr lang="en-GB" dirty="0"/>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186 m</a:t>
                      </a:r>
                    </a:p>
                  </a:txBody>
                  <a:tcPr anchor="ctr"/>
                </a:tc>
                <a:tc>
                  <a:txBody>
                    <a:bodyPr/>
                    <a:lstStyle/>
                    <a:p>
                      <a:pPr algn="ctr"/>
                      <a:r>
                        <a:rPr lang="en-GB" sz="1200" dirty="0"/>
                        <a:t>215.43 m</a:t>
                      </a:r>
                    </a:p>
                  </a:txBody>
                  <a:tcPr anchor="ctr"/>
                </a:tc>
                <a:extLst>
                  <a:ext uri="{0D108BD9-81ED-4DB2-BD59-A6C34878D82A}">
                    <a16:rowId xmlns:a16="http://schemas.microsoft.com/office/drawing/2014/main" val="2332666485"/>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 Obs. basal unit</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154 m</a:t>
                      </a:r>
                    </a:p>
                  </a:txBody>
                  <a:tcPr anchor="ctr"/>
                </a:tc>
                <a:tc>
                  <a:txBody>
                    <a:bodyPr/>
                    <a:lstStyle/>
                    <a:p>
                      <a:pPr algn="ctr"/>
                      <a:endParaRPr lang="en-GB" sz="1200" dirty="0"/>
                    </a:p>
                  </a:txBody>
                  <a:tcPr anchor="ctr"/>
                </a:tc>
                <a:extLst>
                  <a:ext uri="{0D108BD9-81ED-4DB2-BD59-A6C34878D82A}">
                    <a16:rowId xmlns:a16="http://schemas.microsoft.com/office/drawing/2014/main" val="1558733641"/>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resolution at 1.2 Ma</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12.2 ka/m</a:t>
                      </a:r>
                    </a:p>
                  </a:txBody>
                  <a:tcPr anchor="ctr"/>
                </a:tc>
                <a:tc>
                  <a:txBody>
                    <a:bodyPr/>
                    <a:lstStyle/>
                    <a:p>
                      <a:pPr algn="ctr"/>
                      <a:r>
                        <a:rPr lang="en-GB" sz="1200" dirty="0"/>
                        <a:t>~10 ka/m</a:t>
                      </a:r>
                    </a:p>
                  </a:txBody>
                  <a:tcPr anchor="ctr"/>
                </a:tc>
                <a:extLst>
                  <a:ext uri="{0D108BD9-81ED-4DB2-BD59-A6C34878D82A}">
                    <a16:rowId xmlns:a16="http://schemas.microsoft.com/office/drawing/2014/main" val="40257012"/>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depth of 1.2 Ma ice</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2486 m</a:t>
                      </a:r>
                    </a:p>
                  </a:txBody>
                  <a:tcPr anchor="ctr"/>
                </a:tc>
                <a:tc>
                  <a:txBody>
                    <a:bodyPr/>
                    <a:lstStyle/>
                    <a:p>
                      <a:pPr algn="ctr"/>
                      <a:r>
                        <a:rPr lang="en-GB" sz="1200" dirty="0"/>
                        <a:t>2484.12 m</a:t>
                      </a:r>
                    </a:p>
                  </a:txBody>
                  <a:tcPr anchor="ctr"/>
                </a:tc>
                <a:extLst>
                  <a:ext uri="{0D108BD9-81ED-4DB2-BD59-A6C34878D82A}">
                    <a16:rowId xmlns:a16="http://schemas.microsoft.com/office/drawing/2014/main" val="3724454878"/>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maximum age at 20 ka/m</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1.49 ± 0.21 Ma</a:t>
                      </a:r>
                    </a:p>
                  </a:txBody>
                  <a:tcPr anchor="ctr"/>
                </a:tc>
                <a:tc>
                  <a:txBody>
                    <a:bodyPr/>
                    <a:lstStyle/>
                    <a:p>
                      <a:pPr algn="ctr"/>
                      <a:endParaRPr lang="en-GB" sz="1200" dirty="0"/>
                    </a:p>
                  </a:txBody>
                  <a:tcPr anchor="ctr"/>
                </a:tc>
                <a:extLst>
                  <a:ext uri="{0D108BD9-81ED-4DB2-BD59-A6C34878D82A}">
                    <a16:rowId xmlns:a16="http://schemas.microsoft.com/office/drawing/2014/main" val="1961833567"/>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Calibri" panose="020F0502020204030204" pitchFamily="34" charset="0"/>
                        </a:rPr>
                        <a:t>depth of max age ice</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FR" sz="1200" b="0" i="0" u="none" strike="noStrike">
                          <a:solidFill>
                            <a:srgbClr val="000000"/>
                          </a:solidFill>
                          <a:effectLst/>
                          <a:latin typeface="+mn-lt"/>
                        </a:rPr>
                        <a:t>2505 m</a:t>
                      </a:r>
                    </a:p>
                  </a:txBody>
                  <a:tcPr anchor="ctr"/>
                </a:tc>
                <a:tc>
                  <a:txBody>
                    <a:bodyPr/>
                    <a:lstStyle/>
                    <a:p>
                      <a:pPr algn="ctr"/>
                      <a:endParaRPr lang="en-GB" sz="1200" dirty="0"/>
                    </a:p>
                  </a:txBody>
                  <a:tcPr anchor="ctr"/>
                </a:tc>
                <a:extLst>
                  <a:ext uri="{0D108BD9-81ED-4DB2-BD59-A6C34878D82A}">
                    <a16:rowId xmlns:a16="http://schemas.microsoft.com/office/drawing/2014/main" val="2685927824"/>
                  </a:ext>
                </a:extLst>
              </a:tr>
            </a:tbl>
          </a:graphicData>
        </a:graphic>
      </p:graphicFrame>
    </p:spTree>
    <p:extLst>
      <p:ext uri="{BB962C8B-B14F-4D97-AF65-F5344CB8AC3E}">
        <p14:creationId xmlns:p14="http://schemas.microsoft.com/office/powerpoint/2010/main" val="292957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7" name="Bild 9" descr="slide0088_background.jpg">
            <a:extLst>
              <a:ext uri="{FF2B5EF4-FFF2-40B4-BE49-F238E27FC236}">
                <a16:creationId xmlns:a16="http://schemas.microsoft.com/office/drawing/2014/main" id="{ADAFA0BC-AE09-2F78-0F02-534B34E4645B}"/>
              </a:ext>
            </a:extLst>
          </p:cNvPr>
          <p:cNvPicPr>
            <a:picLocks noChangeAspect="1"/>
          </p:cNvPicPr>
          <p:nvPr/>
        </p:nvPicPr>
        <p:blipFill>
          <a:blip r:embed="rId5">
            <a:lum bright="30000" contrast="-50000"/>
          </a:blip>
          <a:srcRect t="6165" b="22325"/>
          <a:stretch/>
        </p:blipFill>
        <p:spPr>
          <a:xfrm>
            <a:off x="-4239" y="0"/>
            <a:ext cx="9143999" cy="5143500"/>
          </a:xfrm>
          <a:prstGeom prst="rect">
            <a:avLst/>
          </a:prstGeom>
        </p:spPr>
      </p:pic>
      <p:pic>
        <p:nvPicPr>
          <p:cNvPr id="17" name="Grafik 16">
            <a:extLst>
              <a:ext uri="{FF2B5EF4-FFF2-40B4-BE49-F238E27FC236}">
                <a16:creationId xmlns:a16="http://schemas.microsoft.com/office/drawing/2014/main" id="{E29DF36E-5094-2BA7-AB91-FF9ACCC438CF}"/>
              </a:ext>
            </a:extLst>
          </p:cNvPr>
          <p:cNvPicPr>
            <a:picLocks noChangeAspect="1"/>
          </p:cNvPicPr>
          <p:nvPr/>
        </p:nvPicPr>
        <p:blipFill>
          <a:blip r:embed="rId6"/>
          <a:stretch>
            <a:fillRect/>
          </a:stretch>
        </p:blipFill>
        <p:spPr>
          <a:xfrm>
            <a:off x="1004587" y="871138"/>
            <a:ext cx="4297656" cy="3249752"/>
          </a:xfrm>
          <a:prstGeom prst="rect">
            <a:avLst/>
          </a:prstGeom>
        </p:spPr>
      </p:pic>
      <p:sp>
        <p:nvSpPr>
          <p:cNvPr id="2" name="Titel 1">
            <a:extLst>
              <a:ext uri="{FF2B5EF4-FFF2-40B4-BE49-F238E27FC236}">
                <a16:creationId xmlns:a16="http://schemas.microsoft.com/office/drawing/2014/main" id="{3F8FDDD2-70DB-8A12-E1BF-1A273035893B}"/>
              </a:ext>
            </a:extLst>
          </p:cNvPr>
          <p:cNvSpPr>
            <a:spLocks noGrp="1"/>
          </p:cNvSpPr>
          <p:nvPr>
            <p:ph type="ctrTitle"/>
          </p:nvPr>
        </p:nvSpPr>
        <p:spPr>
          <a:xfrm>
            <a:off x="592113" y="282693"/>
            <a:ext cx="8188309" cy="464986"/>
          </a:xfrm>
        </p:spPr>
        <p:txBody>
          <a:bodyPr/>
          <a:lstStyle/>
          <a:p>
            <a:r>
              <a:rPr lang="en-GB" dirty="0"/>
              <a:t>Beyond EPICA Little Dome C (BELDC)</a:t>
            </a:r>
          </a:p>
        </p:txBody>
      </p:sp>
      <p:sp>
        <p:nvSpPr>
          <p:cNvPr id="8" name="Textfeld 7">
            <a:extLst>
              <a:ext uri="{FF2B5EF4-FFF2-40B4-BE49-F238E27FC236}">
                <a16:creationId xmlns:a16="http://schemas.microsoft.com/office/drawing/2014/main" id="{313637B3-C7C5-E0D2-F933-06852791BE18}"/>
              </a:ext>
            </a:extLst>
          </p:cNvPr>
          <p:cNvSpPr txBox="1"/>
          <p:nvPr/>
        </p:nvSpPr>
        <p:spPr>
          <a:xfrm>
            <a:off x="287320" y="4310862"/>
            <a:ext cx="4741880" cy="369332"/>
          </a:xfrm>
          <a:prstGeom prst="rect">
            <a:avLst/>
          </a:prstGeom>
          <a:noFill/>
        </p:spPr>
        <p:txBody>
          <a:bodyPr wrap="square">
            <a:spAutoFit/>
          </a:bodyPr>
          <a:lstStyle/>
          <a:p>
            <a:r>
              <a:rPr lang="de-DE" dirty="0"/>
              <a:t>Lilien, D. A. </a:t>
            </a:r>
            <a:r>
              <a:rPr lang="de-DE" i="1" dirty="0"/>
              <a:t>et al.</a:t>
            </a:r>
            <a:r>
              <a:rPr lang="de-DE" dirty="0"/>
              <a:t>, TC, 15, 1881–1888, 2021 </a:t>
            </a:r>
            <a:endParaRPr lang="en-GB" dirty="0"/>
          </a:p>
        </p:txBody>
      </p:sp>
      <p:pic>
        <p:nvPicPr>
          <p:cNvPr id="11" name="Bild 7" descr="BeyondEPICA-RGB.png">
            <a:extLst>
              <a:ext uri="{FF2B5EF4-FFF2-40B4-BE49-F238E27FC236}">
                <a16:creationId xmlns:a16="http://schemas.microsoft.com/office/drawing/2014/main" id="{FD46C08C-4843-0C36-9692-31D509F2DA4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7320" y="875164"/>
            <a:ext cx="631029" cy="151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E2D59CC2-B739-9A67-D37F-8007C98349CE}"/>
              </a:ext>
            </a:extLst>
          </p:cNvPr>
          <p:cNvPicPr>
            <a:picLocks noChangeAspect="1"/>
          </p:cNvPicPr>
          <p:nvPr/>
        </p:nvPicPr>
        <p:blipFill>
          <a:blip r:embed="rId8"/>
          <a:stretch>
            <a:fillRect/>
          </a:stretch>
        </p:blipFill>
        <p:spPr>
          <a:xfrm>
            <a:off x="167033" y="2383533"/>
            <a:ext cx="881492" cy="821390"/>
          </a:xfrm>
          <a:prstGeom prst="rect">
            <a:avLst/>
          </a:prstGeom>
        </p:spPr>
      </p:pic>
      <p:sp>
        <p:nvSpPr>
          <p:cNvPr id="16" name="Textfeld 15">
            <a:extLst>
              <a:ext uri="{FF2B5EF4-FFF2-40B4-BE49-F238E27FC236}">
                <a16:creationId xmlns:a16="http://schemas.microsoft.com/office/drawing/2014/main" id="{4FDDFCC0-5144-A907-CCA1-1BC3BCDAC00C}"/>
              </a:ext>
            </a:extLst>
          </p:cNvPr>
          <p:cNvSpPr txBox="1"/>
          <p:nvPr/>
        </p:nvSpPr>
        <p:spPr>
          <a:xfrm>
            <a:off x="5029200" y="4310862"/>
            <a:ext cx="4083343" cy="646331"/>
          </a:xfrm>
          <a:prstGeom prst="rect">
            <a:avLst/>
          </a:prstGeom>
          <a:noFill/>
        </p:spPr>
        <p:txBody>
          <a:bodyPr wrap="square">
            <a:spAutoFit/>
          </a:bodyPr>
          <a:lstStyle/>
          <a:p>
            <a:r>
              <a:rPr lang="de-DE" dirty="0"/>
              <a:t>Chung, A. </a:t>
            </a:r>
            <a:r>
              <a:rPr lang="de-DE" i="1" dirty="0"/>
              <a:t>et al.</a:t>
            </a:r>
            <a:r>
              <a:rPr lang="de-DE" dirty="0"/>
              <a:t>, </a:t>
            </a:r>
            <a:r>
              <a:rPr lang="de-DE" dirty="0" err="1"/>
              <a:t>Past</a:t>
            </a:r>
            <a:r>
              <a:rPr lang="de-DE" dirty="0"/>
              <a:t> Global </a:t>
            </a:r>
            <a:r>
              <a:rPr lang="de-DE" dirty="0" err="1"/>
              <a:t>Changes</a:t>
            </a:r>
            <a:r>
              <a:rPr lang="de-DE" dirty="0"/>
              <a:t> Magazine, 31(2), 60–61, 2023</a:t>
            </a:r>
          </a:p>
        </p:txBody>
      </p:sp>
      <p:sp>
        <p:nvSpPr>
          <p:cNvPr id="19" name="Freihandform 18">
            <a:extLst>
              <a:ext uri="{FF2B5EF4-FFF2-40B4-BE49-F238E27FC236}">
                <a16:creationId xmlns:a16="http://schemas.microsoft.com/office/drawing/2014/main" id="{E4B00439-A34C-3838-6BE1-18DC326BE0E0}"/>
              </a:ext>
            </a:extLst>
          </p:cNvPr>
          <p:cNvSpPr/>
          <p:nvPr/>
        </p:nvSpPr>
        <p:spPr>
          <a:xfrm>
            <a:off x="150470" y="844953"/>
            <a:ext cx="2213531" cy="2932673"/>
          </a:xfrm>
          <a:custGeom>
            <a:avLst/>
            <a:gdLst>
              <a:gd name="connsiteX0" fmla="*/ 0 w 2546430"/>
              <a:gd name="connsiteY0" fmla="*/ 0 h 3240911"/>
              <a:gd name="connsiteX1" fmla="*/ 983848 w 2546430"/>
              <a:gd name="connsiteY1" fmla="*/ 0 h 3240911"/>
              <a:gd name="connsiteX2" fmla="*/ 1006997 w 2546430"/>
              <a:gd name="connsiteY2" fmla="*/ 2164466 h 3240911"/>
              <a:gd name="connsiteX3" fmla="*/ 2511706 w 2546430"/>
              <a:gd name="connsiteY3" fmla="*/ 2361235 h 3240911"/>
              <a:gd name="connsiteX4" fmla="*/ 2546430 w 2546430"/>
              <a:gd name="connsiteY4" fmla="*/ 3229337 h 3240911"/>
              <a:gd name="connsiteX5" fmla="*/ 983848 w 2546430"/>
              <a:gd name="connsiteY5" fmla="*/ 3240911 h 3240911"/>
              <a:gd name="connsiteX6" fmla="*/ 0 w 2546430"/>
              <a:gd name="connsiteY6" fmla="*/ 2245489 h 3240911"/>
              <a:gd name="connsiteX7" fmla="*/ 23149 w 2546430"/>
              <a:gd name="connsiteY7" fmla="*/ 57873 h 3240911"/>
              <a:gd name="connsiteX0" fmla="*/ 2227 w 2548657"/>
              <a:gd name="connsiteY0" fmla="*/ 23150 h 3264061"/>
              <a:gd name="connsiteX1" fmla="*/ 986075 w 2548657"/>
              <a:gd name="connsiteY1" fmla="*/ 23150 h 3264061"/>
              <a:gd name="connsiteX2" fmla="*/ 1009224 w 2548657"/>
              <a:gd name="connsiteY2" fmla="*/ 2187616 h 3264061"/>
              <a:gd name="connsiteX3" fmla="*/ 2513933 w 2548657"/>
              <a:gd name="connsiteY3" fmla="*/ 2384385 h 3264061"/>
              <a:gd name="connsiteX4" fmla="*/ 2548657 w 2548657"/>
              <a:gd name="connsiteY4" fmla="*/ 3252487 h 3264061"/>
              <a:gd name="connsiteX5" fmla="*/ 986075 w 2548657"/>
              <a:gd name="connsiteY5" fmla="*/ 3264061 h 3264061"/>
              <a:gd name="connsiteX6" fmla="*/ 2227 w 2548657"/>
              <a:gd name="connsiteY6" fmla="*/ 2268639 h 3264061"/>
              <a:gd name="connsiteX7" fmla="*/ 2227 w 2548657"/>
              <a:gd name="connsiteY7" fmla="*/ 0 h 3264061"/>
              <a:gd name="connsiteX0" fmla="*/ 2227 w 2548657"/>
              <a:gd name="connsiteY0" fmla="*/ 0 h 3240911"/>
              <a:gd name="connsiteX1" fmla="*/ 986075 w 2548657"/>
              <a:gd name="connsiteY1" fmla="*/ 0 h 3240911"/>
              <a:gd name="connsiteX2" fmla="*/ 1009224 w 2548657"/>
              <a:gd name="connsiteY2" fmla="*/ 2164466 h 3240911"/>
              <a:gd name="connsiteX3" fmla="*/ 2513933 w 2548657"/>
              <a:gd name="connsiteY3" fmla="*/ 2361235 h 3240911"/>
              <a:gd name="connsiteX4" fmla="*/ 2548657 w 2548657"/>
              <a:gd name="connsiteY4" fmla="*/ 3229337 h 3240911"/>
              <a:gd name="connsiteX5" fmla="*/ 986075 w 2548657"/>
              <a:gd name="connsiteY5" fmla="*/ 3240911 h 3240911"/>
              <a:gd name="connsiteX6" fmla="*/ 2227 w 2548657"/>
              <a:gd name="connsiteY6" fmla="*/ 2245489 h 3240911"/>
              <a:gd name="connsiteX7" fmla="*/ 2227 w 2548657"/>
              <a:gd name="connsiteY7" fmla="*/ 277792 h 3240911"/>
              <a:gd name="connsiteX0" fmla="*/ 12976 w 2559406"/>
              <a:gd name="connsiteY0" fmla="*/ 0 h 3240911"/>
              <a:gd name="connsiteX1" fmla="*/ 996824 w 2559406"/>
              <a:gd name="connsiteY1" fmla="*/ 0 h 3240911"/>
              <a:gd name="connsiteX2" fmla="*/ 1019973 w 2559406"/>
              <a:gd name="connsiteY2" fmla="*/ 2164466 h 3240911"/>
              <a:gd name="connsiteX3" fmla="*/ 2524682 w 2559406"/>
              <a:gd name="connsiteY3" fmla="*/ 2361235 h 3240911"/>
              <a:gd name="connsiteX4" fmla="*/ 2559406 w 2559406"/>
              <a:gd name="connsiteY4" fmla="*/ 3229337 h 3240911"/>
              <a:gd name="connsiteX5" fmla="*/ 996824 w 2559406"/>
              <a:gd name="connsiteY5" fmla="*/ 3240911 h 3240911"/>
              <a:gd name="connsiteX6" fmla="*/ 12976 w 2559406"/>
              <a:gd name="connsiteY6" fmla="*/ 2245489 h 3240911"/>
              <a:gd name="connsiteX7" fmla="*/ 1401 w 2559406"/>
              <a:gd name="connsiteY7" fmla="*/ 11574 h 3240911"/>
              <a:gd name="connsiteX0" fmla="*/ 46968 w 2593398"/>
              <a:gd name="connsiteY0" fmla="*/ 0 h 3240911"/>
              <a:gd name="connsiteX1" fmla="*/ 1030816 w 2593398"/>
              <a:gd name="connsiteY1" fmla="*/ 0 h 3240911"/>
              <a:gd name="connsiteX2" fmla="*/ 1053965 w 2593398"/>
              <a:gd name="connsiteY2" fmla="*/ 2164466 h 3240911"/>
              <a:gd name="connsiteX3" fmla="*/ 2558674 w 2593398"/>
              <a:gd name="connsiteY3" fmla="*/ 2361235 h 3240911"/>
              <a:gd name="connsiteX4" fmla="*/ 2593398 w 2593398"/>
              <a:gd name="connsiteY4" fmla="*/ 3229337 h 3240911"/>
              <a:gd name="connsiteX5" fmla="*/ 1030816 w 2593398"/>
              <a:gd name="connsiteY5" fmla="*/ 3240911 h 3240911"/>
              <a:gd name="connsiteX6" fmla="*/ 46968 w 2593398"/>
              <a:gd name="connsiteY6" fmla="*/ 2245489 h 3240911"/>
              <a:gd name="connsiteX7" fmla="*/ 669 w 2593398"/>
              <a:gd name="connsiteY7" fmla="*/ 219919 h 3240911"/>
              <a:gd name="connsiteX0" fmla="*/ 35393 w 2593398"/>
              <a:gd name="connsiteY0" fmla="*/ 11575 h 3240911"/>
              <a:gd name="connsiteX1" fmla="*/ 1030816 w 2593398"/>
              <a:gd name="connsiteY1" fmla="*/ 0 h 3240911"/>
              <a:gd name="connsiteX2" fmla="*/ 1053965 w 2593398"/>
              <a:gd name="connsiteY2" fmla="*/ 2164466 h 3240911"/>
              <a:gd name="connsiteX3" fmla="*/ 2558674 w 2593398"/>
              <a:gd name="connsiteY3" fmla="*/ 2361235 h 3240911"/>
              <a:gd name="connsiteX4" fmla="*/ 2593398 w 2593398"/>
              <a:gd name="connsiteY4" fmla="*/ 3229337 h 3240911"/>
              <a:gd name="connsiteX5" fmla="*/ 1030816 w 2593398"/>
              <a:gd name="connsiteY5" fmla="*/ 3240911 h 3240911"/>
              <a:gd name="connsiteX6" fmla="*/ 46968 w 2593398"/>
              <a:gd name="connsiteY6" fmla="*/ 2245489 h 3240911"/>
              <a:gd name="connsiteX7" fmla="*/ 669 w 2593398"/>
              <a:gd name="connsiteY7" fmla="*/ 219919 h 3240911"/>
              <a:gd name="connsiteX0" fmla="*/ 1402 w 2559407"/>
              <a:gd name="connsiteY0" fmla="*/ 11575 h 3240911"/>
              <a:gd name="connsiteX1" fmla="*/ 996825 w 2559407"/>
              <a:gd name="connsiteY1" fmla="*/ 0 h 3240911"/>
              <a:gd name="connsiteX2" fmla="*/ 1019974 w 2559407"/>
              <a:gd name="connsiteY2" fmla="*/ 2164466 h 3240911"/>
              <a:gd name="connsiteX3" fmla="*/ 2524683 w 2559407"/>
              <a:gd name="connsiteY3" fmla="*/ 2361235 h 3240911"/>
              <a:gd name="connsiteX4" fmla="*/ 2559407 w 2559407"/>
              <a:gd name="connsiteY4" fmla="*/ 3229337 h 3240911"/>
              <a:gd name="connsiteX5" fmla="*/ 996825 w 2559407"/>
              <a:gd name="connsiteY5" fmla="*/ 3240911 h 3240911"/>
              <a:gd name="connsiteX6" fmla="*/ 12977 w 2559407"/>
              <a:gd name="connsiteY6" fmla="*/ 2245489 h 3240911"/>
              <a:gd name="connsiteX7" fmla="*/ 1402 w 2559407"/>
              <a:gd name="connsiteY7" fmla="*/ 0 h 3240911"/>
              <a:gd name="connsiteX0" fmla="*/ 1402 w 2559407"/>
              <a:gd name="connsiteY0" fmla="*/ 11575 h 3333508"/>
              <a:gd name="connsiteX1" fmla="*/ 996825 w 2559407"/>
              <a:gd name="connsiteY1" fmla="*/ 0 h 3333508"/>
              <a:gd name="connsiteX2" fmla="*/ 1019974 w 2559407"/>
              <a:gd name="connsiteY2" fmla="*/ 2164466 h 3333508"/>
              <a:gd name="connsiteX3" fmla="*/ 2524683 w 2559407"/>
              <a:gd name="connsiteY3" fmla="*/ 2361235 h 3333508"/>
              <a:gd name="connsiteX4" fmla="*/ 2559407 w 2559407"/>
              <a:gd name="connsiteY4" fmla="*/ 3229337 h 3333508"/>
              <a:gd name="connsiteX5" fmla="*/ 985251 w 2559407"/>
              <a:gd name="connsiteY5" fmla="*/ 3333508 h 3333508"/>
              <a:gd name="connsiteX6" fmla="*/ 12977 w 2559407"/>
              <a:gd name="connsiteY6" fmla="*/ 2245489 h 3333508"/>
              <a:gd name="connsiteX7" fmla="*/ 1402 w 2559407"/>
              <a:gd name="connsiteY7" fmla="*/ 0 h 3333508"/>
              <a:gd name="connsiteX0" fmla="*/ 1402 w 2524683"/>
              <a:gd name="connsiteY0" fmla="*/ 11575 h 3345084"/>
              <a:gd name="connsiteX1" fmla="*/ 996825 w 2524683"/>
              <a:gd name="connsiteY1" fmla="*/ 0 h 3345084"/>
              <a:gd name="connsiteX2" fmla="*/ 1019974 w 2524683"/>
              <a:gd name="connsiteY2" fmla="*/ 2164466 h 3345084"/>
              <a:gd name="connsiteX3" fmla="*/ 2524683 w 2524683"/>
              <a:gd name="connsiteY3" fmla="*/ 2361235 h 3345084"/>
              <a:gd name="connsiteX4" fmla="*/ 2524683 w 2524683"/>
              <a:gd name="connsiteY4" fmla="*/ 3345084 h 3345084"/>
              <a:gd name="connsiteX5" fmla="*/ 985251 w 2524683"/>
              <a:gd name="connsiteY5" fmla="*/ 3333508 h 3345084"/>
              <a:gd name="connsiteX6" fmla="*/ 12977 w 2524683"/>
              <a:gd name="connsiteY6" fmla="*/ 2245489 h 3345084"/>
              <a:gd name="connsiteX7" fmla="*/ 1402 w 2524683"/>
              <a:gd name="connsiteY7" fmla="*/ 0 h 3345084"/>
              <a:gd name="connsiteX0" fmla="*/ 1402 w 2524683"/>
              <a:gd name="connsiteY0" fmla="*/ 11575 h 3333508"/>
              <a:gd name="connsiteX1" fmla="*/ 996825 w 2524683"/>
              <a:gd name="connsiteY1" fmla="*/ 0 h 3333508"/>
              <a:gd name="connsiteX2" fmla="*/ 1019974 w 2524683"/>
              <a:gd name="connsiteY2" fmla="*/ 2164466 h 3333508"/>
              <a:gd name="connsiteX3" fmla="*/ 2524683 w 2524683"/>
              <a:gd name="connsiteY3" fmla="*/ 2361235 h 3333508"/>
              <a:gd name="connsiteX4" fmla="*/ 2524683 w 2524683"/>
              <a:gd name="connsiteY4" fmla="*/ 3310360 h 3333508"/>
              <a:gd name="connsiteX5" fmla="*/ 985251 w 2524683"/>
              <a:gd name="connsiteY5" fmla="*/ 3333508 h 3333508"/>
              <a:gd name="connsiteX6" fmla="*/ 12977 w 2524683"/>
              <a:gd name="connsiteY6" fmla="*/ 2245489 h 3333508"/>
              <a:gd name="connsiteX7" fmla="*/ 1402 w 2524683"/>
              <a:gd name="connsiteY7" fmla="*/ 0 h 3333508"/>
              <a:gd name="connsiteX0" fmla="*/ 0 w 2523281"/>
              <a:gd name="connsiteY0" fmla="*/ 11575 h 3333508"/>
              <a:gd name="connsiteX1" fmla="*/ 995423 w 2523281"/>
              <a:gd name="connsiteY1" fmla="*/ 0 h 3333508"/>
              <a:gd name="connsiteX2" fmla="*/ 1018572 w 2523281"/>
              <a:gd name="connsiteY2" fmla="*/ 2164466 h 3333508"/>
              <a:gd name="connsiteX3" fmla="*/ 2523281 w 2523281"/>
              <a:gd name="connsiteY3" fmla="*/ 2361235 h 3333508"/>
              <a:gd name="connsiteX4" fmla="*/ 2523281 w 2523281"/>
              <a:gd name="connsiteY4" fmla="*/ 3310360 h 3333508"/>
              <a:gd name="connsiteX5" fmla="*/ 983849 w 2523281"/>
              <a:gd name="connsiteY5" fmla="*/ 3333508 h 3333508"/>
              <a:gd name="connsiteX6" fmla="*/ 11575 w 2523281"/>
              <a:gd name="connsiteY6" fmla="*/ 2245489 h 3333508"/>
              <a:gd name="connsiteX7" fmla="*/ 11574 w 2523281"/>
              <a:gd name="connsiteY7" fmla="*/ 0 h 3333508"/>
              <a:gd name="connsiteX0" fmla="*/ 347358 w 2870639"/>
              <a:gd name="connsiteY0" fmla="*/ 11575 h 3333508"/>
              <a:gd name="connsiteX1" fmla="*/ 1342781 w 2870639"/>
              <a:gd name="connsiteY1" fmla="*/ 0 h 3333508"/>
              <a:gd name="connsiteX2" fmla="*/ 1365930 w 2870639"/>
              <a:gd name="connsiteY2" fmla="*/ 2164466 h 3333508"/>
              <a:gd name="connsiteX3" fmla="*/ 2870639 w 2870639"/>
              <a:gd name="connsiteY3" fmla="*/ 2361235 h 3333508"/>
              <a:gd name="connsiteX4" fmla="*/ 2870639 w 2870639"/>
              <a:gd name="connsiteY4" fmla="*/ 3310360 h 3333508"/>
              <a:gd name="connsiteX5" fmla="*/ 1331207 w 2870639"/>
              <a:gd name="connsiteY5" fmla="*/ 3333508 h 3333508"/>
              <a:gd name="connsiteX6" fmla="*/ 358933 w 2870639"/>
              <a:gd name="connsiteY6" fmla="*/ 2245489 h 3333508"/>
              <a:gd name="connsiteX7" fmla="*/ 117 w 2870639"/>
              <a:gd name="connsiteY7" fmla="*/ 150471 h 3333508"/>
              <a:gd name="connsiteX0" fmla="*/ 289485 w 2870639"/>
              <a:gd name="connsiteY0" fmla="*/ 23150 h 3333508"/>
              <a:gd name="connsiteX1" fmla="*/ 1342781 w 2870639"/>
              <a:gd name="connsiteY1" fmla="*/ 0 h 3333508"/>
              <a:gd name="connsiteX2" fmla="*/ 1365930 w 2870639"/>
              <a:gd name="connsiteY2" fmla="*/ 2164466 h 3333508"/>
              <a:gd name="connsiteX3" fmla="*/ 2870639 w 2870639"/>
              <a:gd name="connsiteY3" fmla="*/ 2361235 h 3333508"/>
              <a:gd name="connsiteX4" fmla="*/ 2870639 w 2870639"/>
              <a:gd name="connsiteY4" fmla="*/ 3310360 h 3333508"/>
              <a:gd name="connsiteX5" fmla="*/ 1331207 w 2870639"/>
              <a:gd name="connsiteY5" fmla="*/ 3333508 h 3333508"/>
              <a:gd name="connsiteX6" fmla="*/ 358933 w 2870639"/>
              <a:gd name="connsiteY6" fmla="*/ 2245489 h 3333508"/>
              <a:gd name="connsiteX7" fmla="*/ 117 w 2870639"/>
              <a:gd name="connsiteY7" fmla="*/ 150471 h 3333508"/>
              <a:gd name="connsiteX0" fmla="*/ 0 w 2581154"/>
              <a:gd name="connsiteY0" fmla="*/ 23150 h 3333508"/>
              <a:gd name="connsiteX1" fmla="*/ 1053296 w 2581154"/>
              <a:gd name="connsiteY1" fmla="*/ 0 h 3333508"/>
              <a:gd name="connsiteX2" fmla="*/ 1076445 w 2581154"/>
              <a:gd name="connsiteY2" fmla="*/ 2164466 h 3333508"/>
              <a:gd name="connsiteX3" fmla="*/ 2581154 w 2581154"/>
              <a:gd name="connsiteY3" fmla="*/ 2361235 h 3333508"/>
              <a:gd name="connsiteX4" fmla="*/ 2581154 w 2581154"/>
              <a:gd name="connsiteY4" fmla="*/ 3310360 h 3333508"/>
              <a:gd name="connsiteX5" fmla="*/ 1041722 w 2581154"/>
              <a:gd name="connsiteY5" fmla="*/ 3333508 h 3333508"/>
              <a:gd name="connsiteX6" fmla="*/ 69448 w 2581154"/>
              <a:gd name="connsiteY6" fmla="*/ 2245489 h 3333508"/>
              <a:gd name="connsiteX7" fmla="*/ 23148 w 2581154"/>
              <a:gd name="connsiteY7" fmla="*/ 11575 h 3333508"/>
              <a:gd name="connsiteX0" fmla="*/ 532508 w 3113662"/>
              <a:gd name="connsiteY0" fmla="*/ 23150 h 3333508"/>
              <a:gd name="connsiteX1" fmla="*/ 1585804 w 3113662"/>
              <a:gd name="connsiteY1" fmla="*/ 0 h 3333508"/>
              <a:gd name="connsiteX2" fmla="*/ 1608953 w 3113662"/>
              <a:gd name="connsiteY2" fmla="*/ 2164466 h 3333508"/>
              <a:gd name="connsiteX3" fmla="*/ 3113662 w 3113662"/>
              <a:gd name="connsiteY3" fmla="*/ 2361235 h 3333508"/>
              <a:gd name="connsiteX4" fmla="*/ 3113662 w 3113662"/>
              <a:gd name="connsiteY4" fmla="*/ 3310360 h 3333508"/>
              <a:gd name="connsiteX5" fmla="*/ 1574230 w 3113662"/>
              <a:gd name="connsiteY5" fmla="*/ 3333508 h 3333508"/>
              <a:gd name="connsiteX6" fmla="*/ 601956 w 3113662"/>
              <a:gd name="connsiteY6" fmla="*/ 2245489 h 3333508"/>
              <a:gd name="connsiteX7" fmla="*/ 71 w 3113662"/>
              <a:gd name="connsiteY7" fmla="*/ 104172 h 3333508"/>
              <a:gd name="connsiteX0" fmla="*/ 601956 w 3113662"/>
              <a:gd name="connsiteY0" fmla="*/ 11575 h 3333508"/>
              <a:gd name="connsiteX1" fmla="*/ 1585804 w 3113662"/>
              <a:gd name="connsiteY1" fmla="*/ 0 h 3333508"/>
              <a:gd name="connsiteX2" fmla="*/ 1608953 w 3113662"/>
              <a:gd name="connsiteY2" fmla="*/ 2164466 h 3333508"/>
              <a:gd name="connsiteX3" fmla="*/ 3113662 w 3113662"/>
              <a:gd name="connsiteY3" fmla="*/ 2361235 h 3333508"/>
              <a:gd name="connsiteX4" fmla="*/ 3113662 w 3113662"/>
              <a:gd name="connsiteY4" fmla="*/ 3310360 h 3333508"/>
              <a:gd name="connsiteX5" fmla="*/ 1574230 w 3113662"/>
              <a:gd name="connsiteY5" fmla="*/ 3333508 h 3333508"/>
              <a:gd name="connsiteX6" fmla="*/ 601956 w 3113662"/>
              <a:gd name="connsiteY6" fmla="*/ 2245489 h 3333508"/>
              <a:gd name="connsiteX7" fmla="*/ 71 w 3113662"/>
              <a:gd name="connsiteY7" fmla="*/ 104172 h 3333508"/>
              <a:gd name="connsiteX0" fmla="*/ 0 w 2511706"/>
              <a:gd name="connsiteY0" fmla="*/ 11575 h 3333508"/>
              <a:gd name="connsiteX1" fmla="*/ 983848 w 2511706"/>
              <a:gd name="connsiteY1" fmla="*/ 0 h 3333508"/>
              <a:gd name="connsiteX2" fmla="*/ 1006997 w 2511706"/>
              <a:gd name="connsiteY2" fmla="*/ 2164466 h 3333508"/>
              <a:gd name="connsiteX3" fmla="*/ 2511706 w 2511706"/>
              <a:gd name="connsiteY3" fmla="*/ 2361235 h 3333508"/>
              <a:gd name="connsiteX4" fmla="*/ 2511706 w 2511706"/>
              <a:gd name="connsiteY4" fmla="*/ 3310360 h 3333508"/>
              <a:gd name="connsiteX5" fmla="*/ 972274 w 2511706"/>
              <a:gd name="connsiteY5" fmla="*/ 3333508 h 3333508"/>
              <a:gd name="connsiteX6" fmla="*/ 0 w 2511706"/>
              <a:gd name="connsiteY6" fmla="*/ 2245489 h 3333508"/>
              <a:gd name="connsiteX7" fmla="*/ 11574 w 2511706"/>
              <a:gd name="connsiteY7" fmla="*/ 23150 h 3333508"/>
              <a:gd name="connsiteX0" fmla="*/ 0 w 2511706"/>
              <a:gd name="connsiteY0" fmla="*/ 11575 h 3310360"/>
              <a:gd name="connsiteX1" fmla="*/ 983848 w 2511706"/>
              <a:gd name="connsiteY1" fmla="*/ 0 h 3310360"/>
              <a:gd name="connsiteX2" fmla="*/ 1006997 w 2511706"/>
              <a:gd name="connsiteY2" fmla="*/ 2164466 h 3310360"/>
              <a:gd name="connsiteX3" fmla="*/ 2511706 w 2511706"/>
              <a:gd name="connsiteY3" fmla="*/ 2361235 h 3310360"/>
              <a:gd name="connsiteX4" fmla="*/ 2511706 w 2511706"/>
              <a:gd name="connsiteY4" fmla="*/ 3310360 h 3310360"/>
              <a:gd name="connsiteX5" fmla="*/ 1071665 w 2511706"/>
              <a:gd name="connsiteY5" fmla="*/ 2886247 h 3310360"/>
              <a:gd name="connsiteX6" fmla="*/ 0 w 2511706"/>
              <a:gd name="connsiteY6" fmla="*/ 2245489 h 3310360"/>
              <a:gd name="connsiteX7" fmla="*/ 11574 w 2511706"/>
              <a:gd name="connsiteY7" fmla="*/ 23150 h 3310360"/>
              <a:gd name="connsiteX0" fmla="*/ 0 w 2511706"/>
              <a:gd name="connsiteY0" fmla="*/ 11575 h 2922734"/>
              <a:gd name="connsiteX1" fmla="*/ 983848 w 2511706"/>
              <a:gd name="connsiteY1" fmla="*/ 0 h 2922734"/>
              <a:gd name="connsiteX2" fmla="*/ 1006997 w 2511706"/>
              <a:gd name="connsiteY2" fmla="*/ 2164466 h 2922734"/>
              <a:gd name="connsiteX3" fmla="*/ 2511706 w 2511706"/>
              <a:gd name="connsiteY3" fmla="*/ 2361235 h 2922734"/>
              <a:gd name="connsiteX4" fmla="*/ 2322862 w 2511706"/>
              <a:gd name="connsiteY4" fmla="*/ 2922734 h 2922734"/>
              <a:gd name="connsiteX5" fmla="*/ 1071665 w 2511706"/>
              <a:gd name="connsiteY5" fmla="*/ 2886247 h 2922734"/>
              <a:gd name="connsiteX6" fmla="*/ 0 w 2511706"/>
              <a:gd name="connsiteY6" fmla="*/ 2245489 h 2922734"/>
              <a:gd name="connsiteX7" fmla="*/ 11574 w 2511706"/>
              <a:gd name="connsiteY7" fmla="*/ 23150 h 2922734"/>
              <a:gd name="connsiteX0" fmla="*/ 0 w 2322862"/>
              <a:gd name="connsiteY0" fmla="*/ 11575 h 2922734"/>
              <a:gd name="connsiteX1" fmla="*/ 983848 w 2322862"/>
              <a:gd name="connsiteY1" fmla="*/ 0 h 2922734"/>
              <a:gd name="connsiteX2" fmla="*/ 1006997 w 2322862"/>
              <a:gd name="connsiteY2" fmla="*/ 2164466 h 2922734"/>
              <a:gd name="connsiteX3" fmla="*/ 2203593 w 2322862"/>
              <a:gd name="connsiteY3" fmla="*/ 2410930 h 2922734"/>
              <a:gd name="connsiteX4" fmla="*/ 2322862 w 2322862"/>
              <a:gd name="connsiteY4" fmla="*/ 2922734 h 2922734"/>
              <a:gd name="connsiteX5" fmla="*/ 1071665 w 2322862"/>
              <a:gd name="connsiteY5" fmla="*/ 2886247 h 2922734"/>
              <a:gd name="connsiteX6" fmla="*/ 0 w 2322862"/>
              <a:gd name="connsiteY6" fmla="*/ 2245489 h 2922734"/>
              <a:gd name="connsiteX7" fmla="*/ 11574 w 2322862"/>
              <a:gd name="connsiteY7" fmla="*/ 23150 h 2922734"/>
              <a:gd name="connsiteX0" fmla="*/ 0 w 2213531"/>
              <a:gd name="connsiteY0" fmla="*/ 11575 h 2932673"/>
              <a:gd name="connsiteX1" fmla="*/ 983848 w 2213531"/>
              <a:gd name="connsiteY1" fmla="*/ 0 h 2932673"/>
              <a:gd name="connsiteX2" fmla="*/ 1006997 w 2213531"/>
              <a:gd name="connsiteY2" fmla="*/ 2164466 h 2932673"/>
              <a:gd name="connsiteX3" fmla="*/ 2203593 w 2213531"/>
              <a:gd name="connsiteY3" fmla="*/ 2410930 h 2932673"/>
              <a:gd name="connsiteX4" fmla="*/ 2213531 w 2213531"/>
              <a:gd name="connsiteY4" fmla="*/ 2932673 h 2932673"/>
              <a:gd name="connsiteX5" fmla="*/ 1071665 w 2213531"/>
              <a:gd name="connsiteY5" fmla="*/ 2886247 h 2932673"/>
              <a:gd name="connsiteX6" fmla="*/ 0 w 2213531"/>
              <a:gd name="connsiteY6" fmla="*/ 2245489 h 2932673"/>
              <a:gd name="connsiteX7" fmla="*/ 11574 w 2213531"/>
              <a:gd name="connsiteY7" fmla="*/ 23150 h 2932673"/>
              <a:gd name="connsiteX0" fmla="*/ 0 w 2213531"/>
              <a:gd name="connsiteY0" fmla="*/ 11575 h 2945882"/>
              <a:gd name="connsiteX1" fmla="*/ 983848 w 2213531"/>
              <a:gd name="connsiteY1" fmla="*/ 0 h 2945882"/>
              <a:gd name="connsiteX2" fmla="*/ 1006997 w 2213531"/>
              <a:gd name="connsiteY2" fmla="*/ 2164466 h 2945882"/>
              <a:gd name="connsiteX3" fmla="*/ 2203593 w 2213531"/>
              <a:gd name="connsiteY3" fmla="*/ 2410930 h 2945882"/>
              <a:gd name="connsiteX4" fmla="*/ 2213531 w 2213531"/>
              <a:gd name="connsiteY4" fmla="*/ 2932673 h 2945882"/>
              <a:gd name="connsiteX5" fmla="*/ 1071665 w 2213531"/>
              <a:gd name="connsiteY5" fmla="*/ 2945882 h 2945882"/>
              <a:gd name="connsiteX6" fmla="*/ 0 w 2213531"/>
              <a:gd name="connsiteY6" fmla="*/ 2245489 h 2945882"/>
              <a:gd name="connsiteX7" fmla="*/ 11574 w 2213531"/>
              <a:gd name="connsiteY7" fmla="*/ 23150 h 2945882"/>
              <a:gd name="connsiteX0" fmla="*/ 0 w 2213531"/>
              <a:gd name="connsiteY0" fmla="*/ 11575 h 2945882"/>
              <a:gd name="connsiteX1" fmla="*/ 983848 w 2213531"/>
              <a:gd name="connsiteY1" fmla="*/ 0 h 2945882"/>
              <a:gd name="connsiteX2" fmla="*/ 1016937 w 2213531"/>
              <a:gd name="connsiteY2" fmla="*/ 2303613 h 2945882"/>
              <a:gd name="connsiteX3" fmla="*/ 2203593 w 2213531"/>
              <a:gd name="connsiteY3" fmla="*/ 2410930 h 2945882"/>
              <a:gd name="connsiteX4" fmla="*/ 2213531 w 2213531"/>
              <a:gd name="connsiteY4" fmla="*/ 2932673 h 2945882"/>
              <a:gd name="connsiteX5" fmla="*/ 1071665 w 2213531"/>
              <a:gd name="connsiteY5" fmla="*/ 2945882 h 2945882"/>
              <a:gd name="connsiteX6" fmla="*/ 0 w 2213531"/>
              <a:gd name="connsiteY6" fmla="*/ 2245489 h 2945882"/>
              <a:gd name="connsiteX7" fmla="*/ 11574 w 2213531"/>
              <a:gd name="connsiteY7" fmla="*/ 23150 h 2945882"/>
              <a:gd name="connsiteX0" fmla="*/ 0 w 2213531"/>
              <a:gd name="connsiteY0" fmla="*/ 11575 h 2932673"/>
              <a:gd name="connsiteX1" fmla="*/ 983848 w 2213531"/>
              <a:gd name="connsiteY1" fmla="*/ 0 h 2932673"/>
              <a:gd name="connsiteX2" fmla="*/ 1016937 w 2213531"/>
              <a:gd name="connsiteY2" fmla="*/ 2303613 h 2932673"/>
              <a:gd name="connsiteX3" fmla="*/ 2203593 w 2213531"/>
              <a:gd name="connsiteY3" fmla="*/ 2410930 h 2932673"/>
              <a:gd name="connsiteX4" fmla="*/ 2213531 w 2213531"/>
              <a:gd name="connsiteY4" fmla="*/ 2932673 h 2932673"/>
              <a:gd name="connsiteX5" fmla="*/ 1002091 w 2213531"/>
              <a:gd name="connsiteY5" fmla="*/ 2916065 h 2932673"/>
              <a:gd name="connsiteX6" fmla="*/ 0 w 2213531"/>
              <a:gd name="connsiteY6" fmla="*/ 2245489 h 2932673"/>
              <a:gd name="connsiteX7" fmla="*/ 11574 w 2213531"/>
              <a:gd name="connsiteY7" fmla="*/ 23150 h 2932673"/>
              <a:gd name="connsiteX0" fmla="*/ 0 w 2213531"/>
              <a:gd name="connsiteY0" fmla="*/ 11575 h 2932673"/>
              <a:gd name="connsiteX1" fmla="*/ 983848 w 2213531"/>
              <a:gd name="connsiteY1" fmla="*/ 0 h 2932673"/>
              <a:gd name="connsiteX2" fmla="*/ 1016937 w 2213531"/>
              <a:gd name="connsiteY2" fmla="*/ 2303613 h 2932673"/>
              <a:gd name="connsiteX3" fmla="*/ 2203593 w 2213531"/>
              <a:gd name="connsiteY3" fmla="*/ 2410930 h 2932673"/>
              <a:gd name="connsiteX4" fmla="*/ 2213531 w 2213531"/>
              <a:gd name="connsiteY4" fmla="*/ 2932673 h 2932673"/>
              <a:gd name="connsiteX5" fmla="*/ 1041848 w 2213531"/>
              <a:gd name="connsiteY5" fmla="*/ 2916065 h 2932673"/>
              <a:gd name="connsiteX6" fmla="*/ 0 w 2213531"/>
              <a:gd name="connsiteY6" fmla="*/ 2245489 h 2932673"/>
              <a:gd name="connsiteX7" fmla="*/ 11574 w 2213531"/>
              <a:gd name="connsiteY7" fmla="*/ 23150 h 29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3531" h="2932673">
                <a:moveTo>
                  <a:pt x="0" y="11575"/>
                </a:moveTo>
                <a:lnTo>
                  <a:pt x="983848" y="0"/>
                </a:lnTo>
                <a:lnTo>
                  <a:pt x="1016937" y="2303613"/>
                </a:lnTo>
                <a:lnTo>
                  <a:pt x="2203593" y="2410930"/>
                </a:lnTo>
                <a:lnTo>
                  <a:pt x="2213531" y="2932673"/>
                </a:lnTo>
                <a:lnTo>
                  <a:pt x="1041848" y="2916065"/>
                </a:lnTo>
                <a:lnTo>
                  <a:pt x="0" y="2245489"/>
                </a:lnTo>
                <a:cubicBezTo>
                  <a:pt x="7716" y="1516284"/>
                  <a:pt x="3858" y="752355"/>
                  <a:pt x="11574" y="23150"/>
                </a:cubicBezTo>
              </a:path>
            </a:pathLst>
          </a:custGeom>
          <a:noFill/>
          <a:ln w="63500">
            <a:solidFill>
              <a:srgbClr val="1F78B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1E42D572-2585-4074-91D4-FE9F9420F418}"/>
              </a:ext>
            </a:extLst>
          </p:cNvPr>
          <p:cNvSpPr/>
          <p:nvPr/>
        </p:nvSpPr>
        <p:spPr>
          <a:xfrm>
            <a:off x="3995530" y="1302026"/>
            <a:ext cx="347870" cy="326757"/>
          </a:xfrm>
          <a:prstGeom prst="ellipse">
            <a:avLst/>
          </a:prstGeom>
          <a:noFill/>
          <a:ln w="63500">
            <a:solidFill>
              <a:srgbClr val="7D25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hteck 22">
            <a:extLst>
              <a:ext uri="{FF2B5EF4-FFF2-40B4-BE49-F238E27FC236}">
                <a16:creationId xmlns:a16="http://schemas.microsoft.com/office/drawing/2014/main" id="{5DA3068D-A8CE-2749-A66C-E72C6189F9F2}"/>
              </a:ext>
            </a:extLst>
          </p:cNvPr>
          <p:cNvSpPr/>
          <p:nvPr/>
        </p:nvSpPr>
        <p:spPr>
          <a:xfrm rot="19282796">
            <a:off x="4320294" y="1047291"/>
            <a:ext cx="318052" cy="359166"/>
          </a:xfrm>
          <a:prstGeom prst="rect">
            <a:avLst/>
          </a:prstGeom>
          <a:noFill/>
          <a:ln w="63500">
            <a:solidFill>
              <a:srgbClr val="F57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Bild 10">
            <a:extLst>
              <a:ext uri="{FF2B5EF4-FFF2-40B4-BE49-F238E27FC236}">
                <a16:creationId xmlns:a16="http://schemas.microsoft.com/office/drawing/2014/main" id="{3FAB2A2D-7EE2-7AD0-7AB0-AA6BCC4D48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6751" y="4889667"/>
            <a:ext cx="789748" cy="146880"/>
          </a:xfrm>
          <a:prstGeom prst="rect">
            <a:avLst/>
          </a:prstGeom>
        </p:spPr>
      </p:pic>
      <p:pic>
        <p:nvPicPr>
          <p:cNvPr id="10" name="Inhaltsplatzhalter 4" descr="AWI_WortBildmarke_Farbe_PAN_C.ai">
            <a:extLst>
              <a:ext uri="{FF2B5EF4-FFF2-40B4-BE49-F238E27FC236}">
                <a16:creationId xmlns:a16="http://schemas.microsoft.com/office/drawing/2014/main" id="{BA2D2295-6CF6-5A68-2BF9-BB175A692387}"/>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8033106" y="312338"/>
            <a:ext cx="776615" cy="353637"/>
          </a:xfrm>
          <a:prstGeom prst="rect">
            <a:avLst/>
          </a:prstGeom>
        </p:spPr>
      </p:pic>
      <p:pic>
        <p:nvPicPr>
          <p:cNvPr id="13" name="Grafik 12">
            <a:extLst>
              <a:ext uri="{FF2B5EF4-FFF2-40B4-BE49-F238E27FC236}">
                <a16:creationId xmlns:a16="http://schemas.microsoft.com/office/drawing/2014/main" id="{1177AEB8-B9C4-D3E5-78ED-E4C3D84C575C}"/>
              </a:ext>
            </a:extLst>
          </p:cNvPr>
          <p:cNvPicPr>
            <a:picLocks noChangeAspect="1"/>
          </p:cNvPicPr>
          <p:nvPr/>
        </p:nvPicPr>
        <p:blipFill>
          <a:blip r:embed="rId12"/>
          <a:stretch>
            <a:fillRect/>
          </a:stretch>
        </p:blipFill>
        <p:spPr>
          <a:xfrm>
            <a:off x="4704288" y="935896"/>
            <a:ext cx="5211238" cy="2768779"/>
          </a:xfrm>
          <a:prstGeom prst="rect">
            <a:avLst/>
          </a:prstGeom>
        </p:spPr>
      </p:pic>
      <p:pic>
        <p:nvPicPr>
          <p:cNvPr id="4" name="Grafik 3">
            <a:extLst>
              <a:ext uri="{FF2B5EF4-FFF2-40B4-BE49-F238E27FC236}">
                <a16:creationId xmlns:a16="http://schemas.microsoft.com/office/drawing/2014/main" id="{C88F3123-6FBA-3B03-B704-C40AFC9095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85996" y="3596187"/>
            <a:ext cx="683508" cy="741000"/>
          </a:xfrm>
          <a:prstGeom prst="rect">
            <a:avLst/>
          </a:prstGeom>
        </p:spPr>
      </p:pic>
    </p:spTree>
    <p:extLst>
      <p:ext uri="{BB962C8B-B14F-4D97-AF65-F5344CB8AC3E}">
        <p14:creationId xmlns:p14="http://schemas.microsoft.com/office/powerpoint/2010/main" val="33095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39AD5-E0E4-53D1-4D14-8E8DA65E7861}"/>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2A500662-AAF8-3AF8-6D01-7FB3AB456A4A}"/>
              </a:ext>
            </a:extLst>
          </p:cNvPr>
          <p:cNvPicPr>
            <a:picLocks noChangeAspect="1"/>
          </p:cNvPicPr>
          <p:nvPr/>
        </p:nvPicPr>
        <p:blipFill>
          <a:blip r:embed="rId3">
            <a:lum bright="30000" contrast="-50000"/>
          </a:blip>
          <a:srcRect t="6165" b="22325"/>
          <a:stretch/>
        </p:blipFill>
        <p:spPr>
          <a:xfrm>
            <a:off x="1" y="0"/>
            <a:ext cx="9143999" cy="5288692"/>
          </a:xfrm>
          <a:prstGeom prst="rect">
            <a:avLst/>
          </a:prstGeom>
        </p:spPr>
      </p:pic>
      <p:sp>
        <p:nvSpPr>
          <p:cNvPr id="2" name="Titel 1">
            <a:extLst>
              <a:ext uri="{FF2B5EF4-FFF2-40B4-BE49-F238E27FC236}">
                <a16:creationId xmlns:a16="http://schemas.microsoft.com/office/drawing/2014/main" id="{99287958-5979-BAA9-F884-95E60FB4C1F7}"/>
              </a:ext>
            </a:extLst>
          </p:cNvPr>
          <p:cNvSpPr>
            <a:spLocks noGrp="1"/>
          </p:cNvSpPr>
          <p:nvPr>
            <p:ph type="ctrTitle"/>
          </p:nvPr>
        </p:nvSpPr>
        <p:spPr>
          <a:xfrm>
            <a:off x="618565" y="282693"/>
            <a:ext cx="8161857" cy="464986"/>
          </a:xfrm>
        </p:spPr>
        <p:txBody>
          <a:bodyPr/>
          <a:lstStyle/>
          <a:p>
            <a:r>
              <a:rPr lang="en-GB" noProof="0" dirty="0">
                <a:solidFill>
                  <a:schemeClr val="tx1"/>
                </a:solidFill>
              </a:rPr>
              <a:t>(Four +) Five seasons to bedrock</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62407D1F-1C84-E689-43A6-B73DACB78DD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DA817481-B47F-3DE6-D2CA-F37931498816}"/>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1DBE4F04-4126-0D51-165E-A0BC256381F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3" name="Grafik 2">
            <a:extLst>
              <a:ext uri="{FF2B5EF4-FFF2-40B4-BE49-F238E27FC236}">
                <a16:creationId xmlns:a16="http://schemas.microsoft.com/office/drawing/2014/main" id="{EC24078F-6D7D-8381-4F91-D2EB9731B8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1580" y="855674"/>
            <a:ext cx="7236460" cy="3939540"/>
          </a:xfrm>
          <a:prstGeom prst="rect">
            <a:avLst/>
          </a:prstGeom>
        </p:spPr>
      </p:pic>
      <p:pic>
        <p:nvPicPr>
          <p:cNvPr id="7" name="Grafik 6">
            <a:extLst>
              <a:ext uri="{FF2B5EF4-FFF2-40B4-BE49-F238E27FC236}">
                <a16:creationId xmlns:a16="http://schemas.microsoft.com/office/drawing/2014/main" id="{8F9DA272-CC8F-63E4-EF70-FA94F125C1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1580" y="855674"/>
            <a:ext cx="7236460" cy="3939540"/>
          </a:xfrm>
          <a:prstGeom prst="rect">
            <a:avLst/>
          </a:prstGeom>
        </p:spPr>
      </p:pic>
      <p:pic>
        <p:nvPicPr>
          <p:cNvPr id="8" name="Grafik 7">
            <a:extLst>
              <a:ext uri="{FF2B5EF4-FFF2-40B4-BE49-F238E27FC236}">
                <a16:creationId xmlns:a16="http://schemas.microsoft.com/office/drawing/2014/main" id="{7C8060C6-8EC0-F0D2-E835-A198BDCE499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1580" y="855674"/>
            <a:ext cx="7236460" cy="3939540"/>
          </a:xfrm>
          <a:prstGeom prst="rect">
            <a:avLst/>
          </a:prstGeom>
        </p:spPr>
      </p:pic>
      <p:pic>
        <p:nvPicPr>
          <p:cNvPr id="11" name="Grafik 10">
            <a:extLst>
              <a:ext uri="{FF2B5EF4-FFF2-40B4-BE49-F238E27FC236}">
                <a16:creationId xmlns:a16="http://schemas.microsoft.com/office/drawing/2014/main" id="{E7C36C4B-BA1D-742A-8581-02B0B207A61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1580" y="855674"/>
            <a:ext cx="7236460" cy="3939540"/>
          </a:xfrm>
          <a:prstGeom prst="rect">
            <a:avLst/>
          </a:prstGeom>
        </p:spPr>
      </p:pic>
      <p:pic>
        <p:nvPicPr>
          <p:cNvPr id="13" name="Grafik 12">
            <a:extLst>
              <a:ext uri="{FF2B5EF4-FFF2-40B4-BE49-F238E27FC236}">
                <a16:creationId xmlns:a16="http://schemas.microsoft.com/office/drawing/2014/main" id="{537932B2-9FBC-4600-5DD6-E90E1AAA859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21580" y="855674"/>
            <a:ext cx="7236460" cy="3939540"/>
          </a:xfrm>
          <a:prstGeom prst="rect">
            <a:avLst/>
          </a:prstGeom>
        </p:spPr>
      </p:pic>
      <p:pic>
        <p:nvPicPr>
          <p:cNvPr id="14" name="Grafik 13">
            <a:extLst>
              <a:ext uri="{FF2B5EF4-FFF2-40B4-BE49-F238E27FC236}">
                <a16:creationId xmlns:a16="http://schemas.microsoft.com/office/drawing/2014/main" id="{E3991110-3CAB-F65C-B295-3089D735206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21580" y="855674"/>
            <a:ext cx="7236460" cy="3939540"/>
          </a:xfrm>
          <a:prstGeom prst="rect">
            <a:avLst/>
          </a:prstGeom>
        </p:spPr>
      </p:pic>
      <p:pic>
        <p:nvPicPr>
          <p:cNvPr id="15" name="Grafik 14">
            <a:extLst>
              <a:ext uri="{FF2B5EF4-FFF2-40B4-BE49-F238E27FC236}">
                <a16:creationId xmlns:a16="http://schemas.microsoft.com/office/drawing/2014/main" id="{BD34184A-D831-A91D-417D-17AC098A606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21580" y="855674"/>
            <a:ext cx="7236460" cy="3939540"/>
          </a:xfrm>
          <a:prstGeom prst="rect">
            <a:avLst/>
          </a:prstGeom>
        </p:spPr>
      </p:pic>
      <p:pic>
        <p:nvPicPr>
          <p:cNvPr id="16" name="Grafik 15">
            <a:extLst>
              <a:ext uri="{FF2B5EF4-FFF2-40B4-BE49-F238E27FC236}">
                <a16:creationId xmlns:a16="http://schemas.microsoft.com/office/drawing/2014/main" id="{4D4EACA8-F164-3793-F2E2-75876E4A82E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21580" y="855674"/>
            <a:ext cx="7236460" cy="3939540"/>
          </a:xfrm>
          <a:prstGeom prst="rect">
            <a:avLst/>
          </a:prstGeom>
        </p:spPr>
      </p:pic>
      <p:pic>
        <p:nvPicPr>
          <p:cNvPr id="17" name="Grafik 16">
            <a:extLst>
              <a:ext uri="{FF2B5EF4-FFF2-40B4-BE49-F238E27FC236}">
                <a16:creationId xmlns:a16="http://schemas.microsoft.com/office/drawing/2014/main" id="{D9B97911-4C99-450C-82B9-D08AC551F17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21580" y="855674"/>
            <a:ext cx="7236460" cy="3939540"/>
          </a:xfrm>
          <a:prstGeom prst="rect">
            <a:avLst/>
          </a:prstGeom>
        </p:spPr>
      </p:pic>
      <p:pic>
        <p:nvPicPr>
          <p:cNvPr id="18" name="Grafik 17">
            <a:extLst>
              <a:ext uri="{FF2B5EF4-FFF2-40B4-BE49-F238E27FC236}">
                <a16:creationId xmlns:a16="http://schemas.microsoft.com/office/drawing/2014/main" id="{69A64637-C09E-DB34-FC14-6F79A5A3197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spTree>
    <p:extLst>
      <p:ext uri="{BB962C8B-B14F-4D97-AF65-F5344CB8AC3E}">
        <p14:creationId xmlns:p14="http://schemas.microsoft.com/office/powerpoint/2010/main" val="30218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98743-DA43-D695-429C-75F07DC06165}"/>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8CCB9595-91C4-2834-594E-EE5BAE6F8EF1}"/>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pic>
        <p:nvPicPr>
          <p:cNvPr id="8" name="Grafik 7">
            <a:extLst>
              <a:ext uri="{FF2B5EF4-FFF2-40B4-BE49-F238E27FC236}">
                <a16:creationId xmlns:a16="http://schemas.microsoft.com/office/drawing/2014/main" id="{615C8476-6A9A-DDE7-8F2F-204BDDC50A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156" y="811719"/>
            <a:ext cx="7779221" cy="4002586"/>
          </a:xfrm>
          <a:prstGeom prst="rect">
            <a:avLst/>
          </a:prstGeom>
        </p:spPr>
      </p:pic>
      <p:sp>
        <p:nvSpPr>
          <p:cNvPr id="2" name="Titel 1">
            <a:extLst>
              <a:ext uri="{FF2B5EF4-FFF2-40B4-BE49-F238E27FC236}">
                <a16:creationId xmlns:a16="http://schemas.microsoft.com/office/drawing/2014/main" id="{AA161A94-9843-D5FA-6E8A-4A6744DAB024}"/>
              </a:ext>
            </a:extLst>
          </p:cNvPr>
          <p:cNvSpPr>
            <a:spLocks noGrp="1"/>
          </p:cNvSpPr>
          <p:nvPr>
            <p:ph type="ctrTitle"/>
          </p:nvPr>
        </p:nvSpPr>
        <p:spPr>
          <a:xfrm>
            <a:off x="618565" y="282693"/>
            <a:ext cx="8161857" cy="464986"/>
          </a:xfrm>
        </p:spPr>
        <p:txBody>
          <a:bodyPr/>
          <a:lstStyle/>
          <a:p>
            <a:r>
              <a:rPr lang="en-GB" noProof="0" dirty="0">
                <a:solidFill>
                  <a:schemeClr val="tx1"/>
                </a:solidFill>
              </a:rPr>
              <a:t>Driller’s run length</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7A6D04C7-02D0-2822-63BC-A3A53FC2EBC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BBA2B22D-DD71-8BC6-86D0-D666570AFCC2}"/>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772283BF-2F63-225E-77E4-69F6C288F3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A6C6133F-2968-8AA0-1428-4E53AB04A3B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11" name="Grafik 10">
            <a:extLst>
              <a:ext uri="{FF2B5EF4-FFF2-40B4-BE49-F238E27FC236}">
                <a16:creationId xmlns:a16="http://schemas.microsoft.com/office/drawing/2014/main" id="{4671904D-15C5-90C4-D748-80DD93E42E34}"/>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501156" y="811719"/>
            <a:ext cx="7779219" cy="4002586"/>
          </a:xfrm>
          <a:prstGeom prst="rect">
            <a:avLst/>
          </a:prstGeom>
        </p:spPr>
      </p:pic>
      <p:pic>
        <p:nvPicPr>
          <p:cNvPr id="12" name="Grafik 11">
            <a:extLst>
              <a:ext uri="{FF2B5EF4-FFF2-40B4-BE49-F238E27FC236}">
                <a16:creationId xmlns:a16="http://schemas.microsoft.com/office/drawing/2014/main" id="{35EB3055-9CC4-C6E7-8AA9-8E3C96CFB696}"/>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501156" y="811719"/>
            <a:ext cx="7779219" cy="4002586"/>
          </a:xfrm>
          <a:prstGeom prst="rect">
            <a:avLst/>
          </a:prstGeom>
        </p:spPr>
      </p:pic>
      <p:pic>
        <p:nvPicPr>
          <p:cNvPr id="13" name="Grafik 12">
            <a:extLst>
              <a:ext uri="{FF2B5EF4-FFF2-40B4-BE49-F238E27FC236}">
                <a16:creationId xmlns:a16="http://schemas.microsoft.com/office/drawing/2014/main" id="{9081475C-CEF7-8138-602E-3EA9DFDD7C5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501156" y="811719"/>
            <a:ext cx="7779219" cy="4002586"/>
          </a:xfrm>
          <a:prstGeom prst="rect">
            <a:avLst/>
          </a:prstGeom>
        </p:spPr>
      </p:pic>
      <p:pic>
        <p:nvPicPr>
          <p:cNvPr id="14" name="Grafik 13">
            <a:extLst>
              <a:ext uri="{FF2B5EF4-FFF2-40B4-BE49-F238E27FC236}">
                <a16:creationId xmlns:a16="http://schemas.microsoft.com/office/drawing/2014/main" id="{BE2A0F4D-DB1D-B9E5-7AA0-0935C40167CD}"/>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501156" y="811719"/>
            <a:ext cx="7779219" cy="4002586"/>
          </a:xfrm>
          <a:prstGeom prst="rect">
            <a:avLst/>
          </a:prstGeom>
        </p:spPr>
      </p:pic>
      <p:pic>
        <p:nvPicPr>
          <p:cNvPr id="15" name="Grafik 14">
            <a:extLst>
              <a:ext uri="{FF2B5EF4-FFF2-40B4-BE49-F238E27FC236}">
                <a16:creationId xmlns:a16="http://schemas.microsoft.com/office/drawing/2014/main" id="{A4D5AF59-3FBE-CAA4-171E-5562E83B1229}"/>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501156" y="811719"/>
            <a:ext cx="7779219" cy="4002586"/>
          </a:xfrm>
          <a:prstGeom prst="rect">
            <a:avLst/>
          </a:prstGeom>
        </p:spPr>
      </p:pic>
      <p:pic>
        <p:nvPicPr>
          <p:cNvPr id="16" name="Grafik 15">
            <a:extLst>
              <a:ext uri="{FF2B5EF4-FFF2-40B4-BE49-F238E27FC236}">
                <a16:creationId xmlns:a16="http://schemas.microsoft.com/office/drawing/2014/main" id="{76B2F644-5A26-29B9-837C-501A7E84A063}"/>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501156" y="811719"/>
            <a:ext cx="7779219" cy="4002586"/>
          </a:xfrm>
          <a:prstGeom prst="rect">
            <a:avLst/>
          </a:prstGeom>
        </p:spPr>
      </p:pic>
      <p:sp>
        <p:nvSpPr>
          <p:cNvPr id="17" name="Ring 16">
            <a:extLst>
              <a:ext uri="{FF2B5EF4-FFF2-40B4-BE49-F238E27FC236}">
                <a16:creationId xmlns:a16="http://schemas.microsoft.com/office/drawing/2014/main" id="{DBCCCBDC-36DC-389F-63FC-202ACD31AAE9}"/>
              </a:ext>
            </a:extLst>
          </p:cNvPr>
          <p:cNvSpPr/>
          <p:nvPr/>
        </p:nvSpPr>
        <p:spPr>
          <a:xfrm>
            <a:off x="6078583" y="4175026"/>
            <a:ext cx="322217" cy="313509"/>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9" name="Ring 18">
            <a:extLst>
              <a:ext uri="{FF2B5EF4-FFF2-40B4-BE49-F238E27FC236}">
                <a16:creationId xmlns:a16="http://schemas.microsoft.com/office/drawing/2014/main" id="{B14669A5-9A74-94E7-3A33-21C93F8063EB}"/>
              </a:ext>
            </a:extLst>
          </p:cNvPr>
          <p:cNvSpPr/>
          <p:nvPr/>
        </p:nvSpPr>
        <p:spPr>
          <a:xfrm>
            <a:off x="6884537" y="4183735"/>
            <a:ext cx="322217" cy="313509"/>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07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74344-FD25-EBB4-D70B-5F1728FA4704}"/>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A19F4544-D1F5-3828-37DD-9A9C3E425560}"/>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sp>
        <p:nvSpPr>
          <p:cNvPr id="2" name="Titel 1">
            <a:extLst>
              <a:ext uri="{FF2B5EF4-FFF2-40B4-BE49-F238E27FC236}">
                <a16:creationId xmlns:a16="http://schemas.microsoft.com/office/drawing/2014/main" id="{44E8BE8C-E637-AA6C-5D25-30D611B28048}"/>
              </a:ext>
            </a:extLst>
          </p:cNvPr>
          <p:cNvSpPr>
            <a:spLocks noGrp="1"/>
          </p:cNvSpPr>
          <p:nvPr>
            <p:ph type="ctrTitle"/>
          </p:nvPr>
        </p:nvSpPr>
        <p:spPr/>
        <p:txBody>
          <a:bodyPr/>
          <a:lstStyle/>
          <a:p>
            <a:r>
              <a:rPr lang="en-GB" dirty="0">
                <a:solidFill>
                  <a:schemeClr val="tx1"/>
                </a:solidFill>
              </a:rPr>
              <a:t>T</a:t>
            </a:r>
            <a:r>
              <a:rPr lang="en-GB" noProof="0" dirty="0" err="1">
                <a:solidFill>
                  <a:schemeClr val="tx1"/>
                </a:solidFill>
              </a:rPr>
              <a:t>alks</a:t>
            </a:r>
            <a:r>
              <a:rPr lang="en-GB" noProof="0" dirty="0">
                <a:solidFill>
                  <a:schemeClr val="tx1"/>
                </a:solidFill>
              </a:rPr>
              <a:t> on more details</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5A649464-D767-D1C2-22A3-BA50C89AFE8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B1B437BB-E6B0-5597-95E3-A50FEB720CDF}"/>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2457C679-C206-E428-D1EF-3EC9082AFB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A75327CC-B320-CFDD-B018-EF60588243E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sp>
        <p:nvSpPr>
          <p:cNvPr id="5" name="Inhaltsplatzhalter 2">
            <a:extLst>
              <a:ext uri="{FF2B5EF4-FFF2-40B4-BE49-F238E27FC236}">
                <a16:creationId xmlns:a16="http://schemas.microsoft.com/office/drawing/2014/main" id="{35B38475-BC9B-F3C2-DF47-A5230BEE6C1A}"/>
              </a:ext>
            </a:extLst>
          </p:cNvPr>
          <p:cNvSpPr>
            <a:spLocks noGrp="1"/>
          </p:cNvSpPr>
          <p:nvPr>
            <p:ph idx="1"/>
          </p:nvPr>
        </p:nvSpPr>
        <p:spPr>
          <a:xfrm>
            <a:off x="322309" y="876302"/>
            <a:ext cx="7608841" cy="3779843"/>
          </a:xfrm>
        </p:spPr>
        <p:txBody>
          <a:bodyPr/>
          <a:lstStyle/>
          <a:p>
            <a:r>
              <a:rPr lang="de-DE" dirty="0" err="1"/>
              <a:t>Increasing</a:t>
            </a:r>
            <a:r>
              <a:rPr lang="de-DE" dirty="0"/>
              <a:t> </a:t>
            </a:r>
            <a:r>
              <a:rPr lang="de-DE" dirty="0" err="1"/>
              <a:t>the</a:t>
            </a:r>
            <a:r>
              <a:rPr lang="de-DE" dirty="0"/>
              <a:t> </a:t>
            </a:r>
            <a:r>
              <a:rPr lang="de-DE" dirty="0" err="1"/>
              <a:t>drilling</a:t>
            </a:r>
            <a:r>
              <a:rPr lang="de-DE" dirty="0"/>
              <a:t> </a:t>
            </a:r>
            <a:r>
              <a:rPr lang="de-DE" dirty="0" err="1"/>
              <a:t>speed</a:t>
            </a:r>
            <a:r>
              <a:rPr lang="de-DE" dirty="0"/>
              <a:t> in BEOI </a:t>
            </a:r>
            <a:r>
              <a:rPr lang="de-DE" dirty="0" err="1"/>
              <a:t>deep</a:t>
            </a:r>
            <a:r>
              <a:rPr lang="de-DE" dirty="0"/>
              <a:t> </a:t>
            </a:r>
            <a:r>
              <a:rPr lang="de-DE" dirty="0" err="1"/>
              <a:t>ice</a:t>
            </a:r>
            <a:r>
              <a:rPr lang="de-DE" dirty="0"/>
              <a:t> </a:t>
            </a:r>
            <a:r>
              <a:rPr lang="de-DE" dirty="0" err="1"/>
              <a:t>coring</a:t>
            </a:r>
            <a:r>
              <a:rPr lang="de-DE" dirty="0"/>
              <a:t> </a:t>
            </a:r>
            <a:r>
              <a:rPr lang="de-DE" dirty="0" err="1"/>
              <a:t>by</a:t>
            </a:r>
            <a:r>
              <a:rPr lang="de-DE" dirty="0"/>
              <a:t> </a:t>
            </a:r>
            <a:r>
              <a:rPr lang="de-DE" dirty="0" err="1"/>
              <a:t>drilling</a:t>
            </a:r>
            <a:r>
              <a:rPr lang="de-DE" dirty="0"/>
              <a:t> </a:t>
            </a:r>
            <a:r>
              <a:rPr lang="de-DE" dirty="0" err="1"/>
              <a:t>ice</a:t>
            </a:r>
            <a:r>
              <a:rPr lang="de-DE" dirty="0"/>
              <a:t> </a:t>
            </a:r>
            <a:r>
              <a:rPr lang="de-DE" dirty="0" err="1"/>
              <a:t>cores</a:t>
            </a:r>
            <a:r>
              <a:rPr lang="de-DE" dirty="0"/>
              <a:t> </a:t>
            </a:r>
            <a:r>
              <a:rPr lang="de-DE" dirty="0" err="1"/>
              <a:t>of</a:t>
            </a:r>
            <a:r>
              <a:rPr lang="de-DE" dirty="0"/>
              <a:t> </a:t>
            </a:r>
            <a:r>
              <a:rPr lang="de-DE" dirty="0" err="1"/>
              <a:t>up</a:t>
            </a:r>
            <a:r>
              <a:rPr lang="de-DE" dirty="0"/>
              <a:t> </a:t>
            </a:r>
            <a:r>
              <a:rPr lang="de-DE" dirty="0" err="1"/>
              <a:t>to</a:t>
            </a:r>
            <a:r>
              <a:rPr lang="de-DE" dirty="0"/>
              <a:t> 4.5 </a:t>
            </a:r>
            <a:r>
              <a:rPr lang="de-DE" dirty="0" err="1"/>
              <a:t>meters</a:t>
            </a:r>
            <a:r>
              <a:rPr lang="de-DE" dirty="0"/>
              <a:t> in </a:t>
            </a:r>
            <a:r>
              <a:rPr lang="de-DE" dirty="0" err="1"/>
              <a:t>length</a:t>
            </a:r>
            <a:r>
              <a:rPr lang="de-DE" dirty="0"/>
              <a:t> (Matthias Hüther)</a:t>
            </a:r>
          </a:p>
          <a:p>
            <a:r>
              <a:rPr lang="de-DE" dirty="0"/>
              <a:t>Iterative </a:t>
            </a:r>
            <a:r>
              <a:rPr lang="de-DE" dirty="0" err="1"/>
              <a:t>improvements</a:t>
            </a:r>
            <a:r>
              <a:rPr lang="de-DE" dirty="0"/>
              <a:t> </a:t>
            </a:r>
            <a:r>
              <a:rPr lang="de-DE" dirty="0" err="1"/>
              <a:t>to</a:t>
            </a:r>
            <a:r>
              <a:rPr lang="de-DE" dirty="0"/>
              <a:t> </a:t>
            </a:r>
            <a:r>
              <a:rPr lang="de-DE" dirty="0" err="1"/>
              <a:t>the</a:t>
            </a:r>
            <a:r>
              <a:rPr lang="de-DE" dirty="0"/>
              <a:t> </a:t>
            </a:r>
            <a:r>
              <a:rPr lang="de-DE" dirty="0" err="1"/>
              <a:t>chip</a:t>
            </a:r>
            <a:r>
              <a:rPr lang="de-DE" dirty="0"/>
              <a:t> </a:t>
            </a:r>
            <a:r>
              <a:rPr lang="de-DE" dirty="0" err="1"/>
              <a:t>transport</a:t>
            </a:r>
            <a:r>
              <a:rPr lang="de-DE" dirty="0"/>
              <a:t> pump </a:t>
            </a:r>
            <a:r>
              <a:rPr lang="de-DE" dirty="0" err="1"/>
              <a:t>used</a:t>
            </a:r>
            <a:r>
              <a:rPr lang="de-DE" dirty="0"/>
              <a:t> in </a:t>
            </a:r>
            <a:r>
              <a:rPr lang="de-DE" dirty="0" err="1"/>
              <a:t>the</a:t>
            </a:r>
            <a:r>
              <a:rPr lang="de-DE" dirty="0"/>
              <a:t> </a:t>
            </a:r>
            <a:r>
              <a:rPr lang="de-DE" dirty="0" err="1"/>
              <a:t>BEOI‘s</a:t>
            </a:r>
            <a:r>
              <a:rPr lang="de-DE" dirty="0"/>
              <a:t> </a:t>
            </a:r>
            <a:r>
              <a:rPr lang="de-DE" dirty="0" err="1"/>
              <a:t>deep</a:t>
            </a:r>
            <a:r>
              <a:rPr lang="de-DE" dirty="0"/>
              <a:t> </a:t>
            </a:r>
            <a:r>
              <a:rPr lang="de-DE" dirty="0" err="1"/>
              <a:t>ice</a:t>
            </a:r>
            <a:r>
              <a:rPr lang="de-DE" dirty="0"/>
              <a:t> </a:t>
            </a:r>
            <a:r>
              <a:rPr lang="de-DE" dirty="0" err="1"/>
              <a:t>core</a:t>
            </a:r>
            <a:r>
              <a:rPr lang="de-DE" dirty="0"/>
              <a:t> </a:t>
            </a:r>
            <a:r>
              <a:rPr lang="de-DE" dirty="0" err="1"/>
              <a:t>drilling</a:t>
            </a:r>
            <a:r>
              <a:rPr lang="de-DE" dirty="0"/>
              <a:t> </a:t>
            </a:r>
            <a:r>
              <a:rPr lang="de-DE" dirty="0" err="1"/>
              <a:t>project</a:t>
            </a:r>
            <a:r>
              <a:rPr lang="de-DE" dirty="0"/>
              <a:t> (Matthias Hüther)</a:t>
            </a:r>
          </a:p>
          <a:p>
            <a:r>
              <a:rPr lang="de-DE" dirty="0"/>
              <a:t>Technical </a:t>
            </a:r>
            <a:r>
              <a:rPr lang="de-DE" dirty="0" err="1"/>
              <a:t>Innovations</a:t>
            </a:r>
            <a:r>
              <a:rPr lang="de-DE" dirty="0"/>
              <a:t> </a:t>
            </a:r>
            <a:r>
              <a:rPr lang="de-DE" dirty="0" err="1"/>
              <a:t>of</a:t>
            </a:r>
            <a:r>
              <a:rPr lang="de-DE" dirty="0"/>
              <a:t> </a:t>
            </a:r>
            <a:r>
              <a:rPr lang="de-DE" dirty="0" err="1"/>
              <a:t>the</a:t>
            </a:r>
            <a:r>
              <a:rPr lang="de-DE" dirty="0"/>
              <a:t> BEOI Field Seasons (Johannes </a:t>
            </a:r>
            <a:r>
              <a:rPr lang="de-DE" dirty="0" err="1"/>
              <a:t>Lemburg</a:t>
            </a:r>
            <a:r>
              <a:rPr lang="de-DE" dirty="0"/>
              <a:t>)</a:t>
            </a:r>
          </a:p>
          <a:p>
            <a:r>
              <a:rPr lang="de-DE" dirty="0"/>
              <a:t>The BELDC </a:t>
            </a:r>
            <a:r>
              <a:rPr lang="de-DE" dirty="0" err="1"/>
              <a:t>ice</a:t>
            </a:r>
            <a:r>
              <a:rPr lang="de-DE" dirty="0"/>
              <a:t> </a:t>
            </a:r>
            <a:r>
              <a:rPr lang="de-DE" dirty="0" err="1"/>
              <a:t>core</a:t>
            </a:r>
            <a:r>
              <a:rPr lang="de-DE" dirty="0"/>
              <a:t> </a:t>
            </a:r>
            <a:r>
              <a:rPr lang="de-DE" dirty="0" err="1"/>
              <a:t>processing</a:t>
            </a:r>
            <a:r>
              <a:rPr lang="de-DE" dirty="0"/>
              <a:t> </a:t>
            </a:r>
            <a:r>
              <a:rPr lang="de-DE" dirty="0" err="1"/>
              <a:t>work</a:t>
            </a:r>
            <a:r>
              <a:rPr lang="de-DE" dirty="0"/>
              <a:t> </a:t>
            </a:r>
            <a:r>
              <a:rPr lang="de-DE" dirty="0" err="1"/>
              <a:t>flow</a:t>
            </a:r>
            <a:br>
              <a:rPr lang="de-DE" dirty="0"/>
            </a:br>
            <a:r>
              <a:rPr lang="de-DE" dirty="0"/>
              <a:t>(Manuela Krebs)</a:t>
            </a:r>
          </a:p>
          <a:p>
            <a:endParaRPr lang="de-DE" dirty="0"/>
          </a:p>
        </p:txBody>
      </p:sp>
    </p:spTree>
    <p:extLst>
      <p:ext uri="{BB962C8B-B14F-4D97-AF65-F5344CB8AC3E}">
        <p14:creationId xmlns:p14="http://schemas.microsoft.com/office/powerpoint/2010/main" val="391981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43FA-86F2-96EA-AEA2-6D2C44F82B84}"/>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B40FF139-25D5-03B0-47C7-1E4C940EF076}"/>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sp>
        <p:nvSpPr>
          <p:cNvPr id="2" name="Titel 1">
            <a:extLst>
              <a:ext uri="{FF2B5EF4-FFF2-40B4-BE49-F238E27FC236}">
                <a16:creationId xmlns:a16="http://schemas.microsoft.com/office/drawing/2014/main" id="{540488AE-2302-53EC-527E-940A891A65F8}"/>
              </a:ext>
            </a:extLst>
          </p:cNvPr>
          <p:cNvSpPr>
            <a:spLocks noGrp="1"/>
          </p:cNvSpPr>
          <p:nvPr>
            <p:ph type="ctrTitle"/>
          </p:nvPr>
        </p:nvSpPr>
        <p:spPr/>
        <p:txBody>
          <a:bodyPr/>
          <a:lstStyle/>
          <a:p>
            <a:r>
              <a:rPr lang="en-GB" sz="2000" noProof="0" dirty="0">
                <a:solidFill>
                  <a:schemeClr val="tx1"/>
                </a:solidFill>
              </a:rPr>
              <a:t>Ongoing developments that serve the BELDC drilling</a:t>
            </a:r>
            <a:endParaRPr lang="en-GB" sz="1100" noProof="0" dirty="0">
              <a:solidFill>
                <a:schemeClr val="tx1"/>
              </a:solidFill>
            </a:endParaRPr>
          </a:p>
        </p:txBody>
      </p:sp>
      <p:pic>
        <p:nvPicPr>
          <p:cNvPr id="10" name="Bild 7" descr="BeyondEPICA-RGB.png">
            <a:extLst>
              <a:ext uri="{FF2B5EF4-FFF2-40B4-BE49-F238E27FC236}">
                <a16:creationId xmlns:a16="http://schemas.microsoft.com/office/drawing/2014/main" id="{1AC180A4-9AA5-1896-C804-D2FC20A635E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08F9BD9E-3CFB-FF85-4764-FD1FDDCBE30B}"/>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FB626C0B-0A04-A2C9-AAD5-DCD5C67C20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1B052927-0CCA-62B9-73B1-320A1CC76CB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sp>
        <p:nvSpPr>
          <p:cNvPr id="5" name="Inhaltsplatzhalter 2">
            <a:extLst>
              <a:ext uri="{FF2B5EF4-FFF2-40B4-BE49-F238E27FC236}">
                <a16:creationId xmlns:a16="http://schemas.microsoft.com/office/drawing/2014/main" id="{078A158E-DD1C-B643-E9B4-09E629E8177B}"/>
              </a:ext>
            </a:extLst>
          </p:cNvPr>
          <p:cNvSpPr>
            <a:spLocks noGrp="1"/>
          </p:cNvSpPr>
          <p:nvPr>
            <p:ph idx="1"/>
          </p:nvPr>
        </p:nvSpPr>
        <p:spPr>
          <a:xfrm>
            <a:off x="322309" y="876302"/>
            <a:ext cx="7608841" cy="3779843"/>
          </a:xfrm>
        </p:spPr>
        <p:txBody>
          <a:bodyPr/>
          <a:lstStyle/>
          <a:p>
            <a:r>
              <a:rPr lang="de-DE" sz="2000" dirty="0"/>
              <a:t>A </a:t>
            </a:r>
            <a:r>
              <a:rPr lang="de-DE" sz="2000" dirty="0" err="1"/>
              <a:t>new</a:t>
            </a:r>
            <a:r>
              <a:rPr lang="de-DE" sz="2000" dirty="0"/>
              <a:t> </a:t>
            </a:r>
            <a:r>
              <a:rPr lang="de-DE" sz="2000" dirty="0" err="1"/>
              <a:t>dynamometer</a:t>
            </a:r>
            <a:r>
              <a:rPr lang="de-DE" sz="2000" dirty="0"/>
              <a:t> </a:t>
            </a:r>
            <a:r>
              <a:rPr lang="de-DE" sz="2000" dirty="0" err="1"/>
              <a:t>for</a:t>
            </a:r>
            <a:r>
              <a:rPr lang="de-DE" sz="2000" dirty="0"/>
              <a:t> </a:t>
            </a:r>
            <a:r>
              <a:rPr lang="de-DE" sz="2000" dirty="0" err="1"/>
              <a:t>testing</a:t>
            </a:r>
            <a:r>
              <a:rPr lang="de-DE" sz="2000" dirty="0"/>
              <a:t> </a:t>
            </a:r>
            <a:r>
              <a:rPr lang="de-DE" sz="2000" dirty="0" err="1"/>
              <a:t>ice</a:t>
            </a:r>
            <a:r>
              <a:rPr lang="de-DE" sz="2000" dirty="0"/>
              <a:t> </a:t>
            </a:r>
            <a:r>
              <a:rPr lang="de-DE" sz="2000" dirty="0" err="1"/>
              <a:t>core</a:t>
            </a:r>
            <a:r>
              <a:rPr lang="de-DE" sz="2000" dirty="0"/>
              <a:t> </a:t>
            </a:r>
            <a:r>
              <a:rPr lang="de-DE" sz="2000" dirty="0" err="1"/>
              <a:t>drill</a:t>
            </a:r>
            <a:r>
              <a:rPr lang="de-DE" sz="2000" dirty="0"/>
              <a:t> </a:t>
            </a:r>
            <a:r>
              <a:rPr lang="de-DE" sz="2000" dirty="0" err="1"/>
              <a:t>motors</a:t>
            </a:r>
            <a:r>
              <a:rPr lang="de-DE" sz="2000" dirty="0"/>
              <a:t> an </a:t>
            </a:r>
            <a:r>
              <a:rPr lang="de-DE" sz="2000" dirty="0" err="1"/>
              <a:t>gears</a:t>
            </a:r>
            <a:r>
              <a:rPr lang="de-DE" sz="2000" dirty="0"/>
              <a:t> (Matthias Hüther)</a:t>
            </a:r>
          </a:p>
          <a:p>
            <a:r>
              <a:rPr lang="de-DE" sz="2000" dirty="0"/>
              <a:t>Resilient </a:t>
            </a:r>
            <a:r>
              <a:rPr lang="de-DE" sz="2000" dirty="0" err="1"/>
              <a:t>gear</a:t>
            </a:r>
            <a:r>
              <a:rPr lang="de-DE" sz="2000" dirty="0"/>
              <a:t> design </a:t>
            </a:r>
            <a:r>
              <a:rPr lang="de-DE" sz="2000" dirty="0" err="1"/>
              <a:t>for</a:t>
            </a:r>
            <a:r>
              <a:rPr lang="de-DE" sz="2000" dirty="0"/>
              <a:t> </a:t>
            </a:r>
            <a:r>
              <a:rPr lang="de-DE" sz="2000" dirty="0" err="1"/>
              <a:t>deep</a:t>
            </a:r>
            <a:r>
              <a:rPr lang="de-DE" sz="2000" dirty="0"/>
              <a:t> </a:t>
            </a:r>
            <a:r>
              <a:rPr lang="de-DE" sz="2000" dirty="0" err="1"/>
              <a:t>ice</a:t>
            </a:r>
            <a:r>
              <a:rPr lang="de-DE" sz="2000" dirty="0"/>
              <a:t> </a:t>
            </a:r>
            <a:r>
              <a:rPr lang="de-DE" sz="2000" dirty="0" err="1"/>
              <a:t>drilling</a:t>
            </a:r>
            <a:r>
              <a:rPr lang="de-DE" sz="2000" dirty="0"/>
              <a:t> </a:t>
            </a:r>
            <a:r>
              <a:rPr lang="de-DE" sz="2000" dirty="0" err="1"/>
              <a:t>systems</a:t>
            </a:r>
            <a:r>
              <a:rPr lang="de-DE" sz="2000" dirty="0"/>
              <a:t> (Johannes </a:t>
            </a:r>
            <a:r>
              <a:rPr lang="de-DE" sz="2000" dirty="0" err="1"/>
              <a:t>Lemburg</a:t>
            </a:r>
            <a:r>
              <a:rPr lang="de-DE" sz="2000" dirty="0"/>
              <a:t>)</a:t>
            </a:r>
          </a:p>
          <a:p>
            <a:r>
              <a:rPr lang="de-DE" sz="2000" dirty="0"/>
              <a:t>The </a:t>
            </a:r>
            <a:r>
              <a:rPr lang="de-DE" sz="2000" dirty="0" err="1"/>
              <a:t>challenges</a:t>
            </a:r>
            <a:r>
              <a:rPr lang="de-DE" sz="2000" dirty="0"/>
              <a:t> </a:t>
            </a:r>
            <a:r>
              <a:rPr lang="de-DE" sz="2000" dirty="0" err="1"/>
              <a:t>involved</a:t>
            </a:r>
            <a:r>
              <a:rPr lang="de-DE" sz="2000" dirty="0"/>
              <a:t> in </a:t>
            </a:r>
            <a:r>
              <a:rPr lang="de-DE" sz="2000" dirty="0" err="1"/>
              <a:t>developing</a:t>
            </a:r>
            <a:r>
              <a:rPr lang="de-DE" sz="2000" dirty="0"/>
              <a:t> a power </a:t>
            </a:r>
            <a:r>
              <a:rPr lang="de-DE" sz="2000" dirty="0" err="1"/>
              <a:t>supply</a:t>
            </a:r>
            <a:r>
              <a:rPr lang="de-DE" sz="2000" dirty="0"/>
              <a:t>, </a:t>
            </a:r>
            <a:r>
              <a:rPr lang="de-DE" sz="2000" dirty="0" err="1"/>
              <a:t>communication</a:t>
            </a:r>
            <a:r>
              <a:rPr lang="de-DE" sz="2000" dirty="0"/>
              <a:t> </a:t>
            </a:r>
            <a:r>
              <a:rPr lang="de-DE" sz="2000" dirty="0" err="1"/>
              <a:t>system</a:t>
            </a:r>
            <a:r>
              <a:rPr lang="de-DE" sz="2000" dirty="0"/>
              <a:t> and </a:t>
            </a:r>
            <a:r>
              <a:rPr lang="de-DE" sz="2000" dirty="0" err="1"/>
              <a:t>drive</a:t>
            </a:r>
            <a:r>
              <a:rPr lang="de-DE" sz="2000" dirty="0"/>
              <a:t> </a:t>
            </a:r>
            <a:r>
              <a:rPr lang="de-DE" sz="2000" dirty="0" err="1"/>
              <a:t>unit</a:t>
            </a:r>
            <a:r>
              <a:rPr lang="de-DE" sz="2000" dirty="0"/>
              <a:t> </a:t>
            </a:r>
            <a:r>
              <a:rPr lang="de-DE" sz="2000" dirty="0" err="1"/>
              <a:t>for</a:t>
            </a:r>
            <a:r>
              <a:rPr lang="de-DE" sz="2000" dirty="0"/>
              <a:t> a </a:t>
            </a:r>
            <a:r>
              <a:rPr lang="de-DE" sz="2000" dirty="0" err="1"/>
              <a:t>deep</a:t>
            </a:r>
            <a:r>
              <a:rPr lang="de-DE" sz="2000" dirty="0"/>
              <a:t> </a:t>
            </a:r>
            <a:r>
              <a:rPr lang="de-DE" sz="2000" dirty="0" err="1"/>
              <a:t>ice</a:t>
            </a:r>
            <a:r>
              <a:rPr lang="de-DE" sz="2000" dirty="0"/>
              <a:t> </a:t>
            </a:r>
            <a:r>
              <a:rPr lang="de-DE" sz="2000" dirty="0" err="1"/>
              <a:t>core</a:t>
            </a:r>
            <a:r>
              <a:rPr lang="de-DE" sz="2000" dirty="0"/>
              <a:t> </a:t>
            </a:r>
            <a:r>
              <a:rPr lang="de-DE" sz="2000" dirty="0" err="1"/>
              <a:t>drilling</a:t>
            </a:r>
            <a:r>
              <a:rPr lang="de-DE" sz="2000" dirty="0"/>
              <a:t> </a:t>
            </a:r>
            <a:r>
              <a:rPr lang="de-DE" sz="2000" dirty="0" err="1"/>
              <a:t>rig</a:t>
            </a:r>
            <a:r>
              <a:rPr lang="de-DE" sz="2000" dirty="0"/>
              <a:t> (Matthias Hüther)</a:t>
            </a:r>
          </a:p>
          <a:p>
            <a:r>
              <a:rPr lang="de-DE" sz="2000" dirty="0" err="1"/>
              <a:t>Drillhead</a:t>
            </a:r>
            <a:r>
              <a:rPr lang="de-DE" sz="2000" dirty="0"/>
              <a:t> </a:t>
            </a:r>
            <a:r>
              <a:rPr lang="de-DE" sz="2000" dirty="0" err="1"/>
              <a:t>configurations</a:t>
            </a:r>
            <a:r>
              <a:rPr lang="de-DE" sz="2000" dirty="0"/>
              <a:t> and </a:t>
            </a:r>
            <a:r>
              <a:rPr lang="de-DE" sz="2000" dirty="0" err="1"/>
              <a:t>maintenance</a:t>
            </a:r>
            <a:r>
              <a:rPr lang="de-DE" sz="2000" dirty="0"/>
              <a:t> in </a:t>
            </a:r>
            <a:r>
              <a:rPr lang="de-DE" sz="2000" dirty="0" err="1"/>
              <a:t>the</a:t>
            </a:r>
            <a:r>
              <a:rPr lang="de-DE" sz="2000" dirty="0"/>
              <a:t> </a:t>
            </a:r>
            <a:r>
              <a:rPr lang="de-DE" sz="2000" dirty="0" err="1"/>
              <a:t>BEOI‘s</a:t>
            </a:r>
            <a:r>
              <a:rPr lang="de-DE" sz="2000" dirty="0"/>
              <a:t> </a:t>
            </a:r>
            <a:r>
              <a:rPr lang="de-DE" sz="2000" dirty="0" err="1"/>
              <a:t>deep</a:t>
            </a:r>
            <a:r>
              <a:rPr lang="de-DE" sz="2000" dirty="0"/>
              <a:t> </a:t>
            </a:r>
            <a:r>
              <a:rPr lang="de-DE" sz="2000" dirty="0" err="1"/>
              <a:t>ice</a:t>
            </a:r>
            <a:r>
              <a:rPr lang="de-DE" sz="2000" dirty="0"/>
              <a:t> </a:t>
            </a:r>
            <a:r>
              <a:rPr lang="de-DE" sz="2000" dirty="0" err="1"/>
              <a:t>core</a:t>
            </a:r>
            <a:r>
              <a:rPr lang="de-DE" sz="2000" dirty="0"/>
              <a:t> </a:t>
            </a:r>
            <a:r>
              <a:rPr lang="de-DE" sz="2000" dirty="0" err="1"/>
              <a:t>drilling</a:t>
            </a:r>
            <a:r>
              <a:rPr lang="de-DE" sz="2000" dirty="0"/>
              <a:t> </a:t>
            </a:r>
            <a:r>
              <a:rPr lang="de-DE" sz="2000" dirty="0" err="1"/>
              <a:t>project</a:t>
            </a:r>
            <a:r>
              <a:rPr lang="de-DE" sz="2000" dirty="0"/>
              <a:t> (Gunther </a:t>
            </a:r>
            <a:r>
              <a:rPr lang="de-DE" sz="2000" dirty="0" err="1"/>
              <a:t>Lawer</a:t>
            </a:r>
            <a:r>
              <a:rPr lang="de-DE" sz="2000" dirty="0"/>
              <a:t>)</a:t>
            </a:r>
          </a:p>
          <a:p>
            <a:r>
              <a:rPr lang="de-DE" sz="2000" dirty="0"/>
              <a:t>The </a:t>
            </a:r>
            <a:r>
              <a:rPr lang="de-DE" sz="2000" dirty="0" err="1"/>
              <a:t>Danish</a:t>
            </a:r>
            <a:r>
              <a:rPr lang="de-DE" sz="2000" dirty="0"/>
              <a:t> </a:t>
            </a:r>
            <a:r>
              <a:rPr lang="de-DE" sz="2000" dirty="0" err="1"/>
              <a:t>Replicate</a:t>
            </a:r>
            <a:r>
              <a:rPr lang="de-DE" sz="2000" dirty="0"/>
              <a:t> Drilling System – </a:t>
            </a:r>
            <a:r>
              <a:rPr lang="de-DE" sz="2000" dirty="0" err="1"/>
              <a:t>Results</a:t>
            </a:r>
            <a:r>
              <a:rPr lang="de-DE" sz="2000" dirty="0"/>
              <a:t> </a:t>
            </a:r>
            <a:r>
              <a:rPr lang="de-DE" sz="2000" dirty="0" err="1"/>
              <a:t>from</a:t>
            </a:r>
            <a:r>
              <a:rPr lang="de-DE" sz="2000" dirty="0"/>
              <a:t> </a:t>
            </a:r>
            <a:r>
              <a:rPr lang="de-DE" sz="2000" dirty="0" err="1"/>
              <a:t>the</a:t>
            </a:r>
            <a:r>
              <a:rPr lang="de-DE" sz="2000" dirty="0"/>
              <a:t> First Field Test (Grant Boeckmann)</a:t>
            </a:r>
            <a:endParaRPr lang="en-GB" sz="2000" dirty="0"/>
          </a:p>
        </p:txBody>
      </p:sp>
    </p:spTree>
    <p:extLst>
      <p:ext uri="{BB962C8B-B14F-4D97-AF65-F5344CB8AC3E}">
        <p14:creationId xmlns:p14="http://schemas.microsoft.com/office/powerpoint/2010/main" val="381596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9" descr="slide0088_background.jpg">
            <a:extLst>
              <a:ext uri="{FF2B5EF4-FFF2-40B4-BE49-F238E27FC236}">
                <a16:creationId xmlns:a16="http://schemas.microsoft.com/office/drawing/2014/main" id="{A4A490E7-3194-CA49-D23B-F67F8DAE952E}"/>
              </a:ext>
            </a:extLst>
          </p:cNvPr>
          <p:cNvPicPr>
            <a:picLocks noChangeAspect="1"/>
          </p:cNvPicPr>
          <p:nvPr/>
        </p:nvPicPr>
        <p:blipFill>
          <a:blip r:embed="rId3">
            <a:lum bright="30000" contrast="-50000"/>
          </a:blip>
          <a:srcRect t="6165" b="22325"/>
          <a:stretch/>
        </p:blipFill>
        <p:spPr>
          <a:xfrm>
            <a:off x="-4239" y="0"/>
            <a:ext cx="9143999" cy="5143500"/>
          </a:xfrm>
          <a:prstGeom prst="rect">
            <a:avLst/>
          </a:prstGeom>
        </p:spPr>
      </p:pic>
      <p:pic>
        <p:nvPicPr>
          <p:cNvPr id="12" name="Grafik 11">
            <a:extLst>
              <a:ext uri="{FF2B5EF4-FFF2-40B4-BE49-F238E27FC236}">
                <a16:creationId xmlns:a16="http://schemas.microsoft.com/office/drawing/2014/main" id="{828B67FC-3993-B0F5-7C35-390EFCB06E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206" y="793790"/>
            <a:ext cx="3134180" cy="4178907"/>
          </a:xfrm>
          <a:prstGeom prst="rect">
            <a:avLst/>
          </a:prstGeom>
        </p:spPr>
      </p:pic>
      <p:pic>
        <p:nvPicPr>
          <p:cNvPr id="16" name="Grafik 15">
            <a:extLst>
              <a:ext uri="{FF2B5EF4-FFF2-40B4-BE49-F238E27FC236}">
                <a16:creationId xmlns:a16="http://schemas.microsoft.com/office/drawing/2014/main" id="{10F3B6C7-C782-996D-A635-C7ED2F8796D7}"/>
              </a:ext>
            </a:extLst>
          </p:cNvPr>
          <p:cNvPicPr>
            <a:picLocks noChangeAspect="1"/>
          </p:cNvPicPr>
          <p:nvPr/>
        </p:nvPicPr>
        <p:blipFill>
          <a:blip r:embed="rId5" cstate="screen">
            <a:extLst>
              <a:ext uri="{28A0092B-C50C-407E-A947-70E740481C1C}">
                <a14:useLocalDpi xmlns:a14="http://schemas.microsoft.com/office/drawing/2010/main"/>
              </a:ext>
            </a:extLst>
          </a:blip>
          <a:srcRect t="-1" b="50166"/>
          <a:stretch>
            <a:fillRect/>
          </a:stretch>
        </p:blipFill>
        <p:spPr>
          <a:xfrm>
            <a:off x="249143" y="793791"/>
            <a:ext cx="3138822" cy="2082550"/>
          </a:xfrm>
          <a:prstGeom prst="rect">
            <a:avLst/>
          </a:prstGeom>
        </p:spPr>
      </p:pic>
      <p:sp>
        <p:nvSpPr>
          <p:cNvPr id="2" name="Titel 1">
            <a:extLst>
              <a:ext uri="{FF2B5EF4-FFF2-40B4-BE49-F238E27FC236}">
                <a16:creationId xmlns:a16="http://schemas.microsoft.com/office/drawing/2014/main" id="{02425DF3-2F80-0B0C-A7F6-639E9441D60D}"/>
              </a:ext>
            </a:extLst>
          </p:cNvPr>
          <p:cNvSpPr>
            <a:spLocks noGrp="1"/>
          </p:cNvSpPr>
          <p:nvPr>
            <p:ph type="ctrTitle"/>
          </p:nvPr>
        </p:nvSpPr>
        <p:spPr>
          <a:xfrm>
            <a:off x="592113" y="282693"/>
            <a:ext cx="8188309" cy="464986"/>
          </a:xfrm>
        </p:spPr>
        <p:txBody>
          <a:bodyPr/>
          <a:lstStyle/>
          <a:p>
            <a:r>
              <a:rPr lang="en-GB" dirty="0"/>
              <a:t>Field campaigns (DEP, cutting, </a:t>
            </a:r>
            <a:r>
              <a:rPr lang="en-GB" dirty="0" err="1">
                <a:latin typeface="Symbol" pitchFamily="2" charset="2"/>
              </a:rPr>
              <a:t>d</a:t>
            </a:r>
            <a:r>
              <a:rPr lang="en-GB" dirty="0" err="1">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 / </a:t>
            </a:r>
            <a:r>
              <a:rPr lang="en-GB" dirty="0">
                <a:latin typeface="Symbol" pitchFamily="2" charset="2"/>
              </a:rPr>
              <a:t>d</a:t>
            </a:r>
            <a:r>
              <a:rPr lang="en-GB" baseline="30000" dirty="0">
                <a:latin typeface="Symbol" pitchFamily="2" charset="2"/>
              </a:rPr>
              <a:t>18</a:t>
            </a:r>
            <a:r>
              <a:rPr lang="en-GB" dirty="0">
                <a:latin typeface="Arial" panose="020B0604020202020204" pitchFamily="34" charset="0"/>
                <a:cs typeface="Arial" panose="020B0604020202020204" pitchFamily="34" charset="0"/>
              </a:rPr>
              <a:t>O</a:t>
            </a:r>
            <a:r>
              <a:rPr lang="en-GB" dirty="0">
                <a:latin typeface="Symbol" pitchFamily="2" charset="2"/>
              </a:rPr>
              <a:t> </a:t>
            </a:r>
            <a:r>
              <a:rPr lang="en-GB" dirty="0"/>
              <a:t>)</a:t>
            </a:r>
            <a:endParaRPr lang="en-GB" dirty="0">
              <a:latin typeface="Symbol" pitchFamily="2" charset="2"/>
            </a:endParaRPr>
          </a:p>
        </p:txBody>
      </p:sp>
      <p:sp>
        <p:nvSpPr>
          <p:cNvPr id="10" name="Textfeld 9">
            <a:extLst>
              <a:ext uri="{FF2B5EF4-FFF2-40B4-BE49-F238E27FC236}">
                <a16:creationId xmlns:a16="http://schemas.microsoft.com/office/drawing/2014/main" id="{046E4FAD-265E-7725-EA01-9DE61AF931AF}"/>
              </a:ext>
            </a:extLst>
          </p:cNvPr>
          <p:cNvSpPr txBox="1"/>
          <p:nvPr/>
        </p:nvSpPr>
        <p:spPr>
          <a:xfrm>
            <a:off x="3614866" y="4579822"/>
            <a:ext cx="2902627" cy="369332"/>
          </a:xfrm>
          <a:prstGeom prst="rect">
            <a:avLst/>
          </a:prstGeom>
          <a:noFill/>
        </p:spPr>
        <p:txBody>
          <a:bodyPr wrap="square">
            <a:spAutoFit/>
          </a:bodyPr>
          <a:lstStyle/>
          <a:p>
            <a:r>
              <a:rPr lang="de-DE" dirty="0">
                <a:solidFill>
                  <a:schemeClr val="bg1"/>
                </a:solidFill>
              </a:rPr>
              <a:t>J. Westhoff © PNRA/IPEV</a:t>
            </a:r>
            <a:endParaRPr lang="en-GB" dirty="0">
              <a:solidFill>
                <a:schemeClr val="bg1"/>
              </a:solidFill>
            </a:endParaRPr>
          </a:p>
        </p:txBody>
      </p:sp>
      <p:sp>
        <p:nvSpPr>
          <p:cNvPr id="14" name="Textfeld 13">
            <a:extLst>
              <a:ext uri="{FF2B5EF4-FFF2-40B4-BE49-F238E27FC236}">
                <a16:creationId xmlns:a16="http://schemas.microsoft.com/office/drawing/2014/main" id="{0A37C154-62CC-8C11-BA4D-E2A509450588}"/>
              </a:ext>
            </a:extLst>
          </p:cNvPr>
          <p:cNvSpPr txBox="1"/>
          <p:nvPr/>
        </p:nvSpPr>
        <p:spPr>
          <a:xfrm>
            <a:off x="481876" y="801612"/>
            <a:ext cx="2965440" cy="369332"/>
          </a:xfrm>
          <a:prstGeom prst="rect">
            <a:avLst/>
          </a:prstGeom>
          <a:noFill/>
        </p:spPr>
        <p:txBody>
          <a:bodyPr wrap="square">
            <a:spAutoFit/>
          </a:bodyPr>
          <a:lstStyle/>
          <a:p>
            <a:r>
              <a:rPr lang="de-DE" dirty="0">
                <a:solidFill>
                  <a:schemeClr val="bg1"/>
                </a:solidFill>
              </a:rPr>
              <a:t>O. </a:t>
            </a:r>
            <a:r>
              <a:rPr lang="de-DE" dirty="0" err="1">
                <a:solidFill>
                  <a:schemeClr val="bg1"/>
                </a:solidFill>
              </a:rPr>
              <a:t>Alemany</a:t>
            </a:r>
            <a:r>
              <a:rPr lang="de-DE" dirty="0">
                <a:solidFill>
                  <a:schemeClr val="bg1"/>
                </a:solidFill>
              </a:rPr>
              <a:t> © PNRA/IPEV</a:t>
            </a:r>
            <a:endParaRPr lang="en-GB" dirty="0">
              <a:solidFill>
                <a:schemeClr val="bg1"/>
              </a:solidFill>
            </a:endParaRPr>
          </a:p>
        </p:txBody>
      </p:sp>
      <p:pic>
        <p:nvPicPr>
          <p:cNvPr id="18" name="Grafik 17">
            <a:extLst>
              <a:ext uri="{FF2B5EF4-FFF2-40B4-BE49-F238E27FC236}">
                <a16:creationId xmlns:a16="http://schemas.microsoft.com/office/drawing/2014/main" id="{B67E073C-7E1C-F753-CF42-882CA96C91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7" name="Inhaltsplatzhalter 4" descr="AWI_WortBildmarke_Farbe_PAN_C.ai">
            <a:extLst>
              <a:ext uri="{FF2B5EF4-FFF2-40B4-BE49-F238E27FC236}">
                <a16:creationId xmlns:a16="http://schemas.microsoft.com/office/drawing/2014/main" id="{0D639A98-64FE-FD75-B11C-DFDE8C332A67}"/>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15" name="Bild 7" descr="BeyondEPICA-RGB.png">
            <a:extLst>
              <a:ext uri="{FF2B5EF4-FFF2-40B4-BE49-F238E27FC236}">
                <a16:creationId xmlns:a16="http://schemas.microsoft.com/office/drawing/2014/main" id="{8FC06D2C-CF53-7E3B-DC0F-3F46DE15E515}"/>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a:extLst>
              <a:ext uri="{FF2B5EF4-FFF2-40B4-BE49-F238E27FC236}">
                <a16:creationId xmlns:a16="http://schemas.microsoft.com/office/drawing/2014/main" id="{BC534858-D874-3972-87B0-EDCA558B9E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996" y="3596187"/>
            <a:ext cx="683508" cy="741000"/>
          </a:xfrm>
          <a:prstGeom prst="rect">
            <a:avLst/>
          </a:prstGeom>
        </p:spPr>
      </p:pic>
      <p:pic>
        <p:nvPicPr>
          <p:cNvPr id="20" name="Grafik 19">
            <a:extLst>
              <a:ext uri="{FF2B5EF4-FFF2-40B4-BE49-F238E27FC236}">
                <a16:creationId xmlns:a16="http://schemas.microsoft.com/office/drawing/2014/main" id="{BE220BE3-3CD8-9DD7-5375-3495E4192CF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9143" y="2897684"/>
            <a:ext cx="3134170" cy="2082550"/>
          </a:xfrm>
          <a:prstGeom prst="rect">
            <a:avLst/>
          </a:prstGeom>
        </p:spPr>
      </p:pic>
      <p:sp>
        <p:nvSpPr>
          <p:cNvPr id="21" name="Textfeld 20">
            <a:extLst>
              <a:ext uri="{FF2B5EF4-FFF2-40B4-BE49-F238E27FC236}">
                <a16:creationId xmlns:a16="http://schemas.microsoft.com/office/drawing/2014/main" id="{E416188E-F1D2-FF84-BFD2-53577E7D1B7D}"/>
              </a:ext>
            </a:extLst>
          </p:cNvPr>
          <p:cNvSpPr txBox="1"/>
          <p:nvPr/>
        </p:nvSpPr>
        <p:spPr>
          <a:xfrm>
            <a:off x="417873" y="4579822"/>
            <a:ext cx="2965440" cy="369332"/>
          </a:xfrm>
          <a:prstGeom prst="rect">
            <a:avLst/>
          </a:prstGeom>
          <a:noFill/>
        </p:spPr>
        <p:txBody>
          <a:bodyPr wrap="square">
            <a:spAutoFit/>
          </a:bodyPr>
          <a:lstStyle/>
          <a:p>
            <a:r>
              <a:rPr lang="de-DE" dirty="0" err="1">
                <a:solidFill>
                  <a:schemeClr val="bg1"/>
                </a:solidFill>
              </a:rPr>
              <a:t>F.Wilhelms</a:t>
            </a:r>
            <a:r>
              <a:rPr lang="de-DE" dirty="0">
                <a:solidFill>
                  <a:schemeClr val="bg1"/>
                </a:solidFill>
              </a:rPr>
              <a:t> © PNRA/IPEV</a:t>
            </a:r>
            <a:endParaRPr lang="en-GB" dirty="0">
              <a:solidFill>
                <a:schemeClr val="bg1"/>
              </a:solidFill>
            </a:endParaRPr>
          </a:p>
        </p:txBody>
      </p:sp>
    </p:spTree>
    <p:extLst>
      <p:ext uri="{BB962C8B-B14F-4D97-AF65-F5344CB8AC3E}">
        <p14:creationId xmlns:p14="http://schemas.microsoft.com/office/powerpoint/2010/main" val="347149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B866-E844-EBAB-818A-FAE6293B9AB1}"/>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12639B0E-A4E0-2C07-18EF-F004B13AB1FA}"/>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sp>
        <p:nvSpPr>
          <p:cNvPr id="2" name="Titel 1">
            <a:extLst>
              <a:ext uri="{FF2B5EF4-FFF2-40B4-BE49-F238E27FC236}">
                <a16:creationId xmlns:a16="http://schemas.microsoft.com/office/drawing/2014/main" id="{BD96C627-E008-DCEE-F4A4-4AD49E845937}"/>
              </a:ext>
            </a:extLst>
          </p:cNvPr>
          <p:cNvSpPr>
            <a:spLocks noGrp="1"/>
          </p:cNvSpPr>
          <p:nvPr>
            <p:ph type="ctrTitle"/>
          </p:nvPr>
        </p:nvSpPr>
        <p:spPr>
          <a:xfrm>
            <a:off x="618565" y="282693"/>
            <a:ext cx="8161857" cy="464986"/>
          </a:xfrm>
        </p:spPr>
        <p:txBody>
          <a:bodyPr/>
          <a:lstStyle/>
          <a:p>
            <a:r>
              <a:rPr lang="en-GB" noProof="0" dirty="0">
                <a:solidFill>
                  <a:schemeClr val="tx1"/>
                </a:solidFill>
              </a:rPr>
              <a:t>DEP match with EDC for last 800 ka</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00C55E4F-C2E0-7B5D-0ADA-3F5E724C009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188638D9-C4D3-6D6F-A635-7AC757771F47}"/>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5420206E-B257-EBAF-ABED-0B24C8F8FE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28E1CE3B-45B1-6C61-AAC5-ECF89FB96BC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22" name="Grafik 21">
            <a:extLst>
              <a:ext uri="{FF2B5EF4-FFF2-40B4-BE49-F238E27FC236}">
                <a16:creationId xmlns:a16="http://schemas.microsoft.com/office/drawing/2014/main" id="{0E05B5AC-EB38-172E-D6E6-A19C4761B94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4150" y="673081"/>
            <a:ext cx="7772400" cy="4375490"/>
          </a:xfrm>
          <a:prstGeom prst="rect">
            <a:avLst/>
          </a:prstGeom>
        </p:spPr>
      </p:pic>
      <p:sp>
        <p:nvSpPr>
          <p:cNvPr id="23" name="Textfeld 22">
            <a:extLst>
              <a:ext uri="{FF2B5EF4-FFF2-40B4-BE49-F238E27FC236}">
                <a16:creationId xmlns:a16="http://schemas.microsoft.com/office/drawing/2014/main" id="{47C23234-37AF-9595-F511-823C78D2A401}"/>
              </a:ext>
            </a:extLst>
          </p:cNvPr>
          <p:cNvSpPr txBox="1"/>
          <p:nvPr/>
        </p:nvSpPr>
        <p:spPr>
          <a:xfrm>
            <a:off x="140190" y="4855141"/>
            <a:ext cx="8909875"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Wilhelms, F. </a:t>
            </a:r>
            <a:r>
              <a:rPr lang="en-GB" sz="1400" i="1" dirty="0">
                <a:latin typeface="Arial" panose="020B0604020202020204" pitchFamily="34" charset="0"/>
                <a:cs typeface="Arial" panose="020B0604020202020204" pitchFamily="34" charset="0"/>
              </a:rPr>
              <a:t>et al.</a:t>
            </a:r>
            <a:r>
              <a:rPr lang="en-GB" sz="1400" dirty="0">
                <a:latin typeface="Arial" panose="020B0604020202020204" pitchFamily="34" charset="0"/>
                <a:cs typeface="Arial" panose="020B0604020202020204" pitchFamily="34" charset="0"/>
              </a:rPr>
              <a:t>, 1998; EPICA community members, 2004; </a:t>
            </a:r>
            <a:r>
              <a:rPr lang="en-GB" sz="1400" dirty="0" err="1">
                <a:latin typeface="Arial" panose="020B0604020202020204" pitchFamily="34" charset="0"/>
                <a:cs typeface="Arial" panose="020B0604020202020204" pitchFamily="34" charset="0"/>
              </a:rPr>
              <a:t>Parrenin</a:t>
            </a:r>
            <a:r>
              <a:rPr lang="en-GB" sz="1400" dirty="0">
                <a:latin typeface="Arial" panose="020B0604020202020204" pitchFamily="34" charset="0"/>
                <a:cs typeface="Arial" panose="020B0604020202020204" pitchFamily="34" charset="0"/>
              </a:rPr>
              <a:t>, F. </a:t>
            </a:r>
            <a:r>
              <a:rPr lang="en-GB" sz="1400" i="1" dirty="0">
                <a:latin typeface="Arial" panose="020B0604020202020204" pitchFamily="34" charset="0"/>
                <a:cs typeface="Arial" panose="020B0604020202020204" pitchFamily="34" charset="0"/>
              </a:rPr>
              <a:t>et al.</a:t>
            </a:r>
            <a:r>
              <a:rPr lang="en-GB" sz="1400" dirty="0">
                <a:latin typeface="Arial" panose="020B0604020202020204" pitchFamily="34" charset="0"/>
                <a:cs typeface="Arial" panose="020B0604020202020204" pitchFamily="34" charset="0"/>
              </a:rPr>
              <a:t>, 2012; Bouchet, M. </a:t>
            </a:r>
            <a:r>
              <a:rPr lang="en-GB" sz="1400" i="1" dirty="0">
                <a:latin typeface="Arial" panose="020B0604020202020204" pitchFamily="34" charset="0"/>
                <a:cs typeface="Arial" panose="020B0604020202020204" pitchFamily="34" charset="0"/>
              </a:rPr>
              <a:t>et al.</a:t>
            </a:r>
            <a:r>
              <a:rPr lang="en-GB" sz="1400" dirty="0">
                <a:latin typeface="Arial" panose="020B0604020202020204" pitchFamily="34" charset="0"/>
                <a:cs typeface="Arial" panose="020B0604020202020204" pitchFamily="34" charset="0"/>
              </a:rPr>
              <a:t>, 2023</a:t>
            </a:r>
          </a:p>
        </p:txBody>
      </p:sp>
    </p:spTree>
    <p:extLst>
      <p:ext uri="{BB962C8B-B14F-4D97-AF65-F5344CB8AC3E}">
        <p14:creationId xmlns:p14="http://schemas.microsoft.com/office/powerpoint/2010/main" val="60540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76FB-0215-E49A-FC6D-583028AB7248}"/>
            </a:ext>
          </a:extLst>
        </p:cNvPr>
        <p:cNvGrpSpPr/>
        <p:nvPr/>
      </p:nvGrpSpPr>
      <p:grpSpPr>
        <a:xfrm>
          <a:off x="0" y="0"/>
          <a:ext cx="0" cy="0"/>
          <a:chOff x="0" y="0"/>
          <a:chExt cx="0" cy="0"/>
        </a:xfrm>
      </p:grpSpPr>
      <p:pic>
        <p:nvPicPr>
          <p:cNvPr id="4" name="Bild 9" descr="slide0088_background.jpg">
            <a:extLst>
              <a:ext uri="{FF2B5EF4-FFF2-40B4-BE49-F238E27FC236}">
                <a16:creationId xmlns:a16="http://schemas.microsoft.com/office/drawing/2014/main" id="{3028F007-EF16-5A7C-E60C-8896EA9C9CBF}"/>
              </a:ext>
            </a:extLst>
          </p:cNvPr>
          <p:cNvPicPr>
            <a:picLocks noChangeAspect="1"/>
          </p:cNvPicPr>
          <p:nvPr/>
        </p:nvPicPr>
        <p:blipFill>
          <a:blip r:embed="rId3">
            <a:lum bright="30000" contrast="-50000"/>
          </a:blip>
          <a:srcRect t="6165" b="22325"/>
          <a:stretch/>
        </p:blipFill>
        <p:spPr>
          <a:xfrm>
            <a:off x="1" y="0"/>
            <a:ext cx="9143999" cy="5143500"/>
          </a:xfrm>
          <a:prstGeom prst="rect">
            <a:avLst/>
          </a:prstGeom>
        </p:spPr>
      </p:pic>
      <p:sp>
        <p:nvSpPr>
          <p:cNvPr id="2" name="Titel 1">
            <a:extLst>
              <a:ext uri="{FF2B5EF4-FFF2-40B4-BE49-F238E27FC236}">
                <a16:creationId xmlns:a16="http://schemas.microsoft.com/office/drawing/2014/main" id="{7CB97F2B-9DDA-C6DD-CD67-30E3B1D0AAEC}"/>
              </a:ext>
            </a:extLst>
          </p:cNvPr>
          <p:cNvSpPr>
            <a:spLocks noGrp="1"/>
          </p:cNvSpPr>
          <p:nvPr>
            <p:ph type="ctrTitle"/>
          </p:nvPr>
        </p:nvSpPr>
        <p:spPr>
          <a:xfrm>
            <a:off x="618565" y="282693"/>
            <a:ext cx="8525434" cy="464986"/>
          </a:xfrm>
        </p:spPr>
        <p:txBody>
          <a:bodyPr/>
          <a:lstStyle/>
          <a:p>
            <a:r>
              <a:rPr lang="en-GB" dirty="0">
                <a:solidFill>
                  <a:schemeClr val="tx1"/>
                </a:solidFill>
                <a:latin typeface="Symbol" pitchFamily="2" charset="2"/>
              </a:rPr>
              <a:t>d</a:t>
            </a:r>
            <a:r>
              <a:rPr lang="en-GB" baseline="30000" dirty="0">
                <a:solidFill>
                  <a:schemeClr val="tx1"/>
                </a:solidFill>
                <a:latin typeface="Arial" panose="020B0604020202020204" pitchFamily="34" charset="0"/>
                <a:cs typeface="Arial" panose="020B0604020202020204" pitchFamily="34" charset="0"/>
              </a:rPr>
              <a:t>18</a:t>
            </a:r>
            <a:r>
              <a:rPr lang="en-GB" dirty="0">
                <a:solidFill>
                  <a:schemeClr val="tx1"/>
                </a:solidFill>
                <a:latin typeface="Arial" panose="020B0604020202020204" pitchFamily="34" charset="0"/>
                <a:cs typeface="Arial" panose="020B0604020202020204" pitchFamily="34" charset="0"/>
              </a:rPr>
              <a:t>O/</a:t>
            </a:r>
            <a:r>
              <a:rPr lang="en-GB" dirty="0" err="1">
                <a:solidFill>
                  <a:schemeClr val="tx1"/>
                </a:solidFill>
                <a:latin typeface="Symbol" pitchFamily="2" charset="2"/>
              </a:rPr>
              <a:t>d</a:t>
            </a:r>
            <a:r>
              <a:rPr lang="en-GB" dirty="0" err="1">
                <a:solidFill>
                  <a:schemeClr val="tx1"/>
                </a:solidFill>
                <a:latin typeface="Arial" panose="020B0604020202020204" pitchFamily="34" charset="0"/>
                <a:cs typeface="Arial" panose="020B0604020202020204" pitchFamily="34" charset="0"/>
              </a:rPr>
              <a:t>D</a:t>
            </a:r>
            <a:r>
              <a:rPr lang="en-GB" dirty="0">
                <a:solidFill>
                  <a:schemeClr val="tx1"/>
                </a:solidFill>
                <a:latin typeface="Arial" panose="020B0604020202020204" pitchFamily="34" charset="0"/>
                <a:cs typeface="Arial" panose="020B0604020202020204" pitchFamily="34" charset="0"/>
              </a:rPr>
              <a:t> </a:t>
            </a:r>
            <a:r>
              <a:rPr lang="en-GB" dirty="0">
                <a:solidFill>
                  <a:schemeClr val="tx1"/>
                </a:solidFill>
              </a:rPr>
              <a:t>match with marine record before 700 ka</a:t>
            </a:r>
            <a:br>
              <a:rPr lang="en-GB" dirty="0">
                <a:solidFill>
                  <a:schemeClr val="tx1"/>
                </a:solidFill>
              </a:rPr>
            </a:br>
            <a:r>
              <a:rPr lang="en-GB" dirty="0">
                <a:solidFill>
                  <a:schemeClr val="tx1"/>
                </a:solidFill>
              </a:rPr>
              <a:t>                                                + flow model before 1200 ka</a:t>
            </a:r>
            <a:endParaRPr lang="en-GB" sz="1200" noProof="0" dirty="0">
              <a:solidFill>
                <a:schemeClr val="tx1"/>
              </a:solidFill>
            </a:endParaRPr>
          </a:p>
        </p:txBody>
      </p:sp>
      <p:pic>
        <p:nvPicPr>
          <p:cNvPr id="10" name="Bild 7" descr="BeyondEPICA-RGB.png">
            <a:extLst>
              <a:ext uri="{FF2B5EF4-FFF2-40B4-BE49-F238E27FC236}">
                <a16:creationId xmlns:a16="http://schemas.microsoft.com/office/drawing/2014/main" id="{37203400-3198-4212-1412-87493A864E1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3110" y="1360435"/>
            <a:ext cx="662947" cy="15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haltsplatzhalter 4" descr="AWI_WortBildmarke_Farbe_PAN_C.ai">
            <a:extLst>
              <a:ext uri="{FF2B5EF4-FFF2-40B4-BE49-F238E27FC236}">
                <a16:creationId xmlns:a16="http://schemas.microsoft.com/office/drawing/2014/main" id="{05A841DA-2158-2B7F-F1B7-202B173FBFE9}"/>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8033106" y="312338"/>
            <a:ext cx="776615" cy="353637"/>
          </a:xfrm>
          <a:prstGeom prst="rect">
            <a:avLst/>
          </a:prstGeom>
        </p:spPr>
      </p:pic>
      <p:pic>
        <p:nvPicPr>
          <p:cNvPr id="9" name="Grafik 8">
            <a:extLst>
              <a:ext uri="{FF2B5EF4-FFF2-40B4-BE49-F238E27FC236}">
                <a16:creationId xmlns:a16="http://schemas.microsoft.com/office/drawing/2014/main" id="{6166DD8A-E459-D0D9-4457-37C598CCC8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5996" y="3596187"/>
            <a:ext cx="683508" cy="741000"/>
          </a:xfrm>
          <a:prstGeom prst="rect">
            <a:avLst/>
          </a:prstGeom>
        </p:spPr>
      </p:pic>
      <p:pic>
        <p:nvPicPr>
          <p:cNvPr id="18" name="Grafik 17">
            <a:extLst>
              <a:ext uri="{FF2B5EF4-FFF2-40B4-BE49-F238E27FC236}">
                <a16:creationId xmlns:a16="http://schemas.microsoft.com/office/drawing/2014/main" id="{FB7750A2-50ED-6673-C622-AEE3682889B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701" y="4765622"/>
            <a:ext cx="977199" cy="132592"/>
          </a:xfrm>
          <a:prstGeom prst="rect">
            <a:avLst/>
          </a:prstGeom>
        </p:spPr>
      </p:pic>
      <p:pic>
        <p:nvPicPr>
          <p:cNvPr id="22" name="Grafik 21">
            <a:extLst>
              <a:ext uri="{FF2B5EF4-FFF2-40B4-BE49-F238E27FC236}">
                <a16:creationId xmlns:a16="http://schemas.microsoft.com/office/drawing/2014/main" id="{D8CCECCC-FB74-964C-F10D-74D5D01305FC}"/>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24108" y="673081"/>
            <a:ext cx="7292483" cy="4375490"/>
          </a:xfrm>
          <a:prstGeom prst="rect">
            <a:avLst/>
          </a:prstGeom>
        </p:spPr>
      </p:pic>
      <p:sp>
        <p:nvSpPr>
          <p:cNvPr id="23" name="Textfeld 22">
            <a:extLst>
              <a:ext uri="{FF2B5EF4-FFF2-40B4-BE49-F238E27FC236}">
                <a16:creationId xmlns:a16="http://schemas.microsoft.com/office/drawing/2014/main" id="{98E7F230-8BDB-9757-6205-A10FF9035773}"/>
              </a:ext>
            </a:extLst>
          </p:cNvPr>
          <p:cNvSpPr txBox="1"/>
          <p:nvPr/>
        </p:nvSpPr>
        <p:spPr>
          <a:xfrm>
            <a:off x="140190" y="4855141"/>
            <a:ext cx="3577967"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Ahn, S. </a:t>
            </a:r>
            <a:r>
              <a:rPr lang="en-GB" sz="1400" i="1" dirty="0">
                <a:latin typeface="Arial" panose="020B0604020202020204" pitchFamily="34" charset="0"/>
                <a:cs typeface="Arial" panose="020B0604020202020204" pitchFamily="34" charset="0"/>
              </a:rPr>
              <a:t>et al.</a:t>
            </a:r>
            <a:r>
              <a:rPr lang="en-GB" sz="1400" dirty="0">
                <a:latin typeface="Arial" panose="020B0604020202020204" pitchFamily="34" charset="0"/>
                <a:cs typeface="Arial" panose="020B0604020202020204" pitchFamily="34" charset="0"/>
              </a:rPr>
              <a:t>, 2017; Chung, A. </a:t>
            </a:r>
            <a:r>
              <a:rPr lang="en-GB" sz="1400" i="1" dirty="0">
                <a:latin typeface="Arial" panose="020B0604020202020204" pitchFamily="34" charset="0"/>
                <a:cs typeface="Arial" panose="020B0604020202020204" pitchFamily="34" charset="0"/>
              </a:rPr>
              <a:t>et al.</a:t>
            </a:r>
            <a:r>
              <a:rPr lang="en-GB" sz="1400" dirty="0">
                <a:latin typeface="Arial" panose="020B0604020202020204" pitchFamily="34" charset="0"/>
                <a:cs typeface="Arial" panose="020B0604020202020204" pitchFamily="34" charset="0"/>
              </a:rPr>
              <a:t>, 2023</a:t>
            </a:r>
          </a:p>
        </p:txBody>
      </p:sp>
    </p:spTree>
    <p:extLst>
      <p:ext uri="{BB962C8B-B14F-4D97-AF65-F5344CB8AC3E}">
        <p14:creationId xmlns:p14="http://schemas.microsoft.com/office/powerpoint/2010/main" val="80473314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2743</Words>
  <Application>Microsoft Macintosh PowerPoint</Application>
  <PresentationFormat>Bildschirmpräsentation (16:9)</PresentationFormat>
  <Paragraphs>131</Paragraphs>
  <Slides>13</Slides>
  <Notes>13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Symbol</vt:lpstr>
      <vt:lpstr>Office-Design</vt:lpstr>
      <vt:lpstr>PowerPoint-Präsentation</vt:lpstr>
      <vt:lpstr>Beyond EPICA Little Dome C (BELDC)</vt:lpstr>
      <vt:lpstr>(Four +) Five seasons to bedrock</vt:lpstr>
      <vt:lpstr>Driller’s run length</vt:lpstr>
      <vt:lpstr>Talks on more details</vt:lpstr>
      <vt:lpstr>Ongoing developments that serve the BELDC drilling</vt:lpstr>
      <vt:lpstr>Field campaigns (DEP, cutting, dD / d18O )</vt:lpstr>
      <vt:lpstr>DEP match with EDC for last 800 ka</vt:lpstr>
      <vt:lpstr>d18O/dD match with marine record before 700 ka                                                 + flow model before 1200 ka</vt:lpstr>
      <vt:lpstr>Stagnant ice below 2584 m</vt:lpstr>
      <vt:lpstr>Stagnant ice below 2584 m</vt:lpstr>
      <vt:lpstr>Debris laden lowermost 5 m</vt:lpstr>
      <vt:lpstr>Predicted and observed setting at Little Dome C</vt:lpstr>
    </vt:vector>
  </TitlesOfParts>
  <Company>AWI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Yves Nowak</dc:creator>
  <cp:lastModifiedBy>Frank Wilhelms</cp:lastModifiedBy>
  <cp:revision>159</cp:revision>
  <cp:lastPrinted>2024-04-15T09:06:35Z</cp:lastPrinted>
  <dcterms:created xsi:type="dcterms:W3CDTF">2013-05-22T13:17:02Z</dcterms:created>
  <dcterms:modified xsi:type="dcterms:W3CDTF">2025-09-16T05:13:26Z</dcterms:modified>
</cp:coreProperties>
</file>