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09" r:id="rId2"/>
  </p:sldMasterIdLst>
  <p:notesMasterIdLst>
    <p:notesMasterId r:id="rId11"/>
  </p:notesMasterIdLst>
  <p:sldIdLst>
    <p:sldId id="264" r:id="rId3"/>
    <p:sldId id="265" r:id="rId4"/>
    <p:sldId id="267" r:id="rId5"/>
    <p:sldId id="266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E"/>
    <a:srgbClr val="005AA0"/>
    <a:srgbClr val="005A9A"/>
    <a:srgbClr val="E6007E"/>
    <a:srgbClr val="F5B891"/>
    <a:srgbClr val="7EABCB"/>
    <a:srgbClr val="EE7326"/>
    <a:srgbClr val="C6C6C6"/>
    <a:srgbClr val="F1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6020" autoAdjust="0"/>
  </p:normalViewPr>
  <p:slideViewPr>
    <p:cSldViewPr snapToGrid="0">
      <p:cViewPr varScale="1">
        <p:scale>
          <a:sx n="100" d="100"/>
          <a:sy n="100" d="100"/>
        </p:scale>
        <p:origin x="78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10.06.2025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noProof="0" dirty="0" smtClean="0"/>
              <a:t>on</a:t>
            </a:r>
            <a:r>
              <a:rPr lang="en-US" dirty="0" smtClean="0"/>
              <a:t> symbol to add image</a:t>
            </a:r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9680649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1"/>
            <a:ext cx="9716929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EE3A98-068D-4F83-BAF7-A1459AC44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21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5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4ABC08-796A-4D1B-8742-045256055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Edit Text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noProof="0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5257-21CB-48DE-A728-3359AF4382E0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00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AF10-A498-49A4-B20C-554CD2C0BA08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400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3367-A5EA-4CD8-A4E5-EB818F15BAA0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33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noProof="0" dirty="0" smtClean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9405-38D5-4DDA-A68D-AC53D0065A5A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14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8" y="1748367"/>
            <a:ext cx="11233633" cy="45635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480000" y="6695495"/>
            <a:ext cx="1151504" cy="17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8B5BEAB8-ECDD-4BA6-A24A-6BF4528E51A0}" type="datetime1">
              <a:rPr lang="de-DE" smtClean="0"/>
              <a:t>10.06.2025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719403" y="6695495"/>
            <a:ext cx="6185859" cy="170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Semantic x-Lab Use Case I - Data and Metadata at High-Power Laser-Plasma-Experiments</a:t>
            </a:r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328581" y="6484565"/>
            <a:ext cx="59228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</a:defRPr>
            </a:lvl1pPr>
          </a:lstStyle>
          <a:p>
            <a:fld id="{A4550FA8-285A-4026-B8D6-ADF797C12FF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6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6DFD911-BDFF-4B4E-9EE8-EEE8D2248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5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4ABC08-796A-4D1B-8742-045256055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Edit Text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noProof="0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2B6E-7DD1-43F3-8624-B06B48AB4F83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1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B200-2374-4E82-8A1E-DFBF5D7B3EB6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639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039-37BD-40D3-A88B-CC5435443279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646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5DC7-B31F-4C6C-B7B9-A17E45D7C5AE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26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noProof="0" dirty="0" smtClean="0"/>
              <a:t>on</a:t>
            </a:r>
            <a:r>
              <a:rPr lang="en-US" dirty="0" smtClean="0"/>
              <a:t> symbol to add image</a:t>
            </a:r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9680649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1"/>
            <a:ext cx="9716929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EE3A98-068D-4F83-BAF7-A1459AC44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10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6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6DFD911-BDFF-4B4E-9EE8-EEE8D2248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5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AF54A38-1FF2-41DE-9690-0F803BF9E05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67" y="6343460"/>
            <a:ext cx="816866" cy="29565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text master format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B419F14B-88E2-4247-9ABE-C3218F6C0BE1}" type="datetime1">
              <a:rPr lang="de-DE" smtClean="0"/>
              <a:t>10.06.2025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4" y="6308727"/>
            <a:ext cx="80557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Semantic x-Lab Use Case I - Data and Metadata at High-Power Laser-Plasma-Experiments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 smtClean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  <a:endParaRPr lang="en-US" sz="1000" b="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13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4">
          <p15:clr>
            <a:srgbClr val="F26B43"/>
          </p15:clr>
        </p15:guide>
        <p15:guide id="2" pos="7424">
          <p15:clr>
            <a:srgbClr val="F26B43"/>
          </p15:clr>
        </p15:guide>
        <p15:guide id="3" pos="427">
          <p15:clr>
            <a:srgbClr val="F26B43"/>
          </p15:clr>
        </p15:guide>
        <p15:guide id="4" orient="horz" pos="9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AF54A38-1FF2-41DE-9690-0F803BF9E0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67" y="6343460"/>
            <a:ext cx="816866" cy="29565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text master format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1751DACE-D46B-4596-BDA8-3AF822AE4215}" type="datetime1">
              <a:rPr lang="de-DE" smtClean="0"/>
              <a:t>10.06.2025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4" y="6308727"/>
            <a:ext cx="785000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Semantic x-Lab Use Case I - Data and Metadata at High-Power Laser-Plasma-Experiments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 smtClean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  <a:endParaRPr lang="en-US" sz="1000" b="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3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4">
          <p15:clr>
            <a:srgbClr val="F26B43"/>
          </p15:clr>
        </p15:guide>
        <p15:guide id="2" pos="7424">
          <p15:clr>
            <a:srgbClr val="F26B43"/>
          </p15:clr>
        </p15:guide>
        <p15:guide id="3" pos="427">
          <p15:clr>
            <a:srgbClr val="F26B43"/>
          </p15:clr>
        </p15:guide>
        <p15:guide id="4" orient="horz" pos="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hyperlink" Target="https://helmholtz-metadaten.de/de/inf-projects/helpmi-helmholtz-laser-plasma-metadata-initiative" TargetMode="External"/><Relationship Id="rId7" Type="http://schemas.openxmlformats.org/officeDocument/2006/relationships/hyperlink" Target="https://www.nexusformat.org/" TargetMode="External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hyperlink" Target="https://www.openpmd.org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6" y="0"/>
            <a:ext cx="9082568" cy="60668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Laser-</a:t>
            </a:r>
            <a:r>
              <a:rPr lang="de-DE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de-DE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</a:t>
            </a:r>
            <a:r>
              <a:rPr lang="de-DE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HZDR</a:t>
            </a:r>
            <a:endParaRPr lang="en-US" noProof="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noProof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Semantic x-Lab Kick-off</a:t>
            </a:r>
            <a:endParaRPr lang="en-US" noProof="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Institute of Radiation Physics· Laser-Particle Acceleration · Dr. Hans-Peter </a:t>
            </a:r>
            <a:r>
              <a:rPr lang="en-US" dirty="0" err="1"/>
              <a:t>Schlenvoigt</a:t>
            </a:r>
            <a:r>
              <a:rPr lang="en-US" dirty="0"/>
              <a:t> · </a:t>
            </a:r>
            <a:r>
              <a:rPr lang="en-US" dirty="0" smtClean="0"/>
              <a:t>hp.schlenvoigt@hzdr.de </a:t>
            </a:r>
            <a:r>
              <a:rPr lang="en-US" dirty="0"/>
              <a:t>· www.hzdr.de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5DA2F2-8E41-492E-9B39-6679603A4A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9D95505-9D89-494E-B7AC-CA07D6C9E2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1468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1145827" y="3452568"/>
            <a:ext cx="5413541" cy="2894259"/>
            <a:chOff x="892245" y="2798955"/>
            <a:chExt cx="5413541" cy="2894259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2"/>
            <a:srcRect b="14210"/>
            <a:stretch/>
          </p:blipFill>
          <p:spPr>
            <a:xfrm>
              <a:off x="901123" y="2798955"/>
              <a:ext cx="5168874" cy="2668278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892245" y="5477770"/>
              <a:ext cx="54135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Schwoerer</a:t>
              </a:r>
              <a:r>
                <a:rPr lang="en-US" sz="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H. (2008). Particle acceleration with lasers. </a:t>
              </a:r>
              <a:r>
                <a:rPr lang="en-US" sz="8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S. Afr. J. Sci</a:t>
              </a:r>
              <a:r>
                <a:rPr lang="en-US" sz="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 </a:t>
              </a:r>
              <a:r>
                <a:rPr lang="en-US" sz="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104</a:t>
              </a:r>
              <a:r>
                <a:rPr lang="en-US" sz="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299-304.</a:t>
              </a:r>
              <a:endParaRPr lang="de-DE" sz="8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Laser-driven particle acceleration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05" y="1004357"/>
            <a:ext cx="5715000" cy="2476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91" y="1331382"/>
            <a:ext cx="4565467" cy="473286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D06-5651-4778-AF14-57C7BF70FFCD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968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Laser-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acceleration</a:t>
            </a:r>
            <a:r>
              <a:rPr lang="de-DE" dirty="0" smtClean="0"/>
              <a:t> in </a:t>
            </a:r>
            <a:r>
              <a:rPr lang="de-DE" dirty="0" err="1" smtClean="0"/>
              <a:t>reality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8083" y="1059974"/>
            <a:ext cx="8424936" cy="4631020"/>
          </a:xfrm>
          <a:prstGeom prst="rect">
            <a:avLst/>
          </a:prstGeom>
          <a:effectLst>
            <a:softEdge rad="50800"/>
          </a:effectLst>
        </p:spPr>
      </p:pic>
      <p:grpSp>
        <p:nvGrpSpPr>
          <p:cNvPr id="7" name="Gruppieren 6"/>
          <p:cNvGrpSpPr/>
          <p:nvPr/>
        </p:nvGrpSpPr>
        <p:grpSpPr>
          <a:xfrm>
            <a:off x="5189541" y="2888337"/>
            <a:ext cx="3952805" cy="2413782"/>
            <a:chOff x="4279297" y="2095857"/>
            <a:chExt cx="3952805" cy="2413782"/>
          </a:xfrm>
        </p:grpSpPr>
        <p:sp>
          <p:nvSpPr>
            <p:cNvPr id="8" name="Pfeil nach rechts 7"/>
            <p:cNvSpPr/>
            <p:nvPr/>
          </p:nvSpPr>
          <p:spPr>
            <a:xfrm rot="2035589">
              <a:off x="5405788" y="2569497"/>
              <a:ext cx="2826314" cy="906206"/>
            </a:xfrm>
            <a:prstGeom prst="rightArrow">
              <a:avLst>
                <a:gd name="adj1" fmla="val 32049"/>
                <a:gd name="adj2" fmla="val 695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Pfeil nach rechts 8"/>
            <p:cNvSpPr/>
            <p:nvPr/>
          </p:nvSpPr>
          <p:spPr>
            <a:xfrm rot="7096591">
              <a:off x="3339937" y="3035217"/>
              <a:ext cx="2413782" cy="535062"/>
            </a:xfrm>
            <a:prstGeom prst="rightArrow">
              <a:avLst>
                <a:gd name="adj1" fmla="val 32049"/>
                <a:gd name="adj2" fmla="val 695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765557" y="3221462"/>
              <a:ext cx="2053388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b="1" dirty="0" smtClean="0"/>
                <a:t>Optical </a:t>
              </a:r>
              <a:r>
                <a:rPr lang="de-DE" b="1" dirty="0" err="1" smtClean="0"/>
                <a:t>plasma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diagnostics</a:t>
              </a:r>
              <a:endParaRPr lang="de-DE" b="1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279048" y="2103754"/>
            <a:ext cx="3636404" cy="1271729"/>
            <a:chOff x="1368804" y="1311274"/>
            <a:chExt cx="3636404" cy="1271729"/>
          </a:xfrm>
        </p:grpSpPr>
        <p:sp>
          <p:nvSpPr>
            <p:cNvPr id="12" name="Pfeil nach rechts 11"/>
            <p:cNvSpPr/>
            <p:nvPr/>
          </p:nvSpPr>
          <p:spPr>
            <a:xfrm>
              <a:off x="1368804" y="1311274"/>
              <a:ext cx="3636404" cy="1271729"/>
            </a:xfrm>
            <a:prstGeom prst="rightArrow">
              <a:avLst>
                <a:gd name="adj1" fmla="val 25284"/>
                <a:gd name="adj2" fmla="val 96062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152003" y="1760353"/>
              <a:ext cx="15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Drive </a:t>
              </a:r>
              <a:r>
                <a:rPr lang="de-DE" b="1" dirty="0" err="1" smtClean="0"/>
                <a:t>laser</a:t>
              </a:r>
              <a:endParaRPr lang="de-DE" b="1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382344" y="2403582"/>
            <a:ext cx="2772308" cy="744194"/>
            <a:chOff x="5472100" y="1611102"/>
            <a:chExt cx="2772308" cy="744194"/>
          </a:xfrm>
        </p:grpSpPr>
        <p:sp>
          <p:nvSpPr>
            <p:cNvPr id="15" name="Pfeil nach rechts 14"/>
            <p:cNvSpPr/>
            <p:nvPr/>
          </p:nvSpPr>
          <p:spPr>
            <a:xfrm>
              <a:off x="5472100" y="1611102"/>
              <a:ext cx="2772308" cy="744194"/>
            </a:xfrm>
            <a:prstGeom prst="rightArrow">
              <a:avLst>
                <a:gd name="adj1" fmla="val 25284"/>
                <a:gd name="adj2" fmla="val 96062"/>
              </a:avLst>
            </a:prstGeom>
            <a:solidFill>
              <a:srgbClr val="00CC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148197" y="1798533"/>
              <a:ext cx="154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/>
                <a:t>Particles</a:t>
              </a:r>
              <a:endParaRPr lang="de-DE" b="1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361108" y="3724270"/>
            <a:ext cx="2772308" cy="744194"/>
            <a:chOff x="1450864" y="2930650"/>
            <a:chExt cx="2772308" cy="744194"/>
          </a:xfrm>
        </p:grpSpPr>
        <p:sp>
          <p:nvSpPr>
            <p:cNvPr id="18" name="Pfeil nach rechts 17"/>
            <p:cNvSpPr/>
            <p:nvPr/>
          </p:nvSpPr>
          <p:spPr>
            <a:xfrm rot="9064128">
              <a:off x="1450864" y="2930650"/>
              <a:ext cx="2772308" cy="744194"/>
            </a:xfrm>
            <a:prstGeom prst="rightArrow">
              <a:avLst>
                <a:gd name="adj1" fmla="val 25284"/>
                <a:gd name="adj2" fmla="val 96062"/>
              </a:avLst>
            </a:prstGeom>
            <a:solidFill>
              <a:srgbClr val="00CC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 rot="19884750">
              <a:off x="2245177" y="3036796"/>
              <a:ext cx="1476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/>
                <a:t>Particles</a:t>
              </a:r>
              <a:endParaRPr lang="de-DE" b="1" dirty="0"/>
            </a:p>
          </p:txBody>
        </p:sp>
      </p:grp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64A6-55D4-46FA-B8F0-DAB1E847D332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29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experiments: Theory and reality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55" y="1548892"/>
            <a:ext cx="6513540" cy="4329393"/>
          </a:xfrm>
          <a:prstGeom prst="rect">
            <a:avLst/>
          </a:prstGeom>
        </p:spPr>
      </p:pic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Example on solid-density plasma experiments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5"/>
          <a:stretch/>
        </p:blipFill>
        <p:spPr>
          <a:xfrm>
            <a:off x="7287204" y="1402697"/>
            <a:ext cx="4180115" cy="493173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069770" y="6491289"/>
            <a:ext cx="6867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2020 roadmap on plasma </a:t>
            </a:r>
            <a:r>
              <a:rPr lang="en-US" sz="1200" dirty="0" smtClean="0"/>
              <a:t>accelerators (New </a:t>
            </a:r>
            <a:r>
              <a:rPr lang="en-US" sz="1200" dirty="0"/>
              <a:t>J. Phys. 23 </a:t>
            </a:r>
            <a:r>
              <a:rPr lang="en-US" sz="1200" dirty="0" smtClean="0"/>
              <a:t>031101) , Courtesy of L. </a:t>
            </a:r>
            <a:r>
              <a:rPr lang="en-US" sz="1200" dirty="0" err="1" smtClean="0"/>
              <a:t>Obst-Huebl</a:t>
            </a:r>
            <a:endParaRPr lang="en-US" sz="12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B2AB-CCEE-4FC2-8D91-9E71FAD02EEB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00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Experiment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shot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Inhaltsplatzhalter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58" y="876300"/>
            <a:ext cx="8550317" cy="5326615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9D61-CBE9-42F9-B775-2FD747FA6FD4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958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3519" y="565054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Customized</a:t>
            </a:r>
            <a:r>
              <a:rPr lang="de-DE" dirty="0" smtClean="0"/>
              <a:t> </a:t>
            </a:r>
            <a:r>
              <a:rPr lang="de-DE" dirty="0" err="1" smtClean="0"/>
              <a:t>Meta</a:t>
            </a:r>
            <a:r>
              <a:rPr lang="de-DE" dirty="0" smtClean="0"/>
              <a:t>/Data-</a:t>
            </a:r>
            <a:r>
              <a:rPr lang="de-DE" dirty="0" err="1" smtClean="0"/>
              <a:t>Logging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7" y="935335"/>
            <a:ext cx="11626596" cy="5330952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877379" y="437973"/>
            <a:ext cx="1863435" cy="42106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Tabs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347335" y="1858208"/>
            <a:ext cx="1863435" cy="42106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Metadata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fields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469571" y="1464228"/>
            <a:ext cx="2396257" cy="42106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de-DE" sz="18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groups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068206" y="3318119"/>
            <a:ext cx="3772596" cy="42106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Annotations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Comments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tags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1612324" y="4333283"/>
            <a:ext cx="2507094" cy="42106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 smtClean="0">
                <a:solidFill>
                  <a:prstClr val="white"/>
                </a:solidFill>
                <a:latin typeface="Calibri" panose="020F0502020204030204"/>
              </a:rPr>
              <a:t>States </a:t>
            </a:r>
            <a:r>
              <a:rPr lang="de-DE" kern="0" dirty="0" err="1" smtClean="0">
                <a:solidFill>
                  <a:prstClr val="white"/>
                </a:solidFill>
                <a:latin typeface="Calibri" panose="020F0502020204030204"/>
              </a:rPr>
              <a:t>of</a:t>
            </a:r>
            <a:r>
              <a:rPr lang="de-DE" kern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kern="0" dirty="0" err="1" smtClean="0">
                <a:solidFill>
                  <a:prstClr val="white"/>
                </a:solidFill>
                <a:latin typeface="Calibri" panose="020F0502020204030204"/>
              </a:rPr>
              <a:t>each</a:t>
            </a:r>
            <a:r>
              <a:rPr lang="de-DE" kern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kern="0" dirty="0" err="1" smtClean="0">
                <a:solidFill>
                  <a:prstClr val="white"/>
                </a:solidFill>
                <a:latin typeface="Calibri" panose="020F0502020204030204"/>
              </a:rPr>
              <a:t>device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2299855" y="648503"/>
            <a:ext cx="2493818" cy="44923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AFC7-761F-4205-8E3B-BEAF77B53B70}" type="datetime1">
              <a:rPr lang="de-DE" noProof="0" smtClean="0"/>
              <a:t>10.06.2025</a:t>
            </a:fld>
            <a:endParaRPr lang="en-US" noProof="0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Semantic x-Lab Use Case I - Data and Metadata at High-Power Laser-Plasma-Experiments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589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LPA </a:t>
            </a:r>
            <a:r>
              <a:rPr lang="de-DE" dirty="0" err="1" smtClean="0"/>
              <a:t>data</a:t>
            </a:r>
            <a:r>
              <a:rPr lang="de-DE" dirty="0" smtClean="0"/>
              <a:t>-management </a:t>
            </a:r>
            <a:r>
              <a:rPr lang="de-DE" dirty="0" err="1" smtClean="0"/>
              <a:t>efforts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E5E2-E062-4171-9067-0FA195DAC31B}" type="datetime1">
              <a:rPr lang="de-DE" smtClean="0"/>
              <a:t>10.06.2025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Semantic x-Lab Use Case I - Data and Metadata at High-Power Laser-Plasma-Experiments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Graphic 21"/>
          <p:cNvPicPr/>
          <p:nvPr/>
        </p:nvPicPr>
        <p:blipFill>
          <a:blip r:embed="rId2"/>
          <a:stretch/>
        </p:blipFill>
        <p:spPr>
          <a:xfrm>
            <a:off x="720862" y="4881187"/>
            <a:ext cx="962861" cy="360820"/>
          </a:xfrm>
          <a:prstGeom prst="rect">
            <a:avLst/>
          </a:prstGeom>
          <a:ln w="0">
            <a:noFill/>
          </a:ln>
        </p:spPr>
      </p:pic>
      <p:cxnSp>
        <p:nvCxnSpPr>
          <p:cNvPr id="11" name="Gerade Verbindung mit Pfeil 45"/>
          <p:cNvCxnSpPr/>
          <p:nvPr/>
        </p:nvCxnSpPr>
        <p:spPr>
          <a:xfrm rot="10800000" flipV="1">
            <a:off x="5868944" y="5690900"/>
            <a:ext cx="3182977" cy="468715"/>
          </a:xfrm>
          <a:prstGeom prst="curvedConnector3">
            <a:avLst>
              <a:gd name="adj1" fmla="val 11696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12" name="Abgerundetes Rechteck 11"/>
          <p:cNvSpPr/>
          <p:nvPr/>
        </p:nvSpPr>
        <p:spPr>
          <a:xfrm>
            <a:off x="3321475" y="1618124"/>
            <a:ext cx="1883845" cy="4191872"/>
          </a:xfrm>
          <a:prstGeom prst="roundRect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>
                <a:solidFill>
                  <a:prstClr val="black"/>
                </a:solidFill>
                <a:latin typeface="Calibri" panose="020F0502020204030204"/>
              </a:rPr>
              <a:t>Tools </a:t>
            </a: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r>
              <a:rPr lang="de-DE" sz="24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kern="0" dirty="0" err="1">
                <a:solidFill>
                  <a:prstClr val="black"/>
                </a:solidFill>
                <a:latin typeface="Calibri" panose="020F0502020204030204"/>
              </a:rPr>
              <a:t>automation</a:t>
            </a: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Grafik 1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11" y="4149183"/>
            <a:ext cx="2041789" cy="1564819"/>
          </a:xfrm>
          <a:prstGeom prst="rect">
            <a:avLst/>
          </a:prstGeom>
        </p:spPr>
      </p:pic>
      <p:pic>
        <p:nvPicPr>
          <p:cNvPr id="14" name="Grafik 1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51" y="5165112"/>
            <a:ext cx="1194005" cy="628843"/>
          </a:xfrm>
          <a:prstGeom prst="rect">
            <a:avLst/>
          </a:prstGeom>
        </p:spPr>
      </p:pic>
      <p:pic>
        <p:nvPicPr>
          <p:cNvPr id="15" name="Grafik 1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27" y="5202533"/>
            <a:ext cx="554000" cy="554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>
            <a:duotone>
              <a:srgbClr val="ED7D31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889751" y="2555794"/>
            <a:ext cx="2778052" cy="94222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20" y="1653628"/>
            <a:ext cx="1209643" cy="367105"/>
          </a:xfrm>
          <a:prstGeom prst="rect">
            <a:avLst/>
          </a:prstGeom>
        </p:spPr>
      </p:pic>
      <p:pic>
        <p:nvPicPr>
          <p:cNvPr id="18" name="Picture 193" descr="Logo&#10;&#10;Description automatically generated"/>
          <p:cNvPicPr/>
          <p:nvPr/>
        </p:nvPicPr>
        <p:blipFill>
          <a:blip r:embed="rId11"/>
          <a:stretch/>
        </p:blipFill>
        <p:spPr>
          <a:xfrm>
            <a:off x="3374895" y="4689355"/>
            <a:ext cx="1782653" cy="899405"/>
          </a:xfrm>
          <a:prstGeom prst="rect">
            <a:avLst/>
          </a:prstGeom>
          <a:ln w="0">
            <a:noFill/>
          </a:ln>
        </p:spPr>
      </p:pic>
      <p:sp>
        <p:nvSpPr>
          <p:cNvPr id="19" name="Abgerundetes Rechteck 18"/>
          <p:cNvSpPr/>
          <p:nvPr/>
        </p:nvSpPr>
        <p:spPr>
          <a:xfrm>
            <a:off x="2641919" y="2637333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Experiments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88615" y="2637333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>
                <a:solidFill>
                  <a:prstClr val="white"/>
                </a:solidFill>
                <a:latin typeface="Calibri" panose="020F0502020204030204"/>
              </a:rPr>
              <a:t>Simulations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518965" y="1737930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Data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1471982" y="3536735"/>
            <a:ext cx="1963748" cy="706599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Metadata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bgerundetes Rechteck 22"/>
          <p:cNvSpPr/>
          <p:nvPr/>
        </p:nvSpPr>
        <p:spPr>
          <a:xfrm rot="16200000">
            <a:off x="4685223" y="2395910"/>
            <a:ext cx="2505405" cy="1189441"/>
          </a:xfrm>
          <a:prstGeom prst="round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Electronic Lab </a:t>
            </a: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Documentation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9051921" y="3476831"/>
            <a:ext cx="2299191" cy="826404"/>
          </a:xfrm>
          <a:prstGeom prst="roundRect">
            <a:avLst/>
          </a:prstGeom>
          <a:gradFill rotWithShape="1">
            <a:gsLst>
              <a:gs pos="0">
                <a:srgbClr val="FF0000">
                  <a:lumMod val="96000"/>
                  <a:lumOff val="4000"/>
                </a:srgbClr>
              </a:gs>
              <a:gs pos="50000">
                <a:srgbClr val="FF0000"/>
              </a:gs>
              <a:gs pos="100000">
                <a:srgbClr val="FF0000">
                  <a:lumMod val="96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Metadata</a:t>
            </a: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catalogue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9051919" y="1698019"/>
            <a:ext cx="2299192" cy="826404"/>
          </a:xfrm>
          <a:prstGeom prst="roundRect">
            <a:avLst/>
          </a:prstGeom>
          <a:gradFill rotWithShape="1">
            <a:gsLst>
              <a:gs pos="0">
                <a:srgbClr val="FF0000">
                  <a:lumMod val="96000"/>
                  <a:lumOff val="4000"/>
                </a:srgbClr>
              </a:gs>
              <a:gs pos="50000">
                <a:srgbClr val="FF0000"/>
              </a:gs>
              <a:gs pos="100000">
                <a:srgbClr val="FF0000">
                  <a:lumMod val="96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white"/>
                </a:solidFill>
                <a:latin typeface="Calibri" panose="020F0502020204030204"/>
              </a:rPr>
              <a:t>Data </a:t>
            </a:r>
            <a:r>
              <a:rPr lang="de-DE" sz="2400" kern="0" dirty="0" err="1">
                <a:solidFill>
                  <a:prstClr val="white"/>
                </a:solidFill>
                <a:latin typeface="Calibri" panose="020F0502020204030204"/>
              </a:rPr>
              <a:t>repository</a:t>
            </a:r>
            <a:endParaRPr lang="de-DE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3688482" y="1991145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3646387" y="3789953"/>
            <a:ext cx="1153991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Pfeil nach rechts 27"/>
          <p:cNvSpPr/>
          <p:nvPr/>
        </p:nvSpPr>
        <p:spPr>
          <a:xfrm>
            <a:off x="6839248" y="1991145"/>
            <a:ext cx="1838856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6807669" y="3789953"/>
            <a:ext cx="1828340" cy="200167"/>
          </a:xfrm>
          <a:prstGeom prst="rightArrow">
            <a:avLst/>
          </a:prstGeom>
          <a:noFill/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de-DE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6651628" y="1618125"/>
            <a:ext cx="2119139" cy="4191871"/>
          </a:xfrm>
          <a:prstGeom prst="roundRect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de-DE" sz="2400" kern="0" dirty="0">
                <a:solidFill>
                  <a:prstClr val="black"/>
                </a:solidFill>
                <a:latin typeface="Calibri" panose="020F0502020204030204"/>
              </a:rPr>
              <a:t>Domain-</a:t>
            </a:r>
            <a:r>
              <a:rPr lang="de-DE" sz="2400" kern="0" dirty="0" err="1">
                <a:solidFill>
                  <a:prstClr val="black"/>
                </a:solidFill>
                <a:latin typeface="Calibri" panose="020F0502020204030204"/>
              </a:rPr>
              <a:t>specific</a:t>
            </a:r>
            <a:r>
              <a:rPr lang="de-DE" sz="24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kern="0" dirty="0" err="1">
                <a:solidFill>
                  <a:prstClr val="black"/>
                </a:solidFill>
                <a:latin typeface="Calibri" panose="020F0502020204030204"/>
              </a:rPr>
              <a:t>standard</a:t>
            </a: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>
              <a:defRPr/>
            </a:pPr>
            <a:endParaRPr lang="de-DE" sz="2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6264527" y="4243334"/>
            <a:ext cx="858381" cy="88815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Gerade Verbindung mit Pfeil 31"/>
          <p:cNvCxnSpPr/>
          <p:nvPr/>
        </p:nvCxnSpPr>
        <p:spPr>
          <a:xfrm flipH="1" flipV="1">
            <a:off x="8387602" y="4243333"/>
            <a:ext cx="771396" cy="102832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3" name="Picture 3" descr="D:\talks\gordonbell2013\videos\hzdr_bussmann_logos_and_team\hzdr_bussmann_logos\hzdr_bussmann_picongpu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1" y="5094424"/>
            <a:ext cx="1760501" cy="770219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mit Pfeil 33"/>
          <p:cNvCxnSpPr/>
          <p:nvPr/>
        </p:nvCxnSpPr>
        <p:spPr>
          <a:xfrm flipH="1" flipV="1">
            <a:off x="1059575" y="3687531"/>
            <a:ext cx="414496" cy="119365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Gerade Verbindung mit Pfeil 45"/>
          <p:cNvCxnSpPr/>
          <p:nvPr/>
        </p:nvCxnSpPr>
        <p:spPr>
          <a:xfrm>
            <a:off x="2734445" y="5445824"/>
            <a:ext cx="3143859" cy="713792"/>
          </a:xfrm>
          <a:prstGeom prst="curvedConnector3">
            <a:avLst>
              <a:gd name="adj1" fmla="val 17008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none"/>
          </a:ln>
          <a:effectLst/>
        </p:spPr>
      </p:cxnSp>
      <p:pic>
        <p:nvPicPr>
          <p:cNvPr id="36" name="Picture 44" descr="Logo, company name&#10;&#10;Description automatically generated"/>
          <p:cNvPicPr/>
          <p:nvPr/>
        </p:nvPicPr>
        <p:blipFill>
          <a:blip r:embed="rId13"/>
          <a:srcRect t="26153" b="27759"/>
          <a:stretch/>
        </p:blipFill>
        <p:spPr>
          <a:xfrm>
            <a:off x="1556473" y="4324176"/>
            <a:ext cx="1000616" cy="46094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56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Bildplatzhalter 1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Metadata</a:t>
            </a:r>
            <a:r>
              <a:rPr lang="de-DE" dirty="0" smtClean="0"/>
              <a:t> at LPA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Experiments</a:t>
            </a:r>
          </a:p>
          <a:p>
            <a:pPr lvl="2"/>
            <a:r>
              <a:rPr lang="de-DE" dirty="0" err="1"/>
              <a:t>raw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images</a:t>
            </a:r>
            <a:endParaRPr lang="de-DE" dirty="0"/>
          </a:p>
          <a:p>
            <a:pPr lvl="3"/>
            <a:r>
              <a:rPr lang="de-DE" dirty="0" err="1"/>
              <a:t>no</a:t>
            </a:r>
            <a:r>
              <a:rPr lang="de-DE" dirty="0"/>
              <a:t> experimental </a:t>
            </a:r>
            <a:r>
              <a:rPr lang="de-DE" dirty="0" err="1"/>
              <a:t>technique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, but plan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PANET (in DAPHNE 2.0)</a:t>
            </a:r>
          </a:p>
          <a:p>
            <a:pPr lvl="3"/>
            <a:r>
              <a:rPr lang="de-DE" dirty="0" err="1"/>
              <a:t>draft</a:t>
            </a:r>
            <a:r>
              <a:rPr lang="de-DE" dirty="0"/>
              <a:t> </a:t>
            </a:r>
            <a:r>
              <a:rPr lang="de-DE" dirty="0" err="1"/>
              <a:t>glossary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metadata</a:t>
            </a:r>
            <a:r>
              <a:rPr lang="de-DE" dirty="0"/>
              <a:t> in HELPMI, </a:t>
            </a:r>
            <a:r>
              <a:rPr lang="de-DE" dirty="0" err="1"/>
              <a:t>trials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NeXus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items</a:t>
            </a:r>
            <a:endParaRPr lang="de-DE" dirty="0"/>
          </a:p>
          <a:p>
            <a:pPr lvl="4"/>
            <a:r>
              <a:rPr lang="de-DE" dirty="0"/>
              <a:t>also </a:t>
            </a:r>
            <a:r>
              <a:rPr lang="de-DE" dirty="0" err="1"/>
              <a:t>trials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ontologies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reuse</a:t>
            </a:r>
            <a:r>
              <a:rPr lang="de-DE" dirty="0"/>
              <a:t> /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LPA-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terms</a:t>
            </a:r>
            <a:endParaRPr lang="de-DE" dirty="0"/>
          </a:p>
          <a:p>
            <a:pPr lvl="2"/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(</a:t>
            </a:r>
            <a:r>
              <a:rPr lang="de-DE" dirty="0" err="1"/>
              <a:t>meta</a:t>
            </a:r>
            <a:r>
              <a:rPr lang="de-DE" dirty="0"/>
              <a:t>)</a:t>
            </a:r>
            <a:r>
              <a:rPr lang="de-DE" dirty="0" err="1"/>
              <a:t>data</a:t>
            </a:r>
            <a:endParaRPr lang="de-DE" dirty="0"/>
          </a:p>
          <a:p>
            <a:pPr lvl="2"/>
            <a:r>
              <a:rPr lang="de-DE" dirty="0" err="1"/>
              <a:t>timing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conversion</a:t>
            </a:r>
            <a:r>
              <a:rPr lang="de-DE" dirty="0"/>
              <a:t>/</a:t>
            </a:r>
            <a:r>
              <a:rPr lang="de-DE" dirty="0" err="1"/>
              <a:t>calibration</a:t>
            </a:r>
            <a:r>
              <a:rPr lang="de-DE" dirty="0"/>
              <a:t> (2D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dispersed</a:t>
            </a:r>
            <a:r>
              <a:rPr lang="de-DE" dirty="0"/>
              <a:t> beam </a:t>
            </a:r>
            <a:r>
              <a:rPr lang="de-DE" dirty="0" err="1"/>
              <a:t>to</a:t>
            </a:r>
            <a:r>
              <a:rPr lang="de-DE" dirty="0"/>
              <a:t> 1D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)</a:t>
            </a:r>
          </a:p>
          <a:p>
            <a:pPr lvl="2"/>
            <a:r>
              <a:rPr lang="de-DE" dirty="0" err="1"/>
              <a:t>samples</a:t>
            </a:r>
            <a:r>
              <a:rPr lang="de-DE" dirty="0"/>
              <a:t> (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1"/>
            <a:r>
              <a:rPr lang="de-DE" dirty="0" err="1"/>
              <a:t>Simulations</a:t>
            </a:r>
            <a:endParaRPr lang="de-DE" dirty="0"/>
          </a:p>
          <a:p>
            <a:pPr lvl="2"/>
            <a:r>
              <a:rPr lang="de-DE" dirty="0" err="1"/>
              <a:t>openPMD</a:t>
            </a:r>
            <a:r>
              <a:rPr lang="de-DE" dirty="0"/>
              <a:t> </a:t>
            </a:r>
            <a:r>
              <a:rPr lang="de-DE" dirty="0" err="1"/>
              <a:t>exists</a:t>
            </a:r>
            <a:r>
              <a:rPr lang="de-DE" dirty="0"/>
              <a:t>, </a:t>
            </a:r>
            <a:r>
              <a:rPr lang="de-DE" dirty="0" err="1"/>
              <a:t>developed</a:t>
            </a:r>
            <a:r>
              <a:rPr lang="de-DE" dirty="0"/>
              <a:t> also at HZDR</a:t>
            </a:r>
          </a:p>
          <a:p>
            <a:pPr lvl="2"/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drafted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drawing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,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involvement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PICMI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,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/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methods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ontology</a:t>
            </a:r>
            <a:r>
              <a:rPr lang="de-DE" dirty="0">
                <a:sym typeface="Wingdings" panose="05000000000000000000" pitchFamily="2" charset="2"/>
              </a:rPr>
              <a:t>?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236F-43EF-4E71-90E3-64A123553ABE}" type="datetime1">
              <a:rPr lang="de-DE" smtClean="0"/>
              <a:t>10.06.2025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 x-Lab Use Case I - Data and Metadata at High-Power Laser-Plasma-Experiments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0FA8-285A-4026-B8D6-ADF797C12FF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Untertitel 1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0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 [Schreibgeschützt]" id="{A75F216D-604B-4334-A705-DFD6AC6CCF0E}" vid="{50E1EB8E-AF0C-4F1A-9165-2F218B6110A1}"/>
    </a:ext>
  </a:extLst>
</a:theme>
</file>

<file path=ppt/theme/theme2.xml><?xml version="1.0" encoding="utf-8"?>
<a:theme xmlns:a="http://schemas.openxmlformats.org/drawingml/2006/main" name="2_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 [Schreibgeschützt]" id="{A75F216D-604B-4334-A705-DFD6AC6CCF0E}" vid="{50E1EB8E-AF0C-4F1A-9165-2F218B6110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HZDR_ppt_template_16_9_ENGLISH</Template>
  <TotalTime>0</TotalTime>
  <Words>352</Words>
  <Application>Microsoft Office PowerPoint</Application>
  <PresentationFormat>Breitbild</PresentationFormat>
  <Paragraphs>73</Paragraphs>
  <Slides>8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1_HZDR_Office_Design</vt:lpstr>
      <vt:lpstr>2_HZDR_Office_Design</vt:lpstr>
      <vt:lpstr>Laser-Particle Acceleration at HZDR</vt:lpstr>
      <vt:lpstr>Laser-driven particle acceleration</vt:lpstr>
      <vt:lpstr>Laser-driven particle acceleration in reality</vt:lpstr>
      <vt:lpstr>User experiments: Theory and reality</vt:lpstr>
      <vt:lpstr>Experiment laser shot cycle and data flow</vt:lpstr>
      <vt:lpstr>Customized Meta/Data-Logging</vt:lpstr>
      <vt:lpstr>LPA data-management efforts</vt:lpstr>
      <vt:lpstr>Metadata at LPA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Schlenvoigt, Dr. Hans-Peter (FWKT) - 5955</dc:creator>
  <cp:lastModifiedBy>Schlenvoigt, Dr. Hans-Peter (FWKT) - 5955</cp:lastModifiedBy>
  <cp:revision>15</cp:revision>
  <dcterms:created xsi:type="dcterms:W3CDTF">2025-06-10T08:39:34Z</dcterms:created>
  <dcterms:modified xsi:type="dcterms:W3CDTF">2025-06-10T19:04:47Z</dcterms:modified>
</cp:coreProperties>
</file>