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96317-FA62-4FA9-B592-9CA6E39E5988}"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8EEAF-DEDA-40B9-8C43-78F09385EE94}" type="slidenum">
              <a:rPr lang="en-US" smtClean="0"/>
              <a:t>‹#›</a:t>
            </a:fld>
            <a:endParaRPr lang="en-US"/>
          </a:p>
        </p:txBody>
      </p:sp>
    </p:spTree>
    <p:extLst>
      <p:ext uri="{BB962C8B-B14F-4D97-AF65-F5344CB8AC3E}">
        <p14:creationId xmlns:p14="http://schemas.microsoft.com/office/powerpoint/2010/main" val="338476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59F2-A547-47E0-9FE4-1876526020EA}" type="slidenum">
              <a:rPr lang="en-US" smtClean="0"/>
              <a:t>11</a:t>
            </a:fld>
            <a:endParaRPr lang="en-US"/>
          </a:p>
        </p:txBody>
      </p:sp>
    </p:spTree>
    <p:extLst>
      <p:ext uri="{BB962C8B-B14F-4D97-AF65-F5344CB8AC3E}">
        <p14:creationId xmlns:p14="http://schemas.microsoft.com/office/powerpoint/2010/main" val="274948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59F2-A547-47E0-9FE4-1876526020EA}" type="slidenum">
              <a:rPr lang="en-US" smtClean="0"/>
              <a:t>12</a:t>
            </a:fld>
            <a:endParaRPr lang="en-US"/>
          </a:p>
        </p:txBody>
      </p:sp>
    </p:spTree>
    <p:extLst>
      <p:ext uri="{BB962C8B-B14F-4D97-AF65-F5344CB8AC3E}">
        <p14:creationId xmlns:p14="http://schemas.microsoft.com/office/powerpoint/2010/main" val="328678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59F2-A547-47E0-9FE4-1876526020EA}" type="slidenum">
              <a:rPr lang="en-US" smtClean="0"/>
              <a:t>13</a:t>
            </a:fld>
            <a:endParaRPr lang="en-US"/>
          </a:p>
        </p:txBody>
      </p:sp>
    </p:spTree>
    <p:extLst>
      <p:ext uri="{BB962C8B-B14F-4D97-AF65-F5344CB8AC3E}">
        <p14:creationId xmlns:p14="http://schemas.microsoft.com/office/powerpoint/2010/main" val="283601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59F2-A547-47E0-9FE4-1876526020EA}" type="slidenum">
              <a:rPr lang="en-US" smtClean="0"/>
              <a:t>14</a:t>
            </a:fld>
            <a:endParaRPr lang="en-US"/>
          </a:p>
        </p:txBody>
      </p:sp>
    </p:spTree>
    <p:extLst>
      <p:ext uri="{BB962C8B-B14F-4D97-AF65-F5344CB8AC3E}">
        <p14:creationId xmlns:p14="http://schemas.microsoft.com/office/powerpoint/2010/main" val="60372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6859F2-A547-47E0-9FE4-1876526020EA}" type="slidenum">
              <a:rPr lang="en-US" smtClean="0"/>
              <a:t>15</a:t>
            </a:fld>
            <a:endParaRPr lang="en-US"/>
          </a:p>
        </p:txBody>
      </p:sp>
    </p:spTree>
    <p:extLst>
      <p:ext uri="{BB962C8B-B14F-4D97-AF65-F5344CB8AC3E}">
        <p14:creationId xmlns:p14="http://schemas.microsoft.com/office/powerpoint/2010/main" val="1483273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543580-56B8-43E8-B255-98BC9552A79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161963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43580-56B8-43E8-B255-98BC9552A79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48210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43580-56B8-43E8-B255-98BC9552A79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404194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543580-56B8-43E8-B255-98BC9552A79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101804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543580-56B8-43E8-B255-98BC9552A797}" type="datetimeFigureOut">
              <a:rPr lang="en-US" smtClean="0"/>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65783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543580-56B8-43E8-B255-98BC9552A79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96665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543580-56B8-43E8-B255-98BC9552A797}" type="datetimeFigureOut">
              <a:rPr lang="en-US" smtClean="0"/>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263777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543580-56B8-43E8-B255-98BC9552A797}" type="datetimeFigureOut">
              <a:rPr lang="en-US" smtClean="0"/>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188507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43580-56B8-43E8-B255-98BC9552A797}" type="datetimeFigureOut">
              <a:rPr lang="en-US" smtClean="0"/>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514086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43580-56B8-43E8-B255-98BC9552A79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174813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543580-56B8-43E8-B255-98BC9552A797}" type="datetimeFigureOut">
              <a:rPr lang="en-US" smtClean="0"/>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580FC-96D3-49AC-B8F3-9310DB74DFB5}" type="slidenum">
              <a:rPr lang="en-US" smtClean="0"/>
              <a:t>‹#›</a:t>
            </a:fld>
            <a:endParaRPr lang="en-US"/>
          </a:p>
        </p:txBody>
      </p:sp>
    </p:spTree>
    <p:extLst>
      <p:ext uri="{BB962C8B-B14F-4D97-AF65-F5344CB8AC3E}">
        <p14:creationId xmlns:p14="http://schemas.microsoft.com/office/powerpoint/2010/main" val="1514204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43580-56B8-43E8-B255-98BC9552A797}" type="datetimeFigureOut">
              <a:rPr lang="en-US" smtClean="0"/>
              <a:t>8/21/2025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580FC-96D3-49AC-B8F3-9310DB74DFB5}" type="slidenum">
              <a:rPr lang="en-US" smtClean="0"/>
              <a:t>‹#›</a:t>
            </a:fld>
            <a:endParaRPr lang="en-US"/>
          </a:p>
        </p:txBody>
      </p:sp>
    </p:spTree>
    <p:extLst>
      <p:ext uri="{BB962C8B-B14F-4D97-AF65-F5344CB8AC3E}">
        <p14:creationId xmlns:p14="http://schemas.microsoft.com/office/powerpoint/2010/main" val="242088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406" y="-857590"/>
            <a:ext cx="11473734" cy="2421464"/>
          </a:xfrm>
        </p:spPr>
        <p:txBody>
          <a:bodyPr>
            <a:normAutofit/>
          </a:bodyPr>
          <a:lstStyle/>
          <a:p>
            <a:pPr algn="ctr"/>
            <a:r>
              <a:rPr lang="en-US" sz="3200" b="1" dirty="0" err="1" smtClean="0">
                <a:effectLst>
                  <a:outerShdw blurRad="38100" dist="38100" dir="2700000" algn="tl">
                    <a:srgbClr val="000000">
                      <a:alpha val="43137"/>
                    </a:srgbClr>
                  </a:outerShdw>
                </a:effectLst>
              </a:rPr>
              <a:t>Quadruplexes</a:t>
            </a:r>
            <a:r>
              <a:rPr lang="en-US" sz="3200" b="1" dirty="0" smtClean="0">
                <a:effectLst>
                  <a:outerShdw blurRad="38100" dist="38100" dir="2700000" algn="tl">
                    <a:srgbClr val="000000">
                      <a:alpha val="43137"/>
                    </a:srgbClr>
                  </a:outerShdw>
                </a:effectLst>
              </a:rPr>
              <a:t> in DNA Nanotechnology for non-enzymatic nucleic acid diagnostics</a:t>
            </a:r>
            <a:endParaRPr lang="en-US" sz="32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99626" y="1563874"/>
            <a:ext cx="10987294" cy="5510436"/>
          </a:xfrm>
        </p:spPr>
        <p:txBody>
          <a:bodyPr>
            <a:normAutofit fontScale="92500" lnSpcReduction="10000"/>
          </a:bodyPr>
          <a:lstStyle/>
          <a:p>
            <a:pPr algn="ctr"/>
            <a:r>
              <a:rPr lang="en-US" dirty="0" err="1" smtClean="0">
                <a:solidFill>
                  <a:srgbClr val="FF0000"/>
                </a:solidFill>
              </a:rPr>
              <a:t>Nika</a:t>
            </a:r>
            <a:r>
              <a:rPr lang="en-US" dirty="0" smtClean="0">
                <a:solidFill>
                  <a:srgbClr val="FF0000"/>
                </a:solidFill>
              </a:rPr>
              <a:t> </a:t>
            </a:r>
            <a:r>
              <a:rPr lang="en-US" dirty="0" err="1" smtClean="0">
                <a:solidFill>
                  <a:srgbClr val="FF0000"/>
                </a:solidFill>
              </a:rPr>
              <a:t>Chakhunashvili</a:t>
            </a:r>
            <a:r>
              <a:rPr lang="en-US" dirty="0" smtClean="0">
                <a:solidFill>
                  <a:srgbClr val="FFC000"/>
                </a:solidFill>
              </a:rPr>
              <a:t/>
            </a:r>
            <a:br>
              <a:rPr lang="en-US" dirty="0" smtClean="0">
                <a:solidFill>
                  <a:srgbClr val="FFC000"/>
                </a:solidFill>
              </a:rPr>
            </a:br>
            <a:endParaRPr lang="en-US" dirty="0" smtClean="0">
              <a:solidFill>
                <a:srgbClr val="FFC000"/>
              </a:solidFill>
            </a:endParaRPr>
          </a:p>
          <a:p>
            <a:pPr algn="ctr"/>
            <a:r>
              <a:rPr lang="en-US" dirty="0" smtClean="0"/>
              <a:t>about the author:</a:t>
            </a:r>
          </a:p>
          <a:p>
            <a:pPr algn="ctr"/>
            <a:r>
              <a:rPr lang="en-US" dirty="0" smtClean="0"/>
              <a:t>4</a:t>
            </a:r>
            <a:r>
              <a:rPr lang="en-US" baseline="30000" dirty="0" smtClean="0"/>
              <a:t>th</a:t>
            </a:r>
            <a:r>
              <a:rPr lang="en-US" dirty="0" smtClean="0"/>
              <a:t> year bachelor Biophysics student of Ilia </a:t>
            </a:r>
            <a:r>
              <a:rPr lang="en-US" dirty="0"/>
              <a:t>S</a:t>
            </a:r>
            <a:r>
              <a:rPr lang="en-US" dirty="0" smtClean="0"/>
              <a:t>tate </a:t>
            </a:r>
            <a:r>
              <a:rPr lang="en-US" dirty="0"/>
              <a:t>U</a:t>
            </a:r>
            <a:r>
              <a:rPr lang="en-US" dirty="0" smtClean="0"/>
              <a:t>niversity</a:t>
            </a:r>
          </a:p>
          <a:p>
            <a:pPr algn="ctr"/>
            <a:r>
              <a:rPr lang="en-US" dirty="0" smtClean="0">
                <a:solidFill>
                  <a:srgbClr val="FF0000"/>
                </a:solidFill>
              </a:rPr>
              <a:t>2022 – 2024: </a:t>
            </a:r>
            <a:r>
              <a:rPr lang="en-US" dirty="0" smtClean="0"/>
              <a:t>Worked </a:t>
            </a:r>
            <a:r>
              <a:rPr lang="en-US" dirty="0"/>
              <a:t>as an assistant researcher in the </a:t>
            </a:r>
            <a:r>
              <a:rPr lang="en-US" dirty="0">
                <a:solidFill>
                  <a:srgbClr val="FF0000"/>
                </a:solidFill>
              </a:rPr>
              <a:t>Center for Theoretical </a:t>
            </a:r>
            <a:r>
              <a:rPr lang="en-US" dirty="0" smtClean="0">
                <a:solidFill>
                  <a:srgbClr val="FF0000"/>
                </a:solidFill>
              </a:rPr>
              <a:t>Astrophysics </a:t>
            </a:r>
            <a:r>
              <a:rPr lang="en-US" dirty="0" smtClean="0"/>
              <a:t>of </a:t>
            </a:r>
            <a:r>
              <a:rPr lang="en-US" dirty="0" err="1"/>
              <a:t>I</a:t>
            </a:r>
            <a:r>
              <a:rPr lang="en-US" dirty="0" err="1" smtClean="0"/>
              <a:t>liauni</a:t>
            </a:r>
            <a:r>
              <a:rPr lang="en-US" dirty="0" smtClean="0"/>
              <a:t>, </a:t>
            </a:r>
            <a:r>
              <a:rPr lang="en-US" dirty="0"/>
              <a:t>specializing in </a:t>
            </a:r>
            <a:r>
              <a:rPr lang="en-US" dirty="0">
                <a:solidFill>
                  <a:srgbClr val="FF0000"/>
                </a:solidFill>
              </a:rPr>
              <a:t>spectral analysis for the x-ray emissions by pulsars </a:t>
            </a:r>
            <a:r>
              <a:rPr lang="en-US" dirty="0"/>
              <a:t>with </a:t>
            </a:r>
            <a:r>
              <a:rPr lang="en-US" dirty="0" err="1"/>
              <a:t>XSpec</a:t>
            </a:r>
            <a:r>
              <a:rPr lang="en-US" dirty="0"/>
              <a:t> program. Research circulated around developing synchrotronic models for high energy emission generations by pulsars. </a:t>
            </a:r>
            <a:endParaRPr lang="en-US" dirty="0" smtClean="0"/>
          </a:p>
          <a:p>
            <a:pPr algn="ctr"/>
            <a:r>
              <a:rPr lang="en-US" dirty="0" smtClean="0">
                <a:solidFill>
                  <a:srgbClr val="FF0000"/>
                </a:solidFill>
              </a:rPr>
              <a:t>2024 – Present: </a:t>
            </a:r>
            <a:r>
              <a:rPr lang="en-US" dirty="0" smtClean="0"/>
              <a:t>Currently Work </a:t>
            </a:r>
            <a:r>
              <a:rPr lang="en-US" dirty="0"/>
              <a:t>as an </a:t>
            </a:r>
            <a:r>
              <a:rPr lang="en-US" dirty="0" smtClean="0"/>
              <a:t>assistant researcher in the </a:t>
            </a:r>
            <a:r>
              <a:rPr lang="en-US" dirty="0">
                <a:solidFill>
                  <a:srgbClr val="FF0000"/>
                </a:solidFill>
              </a:rPr>
              <a:t>I</a:t>
            </a:r>
            <a:r>
              <a:rPr lang="en-US" dirty="0" smtClean="0">
                <a:solidFill>
                  <a:srgbClr val="FF0000"/>
                </a:solidFill>
              </a:rPr>
              <a:t>nstitute of Biophysics </a:t>
            </a:r>
            <a:r>
              <a:rPr lang="en-US" dirty="0" smtClean="0"/>
              <a:t>of </a:t>
            </a:r>
            <a:r>
              <a:rPr lang="en-US" dirty="0" err="1"/>
              <a:t>I</a:t>
            </a:r>
            <a:r>
              <a:rPr lang="en-US" dirty="0" err="1" smtClean="0"/>
              <a:t>liauni</a:t>
            </a:r>
            <a:r>
              <a:rPr lang="en-US" dirty="0" smtClean="0"/>
              <a:t>. </a:t>
            </a:r>
            <a:r>
              <a:rPr lang="en-US" dirty="0"/>
              <a:t>My specialty revolves around the </a:t>
            </a:r>
            <a:r>
              <a:rPr lang="en-US" dirty="0">
                <a:solidFill>
                  <a:srgbClr val="FF0000"/>
                </a:solidFill>
              </a:rPr>
              <a:t>spectrophotometric analysis</a:t>
            </a:r>
            <a:r>
              <a:rPr lang="en-US" dirty="0"/>
              <a:t>, mainly in UV/Vis region, followed by fluorescence spectroscopy</a:t>
            </a:r>
            <a:r>
              <a:rPr lang="en-US" dirty="0" smtClean="0"/>
              <a:t>. Studied the applications of </a:t>
            </a:r>
            <a:r>
              <a:rPr lang="en-US" dirty="0" err="1" smtClean="0"/>
              <a:t>quadruplexes</a:t>
            </a:r>
            <a:r>
              <a:rPr lang="en-US" dirty="0" smtClean="0"/>
              <a:t> in diagnostics.</a:t>
            </a:r>
          </a:p>
          <a:p>
            <a:pPr algn="ctr"/>
            <a:r>
              <a:rPr lang="en-US" dirty="0" smtClean="0">
                <a:solidFill>
                  <a:srgbClr val="FF0000"/>
                </a:solidFill>
              </a:rPr>
              <a:t>2025 – Present: </a:t>
            </a:r>
            <a:r>
              <a:rPr lang="en-US" dirty="0" smtClean="0"/>
              <a:t>Currently participating in practical astronomy projects at </a:t>
            </a:r>
            <a:r>
              <a:rPr lang="en-US" dirty="0" err="1">
                <a:solidFill>
                  <a:srgbClr val="FF0000"/>
                </a:solidFill>
              </a:rPr>
              <a:t>A</a:t>
            </a:r>
            <a:r>
              <a:rPr lang="en-US" dirty="0" err="1" smtClean="0">
                <a:solidFill>
                  <a:srgbClr val="FF0000"/>
                </a:solidFill>
              </a:rPr>
              <a:t>bastumani</a:t>
            </a:r>
            <a:r>
              <a:rPr lang="en-US" dirty="0" smtClean="0">
                <a:solidFill>
                  <a:srgbClr val="FF0000"/>
                </a:solidFill>
              </a:rPr>
              <a:t> Observatory</a:t>
            </a:r>
            <a:r>
              <a:rPr lang="en-US" dirty="0" smtClean="0">
                <a:solidFill>
                  <a:srgbClr val="FFC000"/>
                </a:solidFill>
              </a:rPr>
              <a:t> </a:t>
            </a:r>
            <a:r>
              <a:rPr lang="en-US" dirty="0" smtClean="0"/>
              <a:t>in </a:t>
            </a:r>
            <a:r>
              <a:rPr lang="en-US" dirty="0"/>
              <a:t>G</a:t>
            </a:r>
            <a:r>
              <a:rPr lang="en-US" dirty="0" smtClean="0"/>
              <a:t>eorgia, working on the development of the new assessment method for exoplanets that tells us if they can possibly sustain life.</a:t>
            </a:r>
          </a:p>
          <a:p>
            <a:r>
              <a:rPr lang="en-US" sz="1700" i="1" dirty="0" smtClean="0"/>
              <a:t>nika.chakhunashvili.1@iliauni.edu.ge</a:t>
            </a:r>
            <a:endParaRPr lang="en-US" sz="1700" dirty="0"/>
          </a:p>
          <a:p>
            <a:pPr algn="l"/>
            <a:r>
              <a:rPr lang="en-US" dirty="0" smtClean="0">
                <a:solidFill>
                  <a:srgbClr val="FF0000"/>
                </a:solidFill>
              </a:rPr>
              <a:t>Fields of interest: </a:t>
            </a:r>
            <a:r>
              <a:rPr lang="en-US" dirty="0"/>
              <a:t>Biophysics</a:t>
            </a:r>
            <a:r>
              <a:rPr lang="en-US" dirty="0" smtClean="0"/>
              <a:t>, Therapeutics, Diagnostics, Astrobiology.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26" y="1369368"/>
            <a:ext cx="1230320" cy="124448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357" y="1278573"/>
            <a:ext cx="2203563" cy="1193861"/>
          </a:xfrm>
          <a:prstGeom prst="rect">
            <a:avLst/>
          </a:prstGeom>
        </p:spPr>
      </p:pic>
      <p:sp>
        <p:nvSpPr>
          <p:cNvPr id="7" name="TextBox 6"/>
          <p:cNvSpPr txBox="1"/>
          <p:nvPr/>
        </p:nvSpPr>
        <p:spPr>
          <a:xfrm>
            <a:off x="905079" y="153087"/>
            <a:ext cx="10176387" cy="400110"/>
          </a:xfrm>
          <a:prstGeom prst="rect">
            <a:avLst/>
          </a:prstGeom>
          <a:noFill/>
        </p:spPr>
        <p:txBody>
          <a:bodyPr wrap="square" rtlCol="0">
            <a:spAutoFit/>
          </a:bodyPr>
          <a:lstStyle/>
          <a:p>
            <a:pPr algn="ctr"/>
            <a:r>
              <a:rPr lang="en-US" sz="2000" dirty="0" smtClean="0"/>
              <a:t>"GGSB 2025 </a:t>
            </a:r>
            <a:r>
              <a:rPr lang="en-US" sz="2000" dirty="0" err="1" smtClean="0"/>
              <a:t>meeting@HZDR</a:t>
            </a:r>
            <a:r>
              <a:rPr lang="en-US" sz="2000" dirty="0" smtClean="0"/>
              <a:t>: QUALI-Start-Up Lectures“. HZDR, Dresden, Germany</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2998" y="5686597"/>
            <a:ext cx="2365048" cy="1171403"/>
          </a:xfrm>
          <a:prstGeom prst="rect">
            <a:avLst/>
          </a:prstGeom>
        </p:spPr>
      </p:pic>
    </p:spTree>
    <p:extLst>
      <p:ext uri="{BB962C8B-B14F-4D97-AF65-F5344CB8AC3E}">
        <p14:creationId xmlns:p14="http://schemas.microsoft.com/office/powerpoint/2010/main" val="53997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25984" y="2710235"/>
            <a:ext cx="4192485" cy="3811588"/>
          </a:xfrm>
        </p:spPr>
        <p:txBody>
          <a:bodyPr/>
          <a:lstStyle/>
          <a:p>
            <a:r>
              <a:rPr lang="en" dirty="0"/>
              <a:t>The red curve represents the melting curve, while the blue curve represents the cooling curve.</a:t>
            </a:r>
          </a:p>
          <a:p>
            <a:r>
              <a:rPr lang="en" dirty="0"/>
              <a:t>was performed without potassium, resulting in no significant Significant changes in melting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
        <p:nvSpPr>
          <p:cNvPr id="14" name="TextBox 13"/>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pic>
        <p:nvPicPr>
          <p:cNvPr id="1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05440" y="610874"/>
            <a:ext cx="5847695" cy="5822196"/>
          </a:xfrm>
        </p:spPr>
      </p:pic>
      <p:sp>
        <p:nvSpPr>
          <p:cNvPr id="16" name="TextBox 15"/>
          <p:cNvSpPr txBox="1"/>
          <p:nvPr/>
        </p:nvSpPr>
        <p:spPr>
          <a:xfrm>
            <a:off x="10815483" y="2667329"/>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3" name="TextBox 2"/>
          <p:cNvSpPr txBox="1"/>
          <p:nvPr/>
        </p:nvSpPr>
        <p:spPr>
          <a:xfrm>
            <a:off x="7191120" y="555276"/>
            <a:ext cx="615160" cy="923330"/>
          </a:xfrm>
          <a:prstGeom prst="rect">
            <a:avLst/>
          </a:prstGeom>
          <a:noFill/>
        </p:spPr>
        <p:txBody>
          <a:bodyPr wrap="square" rtlCol="0">
            <a:spAutoFit/>
          </a:bodyPr>
          <a:lstStyle/>
          <a:p>
            <a:r>
              <a:rPr lang="en-US" dirty="0" smtClean="0"/>
              <a:t>+</a:t>
            </a:r>
            <a:br>
              <a:rPr lang="en-US" dirty="0" smtClean="0"/>
            </a:br>
            <a:r>
              <a:rPr lang="en-US" dirty="0" smtClean="0"/>
              <a:t>+</a:t>
            </a:r>
            <a:br>
              <a:rPr lang="en-US" dirty="0" smtClean="0"/>
            </a:br>
            <a:r>
              <a:rPr lang="en-US" dirty="0" smtClean="0"/>
              <a:t>2+</a:t>
            </a:r>
            <a:endParaRPr lang="en-US" dirty="0"/>
          </a:p>
        </p:txBody>
      </p:sp>
      <p:sp>
        <p:nvSpPr>
          <p:cNvPr id="12" name="TextBox 11"/>
          <p:cNvSpPr txBox="1"/>
          <p:nvPr/>
        </p:nvSpPr>
        <p:spPr>
          <a:xfrm>
            <a:off x="9794146" y="710832"/>
            <a:ext cx="822346"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a:t>
            </a:r>
            <a:endParaRPr lang="en-US" dirty="0"/>
          </a:p>
        </p:txBody>
      </p:sp>
    </p:spTree>
    <p:extLst>
      <p:ext uri="{BB962C8B-B14F-4D97-AF65-F5344CB8AC3E}">
        <p14:creationId xmlns:p14="http://schemas.microsoft.com/office/powerpoint/2010/main" val="268207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10" y="-412955"/>
            <a:ext cx="3849330" cy="2286000"/>
          </a:xfrm>
        </p:spPr>
        <p:txBody>
          <a:bodyPr>
            <a:normAutofit/>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02803" y="3158613"/>
            <a:ext cx="3932237" cy="3811588"/>
          </a:xfrm>
        </p:spPr>
        <p:txBody>
          <a:bodyPr/>
          <a:lstStyle/>
          <a:p>
            <a:r>
              <a:rPr lang="en" dirty="0" smtClean="0"/>
              <a:t>The red curve represents the melting curve, while the blue curve represents the cooling curve.</a:t>
            </a:r>
          </a:p>
          <a:p>
            <a:r>
              <a:rPr lang="en" dirty="0" smtClean="0"/>
              <a:t>the potassium level of 2 mM, no significant changes are visible yet.</a:t>
            </a:r>
          </a:p>
        </p:txBody>
      </p:sp>
      <p:sp>
        <p:nvSpPr>
          <p:cNvPr id="6" name="TextBox 5"/>
          <p:cNvSpPr txBox="1"/>
          <p:nvPr/>
        </p:nvSpPr>
        <p:spPr>
          <a:xfrm>
            <a:off x="10500851" y="2841522"/>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7" name="TextBox 6"/>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sp>
        <p:nvSpPr>
          <p:cNvPr id="3" name="Content Placeholder 2"/>
          <p:cNvSpPr>
            <a:spLocks noGrp="1"/>
          </p:cNvSpPr>
          <p:nvPr>
            <p:ph idx="1"/>
          </p:nvPr>
        </p:nvSpPr>
        <p:spPr/>
        <p:txBody>
          <a:bodyPr/>
          <a:lstStyle/>
          <a:p>
            <a:endParaRPr lang="en-US"/>
          </a:p>
        </p:txBody>
      </p:sp>
      <p:pic>
        <p:nvPicPr>
          <p:cNvPr id="9"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462" y="827251"/>
            <a:ext cx="6830937" cy="55762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sp>
        <p:nvSpPr>
          <p:cNvPr id="13" name="TextBox 12"/>
          <p:cNvSpPr txBox="1"/>
          <p:nvPr/>
        </p:nvSpPr>
        <p:spPr>
          <a:xfrm>
            <a:off x="9413797" y="800323"/>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a:t>
            </a:r>
            <a:endParaRPr lang="en-US" dirty="0"/>
          </a:p>
        </p:txBody>
      </p:sp>
      <p:sp>
        <p:nvSpPr>
          <p:cNvPr id="14" name="TextBox 13"/>
          <p:cNvSpPr txBox="1"/>
          <p:nvPr/>
        </p:nvSpPr>
        <p:spPr>
          <a:xfrm>
            <a:off x="6566772" y="658761"/>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a:t>
            </a:r>
            <a:endParaRPr lang="en-US" dirty="0"/>
          </a:p>
        </p:txBody>
      </p:sp>
    </p:spTree>
    <p:extLst>
      <p:ext uri="{BB962C8B-B14F-4D97-AF65-F5344CB8AC3E}">
        <p14:creationId xmlns:p14="http://schemas.microsoft.com/office/powerpoint/2010/main" val="507590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49" y="0"/>
            <a:ext cx="3849330" cy="2286000"/>
          </a:xfrm>
        </p:spPr>
        <p:txBody>
          <a:bodyPr>
            <a:normAutofit/>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584149" y="2841522"/>
            <a:ext cx="3932237" cy="3811588"/>
          </a:xfrm>
        </p:spPr>
        <p:txBody>
          <a:bodyPr/>
          <a:lstStyle/>
          <a:p>
            <a:r>
              <a:rPr lang="en" dirty="0" smtClean="0"/>
              <a:t>The red curve represents the melting curve, while the blue curve represents the cooling curve.</a:t>
            </a:r>
          </a:p>
          <a:p>
            <a:r>
              <a:rPr lang="en" dirty="0" smtClean="0"/>
              <a:t>5 mM potassium. significant changes in absorbance are already visible, especially at 295 nm, as the quadruplexes begin to fold.</a:t>
            </a:r>
          </a:p>
        </p:txBody>
      </p:sp>
      <p:sp>
        <p:nvSpPr>
          <p:cNvPr id="6" name="TextBox 5"/>
          <p:cNvSpPr txBox="1"/>
          <p:nvPr/>
        </p:nvSpPr>
        <p:spPr>
          <a:xfrm>
            <a:off x="10500851" y="2841522"/>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7" name="TextBox 6"/>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pic>
        <p:nvPicPr>
          <p:cNvPr id="3074" name="Picture 2" descr="Screenshot 2025-06-06 121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664" y="718982"/>
            <a:ext cx="5617704" cy="582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9" name="TextBox 8"/>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sp>
        <p:nvSpPr>
          <p:cNvPr id="11" name="TextBox 10"/>
          <p:cNvSpPr txBox="1"/>
          <p:nvPr/>
        </p:nvSpPr>
        <p:spPr>
          <a:xfrm>
            <a:off x="6702242" y="681335"/>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
        <p:nvSpPr>
          <p:cNvPr id="12" name="TextBox 11"/>
          <p:cNvSpPr txBox="1"/>
          <p:nvPr/>
        </p:nvSpPr>
        <p:spPr>
          <a:xfrm>
            <a:off x="9418127" y="924154"/>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a:t>
            </a:r>
            <a:endParaRPr lang="en-US" dirty="0"/>
          </a:p>
        </p:txBody>
      </p:sp>
    </p:spTree>
    <p:extLst>
      <p:ext uri="{BB962C8B-B14F-4D97-AF65-F5344CB8AC3E}">
        <p14:creationId xmlns:p14="http://schemas.microsoft.com/office/powerpoint/2010/main" val="307995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24" y="0"/>
            <a:ext cx="3849330" cy="2286000"/>
          </a:xfrm>
        </p:spPr>
        <p:txBody>
          <a:bodyPr>
            <a:normAutofit/>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536524" y="3168445"/>
            <a:ext cx="3932237" cy="3811588"/>
          </a:xfrm>
        </p:spPr>
        <p:txBody>
          <a:bodyPr/>
          <a:lstStyle/>
          <a:p>
            <a:r>
              <a:rPr lang="en" dirty="0" smtClean="0"/>
              <a:t>The red curve represents the melting curve, while the blue curve represents the cooling curve.</a:t>
            </a:r>
          </a:p>
          <a:p>
            <a:r>
              <a:rPr lang="en" dirty="0" smtClean="0"/>
              <a:t>Potassium 10 </a:t>
            </a:r>
            <a:r>
              <a:rPr lang="en" dirty="0" err="1" smtClean="0"/>
              <a:t>mM </a:t>
            </a:r>
            <a:r>
              <a:rPr lang="en" dirty="0" smtClean="0"/>
              <a:t>.</a:t>
            </a:r>
          </a:p>
          <a:p>
            <a:r>
              <a:rPr lang="en" dirty="0" smtClean="0"/>
              <a:t>The absorptions increases, hence we have more stable folding of the quadruplex.</a:t>
            </a:r>
          </a:p>
        </p:txBody>
      </p:sp>
      <p:sp>
        <p:nvSpPr>
          <p:cNvPr id="6" name="TextBox 5"/>
          <p:cNvSpPr txBox="1"/>
          <p:nvPr/>
        </p:nvSpPr>
        <p:spPr>
          <a:xfrm>
            <a:off x="10500850" y="2458064"/>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7" name="TextBox 6"/>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pic>
        <p:nvPicPr>
          <p:cNvPr id="4098" name="Picture 2" descr="Screenshot 2025-06-06 12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6970" y="600995"/>
            <a:ext cx="5869858" cy="606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9" name="TextBox 8"/>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sp>
        <p:nvSpPr>
          <p:cNvPr id="11" name="TextBox 10"/>
          <p:cNvSpPr txBox="1"/>
          <p:nvPr/>
        </p:nvSpPr>
        <p:spPr>
          <a:xfrm>
            <a:off x="6520421" y="606199"/>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
        <p:nvSpPr>
          <p:cNvPr id="12" name="TextBox 11"/>
          <p:cNvSpPr txBox="1"/>
          <p:nvPr/>
        </p:nvSpPr>
        <p:spPr>
          <a:xfrm>
            <a:off x="9508133" y="845947"/>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Tree>
    <p:extLst>
      <p:ext uri="{BB962C8B-B14F-4D97-AF65-F5344CB8AC3E}">
        <p14:creationId xmlns:p14="http://schemas.microsoft.com/office/powerpoint/2010/main" val="1876307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203" y="0"/>
            <a:ext cx="3849330" cy="2286000"/>
          </a:xfrm>
        </p:spPr>
        <p:txBody>
          <a:bodyPr>
            <a:normAutofit/>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546203" y="2529349"/>
            <a:ext cx="3932237" cy="3811588"/>
          </a:xfrm>
        </p:spPr>
        <p:txBody>
          <a:bodyPr/>
          <a:lstStyle/>
          <a:p>
            <a:r>
              <a:rPr lang="en" dirty="0" smtClean="0"/>
              <a:t>The red curve represents the melting curve, while the blue curve represents the cooling curve.</a:t>
            </a:r>
          </a:p>
          <a:p>
            <a:r>
              <a:rPr lang="en" dirty="0" smtClean="0"/>
              <a:t>Potassium 30 mM.</a:t>
            </a:r>
          </a:p>
          <a:p>
            <a:r>
              <a:rPr lang="en" dirty="0" smtClean="0"/>
              <a:t>It is already apparent that the N/N02 absorptions at 295 nm are already starting to plateau, indicating that </a:t>
            </a:r>
            <a:r>
              <a:rPr lang="en" dirty="0" smtClean="0">
                <a:solidFill>
                  <a:srgbClr val="FF0000"/>
                </a:solidFill>
              </a:rPr>
              <a:t>most of the quadruplexes are already folded </a:t>
            </a:r>
            <a:r>
              <a:rPr lang="en" dirty="0" smtClean="0"/>
              <a:t>.</a:t>
            </a:r>
          </a:p>
        </p:txBody>
      </p:sp>
      <p:sp>
        <p:nvSpPr>
          <p:cNvPr id="6" name="TextBox 5"/>
          <p:cNvSpPr txBox="1"/>
          <p:nvPr/>
        </p:nvSpPr>
        <p:spPr>
          <a:xfrm>
            <a:off x="10500851" y="2841522"/>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7" name="TextBox 6"/>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pic>
        <p:nvPicPr>
          <p:cNvPr id="5122" name="Picture 2" descr="Screenshot 2025-06-06 1210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440" y="995516"/>
            <a:ext cx="6022411" cy="560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9" name="TextBox 8"/>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sp>
        <p:nvSpPr>
          <p:cNvPr id="11" name="TextBox 10"/>
          <p:cNvSpPr txBox="1"/>
          <p:nvPr/>
        </p:nvSpPr>
        <p:spPr>
          <a:xfrm>
            <a:off x="6471260" y="924154"/>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
        <p:nvSpPr>
          <p:cNvPr id="12" name="TextBox 11"/>
          <p:cNvSpPr txBox="1"/>
          <p:nvPr/>
        </p:nvSpPr>
        <p:spPr>
          <a:xfrm>
            <a:off x="9484847" y="924154"/>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Tree>
    <p:extLst>
      <p:ext uri="{BB962C8B-B14F-4D97-AF65-F5344CB8AC3E}">
        <p14:creationId xmlns:p14="http://schemas.microsoft.com/office/powerpoint/2010/main" val="2855590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87" y="0"/>
            <a:ext cx="3849330" cy="2286000"/>
          </a:xfrm>
        </p:spPr>
        <p:txBody>
          <a:bodyPr>
            <a:normAutofit/>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343250" y="2704925"/>
            <a:ext cx="3932237" cy="3811588"/>
          </a:xfrm>
        </p:spPr>
        <p:txBody>
          <a:bodyPr/>
          <a:lstStyle/>
          <a:p>
            <a:r>
              <a:rPr lang="en" dirty="0" smtClean="0"/>
              <a:t>The red curve represents the melting curve, while the blue curve represents the cooling curve.</a:t>
            </a:r>
          </a:p>
          <a:p>
            <a:r>
              <a:rPr lang="en" dirty="0" smtClean="0"/>
              <a:t>Potassium 50 </a:t>
            </a:r>
            <a:r>
              <a:rPr lang="en" dirty="0" err="1" smtClean="0"/>
              <a:t>mM </a:t>
            </a:r>
            <a:r>
              <a:rPr lang="en" dirty="0" smtClean="0"/>
              <a:t>.</a:t>
            </a:r>
          </a:p>
          <a:p>
            <a:r>
              <a:rPr lang="en" dirty="0" smtClean="0"/>
              <a:t>For both herpins, a plateau in the cooling curves is observed at 295 nm, which means that all possible herpins have folded into a quadruplex, hence no change in absorbance is observed.</a:t>
            </a:r>
          </a:p>
          <a:p>
            <a:endParaRPr lang="ka-GE" dirty="0" smtClean="0"/>
          </a:p>
        </p:txBody>
      </p:sp>
      <p:sp>
        <p:nvSpPr>
          <p:cNvPr id="6" name="TextBox 5"/>
          <p:cNvSpPr txBox="1"/>
          <p:nvPr/>
        </p:nvSpPr>
        <p:spPr>
          <a:xfrm>
            <a:off x="10500851" y="2841522"/>
            <a:ext cx="1376517" cy="2862322"/>
          </a:xfrm>
          <a:prstGeom prst="rect">
            <a:avLst/>
          </a:prstGeom>
          <a:noFill/>
        </p:spPr>
        <p:txBody>
          <a:bodyPr wrap="square" rtlCol="0">
            <a:spAutoFit/>
          </a:bodyPr>
          <a:lstStyle/>
          <a:p>
            <a:r>
              <a:rPr lang="en" dirty="0" smtClean="0"/>
              <a:t>260 nm</a:t>
            </a:r>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r>
              <a:rPr lang="en" dirty="0" smtClean="0"/>
              <a:t>295 nm</a:t>
            </a:r>
            <a:endParaRPr lang="ka-GE" dirty="0"/>
          </a:p>
        </p:txBody>
      </p:sp>
      <p:sp>
        <p:nvSpPr>
          <p:cNvPr id="7" name="TextBox 6"/>
          <p:cNvSpPr txBox="1"/>
          <p:nvPr/>
        </p:nvSpPr>
        <p:spPr>
          <a:xfrm>
            <a:off x="5879690" y="231663"/>
            <a:ext cx="5309419" cy="369332"/>
          </a:xfrm>
          <a:prstGeom prst="rect">
            <a:avLst/>
          </a:prstGeom>
          <a:noFill/>
        </p:spPr>
        <p:txBody>
          <a:bodyPr wrap="square" rtlCol="0">
            <a:spAutoFit/>
          </a:bodyPr>
          <a:lstStyle/>
          <a:p>
            <a:r>
              <a:rPr lang="en" dirty="0" smtClean="0"/>
              <a:t>N/N02                                           N/N05</a:t>
            </a:r>
            <a:endParaRPr lang="en-US" dirty="0"/>
          </a:p>
        </p:txBody>
      </p:sp>
      <p:pic>
        <p:nvPicPr>
          <p:cNvPr id="6146" name="Picture 2" descr="Screenshot 2025-06-06 121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487" y="1143000"/>
            <a:ext cx="6256407" cy="53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9" name="TextBox 8"/>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0106" y="5849323"/>
            <a:ext cx="854716" cy="864557"/>
          </a:xfrm>
          <a:prstGeom prst="rect">
            <a:avLst/>
          </a:prstGeom>
        </p:spPr>
      </p:pic>
      <p:sp>
        <p:nvSpPr>
          <p:cNvPr id="11" name="TextBox 10"/>
          <p:cNvSpPr txBox="1"/>
          <p:nvPr/>
        </p:nvSpPr>
        <p:spPr>
          <a:xfrm>
            <a:off x="6255331" y="924154"/>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
        <p:nvSpPr>
          <p:cNvPr id="12" name="TextBox 11"/>
          <p:cNvSpPr txBox="1"/>
          <p:nvPr/>
        </p:nvSpPr>
        <p:spPr>
          <a:xfrm>
            <a:off x="9445829" y="992980"/>
            <a:ext cx="615160" cy="923330"/>
          </a:xfrm>
          <a:prstGeom prst="rect">
            <a:avLst/>
          </a:prstGeom>
          <a:noFill/>
        </p:spPr>
        <p:txBody>
          <a:bodyPr wrap="square" rtlCol="0">
            <a:spAutoFit/>
          </a:bodyPr>
          <a:lstStyle/>
          <a:p>
            <a:r>
              <a:rPr lang="en-US" dirty="0" smtClean="0"/>
              <a:t>+</a:t>
            </a:r>
            <a:br>
              <a:rPr lang="en-US" dirty="0" smtClean="0"/>
            </a:br>
            <a:r>
              <a:rPr lang="en-US" dirty="0" smtClean="0"/>
              <a:t> +</a:t>
            </a:r>
            <a:br>
              <a:rPr lang="en-US" dirty="0" smtClean="0"/>
            </a:br>
            <a:r>
              <a:rPr lang="en-US" dirty="0" smtClean="0"/>
              <a:t> 2+ </a:t>
            </a:r>
            <a:endParaRPr lang="en-US" dirty="0"/>
          </a:p>
        </p:txBody>
      </p:sp>
    </p:spTree>
    <p:extLst>
      <p:ext uri="{BB962C8B-B14F-4D97-AF65-F5344CB8AC3E}">
        <p14:creationId xmlns:p14="http://schemas.microsoft.com/office/powerpoint/2010/main" val="188227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2121037"/>
            <a:ext cx="10058400" cy="3306369"/>
          </a:xfrm>
        </p:spPr>
        <p:txBody>
          <a:bodyPr>
            <a:normAutofit fontScale="85000" lnSpcReduction="20000"/>
          </a:bodyPr>
          <a:lstStyle/>
          <a:p>
            <a:r>
              <a:rPr lang="en" dirty="0" smtClean="0">
                <a:solidFill>
                  <a:srgbClr val="FF0000"/>
                </a:solidFill>
              </a:rPr>
              <a:t>Conclusion: </a:t>
            </a:r>
            <a:r>
              <a:rPr lang="en" dirty="0" smtClean="0"/>
              <a:t>The double quadruplex structure of N/N02 is a thermally more stable structure than N/N05. Therefore, it has the potential to accelerate the linear ST reaction.</a:t>
            </a:r>
          </a:p>
          <a:p>
            <a:endParaRPr lang="ka-GE" dirty="0"/>
          </a:p>
          <a:p>
            <a:r>
              <a:rPr lang="en" dirty="0" smtClean="0"/>
              <a:t>ST reaction of N/N02 with an appropriate catalyst should be investigated . It should be investigated what the signal leakage would be in the absence of a catalyst.</a:t>
            </a:r>
          </a:p>
          <a:p>
            <a:endParaRPr lang="ka-GE" dirty="0" smtClean="0"/>
          </a:p>
          <a:p>
            <a:r>
              <a:rPr lang="en" dirty="0" smtClean="0"/>
              <a:t>The non-enzymatic reaction has the potential to be used in Point-of-Care (POC) diagnostics as an efficient and inexpensive method.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5" name="TextBox 4"/>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115" y="5849323"/>
            <a:ext cx="854716" cy="864557"/>
          </a:xfrm>
          <a:prstGeom prst="rect">
            <a:avLst/>
          </a:prstGeom>
        </p:spPr>
      </p:pic>
    </p:spTree>
    <p:extLst>
      <p:ext uri="{BB962C8B-B14F-4D97-AF65-F5344CB8AC3E}">
        <p14:creationId xmlns:p14="http://schemas.microsoft.com/office/powerpoint/2010/main" val="2489887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Future </a:t>
            </a:r>
            <a:r>
              <a:rPr lang="en-US" b="1" dirty="0" smtClean="0">
                <a:effectLst>
                  <a:outerShdw blurRad="38100" dist="38100" dir="2700000" algn="tl">
                    <a:srgbClr val="000000">
                      <a:alpha val="43137"/>
                    </a:srgbClr>
                  </a:outerShdw>
                </a:effectLst>
              </a:rPr>
              <a:t>prospects – Exponential diagnostics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3903" y="2762401"/>
            <a:ext cx="5474110" cy="4759275"/>
          </a:xfrm>
        </p:spPr>
        <p:txBody>
          <a:bodyPr>
            <a:normAutofit/>
          </a:bodyPr>
          <a:lstStyle/>
          <a:p>
            <a:pPr marL="0" indent="0">
              <a:buNone/>
            </a:pPr>
            <a:r>
              <a:rPr lang="en-US" sz="1600" dirty="0" smtClean="0"/>
              <a:t>Modification of DNA hairpin is needed to turn the reaction into exponential.</a:t>
            </a:r>
          </a:p>
          <a:p>
            <a:pPr marL="0" indent="0">
              <a:buNone/>
            </a:pPr>
            <a:r>
              <a:rPr lang="en-US" sz="1600" dirty="0" smtClean="0"/>
              <a:t>Idea is about adding artificial pathogen to the DNA hairpin. Once the pathogen is found in the sample, both will be released.</a:t>
            </a:r>
            <a:endParaRPr lang="en-US" sz="1600"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834" y="1494699"/>
            <a:ext cx="3726184" cy="2992317"/>
          </a:xfrm>
          <a:prstGeom prst="rect">
            <a:avLst/>
          </a:prstGeom>
        </p:spPr>
      </p:pic>
      <p:sp>
        <p:nvSpPr>
          <p:cNvPr id="5" name="Rounded Rectangle 4"/>
          <p:cNvSpPr/>
          <p:nvPr/>
        </p:nvSpPr>
        <p:spPr>
          <a:xfrm>
            <a:off x="108155" y="2163877"/>
            <a:ext cx="5869858" cy="283169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Content Placeholder 2"/>
          <p:cNvSpPr txBox="1">
            <a:spLocks/>
          </p:cNvSpPr>
          <p:nvPr/>
        </p:nvSpPr>
        <p:spPr>
          <a:xfrm>
            <a:off x="390832" y="2762400"/>
            <a:ext cx="5474110" cy="475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Modification of DNA hairpin is needed to turn the reaction into exponential.</a:t>
            </a:r>
          </a:p>
          <a:p>
            <a:pPr marL="0" indent="0">
              <a:buFont typeface="Arial" panose="020B0604020202020204" pitchFamily="34" charset="0"/>
              <a:buNone/>
            </a:pPr>
            <a:r>
              <a:rPr lang="en-US" sz="1600" dirty="0" smtClean="0"/>
              <a:t>Idea is about adding artificial </a:t>
            </a:r>
            <a:r>
              <a:rPr lang="en-US" sz="1600" dirty="0" smtClean="0"/>
              <a:t>catalyst </a:t>
            </a:r>
            <a:r>
              <a:rPr lang="en-US" sz="1600" dirty="0" smtClean="0"/>
              <a:t>to the DNA hairpin. Once the pathogen is found in the sample, both will be released.</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91" y="5849323"/>
            <a:ext cx="1813177" cy="982355"/>
          </a:xfrm>
          <a:prstGeom prst="rect">
            <a:avLst/>
          </a:prstGeom>
        </p:spPr>
      </p:pic>
      <p:sp>
        <p:nvSpPr>
          <p:cNvPr id="9" name="TextBox 8"/>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30115" y="5849323"/>
            <a:ext cx="854716" cy="864557"/>
          </a:xfrm>
          <a:prstGeom prst="rect">
            <a:avLst/>
          </a:prstGeom>
        </p:spPr>
      </p:pic>
      <p:pic>
        <p:nvPicPr>
          <p:cNvPr id="11" name="Picture 10"/>
          <p:cNvPicPr>
            <a:picLocks noChangeAspect="1"/>
          </p:cNvPicPr>
          <p:nvPr/>
        </p:nvPicPr>
        <p:blipFill>
          <a:blip r:embed="rId5"/>
          <a:stretch>
            <a:fillRect/>
          </a:stretch>
        </p:blipFill>
        <p:spPr>
          <a:xfrm>
            <a:off x="7064839" y="4579136"/>
            <a:ext cx="3594174" cy="898544"/>
          </a:xfrm>
          <a:prstGeom prst="rect">
            <a:avLst/>
          </a:prstGeom>
        </p:spPr>
      </p:pic>
      <p:sp>
        <p:nvSpPr>
          <p:cNvPr id="12" name="TextBox 11"/>
          <p:cNvSpPr txBox="1"/>
          <p:nvPr/>
        </p:nvSpPr>
        <p:spPr>
          <a:xfrm>
            <a:off x="7357832" y="5416824"/>
            <a:ext cx="3301181" cy="369332"/>
          </a:xfrm>
          <a:prstGeom prst="rect">
            <a:avLst/>
          </a:prstGeom>
          <a:noFill/>
        </p:spPr>
        <p:txBody>
          <a:bodyPr wrap="square" rtlCol="0">
            <a:spAutoFit/>
          </a:bodyPr>
          <a:lstStyle/>
          <a:p>
            <a:r>
              <a:rPr lang="en-US" dirty="0" smtClean="0"/>
              <a:t>G3N    catalyst comp</a:t>
            </a:r>
            <a:endParaRPr lang="en-US" dirty="0"/>
          </a:p>
        </p:txBody>
      </p:sp>
      <p:sp>
        <p:nvSpPr>
          <p:cNvPr id="8" name="Rectangle 7"/>
          <p:cNvSpPr/>
          <p:nvPr/>
        </p:nvSpPr>
        <p:spPr>
          <a:xfrm>
            <a:off x="9711950" y="4674231"/>
            <a:ext cx="499797" cy="227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15399" y="4613366"/>
            <a:ext cx="1192696" cy="338554"/>
          </a:xfrm>
          <a:prstGeom prst="rect">
            <a:avLst/>
          </a:prstGeom>
          <a:noFill/>
        </p:spPr>
        <p:txBody>
          <a:bodyPr wrap="square" rtlCol="0">
            <a:spAutoFit/>
          </a:bodyPr>
          <a:lstStyle/>
          <a:p>
            <a:r>
              <a:rPr lang="en-US" sz="1600" dirty="0" smtClean="0"/>
              <a:t>catalyst</a:t>
            </a:r>
            <a:endParaRPr lang="en-US" sz="1600" dirty="0"/>
          </a:p>
        </p:txBody>
      </p:sp>
    </p:spTree>
    <p:extLst>
      <p:ext uri="{BB962C8B-B14F-4D97-AF65-F5344CB8AC3E}">
        <p14:creationId xmlns:p14="http://schemas.microsoft.com/office/powerpoint/2010/main" val="307441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Future </a:t>
            </a:r>
            <a:r>
              <a:rPr lang="en-US" b="1" dirty="0" smtClean="0">
                <a:effectLst>
                  <a:outerShdw blurRad="38100" dist="38100" dir="2700000" algn="tl">
                    <a:srgbClr val="000000">
                      <a:alpha val="43137"/>
                    </a:srgbClr>
                  </a:outerShdw>
                </a:effectLst>
              </a:rPr>
              <a:t>prospects – Therapeutic applications</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7474490" y="2313129"/>
            <a:ext cx="3594174" cy="898544"/>
          </a:xfrm>
          <a:prstGeom prst="rect">
            <a:avLst/>
          </a:prstGeom>
        </p:spPr>
      </p:pic>
      <p:sp>
        <p:nvSpPr>
          <p:cNvPr id="6" name="TextBox 5"/>
          <p:cNvSpPr txBox="1"/>
          <p:nvPr/>
        </p:nvSpPr>
        <p:spPr>
          <a:xfrm>
            <a:off x="7767483" y="3211673"/>
            <a:ext cx="3301181" cy="369332"/>
          </a:xfrm>
          <a:prstGeom prst="rect">
            <a:avLst/>
          </a:prstGeom>
          <a:noFill/>
        </p:spPr>
        <p:txBody>
          <a:bodyPr wrap="square" rtlCol="0">
            <a:spAutoFit/>
          </a:bodyPr>
          <a:lstStyle/>
          <a:p>
            <a:r>
              <a:rPr lang="en-US" dirty="0" smtClean="0"/>
              <a:t>G3N      miRNA comp</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381" y="4742468"/>
            <a:ext cx="8424961" cy="1592410"/>
          </a:xfrm>
          <a:prstGeom prst="rect">
            <a:avLst/>
          </a:prstGeom>
        </p:spPr>
      </p:pic>
      <p:sp>
        <p:nvSpPr>
          <p:cNvPr id="9" name="Rectangle 8"/>
          <p:cNvSpPr/>
          <p:nvPr/>
        </p:nvSpPr>
        <p:spPr>
          <a:xfrm>
            <a:off x="9800315" y="4867747"/>
            <a:ext cx="419421" cy="198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ounded Rectangle 9"/>
          <p:cNvSpPr/>
          <p:nvPr/>
        </p:nvSpPr>
        <p:spPr>
          <a:xfrm>
            <a:off x="410582" y="1980494"/>
            <a:ext cx="5869858" cy="283169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Content Placeholder 2"/>
          <p:cNvSpPr txBox="1">
            <a:spLocks/>
          </p:cNvSpPr>
          <p:nvPr/>
        </p:nvSpPr>
        <p:spPr>
          <a:xfrm>
            <a:off x="704523" y="2762401"/>
            <a:ext cx="5474110" cy="475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The same ST reaction can be used for therapeutic applications if we modify the DNA structures to suit them for specific miRNAs and siRNAs.</a:t>
            </a:r>
            <a:endParaRPr lang="en-US" sz="16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91" y="5849323"/>
            <a:ext cx="1813177" cy="982355"/>
          </a:xfrm>
          <a:prstGeom prst="rect">
            <a:avLst/>
          </a:prstGeom>
        </p:spPr>
      </p:pic>
      <p:sp>
        <p:nvSpPr>
          <p:cNvPr id="14" name="TextBox 13"/>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0115" y="5849323"/>
            <a:ext cx="854716" cy="86455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607" y="5849323"/>
            <a:ext cx="1813177" cy="982355"/>
          </a:xfrm>
          <a:prstGeom prst="rect">
            <a:avLst/>
          </a:prstGeom>
        </p:spPr>
      </p:pic>
    </p:spTree>
    <p:extLst>
      <p:ext uri="{BB962C8B-B14F-4D97-AF65-F5344CB8AC3E}">
        <p14:creationId xmlns:p14="http://schemas.microsoft.com/office/powerpoint/2010/main" val="316942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Future </a:t>
            </a:r>
            <a:r>
              <a:rPr lang="en-US" b="1" dirty="0" smtClean="0">
                <a:effectLst>
                  <a:outerShdw blurRad="38100" dist="38100" dir="2700000" algn="tl">
                    <a:srgbClr val="000000">
                      <a:alpha val="43137"/>
                    </a:srgbClr>
                  </a:outerShdw>
                </a:effectLst>
              </a:rPr>
              <a:t>prospects – Biological role</a:t>
            </a:r>
            <a:endParaRPr lang="en-US" b="1" dirty="0">
              <a:effectLst>
                <a:outerShdw blurRad="38100" dist="38100" dir="2700000" algn="tl">
                  <a:srgbClr val="000000">
                    <a:alpha val="43137"/>
                  </a:srgbClr>
                </a:outerShdw>
              </a:effectLst>
            </a:endParaRPr>
          </a:p>
        </p:txBody>
      </p:sp>
      <p:sp>
        <p:nvSpPr>
          <p:cNvPr id="9" name="Rectangle 8"/>
          <p:cNvSpPr/>
          <p:nvPr/>
        </p:nvSpPr>
        <p:spPr>
          <a:xfrm>
            <a:off x="9800315" y="4867747"/>
            <a:ext cx="419421" cy="198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ounded Rectangle 9"/>
          <p:cNvSpPr/>
          <p:nvPr/>
        </p:nvSpPr>
        <p:spPr>
          <a:xfrm>
            <a:off x="308775" y="2036057"/>
            <a:ext cx="5869858" cy="2831690"/>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Content Placeholder 2"/>
          <p:cNvSpPr txBox="1">
            <a:spLocks/>
          </p:cNvSpPr>
          <p:nvPr/>
        </p:nvSpPr>
        <p:spPr>
          <a:xfrm>
            <a:off x="621890" y="2488109"/>
            <a:ext cx="5474110" cy="475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It is possible to study the biological roles of </a:t>
            </a:r>
            <a:r>
              <a:rPr lang="en-US" sz="1600" dirty="0" err="1" smtClean="0"/>
              <a:t>quadruplexes</a:t>
            </a:r>
            <a:r>
              <a:rPr lang="en-US" sz="1600" dirty="0" smtClean="0"/>
              <a:t> at </a:t>
            </a:r>
            <a:r>
              <a:rPr lang="en-US" sz="1600" dirty="0" err="1" smtClean="0"/>
              <a:t>Iliauni</a:t>
            </a:r>
            <a:r>
              <a:rPr lang="en-US" sz="1600" dirty="0" smtClean="0"/>
              <a:t> labs. Specifically in neurodevelopmental disorders, like </a:t>
            </a:r>
            <a:r>
              <a:rPr lang="en-US" sz="1600" dirty="0" err="1" smtClean="0">
                <a:solidFill>
                  <a:srgbClr val="FF0000"/>
                </a:solidFill>
              </a:rPr>
              <a:t>Rett’s</a:t>
            </a:r>
            <a:r>
              <a:rPr lang="en-US" sz="1600" dirty="0" smtClean="0">
                <a:solidFill>
                  <a:srgbClr val="FF0000"/>
                </a:solidFill>
              </a:rPr>
              <a:t> syndrome</a:t>
            </a:r>
            <a:r>
              <a:rPr lang="en-US" sz="1600" dirty="0" smtClean="0"/>
              <a:t>.</a:t>
            </a:r>
          </a:p>
          <a:p>
            <a:pPr marL="0" indent="0">
              <a:buFont typeface="Arial" panose="020B0604020202020204" pitchFamily="34" charset="0"/>
              <a:buNone/>
            </a:pPr>
            <a:r>
              <a:rPr lang="en-US" sz="1600" dirty="0" err="1" smtClean="0"/>
              <a:t>Rett’s</a:t>
            </a:r>
            <a:r>
              <a:rPr lang="en-US" sz="1600" dirty="0" smtClean="0"/>
              <a:t> syndrome is caused by the mutation in </a:t>
            </a:r>
            <a:r>
              <a:rPr lang="en-US" sz="1600" dirty="0" smtClean="0">
                <a:solidFill>
                  <a:srgbClr val="FF0000"/>
                </a:solidFill>
              </a:rPr>
              <a:t>MECP2 gene</a:t>
            </a:r>
            <a:r>
              <a:rPr lang="en-US" sz="1600" dirty="0" smtClean="0"/>
              <a:t>.</a:t>
            </a:r>
          </a:p>
          <a:p>
            <a:pPr marL="0" indent="0">
              <a:buFont typeface="Arial" panose="020B0604020202020204" pitchFamily="34" charset="0"/>
              <a:buNone/>
            </a:pPr>
            <a:r>
              <a:rPr lang="en-US" sz="1600" dirty="0" smtClean="0"/>
              <a:t>MECP2 protein is needed for appropriate function of neuron cells.</a:t>
            </a:r>
            <a:endParaRPr lang="en-US" sz="16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91" y="5849323"/>
            <a:ext cx="1813177" cy="982355"/>
          </a:xfrm>
          <a:prstGeom prst="rect">
            <a:avLst/>
          </a:prstGeom>
        </p:spPr>
      </p:pic>
      <p:sp>
        <p:nvSpPr>
          <p:cNvPr id="14" name="TextBox 13"/>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0115" y="5849323"/>
            <a:ext cx="854716" cy="864557"/>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07" y="5849323"/>
            <a:ext cx="1813177" cy="98235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197" y="2488109"/>
            <a:ext cx="4888352" cy="512489"/>
          </a:xfrm>
          <a:prstGeom prst="rect">
            <a:avLst/>
          </a:prstGeom>
        </p:spPr>
      </p:pic>
      <p:sp>
        <p:nvSpPr>
          <p:cNvPr id="4" name="Rectangle 1"/>
          <p:cNvSpPr>
            <a:spLocks noChangeArrowheads="1"/>
          </p:cNvSpPr>
          <p:nvPr/>
        </p:nvSpPr>
        <p:spPr bwMode="auto">
          <a:xfrm>
            <a:off x="7227488" y="5065776"/>
            <a:ext cx="48792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Bagga, J. S., &amp; D’Antonio, L. A. (2013). Role of conserved cis-regulatory elements in the post-transcriptional regulation of the human MECP2 gene involved in autism. </a:t>
            </a:r>
            <a:r>
              <a:rPr kumimoji="0" lang="en-US" altLang="en-US" sz="12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Human Genomics</a:t>
            </a: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200" b="0" i="1"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a:t>
            </a:r>
            <a:r>
              <a:rPr kumimoji="0" lang="en-US" altLang="en-US" sz="1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 https://doi.org/10.1186/1479-7364-7-19</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TextBox 7"/>
          <p:cNvSpPr txBox="1"/>
          <p:nvPr/>
        </p:nvSpPr>
        <p:spPr>
          <a:xfrm>
            <a:off x="6702242" y="3313471"/>
            <a:ext cx="5204623" cy="646331"/>
          </a:xfrm>
          <a:prstGeom prst="rect">
            <a:avLst/>
          </a:prstGeom>
          <a:noFill/>
        </p:spPr>
        <p:txBody>
          <a:bodyPr wrap="square" rtlCol="0">
            <a:spAutoFit/>
          </a:bodyPr>
          <a:lstStyle/>
          <a:p>
            <a:r>
              <a:rPr lang="en-US" i="1" dirty="0" err="1" smtClean="0"/>
              <a:t>Quadruplex</a:t>
            </a:r>
            <a:r>
              <a:rPr lang="en-US" i="1" dirty="0" smtClean="0"/>
              <a:t> forming sequence in the promoter region of MECP2 gene.</a:t>
            </a:r>
            <a:endParaRPr lang="en-US" i="1" dirty="0"/>
          </a:p>
        </p:txBody>
      </p:sp>
    </p:spTree>
    <p:extLst>
      <p:ext uri="{BB962C8B-B14F-4D97-AF65-F5344CB8AC3E}">
        <p14:creationId xmlns:p14="http://schemas.microsoft.com/office/powerpoint/2010/main" val="31307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US" b="1" dirty="0" err="1" smtClean="0">
                <a:effectLst>
                  <a:outerShdw blurRad="38100" dist="38100" dir="2700000" algn="tl">
                    <a:srgbClr val="000000">
                      <a:alpha val="43137"/>
                    </a:srgbClr>
                  </a:outerShdw>
                </a:effectLst>
              </a:rPr>
              <a:t>Quadruplexes</a:t>
            </a:r>
            <a:r>
              <a:rPr lang="en-US" b="1" dirty="0" smtClean="0">
                <a:effectLst>
                  <a:outerShdw blurRad="38100" dist="38100" dir="2700000" algn="tl">
                    <a:srgbClr val="000000">
                      <a:alpha val="43137"/>
                    </a:srgbClr>
                  </a:outerShdw>
                </a:effectLst>
              </a:rPr>
              <a:t> and their structures: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839787" y="2372032"/>
            <a:ext cx="3932237" cy="3811588"/>
          </a:xfrm>
        </p:spPr>
        <p:txBody>
          <a:bodyPr/>
          <a:lstStyle/>
          <a:p>
            <a:r>
              <a:rPr lang="en-US" dirty="0" smtClean="0"/>
              <a:t>The sequence determines the structure of DNA/RNA.</a:t>
            </a:r>
          </a:p>
          <a:p>
            <a:r>
              <a:rPr lang="en-US" dirty="0" err="1" smtClean="0"/>
              <a:t>Quadruplexes</a:t>
            </a:r>
            <a:r>
              <a:rPr lang="en-US" dirty="0" smtClean="0"/>
              <a:t> are guanine rich secondary structures made of </a:t>
            </a:r>
            <a:r>
              <a:rPr lang="en-US" dirty="0" smtClean="0">
                <a:solidFill>
                  <a:srgbClr val="FF0000"/>
                </a:solidFill>
              </a:rPr>
              <a:t>G-quartets</a:t>
            </a:r>
            <a:r>
              <a:rPr lang="en-US" dirty="0" smtClean="0"/>
              <a:t>. </a:t>
            </a:r>
          </a:p>
          <a:p>
            <a:r>
              <a:rPr lang="en-US" dirty="0" smtClean="0">
                <a:solidFill>
                  <a:srgbClr val="FF0000"/>
                </a:solidFill>
              </a:rPr>
              <a:t>Cations</a:t>
            </a:r>
            <a:r>
              <a:rPr lang="en-US" dirty="0" smtClean="0"/>
              <a:t> (such as potassium) determine the folding on nucleic acids.</a:t>
            </a:r>
          </a:p>
          <a:p>
            <a:r>
              <a:rPr lang="en-US" dirty="0" smtClean="0"/>
              <a:t>Study of secondary structures are conducted by </a:t>
            </a:r>
            <a:r>
              <a:rPr lang="en-US" dirty="0" smtClean="0">
                <a:solidFill>
                  <a:srgbClr val="FF0000"/>
                </a:solidFill>
              </a:rPr>
              <a:t>spectrometric</a:t>
            </a:r>
            <a:r>
              <a:rPr lang="en-US" dirty="0" smtClean="0"/>
              <a:t> studies. Nucleic acids are best seen in UV region. </a:t>
            </a:r>
            <a:r>
              <a:rPr lang="en-US" dirty="0" err="1" smtClean="0"/>
              <a:t>Quadruplexes</a:t>
            </a:r>
            <a:r>
              <a:rPr lang="en-US" dirty="0" smtClean="0"/>
              <a:t> are studied at </a:t>
            </a:r>
            <a:r>
              <a:rPr lang="en-US" dirty="0" smtClean="0">
                <a:solidFill>
                  <a:srgbClr val="FF0000"/>
                </a:solidFill>
              </a:rPr>
              <a:t>295 nm</a:t>
            </a:r>
            <a:r>
              <a:rPr lang="en-US" dirty="0" smtClean="0"/>
              <a:t>.</a:t>
            </a:r>
          </a:p>
          <a:p>
            <a:r>
              <a:rPr lang="en-US" dirty="0" err="1" smtClean="0"/>
              <a:t>Quadruplexes</a:t>
            </a:r>
            <a:r>
              <a:rPr lang="en-US" dirty="0" smtClean="0"/>
              <a:t> can be parallel or antiparallel in structure. Can be formed with one or multiple strands or DNA.</a:t>
            </a:r>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37" y="367122"/>
            <a:ext cx="5310963" cy="24470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sp>
        <p:nvSpPr>
          <p:cNvPr id="7" name="TextBox 6"/>
          <p:cNvSpPr txBox="1"/>
          <p:nvPr/>
        </p:nvSpPr>
        <p:spPr>
          <a:xfrm>
            <a:off x="2024823" y="6462346"/>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pic>
        <p:nvPicPr>
          <p:cNvPr id="9" name="Picture 3" descr="Screenshot 2025-06-03 1902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212" y="2803332"/>
            <a:ext cx="4662212" cy="320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993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03" y="4040188"/>
            <a:ext cx="3315677" cy="1796389"/>
          </a:xfrm>
          <a:prstGeom prst="rect">
            <a:avLst/>
          </a:prstGeom>
        </p:spPr>
      </p:pic>
      <p:sp>
        <p:nvSpPr>
          <p:cNvPr id="3" name="TextBox 2"/>
          <p:cNvSpPr txBox="1"/>
          <p:nvPr/>
        </p:nvSpPr>
        <p:spPr>
          <a:xfrm>
            <a:off x="2017448"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922" y="389270"/>
            <a:ext cx="1789473" cy="1810077"/>
          </a:xfrm>
          <a:prstGeom prst="rect">
            <a:avLst/>
          </a:prstGeom>
        </p:spPr>
      </p:pic>
      <p:sp>
        <p:nvSpPr>
          <p:cNvPr id="5" name="TextBox 4"/>
          <p:cNvSpPr txBox="1"/>
          <p:nvPr/>
        </p:nvSpPr>
        <p:spPr>
          <a:xfrm>
            <a:off x="1997784" y="2851355"/>
            <a:ext cx="8345751" cy="523220"/>
          </a:xfrm>
          <a:prstGeom prst="rect">
            <a:avLst/>
          </a:prstGeom>
          <a:noFill/>
        </p:spPr>
        <p:txBody>
          <a:bodyPr wrap="square" rtlCol="0">
            <a:spAutoFit/>
          </a:bodyPr>
          <a:lstStyle/>
          <a:p>
            <a:pPr algn="ctr"/>
            <a:r>
              <a:rPr lang="en-US" sz="2800" i="1" dirty="0" smtClean="0"/>
              <a:t>Thank you for your attention!</a:t>
            </a:r>
            <a:endParaRPr lang="en-US" sz="2800" i="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811" y="4249024"/>
            <a:ext cx="3403762" cy="1685876"/>
          </a:xfrm>
          <a:prstGeom prst="rect">
            <a:avLst/>
          </a:prstGeom>
        </p:spPr>
      </p:pic>
    </p:spTree>
    <p:extLst>
      <p:ext uri="{BB962C8B-B14F-4D97-AF65-F5344CB8AC3E}">
        <p14:creationId xmlns:p14="http://schemas.microsoft.com/office/powerpoint/2010/main" val="72767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US" b="1" dirty="0" err="1" smtClean="0">
                <a:effectLst>
                  <a:outerShdw blurRad="38100" dist="38100" dir="2700000" algn="tl">
                    <a:srgbClr val="000000">
                      <a:alpha val="43137"/>
                    </a:srgbClr>
                  </a:outerShdw>
                </a:effectLst>
              </a:rPr>
              <a:t>Quadruplexes</a:t>
            </a:r>
            <a:r>
              <a:rPr lang="en-US" b="1" dirty="0" smtClean="0">
                <a:effectLst>
                  <a:outerShdw blurRad="38100" dist="38100" dir="2700000" algn="tl">
                    <a:srgbClr val="000000">
                      <a:alpha val="43137"/>
                    </a:srgbClr>
                  </a:outerShdw>
                </a:effectLst>
              </a:rPr>
              <a:t> and their biological role:</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859665" y="2835424"/>
            <a:ext cx="3932237" cy="3811588"/>
          </a:xfrm>
        </p:spPr>
        <p:txBody>
          <a:bodyPr/>
          <a:lstStyle/>
          <a:p>
            <a:r>
              <a:rPr lang="en-US" dirty="0" err="1" smtClean="0"/>
              <a:t>Quadruplexes</a:t>
            </a:r>
            <a:r>
              <a:rPr lang="en-US" dirty="0" smtClean="0"/>
              <a:t> are mainly detected in </a:t>
            </a:r>
            <a:r>
              <a:rPr lang="en-US" dirty="0" err="1" smtClean="0"/>
              <a:t>telomeric</a:t>
            </a:r>
            <a:r>
              <a:rPr lang="en-US" dirty="0" smtClean="0"/>
              <a:t> regions due to guanine rich </a:t>
            </a:r>
            <a:r>
              <a:rPr lang="en-US" dirty="0" err="1" smtClean="0"/>
              <a:t>requence</a:t>
            </a:r>
            <a:r>
              <a:rPr lang="en-US" dirty="0" smtClean="0"/>
              <a:t>: TTAGGG.</a:t>
            </a:r>
          </a:p>
          <a:p>
            <a:r>
              <a:rPr lang="en-US" dirty="0" smtClean="0"/>
              <a:t>Takes part in gene regulation and expression.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pic>
        <p:nvPicPr>
          <p:cNvPr id="10" name="Picture Placeholder 4"/>
          <p:cNvPicPr>
            <a:picLocks noChangeAspect="1"/>
          </p:cNvPicPr>
          <p:nvPr/>
        </p:nvPicPr>
        <p:blipFill>
          <a:blip r:embed="rId4">
            <a:extLst>
              <a:ext uri="{28A0092B-C50C-407E-A947-70E740481C1C}">
                <a14:useLocalDpi xmlns:a14="http://schemas.microsoft.com/office/drawing/2010/main" val="0"/>
              </a:ext>
            </a:extLst>
          </a:blip>
          <a:srcRect t="5726" b="5726"/>
          <a:stretch>
            <a:fillRect/>
          </a:stretch>
        </p:blipFill>
        <p:spPr>
          <a:xfrm>
            <a:off x="6996635" y="217949"/>
            <a:ext cx="3613169" cy="285299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1093" y="3216115"/>
            <a:ext cx="3578711" cy="1808655"/>
          </a:xfrm>
          <a:prstGeom prst="rect">
            <a:avLst/>
          </a:prstGeom>
        </p:spPr>
      </p:pic>
      <p:sp>
        <p:nvSpPr>
          <p:cNvPr id="3" name="Rectangle 2"/>
          <p:cNvSpPr/>
          <p:nvPr/>
        </p:nvSpPr>
        <p:spPr>
          <a:xfrm>
            <a:off x="4524665" y="4925993"/>
            <a:ext cx="6096000" cy="923330"/>
          </a:xfrm>
          <a:prstGeom prst="rect">
            <a:avLst/>
          </a:prstGeom>
        </p:spPr>
        <p:txBody>
          <a:bodyPr>
            <a:spAutoFit/>
          </a:bodyPr>
          <a:lstStyle/>
          <a:p>
            <a:r>
              <a:rPr lang="en-US" dirty="0" err="1" smtClean="0"/>
              <a:t>Bugaut</a:t>
            </a:r>
            <a:r>
              <a:rPr lang="en-US" dirty="0" smtClean="0"/>
              <a:t> A, </a:t>
            </a:r>
            <a:r>
              <a:rPr lang="en-US" dirty="0" err="1" smtClean="0"/>
              <a:t>Balasubramanian</a:t>
            </a:r>
            <a:r>
              <a:rPr lang="en-US" dirty="0" smtClean="0"/>
              <a:t> S (2012). "5'-UTR RNA G-</a:t>
            </a:r>
            <a:r>
              <a:rPr lang="en-US" dirty="0" err="1" smtClean="0"/>
              <a:t>quadruplexes</a:t>
            </a:r>
            <a:r>
              <a:rPr lang="en-US" dirty="0" smtClean="0"/>
              <a:t>: translation regulation and targeting.". </a:t>
            </a:r>
            <a:r>
              <a:rPr lang="en-US" i="1" dirty="0" smtClean="0"/>
              <a:t>Nucleic Acids Res</a:t>
            </a:r>
            <a:r>
              <a:rPr lang="en-US" dirty="0" smtClean="0"/>
              <a:t>. 40 (11): 4727–41.</a:t>
            </a:r>
            <a:endParaRPr lang="en-US" dirty="0"/>
          </a:p>
        </p:txBody>
      </p:sp>
      <p:sp>
        <p:nvSpPr>
          <p:cNvPr id="12" name="TextBox 11"/>
          <p:cNvSpPr txBox="1"/>
          <p:nvPr/>
        </p:nvSpPr>
        <p:spPr>
          <a:xfrm>
            <a:off x="2024823" y="6462346"/>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Tree>
    <p:extLst>
      <p:ext uri="{BB962C8B-B14F-4D97-AF65-F5344CB8AC3E}">
        <p14:creationId xmlns:p14="http://schemas.microsoft.com/office/powerpoint/2010/main" val="282209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US" b="1" dirty="0" smtClean="0">
                <a:effectLst>
                  <a:outerShdw blurRad="38100" dist="38100" dir="2700000" algn="tl">
                    <a:srgbClr val="000000">
                      <a:alpha val="43137"/>
                    </a:srgbClr>
                  </a:outerShdw>
                </a:effectLst>
              </a:rPr>
              <a:t>Hairpins and their structures: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817634" y="2650758"/>
            <a:ext cx="3932237" cy="3811588"/>
          </a:xfrm>
        </p:spPr>
        <p:txBody>
          <a:bodyPr/>
          <a:lstStyle/>
          <a:p>
            <a:r>
              <a:rPr lang="en-US" dirty="0" smtClean="0"/>
              <a:t>Hairpin represents the structure that can fold onto itself, creating the loop.</a:t>
            </a:r>
          </a:p>
          <a:p>
            <a:r>
              <a:rPr lang="en-US" dirty="0" smtClean="0"/>
              <a:t>The hairpin consists of thee parts: loop, stem and toehold. </a:t>
            </a:r>
          </a:p>
          <a:p>
            <a:r>
              <a:rPr lang="en-US" dirty="0" smtClean="0"/>
              <a:t>They </a:t>
            </a:r>
            <a:r>
              <a:rPr lang="en-US" dirty="0" smtClean="0"/>
              <a:t>are studied in spectrometry within UV region, </a:t>
            </a:r>
            <a:r>
              <a:rPr lang="en-US" dirty="0" smtClean="0">
                <a:solidFill>
                  <a:srgbClr val="FF0000"/>
                </a:solidFill>
              </a:rPr>
              <a:t>260 nm</a:t>
            </a:r>
            <a:r>
              <a:rPr lang="en-US" dirty="0" smtClean="0"/>
              <a: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16" y="952432"/>
            <a:ext cx="3344603" cy="1977871"/>
          </a:xfrm>
          <a:prstGeom prst="rect">
            <a:avLst/>
          </a:prstGeom>
        </p:spPr>
      </p:pic>
      <p:pic>
        <p:nvPicPr>
          <p:cNvPr id="13"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23208" y="3543326"/>
            <a:ext cx="3484618" cy="2305997"/>
          </a:xfrm>
        </p:spPr>
      </p:pic>
      <p:sp>
        <p:nvSpPr>
          <p:cNvPr id="3" name="Rectangle 2"/>
          <p:cNvSpPr/>
          <p:nvPr/>
        </p:nvSpPr>
        <p:spPr>
          <a:xfrm>
            <a:off x="5181600" y="3220160"/>
            <a:ext cx="6715432" cy="369332"/>
          </a:xfrm>
          <a:prstGeom prst="rect">
            <a:avLst/>
          </a:prstGeom>
        </p:spPr>
        <p:txBody>
          <a:bodyPr wrap="square">
            <a:spAutoFit/>
          </a:bodyPr>
          <a:lstStyle/>
          <a:p>
            <a:r>
              <a:rPr lang="ka-GE" dirty="0"/>
              <a:t>N/N02: </a:t>
            </a:r>
            <a:r>
              <a:rPr lang="en-US" dirty="0"/>
              <a:t>5’ – </a:t>
            </a:r>
            <a:r>
              <a:rPr lang="en-US" dirty="0">
                <a:solidFill>
                  <a:srgbClr val="FF0000"/>
                </a:solidFill>
              </a:rPr>
              <a:t>GGGTGGGCCCGGGCGGG</a:t>
            </a:r>
            <a:r>
              <a:rPr lang="en-US" dirty="0">
                <a:solidFill>
                  <a:srgbClr val="00B050"/>
                </a:solidFill>
              </a:rPr>
              <a:t>GGG</a:t>
            </a:r>
            <a:r>
              <a:rPr lang="en-US" dirty="0">
                <a:solidFill>
                  <a:srgbClr val="0070C0"/>
                </a:solidFill>
              </a:rPr>
              <a:t>A</a:t>
            </a:r>
            <a:r>
              <a:rPr lang="en-US" dirty="0">
                <a:solidFill>
                  <a:srgbClr val="00B050"/>
                </a:solidFill>
              </a:rPr>
              <a:t>GGGCCCGGGCGGG</a:t>
            </a:r>
            <a:r>
              <a:rPr lang="en-US" dirty="0"/>
              <a:t> – 3’</a:t>
            </a:r>
          </a:p>
        </p:txBody>
      </p:sp>
      <p:sp>
        <p:nvSpPr>
          <p:cNvPr id="10" name="TextBox 9"/>
          <p:cNvSpPr txBox="1"/>
          <p:nvPr/>
        </p:nvSpPr>
        <p:spPr>
          <a:xfrm>
            <a:off x="5959578" y="421517"/>
            <a:ext cx="7766255" cy="369332"/>
          </a:xfrm>
          <a:prstGeom prst="rect">
            <a:avLst/>
          </a:prstGeom>
          <a:noFill/>
        </p:spPr>
        <p:txBody>
          <a:bodyPr wrap="square" rtlCol="0">
            <a:spAutoFit/>
          </a:bodyPr>
          <a:lstStyle/>
          <a:p>
            <a:r>
              <a:rPr lang="ka-GE" dirty="0" smtClean="0"/>
              <a:t>N/N05: </a:t>
            </a:r>
            <a:r>
              <a:rPr lang="ka-GE" dirty="0"/>
              <a:t>5’ </a:t>
            </a:r>
            <a:r>
              <a:rPr lang="ka-GE" dirty="0" smtClean="0"/>
              <a:t>–</a:t>
            </a:r>
            <a:r>
              <a:rPr lang="en-US" dirty="0">
                <a:solidFill>
                  <a:srgbClr val="FF0000"/>
                </a:solidFill>
              </a:rPr>
              <a:t>GGGCGGGCGGG</a:t>
            </a:r>
            <a:r>
              <a:rPr lang="en-US" dirty="0">
                <a:solidFill>
                  <a:srgbClr val="0070C0"/>
                </a:solidFill>
              </a:rPr>
              <a:t>A</a:t>
            </a:r>
            <a:r>
              <a:rPr lang="en-US" dirty="0">
                <a:solidFill>
                  <a:srgbClr val="FF0000"/>
                </a:solidFill>
              </a:rPr>
              <a:t>GGG</a:t>
            </a:r>
            <a:r>
              <a:rPr lang="en-US" dirty="0" smtClean="0">
                <a:solidFill>
                  <a:srgbClr val="00B050"/>
                </a:solidFill>
              </a:rPr>
              <a:t>CCCGCTTCCAG</a:t>
            </a:r>
            <a:r>
              <a:rPr lang="en-US" dirty="0" smtClean="0"/>
              <a:t> </a:t>
            </a:r>
            <a:r>
              <a:rPr lang="en-US" dirty="0"/>
              <a:t>– 3’</a:t>
            </a:r>
          </a:p>
        </p:txBody>
      </p:sp>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Tree>
    <p:extLst>
      <p:ext uri="{BB962C8B-B14F-4D97-AF65-F5344CB8AC3E}">
        <p14:creationId xmlns:p14="http://schemas.microsoft.com/office/powerpoint/2010/main" val="136509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62" y="-456546"/>
            <a:ext cx="11069567" cy="1600200"/>
          </a:xfrm>
        </p:spPr>
        <p:txBody>
          <a:bodyPr/>
          <a:lstStyle/>
          <a:p>
            <a:pPr algn="ctr"/>
            <a:r>
              <a:rPr lang="en-US" b="1" dirty="0" smtClean="0">
                <a:effectLst>
                  <a:outerShdw blurRad="38100" dist="38100" dir="2700000" algn="tl">
                    <a:srgbClr val="000000">
                      <a:alpha val="43137"/>
                    </a:srgbClr>
                  </a:outerShdw>
                </a:effectLst>
              </a:rPr>
              <a:t>QPA (</a:t>
            </a:r>
            <a:r>
              <a:rPr lang="en-US" b="1" dirty="0" err="1" smtClean="0">
                <a:effectLst>
                  <a:outerShdw blurRad="38100" dist="38100" dir="2700000" algn="tl">
                    <a:srgbClr val="000000">
                      <a:alpha val="43137"/>
                    </a:srgbClr>
                  </a:outerShdw>
                </a:effectLst>
              </a:rPr>
              <a:t>Quadruplex</a:t>
            </a:r>
            <a:r>
              <a:rPr lang="en-US" b="1" dirty="0" smtClean="0">
                <a:effectLst>
                  <a:outerShdw blurRad="38100" dist="38100" dir="2700000" algn="tl">
                    <a:srgbClr val="000000">
                      <a:alpha val="43137"/>
                    </a:srgbClr>
                  </a:outerShdw>
                </a:effectLst>
              </a:rPr>
              <a:t> Primer Amplification)</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38976" y="1893615"/>
            <a:ext cx="4727759" cy="3811588"/>
          </a:xfrm>
        </p:spPr>
        <p:txBody>
          <a:bodyPr/>
          <a:lstStyle/>
          <a:p>
            <a:r>
              <a:rPr lang="en" dirty="0"/>
              <a:t>G3T sequence is used for QPA . It self-forms into a quadruplex in the presence of potassium, as it is preferred over duplexes . The primer, which is a truncated version of G3T , was designed to self-fold into a quadruplex.</a:t>
            </a:r>
          </a:p>
          <a:p>
            <a:r>
              <a:rPr lang="en" dirty="0"/>
              <a:t>For detection, 3-methyl isoxanthopterin (3MI ) or 2-aminopurine ( 2AP ) is used . It is inserted into the fourth position of the primer.</a:t>
            </a:r>
          </a:p>
          <a:p>
            <a:r>
              <a:rPr lang="en" dirty="0"/>
              <a:t>The target molecule, CCCACCACCCC , is required . which is complementary to the primer and binds to the primer and deoxyguanosine triphosphate ( dGTP ) .</a:t>
            </a:r>
          </a:p>
          <a:p>
            <a:r>
              <a:rPr lang="en" dirty="0"/>
              <a:t>Buffers ( e.g., magnesium and potassium ions) are also needed.</a:t>
            </a: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4175" y="3288005"/>
            <a:ext cx="4897115" cy="2308623"/>
          </a:xfrm>
          <a:prstGeom prst="rect">
            <a:avLst/>
          </a:prstGeom>
        </p:spPr>
      </p:pic>
      <p:pic>
        <p:nvPicPr>
          <p:cNvPr id="1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309420" y="1178422"/>
            <a:ext cx="3696928" cy="2001008"/>
          </a:xfr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1390" y="1197080"/>
            <a:ext cx="3469112" cy="1982350"/>
          </a:xfrm>
          <a:prstGeom prst="rect">
            <a:avLst/>
          </a:prstGeom>
        </p:spPr>
      </p:pic>
    </p:spTree>
    <p:extLst>
      <p:ext uri="{BB962C8B-B14F-4D97-AF65-F5344CB8AC3E}">
        <p14:creationId xmlns:p14="http://schemas.microsoft.com/office/powerpoint/2010/main" val="316702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664" y="156748"/>
            <a:ext cx="3932237" cy="1600200"/>
          </a:xfrm>
        </p:spPr>
        <p:txBody>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04665" y="2617064"/>
            <a:ext cx="3932237" cy="3811588"/>
          </a:xfrm>
        </p:spPr>
        <p:txBody>
          <a:bodyPr/>
          <a:lstStyle/>
          <a:p>
            <a:r>
              <a:rPr lang="en" dirty="0"/>
              <a:t>Current research is focused on </a:t>
            </a:r>
            <a:r>
              <a:rPr lang="en" dirty="0">
                <a:solidFill>
                  <a:srgbClr val="FF0000"/>
                </a:solidFill>
              </a:rPr>
              <a:t>non-enzymatic, isothermal</a:t>
            </a:r>
            <a:r>
              <a:rPr lang="en" dirty="0">
                <a:solidFill>
                  <a:srgbClr val="FFC000"/>
                </a:solidFill>
              </a:rPr>
              <a:t> </a:t>
            </a:r>
            <a:r>
              <a:rPr lang="en" dirty="0"/>
              <a:t>diagnostic methods.</a:t>
            </a:r>
          </a:p>
          <a:p>
            <a:r>
              <a:rPr lang="en" dirty="0"/>
              <a:t>Based on structural transformation ( ST ) </a:t>
            </a:r>
            <a:r>
              <a:rPr lang="en" dirty="0">
                <a:solidFill>
                  <a:srgbClr val="FF0000"/>
                </a:solidFill>
              </a:rPr>
              <a:t>from herpin to quadruplex.</a:t>
            </a:r>
          </a:p>
          <a:p>
            <a:r>
              <a:rPr lang="en" dirty="0"/>
              <a:t>is a thermodynamically </a:t>
            </a:r>
            <a:r>
              <a:rPr lang="en" dirty="0">
                <a:solidFill>
                  <a:srgbClr val="FF0000"/>
                </a:solidFill>
              </a:rPr>
              <a:t>irreversible</a:t>
            </a:r>
            <a:r>
              <a:rPr lang="en" dirty="0">
                <a:solidFill>
                  <a:srgbClr val="FFC000"/>
                </a:solidFill>
              </a:rPr>
              <a:t> </a:t>
            </a:r>
            <a:r>
              <a:rPr lang="en" dirty="0"/>
              <a:t>process.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pic>
        <p:nvPicPr>
          <p:cNvPr id="14"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7523" y="529341"/>
            <a:ext cx="5972139" cy="4795934"/>
          </a:xfrm>
          <a:prstGeom prst="rect">
            <a:avLst/>
          </a:prstGeom>
        </p:spPr>
      </p:pic>
      <p:sp>
        <p:nvSpPr>
          <p:cNvPr id="15" name="TextBox 14"/>
          <p:cNvSpPr txBox="1"/>
          <p:nvPr/>
        </p:nvSpPr>
        <p:spPr>
          <a:xfrm>
            <a:off x="4636902" y="5445306"/>
            <a:ext cx="6646606" cy="923330"/>
          </a:xfrm>
          <a:prstGeom prst="rect">
            <a:avLst/>
          </a:prstGeom>
          <a:noFill/>
        </p:spPr>
        <p:txBody>
          <a:bodyPr wrap="square" rtlCol="0">
            <a:spAutoFit/>
          </a:bodyPr>
          <a:lstStyle/>
          <a:p>
            <a:pPr lvl="0"/>
            <a:r>
              <a:rPr lang="en" dirty="0" err="1"/>
              <a:t>Kankia </a:t>
            </a:r>
            <a:r>
              <a:rPr lang="en" dirty="0"/>
              <a:t>, B. (2020) </a:t>
            </a:r>
            <a:r>
              <a:rPr lang="en" dirty="0" err="1"/>
              <a:t>Quadruplex </a:t>
            </a:r>
            <a:r>
              <a:rPr lang="en" dirty="0"/>
              <a:t>-Based Reactions for Dynamic DNA Nanotechnology. </a:t>
            </a:r>
            <a:r>
              <a:rPr lang="en" i="1" dirty="0"/>
              <a:t>J. Phys. Chem. B </a:t>
            </a:r>
            <a:r>
              <a:rPr lang="en" dirty="0"/>
              <a:t>2020, 124, 4263-4269.</a:t>
            </a:r>
          </a:p>
          <a:p>
            <a:endParaRPr lang="en-US" dirty="0"/>
          </a:p>
        </p:txBody>
      </p:sp>
    </p:spTree>
    <p:extLst>
      <p:ext uri="{BB962C8B-B14F-4D97-AF65-F5344CB8AC3E}">
        <p14:creationId xmlns:p14="http://schemas.microsoft.com/office/powerpoint/2010/main" val="397608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04665" y="2617064"/>
            <a:ext cx="3932237" cy="3811588"/>
          </a:xfrm>
        </p:spPr>
        <p:txBody>
          <a:bodyPr/>
          <a:lstStyle/>
          <a:p>
            <a:r>
              <a:rPr lang="en" dirty="0"/>
              <a:t>The graph shows </a:t>
            </a:r>
            <a:r>
              <a:rPr lang="en" dirty="0">
                <a:solidFill>
                  <a:srgbClr val="FF0000"/>
                </a:solidFill>
              </a:rPr>
              <a:t>fluorometric</a:t>
            </a:r>
            <a:r>
              <a:rPr lang="en" dirty="0">
                <a:solidFill>
                  <a:srgbClr val="FFC000"/>
                </a:solidFill>
              </a:rPr>
              <a:t> </a:t>
            </a:r>
            <a:r>
              <a:rPr lang="en" dirty="0"/>
              <a:t>studies of the ST reaction.</a:t>
            </a:r>
          </a:p>
          <a:p>
            <a:r>
              <a:rPr lang="en" dirty="0"/>
              <a:t>The reaction is a </a:t>
            </a:r>
            <a:r>
              <a:rPr lang="en" dirty="0">
                <a:solidFill>
                  <a:srgbClr val="FF0000"/>
                </a:solidFill>
              </a:rPr>
              <a:t>linear</a:t>
            </a:r>
            <a:r>
              <a:rPr lang="en" dirty="0">
                <a:solidFill>
                  <a:srgbClr val="FFC000"/>
                </a:solidFill>
              </a:rPr>
              <a:t> </a:t>
            </a:r>
            <a:r>
              <a:rPr lang="en" dirty="0"/>
              <a:t>reaction, which is why it takes a long time to obtain a strong signal, unlike PCR .</a:t>
            </a:r>
          </a:p>
          <a:p>
            <a:r>
              <a:rPr lang="en" dirty="0"/>
              <a:t>In the absence of catalyst, signal leakage is evident, especially at high potassium.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
        <p:nvSpPr>
          <p:cNvPr id="15" name="TextBox 14"/>
          <p:cNvSpPr txBox="1"/>
          <p:nvPr/>
        </p:nvSpPr>
        <p:spPr>
          <a:xfrm>
            <a:off x="4636902" y="5445306"/>
            <a:ext cx="6646606" cy="923330"/>
          </a:xfrm>
          <a:prstGeom prst="rect">
            <a:avLst/>
          </a:prstGeom>
          <a:noFill/>
        </p:spPr>
        <p:txBody>
          <a:bodyPr wrap="square" rtlCol="0">
            <a:spAutoFit/>
          </a:bodyPr>
          <a:lstStyle/>
          <a:p>
            <a:pPr lvl="0"/>
            <a:r>
              <a:rPr lang="en" dirty="0" err="1"/>
              <a:t>Kankia </a:t>
            </a:r>
            <a:r>
              <a:rPr lang="en" dirty="0"/>
              <a:t>, B. (2020) </a:t>
            </a:r>
            <a:r>
              <a:rPr lang="en" dirty="0" err="1"/>
              <a:t>Quadruplex </a:t>
            </a:r>
            <a:r>
              <a:rPr lang="en" dirty="0"/>
              <a:t>-Based Reactions for Dynamic DNA Nanotechnology. </a:t>
            </a:r>
            <a:r>
              <a:rPr lang="en" i="1" dirty="0"/>
              <a:t>J. Phys. Chem. B </a:t>
            </a:r>
            <a:r>
              <a:rPr lang="en" dirty="0"/>
              <a:t>2020, 124, 4263-4269.</a:t>
            </a:r>
          </a:p>
          <a:p>
            <a:endParaRPr lang="en-US" dirty="0"/>
          </a:p>
        </p:txBody>
      </p:sp>
      <p:pic>
        <p:nvPicPr>
          <p:cNvPr id="9" name="Picture 2" descr="Screenshot 2025-06-06 140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389" y="1881017"/>
            <a:ext cx="7331588" cy="267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32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71" y="123774"/>
            <a:ext cx="3932237" cy="1600200"/>
          </a:xfrm>
        </p:spPr>
        <p:txBody>
          <a:bodyPr/>
          <a:lstStyle/>
          <a:p>
            <a:pPr algn="ctr"/>
            <a:r>
              <a:rPr lang="en" b="1" dirty="0">
                <a:effectLst>
                  <a:outerShdw blurRad="38100" dist="38100" dir="2700000" algn="tl">
                    <a:srgbClr val="000000">
                      <a:alpha val="43137"/>
                    </a:srgbClr>
                  </a:outerShdw>
                </a:effectLst>
              </a:rPr>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27134" y="2357408"/>
            <a:ext cx="4192485" cy="3811588"/>
          </a:xfrm>
        </p:spPr>
        <p:txBody>
          <a:bodyPr/>
          <a:lstStyle/>
          <a:p>
            <a:r>
              <a:rPr lang="en-US" dirty="0" smtClean="0"/>
              <a:t>Hairpin represents the structure that can fold onto itself, creating the loop.</a:t>
            </a:r>
          </a:p>
          <a:p>
            <a:r>
              <a:rPr lang="en-US" dirty="0" smtClean="0"/>
              <a:t>The hairpin consists of thee parts: loop, stem and toehold. </a:t>
            </a:r>
          </a:p>
          <a:p>
            <a:r>
              <a:rPr lang="en" dirty="0"/>
              <a:t>The difference is that </a:t>
            </a:r>
            <a:r>
              <a:rPr lang="en" dirty="0">
                <a:solidFill>
                  <a:srgbClr val="FF0000"/>
                </a:solidFill>
              </a:rPr>
              <a:t>N/N05</a:t>
            </a:r>
            <a:r>
              <a:rPr lang="en" dirty="0"/>
              <a:t> It forms a quadruplex </a:t>
            </a:r>
            <a:r>
              <a:rPr lang="en" dirty="0">
                <a:solidFill>
                  <a:srgbClr val="FF0000"/>
                </a:solidFill>
              </a:rPr>
              <a:t>only from the red region </a:t>
            </a:r>
            <a:r>
              <a:rPr lang="en" dirty="0"/>
              <a:t>and the green region does not participate, while in </a:t>
            </a:r>
            <a:r>
              <a:rPr lang="en" dirty="0">
                <a:solidFill>
                  <a:srgbClr val="FF0000"/>
                </a:solidFill>
              </a:rPr>
              <a:t>N/N02 , the entire part of the herpin </a:t>
            </a:r>
            <a:r>
              <a:rPr lang="en" dirty="0"/>
              <a:t>participates and </a:t>
            </a:r>
            <a:r>
              <a:rPr lang="en" dirty="0">
                <a:solidFill>
                  <a:srgbClr val="FF0000"/>
                </a:solidFill>
              </a:rPr>
              <a:t>two</a:t>
            </a:r>
            <a:r>
              <a:rPr lang="en" dirty="0">
                <a:solidFill>
                  <a:srgbClr val="FFC000"/>
                </a:solidFill>
              </a:rPr>
              <a:t> </a:t>
            </a:r>
            <a:r>
              <a:rPr lang="en" dirty="0"/>
              <a:t>quadruplexes are obtained.</a:t>
            </a:r>
          </a:p>
          <a:p>
            <a:r>
              <a:rPr lang="en" dirty="0"/>
              <a:t>Blue adenine represents </a:t>
            </a:r>
            <a:r>
              <a:rPr lang="en" dirty="0">
                <a:solidFill>
                  <a:srgbClr val="FF0000"/>
                </a:solidFill>
              </a:rPr>
              <a:t>2 - aminopurine </a:t>
            </a:r>
            <a:r>
              <a:rPr lang="en" dirty="0" smtClean="0">
                <a:solidFill>
                  <a:srgbClr val="FF0000"/>
                </a:solidFill>
              </a:rPr>
              <a:t>(2AP),</a:t>
            </a:r>
            <a:r>
              <a:rPr lang="en" dirty="0" smtClean="0">
                <a:solidFill>
                  <a:srgbClr val="FFC000"/>
                </a:solidFill>
              </a:rPr>
              <a:t> </a:t>
            </a:r>
            <a:r>
              <a:rPr lang="en" dirty="0"/>
              <a:t>a fluorescent </a:t>
            </a:r>
            <a:r>
              <a:rPr lang="en" dirty="0" smtClean="0"/>
              <a:t>nucleotide, </a:t>
            </a:r>
            <a:r>
              <a:rPr lang="en" dirty="0"/>
              <a:t>analog of adenine.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216" y="952432"/>
            <a:ext cx="3344603" cy="1977871"/>
          </a:xfrm>
          <a:prstGeom prst="rect">
            <a:avLst/>
          </a:prstGeom>
        </p:spPr>
      </p:pic>
      <p:pic>
        <p:nvPicPr>
          <p:cNvPr id="13"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23208" y="3543326"/>
            <a:ext cx="3484618" cy="2305997"/>
          </a:xfrm>
        </p:spPr>
      </p:pic>
      <p:sp>
        <p:nvSpPr>
          <p:cNvPr id="3" name="Rectangle 2"/>
          <p:cNvSpPr/>
          <p:nvPr/>
        </p:nvSpPr>
        <p:spPr>
          <a:xfrm>
            <a:off x="5181600" y="3220160"/>
            <a:ext cx="6715432" cy="369332"/>
          </a:xfrm>
          <a:prstGeom prst="rect">
            <a:avLst/>
          </a:prstGeom>
        </p:spPr>
        <p:txBody>
          <a:bodyPr wrap="square">
            <a:spAutoFit/>
          </a:bodyPr>
          <a:lstStyle/>
          <a:p>
            <a:r>
              <a:rPr lang="ka-GE" dirty="0"/>
              <a:t>N/N02: </a:t>
            </a:r>
            <a:r>
              <a:rPr lang="en-US" dirty="0"/>
              <a:t>5’ – </a:t>
            </a:r>
            <a:r>
              <a:rPr lang="en-US" dirty="0">
                <a:solidFill>
                  <a:srgbClr val="FF0000"/>
                </a:solidFill>
              </a:rPr>
              <a:t>GGGTGGGCCCGGGCGGG</a:t>
            </a:r>
            <a:r>
              <a:rPr lang="en-US" dirty="0">
                <a:solidFill>
                  <a:srgbClr val="00B050"/>
                </a:solidFill>
              </a:rPr>
              <a:t>GGG</a:t>
            </a:r>
            <a:r>
              <a:rPr lang="en-US" dirty="0">
                <a:solidFill>
                  <a:srgbClr val="0070C0"/>
                </a:solidFill>
              </a:rPr>
              <a:t>A</a:t>
            </a:r>
            <a:r>
              <a:rPr lang="en-US" dirty="0">
                <a:solidFill>
                  <a:srgbClr val="00B050"/>
                </a:solidFill>
              </a:rPr>
              <a:t>GGGCCCGGGCGGG</a:t>
            </a:r>
            <a:r>
              <a:rPr lang="en-US" dirty="0"/>
              <a:t> – 3’</a:t>
            </a:r>
          </a:p>
        </p:txBody>
      </p:sp>
      <p:sp>
        <p:nvSpPr>
          <p:cNvPr id="10" name="TextBox 9"/>
          <p:cNvSpPr txBox="1"/>
          <p:nvPr/>
        </p:nvSpPr>
        <p:spPr>
          <a:xfrm>
            <a:off x="5959578" y="421517"/>
            <a:ext cx="7766255" cy="369332"/>
          </a:xfrm>
          <a:prstGeom prst="rect">
            <a:avLst/>
          </a:prstGeom>
          <a:noFill/>
        </p:spPr>
        <p:txBody>
          <a:bodyPr wrap="square" rtlCol="0">
            <a:spAutoFit/>
          </a:bodyPr>
          <a:lstStyle/>
          <a:p>
            <a:r>
              <a:rPr lang="ka-GE" dirty="0" smtClean="0"/>
              <a:t>N/N05: </a:t>
            </a:r>
            <a:r>
              <a:rPr lang="ka-GE" dirty="0"/>
              <a:t>5’ </a:t>
            </a:r>
            <a:r>
              <a:rPr lang="ka-GE" dirty="0" smtClean="0"/>
              <a:t>–</a:t>
            </a:r>
            <a:r>
              <a:rPr lang="en-US" dirty="0">
                <a:solidFill>
                  <a:srgbClr val="FF0000"/>
                </a:solidFill>
              </a:rPr>
              <a:t>GGGCGGGCGGG</a:t>
            </a:r>
            <a:r>
              <a:rPr lang="en-US" dirty="0">
                <a:solidFill>
                  <a:srgbClr val="0070C0"/>
                </a:solidFill>
              </a:rPr>
              <a:t>A</a:t>
            </a:r>
            <a:r>
              <a:rPr lang="en-US" dirty="0">
                <a:solidFill>
                  <a:srgbClr val="FF0000"/>
                </a:solidFill>
              </a:rPr>
              <a:t>GGG</a:t>
            </a:r>
            <a:r>
              <a:rPr lang="en-US" dirty="0" smtClean="0">
                <a:solidFill>
                  <a:srgbClr val="00B050"/>
                </a:solidFill>
              </a:rPr>
              <a:t>CCCGCTTCCAG</a:t>
            </a:r>
            <a:r>
              <a:rPr lang="en-US" dirty="0" smtClean="0"/>
              <a:t> </a:t>
            </a:r>
            <a:r>
              <a:rPr lang="en-US" dirty="0"/>
              <a:t>– 3’</a:t>
            </a:r>
          </a:p>
        </p:txBody>
      </p:sp>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Tree>
    <p:extLst>
      <p:ext uri="{BB962C8B-B14F-4D97-AF65-F5344CB8AC3E}">
        <p14:creationId xmlns:p14="http://schemas.microsoft.com/office/powerpoint/2010/main" val="3166532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62" y="-456546"/>
            <a:ext cx="11069567" cy="1600200"/>
          </a:xfrm>
        </p:spPr>
        <p:txBody>
          <a:bodyPr/>
          <a:lstStyle/>
          <a:p>
            <a:pPr algn="ctr"/>
            <a:r>
              <a:rPr lang="en" dirty="0"/>
              <a:t>Quadruplexes in non-enzymatic diagnostics</a:t>
            </a:r>
            <a:endParaRPr lang="en-US" b="1" dirty="0">
              <a:effectLst>
                <a:outerShdw blurRad="38100" dist="38100" dir="2700000" algn="tl">
                  <a:srgbClr val="000000">
                    <a:alpha val="43137"/>
                  </a:srgbClr>
                </a:outerShdw>
              </a:effectLst>
            </a:endParaRPr>
          </a:p>
        </p:txBody>
      </p:sp>
      <p:sp>
        <p:nvSpPr>
          <p:cNvPr id="4" name="Text Placeholder 3"/>
          <p:cNvSpPr>
            <a:spLocks noGrp="1"/>
          </p:cNvSpPr>
          <p:nvPr>
            <p:ph type="body" sz="half" idx="2"/>
          </p:nvPr>
        </p:nvSpPr>
        <p:spPr>
          <a:xfrm>
            <a:off x="738976" y="2230040"/>
            <a:ext cx="11255846" cy="3811588"/>
          </a:xfrm>
        </p:spPr>
        <p:txBody>
          <a:bodyPr/>
          <a:lstStyle/>
          <a:p>
            <a:r>
              <a:rPr lang="en" dirty="0"/>
              <a:t>Melting experiments were performed on </a:t>
            </a:r>
            <a:r>
              <a:rPr lang="en" dirty="0">
                <a:solidFill>
                  <a:srgbClr val="FF0000"/>
                </a:solidFill>
              </a:rPr>
              <a:t>a Varian Cary 100 Bio UV-Vis spectrophotometer </a:t>
            </a:r>
            <a:r>
              <a:rPr lang="en" dirty="0"/>
              <a:t>. DNA concentration 4 µM , buffer 10 mM Tris-HCL , [Mg </a:t>
            </a:r>
            <a:r>
              <a:rPr lang="en" baseline="30000" dirty="0"/>
              <a:t>2+ </a:t>
            </a:r>
            <a:r>
              <a:rPr lang="en" dirty="0"/>
              <a:t>] = 2</a:t>
            </a:r>
            <a:r>
              <a:rPr lang="en" dirty="0" smtClean="0"/>
              <a:t> </a:t>
            </a:r>
            <a:r>
              <a:rPr lang="en" dirty="0"/>
              <a:t>mM remains unchanged, while the concentrations of potassium and cesium are varied so that the ratio between them is always the same and the total concentration is 50 mM. DNAs were purchased from Integrated DNA Technologies .</a:t>
            </a:r>
          </a:p>
          <a:p>
            <a:endParaRPr lang="ka-GE" dirty="0"/>
          </a:p>
          <a:p>
            <a:r>
              <a:rPr lang="en" dirty="0"/>
              <a:t>The temperature change was 1 </a:t>
            </a:r>
            <a:r>
              <a:rPr lang="en" baseline="30000" dirty="0"/>
              <a:t>0 </a:t>
            </a:r>
            <a:r>
              <a:rPr lang="en" dirty="0"/>
              <a:t>C per minute, from 35 </a:t>
            </a:r>
            <a:r>
              <a:rPr lang="en" baseline="30000" dirty="0"/>
              <a:t>0 C </a:t>
            </a:r>
            <a:r>
              <a:rPr lang="en" dirty="0"/>
              <a:t>to 95 </a:t>
            </a:r>
            <a:r>
              <a:rPr lang="en" baseline="30000" dirty="0"/>
              <a:t>0 </a:t>
            </a:r>
            <a:r>
              <a:rPr lang="en" dirty="0"/>
              <a:t>C. And then going down again. During this change, absorption measurements were taken.</a:t>
            </a: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4502" y="5469395"/>
            <a:ext cx="1230320" cy="124448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5849323"/>
            <a:ext cx="1813177" cy="982355"/>
          </a:xfrm>
          <a:prstGeom prst="rect">
            <a:avLst/>
          </a:prstGeom>
        </p:spPr>
      </p:pic>
      <p:sp>
        <p:nvSpPr>
          <p:cNvPr id="11" name="TextBox 10"/>
          <p:cNvSpPr txBox="1"/>
          <p:nvPr/>
        </p:nvSpPr>
        <p:spPr>
          <a:xfrm>
            <a:off x="2024823" y="6488668"/>
            <a:ext cx="9354839" cy="369332"/>
          </a:xfrm>
          <a:prstGeom prst="rect">
            <a:avLst/>
          </a:prstGeom>
          <a:noFill/>
        </p:spPr>
        <p:txBody>
          <a:bodyPr wrap="square" rtlCol="0">
            <a:spAutoFit/>
          </a:bodyPr>
          <a:lstStyle/>
          <a:p>
            <a:r>
              <a:rPr lang="en-US" i="1" dirty="0" err="1" smtClean="0">
                <a:latin typeface="+mj-lt"/>
              </a:rPr>
              <a:t>Nika</a:t>
            </a:r>
            <a:r>
              <a:rPr lang="en-US" i="1" dirty="0" smtClean="0">
                <a:latin typeface="+mj-lt"/>
              </a:rPr>
              <a:t> </a:t>
            </a:r>
            <a:r>
              <a:rPr lang="en-US" i="1" dirty="0" err="1" smtClean="0">
                <a:latin typeface="+mj-lt"/>
              </a:rPr>
              <a:t>Chakhunashvili</a:t>
            </a:r>
            <a:r>
              <a:rPr lang="en-US" i="1" dirty="0" smtClean="0">
                <a:latin typeface="+mj-lt"/>
              </a:rPr>
              <a:t> (Ilia State University). 21/08/2025; nika.chakhunashvili.1@iliauni.edu.ge</a:t>
            </a:r>
            <a:endParaRPr lang="en-US" i="1" dirty="0">
              <a:latin typeface="+mj-lt"/>
            </a:endParaRPr>
          </a:p>
        </p:txBody>
      </p:sp>
    </p:spTree>
    <p:extLst>
      <p:ext uri="{BB962C8B-B14F-4D97-AF65-F5344CB8AC3E}">
        <p14:creationId xmlns:p14="http://schemas.microsoft.com/office/powerpoint/2010/main" val="210783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527</TotalTime>
  <Words>1523</Words>
  <Application>Microsoft Office PowerPoint</Application>
  <PresentationFormat>Widescreen</PresentationFormat>
  <Paragraphs>198</Paragraphs>
  <Slides>20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Sylfaen</vt:lpstr>
      <vt:lpstr>Times New Roman</vt:lpstr>
      <vt:lpstr>Office Theme</vt:lpstr>
      <vt:lpstr>Quadruplexes in DNA Nanotechnology for non-enzymatic nucleic acid diagnostics</vt:lpstr>
      <vt:lpstr>Quadruplexes and their structures:</vt:lpstr>
      <vt:lpstr>Quadruplexes and their biological role:</vt:lpstr>
      <vt:lpstr>Hairpins and their structures:</vt:lpstr>
      <vt:lpstr>QPA (Quadruplex Primer Amplification)</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Quadruplexes in non-enzymatic diagnostics</vt:lpstr>
      <vt:lpstr>Future prospects – Exponential diagnostics</vt:lpstr>
      <vt:lpstr>Future prospects – Therapeutic applications</vt:lpstr>
      <vt:lpstr>Future prospects – Biological role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Quadruplexes in dna nanotechnology for non-enzymatic nucleic acid diagnostics</dc:title>
  <dc:creator>user</dc:creator>
  <cp:lastModifiedBy>user</cp:lastModifiedBy>
  <cp:revision>51</cp:revision>
  <dcterms:created xsi:type="dcterms:W3CDTF">2025-08-18T18:54:36Z</dcterms:created>
  <dcterms:modified xsi:type="dcterms:W3CDTF">2025-08-20T22:16:31Z</dcterms:modified>
</cp:coreProperties>
</file>